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94" r:id="rId3"/>
    <p:sldId id="349" r:id="rId4"/>
    <p:sldId id="348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60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Condensed" panose="00000506000000000000" pitchFamily="2" charset="0"/>
      <p:regular r:id="rId21"/>
      <p:bold r:id="rId22"/>
      <p:italic r:id="rId23"/>
      <p:boldItalic r:id="rId24"/>
    </p:embeddedFont>
    <p:embeddedFont>
      <p:font typeface="Barlow Condensed SemiBold" panose="00000706000000000000" pitchFamily="2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220" d="100"/>
          <a:sy n="220" d="100"/>
        </p:scale>
        <p:origin x="27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3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057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400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643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6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52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10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79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79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6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2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19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37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Học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Ant Design (Tiết 1)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2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 cho Sider: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Layout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18190"/>
              </p:ext>
            </p:extLst>
          </p:nvPr>
        </p:nvGraphicFramePr>
        <p:xfrm>
          <a:off x="754744" y="967620"/>
          <a:ext cx="7669257" cy="3977492"/>
        </p:xfrm>
        <a:graphic>
          <a:graphicData uri="http://schemas.openxmlformats.org/drawingml/2006/table">
            <a:tbl>
              <a:tblPr/>
              <a:tblGrid>
                <a:gridCol w="1333428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757263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82029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896537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breakpoint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Điểm ngắt của responsive giao diện.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 Sider mở ra, nếu chiều rộng màn hình nhỏ hơn điểm ngắt đó thì Sider tự động đóng vào.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xs | sm | md | lg | xl | xxl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collapsed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Để thiết lập Sider là mở hay đóng.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111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collapsedWidth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Chiều rộng của Sider khi đang được đóng.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Nếu = 0 thì sẽ chỉ hiện lên icon menu.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850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collapsible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nút đóng/mở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0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theme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Chủ đề màu của Sider.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light | dark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dark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16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trigger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nút đóng/mở.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Nếu là null thì ẩn nút đóng/mở.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element | null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58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width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Chiều rộng của Sider.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140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onBreakpoint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kích hoạt khi điểm ngắt (breakpoints) thay đổi.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(broken) =&gt; {}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831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onCollapse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kích hoạt khi click vào nút đóng/mở hoặc khi điểm ngắt (breakpoints) thay đổi.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(collapsed, type) =&gt; {}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8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8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2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7</a:t>
            </a:r>
            <a:r>
              <a:rPr lang="en" b="0"/>
              <a:t>. </a:t>
            </a:r>
            <a:r>
              <a:rPr lang="en-US" b="0"/>
              <a:t>Component: Dropdown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03831"/>
              </p:ext>
            </p:extLst>
          </p:nvPr>
        </p:nvGraphicFramePr>
        <p:xfrm>
          <a:off x="754744" y="967620"/>
          <a:ext cx="7669257" cy="3261212"/>
        </p:xfrm>
        <a:graphic>
          <a:graphicData uri="http://schemas.openxmlformats.org/drawingml/2006/table">
            <a:tbl>
              <a:tblPr/>
              <a:tblGrid>
                <a:gridCol w="1247402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843289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82029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896537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arrow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Mũi tên thả xuống của popup menu.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pointAtCenter: true dùng để căn giữa mũi tên.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 | { pointAtCenter: boolean }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Không cho chọn item nào đó (Áp dụng cho item)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111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dropdownRender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nội dung dropdown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(menus: ReactNode) =&gt; 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529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menu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Để chèn array menu vào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850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placement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Vị trí của popup menu: bottom bottomLeft bottomRight top topLeft topRight.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bottomLeft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30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trigger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hoạt kiểu hành động của dropdown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array: ['click'] | ['contextMenu'] | [hover]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[hover]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1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05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Menu: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8</a:t>
            </a:r>
            <a:r>
              <a:rPr lang="en" b="0"/>
              <a:t>. </a:t>
            </a:r>
            <a:r>
              <a:rPr lang="en-US" b="0"/>
              <a:t>Component: Menu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81723"/>
              </p:ext>
            </p:extLst>
          </p:nvPr>
        </p:nvGraphicFramePr>
        <p:xfrm>
          <a:off x="614438" y="1199849"/>
          <a:ext cx="7919962" cy="3098652"/>
        </p:xfrm>
        <a:graphic>
          <a:graphicData uri="http://schemas.openxmlformats.org/drawingml/2006/table">
            <a:tbl>
              <a:tblPr/>
              <a:tblGrid>
                <a:gridCol w="93148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4830687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231946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92584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defaultOpenKeys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Thiết lập xem menu con có mở mặc định hay đóng.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defaultOpenKeys={['sub1']}, thì menu có key là sub1 sẽ mặc định hiển thị.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string[]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defaultSelectedKeys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Thiết lập item nào mặc định đang active.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601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expandIcon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Đổi icon mũi tên mở/đóng cho các item.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expandIcon={&lt;AppstoreOutlined /&gt;}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3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forceSubMenuRender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Render menu con vào DOM trước khi nó được hiển thị.</a:t>
                      </a:r>
                      <a:endParaRPr lang="vi-VN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57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items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Danh sách các item trong menu.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array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21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Loại menu.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vertical | horizontal | inline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vertical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701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multiple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Cho phép chọn nhiều mục.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6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07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Menu: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8</a:t>
            </a:r>
            <a:r>
              <a:rPr lang="en" b="0"/>
              <a:t>. </a:t>
            </a:r>
            <a:r>
              <a:rPr lang="en-US" b="0"/>
              <a:t>Component: Menu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24637"/>
              </p:ext>
            </p:extLst>
          </p:nvPr>
        </p:nvGraphicFramePr>
        <p:xfrm>
          <a:off x="614438" y="1199849"/>
          <a:ext cx="7919962" cy="2387452"/>
        </p:xfrm>
        <a:graphic>
          <a:graphicData uri="http://schemas.openxmlformats.org/drawingml/2006/table">
            <a:tbl>
              <a:tblPr/>
              <a:tblGrid>
                <a:gridCol w="93148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4588782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473851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92584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openKeys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 mảng các menu con mặc định được mở.</a:t>
                      </a:r>
                      <a:endParaRPr lang="vi-VN" sz="1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openKeys={['sub1', 'sub2', 'sub3']}</a:t>
                      </a:r>
                      <a:endParaRPr lang="vi-VN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string[]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86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theme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Chủ đề màu sắc của menu.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light | dark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light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16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onClick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một mục menu được nhấp vào.</a:t>
                      </a:r>
                      <a:endParaRPr lang="vi-VN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function({ item, key, keyPath, domEvent })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140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onOpenChange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menu con được mở hoặc đóng</a:t>
                      </a:r>
                      <a:endParaRPr lang="vi-VN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function(openKeys: string[])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848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onSelect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một mục menu được chọn</a:t>
                      </a:r>
                      <a:endParaRPr lang="vi-VN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function({ item, key, keyPath, selectedKeys, domEvent })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4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23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Menu Item: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8</a:t>
            </a:r>
            <a:r>
              <a:rPr lang="en" b="0"/>
              <a:t>. </a:t>
            </a:r>
            <a:r>
              <a:rPr lang="en-US" b="0"/>
              <a:t>Component: Menu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01113"/>
              </p:ext>
            </p:extLst>
          </p:nvPr>
        </p:nvGraphicFramePr>
        <p:xfrm>
          <a:off x="614438" y="1199849"/>
          <a:ext cx="7919962" cy="1498452"/>
        </p:xfrm>
        <a:graphic>
          <a:graphicData uri="http://schemas.openxmlformats.org/drawingml/2006/table">
            <a:tbl>
              <a:tblPr/>
              <a:tblGrid>
                <a:gridCol w="93148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4796820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265813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92584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danger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kiểu nguy hiểm (chữ đỏ, chỉ áp dụng cho item không có menu con)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831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disabled cho item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794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Chèn icon cho item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990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 duy nhất của item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94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62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99670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/>
              <a:t>Giới thiệu và hướng dẫn cài đặt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4" y="977220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Component: Button</a:t>
            </a:r>
            <a:endParaRPr lang="en-GB"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vi-VN" sz="1600"/>
              <a:t>Component: Icon</a:t>
            </a:r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39991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/>
              <a:t>Component: Typography</a:t>
            </a:r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" name="Google Shape;1128;p29">
            <a:extLst>
              <a:ext uri="{FF2B5EF4-FFF2-40B4-BE49-F238E27FC236}">
                <a16:creationId xmlns:a16="http://schemas.microsoft.com/office/drawing/2014/main" id="{B0634B30-AAEA-BAFC-0B38-18CA84D0446D}"/>
              </a:ext>
            </a:extLst>
          </p:cNvPr>
          <p:cNvSpPr txBox="1">
            <a:spLocks/>
          </p:cNvSpPr>
          <p:nvPr/>
        </p:nvSpPr>
        <p:spPr>
          <a:xfrm>
            <a:off x="1701987" y="2571750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Grid</a:t>
            </a:r>
          </a:p>
        </p:txBody>
      </p:sp>
      <p:sp>
        <p:nvSpPr>
          <p:cNvPr id="12" name="Google Shape;1135;p29">
            <a:extLst>
              <a:ext uri="{FF2B5EF4-FFF2-40B4-BE49-F238E27FC236}">
                <a16:creationId xmlns:a16="http://schemas.microsoft.com/office/drawing/2014/main" id="{62B40781-7BD2-7A5B-CB80-8112AF7148F5}"/>
              </a:ext>
            </a:extLst>
          </p:cNvPr>
          <p:cNvSpPr/>
          <p:nvPr/>
        </p:nvSpPr>
        <p:spPr>
          <a:xfrm>
            <a:off x="911150" y="253241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" name="Google Shape;1129;p29">
            <a:extLst>
              <a:ext uri="{FF2B5EF4-FFF2-40B4-BE49-F238E27FC236}">
                <a16:creationId xmlns:a16="http://schemas.microsoft.com/office/drawing/2014/main" id="{3B09F144-247A-2E61-699F-00270A8F3A9D}"/>
              </a:ext>
            </a:extLst>
          </p:cNvPr>
          <p:cNvSpPr txBox="1">
            <a:spLocks/>
          </p:cNvSpPr>
          <p:nvPr/>
        </p:nvSpPr>
        <p:spPr>
          <a:xfrm>
            <a:off x="5511274" y="2530362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Layout</a:t>
            </a:r>
          </a:p>
        </p:txBody>
      </p:sp>
      <p:sp>
        <p:nvSpPr>
          <p:cNvPr id="14" name="Google Shape;1132;p29">
            <a:extLst>
              <a:ext uri="{FF2B5EF4-FFF2-40B4-BE49-F238E27FC236}">
                <a16:creationId xmlns:a16="http://schemas.microsoft.com/office/drawing/2014/main" id="{A715C4C4-508B-93FA-CDA6-14368087620D}"/>
              </a:ext>
            </a:extLst>
          </p:cNvPr>
          <p:cNvSpPr/>
          <p:nvPr/>
        </p:nvSpPr>
        <p:spPr>
          <a:xfrm>
            <a:off x="4759324" y="2518058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" name="Google Shape;1128;p29">
            <a:extLst>
              <a:ext uri="{FF2B5EF4-FFF2-40B4-BE49-F238E27FC236}">
                <a16:creationId xmlns:a16="http://schemas.microsoft.com/office/drawing/2014/main" id="{971B8510-64CD-CF8E-02A6-886597FBA7B8}"/>
              </a:ext>
            </a:extLst>
          </p:cNvPr>
          <p:cNvSpPr txBox="1">
            <a:spLocks/>
          </p:cNvSpPr>
          <p:nvPr/>
        </p:nvSpPr>
        <p:spPr>
          <a:xfrm>
            <a:off x="1701987" y="3364170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Dropdown</a:t>
            </a:r>
          </a:p>
        </p:txBody>
      </p:sp>
      <p:sp>
        <p:nvSpPr>
          <p:cNvPr id="16" name="Google Shape;1135;p29">
            <a:extLst>
              <a:ext uri="{FF2B5EF4-FFF2-40B4-BE49-F238E27FC236}">
                <a16:creationId xmlns:a16="http://schemas.microsoft.com/office/drawing/2014/main" id="{FE25E69A-33C3-515B-C56B-439ED89FB1C2}"/>
              </a:ext>
            </a:extLst>
          </p:cNvPr>
          <p:cNvSpPr/>
          <p:nvPr/>
        </p:nvSpPr>
        <p:spPr>
          <a:xfrm>
            <a:off x="911150" y="332483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07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7" name="Google Shape;1129;p29">
            <a:extLst>
              <a:ext uri="{FF2B5EF4-FFF2-40B4-BE49-F238E27FC236}">
                <a16:creationId xmlns:a16="http://schemas.microsoft.com/office/drawing/2014/main" id="{DF68227E-6996-E3C2-40B9-AB72760CE59D}"/>
              </a:ext>
            </a:extLst>
          </p:cNvPr>
          <p:cNvSpPr txBox="1">
            <a:spLocks/>
          </p:cNvSpPr>
          <p:nvPr/>
        </p:nvSpPr>
        <p:spPr>
          <a:xfrm>
            <a:off x="5511274" y="3332040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Menu</a:t>
            </a:r>
          </a:p>
        </p:txBody>
      </p:sp>
      <p:sp>
        <p:nvSpPr>
          <p:cNvPr id="18" name="Google Shape;1132;p29">
            <a:extLst>
              <a:ext uri="{FF2B5EF4-FFF2-40B4-BE49-F238E27FC236}">
                <a16:creationId xmlns:a16="http://schemas.microsoft.com/office/drawing/2014/main" id="{652DAA7D-3FC0-51EF-9944-8D4CFF77E3B3}"/>
              </a:ext>
            </a:extLst>
          </p:cNvPr>
          <p:cNvSpPr/>
          <p:nvPr/>
        </p:nvSpPr>
        <p:spPr>
          <a:xfrm>
            <a:off x="4759324" y="331973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08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6481"/>
            <a:ext cx="7425031" cy="4202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Giới thiệu: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>
                <a:solidFill>
                  <a:schemeClr val="tx1"/>
                </a:solidFill>
              </a:rPr>
              <a:t>Ant Design là một thư viện để xây dựng UI (giao diện người dùng).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>
                <a:solidFill>
                  <a:schemeClr val="tx1"/>
                </a:solidFill>
              </a:rPr>
              <a:t>Ant Design cung cấp nhiều Component để xây dựng ứng dụng web chất lượng cao và dễ bảo trì.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>
                <a:solidFill>
                  <a:schemeClr val="tx1"/>
                </a:solidFill>
              </a:rPr>
              <a:t>Được phát triển bởi tập đoàn Alibaba.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Cách học: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Lên trực tiếp trang chủ của Ant Design để đọc tài liệu.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Vì có rất nhiều component nên không thể nhớ hết và cũng không cần thiết phải nhớ.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Khi nào cần đến component nào thì lên đọc tài liệu của component đó.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Hướng dẫn cài đặt</a:t>
            </a:r>
            <a:r>
              <a:rPr lang="en-US" sz="1200" b="1">
                <a:solidFill>
                  <a:schemeClr val="bg1"/>
                </a:solidFill>
              </a:rPr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Link website: https://ant.design/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Link NPM: https://www.npmjs.com/package/antd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Câu lệnh cài đặt: </a:t>
            </a:r>
            <a:r>
              <a:rPr lang="en-US" sz="1200" b="1">
                <a:solidFill>
                  <a:schemeClr val="bg1"/>
                </a:solidFill>
              </a:rPr>
              <a:t>npm i antd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vi-VN" b="0"/>
              <a:t>Giới thiệu và hướng dẫn cài đặt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1932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6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 dirty="0"/>
              <a:t>2</a:t>
            </a:r>
            <a:r>
              <a:rPr lang="en" b="0"/>
              <a:t>. </a:t>
            </a:r>
            <a:r>
              <a:rPr lang="en-US" b="0"/>
              <a:t>Component: Button</a:t>
            </a:r>
            <a:endParaRPr b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27E841-AAC2-DDDE-648E-75E621A9C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2449"/>
              </p:ext>
            </p:extLst>
          </p:nvPr>
        </p:nvGraphicFramePr>
        <p:xfrm>
          <a:off x="1174850" y="1038799"/>
          <a:ext cx="6794299" cy="3774558"/>
        </p:xfrm>
        <a:graphic>
          <a:graphicData uri="http://schemas.openxmlformats.org/drawingml/2006/table">
            <a:tbl>
              <a:tblPr/>
              <a:tblGrid>
                <a:gridCol w="799093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6479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533676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813606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2050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2662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Chiều rộng của button bằng chiều rộng của element cha.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2662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danger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Trạng thái button dạng nguy hiểm (màu đỏ)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226896"/>
                  </a:ext>
                </a:extLst>
              </a:tr>
              <a:tr h="2050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Trạng thái button bị vô hiệu hóa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24032"/>
                  </a:ext>
                </a:extLst>
              </a:tr>
              <a:tr h="2050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ghost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Background trong suốt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229281"/>
                  </a:ext>
                </a:extLst>
              </a:tr>
              <a:tr h="3189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href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Chèn link cho button (giống thẻ &lt;a&gt; trong HTML)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420390"/>
                  </a:ext>
                </a:extLst>
              </a:tr>
              <a:tr h="3663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icon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Chèn icon vào button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85705"/>
                  </a:ext>
                </a:extLst>
              </a:tr>
              <a:tr h="2050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loading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trạng thái loading cho button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57830"/>
                  </a:ext>
                </a:extLst>
              </a:tr>
              <a:tr h="2662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shape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Hình dạng của button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 | circle | round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877280"/>
                  </a:ext>
                </a:extLst>
              </a:tr>
              <a:tr h="2662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button</a:t>
                      </a:r>
                      <a:endParaRPr lang="vi-VN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 | middle | small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middle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350111"/>
                  </a:ext>
                </a:extLst>
              </a:tr>
              <a:tr h="3189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Giống target của thẻ &lt;a&gt;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30074"/>
                  </a:ext>
                </a:extLst>
              </a:tr>
              <a:tr h="2662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 của button: primary, ghost, dashed, link, text, default.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783283"/>
                  </a:ext>
                </a:extLst>
              </a:tr>
              <a:tr h="3189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onClick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Lắng nghe sự kiện click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52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1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6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Các bước nhúng icon: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Bước 1</a:t>
            </a:r>
            <a:r>
              <a:rPr lang="vi-VN" sz="1200">
                <a:solidFill>
                  <a:schemeClr val="tx1"/>
                </a:solidFill>
              </a:rPr>
              <a:t>: Import bằng câu lệnh import { SearchOutlined } from </a:t>
            </a:r>
            <a:r>
              <a:rPr lang="en-US" sz="1200" b="1">
                <a:solidFill>
                  <a:schemeClr val="bg1"/>
                </a:solidFill>
              </a:rPr>
              <a:t>"</a:t>
            </a:r>
            <a:r>
              <a:rPr lang="vi-VN" sz="1200" b="1">
                <a:solidFill>
                  <a:schemeClr val="bg1"/>
                </a:solidFill>
              </a:rPr>
              <a:t>@ant-design/icons</a:t>
            </a:r>
            <a:r>
              <a:rPr lang="en-US" sz="1200" b="1">
                <a:solidFill>
                  <a:schemeClr val="bg1"/>
                </a:solidFill>
              </a:rPr>
              <a:t>"</a:t>
            </a:r>
            <a:r>
              <a:rPr lang="vi-VN" sz="1200">
                <a:solidFill>
                  <a:schemeClr val="tx1"/>
                </a:solidFill>
              </a:rPr>
              <a:t>;</a:t>
            </a:r>
            <a:endParaRPr lang="en-US" sz="120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Bước 2</a:t>
            </a:r>
            <a:r>
              <a:rPr lang="vi-VN" sz="1200">
                <a:solidFill>
                  <a:schemeClr val="tx1"/>
                </a:solidFill>
              </a:rPr>
              <a:t>: Chèn icon &lt;SearchOutlined /&gt; vào vị trí muốn hiển thị.</a:t>
            </a:r>
            <a:endParaRPr lang="en-US" sz="120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3</a:t>
            </a:r>
            <a:r>
              <a:rPr lang="en" b="0"/>
              <a:t>. </a:t>
            </a:r>
            <a:r>
              <a:rPr lang="en-US" b="0"/>
              <a:t>Component: Icon</a:t>
            </a:r>
            <a:endParaRPr b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27E841-AAC2-DDDE-648E-75E621A9C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33888"/>
              </p:ext>
            </p:extLst>
          </p:nvPr>
        </p:nvGraphicFramePr>
        <p:xfrm>
          <a:off x="1174850" y="1740323"/>
          <a:ext cx="6794299" cy="1061572"/>
        </p:xfrm>
        <a:graphic>
          <a:graphicData uri="http://schemas.openxmlformats.org/drawingml/2006/table">
            <a:tbl>
              <a:tblPr/>
              <a:tblGrid>
                <a:gridCol w="799093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227009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112324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764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2768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rotate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Xoay theo n độ (không hoạt động trong IE9)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2768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spin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Xoay icon vòng tròn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22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6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6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4</a:t>
            </a:r>
            <a:r>
              <a:rPr lang="en" b="0"/>
              <a:t>. </a:t>
            </a:r>
            <a:r>
              <a:rPr lang="en-US" b="0"/>
              <a:t>Component: Typography</a:t>
            </a:r>
            <a:endParaRPr b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27E841-AAC2-DDDE-648E-75E621A9C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34551"/>
              </p:ext>
            </p:extLst>
          </p:nvPr>
        </p:nvGraphicFramePr>
        <p:xfrm>
          <a:off x="1174850" y="933753"/>
          <a:ext cx="6794299" cy="802492"/>
        </p:xfrm>
        <a:graphic>
          <a:graphicData uri="http://schemas.openxmlformats.org/drawingml/2006/table">
            <a:tbl>
              <a:tblPr/>
              <a:tblGrid>
                <a:gridCol w="799093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227009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112324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764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2768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copyable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nút sao chép hiển thị bên cạnh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2768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editable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nút chỉnh sửa văn bản bên cạnh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22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38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tx1"/>
                </a:solidFill>
              </a:rPr>
              <a:t>Ant Design chia giao diện thành </a:t>
            </a:r>
            <a:r>
              <a:rPr lang="en-US" sz="1200" b="1">
                <a:solidFill>
                  <a:schemeClr val="bg1"/>
                </a:solidFill>
              </a:rPr>
              <a:t>24 cột</a:t>
            </a:r>
            <a:r>
              <a:rPr lang="en-US" sz="1200">
                <a:solidFill>
                  <a:schemeClr val="tx1"/>
                </a:solidFill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Row: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5</a:t>
            </a:r>
            <a:r>
              <a:rPr lang="en" b="0"/>
              <a:t>. </a:t>
            </a:r>
            <a:r>
              <a:rPr lang="en-US" b="0"/>
              <a:t>Component: Grid</a:t>
            </a:r>
            <a:endParaRPr b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27E841-AAC2-DDDE-648E-75E621A9C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14445"/>
              </p:ext>
            </p:extLst>
          </p:nvPr>
        </p:nvGraphicFramePr>
        <p:xfrm>
          <a:off x="1174850" y="1598211"/>
          <a:ext cx="6794299" cy="1894692"/>
        </p:xfrm>
        <a:graphic>
          <a:graphicData uri="http://schemas.openxmlformats.org/drawingml/2006/table">
            <a:tbl>
              <a:tblPr/>
              <a:tblGrid>
                <a:gridCol w="799093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227009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112324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764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2768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align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Căn dọc (Vertical align)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 | middle | bottom | stretch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2768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gutter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các cột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945695"/>
                  </a:ext>
                </a:extLst>
              </a:tr>
              <a:tr h="2768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justify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Căn các cột theo chiều ngang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 | end | center | space-around | space-between | space-evenly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494702"/>
                  </a:ext>
                </a:extLst>
              </a:tr>
              <a:tr h="2768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wrap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Tự động xuống dòng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226896"/>
                  </a:ext>
                </a:extLst>
              </a:tr>
            </a:tbl>
          </a:graphicData>
        </a:graphic>
      </p:graphicFrame>
      <p:sp>
        <p:nvSpPr>
          <p:cNvPr id="5" name="Google Shape;1488;p40">
            <a:extLst>
              <a:ext uri="{FF2B5EF4-FFF2-40B4-BE49-F238E27FC236}">
                <a16:creationId xmlns:a16="http://schemas.microsoft.com/office/drawing/2014/main" id="{7A778E2C-7CC5-62B9-060A-D23A7BC2446D}"/>
              </a:ext>
            </a:extLst>
          </p:cNvPr>
          <p:cNvSpPr txBox="1">
            <a:spLocks/>
          </p:cNvSpPr>
          <p:nvPr/>
        </p:nvSpPr>
        <p:spPr>
          <a:xfrm>
            <a:off x="719999" y="3625993"/>
            <a:ext cx="7425031" cy="66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b="1">
                <a:solidFill>
                  <a:schemeClr val="bg1"/>
                </a:solidFill>
              </a:rPr>
              <a:t>Ví dụ</a:t>
            </a:r>
            <a:r>
              <a:rPr lang="en-US" sz="1200"/>
              <a:t>: https://enlink.themenate.net/dashboard/default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409737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tx1"/>
                </a:solidFill>
              </a:rPr>
              <a:t>Ant Design chia giao diện thành </a:t>
            </a:r>
            <a:r>
              <a:rPr lang="en-US" sz="1200" b="1">
                <a:solidFill>
                  <a:schemeClr val="bg1"/>
                </a:solidFill>
              </a:rPr>
              <a:t>24 cột</a:t>
            </a:r>
            <a:r>
              <a:rPr lang="en-US" sz="1200">
                <a:solidFill>
                  <a:schemeClr val="tx1"/>
                </a:solidFill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Col: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5</a:t>
            </a:r>
            <a:r>
              <a:rPr lang="en" b="0"/>
              <a:t>. </a:t>
            </a:r>
            <a:r>
              <a:rPr lang="en-US" b="0"/>
              <a:t>Component: Grid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75973"/>
              </p:ext>
            </p:extLst>
          </p:nvPr>
        </p:nvGraphicFramePr>
        <p:xfrm>
          <a:off x="1174850" y="1490134"/>
          <a:ext cx="6794299" cy="3525372"/>
        </p:xfrm>
        <a:graphic>
          <a:graphicData uri="http://schemas.openxmlformats.org/drawingml/2006/table">
            <a:tbl>
              <a:tblPr/>
              <a:tblGrid>
                <a:gridCol w="799093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227009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flex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Độ rộng của cột linh hoạt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 | none | 100px, 200px,...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38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offset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Cách bên trái bao nhiêu cột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111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order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Thứ tự của cột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850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Số lượng cột cho 1 box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30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Áp dụng cho screen &lt; 576px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16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Áp dụng cho screen &gt;= 576px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858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Áp dụng cho screen &gt;= 768px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140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Áp dụng cho screen &gt;= 992px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831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Áp dụng cho screen &gt;= 1200px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985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xxl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Áp dụng cho screen &gt;= 1600px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22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05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44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tx1"/>
                </a:solidFill>
              </a:rPr>
              <a:t>Dùng để xử lý bố cục tổng thể của một trang.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>
                <a:solidFill>
                  <a:schemeClr val="tx1"/>
                </a:solidFill>
              </a:rPr>
              <a:t>Các component của Layout: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Layout</a:t>
            </a:r>
            <a:r>
              <a:rPr lang="vi-VN" sz="1200">
                <a:solidFill>
                  <a:schemeClr val="tx1"/>
                </a:solidFill>
              </a:rPr>
              <a:t>: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>
                <a:solidFill>
                  <a:schemeClr val="tx1"/>
                </a:solidFill>
              </a:rPr>
              <a:t>Bao bọc toàn bộ bố cục (tương ứng với thẻ &lt;section&gt; trong HTML).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>
                <a:solidFill>
                  <a:schemeClr val="tx1"/>
                </a:solidFill>
              </a:rPr>
              <a:t>Bên trong có thể chứa các component như: Header, Sider, Content, Footer, hoặc lồng một Layout khác.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Header</a:t>
            </a:r>
            <a:r>
              <a:rPr lang="vi-VN" sz="1200">
                <a:solidFill>
                  <a:schemeClr val="tx1"/>
                </a:solidFill>
              </a:rPr>
              <a:t>: Là header của trang (tương ứng với thẻ &lt;header&gt; trong HTML).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Sider</a:t>
            </a:r>
            <a:r>
              <a:rPr lang="vi-VN" sz="1200">
                <a:solidFill>
                  <a:schemeClr val="tx1"/>
                </a:solidFill>
              </a:rPr>
              <a:t>: Là menu bên trái của trang (tương ứng với thẻ &lt;aside&gt; trong HTML).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Content</a:t>
            </a:r>
            <a:r>
              <a:rPr lang="vi-VN" sz="1200">
                <a:solidFill>
                  <a:schemeClr val="tx1"/>
                </a:solidFill>
              </a:rPr>
              <a:t>: Chứa toàn bộ nội dung của trang (tương ứng với thẻ &lt;main&gt; trong HTML).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Footer</a:t>
            </a:r>
            <a:r>
              <a:rPr lang="vi-VN" sz="1200">
                <a:solidFill>
                  <a:schemeClr val="tx1"/>
                </a:solidFill>
              </a:rPr>
              <a:t>: Là chân trang (tương ứng với thẻ &lt;footer&gt; trong HTML).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Layout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78587921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1421</Words>
  <Application>Microsoft Office PowerPoint</Application>
  <PresentationFormat>On-screen Show (16:9)</PresentationFormat>
  <Paragraphs>346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Barlow Condensed</vt:lpstr>
      <vt:lpstr>Barlow Condensed SemiBold</vt:lpstr>
      <vt:lpstr>Barlow</vt:lpstr>
      <vt:lpstr>Arial</vt:lpstr>
      <vt:lpstr>Anaheim</vt:lpstr>
      <vt:lpstr>Montserrat</vt:lpstr>
      <vt:lpstr>Software Developer Engineer Job Description by Slidesgo</vt:lpstr>
      <vt:lpstr>KHÓA HỌC FRONT-END  Bài 37: Học Ant Design (Tiết 1)</vt:lpstr>
      <vt:lpstr>Nội dung</vt:lpstr>
      <vt:lpstr>01. Giới thiệu và hướng dẫn cài đặt</vt:lpstr>
      <vt:lpstr>02. Component: Button</vt:lpstr>
      <vt:lpstr>03. Component: Icon</vt:lpstr>
      <vt:lpstr>04. Component: Typography</vt:lpstr>
      <vt:lpstr>05. Component: Grid</vt:lpstr>
      <vt:lpstr>05. Component: Grid</vt:lpstr>
      <vt:lpstr>06. Component: Layout</vt:lpstr>
      <vt:lpstr>06. Component: Layout</vt:lpstr>
      <vt:lpstr>07. Component: Dropdown</vt:lpstr>
      <vt:lpstr>08. Component: Menu</vt:lpstr>
      <vt:lpstr>08. Component: Menu</vt:lpstr>
      <vt:lpstr>08. Component: 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130</cp:revision>
  <dcterms:modified xsi:type="dcterms:W3CDTF">2023-04-18T11:07:56Z</dcterms:modified>
</cp:coreProperties>
</file>