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94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Condensed" panose="00000506000000000000" pitchFamily="2" charset="0"/>
      <p:regular r:id="rId24"/>
      <p:bold r:id="rId25"/>
      <p:italic r:id="rId26"/>
      <p:boldItalic r:id="rId27"/>
    </p:embeddedFont>
    <p:embeddedFont>
      <p:font typeface="Barlow Condensed SemiBold" panose="00000706000000000000" pitchFamily="2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9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65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47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24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07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10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916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402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3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2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2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63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2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08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46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34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39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Học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Ant Design (Tiết </a:t>
            </a:r>
            <a:r>
              <a:rPr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Collapse: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4</a:t>
            </a:r>
            <a:r>
              <a:rPr lang="en" b="0"/>
              <a:t>. </a:t>
            </a:r>
            <a:r>
              <a:rPr lang="en-US" b="0"/>
              <a:t>Component: Collapse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81075"/>
              </p:ext>
            </p:extLst>
          </p:nvPr>
        </p:nvGraphicFramePr>
        <p:xfrm>
          <a:off x="1174850" y="1209525"/>
          <a:ext cx="6794299" cy="3576172"/>
        </p:xfrm>
        <a:graphic>
          <a:graphicData uri="http://schemas.openxmlformats.org/drawingml/2006/table">
            <a:tbl>
              <a:tblPr/>
              <a:tblGrid>
                <a:gridCol w="140385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975428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20762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accordion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Nếu đúng, mỗi lần click sẽ mở tab hiện tab mới và đóng tab cũ đi.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8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bordered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border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collapsible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xem khu vực có thể click vào đóng/mở tab được.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header | icon | 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3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defaultActiveKey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Danh sách các tab được mở mặc định khi component render xong.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string[] | 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number[] | 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5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expandIcon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Thay đổi icon đóng/mở.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expandIcon={() =&gt; &lt;&gt;test&lt;/&gt;}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(panelProps) =&gt; 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expandIconPosition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Điều chỉnh icon đóng/mở nằm ở vị trí bắt đầu hoặc kết thúc.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 | end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6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ghost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Border và nền chuyển thành trong suốt (transparent)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08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các tab.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middle | small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middle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66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2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Collapse.Panel: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4</a:t>
            </a:r>
            <a:r>
              <a:rPr lang="en" b="0"/>
              <a:t>. </a:t>
            </a:r>
            <a:r>
              <a:rPr lang="en-US" b="0"/>
              <a:t>Component: Collapse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10009"/>
              </p:ext>
            </p:extLst>
          </p:nvPr>
        </p:nvGraphicFramePr>
        <p:xfrm>
          <a:off x="1174850" y="1209525"/>
          <a:ext cx="6794299" cy="1650852"/>
        </p:xfrm>
        <a:graphic>
          <a:graphicData uri="http://schemas.openxmlformats.org/drawingml/2006/table">
            <a:tbl>
              <a:tblPr/>
              <a:tblGrid>
                <a:gridCol w="102164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65715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712685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collapsible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xem khu vực có thể click vào đóng/mở tab được.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header | icon | 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8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header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Tiêu đề của tab.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62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key duy nhất cho mỗi tab.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 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35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showArrow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nút đóng/mở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73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3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390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5</a:t>
            </a:r>
            <a:r>
              <a:rPr lang="en" b="0"/>
              <a:t>. </a:t>
            </a:r>
            <a:r>
              <a:rPr lang="en-US" b="0"/>
              <a:t>Component: Image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8585"/>
              </p:ext>
            </p:extLst>
          </p:nvPr>
        </p:nvGraphicFramePr>
        <p:xfrm>
          <a:off x="1174850" y="977296"/>
          <a:ext cx="6794299" cy="3520292"/>
        </p:xfrm>
        <a:graphic>
          <a:graphicData uri="http://schemas.openxmlformats.org/drawingml/2006/table">
            <a:tbl>
              <a:tblPr/>
              <a:tblGrid>
                <a:gridCol w="1152274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633409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214362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 cho hình ảnh, sẽ hiển thị nếu ảnh lỗi.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8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fallback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Là một ảnh thay thế nếu ảnh chính bị lỗi.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175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height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 cao của ảnh.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 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0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placeholder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 ảnh này trước nếu ảnh chính chưa kịp load xong (thưởng ảnh này là ảnh dung lượng nhỏ để show lên giữ chỗ).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3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preview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cho preview ảnh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5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src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Đường dẫn ảnh.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45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width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 rộng của ảnh.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 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96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onError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ảnh load không thành công.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(event) =&gt; void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26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rootClassName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className cho component.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6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92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Table: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Table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92292"/>
              </p:ext>
            </p:extLst>
          </p:nvPr>
        </p:nvGraphicFramePr>
        <p:xfrm>
          <a:off x="1174850" y="1209525"/>
          <a:ext cx="6794299" cy="3591412"/>
        </p:xfrm>
        <a:graphic>
          <a:graphicData uri="http://schemas.openxmlformats.org/drawingml/2006/table">
            <a:tbl>
              <a:tblPr/>
              <a:tblGrid>
                <a:gridCol w="102164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8351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bordered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border cho table.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8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columns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Các cột của table.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ColumnsType[]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9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mảng các bản ghi.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89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expandable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Cấu hình thêm phần nội dung mở rộng.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expandable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3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footer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footer cho table.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function(currentPageData)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8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trạng thái loading cho table.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505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pagination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Cấu hình phân trang.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pagination: {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current: 1,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pageSize: 20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 | 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626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key cho mỗi hàng.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 function(record): 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439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86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Table: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Table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33586"/>
              </p:ext>
            </p:extLst>
          </p:nvPr>
        </p:nvGraphicFramePr>
        <p:xfrm>
          <a:off x="1174850" y="1209525"/>
          <a:ext cx="6794299" cy="1483212"/>
        </p:xfrm>
        <a:graphic>
          <a:graphicData uri="http://schemas.openxmlformats.org/drawingml/2006/table">
            <a:tbl>
              <a:tblPr/>
              <a:tblGrid>
                <a:gridCol w="102164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8351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rowSelection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ô tích để chọn hàng.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79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scroll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Cấu hình hàng có thể được cuộn.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804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showHeader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hiện header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661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bảng.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middle | small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70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Column: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Table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98123"/>
              </p:ext>
            </p:extLst>
          </p:nvPr>
        </p:nvGraphicFramePr>
        <p:xfrm>
          <a:off x="1174850" y="1209525"/>
          <a:ext cx="6794299" cy="2621132"/>
        </p:xfrm>
        <a:graphic>
          <a:graphicData uri="http://schemas.openxmlformats.org/drawingml/2006/table">
            <a:tbl>
              <a:tblPr/>
              <a:tblGrid>
                <a:gridCol w="102164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8351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align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Căn chỉnh nội dung của cột.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| right | center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79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dataIndex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 của một object trong 1 mảng.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 string[]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09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 duy nhất của một cột.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067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render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Chỉnh sửa lại cách render data ra giao diện, giá trị trả về là một ReactNode.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function(text, record, index) {}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2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Tiêu đề của cột.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 | ({ sortOrder, sortColumn, filters }) =&gt; 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64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width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 rộng của cột.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 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278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3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rowSelection: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Table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87149"/>
              </p:ext>
            </p:extLst>
          </p:nvPr>
        </p:nvGraphicFramePr>
        <p:xfrm>
          <a:off x="1174850" y="1209525"/>
          <a:ext cx="6794299" cy="2864972"/>
        </p:xfrm>
        <a:graphic>
          <a:graphicData uri="http://schemas.openxmlformats.org/drawingml/2006/table">
            <a:tbl>
              <a:tblPr/>
              <a:tblGrid>
                <a:gridCol w="12490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854476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60387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hideSelectAll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ẩn checkbox all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rowSelection={{ hideSelectAll: true }}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79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selectedRowKeys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mảng các key của các hàng đã chọn.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string[] | number[]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640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Chọn kiểu là checkbox hoặc radio.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checkbox | radio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checkbox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8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mỗi khi các lựa chọn thay đổi.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function(selectedRowKeys, selectedRows, info: { type })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39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onSelect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chọn/bỏ chọn một hàng.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function(record, selected, selectedRows, nativeEvent)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8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onSelectAll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chọn/bỏ chọn tất cả các hàng.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function(selected, selectedRows, changeRows)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9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06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Tabs: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b="0"/>
              <a:t>7</a:t>
            </a:r>
            <a:r>
              <a:rPr lang="en" b="0"/>
              <a:t>. </a:t>
            </a:r>
            <a:r>
              <a:rPr lang="en-US" b="0"/>
              <a:t>Component: Tabs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30555"/>
              </p:ext>
            </p:extLst>
          </p:nvPr>
        </p:nvGraphicFramePr>
        <p:xfrm>
          <a:off x="1174850" y="1209525"/>
          <a:ext cx="6794299" cy="3510132"/>
        </p:xfrm>
        <a:graphic>
          <a:graphicData uri="http://schemas.openxmlformats.org/drawingml/2006/table">
            <a:tbl>
              <a:tblPr/>
              <a:tblGrid>
                <a:gridCol w="12490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60387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activeKey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Tab hiện tại đang bật (truyền vào key của tab).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90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centered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tabs ra chính giữa.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333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defaultActiveKey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Khởi tạo tab ban đầu được hiển thị (nếu activeKey không được thêm vào).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37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items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Danh sách các tab.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TabItemType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215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thanh tab đặt trước.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middle | small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middle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69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tabBarGutter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các tab.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292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tabBarStyle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Css cho các tab.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CSSProperties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3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tabPosition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Vị trí của các tab.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 | right | bottom | left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114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 của tab.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line | card | editable-card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19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tab thay đổi.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function(activeKey) {}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18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6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99670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Component: Form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4" y="977220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Component: Badge</a:t>
            </a:r>
            <a:endParaRPr lang="en-GB"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sz="1600"/>
              <a:t>Component: Carousel</a:t>
            </a:r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39991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Component: Collapse</a:t>
            </a:r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1128;p29">
            <a:extLst>
              <a:ext uri="{FF2B5EF4-FFF2-40B4-BE49-F238E27FC236}">
                <a16:creationId xmlns:a16="http://schemas.microsoft.com/office/drawing/2014/main" id="{B0634B30-AAEA-BAFC-0B38-18CA84D0446D}"/>
              </a:ext>
            </a:extLst>
          </p:cNvPr>
          <p:cNvSpPr txBox="1">
            <a:spLocks/>
          </p:cNvSpPr>
          <p:nvPr/>
        </p:nvSpPr>
        <p:spPr>
          <a:xfrm>
            <a:off x="1701987" y="257175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Image</a:t>
            </a:r>
          </a:p>
        </p:txBody>
      </p:sp>
      <p:sp>
        <p:nvSpPr>
          <p:cNvPr id="12" name="Google Shape;1135;p29">
            <a:extLst>
              <a:ext uri="{FF2B5EF4-FFF2-40B4-BE49-F238E27FC236}">
                <a16:creationId xmlns:a16="http://schemas.microsoft.com/office/drawing/2014/main" id="{62B40781-7BD2-7A5B-CB80-8112AF7148F5}"/>
              </a:ext>
            </a:extLst>
          </p:cNvPr>
          <p:cNvSpPr/>
          <p:nvPr/>
        </p:nvSpPr>
        <p:spPr>
          <a:xfrm>
            <a:off x="911150" y="253241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" name="Google Shape;1129;p29">
            <a:extLst>
              <a:ext uri="{FF2B5EF4-FFF2-40B4-BE49-F238E27FC236}">
                <a16:creationId xmlns:a16="http://schemas.microsoft.com/office/drawing/2014/main" id="{3B09F144-247A-2E61-699F-00270A8F3A9D}"/>
              </a:ext>
            </a:extLst>
          </p:cNvPr>
          <p:cNvSpPr txBox="1">
            <a:spLocks/>
          </p:cNvSpPr>
          <p:nvPr/>
        </p:nvSpPr>
        <p:spPr>
          <a:xfrm>
            <a:off x="5511274" y="2530362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Table</a:t>
            </a:r>
          </a:p>
        </p:txBody>
      </p:sp>
      <p:sp>
        <p:nvSpPr>
          <p:cNvPr id="14" name="Google Shape;1132;p29">
            <a:extLst>
              <a:ext uri="{FF2B5EF4-FFF2-40B4-BE49-F238E27FC236}">
                <a16:creationId xmlns:a16="http://schemas.microsoft.com/office/drawing/2014/main" id="{A715C4C4-508B-93FA-CDA6-14368087620D}"/>
              </a:ext>
            </a:extLst>
          </p:cNvPr>
          <p:cNvSpPr/>
          <p:nvPr/>
        </p:nvSpPr>
        <p:spPr>
          <a:xfrm>
            <a:off x="4759324" y="251805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" name="Google Shape;1128;p29">
            <a:extLst>
              <a:ext uri="{FF2B5EF4-FFF2-40B4-BE49-F238E27FC236}">
                <a16:creationId xmlns:a16="http://schemas.microsoft.com/office/drawing/2014/main" id="{E9DB63A3-28C7-A9C6-3A1E-4EF8B9B04416}"/>
              </a:ext>
            </a:extLst>
          </p:cNvPr>
          <p:cNvSpPr txBox="1">
            <a:spLocks/>
          </p:cNvSpPr>
          <p:nvPr/>
        </p:nvSpPr>
        <p:spPr>
          <a:xfrm>
            <a:off x="1701987" y="336417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Tabs</a:t>
            </a:r>
          </a:p>
        </p:txBody>
      </p:sp>
      <p:sp>
        <p:nvSpPr>
          <p:cNvPr id="16" name="Google Shape;1135;p29">
            <a:extLst>
              <a:ext uri="{FF2B5EF4-FFF2-40B4-BE49-F238E27FC236}">
                <a16:creationId xmlns:a16="http://schemas.microsoft.com/office/drawing/2014/main" id="{9F53CE7B-5671-185E-75B6-A6CC3945A2E0}"/>
              </a:ext>
            </a:extLst>
          </p:cNvPr>
          <p:cNvSpPr/>
          <p:nvPr/>
        </p:nvSpPr>
        <p:spPr>
          <a:xfrm>
            <a:off x="911150" y="332483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07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Form: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en-US" b="0"/>
              <a:t>Component: Form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20819"/>
              </p:ext>
            </p:extLst>
          </p:nvPr>
        </p:nvGraphicFramePr>
        <p:xfrm>
          <a:off x="1174850" y="1209525"/>
          <a:ext cx="6794299" cy="3327252"/>
        </p:xfrm>
        <a:graphic>
          <a:graphicData uri="http://schemas.openxmlformats.org/drawingml/2006/table">
            <a:tbl>
              <a:tblPr/>
              <a:tblGrid>
                <a:gridCol w="127322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62373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dấy hai chấm sau label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Vô hiệu hóa biểu mẫu.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865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Để kiểm soát biểu mẫu.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const [form] = Form.useForm();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&lt;Form form={form}&gt;&lt;/Form&gt;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FormInstance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95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initialValues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giá trị khởi tạo cho biểu mẫu.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253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labelWrap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Nếu nội dung của label quá dài thì có tự động xuống dòng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8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layout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Bố cục biểu mẫu.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horizontal | vertical | inline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horizontal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28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Tên biểu mẫu.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Làm tiền tố cho id của các trường trong form.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0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0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Form: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en-US" b="0"/>
              <a:t>Component: Form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43193"/>
              </p:ext>
            </p:extLst>
          </p:nvPr>
        </p:nvGraphicFramePr>
        <p:xfrm>
          <a:off x="1174850" y="1209525"/>
          <a:ext cx="6794299" cy="2336652"/>
        </p:xfrm>
        <a:graphic>
          <a:graphicData uri="http://schemas.openxmlformats.org/drawingml/2006/table">
            <a:tbl>
              <a:tblPr/>
              <a:tblGrid>
                <a:gridCol w="127322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033486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scrollToFirstError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Tự động cuộn đến trường bị lỗi đầu tiên khi gửi biểu mẫu.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 | Options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5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các trường trong form.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small | middle | large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29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onFinish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sau khi gửi biểu mẫu và xác minh dữ liệu thành công.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function(values)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9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onFinishFailed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sau khi gửi biểu mẫu và xác minh dữ liệu không thành công.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function({ values, errorFields, outOfDate })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0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9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Form.Item: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en-US" b="0"/>
              <a:t>Component: Form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03385"/>
              </p:ext>
            </p:extLst>
          </p:nvPr>
        </p:nvGraphicFramePr>
        <p:xfrm>
          <a:off x="1174850" y="1209525"/>
          <a:ext cx="6794299" cy="2372212"/>
        </p:xfrm>
        <a:graphic>
          <a:graphicData uri="http://schemas.openxmlformats.org/drawingml/2006/table">
            <a:tbl>
              <a:tblPr/>
              <a:tblGrid>
                <a:gridCol w="10458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8511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dependencies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trường phụ thuộc.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trường Confirm Password phụ thuộc vào trường Password.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NamePath[]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65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extra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thông báo nhắc thêm ở dưới các trường (chữ nhỏ).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96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initialValue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 khởi tạo cho một trường. Nếu biểu mẫu cũng có initialValues thì sẽ ưu tiên giá trị khởi tạo của biểu mẫu hơn.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245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Tên của trường.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NamePath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9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Bất buộc phải nhập giá trị vào trường.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94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25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Form.Item: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en-US" b="0"/>
              <a:t>Component: Form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91128"/>
              </p:ext>
            </p:extLst>
          </p:nvPr>
        </p:nvGraphicFramePr>
        <p:xfrm>
          <a:off x="1174850" y="1209525"/>
          <a:ext cx="6794299" cy="2021692"/>
        </p:xfrm>
        <a:graphic>
          <a:graphicData uri="http://schemas.openxmlformats.org/drawingml/2006/table">
            <a:tbl>
              <a:tblPr/>
              <a:tblGrid>
                <a:gridCol w="10458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8511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rules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Quy tắt xác định thực trường.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rules={[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{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   required: true,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   message: 'Missing first name',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},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]}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Rule[]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87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tooltip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Cấu hình thông tin chú giải cho trường.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8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4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Badge: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2</a:t>
            </a:r>
            <a:r>
              <a:rPr lang="en" b="0"/>
              <a:t>. </a:t>
            </a:r>
            <a:r>
              <a:rPr lang="en-US" b="0"/>
              <a:t>Component: Badge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45023"/>
              </p:ext>
            </p:extLst>
          </p:nvPr>
        </p:nvGraphicFramePr>
        <p:xfrm>
          <a:off x="1174850" y="1209525"/>
          <a:ext cx="6794299" cy="2885292"/>
        </p:xfrm>
        <a:graphic>
          <a:graphicData uri="http://schemas.openxmlformats.org/drawingml/2006/table">
            <a:tbl>
              <a:tblPr/>
              <a:tblGrid>
                <a:gridCol w="10458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70552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màu badge.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8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 hiển thị trên badge.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2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Chỉnh lại vị trí của badge.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[number, number]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931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overflowCount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 lượng tối đa để hiển thị.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17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badge.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 | small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52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badge làm dấu chấm trạng thái.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&lt;Badge status="success" text="Success"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success | processing | default | error | warning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0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Nếu có status, thêm text vào thì text sẽ hiển thị sau status.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29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85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Badge.Ribbon (Ruy-băng):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2</a:t>
            </a:r>
            <a:r>
              <a:rPr lang="en" b="0"/>
              <a:t>. </a:t>
            </a:r>
            <a:r>
              <a:rPr lang="en-US" b="0"/>
              <a:t>Component: Badge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95732"/>
              </p:ext>
            </p:extLst>
          </p:nvPr>
        </p:nvGraphicFramePr>
        <p:xfrm>
          <a:off x="1174850" y="1209525"/>
          <a:ext cx="6794299" cy="1188572"/>
        </p:xfrm>
        <a:graphic>
          <a:graphicData uri="http://schemas.openxmlformats.org/drawingml/2006/table">
            <a:tbl>
              <a:tblPr/>
              <a:tblGrid>
                <a:gridCol w="10458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70552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màu Ruy-băng.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8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placement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Vị trí của Ruy-băng.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 | end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95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Nội dung bên trong Ruy-băng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9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36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3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3</a:t>
            </a:r>
            <a:r>
              <a:rPr lang="en" b="0"/>
              <a:t>. </a:t>
            </a:r>
            <a:r>
              <a:rPr lang="en-US" b="0"/>
              <a:t>Component: Carousel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6195"/>
              </p:ext>
            </p:extLst>
          </p:nvPr>
        </p:nvGraphicFramePr>
        <p:xfrm>
          <a:off x="1174850" y="972458"/>
          <a:ext cx="6794299" cy="3078332"/>
        </p:xfrm>
        <a:graphic>
          <a:graphicData uri="http://schemas.openxmlformats.org/drawingml/2006/table">
            <a:tbl>
              <a:tblPr/>
              <a:tblGrid>
                <a:gridCol w="1050674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512457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514324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1684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autoplay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cuộn tự động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8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dotPosition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Vị trí của các dấu chấm.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trong các vị trí sau: top, bottom, left, right.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bottom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597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dots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các dấu chấm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Hoặc có thể thêm className để css lại cho các dấu chấm đó.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dots={false}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dots={{className: "test"}}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 |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 className?: string 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7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effect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Hiệu ứng chuyển tiếp slide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scrollx | fade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scrollx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395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afterChange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Lấy được index của slide vừa chạy đến.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function(current)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2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beforeChange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Lấy được index của slide trước và slide vừa chạy đến.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function(from, to)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5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2061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1633</Words>
  <Application>Microsoft Office PowerPoint</Application>
  <PresentationFormat>On-screen Show (16:9)</PresentationFormat>
  <Paragraphs>454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Barlow Condensed SemiBold</vt:lpstr>
      <vt:lpstr>Anaheim</vt:lpstr>
      <vt:lpstr>Barlow</vt:lpstr>
      <vt:lpstr>Barlow Condensed</vt:lpstr>
      <vt:lpstr>Montserrat</vt:lpstr>
      <vt:lpstr>Arial</vt:lpstr>
      <vt:lpstr>Software Developer Engineer Job Description by Slidesgo</vt:lpstr>
      <vt:lpstr>KHÓA HỌC FRONT-END  Bài 39: Học Ant Design (Tiết 3)</vt:lpstr>
      <vt:lpstr>Nội dung</vt:lpstr>
      <vt:lpstr>01. Component: Form</vt:lpstr>
      <vt:lpstr>01. Component: Form</vt:lpstr>
      <vt:lpstr>01. Component: Form</vt:lpstr>
      <vt:lpstr>01. Component: Form</vt:lpstr>
      <vt:lpstr>02. Component: Badge</vt:lpstr>
      <vt:lpstr>02. Component: Badge</vt:lpstr>
      <vt:lpstr>03. Component: Carousel</vt:lpstr>
      <vt:lpstr>04. Component: Collapse</vt:lpstr>
      <vt:lpstr>04. Component: Collapse</vt:lpstr>
      <vt:lpstr>05. Component: Image</vt:lpstr>
      <vt:lpstr>06. Component: Table</vt:lpstr>
      <vt:lpstr>06. Component: Table</vt:lpstr>
      <vt:lpstr>06. Component: Table</vt:lpstr>
      <vt:lpstr>06. Component: Table</vt:lpstr>
      <vt:lpstr>07. Component: Tabs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136</cp:revision>
  <dcterms:modified xsi:type="dcterms:W3CDTF">2023-04-09T16:05:12Z</dcterms:modified>
</cp:coreProperties>
</file>