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94" r:id="rId3"/>
    <p:sldId id="353" r:id="rId4"/>
    <p:sldId id="368" r:id="rId5"/>
    <p:sldId id="369" r:id="rId6"/>
    <p:sldId id="370" r:id="rId7"/>
    <p:sldId id="371" r:id="rId8"/>
    <p:sldId id="372" r:id="rId9"/>
    <p:sldId id="373" r:id="rId10"/>
    <p:sldId id="354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Barlow Condensed" panose="00000506000000000000" pitchFamily="2" charset="0"/>
      <p:regular r:id="rId25"/>
      <p:bold r:id="rId26"/>
      <p:italic r:id="rId27"/>
      <p:boldItalic r:id="rId28"/>
    </p:embeddedFont>
    <p:embeddedFont>
      <p:font typeface="Barlow Condensed SemiBold" panose="00000706000000000000" pitchFamily="2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165" autoAdjust="0"/>
  </p:normalViewPr>
  <p:slideViewPr>
    <p:cSldViewPr snapToGrid="0">
      <p:cViewPr varScale="1">
        <p:scale>
          <a:sx n="197" d="100"/>
          <a:sy n="197" d="100"/>
        </p:scale>
        <p:origin x="2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524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86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03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80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93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834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283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89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25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62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33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0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46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732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1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97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 dirty="0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-US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40</a:t>
            </a: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Học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Ant Design (Tiết </a:t>
            </a:r>
            <a:r>
              <a:rPr lang="en-US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4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)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Skeleton: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6</a:t>
            </a:r>
            <a:r>
              <a:rPr lang="en" b="0"/>
              <a:t>. </a:t>
            </a:r>
            <a:r>
              <a:rPr lang="en-US" b="0"/>
              <a:t>Component: Skeleton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63118"/>
              </p:ext>
            </p:extLst>
          </p:nvPr>
        </p:nvGraphicFramePr>
        <p:xfrm>
          <a:off x="1174850" y="1209525"/>
          <a:ext cx="6794299" cy="2362052"/>
        </p:xfrm>
        <a:graphic>
          <a:graphicData uri="http://schemas.openxmlformats.org/drawingml/2006/table">
            <a:tbl>
              <a:tblPr/>
              <a:tblGrid>
                <a:gridCol w="9442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2835124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2220685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active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Hiển thị hiệu ứng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5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avatar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Hiển thị Skeleton hình avatar.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 | SkeletonAvatarProps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469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loading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Hiển thị Skeleton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026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paragraph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Hiển thị Skeleton dạng paragraph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 | SkeletonParagraphProps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87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round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 góc cho skeleton tròn hơn.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&lt;Skeleton round={true} /&gt;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73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title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Hiển thị Skeleton dạng title không?</a:t>
                      </a:r>
                      <a:endParaRPr lang="nn-NO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 | SkeletonTitleProps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6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9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SkeletonAvatar: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6</a:t>
            </a:r>
            <a:r>
              <a:rPr lang="en" b="0"/>
              <a:t>. </a:t>
            </a:r>
            <a:r>
              <a:rPr lang="en-US" b="0"/>
              <a:t>Component: Skeleton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37632"/>
              </p:ext>
            </p:extLst>
          </p:nvPr>
        </p:nvGraphicFramePr>
        <p:xfrm>
          <a:off x="1174850" y="1209525"/>
          <a:ext cx="6794299" cy="2270612"/>
        </p:xfrm>
        <a:graphic>
          <a:graphicData uri="http://schemas.openxmlformats.org/drawingml/2006/table">
            <a:tbl>
              <a:tblPr/>
              <a:tblGrid>
                <a:gridCol w="9442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2835124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2220685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active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Hiển thị hiệu ứng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&lt;Skeleton.Avatar active={true} /&gt;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5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shape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Hình dạng của avatar.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&lt;Skeleton avatar={{shape: "square"}} /&gt;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&lt;Skeleton.Avatar shape="square" /&gt;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circle | square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523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Kích thước của avatar.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&lt;Skeleton avatar={{size: 300}} /&gt;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&lt;Skeleton.Avatar size="small" /&gt;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 | large | small | default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31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17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SkeletonTitle: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6</a:t>
            </a:r>
            <a:r>
              <a:rPr lang="en" b="0"/>
              <a:t>. </a:t>
            </a:r>
            <a:r>
              <a:rPr lang="en-US" b="0"/>
              <a:t>Component: Skeleton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68592"/>
              </p:ext>
            </p:extLst>
          </p:nvPr>
        </p:nvGraphicFramePr>
        <p:xfrm>
          <a:off x="1174850" y="1209525"/>
          <a:ext cx="6794299" cy="675492"/>
        </p:xfrm>
        <a:graphic>
          <a:graphicData uri="http://schemas.openxmlformats.org/drawingml/2006/table">
            <a:tbl>
              <a:tblPr/>
              <a:tblGrid>
                <a:gridCol w="9442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2835124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2220685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width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Đặt chiều rộng cho title.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&lt;Skeleton title={{width: 100}} /&gt;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 | 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5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72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SkeletonParagraph: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6</a:t>
            </a:r>
            <a:r>
              <a:rPr lang="en" b="0"/>
              <a:t>. </a:t>
            </a:r>
            <a:r>
              <a:rPr lang="en-US" b="0"/>
              <a:t>Component: Skeleton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87745"/>
              </p:ext>
            </p:extLst>
          </p:nvPr>
        </p:nvGraphicFramePr>
        <p:xfrm>
          <a:off x="1174850" y="1209525"/>
          <a:ext cx="6794299" cy="1305412"/>
        </p:xfrm>
        <a:graphic>
          <a:graphicData uri="http://schemas.openxmlformats.org/drawingml/2006/table">
            <a:tbl>
              <a:tblPr/>
              <a:tblGrid>
                <a:gridCol w="895855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502781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601409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rows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Số lượng hàng của paragraph.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&lt;Skeleton paragraph={{rows: 10}} /&gt;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5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width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Chiều rộng của paragraph.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Lưu ý: Nếu là number hoặc string thì chỉ áp dụng cho hàng cuối cùng.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 | string | Array&lt;number | string&gt;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69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65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SkeletonButton: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6</a:t>
            </a:r>
            <a:r>
              <a:rPr lang="en" b="0"/>
              <a:t>. </a:t>
            </a:r>
            <a:r>
              <a:rPr lang="en-US" b="0"/>
              <a:t>Component: Skeleton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32056"/>
              </p:ext>
            </p:extLst>
          </p:nvPr>
        </p:nvGraphicFramePr>
        <p:xfrm>
          <a:off x="1174850" y="1209525"/>
          <a:ext cx="6794299" cy="2062332"/>
        </p:xfrm>
        <a:graphic>
          <a:graphicData uri="http://schemas.openxmlformats.org/drawingml/2006/table">
            <a:tbl>
              <a:tblPr/>
              <a:tblGrid>
                <a:gridCol w="9442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744685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311124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active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Hiển thị hiệu ứng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&lt;Skeleton.Button active={true} /&gt;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5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block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Hiển thị thành dạng block hay không? (Chiều rộng full).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&lt;Skeleton.Button block="true" /&gt;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23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shape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Hình dạng của nút bấm.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&lt;Skeleton.Button shape="round" /&gt;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circle | round | square | default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726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Kích thước của nút bấm.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&lt;Skeleton.Button size="small" /&gt;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large | small | default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178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9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8"/>
            <a:ext cx="7425031" cy="66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200" b="1">
                <a:solidFill>
                  <a:schemeClr val="bg1"/>
                </a:solidFill>
              </a:rPr>
              <a:t>SkeletonInput:</a:t>
            </a:r>
            <a:endParaRPr lang="vi-VN" sz="1200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6</a:t>
            </a:r>
            <a:r>
              <a:rPr lang="en" b="0"/>
              <a:t>. </a:t>
            </a:r>
            <a:r>
              <a:rPr lang="en-US" b="0"/>
              <a:t>Component: Skeleton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73658"/>
              </p:ext>
            </p:extLst>
          </p:nvPr>
        </p:nvGraphicFramePr>
        <p:xfrm>
          <a:off x="1174850" y="1209525"/>
          <a:ext cx="6794299" cy="1137772"/>
        </p:xfrm>
        <a:graphic>
          <a:graphicData uri="http://schemas.openxmlformats.org/drawingml/2006/table">
            <a:tbl>
              <a:tblPr/>
              <a:tblGrid>
                <a:gridCol w="9442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473752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active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Hiển thị hiệu ứng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&lt;Skeleton.Input active={true} /&gt;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5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Kích thước của ô input.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&lt;Skeleton.Input size="small" /&gt;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large | small | default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42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2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43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7</a:t>
            </a:r>
            <a:r>
              <a:rPr lang="en" b="0"/>
              <a:t>. </a:t>
            </a:r>
            <a:r>
              <a:rPr lang="en-US" b="0"/>
              <a:t>Component: Spin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69232"/>
              </p:ext>
            </p:extLst>
          </p:nvPr>
        </p:nvGraphicFramePr>
        <p:xfrm>
          <a:off x="1174850" y="982134"/>
          <a:ext cx="6794299" cy="3032612"/>
        </p:xfrm>
        <a:graphic>
          <a:graphicData uri="http://schemas.openxmlformats.org/drawingml/2006/table">
            <a:tbl>
              <a:tblPr/>
              <a:tblGrid>
                <a:gridCol w="1495779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294742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228877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74901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delay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Độ trễ tính bằng mili giây cho trạng thái loading.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 (milliseconds)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44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indicator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Tùy chỉnh icon loading.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974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Kích thước của Spin, các tùy chọn: small, default và large.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&lt;Spin size="large"&gt;&lt;/Spin&gt;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512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spinning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Spin có hiển thị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247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tip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mô tả cho Spin.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&lt;Spin tip="Test..."&gt;&lt;/Spin&gt;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7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wrapperClassName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className cho Spin khi Spin có children.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&lt;Spin wrapperClassName="test"&gt;Nội dung...&lt;/Spin&gt;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52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60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43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8</a:t>
            </a:r>
            <a:r>
              <a:rPr lang="en" b="0"/>
              <a:t>. </a:t>
            </a:r>
            <a:r>
              <a:rPr lang="en-US" b="0"/>
              <a:t>Component: QRCode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11709"/>
              </p:ext>
            </p:extLst>
          </p:nvPr>
        </p:nvGraphicFramePr>
        <p:xfrm>
          <a:off x="1174850" y="982134"/>
          <a:ext cx="6794299" cy="3124052"/>
        </p:xfrm>
        <a:graphic>
          <a:graphicData uri="http://schemas.openxmlformats.org/drawingml/2006/table">
            <a:tbl>
              <a:tblPr/>
              <a:tblGrid>
                <a:gridCol w="1060350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323771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635277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74901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Đường link để khi quét QR sẽ truy cập tới link này.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44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icon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icon ở giữa mã QR code, giá trị là url hình ảnh (chỉ hỗ trợ url hình ảnh).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02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Kích thước QR code.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93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iconSize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Kích thước hình ảnh icon bên trong.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193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Màu của QR code.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#000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127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bordered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hiển thị border ở ngoài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206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errorLevel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Cấp độ mã lỗi (Mức độ phức tạp của QR code).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'L' | 'M' | 'Q' | 'H'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12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Trang thái của QR code.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active | expired | loading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active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401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onRefresh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khi người dùng bấm vào nút Refresh.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() =&gt; void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85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75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43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9</a:t>
            </a:r>
            <a:r>
              <a:rPr lang="en" b="0"/>
              <a:t>. </a:t>
            </a:r>
            <a:r>
              <a:rPr lang="en-US" b="0"/>
              <a:t>Component: Rate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34702"/>
              </p:ext>
            </p:extLst>
          </p:nvPr>
        </p:nvGraphicFramePr>
        <p:xfrm>
          <a:off x="1174850" y="982134"/>
          <a:ext cx="6794299" cy="3291692"/>
        </p:xfrm>
        <a:graphic>
          <a:graphicData uri="http://schemas.openxmlformats.org/drawingml/2006/table">
            <a:tbl>
              <a:tblPr/>
              <a:tblGrid>
                <a:gridCol w="1060350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299581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330476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1103892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allowClear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cho phép xóa khi nhấp lại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44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allowHalf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Cho phép lựa chọn một nửa icon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192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autoFocus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Tự động focus vào khi component render xong.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984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character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Tùy chỉnh icon hiển thị.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 | (RateProps) =&gt; 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&lt;StarFilled /&gt;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481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Số lượng icon.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665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defaultValue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Giá trị mặc định ban đầu.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009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disabled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Vô hiệu hóa.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43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tooltips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Tùy chỉnh tooltip cho từng icon.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string[]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66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Giá trị hiện tại.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959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07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996706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Component: Tag</a:t>
            </a:r>
            <a:endParaRPr sz="1600"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1274" y="977220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Component: Tooltip</a:t>
            </a:r>
            <a:endParaRPr lang="en-GB"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701987" y="1779330"/>
            <a:ext cx="2907900" cy="6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vi-VN" sz="1600"/>
              <a:t>Component: Message</a:t>
            </a:r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11275" y="1739991"/>
            <a:ext cx="2907900" cy="696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600"/>
              <a:t>Component: Modal</a:t>
            </a:r>
          </a:p>
        </p:txBody>
      </p:sp>
      <p:sp>
        <p:nvSpPr>
          <p:cNvPr id="1132" name="Google Shape;1132;p29"/>
          <p:cNvSpPr/>
          <p:nvPr/>
        </p:nvSpPr>
        <p:spPr>
          <a:xfrm>
            <a:off x="4759325" y="1727687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759325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1150" y="173999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" name="Google Shape;1128;p29">
            <a:extLst>
              <a:ext uri="{FF2B5EF4-FFF2-40B4-BE49-F238E27FC236}">
                <a16:creationId xmlns:a16="http://schemas.microsoft.com/office/drawing/2014/main" id="{B0634B30-AAEA-BAFC-0B38-18CA84D0446D}"/>
              </a:ext>
            </a:extLst>
          </p:cNvPr>
          <p:cNvSpPr txBox="1">
            <a:spLocks/>
          </p:cNvSpPr>
          <p:nvPr/>
        </p:nvSpPr>
        <p:spPr>
          <a:xfrm>
            <a:off x="1701987" y="2571750"/>
            <a:ext cx="29079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Component: Notification</a:t>
            </a:r>
          </a:p>
        </p:txBody>
      </p:sp>
      <p:sp>
        <p:nvSpPr>
          <p:cNvPr id="12" name="Google Shape;1135;p29">
            <a:extLst>
              <a:ext uri="{FF2B5EF4-FFF2-40B4-BE49-F238E27FC236}">
                <a16:creationId xmlns:a16="http://schemas.microsoft.com/office/drawing/2014/main" id="{62B40781-7BD2-7A5B-CB80-8112AF7148F5}"/>
              </a:ext>
            </a:extLst>
          </p:cNvPr>
          <p:cNvSpPr/>
          <p:nvPr/>
        </p:nvSpPr>
        <p:spPr>
          <a:xfrm>
            <a:off x="911150" y="253241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" name="Google Shape;1129;p29">
            <a:extLst>
              <a:ext uri="{FF2B5EF4-FFF2-40B4-BE49-F238E27FC236}">
                <a16:creationId xmlns:a16="http://schemas.microsoft.com/office/drawing/2014/main" id="{3B09F144-247A-2E61-699F-00270A8F3A9D}"/>
              </a:ext>
            </a:extLst>
          </p:cNvPr>
          <p:cNvSpPr txBox="1">
            <a:spLocks/>
          </p:cNvSpPr>
          <p:nvPr/>
        </p:nvSpPr>
        <p:spPr>
          <a:xfrm>
            <a:off x="5511274" y="2530362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Component: Skeleton</a:t>
            </a:r>
          </a:p>
        </p:txBody>
      </p:sp>
      <p:sp>
        <p:nvSpPr>
          <p:cNvPr id="14" name="Google Shape;1132;p29">
            <a:extLst>
              <a:ext uri="{FF2B5EF4-FFF2-40B4-BE49-F238E27FC236}">
                <a16:creationId xmlns:a16="http://schemas.microsoft.com/office/drawing/2014/main" id="{A715C4C4-508B-93FA-CDA6-14368087620D}"/>
              </a:ext>
            </a:extLst>
          </p:cNvPr>
          <p:cNvSpPr/>
          <p:nvPr/>
        </p:nvSpPr>
        <p:spPr>
          <a:xfrm>
            <a:off x="4759324" y="2518058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" name="Google Shape;1128;p29">
            <a:extLst>
              <a:ext uri="{FF2B5EF4-FFF2-40B4-BE49-F238E27FC236}">
                <a16:creationId xmlns:a16="http://schemas.microsoft.com/office/drawing/2014/main" id="{E9DB63A3-28C7-A9C6-3A1E-4EF8B9B04416}"/>
              </a:ext>
            </a:extLst>
          </p:cNvPr>
          <p:cNvSpPr txBox="1">
            <a:spLocks/>
          </p:cNvSpPr>
          <p:nvPr/>
        </p:nvSpPr>
        <p:spPr>
          <a:xfrm>
            <a:off x="1701987" y="3364170"/>
            <a:ext cx="29079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Component: Spin</a:t>
            </a:r>
          </a:p>
        </p:txBody>
      </p:sp>
      <p:sp>
        <p:nvSpPr>
          <p:cNvPr id="16" name="Google Shape;1135;p29">
            <a:extLst>
              <a:ext uri="{FF2B5EF4-FFF2-40B4-BE49-F238E27FC236}">
                <a16:creationId xmlns:a16="http://schemas.microsoft.com/office/drawing/2014/main" id="{9F53CE7B-5671-185E-75B6-A6CC3945A2E0}"/>
              </a:ext>
            </a:extLst>
          </p:cNvPr>
          <p:cNvSpPr/>
          <p:nvPr/>
        </p:nvSpPr>
        <p:spPr>
          <a:xfrm>
            <a:off x="911150" y="332483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07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7" name="Google Shape;1129;p29">
            <a:extLst>
              <a:ext uri="{FF2B5EF4-FFF2-40B4-BE49-F238E27FC236}">
                <a16:creationId xmlns:a16="http://schemas.microsoft.com/office/drawing/2014/main" id="{96297062-9100-E000-16F0-D97E1DF5CFC0}"/>
              </a:ext>
            </a:extLst>
          </p:cNvPr>
          <p:cNvSpPr txBox="1">
            <a:spLocks/>
          </p:cNvSpPr>
          <p:nvPr/>
        </p:nvSpPr>
        <p:spPr>
          <a:xfrm>
            <a:off x="5511274" y="3308429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Component: QRCode</a:t>
            </a:r>
          </a:p>
        </p:txBody>
      </p:sp>
      <p:sp>
        <p:nvSpPr>
          <p:cNvPr id="18" name="Google Shape;1132;p29">
            <a:extLst>
              <a:ext uri="{FF2B5EF4-FFF2-40B4-BE49-F238E27FC236}">
                <a16:creationId xmlns:a16="http://schemas.microsoft.com/office/drawing/2014/main" id="{65E688A7-CCCA-84FC-B800-4F66C3F8829C}"/>
              </a:ext>
            </a:extLst>
          </p:cNvPr>
          <p:cNvSpPr/>
          <p:nvPr/>
        </p:nvSpPr>
        <p:spPr>
          <a:xfrm>
            <a:off x="4759324" y="3296125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08</a:t>
            </a:r>
            <a:endParaRPr sz="22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9" name="Google Shape;1128;p29">
            <a:extLst>
              <a:ext uri="{FF2B5EF4-FFF2-40B4-BE49-F238E27FC236}">
                <a16:creationId xmlns:a16="http://schemas.microsoft.com/office/drawing/2014/main" id="{67BDCCCD-443A-1E0B-0D92-E13E974C78B9}"/>
              </a:ext>
            </a:extLst>
          </p:cNvPr>
          <p:cNvSpPr txBox="1">
            <a:spLocks/>
          </p:cNvSpPr>
          <p:nvPr/>
        </p:nvSpPr>
        <p:spPr>
          <a:xfrm>
            <a:off x="1701987" y="4156590"/>
            <a:ext cx="29079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/>
              <a:t>Component: Rate</a:t>
            </a:r>
          </a:p>
        </p:txBody>
      </p:sp>
      <p:sp>
        <p:nvSpPr>
          <p:cNvPr id="20" name="Google Shape;1135;p29">
            <a:extLst>
              <a:ext uri="{FF2B5EF4-FFF2-40B4-BE49-F238E27FC236}">
                <a16:creationId xmlns:a16="http://schemas.microsoft.com/office/drawing/2014/main" id="{A2C49B10-8E11-45A4-9721-A3B588296663}"/>
              </a:ext>
            </a:extLst>
          </p:cNvPr>
          <p:cNvSpPr/>
          <p:nvPr/>
        </p:nvSpPr>
        <p:spPr>
          <a:xfrm>
            <a:off x="911150" y="411725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09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43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1</a:t>
            </a:r>
            <a:r>
              <a:rPr lang="en" b="0"/>
              <a:t>. </a:t>
            </a:r>
            <a:r>
              <a:rPr lang="en-US" b="0"/>
              <a:t>Component: Tag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75111"/>
              </p:ext>
            </p:extLst>
          </p:nvPr>
        </p:nvGraphicFramePr>
        <p:xfrm>
          <a:off x="1174850" y="982134"/>
          <a:ext cx="6794299" cy="2453492"/>
        </p:xfrm>
        <a:graphic>
          <a:graphicData uri="http://schemas.openxmlformats.org/drawingml/2006/table">
            <a:tbl>
              <a:tblPr/>
              <a:tblGrid>
                <a:gridCol w="127322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623734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103085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closable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thể đóng tag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04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closeIcon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Tùy chỉnh biểu tượng close.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582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Màu của tag.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color="#F0A830".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160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icon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Đặt icon cho tag.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407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bordered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hiển thị border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Ví dụ: bordered="false".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3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onClose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khi đóng thẻ.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(e) =&gt; void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561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05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43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2</a:t>
            </a:r>
            <a:r>
              <a:rPr lang="en" b="0"/>
              <a:t>. </a:t>
            </a:r>
            <a:r>
              <a:rPr lang="en-US" b="0"/>
              <a:t>Component: Tooltip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43385"/>
              </p:ext>
            </p:extLst>
          </p:nvPr>
        </p:nvGraphicFramePr>
        <p:xfrm>
          <a:off x="1174850" y="982134"/>
          <a:ext cx="6794299" cy="3550772"/>
        </p:xfrm>
        <a:graphic>
          <a:graphicData uri="http://schemas.openxmlformats.org/drawingml/2006/table">
            <a:tbl>
              <a:tblPr/>
              <a:tblGrid>
                <a:gridCol w="1389340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236686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374019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title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Văn bản được hiển thị trong tooltip.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 |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() =&gt; 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04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arrow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Hiển thị hình mũi tên cho tooltip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12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Màu nền.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730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defaultOpen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 có hiển thị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375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mouseEnterDelay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Độ trễ tính bằng giây, trước khi tooltip được hiển thị khi di chuột vào.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887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mouseLeaveDelay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Độ trễ tính bằng giây, trước khi tooltip bị ẩn khi di chuột ra ngoài.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overlayClassName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className cho tooltip.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03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overlayStyle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style cho tooltip.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41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overlayInnerStyle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Style cho nội dung bên trong tooltip.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54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43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43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2</a:t>
            </a:r>
            <a:r>
              <a:rPr lang="en" b="0"/>
              <a:t>. </a:t>
            </a:r>
            <a:r>
              <a:rPr lang="en-US" b="0"/>
              <a:t>Component: Tooltip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006758"/>
              </p:ext>
            </p:extLst>
          </p:nvPr>
        </p:nvGraphicFramePr>
        <p:xfrm>
          <a:off x="1174850" y="982134"/>
          <a:ext cx="6794299" cy="2108052"/>
        </p:xfrm>
        <a:graphic>
          <a:graphicData uri="http://schemas.openxmlformats.org/drawingml/2006/table">
            <a:tbl>
              <a:tblPr/>
              <a:tblGrid>
                <a:gridCol w="11474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705981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146628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placement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Vị trí của tooltip so với mục tiêu, có thể là một trong các giá trị: top, left, right, bottom, topLeft, topRight, bottomLeft, bottomRight, leftTop, leftBottom, rightTop, rightBottom.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587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Thẻ chú giải công cụ nổi có luôn mở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137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zIndex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z-index cho tooltip.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10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onOpenChange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Được gọi khi tooltip được mở hoặc đóng.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(open: boolean) =&gt; void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921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95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43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3</a:t>
            </a:r>
            <a:r>
              <a:rPr lang="en" b="0"/>
              <a:t>. </a:t>
            </a:r>
            <a:r>
              <a:rPr lang="en-US" b="0"/>
              <a:t>Component: Message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49413"/>
              </p:ext>
            </p:extLst>
          </p:nvPr>
        </p:nvGraphicFramePr>
        <p:xfrm>
          <a:off x="1174850" y="982134"/>
          <a:ext cx="6794299" cy="2793852"/>
        </p:xfrm>
        <a:graphic>
          <a:graphicData uri="http://schemas.openxmlformats.org/drawingml/2006/table">
            <a:tbl>
              <a:tblPr/>
              <a:tblGrid>
                <a:gridCol w="11474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347962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504647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content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Nội dung của message.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 | config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587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duration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Thời gian hiển thị message.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941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className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Tùy chỉnh className.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138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Key duy nhất cho mỗi message.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 | 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0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style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Tùy chỉnh style.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CSSProperties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763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onClick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 định một function sẽ được gọi khi message được nhấp vào.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5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onClose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 định một function sẽ được gọi khi thông báo được đóng.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856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5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43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4</a:t>
            </a:r>
            <a:r>
              <a:rPr lang="en" b="0"/>
              <a:t>. </a:t>
            </a:r>
            <a:r>
              <a:rPr lang="en-US" b="0"/>
              <a:t>Component: Modal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41077"/>
              </p:ext>
            </p:extLst>
          </p:nvPr>
        </p:nvGraphicFramePr>
        <p:xfrm>
          <a:off x="1174850" y="982134"/>
          <a:ext cx="6794299" cy="3662532"/>
        </p:xfrm>
        <a:graphic>
          <a:graphicData uri="http://schemas.openxmlformats.org/drawingml/2006/table">
            <a:tbl>
              <a:tblPr/>
              <a:tblGrid>
                <a:gridCol w="11474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401181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938590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1307092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afterClose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 định một function sẽ được gọi khi Modal được đóng hoàn toàn.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587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cancelText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Nội dung của nút cancel.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Cancel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84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centered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Căn Modal nằm chính giữa màn hình.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450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closable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hiển thị nút X (Đóng) ở góc trên bên phải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76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closeIcon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Tùy chỉnh icon X.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&lt;CloseOutlined /&gt;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615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confirmLoading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hiệu ứng loading cho nút OK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713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footer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Nội dung chân trang, đặt là footer={null} khi bạn không cần các nút mặc định.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Hiển thị nút OK và Cancel.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805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keyboard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Cho phép nhấn esc để đóng.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25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mask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hiển thị mặt nạ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144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maskClosable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 đóng Modal khi nhấp vào vùng mặt nạ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97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4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43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4</a:t>
            </a:r>
            <a:r>
              <a:rPr lang="en" b="0"/>
              <a:t>. </a:t>
            </a:r>
            <a:r>
              <a:rPr lang="en-US" b="0"/>
              <a:t>Component: Modal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20186"/>
              </p:ext>
            </p:extLst>
          </p:nvPr>
        </p:nvGraphicFramePr>
        <p:xfrm>
          <a:off x="1174850" y="982134"/>
          <a:ext cx="6794299" cy="3042772"/>
        </p:xfrm>
        <a:graphic>
          <a:graphicData uri="http://schemas.openxmlformats.org/drawingml/2006/table">
            <a:tbl>
              <a:tblPr/>
              <a:tblGrid>
                <a:gridCol w="1147436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662438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141790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842635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okText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Nội dung cho nút OK.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OK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81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okType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 của nút OK.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primary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540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title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Tiêu đề cho Modal.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602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Modal có hiển thị hay không?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boolean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1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width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Chiều rộng của Modal.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 | 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520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411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zIndex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Thêm z-index cho Modal.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40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onCancel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 định một function sẽ được gọi khi người dùng click vào nút Close, mặt nạ hoặc nút X.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function(e)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76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onOk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 định một function sẽ được gọi khi người dùng click vào nút OK.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000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54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466099"/>
            <a:ext cx="7425031" cy="443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API: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</a:t>
            </a:r>
            <a:r>
              <a:rPr lang="en-US"/>
              <a:t>5</a:t>
            </a:r>
            <a:r>
              <a:rPr lang="en" b="0"/>
              <a:t>. </a:t>
            </a:r>
            <a:r>
              <a:rPr lang="en-US" b="0"/>
              <a:t>Component: Notification</a:t>
            </a:r>
            <a:endParaRPr b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8A8EB9-44F6-AEDE-4CBF-BDB5EF88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56853"/>
              </p:ext>
            </p:extLst>
          </p:nvPr>
        </p:nvGraphicFramePr>
        <p:xfrm>
          <a:off x="1174850" y="982134"/>
          <a:ext cx="6794299" cy="4058772"/>
        </p:xfrm>
        <a:graphic>
          <a:graphicData uri="http://schemas.openxmlformats.org/drawingml/2006/table">
            <a:tbl>
              <a:tblPr/>
              <a:tblGrid>
                <a:gridCol w="1055512">
                  <a:extLst>
                    <a:ext uri="{9D8B030D-6E8A-4147-A177-3AD203B41FA5}">
                      <a16:colId xmlns:a16="http://schemas.microsoft.com/office/drawing/2014/main" val="1937264895"/>
                    </a:ext>
                  </a:extLst>
                </a:gridCol>
                <a:gridCol w="3662438">
                  <a:extLst>
                    <a:ext uri="{9D8B030D-6E8A-4147-A177-3AD203B41FA5}">
                      <a16:colId xmlns:a16="http://schemas.microsoft.com/office/drawing/2014/main" val="1607212794"/>
                    </a:ext>
                  </a:extLst>
                </a:gridCol>
                <a:gridCol w="1107924">
                  <a:extLst>
                    <a:ext uri="{9D8B030D-6E8A-4147-A177-3AD203B41FA5}">
                      <a16:colId xmlns:a16="http://schemas.microsoft.com/office/drawing/2014/main" val="2693686060"/>
                    </a:ext>
                  </a:extLst>
                </a:gridCol>
                <a:gridCol w="968425">
                  <a:extLst>
                    <a:ext uri="{9D8B030D-6E8A-4147-A177-3AD203B41FA5}">
                      <a16:colId xmlns:a16="http://schemas.microsoft.com/office/drawing/2014/main" val="1431185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Thuộc tính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Kiểu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Mặc định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26" marR="38026" marT="38026" marB="38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bottom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Khoảng so với bên dưới. Khi placement là bottomRight hoặc bottomLeft.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1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closeIcon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Tùy chỉnh icon X.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332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Mô tả cho thông báo.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120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duration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Thời gian thông báo hiển thị.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570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icon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Tùy chỉnh lại icon đằng trước.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44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Key duy nhất cho thông báo.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844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message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Tiêu đề của thông báo.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ReactNode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10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placement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Vị trí hiển thị của thông báo. Có thể nhận một trong các giá trị sau: topLeft, topRight, bottomLeft, bottomRight.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topRight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57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Khoảng so với bên trên. Khi placement là topRight hoặc topLeft.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2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onClick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 định một function sẽ được gọi khi thông báo được nhấp vào.</a:t>
                      </a:r>
                      <a:endParaRPr lang="vi-V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917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57308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1716</Words>
  <Application>Microsoft Office PowerPoint</Application>
  <PresentationFormat>On-screen Show (16:9)</PresentationFormat>
  <Paragraphs>487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Barlow Condensed SemiBold</vt:lpstr>
      <vt:lpstr>Montserrat</vt:lpstr>
      <vt:lpstr>Barlow Condensed</vt:lpstr>
      <vt:lpstr>Anaheim</vt:lpstr>
      <vt:lpstr>Barlow</vt:lpstr>
      <vt:lpstr>Arial</vt:lpstr>
      <vt:lpstr>Software Developer Engineer Job Description by Slidesgo</vt:lpstr>
      <vt:lpstr>KHÓA HỌC FRONT-END  Bài 40: Học Ant Design (Tiết 4)</vt:lpstr>
      <vt:lpstr>Nội dung</vt:lpstr>
      <vt:lpstr>01. Component: Tag</vt:lpstr>
      <vt:lpstr>02. Component: Tooltip</vt:lpstr>
      <vt:lpstr>02. Component: Tooltip</vt:lpstr>
      <vt:lpstr>03. Component: Message</vt:lpstr>
      <vt:lpstr>04. Component: Modal</vt:lpstr>
      <vt:lpstr>04. Component: Modal</vt:lpstr>
      <vt:lpstr>05. Component: Notification</vt:lpstr>
      <vt:lpstr>06. Component: Skeleton</vt:lpstr>
      <vt:lpstr>06. Component: Skeleton</vt:lpstr>
      <vt:lpstr>06. Component: Skeleton</vt:lpstr>
      <vt:lpstr>06. Component: Skeleton</vt:lpstr>
      <vt:lpstr>06. Component: Skeleton</vt:lpstr>
      <vt:lpstr>06. Component: Skeleton</vt:lpstr>
      <vt:lpstr>07. Component: Spin</vt:lpstr>
      <vt:lpstr>08. Component: QRCode</vt:lpstr>
      <vt:lpstr>09. Component: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140</cp:revision>
  <dcterms:modified xsi:type="dcterms:W3CDTF">2023-04-09T16:48:49Z</dcterms:modified>
</cp:coreProperties>
</file>