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1"/>
  </p:notesMasterIdLst>
  <p:sldIdLst>
    <p:sldId id="256" r:id="rId2"/>
    <p:sldId id="294" r:id="rId3"/>
    <p:sldId id="34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2"/>
      <p:bold r:id="rId43"/>
      <p:italic r:id="rId44"/>
      <p:boldItalic r:id="rId45"/>
    </p:embeddedFont>
    <p:embeddedFont>
      <p:font typeface="Barlow Condensed" panose="00000506000000000000" pitchFamily="2" charset="0"/>
      <p:regular r:id="rId46"/>
      <p:bold r:id="rId47"/>
      <p:italic r:id="rId48"/>
      <p:boldItalic r:id="rId49"/>
    </p:embeddedFont>
    <p:embeddedFont>
      <p:font typeface="Barlow Condensed SemiBold" panose="00000706000000000000" pitchFamily="2" charset="0"/>
      <p:regular r:id="rId50"/>
      <p:bold r:id="rId51"/>
      <p:italic r:id="rId52"/>
      <p:boldItalic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Montserrat" panose="00000500000000000000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165" autoAdjust="0"/>
  </p:normalViewPr>
  <p:slideViewPr>
    <p:cSldViewPr snapToGrid="0">
      <p:cViewPr varScale="1">
        <p:scale>
          <a:sx n="147" d="100"/>
          <a:sy n="147" d="100"/>
        </p:scale>
        <p:origin x="59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653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373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543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02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740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105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834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33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248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1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446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607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082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268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545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84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247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494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536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65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102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1812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253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0156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217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2622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1911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1550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487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051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99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39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8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22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008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33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78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hoa-hoc-front-end.vercel.app/api/basic-line.js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-US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41</a:t>
            </a:r>
            <a:r>
              <a:rPr lang="e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</a:t>
            </a:r>
            <a:r>
              <a:rPr lang="en-GB" sz="4000" b="0" dirty="0" err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Học</a:t>
            </a:r>
            <a:r>
              <a:rPr lang="en-GB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Ant Design Charts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509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Cách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: </a:t>
            </a:r>
            <a:r>
              <a:rPr lang="en-GB" dirty="0" err="1"/>
              <a:t>Giống</a:t>
            </a:r>
            <a:r>
              <a:rPr lang="en-GB" dirty="0"/>
              <a:t> Basic Line.</a:t>
            </a:r>
            <a:endParaRPr lang="en-US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2.3. Step Line</a:t>
            </a:r>
          </a:p>
        </p:txBody>
      </p:sp>
      <p:sp>
        <p:nvSpPr>
          <p:cNvPr id="8" name="Google Shape;1488;p40">
            <a:extLst>
              <a:ext uri="{FF2B5EF4-FFF2-40B4-BE49-F238E27FC236}">
                <a16:creationId xmlns:a16="http://schemas.microsoft.com/office/drawing/2014/main" id="{43AC7DDC-1FBC-4522-AE2E-74A07CDBFFFE}"/>
              </a:ext>
            </a:extLst>
          </p:cNvPr>
          <p:cNvSpPr txBox="1">
            <a:spLocks/>
          </p:cNvSpPr>
          <p:nvPr/>
        </p:nvSpPr>
        <p:spPr>
          <a:xfrm>
            <a:off x="719999" y="1322947"/>
            <a:ext cx="7282621" cy="75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demo: https://khoa-hoc-front-end.vercel.app/api/basic-line.json</a:t>
            </a:r>
            <a:endParaRPr lang="vi-VN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7D84272-044F-4299-A347-5D7E9A15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704" y="2318694"/>
            <a:ext cx="4638592" cy="25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2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 (</a:t>
            </a:r>
            <a:r>
              <a:rPr lang="en-US" dirty="0" err="1"/>
              <a:t>Giống</a:t>
            </a:r>
            <a:r>
              <a:rPr lang="en-US" dirty="0"/>
              <a:t> Basic Line)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2.3. Step Line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39277"/>
              </p:ext>
            </p:extLst>
          </p:nvPr>
        </p:nvGraphicFramePr>
        <p:xfrm>
          <a:off x="859484" y="1456991"/>
          <a:ext cx="7425031" cy="137365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stepType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Biểu đồ hiển thị kiểu bước nhảy.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v: vertical (thẳng đứng)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h: horizontal (nằm ngang)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vh nghĩa là đường kẻ đầu tiên theo hướng thẳng đứng (vertical) đường kẻ tiếp theo nằm ngang (horizontal).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hv | vh | hvh | vhv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5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1455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Cách sử dụng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1: import { Area } from '@ant-design/plots';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2: Nhúng chart: &lt;Area {...config} /&gt;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3: Thêm object config.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2.4. Basic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12D50-812E-4E5A-ACB7-7F2E929786FD}"/>
              </a:ext>
            </a:extLst>
          </p:cNvPr>
          <p:cNvSpPr txBox="1"/>
          <p:nvPr/>
        </p:nvSpPr>
        <p:spPr>
          <a:xfrm>
            <a:off x="1627707" y="2334027"/>
            <a:ext cx="36900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dataChart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xField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"field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hiển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thị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theo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trục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x"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yField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"field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hiển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thị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theo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trục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Google Shape;1488;p40">
            <a:extLst>
              <a:ext uri="{FF2B5EF4-FFF2-40B4-BE49-F238E27FC236}">
                <a16:creationId xmlns:a16="http://schemas.microsoft.com/office/drawing/2014/main" id="{D95E7B41-D372-424F-B4D1-8701B5F218B5}"/>
              </a:ext>
            </a:extLst>
          </p:cNvPr>
          <p:cNvSpPr txBox="1">
            <a:spLocks/>
          </p:cNvSpPr>
          <p:nvPr/>
        </p:nvSpPr>
        <p:spPr>
          <a:xfrm>
            <a:off x="723514" y="3380467"/>
            <a:ext cx="4685336" cy="1455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demo: https://khoa-hoc-front-end.vercel.app/api/basic-area.json</a:t>
            </a:r>
            <a:endParaRPr lang="vi-VN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D743A1F-3377-4A09-B960-AB0B81C1E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144" y="1763033"/>
            <a:ext cx="3690080" cy="20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4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 (</a:t>
            </a:r>
            <a:r>
              <a:rPr lang="en-US" dirty="0" err="1"/>
              <a:t>Giống</a:t>
            </a:r>
            <a:r>
              <a:rPr lang="en-US" dirty="0"/>
              <a:t> Basic Line)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2.4. Basic Area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90210"/>
              </p:ext>
            </p:extLst>
          </p:nvPr>
        </p:nvGraphicFramePr>
        <p:xfrm>
          <a:off x="859484" y="1456991"/>
          <a:ext cx="7425031" cy="170893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areaStyle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slyle cho biểu đồ Area.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fill: đổ màu cho background.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fillOpacity: độ mờ của background.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areaStyle: {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fill: 'l(270) 0:#ffffff 0.5:#7ec2f3 1:#1890ff',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fillOpacity: 0.2,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5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2.5. Stacked Area</a:t>
            </a:r>
          </a:p>
        </p:txBody>
      </p:sp>
      <p:sp>
        <p:nvSpPr>
          <p:cNvPr id="10" name="Google Shape;1488;p40">
            <a:extLst>
              <a:ext uri="{FF2B5EF4-FFF2-40B4-BE49-F238E27FC236}">
                <a16:creationId xmlns:a16="http://schemas.microsoft.com/office/drawing/2014/main" id="{3E34EF68-643C-4DCA-A8DB-50240338EC72}"/>
              </a:ext>
            </a:extLst>
          </p:cNvPr>
          <p:cNvSpPr txBox="1">
            <a:spLocks/>
          </p:cNvSpPr>
          <p:nvPr/>
        </p:nvSpPr>
        <p:spPr>
          <a:xfrm>
            <a:off x="720000" y="899670"/>
            <a:ext cx="7178860" cy="63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demo: https://khoa-hoc-front-end.vercel.app/api/multi-line.json</a:t>
            </a:r>
            <a:endParaRPr lang="vi-VN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C145222-33EB-4B76-BD06-6E7D2547B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18" y="1823363"/>
            <a:ext cx="5431763" cy="30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0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 (</a:t>
            </a:r>
            <a:r>
              <a:rPr lang="en-US" dirty="0" err="1"/>
              <a:t>Giống</a:t>
            </a:r>
            <a:r>
              <a:rPr lang="en-US" dirty="0"/>
              <a:t> Multi Line)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2.5. Stacked Area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16303"/>
              </p:ext>
            </p:extLst>
          </p:nvPr>
        </p:nvGraphicFramePr>
        <p:xfrm>
          <a:off x="859484" y="1456991"/>
          <a:ext cx="7425031" cy="166829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seriesField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Nhóm các trường lại để xem đồng thời nhiều trường hợp khác nhau.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seriesField: 'category'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 đặt màu sắc cho các đường kẻ.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color: ["#1979C9", "#D62A0D", "#FAA219", "#01987A", "#103178"]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array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056230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8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2.6. </a:t>
            </a:r>
            <a:r>
              <a:rPr lang="en-US" dirty="0" err="1"/>
              <a:t>Percented</a:t>
            </a:r>
            <a:r>
              <a:rPr lang="en-US" dirty="0"/>
              <a:t> Area</a:t>
            </a:r>
          </a:p>
        </p:txBody>
      </p:sp>
      <p:sp>
        <p:nvSpPr>
          <p:cNvPr id="8" name="Google Shape;1488;p40">
            <a:extLst>
              <a:ext uri="{FF2B5EF4-FFF2-40B4-BE49-F238E27FC236}">
                <a16:creationId xmlns:a16="http://schemas.microsoft.com/office/drawing/2014/main" id="{3F6F8D67-8E13-4375-ADB6-4EE119F91F05}"/>
              </a:ext>
            </a:extLst>
          </p:cNvPr>
          <p:cNvSpPr txBox="1">
            <a:spLocks/>
          </p:cNvSpPr>
          <p:nvPr/>
        </p:nvSpPr>
        <p:spPr>
          <a:xfrm>
            <a:off x="719999" y="899670"/>
            <a:ext cx="67237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demo: https://khoa-hoc-front-end.vercel.app/api/multi-line.json</a:t>
            </a:r>
            <a:endParaRPr lang="vi-VN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9526E2B-E1A2-463B-BCDD-4C6208804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692" y="1858963"/>
            <a:ext cx="5126616" cy="288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2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 (</a:t>
            </a:r>
            <a:r>
              <a:rPr lang="en-US" dirty="0" err="1"/>
              <a:t>Giống</a:t>
            </a:r>
            <a:r>
              <a:rPr lang="en-US" dirty="0"/>
              <a:t> Multi Line)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2.6. </a:t>
            </a:r>
            <a:r>
              <a:rPr lang="en-US" dirty="0" err="1"/>
              <a:t>Percented</a:t>
            </a:r>
            <a:r>
              <a:rPr lang="en-US" dirty="0"/>
              <a:t> Area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8090"/>
              </p:ext>
            </p:extLst>
          </p:nvPr>
        </p:nvGraphicFramePr>
        <p:xfrm>
          <a:off x="859484" y="1456991"/>
          <a:ext cx="7425031" cy="79453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isPercent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theo dạng phần trăm xếp chồng hay không?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isPercent: true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1455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Cách sử dụng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1: import { Column } from '@ant-design/plots';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2: Nhúng chart: &lt;Column {...config} /&gt;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3: Thêm object config.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2.7. Basic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12D50-812E-4E5A-ACB7-7F2E929786FD}"/>
              </a:ext>
            </a:extLst>
          </p:cNvPr>
          <p:cNvSpPr txBox="1"/>
          <p:nvPr/>
        </p:nvSpPr>
        <p:spPr>
          <a:xfrm>
            <a:off x="1627707" y="2334027"/>
            <a:ext cx="36900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dataChart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xField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"field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hiển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thị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theo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trục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x"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yField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"field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hiển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thị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theo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trục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Google Shape;1488;p40">
            <a:extLst>
              <a:ext uri="{FF2B5EF4-FFF2-40B4-BE49-F238E27FC236}">
                <a16:creationId xmlns:a16="http://schemas.microsoft.com/office/drawing/2014/main" id="{71EE7730-C8FB-4A97-8707-56B17D8405A1}"/>
              </a:ext>
            </a:extLst>
          </p:cNvPr>
          <p:cNvSpPr txBox="1">
            <a:spLocks/>
          </p:cNvSpPr>
          <p:nvPr/>
        </p:nvSpPr>
        <p:spPr>
          <a:xfrm>
            <a:off x="720000" y="3380467"/>
            <a:ext cx="4685336" cy="1455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demo: https://khoa-hoc-front-end.vercel.app/api/basic-line.json</a:t>
            </a:r>
            <a:endParaRPr lang="vi-VN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A16F7AA-4842-4753-859E-68B841139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683" y="1763033"/>
            <a:ext cx="3763055" cy="21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 (</a:t>
            </a:r>
            <a:r>
              <a:rPr lang="en-US" dirty="0" err="1"/>
              <a:t>Giống</a:t>
            </a:r>
            <a:r>
              <a:rPr lang="en-US" dirty="0"/>
              <a:t> Basic Line)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2.7. Basic Column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36868"/>
              </p:ext>
            </p:extLst>
          </p:nvPr>
        </p:nvGraphicFramePr>
        <p:xfrm>
          <a:off x="859484" y="1456991"/>
          <a:ext cx="7425031" cy="79453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columnWidthRatio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Tỷ lệ chiều rộng của cột [0-1].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columnWidthRatio: 0.2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9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1015569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600" dirty="0" err="1"/>
              <a:t>Giới</a:t>
            </a:r>
            <a:r>
              <a:rPr lang="fr-FR" sz="1600" dirty="0"/>
              <a:t> </a:t>
            </a:r>
            <a:r>
              <a:rPr lang="fr-FR" sz="1600" dirty="0" err="1"/>
              <a:t>thiệu</a:t>
            </a:r>
            <a:r>
              <a:rPr lang="fr-FR" sz="1600" dirty="0"/>
              <a:t> </a:t>
            </a:r>
            <a:r>
              <a:rPr lang="fr-FR" sz="1600" dirty="0" err="1"/>
              <a:t>và</a:t>
            </a:r>
            <a:r>
              <a:rPr lang="fr-FR" sz="1600" dirty="0"/>
              <a:t> </a:t>
            </a:r>
            <a:r>
              <a:rPr lang="fr-FR" sz="1600" dirty="0" err="1"/>
              <a:t>cài</a:t>
            </a:r>
            <a:r>
              <a:rPr lang="fr-FR" sz="1600" dirty="0"/>
              <a:t> </a:t>
            </a:r>
            <a:r>
              <a:rPr lang="fr-FR" sz="1600" dirty="0" err="1"/>
              <a:t>đặt</a:t>
            </a:r>
            <a:endParaRPr sz="1600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5" y="982907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Hướng</a:t>
            </a:r>
            <a:r>
              <a:rPr lang="en-GB" dirty="0"/>
              <a:t> </a:t>
            </a:r>
            <a:r>
              <a:rPr lang="en-GB" dirty="0" err="1"/>
              <a:t>dẫn</a:t>
            </a:r>
            <a:r>
              <a:rPr lang="en-GB" dirty="0"/>
              <a:t> </a:t>
            </a:r>
            <a:r>
              <a:rPr lang="en-GB" dirty="0" err="1"/>
              <a:t>vẽ</a:t>
            </a:r>
            <a:r>
              <a:rPr lang="en-GB" dirty="0"/>
              <a:t> Chart</a:t>
            </a:r>
            <a:endParaRPr dirty="0"/>
          </a:p>
        </p:txBody>
      </p:sp>
      <p:sp>
        <p:nvSpPr>
          <p:cNvPr id="1134" name="Google Shape;1134;p29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1619D-77BD-4999-B4A4-D02DDD8F3382}"/>
              </a:ext>
            </a:extLst>
          </p:cNvPr>
          <p:cNvSpPr txBox="1"/>
          <p:nvPr/>
        </p:nvSpPr>
        <p:spPr>
          <a:xfrm>
            <a:off x="5511275" y="1455513"/>
            <a:ext cx="2721575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2.1. Basic Line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2.2. Multi Line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2.3. Step Line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2.4. Basic Area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2.5. Stacked Area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2.6. </a:t>
            </a:r>
            <a:r>
              <a:rPr lang="en-GB" sz="1100" dirty="0" err="1">
                <a:solidFill>
                  <a:schemeClr val="tx1"/>
                </a:solidFill>
                <a:latin typeface="Barlow Condensed SemiBold" panose="00000706000000000000" pitchFamily="2" charset="0"/>
              </a:rPr>
              <a:t>Percented</a:t>
            </a:r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 Area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2.7. Basic Column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2.8. Stacked Column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2.9. Grouped Column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2.10. Basic Bar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2.11. Stacked Bar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2.12. Grouped Bar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2.13. Pie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2.14. Basic Rose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2.15. Grouped Rose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2.16. Tiny Line</a:t>
            </a:r>
          </a:p>
          <a:p>
            <a:r>
              <a:rPr lang="en-GB" sz="1100" dirty="0">
                <a:solidFill>
                  <a:schemeClr val="tx1"/>
                </a:solidFill>
                <a:latin typeface="Barlow Condensed SemiBold" panose="00000706000000000000" pitchFamily="2" charset="0"/>
              </a:rPr>
              <a:t>2.17. Tiny Area</a:t>
            </a: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2.8. Stacked Column</a:t>
            </a:r>
          </a:p>
        </p:txBody>
      </p:sp>
      <p:sp>
        <p:nvSpPr>
          <p:cNvPr id="8" name="Google Shape;1488;p40">
            <a:extLst>
              <a:ext uri="{FF2B5EF4-FFF2-40B4-BE49-F238E27FC236}">
                <a16:creationId xmlns:a16="http://schemas.microsoft.com/office/drawing/2014/main" id="{D909B7F1-3C55-43BD-869F-A44B986E87E0}"/>
              </a:ext>
            </a:extLst>
          </p:cNvPr>
          <p:cNvSpPr txBox="1">
            <a:spLocks/>
          </p:cNvSpPr>
          <p:nvPr/>
        </p:nvSpPr>
        <p:spPr>
          <a:xfrm>
            <a:off x="719999" y="899670"/>
            <a:ext cx="64199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demo: https://khoa-hoc-front-end.vercel.app/api/multi-line.json</a:t>
            </a:r>
            <a:endParaRPr lang="vi-VN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FEBD3D4-D9C2-4ADB-BA72-4CC96409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47" y="1713200"/>
            <a:ext cx="5466105" cy="314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20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2.8. Stacked Column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91593"/>
              </p:ext>
            </p:extLst>
          </p:nvPr>
        </p:nvGraphicFramePr>
        <p:xfrm>
          <a:off x="859484" y="1456991"/>
          <a:ext cx="7425031" cy="125681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isStack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xếp chồng lên nhau hay không?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isStack: true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connectedArea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Vẽ vùng liên kết của cùng một trường.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connectedArea: true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910858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02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2.9. Grouped Column</a:t>
            </a:r>
          </a:p>
        </p:txBody>
      </p:sp>
      <p:sp>
        <p:nvSpPr>
          <p:cNvPr id="8" name="Google Shape;1488;p40">
            <a:extLst>
              <a:ext uri="{FF2B5EF4-FFF2-40B4-BE49-F238E27FC236}">
                <a16:creationId xmlns:a16="http://schemas.microsoft.com/office/drawing/2014/main" id="{9BD7610B-7823-47E2-88AA-C8C33BEFB202}"/>
              </a:ext>
            </a:extLst>
          </p:cNvPr>
          <p:cNvSpPr txBox="1">
            <a:spLocks/>
          </p:cNvSpPr>
          <p:nvPr/>
        </p:nvSpPr>
        <p:spPr>
          <a:xfrm>
            <a:off x="719999" y="899670"/>
            <a:ext cx="6588715" cy="65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demo: https://khoa-hoc-front-end.vercel.app/api/multi-line.json</a:t>
            </a:r>
            <a:endParaRPr lang="vi-VN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024B57A-8EAD-4CDC-AF17-47FEAE6E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28" y="1770434"/>
            <a:ext cx="5701544" cy="31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2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2.9. Grouped Column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96702"/>
              </p:ext>
            </p:extLst>
          </p:nvPr>
        </p:nvGraphicFramePr>
        <p:xfrm>
          <a:off x="859484" y="1456991"/>
          <a:ext cx="7425031" cy="181053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isGroup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chuyển thành dạng group hay không?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isGroup: true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dodgePadding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Khoảng cách giữa các cột trong cùng một nhóm.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dodgePadding: 5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454347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intervalPadding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Khoảng cách giữa các nhóm.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intervalPadding: 20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21984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1455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Cách sử dụng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1: import { Bar } from '@ant-design/plots';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2: Nhúng chart: &lt;Bar {...config} /&gt;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3: Thêm object config.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2.10. Basic Bar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12D50-812E-4E5A-ACB7-7F2E929786FD}"/>
              </a:ext>
            </a:extLst>
          </p:cNvPr>
          <p:cNvSpPr txBox="1"/>
          <p:nvPr/>
        </p:nvSpPr>
        <p:spPr>
          <a:xfrm>
            <a:off x="1627707" y="2334027"/>
            <a:ext cx="36900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dataChart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xField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"field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hiển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thị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theo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trục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x"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yField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"field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hiển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thị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theo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trục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Google Shape;1488;p40">
            <a:extLst>
              <a:ext uri="{FF2B5EF4-FFF2-40B4-BE49-F238E27FC236}">
                <a16:creationId xmlns:a16="http://schemas.microsoft.com/office/drawing/2014/main" id="{71BF19B7-AE4D-4618-A044-60273BA80B6D}"/>
              </a:ext>
            </a:extLst>
          </p:cNvPr>
          <p:cNvSpPr txBox="1">
            <a:spLocks/>
          </p:cNvSpPr>
          <p:nvPr/>
        </p:nvSpPr>
        <p:spPr>
          <a:xfrm>
            <a:off x="720000" y="3380467"/>
            <a:ext cx="4685336" cy="1455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demo: https://khoa-hoc-front-end.vercel.app/api/basic-line.json</a:t>
            </a:r>
            <a:endParaRPr lang="vi-VN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D68A729-BC7B-443D-9986-3A5C3E1CA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93" y="1732174"/>
            <a:ext cx="3695245" cy="20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51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2.10. Basic Bar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32177"/>
              </p:ext>
            </p:extLst>
          </p:nvPr>
        </p:nvGraphicFramePr>
        <p:xfrm>
          <a:off x="859484" y="1456991"/>
          <a:ext cx="7425031" cy="134825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barWidthRatio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Độ rộng của cột, từ [0, 1].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barWidthRatio: 0.3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barBackground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background cho các cột.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barBackground: true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598139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2.11. Stacked Bar</a:t>
            </a:r>
          </a:p>
        </p:txBody>
      </p:sp>
      <p:sp>
        <p:nvSpPr>
          <p:cNvPr id="8" name="Google Shape;1488;p40">
            <a:extLst>
              <a:ext uri="{FF2B5EF4-FFF2-40B4-BE49-F238E27FC236}">
                <a16:creationId xmlns:a16="http://schemas.microsoft.com/office/drawing/2014/main" id="{D5F4FC8C-A627-4541-B104-A2A74049E4AC}"/>
              </a:ext>
            </a:extLst>
          </p:cNvPr>
          <p:cNvSpPr txBox="1">
            <a:spLocks/>
          </p:cNvSpPr>
          <p:nvPr/>
        </p:nvSpPr>
        <p:spPr>
          <a:xfrm>
            <a:off x="719999" y="851276"/>
            <a:ext cx="67237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demo: https://khoa-hoc-front-end.vercel.app/api/multi-line.json</a:t>
            </a:r>
            <a:endParaRPr lang="vi-VN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93CA906-130A-4B61-8DE6-A7DBE537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81692"/>
            <a:ext cx="5943600" cy="32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26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2.11. Stacked Bar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56800"/>
              </p:ext>
            </p:extLst>
          </p:nvPr>
        </p:nvGraphicFramePr>
        <p:xfrm>
          <a:off x="859484" y="1456991"/>
          <a:ext cx="7425031" cy="70309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isStack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xếp chồng lên nhau hay không?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isStack: true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07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2.12. Grouped Bar</a:t>
            </a:r>
          </a:p>
        </p:txBody>
      </p:sp>
      <p:sp>
        <p:nvSpPr>
          <p:cNvPr id="8" name="Google Shape;1488;p40">
            <a:extLst>
              <a:ext uri="{FF2B5EF4-FFF2-40B4-BE49-F238E27FC236}">
                <a16:creationId xmlns:a16="http://schemas.microsoft.com/office/drawing/2014/main" id="{F5195BEC-6D05-4C7F-89E0-2ED75F81DA2F}"/>
              </a:ext>
            </a:extLst>
          </p:cNvPr>
          <p:cNvSpPr txBox="1">
            <a:spLocks/>
          </p:cNvSpPr>
          <p:nvPr/>
        </p:nvSpPr>
        <p:spPr>
          <a:xfrm>
            <a:off x="719999" y="851276"/>
            <a:ext cx="6644049" cy="64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demo: https://khoa-hoc-front-end.vercel.app/api/multi-line.json</a:t>
            </a:r>
            <a:endParaRPr lang="vi-VN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CD84C1D-0B7A-4887-94A0-250B570BA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274" y="1783084"/>
            <a:ext cx="5295451" cy="30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80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2.12. Grouped Bar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93818"/>
              </p:ext>
            </p:extLst>
          </p:nvPr>
        </p:nvGraphicFramePr>
        <p:xfrm>
          <a:off x="859484" y="1456991"/>
          <a:ext cx="7425031" cy="181053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isGroup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chuyển thành dạng group hay không?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isGroup: true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dodgePadding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Khoảng cách giữa các cột trong cùng một nhóm.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dodgePadding: 5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9684650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intervalPadding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Khoảng cách giữa các nhóm.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intervalPadding: 20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78455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8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23511"/>
            <a:ext cx="7425031" cy="2103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Ant Design Charts là một thư viện dùng để hiển thị các biểu đồ trên web với UI được thiết kế theo phong cách Ant Design.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Ưu điểm: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Sử dụng dễ dàng.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Biểu đồ đa dạng.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Biểu đồ đẹp.</a:t>
            </a:r>
          </a:p>
          <a:p>
            <a:pPr lvl="1" algn="l">
              <a:lnSpc>
                <a:spcPct val="150000"/>
              </a:lnSpc>
              <a:buChar char="●"/>
            </a:pP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vi-VN" b="0" dirty="0"/>
              <a:t>1</a:t>
            </a:r>
            <a:r>
              <a:rPr lang="en" b="0" dirty="0"/>
              <a:t>. </a:t>
            </a:r>
            <a:r>
              <a:rPr lang="fr-FR" b="0" dirty="0" err="1"/>
              <a:t>Giới</a:t>
            </a:r>
            <a:r>
              <a:rPr lang="fr-FR" b="0" dirty="0"/>
              <a:t> </a:t>
            </a:r>
            <a:r>
              <a:rPr lang="fr-FR" b="0" dirty="0" err="1"/>
              <a:t>thiệu</a:t>
            </a:r>
            <a:r>
              <a:rPr lang="fr-FR" b="0" dirty="0"/>
              <a:t> </a:t>
            </a:r>
            <a:r>
              <a:rPr lang="fr-FR" b="0" dirty="0" err="1"/>
              <a:t>và</a:t>
            </a:r>
            <a:r>
              <a:rPr lang="fr-FR" b="0" dirty="0"/>
              <a:t> </a:t>
            </a:r>
            <a:r>
              <a:rPr lang="fr-FR" b="0" dirty="0" err="1"/>
              <a:t>cài</a:t>
            </a:r>
            <a:r>
              <a:rPr lang="fr-FR" b="0" dirty="0"/>
              <a:t> </a:t>
            </a:r>
            <a:r>
              <a:rPr lang="fr-FR" b="0" dirty="0" err="1"/>
              <a:t>đặt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63FD41-2D26-44AF-AEFF-A56AC7D9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51" y="1172776"/>
            <a:ext cx="4202349" cy="39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71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1455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Cách sử dụng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1: import { Pie } from '@ant-design/plots';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2: Nhúng chart: &lt;Pie {...config} /&gt;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3: Thêm object config.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2.13. Pie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709C2-E40B-4696-B6FA-D0F778C112A1}"/>
              </a:ext>
            </a:extLst>
          </p:cNvPr>
          <p:cNvSpPr txBox="1"/>
          <p:nvPr/>
        </p:nvSpPr>
        <p:spPr>
          <a:xfrm>
            <a:off x="1694980" y="2347579"/>
            <a:ext cx="402400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dataChart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angleField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colorField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Google Shape;1488;p40">
            <a:extLst>
              <a:ext uri="{FF2B5EF4-FFF2-40B4-BE49-F238E27FC236}">
                <a16:creationId xmlns:a16="http://schemas.microsoft.com/office/drawing/2014/main" id="{F2AD40AD-6DFE-4C97-AED0-B99F16F22630}"/>
              </a:ext>
            </a:extLst>
          </p:cNvPr>
          <p:cNvSpPr txBox="1">
            <a:spLocks/>
          </p:cNvSpPr>
          <p:nvPr/>
        </p:nvSpPr>
        <p:spPr>
          <a:xfrm>
            <a:off x="720000" y="3394019"/>
            <a:ext cx="4685336" cy="1455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demo: https://khoa-hoc-front-end.vercel.app/api/pie.json</a:t>
            </a:r>
            <a:endParaRPr lang="vi-VN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D219B599-0115-46E7-B467-AE1702A0F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302" y="1858963"/>
            <a:ext cx="3353914" cy="264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25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2.13. Pie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15794"/>
              </p:ext>
            </p:extLst>
          </p:nvPr>
        </p:nvGraphicFramePr>
        <p:xfrm>
          <a:off x="859484" y="1456991"/>
          <a:ext cx="7425031" cy="134825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angleField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Tên trường dữ liệu có giá trị tương ứng với kích thước các lát cắt cung (radian).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colorField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Tên trường dữ liệu tương ứng với màu từng loại.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57851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3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1455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Cách sử dụng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1: import { Rose } from '@ant-design/plots';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2: Nhúng chart: &lt;Rose {...config} /&gt;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3: Thêm object config.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2.14. Basic Rose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8F1F1-50BF-4C50-8D5F-CB17A8867809}"/>
              </a:ext>
            </a:extLst>
          </p:cNvPr>
          <p:cNvSpPr txBox="1"/>
          <p:nvPr/>
        </p:nvSpPr>
        <p:spPr>
          <a:xfrm>
            <a:off x="1627707" y="2334027"/>
            <a:ext cx="36900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dataChart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xField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"field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hiển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thị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theo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trục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x"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yField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"field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hiển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thị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theo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trục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Google Shape;1488;p40">
            <a:extLst>
              <a:ext uri="{FF2B5EF4-FFF2-40B4-BE49-F238E27FC236}">
                <a16:creationId xmlns:a16="http://schemas.microsoft.com/office/drawing/2014/main" id="{8BCE0A41-572D-4005-9F59-07598E9CB95C}"/>
              </a:ext>
            </a:extLst>
          </p:cNvPr>
          <p:cNvSpPr txBox="1">
            <a:spLocks/>
          </p:cNvSpPr>
          <p:nvPr/>
        </p:nvSpPr>
        <p:spPr>
          <a:xfrm>
            <a:off x="720000" y="3394019"/>
            <a:ext cx="4685336" cy="1455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demo: https://khoa-hoc-front-end.vercel.app/api/pie.json</a:t>
            </a:r>
            <a:endParaRPr lang="vi-VN" dirty="0"/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A9966FA3-AACC-479D-83D4-799997D9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948" y="1760522"/>
            <a:ext cx="3690080" cy="24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17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2.14. Basic Rose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662814"/>
              </p:ext>
            </p:extLst>
          </p:nvPr>
        </p:nvGraphicFramePr>
        <p:xfrm>
          <a:off x="859484" y="1456991"/>
          <a:ext cx="7425031" cy="79453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seriesField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Các trường dùng để nhóm dữ liệu.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seriesField: 'type'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81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2.15. Grouped Rose</a:t>
            </a:r>
          </a:p>
        </p:txBody>
      </p:sp>
      <p:sp>
        <p:nvSpPr>
          <p:cNvPr id="8" name="Google Shape;1488;p40">
            <a:extLst>
              <a:ext uri="{FF2B5EF4-FFF2-40B4-BE49-F238E27FC236}">
                <a16:creationId xmlns:a16="http://schemas.microsoft.com/office/drawing/2014/main" id="{79D01877-EBF9-4D27-A6D7-BBF3B7E0F502}"/>
              </a:ext>
            </a:extLst>
          </p:cNvPr>
          <p:cNvSpPr txBox="1">
            <a:spLocks/>
          </p:cNvSpPr>
          <p:nvPr/>
        </p:nvSpPr>
        <p:spPr>
          <a:xfrm>
            <a:off x="720000" y="913147"/>
            <a:ext cx="65822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demo: https://khoa-hoc-front-end.vercel.app/api/rose.json</a:t>
            </a:r>
            <a:endParaRPr lang="vi-VN" dirty="0"/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B5FD96D3-A848-4EE5-AEF6-5CED6FB99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802" y="1735915"/>
            <a:ext cx="4236395" cy="312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5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2.15. Grouped Rose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27438"/>
              </p:ext>
            </p:extLst>
          </p:nvPr>
        </p:nvGraphicFramePr>
        <p:xfrm>
          <a:off x="859484" y="1456991"/>
          <a:ext cx="7425031" cy="125681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isGroup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chuyển thành dạng group hay không?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isGroup: true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seriesField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Các trường dùng để nhóm dữ liệu.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seriesField: 'type'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641104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30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1455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Cách sử dụng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1: import { TinyLine } from '@ant-design/plots';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2: Nhúng chart: &lt;TinyLine {...config} /&gt;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3: Thêm object config.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2.16. Tiny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E5BD4-4055-4DEF-9E4A-FCFE2B9292CB}"/>
              </a:ext>
            </a:extLst>
          </p:cNvPr>
          <p:cNvSpPr txBox="1"/>
          <p:nvPr/>
        </p:nvSpPr>
        <p:spPr>
          <a:xfrm>
            <a:off x="1614737" y="2347579"/>
            <a:ext cx="3288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dataChart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autoFit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Google Shape;1488;p40">
            <a:extLst>
              <a:ext uri="{FF2B5EF4-FFF2-40B4-BE49-F238E27FC236}">
                <a16:creationId xmlns:a16="http://schemas.microsoft.com/office/drawing/2014/main" id="{43317315-FEBB-43DA-8F02-1C99B985183B}"/>
              </a:ext>
            </a:extLst>
          </p:cNvPr>
          <p:cNvSpPr txBox="1">
            <a:spLocks/>
          </p:cNvSpPr>
          <p:nvPr/>
        </p:nvSpPr>
        <p:spPr>
          <a:xfrm>
            <a:off x="720000" y="3502611"/>
            <a:ext cx="4685336" cy="1455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demo: https://khoa-hoc-front-end.vercel.app/api/basic-line.json</a:t>
            </a:r>
            <a:endParaRPr lang="vi-VN" dirty="0"/>
          </a:p>
        </p:txBody>
      </p:sp>
      <p:pic>
        <p:nvPicPr>
          <p:cNvPr id="4" name="Picture 3" descr="Line chart&#10;&#10;Description automatically generated with medium confidence">
            <a:extLst>
              <a:ext uri="{FF2B5EF4-FFF2-40B4-BE49-F238E27FC236}">
                <a16:creationId xmlns:a16="http://schemas.microsoft.com/office/drawing/2014/main" id="{A40AE42F-1E1B-4C32-B3E4-4726B4AE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239" y="2085190"/>
            <a:ext cx="32289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59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2.16. Tiny Line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88222"/>
              </p:ext>
            </p:extLst>
          </p:nvPr>
        </p:nvGraphicFramePr>
        <p:xfrm>
          <a:off x="859484" y="1456991"/>
          <a:ext cx="7425031" cy="70309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smooth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Chuyển đường kẻ thành dạng đường cong mượt hơn.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smooth: true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47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1455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Cách sử dụng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1: import { TinyArea } from '@ant-design/plots';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2: Nhúng chart: &lt;TinyArea {...config} /&gt;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3: Thêm object config.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2.17. Tiny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E5BD4-4055-4DEF-9E4A-FCFE2B9292CB}"/>
              </a:ext>
            </a:extLst>
          </p:cNvPr>
          <p:cNvSpPr txBox="1"/>
          <p:nvPr/>
        </p:nvSpPr>
        <p:spPr>
          <a:xfrm>
            <a:off x="1614737" y="2347579"/>
            <a:ext cx="3288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dataChart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autoFit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Google Shape;1488;p40">
            <a:extLst>
              <a:ext uri="{FF2B5EF4-FFF2-40B4-BE49-F238E27FC236}">
                <a16:creationId xmlns:a16="http://schemas.microsoft.com/office/drawing/2014/main" id="{28EF350F-3FD1-4183-969E-4C4FD6EF14F4}"/>
              </a:ext>
            </a:extLst>
          </p:cNvPr>
          <p:cNvSpPr txBox="1">
            <a:spLocks/>
          </p:cNvSpPr>
          <p:nvPr/>
        </p:nvSpPr>
        <p:spPr>
          <a:xfrm>
            <a:off x="720000" y="3502611"/>
            <a:ext cx="4685336" cy="1455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demo: https://khoa-hoc-front-end.vercel.app/api/basic-line.json</a:t>
            </a:r>
            <a:endParaRPr lang="vi-VN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A110329-9E8D-42AB-9920-28F965E8D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93" y="2166684"/>
            <a:ext cx="3076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46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2.17. Tiny Area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45457"/>
              </p:ext>
            </p:extLst>
          </p:nvPr>
        </p:nvGraphicFramePr>
        <p:xfrm>
          <a:off x="859484" y="1456991"/>
          <a:ext cx="7425031" cy="183593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smooth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Chuyển đường kẻ thành dạng đường cong mượt hơn.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smooth: true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areaStyle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slyle cho biểu đồ Area.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fill: đổ màu cho background.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areaStyle: {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fill: 'l(270) 0:#ffffff 0.5:#7ec2f3 1:#1890ff',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959624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5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1455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Cách sử dụng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1: import { Line } from '@ant-design/plots';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2: Nhúng chart: &lt;Line {...config} /&gt;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dirty="0"/>
              <a:t>Bước 3: Thêm object config.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2.1. Basic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AC0E3-57F1-4F0B-AC51-E2360F2F17B9}"/>
              </a:ext>
            </a:extLst>
          </p:cNvPr>
          <p:cNvSpPr txBox="1"/>
          <p:nvPr/>
        </p:nvSpPr>
        <p:spPr>
          <a:xfrm>
            <a:off x="1621222" y="2368631"/>
            <a:ext cx="381329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dataChart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xField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"field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hiển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thị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theo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trục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x"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yField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"field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hiển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thị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theo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trục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Google Shape;1488;p40">
            <a:extLst>
              <a:ext uri="{FF2B5EF4-FFF2-40B4-BE49-F238E27FC236}">
                <a16:creationId xmlns:a16="http://schemas.microsoft.com/office/drawing/2014/main" id="{3742CF37-3DCC-4846-8B66-37DDBD0EBB58}"/>
              </a:ext>
            </a:extLst>
          </p:cNvPr>
          <p:cNvSpPr txBox="1">
            <a:spLocks/>
          </p:cNvSpPr>
          <p:nvPr/>
        </p:nvSpPr>
        <p:spPr>
          <a:xfrm>
            <a:off x="567601" y="3450105"/>
            <a:ext cx="4685336" cy="1455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 1: </a:t>
            </a:r>
            <a:r>
              <a:rPr lang="en-US" dirty="0">
                <a:hlinkClick r:id="rId3"/>
              </a:rPr>
              <a:t>https://khoa-hoc-front-end.vercel.app/api/basic-line.json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 2: </a:t>
            </a:r>
            <a:r>
              <a:rPr lang="vi-VN" dirty="0"/>
              <a:t>https://khoa-hoc-front-end.vercel.app/api/doanh-thu-cong-ty.json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6DA5638-AB7B-429C-8642-AC95F4985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19" y="2205327"/>
            <a:ext cx="3611734" cy="20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2.1. Basic Line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7540"/>
              </p:ext>
            </p:extLst>
          </p:nvPr>
        </p:nvGraphicFramePr>
        <p:xfrm>
          <a:off x="859484" y="1456991"/>
          <a:ext cx="7425031" cy="3510600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Một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mảng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dữ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liệu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truyền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vào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dụ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 data: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dataChart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array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sz="11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  <a:tr h="3934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xField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Tên trường dữ liệu ứng với đồ thị theo trục x.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xField: 'date'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sz="11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6666731"/>
                  </a:ext>
                </a:extLst>
              </a:tr>
              <a:tr h="3899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yField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Tên trường dữ liệu ứng với đồ thị theo trục y.</a:t>
                      </a:r>
                      <a:endParaRPr lang="vi-VN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yField: 'quantity'</a:t>
                      </a:r>
                      <a:endParaRPr lang="vi-VN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sz="11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4042922"/>
                  </a:ext>
                </a:extLst>
              </a:tr>
              <a:tr h="3864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width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Đặt chiều rộng của biểu đồ.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width: 800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320138"/>
                  </a:ext>
                </a:extLst>
              </a:tr>
              <a:tr h="3764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height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Đặt chiều cao của biểu đồ.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height: 800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721348"/>
                  </a:ext>
                </a:extLst>
              </a:tr>
              <a:tr h="9177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autoFit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Biểu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đồ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tự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động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điều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chỉnh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để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vừa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với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vùng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chứa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hay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không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Nếu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true,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cấu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hình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chiều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rộng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và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chiều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cao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sẽ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không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tác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dụng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dụ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autoFit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 false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65562"/>
                  </a:ext>
                </a:extLst>
              </a:tr>
              <a:tr h="4153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smooth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Chuyển đường kẻ thành dạng đường cong mượt hơn.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smooth: true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55526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8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2.1. Basic Line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23563"/>
              </p:ext>
            </p:extLst>
          </p:nvPr>
        </p:nvGraphicFramePr>
        <p:xfrm>
          <a:off x="859484" y="1456991"/>
          <a:ext cx="7425031" cy="2660673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4379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point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các chấm tròn vào từng mốc.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point: true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848867"/>
                  </a:ext>
                </a:extLst>
              </a:tr>
              <a:tr h="16061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slider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thanh trượt để hiển thị biểu đồ nằm trong khoảng nào.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start: giá trị bắt đầu (từ 0 đến 1)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end: giá trị kết thúc (từ 0 đến 1)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slider: {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start: 1,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end: 1,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sz="11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sz="11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9174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 đặt màu sắc cho đường kẻ.</a:t>
                      </a:r>
                      <a:endParaRPr lang="vi-VN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006805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6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2.1. Basic Line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82267"/>
              </p:ext>
            </p:extLst>
          </p:nvPr>
        </p:nvGraphicFramePr>
        <p:xfrm>
          <a:off x="859484" y="1456992"/>
          <a:ext cx="7425031" cy="3583069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147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13951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meta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chỉnh mở rộng.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alias: Thay đổi tên label.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meta: {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quantity: {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  alias: 'Số lượng',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},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vi-VN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033045"/>
                  </a:ext>
                </a:extLst>
              </a:tr>
              <a:tr h="19731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label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thị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giá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trị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vào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các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cột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mốc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và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style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các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giá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trị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đó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dụ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label: {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style: {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  fill: 'red',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  opacity: 0.5,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fontSize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 12,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  </a:t>
                      </a: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fontWeight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 700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    }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586727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6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509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Cách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: </a:t>
            </a:r>
            <a:r>
              <a:rPr lang="en-GB" dirty="0" err="1"/>
              <a:t>Giống</a:t>
            </a:r>
            <a:r>
              <a:rPr lang="en-GB" dirty="0"/>
              <a:t> Basic Line.</a:t>
            </a:r>
            <a:endParaRPr lang="en-US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2.2. Multi Line</a:t>
            </a:r>
          </a:p>
        </p:txBody>
      </p:sp>
      <p:sp>
        <p:nvSpPr>
          <p:cNvPr id="10" name="Google Shape;1488;p40">
            <a:extLst>
              <a:ext uri="{FF2B5EF4-FFF2-40B4-BE49-F238E27FC236}">
                <a16:creationId xmlns:a16="http://schemas.microsoft.com/office/drawing/2014/main" id="{F76AF323-19BF-494E-BFEF-5F3F1F78A843}"/>
              </a:ext>
            </a:extLst>
          </p:cNvPr>
          <p:cNvSpPr txBox="1">
            <a:spLocks/>
          </p:cNvSpPr>
          <p:nvPr/>
        </p:nvSpPr>
        <p:spPr>
          <a:xfrm>
            <a:off x="719999" y="1322947"/>
            <a:ext cx="7490145" cy="1455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 1: https://khoa-hoc-front-end.vercel.app/api/multi-line.json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Api</a:t>
            </a:r>
            <a:r>
              <a:rPr lang="en-US" dirty="0"/>
              <a:t> demo 2: </a:t>
            </a:r>
            <a:r>
              <a:rPr lang="vi-VN" dirty="0"/>
              <a:t>https://khoa-hoc-front-end.vercel.app/api/doanh-thu-cong-ty.json</a:t>
            </a:r>
          </a:p>
        </p:txBody>
      </p:sp>
      <p:pic>
        <p:nvPicPr>
          <p:cNvPr id="3" name="Picture 2" descr="Graphical user interface, chart, application, line chart&#10;&#10;Description automatically generated">
            <a:extLst>
              <a:ext uri="{FF2B5EF4-FFF2-40B4-BE49-F238E27FC236}">
                <a16:creationId xmlns:a16="http://schemas.microsoft.com/office/drawing/2014/main" id="{B917B6B5-57CD-4B36-B64E-336676E8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638" y="2346416"/>
            <a:ext cx="4222724" cy="23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7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13147"/>
            <a:ext cx="742503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Một số options</a:t>
            </a:r>
            <a:r>
              <a:rPr lang="en-US" dirty="0"/>
              <a:t>: (</a:t>
            </a:r>
            <a:r>
              <a:rPr lang="en-US" dirty="0" err="1"/>
              <a:t>Giống</a:t>
            </a:r>
            <a:r>
              <a:rPr lang="en-US" dirty="0"/>
              <a:t> Basic Line)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</a:t>
            </a:r>
            <a:r>
              <a:rPr lang="en-US" b="0" dirty="0"/>
              <a:t>2</a:t>
            </a:r>
            <a:r>
              <a:rPr lang="en" b="0" dirty="0"/>
              <a:t>. </a:t>
            </a:r>
            <a:r>
              <a:rPr lang="vi-VN" b="0" dirty="0"/>
              <a:t>Hướng dẫn vẽ Chart</a:t>
            </a:r>
            <a:endParaRPr b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5E6F31-3CC7-4BCE-A2AF-EE774F60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1401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Google Shape;1500;p40">
            <a:extLst>
              <a:ext uri="{FF2B5EF4-FFF2-40B4-BE49-F238E27FC236}">
                <a16:creationId xmlns:a16="http://schemas.microsoft.com/office/drawing/2014/main" id="{2E790B5B-3081-468C-9826-3130ED1C24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08247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2.2. Multi Line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D3AD6-D08A-45B2-ADD7-5643046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36774"/>
              </p:ext>
            </p:extLst>
          </p:nvPr>
        </p:nvGraphicFramePr>
        <p:xfrm>
          <a:off x="859484" y="1456991"/>
          <a:ext cx="7425031" cy="1668291"/>
        </p:xfrm>
        <a:graphic>
          <a:graphicData uri="http://schemas.openxmlformats.org/drawingml/2006/table">
            <a:tbl>
              <a:tblPr/>
              <a:tblGrid>
                <a:gridCol w="1432681">
                  <a:extLst>
                    <a:ext uri="{9D8B030D-6E8A-4147-A177-3AD203B41FA5}">
                      <a16:colId xmlns:a16="http://schemas.microsoft.com/office/drawing/2014/main" val="4254128070"/>
                    </a:ext>
                  </a:extLst>
                </a:gridCol>
                <a:gridCol w="3513188">
                  <a:extLst>
                    <a:ext uri="{9D8B030D-6E8A-4147-A177-3AD203B41FA5}">
                      <a16:colId xmlns:a16="http://schemas.microsoft.com/office/drawing/2014/main" val="3035557650"/>
                    </a:ext>
                  </a:extLst>
                </a:gridCol>
                <a:gridCol w="1295642">
                  <a:extLst>
                    <a:ext uri="{9D8B030D-6E8A-4147-A177-3AD203B41FA5}">
                      <a16:colId xmlns:a16="http://schemas.microsoft.com/office/drawing/2014/main" val="3620078609"/>
                    </a:ext>
                  </a:extLst>
                </a:gridCol>
                <a:gridCol w="1183520">
                  <a:extLst>
                    <a:ext uri="{9D8B030D-6E8A-4147-A177-3AD203B41FA5}">
                      <a16:colId xmlns:a16="http://schemas.microsoft.com/office/drawing/2014/main" val="613944182"/>
                    </a:ext>
                  </a:extLst>
                </a:gridCol>
              </a:tblGrid>
              <a:tr h="2408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tính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tả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</a:t>
                      </a:r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định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239" marR="20239" marT="20239" marB="202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99231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seriesField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Nhóm các trường lại để xem đồng thời nhiều trường hợp khác nhau.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seriesField: 'category'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209542"/>
                  </a:ext>
                </a:extLst>
              </a:tr>
              <a:tr h="390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 đặt màu sắc cho các đường kẻ.</a:t>
                      </a:r>
                      <a:endParaRPr lang="vi-VN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</a:t>
                      </a:r>
                      <a:endParaRPr lang="vi-VN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color: ["#1979C9", "#D62A0D", "#FAA219", "#01987A", "#103178"]</a:t>
                      </a:r>
                      <a:endParaRPr lang="vi-V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array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02770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88268BB-17CB-41F1-BFDD-4265708C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96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0175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2716</Words>
  <Application>Microsoft Office PowerPoint</Application>
  <PresentationFormat>On-screen Show (16:9)</PresentationFormat>
  <Paragraphs>518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Consolas</vt:lpstr>
      <vt:lpstr>Barlow</vt:lpstr>
      <vt:lpstr>Barlow Condensed SemiBold</vt:lpstr>
      <vt:lpstr>Barlow Condensed</vt:lpstr>
      <vt:lpstr>Anaheim</vt:lpstr>
      <vt:lpstr>Montserrat</vt:lpstr>
      <vt:lpstr>Arial</vt:lpstr>
      <vt:lpstr>Software Developer Engineer Job Description by Slidesgo</vt:lpstr>
      <vt:lpstr>KHÓA HỌC FRONT-END  Bài 41: Học Ant Design Charts</vt:lpstr>
      <vt:lpstr>Nội dung</vt:lpstr>
      <vt:lpstr>01. Giới thiệu và cài đặt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  <vt:lpstr>02. Hướng dẫn vẽ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PC-0416</cp:lastModifiedBy>
  <cp:revision>134</cp:revision>
  <dcterms:modified xsi:type="dcterms:W3CDTF">2023-05-04T06:55:10Z</dcterms:modified>
</cp:coreProperties>
</file>