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82"/>
  </p:notesMasterIdLst>
  <p:sldIdLst>
    <p:sldId id="256" r:id="rId2"/>
    <p:sldId id="294" r:id="rId3"/>
    <p:sldId id="379" r:id="rId4"/>
    <p:sldId id="392" r:id="rId5"/>
    <p:sldId id="393" r:id="rId6"/>
    <p:sldId id="380" r:id="rId7"/>
    <p:sldId id="394" r:id="rId8"/>
    <p:sldId id="395" r:id="rId9"/>
    <p:sldId id="396" r:id="rId10"/>
    <p:sldId id="397" r:id="rId11"/>
    <p:sldId id="398" r:id="rId12"/>
    <p:sldId id="399" r:id="rId13"/>
    <p:sldId id="400" r:id="rId14"/>
    <p:sldId id="401" r:id="rId15"/>
    <p:sldId id="402" r:id="rId16"/>
    <p:sldId id="403" r:id="rId17"/>
    <p:sldId id="404" r:id="rId18"/>
    <p:sldId id="405" r:id="rId19"/>
    <p:sldId id="406" r:id="rId20"/>
    <p:sldId id="407" r:id="rId21"/>
    <p:sldId id="408" r:id="rId22"/>
    <p:sldId id="409" r:id="rId23"/>
    <p:sldId id="410" r:id="rId24"/>
    <p:sldId id="411" r:id="rId25"/>
    <p:sldId id="412" r:id="rId26"/>
    <p:sldId id="413" r:id="rId27"/>
    <p:sldId id="414" r:id="rId28"/>
    <p:sldId id="415" r:id="rId29"/>
    <p:sldId id="416" r:id="rId30"/>
    <p:sldId id="417" r:id="rId31"/>
    <p:sldId id="418" r:id="rId32"/>
    <p:sldId id="419" r:id="rId33"/>
    <p:sldId id="420" r:id="rId34"/>
    <p:sldId id="421" r:id="rId35"/>
    <p:sldId id="422" r:id="rId36"/>
    <p:sldId id="423" r:id="rId37"/>
    <p:sldId id="424" r:id="rId38"/>
    <p:sldId id="425" r:id="rId39"/>
    <p:sldId id="426" r:id="rId40"/>
    <p:sldId id="427" r:id="rId41"/>
    <p:sldId id="428" r:id="rId42"/>
    <p:sldId id="429" r:id="rId43"/>
    <p:sldId id="430" r:id="rId44"/>
    <p:sldId id="431" r:id="rId45"/>
    <p:sldId id="432" r:id="rId46"/>
    <p:sldId id="433" r:id="rId47"/>
    <p:sldId id="434" r:id="rId48"/>
    <p:sldId id="435" r:id="rId49"/>
    <p:sldId id="436" r:id="rId50"/>
    <p:sldId id="437" r:id="rId51"/>
    <p:sldId id="438" r:id="rId52"/>
    <p:sldId id="439" r:id="rId53"/>
    <p:sldId id="440" r:id="rId54"/>
    <p:sldId id="441" r:id="rId55"/>
    <p:sldId id="442" r:id="rId56"/>
    <p:sldId id="443" r:id="rId57"/>
    <p:sldId id="444" r:id="rId58"/>
    <p:sldId id="445" r:id="rId59"/>
    <p:sldId id="446" r:id="rId60"/>
    <p:sldId id="447" r:id="rId61"/>
    <p:sldId id="448" r:id="rId62"/>
    <p:sldId id="449" r:id="rId63"/>
    <p:sldId id="450" r:id="rId64"/>
    <p:sldId id="451" r:id="rId65"/>
    <p:sldId id="452" r:id="rId66"/>
    <p:sldId id="453" r:id="rId67"/>
    <p:sldId id="454" r:id="rId68"/>
    <p:sldId id="455" r:id="rId69"/>
    <p:sldId id="456" r:id="rId70"/>
    <p:sldId id="457" r:id="rId71"/>
    <p:sldId id="458" r:id="rId72"/>
    <p:sldId id="459" r:id="rId73"/>
    <p:sldId id="460" r:id="rId74"/>
    <p:sldId id="461" r:id="rId75"/>
    <p:sldId id="462" r:id="rId76"/>
    <p:sldId id="463" r:id="rId77"/>
    <p:sldId id="464" r:id="rId78"/>
    <p:sldId id="465" r:id="rId79"/>
    <p:sldId id="466" r:id="rId80"/>
    <p:sldId id="467" r:id="rId81"/>
  </p:sldIdLst>
  <p:sldSz cx="9144000" cy="5143500" type="screen16x9"/>
  <p:notesSz cx="6858000" cy="9144000"/>
  <p:embeddedFontLst>
    <p:embeddedFont>
      <p:font typeface="Barlow" panose="00000500000000000000" pitchFamily="2" charset="0"/>
      <p:regular r:id="rId83"/>
      <p:bold r:id="rId84"/>
      <p:italic r:id="rId85"/>
      <p:boldItalic r:id="rId86"/>
    </p:embeddedFont>
    <p:embeddedFont>
      <p:font typeface="Barlow Condensed" panose="00000506000000000000" pitchFamily="2" charset="0"/>
      <p:regular r:id="rId87"/>
      <p:bold r:id="rId88"/>
      <p:italic r:id="rId89"/>
      <p:boldItalic r:id="rId90"/>
    </p:embeddedFont>
    <p:embeddedFont>
      <p:font typeface="Barlow Condensed SemiBold" panose="00000706000000000000" pitchFamily="2" charset="0"/>
      <p:regular r:id="rId91"/>
      <p:bold r:id="rId92"/>
      <p:italic r:id="rId93"/>
      <p:boldItalic r:id="rId94"/>
    </p:embeddedFont>
    <p:embeddedFont>
      <p:font typeface="Montserrat" panose="00000500000000000000" pitchFamily="2" charset="0"/>
      <p:regular r:id="rId95"/>
      <p:bold r:id="rId96"/>
      <p:italic r:id="rId97"/>
      <p:boldItalic r:id="rId9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EA0BB4-F227-4FE3-9A87-D9DB8C6481EC}">
  <a:tblStyle styleId="{8DEA0BB4-F227-4FE3-9A87-D9DB8C6481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5165" autoAdjust="0"/>
  </p:normalViewPr>
  <p:slideViewPr>
    <p:cSldViewPr snapToGrid="0">
      <p:cViewPr varScale="1">
        <p:scale>
          <a:sx n="197" d="100"/>
          <a:sy n="197" d="100"/>
        </p:scale>
        <p:origin x="234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2.fntdata"/><Relationship Id="rId89" Type="http://schemas.openxmlformats.org/officeDocument/2006/relationships/font" Target="fonts/font7.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font" Target="fonts/font8.fntdata"/><Relationship Id="rId95" Type="http://schemas.openxmlformats.org/officeDocument/2006/relationships/font" Target="fonts/font13.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font" Target="fonts/font3.fntdata"/><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font" Target="fonts/font9.fntdata"/><Relationship Id="rId96"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4.fntdata"/><Relationship Id="rId94" Type="http://schemas.openxmlformats.org/officeDocument/2006/relationships/font" Target="fonts/font12.fntdata"/><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5.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0.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5.fntdata"/><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1.fntdata"/><Relationship Id="rId98" Type="http://schemas.openxmlformats.org/officeDocument/2006/relationships/font" Target="fonts/font1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4782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233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8055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4471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8337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710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8501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3162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280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1029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381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820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417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1505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829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274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3235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58097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85805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03327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823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73928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088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9416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35801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906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056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45435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005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68376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18448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9568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9097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2716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25221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15475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50433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77577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8527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7483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50227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1109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401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00554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45228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96581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16356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24453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2407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3543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4231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5288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4941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6727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06090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61805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02858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34338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4429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73493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1571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73755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8832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1811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2698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8887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6742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24498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823483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6624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76299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0755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583313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33195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572786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0212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52663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9288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88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1845025" y="-739063"/>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640750" y="3098662"/>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435267">
            <a:off x="681794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5400000">
            <a:off x="8716600" y="1537250"/>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rot="436104" flipH="1">
            <a:off x="7342476" y="-138003"/>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rot="436104" flipH="1">
            <a:off x="7694851" y="-2736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31" name="Google Shape;31;p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4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 name="Google Shape;37;p2"/>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22"/>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2" name="Google Shape;1022;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5" name="Google Shape;1025;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6" name="Google Shape;1026;p23"/>
          <p:cNvGrpSpPr/>
          <p:nvPr/>
        </p:nvGrpSpPr>
        <p:grpSpPr>
          <a:xfrm rot="10800000" flipH="1">
            <a:off x="8625038" y="-1089991"/>
            <a:ext cx="361129" cy="3106418"/>
            <a:chOff x="6317900" y="1197313"/>
            <a:chExt cx="180700" cy="1554375"/>
          </a:xfrm>
        </p:grpSpPr>
        <p:sp>
          <p:nvSpPr>
            <p:cNvPr id="1027" name="Google Shape;1027;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23"/>
          <p:cNvGrpSpPr/>
          <p:nvPr/>
        </p:nvGrpSpPr>
        <p:grpSpPr>
          <a:xfrm rot="10800000" flipH="1">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1640000"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60300" y="1149000"/>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1" name="Google Shape;41;p3"/>
          <p:cNvSpPr txBox="1">
            <a:spLocks noGrp="1"/>
          </p:cNvSpPr>
          <p:nvPr>
            <p:ph type="subTitle" idx="1"/>
          </p:nvPr>
        </p:nvSpPr>
        <p:spPr>
          <a:xfrm>
            <a:off x="2144550"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 name="Google Shape;42;p3"/>
          <p:cNvSpPr/>
          <p:nvPr/>
        </p:nvSpPr>
        <p:spPr>
          <a:xfrm rot="899997" flipH="1">
            <a:off x="-1712038" y="3114971"/>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flipH="1">
            <a:off x="7353835" y="321738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rot="10800000" flipH="1">
            <a:off x="-827467" y="-741529"/>
            <a:ext cx="1540684" cy="1387652"/>
            <a:chOff x="3632834" y="4464921"/>
            <a:chExt cx="1540684" cy="1387652"/>
          </a:xfrm>
        </p:grpSpPr>
        <p:sp>
          <p:nvSpPr>
            <p:cNvPr id="45" name="Google Shape;45;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 name="Google Shape;47;p3"/>
          <p:cNvGrpSpPr/>
          <p:nvPr/>
        </p:nvGrpSpPr>
        <p:grpSpPr>
          <a:xfrm rot="10800000" flipH="1">
            <a:off x="7893908" y="-741529"/>
            <a:ext cx="1540684" cy="1387652"/>
            <a:chOff x="3632834" y="4464921"/>
            <a:chExt cx="1540684" cy="1387652"/>
          </a:xfrm>
        </p:grpSpPr>
        <p:sp>
          <p:nvSpPr>
            <p:cNvPr id="48" name="Google Shape;48;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5400000" flipH="1">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7"/>
        <p:cNvGrpSpPr/>
        <p:nvPr/>
      </p:nvGrpSpPr>
      <p:grpSpPr>
        <a:xfrm>
          <a:off x="0" y="0"/>
          <a:ext cx="0" cy="0"/>
          <a:chOff x="0" y="0"/>
          <a:chExt cx="0" cy="0"/>
        </a:xfrm>
      </p:grpSpPr>
      <p:sp>
        <p:nvSpPr>
          <p:cNvPr id="138" name="Google Shape;138;p5"/>
          <p:cNvSpPr txBox="1">
            <a:spLocks noGrp="1"/>
          </p:cNvSpPr>
          <p:nvPr>
            <p:ph type="subTitle" idx="1"/>
          </p:nvPr>
        </p:nvSpPr>
        <p:spPr>
          <a:xfrm>
            <a:off x="739300" y="1483850"/>
            <a:ext cx="3522300" cy="409800"/>
          </a:xfrm>
          <a:prstGeom prst="rect">
            <a:avLst/>
          </a:prstGeom>
          <a:noFill/>
        </p:spPr>
        <p:txBody>
          <a:bodyPr spcFirstLastPara="1" wrap="square" lIns="91425" tIns="91425" rIns="91425" bIns="91425" anchor="b" anchorCtr="0">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
          <p:cNvSpPr txBox="1">
            <a:spLocks noGrp="1"/>
          </p:cNvSpPr>
          <p:nvPr>
            <p:ph type="subTitle" idx="2"/>
          </p:nvPr>
        </p:nvSpPr>
        <p:spPr>
          <a:xfrm>
            <a:off x="4901700" y="1483850"/>
            <a:ext cx="3522300" cy="409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1" name="Google Shape;141;p5"/>
          <p:cNvSpPr txBox="1">
            <a:spLocks noGrp="1"/>
          </p:cNvSpPr>
          <p:nvPr>
            <p:ph type="subTitle" idx="3"/>
          </p:nvPr>
        </p:nvSpPr>
        <p:spPr>
          <a:xfrm>
            <a:off x="720000" y="1879963"/>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a:endParaRPr/>
          </a:p>
        </p:txBody>
      </p:sp>
      <p:sp>
        <p:nvSpPr>
          <p:cNvPr id="142" name="Google Shape;142;p5"/>
          <p:cNvSpPr txBox="1">
            <a:spLocks noGrp="1"/>
          </p:cNvSpPr>
          <p:nvPr>
            <p:ph type="subTitle" idx="4"/>
          </p:nvPr>
        </p:nvSpPr>
        <p:spPr>
          <a:xfrm>
            <a:off x="4901700" y="1879963"/>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algn="ctr" rtl="0">
              <a:spcBef>
                <a:spcPts val="0"/>
              </a:spcBef>
              <a:spcAft>
                <a:spcPts val="0"/>
              </a:spcAft>
              <a:buClr>
                <a:schemeClr val="dk1"/>
              </a:buClr>
              <a:buSzPts val="1400"/>
              <a:buFont typeface="Arial"/>
              <a:buChar char="○"/>
              <a:defRPr>
                <a:solidFill>
                  <a:schemeClr val="dk1"/>
                </a:solidFill>
              </a:defRPr>
            </a:lvl2pPr>
            <a:lvl3pPr lvl="2" algn="ctr" rtl="0">
              <a:spcBef>
                <a:spcPts val="0"/>
              </a:spcBef>
              <a:spcAft>
                <a:spcPts val="0"/>
              </a:spcAft>
              <a:buClr>
                <a:schemeClr val="dk1"/>
              </a:buClr>
              <a:buSzPts val="1400"/>
              <a:buFont typeface="Arial"/>
              <a:buChar char="■"/>
              <a:defRPr>
                <a:solidFill>
                  <a:schemeClr val="dk1"/>
                </a:solidFill>
              </a:defRPr>
            </a:lvl3pPr>
            <a:lvl4pPr lvl="3" algn="ctr" rtl="0">
              <a:spcBef>
                <a:spcPts val="0"/>
              </a:spcBef>
              <a:spcAft>
                <a:spcPts val="0"/>
              </a:spcAft>
              <a:buClr>
                <a:schemeClr val="dk1"/>
              </a:buClr>
              <a:buSzPts val="1400"/>
              <a:buFont typeface="Arial"/>
              <a:buChar char="●"/>
              <a:defRPr>
                <a:solidFill>
                  <a:schemeClr val="dk1"/>
                </a:solidFill>
              </a:defRPr>
            </a:lvl4pPr>
            <a:lvl5pPr lvl="4" algn="ctr" rtl="0">
              <a:spcBef>
                <a:spcPts val="0"/>
              </a:spcBef>
              <a:spcAft>
                <a:spcPts val="0"/>
              </a:spcAft>
              <a:buClr>
                <a:schemeClr val="dk1"/>
              </a:buClr>
              <a:buSzPts val="1400"/>
              <a:buFont typeface="Arial"/>
              <a:buChar char="○"/>
              <a:defRPr>
                <a:solidFill>
                  <a:schemeClr val="dk1"/>
                </a:solidFill>
              </a:defRPr>
            </a:lvl5pPr>
            <a:lvl6pPr lvl="5" algn="ctr" rtl="0">
              <a:spcBef>
                <a:spcPts val="0"/>
              </a:spcBef>
              <a:spcAft>
                <a:spcPts val="0"/>
              </a:spcAft>
              <a:buClr>
                <a:schemeClr val="dk1"/>
              </a:buClr>
              <a:buSzPts val="1400"/>
              <a:buFont typeface="Arial"/>
              <a:buChar char="■"/>
              <a:defRPr>
                <a:solidFill>
                  <a:schemeClr val="dk1"/>
                </a:solidFill>
              </a:defRPr>
            </a:lvl6pPr>
            <a:lvl7pPr lvl="6" algn="ctr" rtl="0">
              <a:spcBef>
                <a:spcPts val="0"/>
              </a:spcBef>
              <a:spcAft>
                <a:spcPts val="0"/>
              </a:spcAft>
              <a:buClr>
                <a:schemeClr val="dk1"/>
              </a:buClr>
              <a:buSzPts val="1400"/>
              <a:buFont typeface="Arial"/>
              <a:buChar char="●"/>
              <a:defRPr>
                <a:solidFill>
                  <a:schemeClr val="dk1"/>
                </a:solidFill>
              </a:defRPr>
            </a:lvl7pPr>
            <a:lvl8pPr lvl="7" algn="ctr" rtl="0">
              <a:spcBef>
                <a:spcPts val="0"/>
              </a:spcBef>
              <a:spcAft>
                <a:spcPts val="0"/>
              </a:spcAft>
              <a:buClr>
                <a:schemeClr val="dk1"/>
              </a:buClr>
              <a:buSzPts val="1400"/>
              <a:buFont typeface="Arial"/>
              <a:buChar char="○"/>
              <a:defRPr>
                <a:solidFill>
                  <a:schemeClr val="dk1"/>
                </a:solidFill>
              </a:defRPr>
            </a:lvl8pPr>
            <a:lvl9pPr lvl="8" algn="ctr" rtl="0">
              <a:spcBef>
                <a:spcPts val="0"/>
              </a:spcBef>
              <a:spcAft>
                <a:spcPts val="0"/>
              </a:spcAft>
              <a:buClr>
                <a:schemeClr val="dk1"/>
              </a:buClr>
              <a:buSzPts val="1400"/>
              <a:buFont typeface="Arial"/>
              <a:buChar char="■"/>
              <a:defRPr>
                <a:solidFill>
                  <a:schemeClr val="dk1"/>
                </a:solidFill>
              </a:defRPr>
            </a:lvl9pPr>
          </a:lstStyle>
          <a:p>
            <a:endParaRPr/>
          </a:p>
        </p:txBody>
      </p:sp>
      <p:sp>
        <p:nvSpPr>
          <p:cNvPr id="143" name="Google Shape;143;p5"/>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51" name="Google Shape;151;p5"/>
          <p:cNvGrpSpPr/>
          <p:nvPr/>
        </p:nvGrpSpPr>
        <p:grpSpPr>
          <a:xfrm rot="10800000" flipH="1">
            <a:off x="8625038" y="-1089991"/>
            <a:ext cx="361129" cy="3106418"/>
            <a:chOff x="6317900" y="1197313"/>
            <a:chExt cx="180700" cy="1554375"/>
          </a:xfrm>
        </p:grpSpPr>
        <p:sp>
          <p:nvSpPr>
            <p:cNvPr id="152" name="Google Shape;152;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5"/>
          <p:cNvGrpSpPr/>
          <p:nvPr/>
        </p:nvGrpSpPr>
        <p:grpSpPr>
          <a:xfrm rot="10800000" flipH="1">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1695150" y="833975"/>
            <a:ext cx="5753700" cy="347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68" name="Google Shape;268;p8"/>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 name="Google Shape;280;p8"/>
          <p:cNvGrpSpPr/>
          <p:nvPr/>
        </p:nvGrpSpPr>
        <p:grpSpPr>
          <a:xfrm rot="10800000" flipH="1">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8"/>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8"/>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25" name="Google Shape;325;p8"/>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716100" y="1169250"/>
            <a:ext cx="3594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8" name="Google Shape;328;p9"/>
          <p:cNvSpPr txBox="1">
            <a:spLocks noGrp="1"/>
          </p:cNvSpPr>
          <p:nvPr>
            <p:ph type="subTitle" idx="1"/>
          </p:nvPr>
        </p:nvSpPr>
        <p:spPr>
          <a:xfrm>
            <a:off x="716100" y="2739150"/>
            <a:ext cx="35946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a:endParaRPr/>
          </a:p>
        </p:txBody>
      </p:sp>
      <p:sp>
        <p:nvSpPr>
          <p:cNvPr id="329" name="Google Shape;329;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30" name="Google Shape;330;p9"/>
          <p:cNvSpPr/>
          <p:nvPr/>
        </p:nvSpPr>
        <p:spPr>
          <a:xfrm rot="-6317200" flipH="1">
            <a:off x="-1906423" y="-79694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6256533" flipH="1">
            <a:off x="7266483" y="300505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9"/>
          <p:cNvGrpSpPr/>
          <p:nvPr/>
        </p:nvGrpSpPr>
        <p:grpSpPr>
          <a:xfrm rot="-5400000" flipH="1">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9"/>
          <p:cNvSpPr/>
          <p:nvPr/>
        </p:nvSpPr>
        <p:spPr>
          <a:xfrm rot="-435267" flipH="1">
            <a:off x="247939" y="48627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9"/>
          <p:cNvCxnSpPr/>
          <p:nvPr/>
        </p:nvCxnSpPr>
        <p:spPr>
          <a:xfrm rot="-436104">
            <a:off x="702073" y="500972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87" name="Google Shape;387;p9"/>
          <p:cNvSpPr/>
          <p:nvPr/>
        </p:nvSpPr>
        <p:spPr>
          <a:xfrm rot="-5400000">
            <a:off x="297190" y="34050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0"/>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a:endParaRPr/>
          </a:p>
        </p:txBody>
      </p:sp>
      <p:sp>
        <p:nvSpPr>
          <p:cNvPr id="408" name="Google Shape;408;p10"/>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4"/>
        <p:cNvGrpSpPr/>
        <p:nvPr/>
      </p:nvGrpSpPr>
      <p:grpSpPr>
        <a:xfrm>
          <a:off x="0" y="0"/>
          <a:ext cx="0" cy="0"/>
          <a:chOff x="0" y="0"/>
          <a:chExt cx="0" cy="0"/>
        </a:xfrm>
      </p:grpSpPr>
      <p:sp>
        <p:nvSpPr>
          <p:cNvPr id="455" name="Google Shape;455;p11"/>
          <p:cNvSpPr txBox="1">
            <a:spLocks noGrp="1"/>
          </p:cNvSpPr>
          <p:nvPr>
            <p:ph type="title" hasCustomPrompt="1"/>
          </p:nvPr>
        </p:nvSpPr>
        <p:spPr>
          <a:xfrm>
            <a:off x="1766700" y="1533875"/>
            <a:ext cx="5610600" cy="137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a:spLocks noGrp="1"/>
          </p:cNvSpPr>
          <p:nvPr>
            <p:ph type="subTitle" idx="1"/>
          </p:nvPr>
        </p:nvSpPr>
        <p:spPr>
          <a:xfrm>
            <a:off x="1766700" y="2906122"/>
            <a:ext cx="5610600" cy="70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7" name="Google Shape;457;p11"/>
          <p:cNvSpPr/>
          <p:nvPr/>
        </p:nvSpPr>
        <p:spPr>
          <a:xfrm rot="2352435">
            <a:off x="2482219" y="4250194"/>
            <a:ext cx="4319020" cy="272169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11"/>
          <p:cNvGrpSpPr/>
          <p:nvPr/>
        </p:nvGrpSpPr>
        <p:grpSpPr>
          <a:xfrm rot="10800000" flipH="1">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1"/>
          <p:cNvSpPr/>
          <p:nvPr/>
        </p:nvSpPr>
        <p:spPr>
          <a:xfrm rot="5400000" flipH="1">
            <a:off x="8802568" y="20379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1"/>
          <p:cNvSpPr/>
          <p:nvPr/>
        </p:nvSpPr>
        <p:spPr>
          <a:xfrm rot="3600028">
            <a:off x="7176125" y="-243840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rot="4913980">
            <a:off x="-1664938" y="-2531788"/>
            <a:ext cx="3365081" cy="3705126"/>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1"/>
        <p:cNvGrpSpPr/>
        <p:nvPr/>
      </p:nvGrpSpPr>
      <p:grpSpPr>
        <a:xfrm>
          <a:off x="0" y="0"/>
          <a:ext cx="0" cy="0"/>
          <a:chOff x="0" y="0"/>
          <a:chExt cx="0" cy="0"/>
        </a:xfrm>
      </p:grpSpPr>
      <p:sp>
        <p:nvSpPr>
          <p:cNvPr id="482" name="Google Shape;482;p13"/>
          <p:cNvSpPr txBox="1">
            <a:spLocks noGrp="1"/>
          </p:cNvSpPr>
          <p:nvPr>
            <p:ph type="subTitle" idx="1"/>
          </p:nvPr>
        </p:nvSpPr>
        <p:spPr>
          <a:xfrm>
            <a:off x="1648275" y="1206225"/>
            <a:ext cx="2907900" cy="3933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3" name="Google Shape;483;p13"/>
          <p:cNvSpPr txBox="1">
            <a:spLocks noGrp="1"/>
          </p:cNvSpPr>
          <p:nvPr>
            <p:ph type="subTitle" idx="2"/>
          </p:nvPr>
        </p:nvSpPr>
        <p:spPr>
          <a:xfrm>
            <a:off x="5520925" y="1206225"/>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4" name="Google Shape;484;p13"/>
          <p:cNvSpPr txBox="1">
            <a:spLocks noGrp="1"/>
          </p:cNvSpPr>
          <p:nvPr>
            <p:ph type="subTitle" idx="3"/>
          </p:nvPr>
        </p:nvSpPr>
        <p:spPr>
          <a:xfrm>
            <a:off x="164827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5" name="Google Shape;485;p13"/>
          <p:cNvSpPr txBox="1">
            <a:spLocks noGrp="1"/>
          </p:cNvSpPr>
          <p:nvPr>
            <p:ph type="subTitle" idx="4"/>
          </p:nvPr>
        </p:nvSpPr>
        <p:spPr>
          <a:xfrm>
            <a:off x="552092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6" name="Google Shape;486;p13"/>
          <p:cNvSpPr txBox="1">
            <a:spLocks noGrp="1"/>
          </p:cNvSpPr>
          <p:nvPr>
            <p:ph type="subTitle" idx="5"/>
          </p:nvPr>
        </p:nvSpPr>
        <p:spPr>
          <a:xfrm>
            <a:off x="164827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7" name="Google Shape;487;p13"/>
          <p:cNvSpPr txBox="1">
            <a:spLocks noGrp="1"/>
          </p:cNvSpPr>
          <p:nvPr>
            <p:ph type="subTitle" idx="6"/>
          </p:nvPr>
        </p:nvSpPr>
        <p:spPr>
          <a:xfrm>
            <a:off x="552092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8" name="Google Shape;4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13"/>
          <p:cNvSpPr txBox="1">
            <a:spLocks noGrp="1"/>
          </p:cNvSpPr>
          <p:nvPr>
            <p:ph type="subTitle" idx="7"/>
          </p:nvPr>
        </p:nvSpPr>
        <p:spPr>
          <a:xfrm>
            <a:off x="164827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0" name="Google Shape;490;p13"/>
          <p:cNvSpPr txBox="1">
            <a:spLocks noGrp="1"/>
          </p:cNvSpPr>
          <p:nvPr>
            <p:ph type="subTitle" idx="8"/>
          </p:nvPr>
        </p:nvSpPr>
        <p:spPr>
          <a:xfrm>
            <a:off x="552092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1" name="Google Shape;491;p13"/>
          <p:cNvSpPr txBox="1">
            <a:spLocks noGrp="1"/>
          </p:cNvSpPr>
          <p:nvPr>
            <p:ph type="subTitle" idx="9"/>
          </p:nvPr>
        </p:nvSpPr>
        <p:spPr>
          <a:xfrm>
            <a:off x="164827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2" name="Google Shape;492;p13"/>
          <p:cNvSpPr txBox="1">
            <a:spLocks noGrp="1"/>
          </p:cNvSpPr>
          <p:nvPr>
            <p:ph type="subTitle" idx="13"/>
          </p:nvPr>
        </p:nvSpPr>
        <p:spPr>
          <a:xfrm>
            <a:off x="552092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3" name="Google Shape;493;p13"/>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4" name="Google Shape;494;p13"/>
          <p:cNvSpPr txBox="1">
            <a:spLocks noGrp="1"/>
          </p:cNvSpPr>
          <p:nvPr>
            <p:ph type="subTitle" idx="15"/>
          </p:nvPr>
        </p:nvSpPr>
        <p:spPr>
          <a:xfrm>
            <a:off x="552092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5" name="Google Shape;495;p13"/>
          <p:cNvSpPr/>
          <p:nvPr/>
        </p:nvSpPr>
        <p:spPr>
          <a:xfrm rot="10800000">
            <a:off x="-1426853" y="-1062630"/>
            <a:ext cx="3177828" cy="200255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802775" y="4608575"/>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3"/>
          <p:cNvSpPr/>
          <p:nvPr/>
        </p:nvSpPr>
        <p:spPr>
          <a:xfrm rot="-1297775">
            <a:off x="7887277" y="-719144"/>
            <a:ext cx="2209823" cy="1811858"/>
          </a:xfrm>
          <a:custGeom>
            <a:avLst/>
            <a:gdLst/>
            <a:ahLst/>
            <a:cxnLst/>
            <a:rect l="l" t="t" r="r" b="b"/>
            <a:pathLst>
              <a:path w="19718" h="16167" extrusionOk="0">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13"/>
          <p:cNvGrpSpPr/>
          <p:nvPr/>
        </p:nvGrpSpPr>
        <p:grpSpPr>
          <a:xfrm rot="10800000" flipH="1">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3"/>
          <p:cNvSpPr/>
          <p:nvPr/>
        </p:nvSpPr>
        <p:spPr>
          <a:xfrm rot="5400000">
            <a:off x="878042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rot="435267">
            <a:off x="8214271" y="42142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13"/>
          <p:cNvCxnSpPr/>
          <p:nvPr/>
        </p:nvCxnSpPr>
        <p:spPr>
          <a:xfrm rot="436104" flipH="1">
            <a:off x="8926501" y="4361228"/>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13"/>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7" r:id="rId7"/>
    <p:sldLayoutId id="2147483658" r:id="rId8"/>
    <p:sldLayoutId id="2147483659"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27"/>
          <p:cNvSpPr txBox="1">
            <a:spLocks noGrp="1"/>
          </p:cNvSpPr>
          <p:nvPr>
            <p:ph type="ctrTitle"/>
          </p:nvPr>
        </p:nvSpPr>
        <p:spPr>
          <a:xfrm>
            <a:off x="609600" y="1196953"/>
            <a:ext cx="7924800" cy="15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b="0" dirty="0">
                <a:latin typeface="Barlow Condensed SemiBold"/>
                <a:ea typeface="Barlow Condensed SemiBold"/>
                <a:cs typeface="Barlow Condensed SemiBold"/>
                <a:sym typeface="Barlow Condensed SemiBold"/>
              </a:rPr>
              <a:t>KHÓA HỌC FRONT-END</a:t>
            </a:r>
            <a:br>
              <a:rPr lang="en" dirty="0"/>
            </a:br>
            <a:br>
              <a:rPr lang="en" dirty="0"/>
            </a:br>
            <a:r>
              <a:rPr lang="en" sz="4000" b="0">
                <a:solidFill>
                  <a:schemeClr val="lt1"/>
                </a:solidFill>
                <a:latin typeface="Barlow Condensed"/>
                <a:ea typeface="Barlow Condensed"/>
                <a:cs typeface="Barlow Condensed"/>
                <a:sym typeface="Barlow Condensed"/>
              </a:rPr>
              <a:t>Bài </a:t>
            </a:r>
            <a:r>
              <a:rPr lang="en-US" sz="4000" b="0">
                <a:solidFill>
                  <a:schemeClr val="lt1"/>
                </a:solidFill>
                <a:latin typeface="Barlow Condensed"/>
                <a:ea typeface="Barlow Condensed"/>
                <a:cs typeface="Barlow Condensed"/>
                <a:sym typeface="Barlow Condensed"/>
              </a:rPr>
              <a:t>43</a:t>
            </a:r>
            <a:r>
              <a:rPr lang="en" sz="4000" b="0">
                <a:solidFill>
                  <a:schemeClr val="lt1"/>
                </a:solidFill>
                <a:latin typeface="Barlow Condensed"/>
                <a:ea typeface="Barlow Condensed"/>
                <a:cs typeface="Barlow Condensed"/>
                <a:sym typeface="Barlow Condensed"/>
              </a:rPr>
              <a:t>: </a:t>
            </a:r>
            <a:r>
              <a:rPr lang="vi-VN" sz="4000" b="0">
                <a:solidFill>
                  <a:schemeClr val="lt1"/>
                </a:solidFill>
                <a:latin typeface="Barlow Condensed"/>
                <a:ea typeface="Barlow Condensed"/>
                <a:cs typeface="Barlow Condensed"/>
                <a:sym typeface="Barlow Condensed"/>
              </a:rPr>
              <a:t>Hướng dẫn viết CV và phỏng vấn</a:t>
            </a:r>
            <a:endParaRPr dirty="0"/>
          </a:p>
        </p:txBody>
      </p:sp>
      <p:grpSp>
        <p:nvGrpSpPr>
          <p:cNvPr id="1065" name="Google Shape;1065;p27"/>
          <p:cNvGrpSpPr/>
          <p:nvPr/>
        </p:nvGrpSpPr>
        <p:grpSpPr>
          <a:xfrm>
            <a:off x="1117899" y="676118"/>
            <a:ext cx="438754" cy="772904"/>
            <a:chOff x="4950175" y="2998438"/>
            <a:chExt cx="88725" cy="156300"/>
          </a:xfrm>
        </p:grpSpPr>
        <p:sp>
          <p:nvSpPr>
            <p:cNvPr id="1066" name="Google Shape;1066;p2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27"/>
          <p:cNvCxnSpPr/>
          <p:nvPr/>
        </p:nvCxnSpPr>
        <p:spPr>
          <a:xfrm>
            <a:off x="3964350" y="2422896"/>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03" name="Google Shape;1103;p27"/>
          <p:cNvGrpSpPr/>
          <p:nvPr/>
        </p:nvGrpSpPr>
        <p:grpSpPr>
          <a:xfrm>
            <a:off x="6143125" y="4405925"/>
            <a:ext cx="315575" cy="366750"/>
            <a:chOff x="6143125" y="4405925"/>
            <a:chExt cx="315575" cy="366750"/>
          </a:xfrm>
        </p:grpSpPr>
        <p:grpSp>
          <p:nvGrpSpPr>
            <p:cNvPr id="1104" name="Google Shape;1104;p27"/>
            <p:cNvGrpSpPr/>
            <p:nvPr/>
          </p:nvGrpSpPr>
          <p:grpSpPr>
            <a:xfrm>
              <a:off x="6351500" y="4405925"/>
              <a:ext cx="107200" cy="107175"/>
              <a:chOff x="4125350" y="1946513"/>
              <a:chExt cx="107200" cy="107175"/>
            </a:xfrm>
          </p:grpSpPr>
          <p:sp>
            <p:nvSpPr>
              <p:cNvPr id="1105" name="Google Shape;1105;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27"/>
            <p:cNvGrpSpPr/>
            <p:nvPr/>
          </p:nvGrpSpPr>
          <p:grpSpPr>
            <a:xfrm>
              <a:off x="6143125" y="4513100"/>
              <a:ext cx="107200" cy="107175"/>
              <a:chOff x="4125350" y="1946513"/>
              <a:chExt cx="107200" cy="107175"/>
            </a:xfrm>
          </p:grpSpPr>
          <p:sp>
            <p:nvSpPr>
              <p:cNvPr id="1108" name="Google Shape;1108;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7"/>
            <p:cNvGrpSpPr/>
            <p:nvPr/>
          </p:nvGrpSpPr>
          <p:grpSpPr>
            <a:xfrm>
              <a:off x="6295525" y="4665500"/>
              <a:ext cx="107200" cy="107175"/>
              <a:chOff x="4125350" y="1946513"/>
              <a:chExt cx="107200" cy="107175"/>
            </a:xfrm>
          </p:grpSpPr>
          <p:sp>
            <p:nvSpPr>
              <p:cNvPr id="1111" name="Google Shape;1111;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Bạn có bằng cấp nào về kỹ thuật chưa?</a:t>
            </a:r>
            <a:endParaRPr lang="en-US"/>
          </a:p>
          <a:p>
            <a:pPr marL="457200" lvl="0" indent="-317500" algn="l" rtl="0">
              <a:lnSpc>
                <a:spcPct val="150000"/>
              </a:lnSpc>
              <a:spcBef>
                <a:spcPts val="0"/>
              </a:spcBef>
              <a:spcAft>
                <a:spcPts val="0"/>
              </a:spcAft>
              <a:buSzPts val="1400"/>
              <a:buChar char="●"/>
            </a:pPr>
            <a:r>
              <a:rPr lang="en-US" b="1"/>
              <a:t>Cách trả lời</a:t>
            </a:r>
            <a:r>
              <a:rPr lang="en-US"/>
              <a:t>: </a:t>
            </a:r>
            <a:r>
              <a:rPr lang="vi-VN"/>
              <a:t>Nếu bạn đã đề cập vấn đề này trong CV nhưng vẫn được hỏi lại, bạn cũng hãy giữ thái độ chuyên nghiệp và trả lời chính xác những bằng cấp mà bạn đã tích lũy. Trong trường hợp chưa có, bạn cũng hãy thành thật và đưa ra cam kết mình sẽ bổ sung trong thời gian tới.</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2.1. Câu hỏi chung về bản thân và cách ứng xử</a:t>
            </a:r>
            <a:endParaRPr lang="en-US" dirty="0"/>
          </a:p>
        </p:txBody>
      </p:sp>
    </p:spTree>
    <p:extLst>
      <p:ext uri="{BB962C8B-B14F-4D97-AF65-F5344CB8AC3E}">
        <p14:creationId xmlns:p14="http://schemas.microsoft.com/office/powerpoint/2010/main" val="3550931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Kiến thức hiện tại của bạn giúp được gì trong công việc này?</a:t>
            </a:r>
            <a:endParaRPr lang="en-US"/>
          </a:p>
          <a:p>
            <a:pPr marL="457200" lvl="0" indent="-317500" algn="l" rtl="0">
              <a:lnSpc>
                <a:spcPct val="150000"/>
              </a:lnSpc>
              <a:spcBef>
                <a:spcPts val="0"/>
              </a:spcBef>
              <a:spcAft>
                <a:spcPts val="0"/>
              </a:spcAft>
              <a:buSzPts val="1400"/>
              <a:buChar char="●"/>
            </a:pPr>
            <a:r>
              <a:rPr lang="en-US" b="1"/>
              <a:t>Cách trả lời</a:t>
            </a:r>
            <a:r>
              <a:rPr lang="en-US"/>
              <a:t>: </a:t>
            </a:r>
            <a:r>
              <a:rPr lang="vi-VN"/>
              <a:t>Hãy thành thật chia sẻ những kiến thức bạn đã tích lũy cả về chuyên môn lẫn kỹ năng, đồng thời đề ra khả năng của bản thân, bạn không nên cố gắng thể hiện những điều mình không có vì nhà tuyển dụng sẽ luôn có thể nhìn ra câu trả lời của bạn là thật hay giả.</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2.1. Câu hỏi chung về bản thân và cách ứng xử</a:t>
            </a:r>
            <a:endParaRPr lang="en-US" dirty="0"/>
          </a:p>
        </p:txBody>
      </p:sp>
    </p:spTree>
    <p:extLst>
      <p:ext uri="{BB962C8B-B14F-4D97-AF65-F5344CB8AC3E}">
        <p14:creationId xmlns:p14="http://schemas.microsoft.com/office/powerpoint/2010/main" val="3952809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Bạn làm gì để duy trì giá trị bằng cấp của bạn?</a:t>
            </a:r>
          </a:p>
          <a:p>
            <a:pPr marL="457200" lvl="0" indent="-317500" algn="l" rtl="0">
              <a:lnSpc>
                <a:spcPct val="150000"/>
              </a:lnSpc>
              <a:spcBef>
                <a:spcPts val="0"/>
              </a:spcBef>
              <a:spcAft>
                <a:spcPts val="0"/>
              </a:spcAft>
              <a:buSzPts val="1400"/>
              <a:buChar char="●"/>
            </a:pPr>
            <a:r>
              <a:rPr lang="en-US" b="1"/>
              <a:t>Cách trả lời</a:t>
            </a:r>
            <a:r>
              <a:rPr lang="en-US"/>
              <a:t>: </a:t>
            </a:r>
            <a:r>
              <a:rPr lang="vi-VN"/>
              <a:t>Với câu hỏi này, bạn hãy thể hiện một thái độ đam mê và nhiệt huyết với công việc, bạn hãy trả lời rằng bằng cấp bạn có được sẽ không mất giá trị vì bạn vẫn luôn thực hiện những dự án, luôn không ngừng tự học và làm việc cùng những người trong ngành để nâng cao trình độ chuyên môn,...</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2.1. Câu hỏi chung về bản thân và cách ứng xử</a:t>
            </a:r>
            <a:endParaRPr lang="en-US" dirty="0"/>
          </a:p>
        </p:txBody>
      </p:sp>
    </p:spTree>
    <p:extLst>
      <p:ext uri="{BB962C8B-B14F-4D97-AF65-F5344CB8AC3E}">
        <p14:creationId xmlns:p14="http://schemas.microsoft.com/office/powerpoint/2010/main" val="1037641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Những yếu tố quan trọng nào làm nên thành công của một team?</a:t>
            </a:r>
          </a:p>
          <a:p>
            <a:pPr marL="457200" lvl="0" indent="-317500" algn="l" rtl="0">
              <a:lnSpc>
                <a:spcPct val="150000"/>
              </a:lnSpc>
              <a:spcBef>
                <a:spcPts val="0"/>
              </a:spcBef>
              <a:spcAft>
                <a:spcPts val="0"/>
              </a:spcAft>
              <a:buSzPts val="1400"/>
              <a:buChar char="●"/>
            </a:pPr>
            <a:r>
              <a:rPr lang="en-US" b="1"/>
              <a:t>Cách trả lời</a:t>
            </a:r>
            <a:r>
              <a:rPr lang="en-US"/>
              <a:t>: </a:t>
            </a:r>
            <a:r>
              <a:rPr lang="vi-VN"/>
              <a:t>Đây là một câu hỏi đánh giá khả năng làm việc nhóm của bạn. Vậy nên, bạn hãy liệt kê một loạt các yếu tố giúp cả nhóm đoàn kết hơn như việc lắng nghe, cùng nhau thảo luận, tinh thần hợp tác, dĩ hòa vi quý,...</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2.1. Câu hỏi chung về bản thân và cách ứng xử</a:t>
            </a:r>
            <a:endParaRPr lang="en-US" dirty="0"/>
          </a:p>
        </p:txBody>
      </p:sp>
    </p:spTree>
    <p:extLst>
      <p:ext uri="{BB962C8B-B14F-4D97-AF65-F5344CB8AC3E}">
        <p14:creationId xmlns:p14="http://schemas.microsoft.com/office/powerpoint/2010/main" val="1812885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Hãy cho một ví dụ thực tế trường hợp bạn đã áp dụng kiến thức về lập trình của bạn.</a:t>
            </a:r>
            <a:endParaRPr lang="en-US"/>
          </a:p>
          <a:p>
            <a:pPr marL="457200" lvl="0" indent="-317500" algn="l" rtl="0">
              <a:lnSpc>
                <a:spcPct val="150000"/>
              </a:lnSpc>
              <a:spcBef>
                <a:spcPts val="0"/>
              </a:spcBef>
              <a:spcAft>
                <a:spcPts val="0"/>
              </a:spcAft>
              <a:buSzPts val="1400"/>
              <a:buChar char="●"/>
            </a:pPr>
            <a:r>
              <a:rPr lang="en-US" b="1"/>
              <a:t>Cách trả lời</a:t>
            </a:r>
            <a:r>
              <a:rPr lang="en-US"/>
              <a:t>: </a:t>
            </a:r>
            <a:r>
              <a:rPr lang="vi-VN"/>
              <a:t>Show các link project đã làm ra cho nhà tuyển dụng truy cập vào xem thử project của bạn (nên tự code thêm một vài mẫu website trên trang https://themeforest.net/ để có sự khác biệt).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2.1. Câu hỏi chung về bản thân và cách ứng xử</a:t>
            </a:r>
            <a:endParaRPr lang="en-US" dirty="0"/>
          </a:p>
        </p:txBody>
      </p:sp>
    </p:spTree>
    <p:extLst>
      <p:ext uri="{BB962C8B-B14F-4D97-AF65-F5344CB8AC3E}">
        <p14:creationId xmlns:p14="http://schemas.microsoft.com/office/powerpoint/2010/main" val="2794284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Bạn có thể làm thêm giờ (OT) không?</a:t>
            </a:r>
          </a:p>
          <a:p>
            <a:pPr marL="457200" lvl="0" indent="-317500" algn="l" rtl="0">
              <a:lnSpc>
                <a:spcPct val="150000"/>
              </a:lnSpc>
              <a:spcBef>
                <a:spcPts val="0"/>
              </a:spcBef>
              <a:spcAft>
                <a:spcPts val="0"/>
              </a:spcAft>
              <a:buSzPts val="1400"/>
              <a:buChar char="●"/>
            </a:pPr>
            <a:r>
              <a:rPr lang="en-US" b="1"/>
              <a:t>Cách trả lời</a:t>
            </a:r>
            <a:r>
              <a:rPr lang="en-US"/>
              <a:t>: </a:t>
            </a:r>
            <a:r>
              <a:rPr lang="vi-VN"/>
              <a:t>Đây gần như là câu hỏi quen thuộc với dân IT và lập trình viên vì sẽ có nhiều dự án bạn buộc phải đảm bảo tiến độ để hoàn thành deadline. Vậy nên, hãy đưa ra câu trả lời là Có để thể hiện tinh thần làm việc của mình.</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2.1. Câu hỏi chung về bản thân và cách ứng xử</a:t>
            </a:r>
            <a:endParaRPr lang="en-US" dirty="0"/>
          </a:p>
        </p:txBody>
      </p:sp>
    </p:spTree>
    <p:extLst>
      <p:ext uri="{BB962C8B-B14F-4D97-AF65-F5344CB8AC3E}">
        <p14:creationId xmlns:p14="http://schemas.microsoft.com/office/powerpoint/2010/main" val="3880386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Bạn có chịu được áp lực không?</a:t>
            </a:r>
            <a:endParaRPr lang="en-US"/>
          </a:p>
          <a:p>
            <a:pPr marL="457200" lvl="0" indent="-317500" algn="l" rtl="0">
              <a:lnSpc>
                <a:spcPct val="150000"/>
              </a:lnSpc>
              <a:spcBef>
                <a:spcPts val="0"/>
              </a:spcBef>
              <a:spcAft>
                <a:spcPts val="0"/>
              </a:spcAft>
              <a:buSzPts val="1400"/>
              <a:buChar char="●"/>
            </a:pPr>
            <a:r>
              <a:rPr lang="en-US" b="1"/>
              <a:t>Cách trả lời</a:t>
            </a:r>
            <a:r>
              <a:rPr lang="en-US"/>
              <a:t>: </a:t>
            </a:r>
            <a:r>
              <a:rPr lang="vi-VN"/>
              <a:t>Hãy luôn đảm bảo câu trả lời là có, không chỉ riêng gì các công việc thuộc lĩnh vực công nghệ thông tin, mỗi ngành nghề đều có yêu cầu và áp lực riêng, bạn sẽ không thể tồn tại nếu như khả năng chịu áp lực không tốt. Hơn nữa, với vị trí là lập trình viên, yêu cầu về công việc chắc chắn sẽ cao và nặng nề hơn nhiều.</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2.1. Câu hỏi chung về bản thân và cách ứng xử</a:t>
            </a:r>
            <a:endParaRPr lang="en-US" dirty="0"/>
          </a:p>
        </p:txBody>
      </p:sp>
    </p:spTree>
    <p:extLst>
      <p:ext uri="{BB962C8B-B14F-4D97-AF65-F5344CB8AC3E}">
        <p14:creationId xmlns:p14="http://schemas.microsoft.com/office/powerpoint/2010/main" val="2495600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Trong lúc làm việc nhóm, bạn thường là người lắng nghe, người nói, người tranh luận hay người tổng hợp?</a:t>
            </a:r>
            <a:endParaRPr lang="en-US"/>
          </a:p>
          <a:p>
            <a:pPr marL="457200" lvl="0" indent="-317500" algn="l" rtl="0">
              <a:lnSpc>
                <a:spcPct val="150000"/>
              </a:lnSpc>
              <a:spcBef>
                <a:spcPts val="0"/>
              </a:spcBef>
              <a:spcAft>
                <a:spcPts val="0"/>
              </a:spcAft>
              <a:buSzPts val="1400"/>
              <a:buChar char="●"/>
            </a:pPr>
            <a:r>
              <a:rPr lang="en-US" b="1"/>
              <a:t>Cách trả lời</a:t>
            </a:r>
            <a:r>
              <a:rPr lang="en-US"/>
              <a:t>: </a:t>
            </a:r>
            <a:r>
              <a:rPr lang="vi-VN"/>
              <a:t>Đây là một câu hỏi có thể đánh giá phần nào về con người của bạn, làm việc chung khi họp bàn dự án là một trong những phần rất quan trọng trong quá trình đi làm, vì vậy hãy thể hiện tinh thần thiện chí và hợp tác. Bạn có thể trả lời nhiều hơn một vai trò và hãy luôn đảm bảo mình có thể thực hiện tốt những việc phù hợp với mình.</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2.1. Câu hỏi chung về bản thân và cách ứng xử</a:t>
            </a:r>
            <a:endParaRPr lang="en-US" dirty="0"/>
          </a:p>
        </p:txBody>
      </p:sp>
    </p:spTree>
    <p:extLst>
      <p:ext uri="{BB962C8B-B14F-4D97-AF65-F5344CB8AC3E}">
        <p14:creationId xmlns:p14="http://schemas.microsoft.com/office/powerpoint/2010/main" val="1492761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Bạn đã đọc những gì từ các trang Web hay Blog về ngành?</a:t>
            </a:r>
            <a:endParaRPr lang="en-US"/>
          </a:p>
          <a:p>
            <a:pPr marL="457200" lvl="0" indent="-317500" algn="l" rtl="0">
              <a:lnSpc>
                <a:spcPct val="150000"/>
              </a:lnSpc>
              <a:spcBef>
                <a:spcPts val="0"/>
              </a:spcBef>
              <a:spcAft>
                <a:spcPts val="0"/>
              </a:spcAft>
              <a:buSzPts val="1400"/>
              <a:buChar char="●"/>
            </a:pPr>
            <a:r>
              <a:rPr lang="en-US" b="1"/>
              <a:t>Cách trả lời</a:t>
            </a:r>
            <a:r>
              <a:rPr lang="en-US"/>
              <a:t>: </a:t>
            </a:r>
            <a:r>
              <a:rPr lang="vi-VN"/>
              <a:t>Đây là câu hỏi được đặt ra để nhà tuyển dụng xem xét mức độ đam mê và nhiệt huyết trong công việc của bạn, đồng thời đánh giá độ nhạy của bạn đối với các công nghệ tiên tiến. Vì vậy, hãy nêu thật thẳng thắn những Blog hay Website mà bạn truy cập thường xuyên để ghi điểm với nhà tuyển dụng nhé!</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2.2. Câu hỏi kiến thức lập trình chung</a:t>
            </a:r>
            <a:endParaRPr lang="en-US" dirty="0"/>
          </a:p>
        </p:txBody>
      </p:sp>
    </p:spTree>
    <p:extLst>
      <p:ext uri="{BB962C8B-B14F-4D97-AF65-F5344CB8AC3E}">
        <p14:creationId xmlns:p14="http://schemas.microsoft.com/office/powerpoint/2010/main" val="365015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Làm thế nào để đảm bảo chất lượng source code?</a:t>
            </a:r>
            <a:endParaRPr lang="en-US"/>
          </a:p>
          <a:p>
            <a:pPr marL="457200" lvl="0" indent="-317500" algn="l" rtl="0">
              <a:lnSpc>
                <a:spcPct val="150000"/>
              </a:lnSpc>
              <a:spcBef>
                <a:spcPts val="0"/>
              </a:spcBef>
              <a:spcAft>
                <a:spcPts val="0"/>
              </a:spcAft>
              <a:buSzPts val="1400"/>
              <a:buChar char="●"/>
            </a:pPr>
            <a:r>
              <a:rPr lang="en-US" b="1"/>
              <a:t>Cách trả lời</a:t>
            </a:r>
            <a:r>
              <a:rPr lang="en-US"/>
              <a:t>: </a:t>
            </a:r>
            <a:r>
              <a:rPr lang="vi-VN"/>
              <a:t>Bạn hãy đề cập các tiêu chí sau đây trong câu trả lời của mình: kiểm thử đơn vị unit test đầy đủ; tránh các mã xấu khi viết code trùng lặp, lỗi trong câu điều kiện, câu so sánh; source code có đang chạy đúng với requirement không; code có được viết đúng style convention (đặt đúng quy ước như camelCase) không,...</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2.2. Câu hỏi kiến thức lập trình chung</a:t>
            </a:r>
            <a:endParaRPr lang="en-US" dirty="0"/>
          </a:p>
        </p:txBody>
      </p:sp>
    </p:spTree>
    <p:extLst>
      <p:ext uri="{BB962C8B-B14F-4D97-AF65-F5344CB8AC3E}">
        <p14:creationId xmlns:p14="http://schemas.microsoft.com/office/powerpoint/2010/main" val="4131185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29"/>
          <p:cNvSpPr txBox="1">
            <a:spLocks noGrp="1"/>
          </p:cNvSpPr>
          <p:nvPr>
            <p:ph type="subTitle" idx="1"/>
          </p:nvPr>
        </p:nvSpPr>
        <p:spPr>
          <a:xfrm>
            <a:off x="1701987" y="1015569"/>
            <a:ext cx="2907900" cy="6414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sz="1600"/>
              <a:t>Hướng dẫn viết CV</a:t>
            </a:r>
            <a:endParaRPr sz="1600" dirty="0"/>
          </a:p>
        </p:txBody>
      </p:sp>
      <p:sp>
        <p:nvSpPr>
          <p:cNvPr id="1127" name="Google Shape;1127;p29"/>
          <p:cNvSpPr txBox="1">
            <a:spLocks noGrp="1"/>
          </p:cNvSpPr>
          <p:nvPr>
            <p:ph type="subTitle" idx="2"/>
          </p:nvPr>
        </p:nvSpPr>
        <p:spPr>
          <a:xfrm>
            <a:off x="5511274" y="982907"/>
            <a:ext cx="3255355" cy="6690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a:t>Một số câu hỏi phỏng vấn thường gặp</a:t>
            </a:r>
            <a:endParaRPr dirty="0"/>
          </a:p>
        </p:txBody>
      </p:sp>
      <p:sp>
        <p:nvSpPr>
          <p:cNvPr id="1134" name="Google Shape;1134;p29"/>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02</a:t>
            </a:r>
            <a:endParaRPr>
              <a:latin typeface="Barlow Condensed SemiBold"/>
              <a:ea typeface="Barlow Condensed SemiBold"/>
              <a:cs typeface="Barlow Condensed SemiBold"/>
              <a:sym typeface="Barlow Condensed SemiBold"/>
            </a:endParaRPr>
          </a:p>
        </p:txBody>
      </p:sp>
      <p:sp>
        <p:nvSpPr>
          <p:cNvPr id="1137" name="Google Shape;1137;p29"/>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01</a:t>
            </a:r>
            <a:endParaRPr>
              <a:latin typeface="Barlow Condensed SemiBold"/>
              <a:ea typeface="Barlow Condensed SemiBold"/>
              <a:cs typeface="Barlow Condensed SemiBold"/>
              <a:sym typeface="Barlow Condensed SemiBold"/>
            </a:endParaRPr>
          </a:p>
        </p:txBody>
      </p:sp>
      <p:sp>
        <p:nvSpPr>
          <p:cNvPr id="1138" name="Google Shape;1138;p29"/>
          <p:cNvSpPr txBox="1">
            <a:spLocks noGrp="1"/>
          </p:cNvSpPr>
          <p:nvPr>
            <p:ph type="title"/>
          </p:nvPr>
        </p:nvSpPr>
        <p:spPr>
          <a:xfrm>
            <a:off x="720000" y="2551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Nội dung</a:t>
            </a:r>
            <a:endParaRPr>
              <a:solidFill>
                <a:schemeClr val="lt1"/>
              </a:solidFill>
              <a:latin typeface="Barlow Condensed"/>
              <a:ea typeface="Barlow Condensed"/>
              <a:cs typeface="Barlow Condensed"/>
              <a:sym typeface="Barlow Condensed"/>
            </a:endParaRPr>
          </a:p>
        </p:txBody>
      </p:sp>
    </p:spTree>
    <p:extLst>
      <p:ext uri="{BB962C8B-B14F-4D97-AF65-F5344CB8AC3E}">
        <p14:creationId xmlns:p14="http://schemas.microsoft.com/office/powerpoint/2010/main" val="3347918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Kể tên công cụ quản lý source code mà bạn thường sử dụng nhất.</a:t>
            </a:r>
            <a:endParaRPr lang="en-US"/>
          </a:p>
          <a:p>
            <a:pPr marL="457200" lvl="0" indent="-317500" algn="l" rtl="0">
              <a:lnSpc>
                <a:spcPct val="150000"/>
              </a:lnSpc>
              <a:spcBef>
                <a:spcPts val="0"/>
              </a:spcBef>
              <a:spcAft>
                <a:spcPts val="0"/>
              </a:spcAft>
              <a:buSzPts val="1400"/>
              <a:buChar char="●"/>
            </a:pPr>
            <a:r>
              <a:rPr lang="en-US" b="1"/>
              <a:t>Cách trả lời</a:t>
            </a:r>
            <a:r>
              <a:rPr lang="en-US"/>
              <a:t>: </a:t>
            </a:r>
            <a:r>
              <a:rPr lang="vi-VN"/>
              <a:t>Công cụ quản lý source code như GIT, nêu lý thuyết GIT là gì.</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2.2. Câu hỏi kiến thức lập trình chung</a:t>
            </a:r>
            <a:endParaRPr lang="en-US" dirty="0"/>
          </a:p>
        </p:txBody>
      </p:sp>
    </p:spTree>
    <p:extLst>
      <p:ext uri="{BB962C8B-B14F-4D97-AF65-F5344CB8AC3E}">
        <p14:creationId xmlns:p14="http://schemas.microsoft.com/office/powerpoint/2010/main" val="3126824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Bạn thành thạo công cụ lập trình nào?</a:t>
            </a:r>
            <a:endParaRPr lang="en-US"/>
          </a:p>
          <a:p>
            <a:pPr marL="457200" lvl="0" indent="-317500" algn="l" rtl="0">
              <a:lnSpc>
                <a:spcPct val="150000"/>
              </a:lnSpc>
              <a:spcBef>
                <a:spcPts val="0"/>
              </a:spcBef>
              <a:spcAft>
                <a:spcPts val="0"/>
              </a:spcAft>
              <a:buSzPts val="1400"/>
              <a:buChar char="●"/>
            </a:pPr>
            <a:r>
              <a:rPr lang="en-US" b="1"/>
              <a:t>Cách trả lời</a:t>
            </a:r>
            <a:r>
              <a:rPr lang="en-US"/>
              <a:t>: </a:t>
            </a:r>
            <a:r>
              <a:rPr lang="vi-VN"/>
              <a:t>Bạn có thể kể Dev Tools là công cụ để xem được code html, css, js,... trực tiếp trên trình duyệt để tiện theo dõi và sửa lỗi.</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2.2. Câu hỏi kiến thức lập trình chung</a:t>
            </a:r>
            <a:endParaRPr lang="en-US" dirty="0"/>
          </a:p>
        </p:txBody>
      </p:sp>
    </p:spTree>
    <p:extLst>
      <p:ext uri="{BB962C8B-B14F-4D97-AF65-F5344CB8AC3E}">
        <p14:creationId xmlns:p14="http://schemas.microsoft.com/office/powerpoint/2010/main" val="1160629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Đâu là ngôn ngữ lập trình mà bạn thành thạo nhất?</a:t>
            </a:r>
            <a:endParaRPr lang="en-US"/>
          </a:p>
          <a:p>
            <a:pPr marL="457200" lvl="0" indent="-317500" algn="l" rtl="0">
              <a:lnSpc>
                <a:spcPct val="150000"/>
              </a:lnSpc>
              <a:spcBef>
                <a:spcPts val="0"/>
              </a:spcBef>
              <a:spcAft>
                <a:spcPts val="0"/>
              </a:spcAft>
              <a:buSzPts val="1400"/>
              <a:buChar char="●"/>
            </a:pPr>
            <a:r>
              <a:rPr lang="en-US" b="1"/>
              <a:t>Cách trả lời</a:t>
            </a:r>
            <a:r>
              <a:rPr lang="en-US"/>
              <a:t>: </a:t>
            </a:r>
            <a:r>
              <a:rPr lang="vi-VN"/>
              <a:t>Bạn có thể đưa ra câu trả lời dựa trên vị trí ứng tuyển. Chẳng hạn, nếu bạn ứng tuyển front-end thì trả lời là Javascript, css, html.</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2.2. Câu hỏi kiến thức lập trình chung</a:t>
            </a:r>
            <a:endParaRPr lang="en-US" dirty="0"/>
          </a:p>
        </p:txBody>
      </p:sp>
    </p:spTree>
    <p:extLst>
      <p:ext uri="{BB962C8B-B14F-4D97-AF65-F5344CB8AC3E}">
        <p14:creationId xmlns:p14="http://schemas.microsoft.com/office/powerpoint/2010/main" val="3370047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fr-FR"/>
              <a:t>Thẻ &lt;!DOCTYPE html&gt; là gì?</a:t>
            </a:r>
            <a:endParaRPr lang="en-US"/>
          </a:p>
          <a:p>
            <a:pPr marL="457200" lvl="0" indent="-317500" algn="l" rtl="0">
              <a:lnSpc>
                <a:spcPct val="150000"/>
              </a:lnSpc>
              <a:spcBef>
                <a:spcPts val="0"/>
              </a:spcBef>
              <a:spcAft>
                <a:spcPts val="0"/>
              </a:spcAft>
              <a:buSzPts val="1400"/>
              <a:buChar char="●"/>
            </a:pPr>
            <a:r>
              <a:rPr lang="en-US" b="1"/>
              <a:t>Cách trả lời</a:t>
            </a:r>
            <a:r>
              <a:rPr lang="en-US"/>
              <a:t>: </a:t>
            </a:r>
            <a:r>
              <a:rPr lang="vi-VN"/>
              <a:t>DOCTYPE dịch ra là kiểu tài liệu, tức là để khai báo đây là kiểu tài liệu gì. Cụ thể điền html có nghĩa là đây là tài liệu viết bằng HTML.</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2.3. Câu hỏi về HTML</a:t>
            </a:r>
            <a:endParaRPr lang="en-US" dirty="0"/>
          </a:p>
        </p:txBody>
      </p:sp>
    </p:spTree>
    <p:extLst>
      <p:ext uri="{BB962C8B-B14F-4D97-AF65-F5344CB8AC3E}">
        <p14:creationId xmlns:p14="http://schemas.microsoft.com/office/powerpoint/2010/main" val="849248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fr-FR"/>
              <a:t>Thẻ meta là gì?</a:t>
            </a:r>
            <a:endParaRPr lang="en-US"/>
          </a:p>
          <a:p>
            <a:pPr marL="457200" lvl="0" indent="-317500" algn="l" rtl="0">
              <a:lnSpc>
                <a:spcPct val="150000"/>
              </a:lnSpc>
              <a:spcBef>
                <a:spcPts val="0"/>
              </a:spcBef>
              <a:spcAft>
                <a:spcPts val="0"/>
              </a:spcAft>
              <a:buSzPts val="1400"/>
              <a:buChar char="●"/>
            </a:pPr>
            <a:r>
              <a:rPr lang="en-US" b="1"/>
              <a:t>Cách trả lời</a:t>
            </a:r>
            <a:r>
              <a:rPr lang="en-US"/>
              <a:t>: </a:t>
            </a:r>
            <a:r>
              <a:rPr lang="vi-VN"/>
              <a:t>Thẻ meta dùng để cung cấp thông tin của website cho công cụ tìm kiếm. Một số thẻ meta tiêu biểu như: description, keywords, viewport...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2.3. Câu hỏi về HTML</a:t>
            </a:r>
            <a:endParaRPr lang="en-US" dirty="0"/>
          </a:p>
        </p:txBody>
      </p:sp>
    </p:spTree>
    <p:extLst>
      <p:ext uri="{BB962C8B-B14F-4D97-AF65-F5344CB8AC3E}">
        <p14:creationId xmlns:p14="http://schemas.microsoft.com/office/powerpoint/2010/main" val="2007552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fr-FR"/>
              <a:t>HTML semantic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Semantic: Dịch ra là ngữ nghĩa. Là những thẻ có nội dung bên trong có ý nghĩa tương ứng với tên thẻ đó.</a:t>
            </a:r>
          </a:p>
          <a:p>
            <a:pPr lvl="1" algn="l">
              <a:lnSpc>
                <a:spcPct val="150000"/>
              </a:lnSpc>
              <a:buChar char="●"/>
            </a:pPr>
            <a:r>
              <a:rPr lang="vi-VN"/>
              <a:t>Ví dụ: &lt;header&gt;, &lt;footer&gt;, &lt;main&gt;,...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2.3. Câu hỏi về HTML</a:t>
            </a:r>
            <a:endParaRPr lang="en-US" dirty="0"/>
          </a:p>
        </p:txBody>
      </p:sp>
    </p:spTree>
    <p:extLst>
      <p:ext uri="{BB962C8B-B14F-4D97-AF65-F5344CB8AC3E}">
        <p14:creationId xmlns:p14="http://schemas.microsoft.com/office/powerpoint/2010/main" val="1759867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fr-FR"/>
              <a:t>DOM trong HTML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DOM đại diện cho website của bạn. Bên trong có root element là thẻ html, và bên trong root element có nhiều element khác là các thẻ như: head, body, div, a, …</a:t>
            </a:r>
          </a:p>
          <a:p>
            <a:pPr lvl="1" algn="l">
              <a:lnSpc>
                <a:spcPct val="150000"/>
              </a:lnSpc>
              <a:buChar char="●"/>
            </a:pPr>
            <a:r>
              <a:rPr lang="vi-VN"/>
              <a:t>Và bên trong element sẽ có attribute và text.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2.3. Câu hỏi về HTML</a:t>
            </a:r>
            <a:endParaRPr lang="en-US" dirty="0"/>
          </a:p>
        </p:txBody>
      </p:sp>
      <p:pic>
        <p:nvPicPr>
          <p:cNvPr id="1026" name="Picture 2">
            <a:extLst>
              <a:ext uri="{FF2B5EF4-FFF2-40B4-BE49-F238E27FC236}">
                <a16:creationId xmlns:a16="http://schemas.microsoft.com/office/drawing/2014/main" id="{6D2502B1-F47D-D108-DD4D-8239983F9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779" y="2688026"/>
            <a:ext cx="3872442" cy="2119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066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fr-FR"/>
              <a:t>Khác nhau giữa thẻ div và span?</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div là thẻ dạng block, có chiều rộng full từ trái sang phải.</a:t>
            </a:r>
          </a:p>
          <a:p>
            <a:pPr lvl="1" algn="l">
              <a:lnSpc>
                <a:spcPct val="150000"/>
              </a:lnSpc>
              <a:buChar char="●"/>
            </a:pPr>
            <a:r>
              <a:rPr lang="vi-VN"/>
              <a:t>span là thẻ dạng inline, có chiều rộng bằng chiều rộng của content bên trong.</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2.3. Câu hỏi về HTML</a:t>
            </a:r>
            <a:endParaRPr lang="en-US" dirty="0"/>
          </a:p>
        </p:txBody>
      </p:sp>
    </p:spTree>
    <p:extLst>
      <p:ext uri="{BB962C8B-B14F-4D97-AF65-F5344CB8AC3E}">
        <p14:creationId xmlns:p14="http://schemas.microsoft.com/office/powerpoint/2010/main" val="1728943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654743"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fr-FR"/>
              <a:t>SEO là gì? Cách SEO một trang web?</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SEO - Search Engine Optimization nghĩa là tối ưu hóa vị trí tìm kiếm trên các công cụ tìm kiếm như: Google..</a:t>
            </a:r>
          </a:p>
          <a:p>
            <a:pPr lvl="1" algn="l">
              <a:lnSpc>
                <a:spcPct val="150000"/>
              </a:lnSpc>
              <a:buChar char="●"/>
            </a:pPr>
            <a:r>
              <a:rPr lang="vi-VN"/>
              <a:t>Một vài cách SEO một trang web đơn giản:</a:t>
            </a:r>
          </a:p>
          <a:p>
            <a:pPr lvl="2" algn="l">
              <a:lnSpc>
                <a:spcPct val="150000"/>
              </a:lnSpc>
              <a:buChar char="●"/>
            </a:pPr>
            <a:r>
              <a:rPr lang="vi-VN"/>
              <a:t>Sử dụng đầy đủ thẻ meta: title, description, keywords…</a:t>
            </a:r>
          </a:p>
          <a:p>
            <a:pPr lvl="2" algn="l">
              <a:lnSpc>
                <a:spcPct val="150000"/>
              </a:lnSpc>
              <a:buChar char="●"/>
            </a:pPr>
            <a:r>
              <a:rPr lang="vi-VN"/>
              <a:t>Sử dụng thẻ senmatic</a:t>
            </a:r>
          </a:p>
          <a:p>
            <a:pPr lvl="2" algn="l">
              <a:lnSpc>
                <a:spcPct val="150000"/>
              </a:lnSpc>
              <a:buChar char="●"/>
            </a:pPr>
            <a:r>
              <a:rPr lang="vi-VN"/>
              <a:t>Sử dụng nhiều thẻ &lt;h1&gt; cho tiêu đề chính của trang, mỗi trang chỉ có 1 thẻ &lt;h1&gt;</a:t>
            </a:r>
          </a:p>
          <a:p>
            <a:pPr lvl="2" algn="l">
              <a:lnSpc>
                <a:spcPct val="150000"/>
              </a:lnSpc>
              <a:buChar char="●"/>
            </a:pPr>
            <a:r>
              <a:rPr lang="vi-VN"/>
              <a:t>Thẻ &lt;img /&gt;phải có thuộc tính alt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2.3. Câu hỏi về HTML</a:t>
            </a:r>
            <a:endParaRPr lang="en-US" dirty="0"/>
          </a:p>
        </p:txBody>
      </p:sp>
    </p:spTree>
    <p:extLst>
      <p:ext uri="{BB962C8B-B14F-4D97-AF65-F5344CB8AC3E}">
        <p14:creationId xmlns:p14="http://schemas.microsoft.com/office/powerpoint/2010/main" val="3241456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fr-FR"/>
              <a:t>Nêu những điểm khác nhau giữa ID Selector và Class selector trong CSS?</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ID là duy nhất, mỗi phần tử chỉ có thể có một ID. Mỗi trang HTML chỉ có thể có một phần tử có ID đó.</a:t>
            </a:r>
          </a:p>
          <a:p>
            <a:pPr lvl="1" algn="l">
              <a:lnSpc>
                <a:spcPct val="150000"/>
              </a:lnSpc>
              <a:buChar char="●"/>
            </a:pPr>
            <a:r>
              <a:rPr lang="vi-VN"/>
              <a:t>Ngược lại, Class bạn có thể sử dụng trên nhiều phần tử và một phần tử có thể có nhiều class.</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2.3. Câu hỏi về HTML</a:t>
            </a:r>
            <a:endParaRPr lang="en-US" dirty="0"/>
          </a:p>
        </p:txBody>
      </p:sp>
    </p:spTree>
    <p:extLst>
      <p:ext uri="{BB962C8B-B14F-4D97-AF65-F5344CB8AC3E}">
        <p14:creationId xmlns:p14="http://schemas.microsoft.com/office/powerpoint/2010/main" val="1819243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572699"/>
            <a:ext cx="7425031" cy="4444405"/>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CV có thể hiểu là một bản tóm tắt thông tin về ứng viên khi ứng tuyển một công ty.</a:t>
            </a:r>
          </a:p>
          <a:p>
            <a:pPr marL="457200" lvl="0" indent="-317500" algn="l" rtl="0">
              <a:lnSpc>
                <a:spcPct val="150000"/>
              </a:lnSpc>
              <a:spcBef>
                <a:spcPts val="0"/>
              </a:spcBef>
              <a:spcAft>
                <a:spcPts val="0"/>
              </a:spcAft>
              <a:buSzPts val="1400"/>
              <a:buChar char="●"/>
            </a:pPr>
            <a:r>
              <a:rPr lang="vi-VN"/>
              <a:t>Những lưu ý khi thiết kế CV</a:t>
            </a:r>
            <a:endParaRPr lang="en-US"/>
          </a:p>
          <a:p>
            <a:pPr lvl="1" algn="l">
              <a:lnSpc>
                <a:spcPct val="150000"/>
              </a:lnSpc>
              <a:buChar char="●"/>
            </a:pPr>
            <a:r>
              <a:rPr lang="vi-VN"/>
              <a:t>CV cần viết ngắn gọn, mẫu giao diện đơn giản.</a:t>
            </a:r>
          </a:p>
          <a:p>
            <a:pPr lvl="1" algn="l">
              <a:lnSpc>
                <a:spcPct val="150000"/>
              </a:lnSpc>
              <a:buChar char="●"/>
            </a:pPr>
            <a:r>
              <a:rPr lang="vi-VN"/>
              <a:t>Đọc kỹ bản mô tả công việc (JD - Job Description) của công ty để dựa vào đó viết CV cho phù hợp.</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Hướng dẫn viết CV</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376363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fr-FR"/>
              <a:t>Phương thức GET và POST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Phương thức GET:</a:t>
            </a:r>
          </a:p>
          <a:p>
            <a:pPr lvl="2" algn="l">
              <a:lnSpc>
                <a:spcPct val="150000"/>
              </a:lnSpc>
              <a:buChar char="●"/>
            </a:pPr>
            <a:r>
              <a:rPr lang="vi-VN"/>
              <a:t>Nối dữ liệu biểu mẫu vào URL, theo cặp name/value</a:t>
            </a:r>
          </a:p>
          <a:p>
            <a:pPr lvl="2" algn="l">
              <a:lnSpc>
                <a:spcPct val="150000"/>
              </a:lnSpc>
              <a:buChar char="●"/>
            </a:pPr>
            <a:r>
              <a:rPr lang="vi-VN"/>
              <a:t>KHÔNG BAO GIỜ sử dụng GET để gửi dữ liệu bảo mật. Như tài khoản, mật khẩu.</a:t>
            </a:r>
          </a:p>
          <a:p>
            <a:pPr lvl="2" algn="l">
              <a:lnSpc>
                <a:spcPct val="150000"/>
              </a:lnSpc>
              <a:buChar char="●"/>
            </a:pPr>
            <a:r>
              <a:rPr lang="vi-VN"/>
              <a:t>Độ dài của URL bị giới hạn (2048 ký tự)</a:t>
            </a:r>
          </a:p>
          <a:p>
            <a:pPr lvl="1" algn="l">
              <a:lnSpc>
                <a:spcPct val="150000"/>
              </a:lnSpc>
              <a:buChar char="●"/>
            </a:pPr>
            <a:r>
              <a:rPr lang="vi-VN"/>
              <a:t>Phương thức POST:</a:t>
            </a:r>
          </a:p>
          <a:p>
            <a:pPr lvl="2" algn="l">
              <a:lnSpc>
                <a:spcPct val="150000"/>
              </a:lnSpc>
              <a:buChar char="●"/>
            </a:pPr>
            <a:r>
              <a:rPr lang="vi-VN"/>
              <a:t>Dữ liệu biểu mẫu đã gửi không được hiển thị trong URL</a:t>
            </a:r>
          </a:p>
          <a:p>
            <a:pPr lvl="2" algn="l">
              <a:lnSpc>
                <a:spcPct val="150000"/>
              </a:lnSpc>
              <a:buChar char="●"/>
            </a:pPr>
            <a:r>
              <a:rPr lang="vi-VN"/>
              <a:t>POST không có giới hạn về kích thước và có thể được sử dụng để gửi một lượng lớn dữ liệu.</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2.3. Câu hỏi về HTML</a:t>
            </a:r>
            <a:endParaRPr lang="en-US" dirty="0"/>
          </a:p>
        </p:txBody>
      </p:sp>
    </p:spTree>
    <p:extLst>
      <p:ext uri="{BB962C8B-B14F-4D97-AF65-F5344CB8AC3E}">
        <p14:creationId xmlns:p14="http://schemas.microsoft.com/office/powerpoint/2010/main" val="2263471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fr-FR"/>
              <a:t>Thuộc tính for của thẻ &lt;label&gt; dùng để làm gì?</a:t>
            </a:r>
            <a:endParaRPr lang="en-US"/>
          </a:p>
          <a:p>
            <a:pPr marL="457200" lvl="0" indent="-317500" algn="l" rtl="0">
              <a:lnSpc>
                <a:spcPct val="150000"/>
              </a:lnSpc>
              <a:spcBef>
                <a:spcPts val="0"/>
              </a:spcBef>
              <a:spcAft>
                <a:spcPts val="0"/>
              </a:spcAft>
              <a:buSzPts val="1400"/>
              <a:buChar char="●"/>
            </a:pPr>
            <a:r>
              <a:rPr lang="en-US" b="1"/>
              <a:t>Cách trả lời</a:t>
            </a:r>
            <a:r>
              <a:rPr lang="en-US"/>
              <a:t>: Thuộc tính for của thẻ &lt;label&gt; phải bằng thuộc tính id của phần tử &lt;input&gt; để liên kết chúng lại với nhau. Khi đó, click vào &lt;label&gt; thì con trỏ sẽ tự động focus vào ô input đó (Mở rộng ra có thể áp dụng cho một số kiểu element khác, không chỉ áp dụng cho input).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2.3. Câu hỏi về HTML</a:t>
            </a:r>
            <a:endParaRPr lang="en-US" dirty="0"/>
          </a:p>
        </p:txBody>
      </p:sp>
    </p:spTree>
    <p:extLst>
      <p:ext uri="{BB962C8B-B14F-4D97-AF65-F5344CB8AC3E}">
        <p14:creationId xmlns:p14="http://schemas.microsoft.com/office/powerpoint/2010/main" val="3304525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fr-FR"/>
              <a:t>Có mấy cách chèn CSS</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en-US"/>
              <a:t>Có 3 cách để chèn CSS:</a:t>
            </a:r>
          </a:p>
          <a:p>
            <a:pPr lvl="2" algn="l">
              <a:lnSpc>
                <a:spcPct val="150000"/>
              </a:lnSpc>
              <a:buChar char="●"/>
            </a:pPr>
            <a:r>
              <a:rPr lang="vi-VN"/>
              <a:t>Inline: Ta sẽ thêm thuộc tính style vào trong thẻ mà muốn sửa CSS. Có thể được sử dụng để áp dụng một kiểu duy nhất cho một element.</a:t>
            </a:r>
          </a:p>
          <a:p>
            <a:pPr lvl="2" algn="l">
              <a:lnSpc>
                <a:spcPct val="150000"/>
              </a:lnSpc>
              <a:buChar char="●"/>
            </a:pPr>
            <a:r>
              <a:rPr lang="vi-VN"/>
              <a:t>Internal: Ta sẽ thêm thẻ &lt;style&gt;&lt;/style&gt; vào bất cứ đâu trong file html, sau đó viết CSS vào trong thẻ &lt;style&gt; đó. Có thể được sử dụng nếu có một trang HTML duy nhất.</a:t>
            </a:r>
          </a:p>
          <a:p>
            <a:pPr lvl="2" algn="l">
              <a:lnSpc>
                <a:spcPct val="150000"/>
              </a:lnSpc>
              <a:buChar char="●"/>
            </a:pPr>
            <a:r>
              <a:rPr lang="vi-VN"/>
              <a:t>External: Ta thêm 1 file css ở bên ngoài, sau đó dùng thẻ &lt;link /&gt; đặt ở trong thẻ &lt;head&gt;&lt;/head&gt; và chèn đường dẫn vào thuộc tính href ở trong thẻ link. Có thể thay đổi giao diện của toàn bộ trang web bằng cách chỉ thay đổi một tệp.</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2.4. Câu hỏi về CSS</a:t>
            </a:r>
            <a:endParaRPr lang="en-US" dirty="0"/>
          </a:p>
        </p:txBody>
      </p:sp>
    </p:spTree>
    <p:extLst>
      <p:ext uri="{BB962C8B-B14F-4D97-AF65-F5344CB8AC3E}">
        <p14:creationId xmlns:p14="http://schemas.microsoft.com/office/powerpoint/2010/main" val="1865550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fr-FR"/>
              <a:t>Phân biệt các kiểu hiển thị: inline, block, inline-block.</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display: inline; (không đặt được chiều rộng và chiều cao, không thêm được margin và padding cho bên trên và bên dưới)</a:t>
            </a:r>
          </a:p>
          <a:p>
            <a:pPr lvl="1" algn="l">
              <a:lnSpc>
                <a:spcPct val="150000"/>
              </a:lnSpc>
              <a:buChar char="●"/>
            </a:pPr>
            <a:r>
              <a:rPr lang="vi-VN"/>
              <a:t>display: block; (Chiều rộng kéo dài từ trái sang phải, luôn bắt đầu ở một hàng mới. Cho phép đặt chiều rộng và chiều cao, cho phép đặt margin, padding cho bên trên và bên dưới)</a:t>
            </a:r>
          </a:p>
          <a:p>
            <a:pPr lvl="1" algn="l">
              <a:lnSpc>
                <a:spcPct val="150000"/>
              </a:lnSpc>
              <a:buChar char="●"/>
            </a:pPr>
            <a:r>
              <a:rPr lang="vi-VN"/>
              <a:t>display: inline-block; (Chiều rộng mặc định bằng chiều rộng của element, không bắt đầu ở một hàng mới. Cho phép đặt chiều rộng và chiều cao, cho phép đặt margin, padding cho bên trên và bên dưới)</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2.4. Câu hỏi về CSS</a:t>
            </a:r>
            <a:endParaRPr lang="en-US" dirty="0"/>
          </a:p>
        </p:txBody>
      </p:sp>
    </p:spTree>
    <p:extLst>
      <p:ext uri="{BB962C8B-B14F-4D97-AF65-F5344CB8AC3E}">
        <p14:creationId xmlns:p14="http://schemas.microsoft.com/office/powerpoint/2010/main" val="855359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Phân biệt display: none; với visibility: hidden;</a:t>
            </a:r>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display: none: Ẩn đi hoàn toàn.</a:t>
            </a:r>
          </a:p>
          <a:p>
            <a:pPr lvl="1" algn="l">
              <a:lnSpc>
                <a:spcPct val="150000"/>
              </a:lnSpc>
              <a:buChar char="●"/>
            </a:pPr>
            <a:r>
              <a:rPr lang="vi-VN"/>
              <a:t>visibility: hidden: Ẩn nhưng vẫn chiếm một khoảng trống.</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2.4. Câu hỏi về CSS</a:t>
            </a:r>
            <a:endParaRPr lang="en-US" dirty="0"/>
          </a:p>
        </p:txBody>
      </p:sp>
    </p:spTree>
    <p:extLst>
      <p:ext uri="{BB962C8B-B14F-4D97-AF65-F5344CB8AC3E}">
        <p14:creationId xmlns:p14="http://schemas.microsoft.com/office/powerpoint/2010/main" val="3926105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Phân biệt các đơn vị px, rem, em</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px: pixels (1px = 1/96 in) tương ứng với một điểm ảnh trên máy tính.</a:t>
            </a:r>
          </a:p>
          <a:p>
            <a:pPr lvl="1" algn="l">
              <a:lnSpc>
                <a:spcPct val="150000"/>
              </a:lnSpc>
              <a:buChar char="●"/>
            </a:pPr>
            <a:r>
              <a:rPr lang="vi-VN"/>
              <a:t>rem: giá trị tương đối với font-size của phần tử gốc. Phần tử gốc ở đây là thẻ html, mặc định là 1rem = 16px (vì mặc định html có font-size = 16px).</a:t>
            </a:r>
          </a:p>
          <a:p>
            <a:pPr lvl="1" algn="l">
              <a:lnSpc>
                <a:spcPct val="150000"/>
              </a:lnSpc>
              <a:buChar char="●"/>
            </a:pPr>
            <a:r>
              <a:rPr lang="vi-VN"/>
              <a:t>em: 1em tương đương với kích cỡ của font-size của phần tử cha có định nghĩa font-size.</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2.4. Câu hỏi về CSS</a:t>
            </a:r>
            <a:endParaRPr lang="en-US" dirty="0"/>
          </a:p>
        </p:txBody>
      </p:sp>
    </p:spTree>
    <p:extLst>
      <p:ext uri="{BB962C8B-B14F-4D97-AF65-F5344CB8AC3E}">
        <p14:creationId xmlns:p14="http://schemas.microsoft.com/office/powerpoint/2010/main" val="2724435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Model box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Tất cả các element có thể được coi là các cái hộp.</a:t>
            </a:r>
          </a:p>
          <a:p>
            <a:pPr lvl="1" algn="l">
              <a:lnSpc>
                <a:spcPct val="150000"/>
              </a:lnSpc>
              <a:buChar char="●"/>
            </a:pPr>
            <a:r>
              <a:rPr lang="vi-VN"/>
              <a:t>Bao gồm: Content (phần nội dung chính), Border (phần viền), Padding (phần đệm), Margin (phần lề).</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2.4. Câu hỏi về CSS</a:t>
            </a:r>
            <a:endParaRPr lang="en-US" dirty="0"/>
          </a:p>
        </p:txBody>
      </p:sp>
    </p:spTree>
    <p:extLst>
      <p:ext uri="{BB962C8B-B14F-4D97-AF65-F5344CB8AC3E}">
        <p14:creationId xmlns:p14="http://schemas.microsoft.com/office/powerpoint/2010/main" val="4153140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100" b="1"/>
              <a:t>Câu hỏi</a:t>
            </a:r>
            <a:r>
              <a:rPr lang="en-US" sz="1100"/>
              <a:t>: </a:t>
            </a:r>
            <a:r>
              <a:rPr lang="vi-VN" sz="1100"/>
              <a:t>Position trong CSS là gì? Có những giá trị nào?</a:t>
            </a:r>
            <a:endParaRPr lang="en-US" sz="1100"/>
          </a:p>
          <a:p>
            <a:pPr marL="457200" lvl="0" indent="-317500" algn="l" rtl="0">
              <a:lnSpc>
                <a:spcPct val="150000"/>
              </a:lnSpc>
              <a:spcBef>
                <a:spcPts val="0"/>
              </a:spcBef>
              <a:spcAft>
                <a:spcPts val="0"/>
              </a:spcAft>
              <a:buSzPts val="1400"/>
              <a:buChar char="●"/>
            </a:pPr>
            <a:r>
              <a:rPr lang="en-US" sz="1100" b="1"/>
              <a:t>Cách trả lời</a:t>
            </a:r>
            <a:r>
              <a:rPr lang="en-US" sz="1100"/>
              <a:t>:</a:t>
            </a:r>
          </a:p>
          <a:p>
            <a:pPr lvl="1" algn="l">
              <a:lnSpc>
                <a:spcPct val="150000"/>
              </a:lnSpc>
              <a:buChar char="●"/>
            </a:pPr>
            <a:r>
              <a:rPr lang="vi-VN" sz="1100"/>
              <a:t>Thuộc tính position để xác định vị trí element muốn hiển thị.</a:t>
            </a:r>
          </a:p>
          <a:p>
            <a:pPr lvl="1" algn="l">
              <a:lnSpc>
                <a:spcPct val="150000"/>
              </a:lnSpc>
              <a:buChar char="●"/>
            </a:pPr>
            <a:r>
              <a:rPr lang="vi-VN" sz="1100"/>
              <a:t>Có 5 giá trị:</a:t>
            </a:r>
          </a:p>
          <a:p>
            <a:pPr lvl="2" algn="l">
              <a:lnSpc>
                <a:spcPct val="150000"/>
              </a:lnSpc>
              <a:buChar char="●"/>
            </a:pPr>
            <a:r>
              <a:rPr lang="vi-VN" sz="1100"/>
              <a:t>position: static; // Vị trí ở trạng thái mặc định của phần tử (tức là các thuộc tính top, bottom, right, left không có hiệu lực)</a:t>
            </a:r>
          </a:p>
          <a:p>
            <a:pPr lvl="2" algn="l">
              <a:lnSpc>
                <a:spcPct val="150000"/>
              </a:lnSpc>
              <a:buChar char="●"/>
            </a:pPr>
            <a:r>
              <a:rPr lang="vi-VN" sz="1100"/>
              <a:t>position: relative; // Vị trí tương đối so với vị trí mặc định và áp dụng được các thuộc tính top, right, bottom, left.</a:t>
            </a:r>
          </a:p>
          <a:p>
            <a:pPr lvl="2" algn="l">
              <a:lnSpc>
                <a:spcPct val="150000"/>
              </a:lnSpc>
              <a:buChar char="●"/>
            </a:pPr>
            <a:r>
              <a:rPr lang="vi-VN" sz="1100"/>
              <a:t>position: absolute; // Vị trí tuyệt đối cho các thành phần theo thành phần bao ngoài hoặc cửa sổ trình duyệt.</a:t>
            </a:r>
          </a:p>
          <a:p>
            <a:pPr lvl="2" algn="l">
              <a:lnSpc>
                <a:spcPct val="150000"/>
              </a:lnSpc>
              <a:buChar char="●"/>
            </a:pPr>
            <a:r>
              <a:rPr lang="vi-VN" sz="1100"/>
              <a:t>position: fixed; // Được định vị so với khung nhìn (viewport), có nghĩa là nó luôn ở một vị trí cố định ngay cả khi trang được cuộn. Các thuộc tính top, right, bottom và left được sử dụng để định vị element.</a:t>
            </a:r>
          </a:p>
          <a:p>
            <a:pPr lvl="2" algn="l">
              <a:lnSpc>
                <a:spcPct val="150000"/>
              </a:lnSpc>
              <a:buChar char="●"/>
            </a:pPr>
            <a:r>
              <a:rPr lang="vi-VN" sz="1100"/>
              <a:t>position: sticky; // Có thể hiểu đơn giản là sự kết hợp của position: relative và position: fixed. Nó cũng na ná relative nhưng mà khi các bạn scroll đến vị trí của nó sẽ giống hệt như fixed và khi các bạn scroll lên ra khỏi nó thì nó sẽ quay lại vị trí ban đầu dưới dạng relative.</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2.4. Câu hỏi về CSS</a:t>
            </a:r>
            <a:endParaRPr lang="en-US" dirty="0"/>
          </a:p>
        </p:txBody>
      </p:sp>
    </p:spTree>
    <p:extLst>
      <p:ext uri="{BB962C8B-B14F-4D97-AF65-F5344CB8AC3E}">
        <p14:creationId xmlns:p14="http://schemas.microsoft.com/office/powerpoint/2010/main" val="29325388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z-index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Thuộc tính z-index thiết lập thứ tự xếp chồng nhau của một thành phần vị trí.</a:t>
            </a:r>
          </a:p>
          <a:p>
            <a:pPr lvl="1" algn="l">
              <a:lnSpc>
                <a:spcPct val="150000"/>
              </a:lnSpc>
              <a:buChar char="●"/>
            </a:pPr>
            <a:r>
              <a:rPr lang="vi-VN"/>
              <a:t>Giá trị mặc định là 0.</a:t>
            </a:r>
          </a:p>
          <a:p>
            <a:pPr lvl="1" algn="l">
              <a:lnSpc>
                <a:spcPct val="150000"/>
              </a:lnSpc>
              <a:buChar char="●"/>
            </a:pPr>
            <a:r>
              <a:rPr lang="vi-VN"/>
              <a:t>z-index càng cao thì element đó càng nằm trên.</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2.4. Câu hỏi về CSS</a:t>
            </a:r>
            <a:endParaRPr lang="en-US" dirty="0"/>
          </a:p>
        </p:txBody>
      </p:sp>
    </p:spTree>
    <p:extLst>
      <p:ext uri="{BB962C8B-B14F-4D97-AF65-F5344CB8AC3E}">
        <p14:creationId xmlns:p14="http://schemas.microsoft.com/office/powerpoint/2010/main" val="3640044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Pseudo-elements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Pseudo-elements selectors (Bộ chọn phần tử giả) được sử dụng để tạo ra một phần tử giả và định kiểu (style) cho phần tử giả đó mà không cần tạo ra một phần tử thật.</a:t>
            </a:r>
          </a:p>
          <a:p>
            <a:pPr lvl="1" algn="l">
              <a:lnSpc>
                <a:spcPct val="150000"/>
              </a:lnSpc>
              <a:buChar char="●"/>
            </a:pPr>
            <a:r>
              <a:rPr lang="vi-VN"/>
              <a:t>Ví dụ: ::before, ::after, ::first-letter, ::first-line,...</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2.4. Câu hỏi về CSS</a:t>
            </a:r>
            <a:endParaRPr lang="en-US" dirty="0"/>
          </a:p>
        </p:txBody>
      </p:sp>
    </p:spTree>
    <p:extLst>
      <p:ext uri="{BB962C8B-B14F-4D97-AF65-F5344CB8AC3E}">
        <p14:creationId xmlns:p14="http://schemas.microsoft.com/office/powerpoint/2010/main" val="3064917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572699"/>
            <a:ext cx="7425031" cy="4444405"/>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sz="1200"/>
              <a:t>CV cần có một số thông tin cơ bản sau:</a:t>
            </a:r>
          </a:p>
          <a:p>
            <a:pPr lvl="1" algn="l">
              <a:lnSpc>
                <a:spcPct val="150000"/>
              </a:lnSpc>
              <a:buChar char="●"/>
            </a:pPr>
            <a:r>
              <a:rPr lang="vi-VN" sz="1200"/>
              <a:t>Họ và tên, ảnh đại diện.</a:t>
            </a:r>
          </a:p>
          <a:p>
            <a:pPr lvl="1" algn="l">
              <a:lnSpc>
                <a:spcPct val="150000"/>
              </a:lnSpc>
              <a:buChar char="●"/>
            </a:pPr>
            <a:r>
              <a:rPr lang="vi-VN" sz="1200"/>
              <a:t>Vị trí tuyển dụng: Intern Frontend, Fresher Frontend, Frontend Developer.</a:t>
            </a:r>
          </a:p>
          <a:p>
            <a:pPr lvl="1" algn="l">
              <a:lnSpc>
                <a:spcPct val="150000"/>
              </a:lnSpc>
              <a:buChar char="●"/>
            </a:pPr>
            <a:r>
              <a:rPr lang="vi-VN" sz="1200"/>
              <a:t>Năm sinh, địa chỉ, email, số điện thoại, giới tính.</a:t>
            </a:r>
          </a:p>
          <a:p>
            <a:pPr lvl="1" algn="l">
              <a:lnSpc>
                <a:spcPct val="150000"/>
              </a:lnSpc>
              <a:buChar char="●"/>
            </a:pPr>
            <a:r>
              <a:rPr lang="vi-VN" sz="1200"/>
              <a:t>Trình độ học vấn: Tên trường, chuyên ngành, mốc thời gian.</a:t>
            </a:r>
          </a:p>
          <a:p>
            <a:pPr lvl="1" algn="l">
              <a:lnSpc>
                <a:spcPct val="150000"/>
              </a:lnSpc>
              <a:buChar char="●"/>
            </a:pPr>
            <a:r>
              <a:rPr lang="vi-VN" sz="1200"/>
              <a:t>Kinh nghiệm làm việc (nếu có)</a:t>
            </a:r>
          </a:p>
          <a:p>
            <a:pPr lvl="2" algn="l">
              <a:lnSpc>
                <a:spcPct val="150000"/>
              </a:lnSpc>
              <a:buChar char="●"/>
            </a:pPr>
            <a:r>
              <a:rPr lang="vi-VN" sz="1200"/>
              <a:t>Tên công ty</a:t>
            </a:r>
          </a:p>
          <a:p>
            <a:pPr lvl="2" algn="l">
              <a:lnSpc>
                <a:spcPct val="150000"/>
              </a:lnSpc>
              <a:buChar char="●"/>
            </a:pPr>
            <a:r>
              <a:rPr lang="vi-VN" sz="1200"/>
              <a:t>Vị trí</a:t>
            </a:r>
          </a:p>
          <a:p>
            <a:pPr lvl="2" algn="l">
              <a:lnSpc>
                <a:spcPct val="150000"/>
              </a:lnSpc>
              <a:buChar char="●"/>
            </a:pPr>
            <a:r>
              <a:rPr lang="vi-VN" sz="1200"/>
              <a:t>Mô tả ngắn công việc tại công ty</a:t>
            </a:r>
          </a:p>
          <a:p>
            <a:pPr lvl="2" algn="l">
              <a:lnSpc>
                <a:spcPct val="150000"/>
              </a:lnSpc>
              <a:buChar char="●"/>
            </a:pPr>
            <a:r>
              <a:rPr lang="vi-VN" sz="1200"/>
              <a:t>Mốc thời gian làm việc</a:t>
            </a:r>
          </a:p>
          <a:p>
            <a:pPr lvl="1" algn="l">
              <a:lnSpc>
                <a:spcPct val="150000"/>
              </a:lnSpc>
              <a:buChar char="●"/>
            </a:pPr>
            <a:r>
              <a:rPr lang="vi-VN" sz="1200"/>
              <a:t>Liệt kê các kỹ năng lập trình</a:t>
            </a:r>
          </a:p>
          <a:p>
            <a:pPr lvl="1" algn="l">
              <a:lnSpc>
                <a:spcPct val="150000"/>
              </a:lnSpc>
              <a:buChar char="●"/>
            </a:pPr>
            <a:r>
              <a:rPr lang="vi-VN" sz="1200"/>
              <a:t>Liệt kê một vài kỹ năng mềm (nếu có): kỹ năng làm việc nhóm, kỹ năng tư duy phản biện hay là kỹ năng quản lý thời gian.</a:t>
            </a:r>
          </a:p>
          <a:p>
            <a:pPr lvl="1" algn="l">
              <a:lnSpc>
                <a:spcPct val="150000"/>
              </a:lnSpc>
              <a:buChar char="●"/>
            </a:pPr>
            <a:r>
              <a:rPr lang="vi-VN" sz="1200"/>
              <a:t>Giải thưởng (nếu có)</a:t>
            </a:r>
          </a:p>
          <a:p>
            <a:pPr lvl="1" algn="l">
              <a:lnSpc>
                <a:spcPct val="150000"/>
              </a:lnSpc>
              <a:buChar char="●"/>
            </a:pPr>
            <a:r>
              <a:rPr lang="vi-VN" sz="1200"/>
              <a:t>Liệt kê một số project đã làm và mô tả ngắn cho từng project.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Hướng dẫn viết CV</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3142784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Responsive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Responsive là để chỉ một website có thể hiển thị tương thích trên mọi thiết bị, như máy tính, máy tính bảng, điện thoại.</a:t>
            </a:r>
          </a:p>
          <a:p>
            <a:pPr lvl="1" algn="l">
              <a:lnSpc>
                <a:spcPct val="150000"/>
              </a:lnSpc>
              <a:buChar char="●"/>
            </a:pPr>
            <a:r>
              <a:rPr lang="vi-VN"/>
              <a:t>Sử dụng media query để responsive giao diện.</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2.4. Câu hỏi về CSS</a:t>
            </a:r>
            <a:endParaRPr lang="en-US" dirty="0"/>
          </a:p>
        </p:txBody>
      </p:sp>
    </p:spTree>
    <p:extLst>
      <p:ext uri="{BB962C8B-B14F-4D97-AF65-F5344CB8AC3E}">
        <p14:creationId xmlns:p14="http://schemas.microsoft.com/office/powerpoint/2010/main" val="1801485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PC first mà Mobile first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PC first: là khái niệm để chỉ việc lập trình giao diện từ màn hình to đến màn hình nhỏ. Để làm việc với mô hình này chúng ta sử dụng max-width trong media query.</a:t>
            </a:r>
          </a:p>
          <a:p>
            <a:pPr lvl="1" algn="l">
              <a:lnSpc>
                <a:spcPct val="150000"/>
              </a:lnSpc>
              <a:buChar char="●"/>
            </a:pPr>
            <a:r>
              <a:rPr lang="vi-VN"/>
              <a:t>Mobile first: là khái niệm để chỉ việc lập trình giao diện từ màn hình nhỏ đến màn hình to. Để làm việc với mô hình này chúng ta sử dụng min-width trong media query.</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2.4. Câu hỏi về CSS</a:t>
            </a:r>
            <a:endParaRPr lang="en-US" dirty="0"/>
          </a:p>
        </p:txBody>
      </p:sp>
    </p:spTree>
    <p:extLst>
      <p:ext uri="{BB962C8B-B14F-4D97-AF65-F5344CB8AC3E}">
        <p14:creationId xmlns:p14="http://schemas.microsoft.com/office/powerpoint/2010/main" val="29904184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Flexbox là gì? Gồm những thành phần nào?</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Flexbox Layout là một kiểu bố cục trang có khả năng:</a:t>
            </a:r>
          </a:p>
          <a:p>
            <a:pPr lvl="2" algn="l">
              <a:lnSpc>
                <a:spcPct val="150000"/>
              </a:lnSpc>
              <a:buChar char="●"/>
            </a:pPr>
            <a:r>
              <a:rPr lang="vi-VN"/>
              <a:t>Tự cân đối kích thước</a:t>
            </a:r>
          </a:p>
          <a:p>
            <a:pPr lvl="2" algn="l">
              <a:lnSpc>
                <a:spcPct val="150000"/>
              </a:lnSpc>
              <a:buChar char="●"/>
            </a:pPr>
            <a:r>
              <a:rPr lang="vi-VN"/>
              <a:t>Thay đổi chiều rộng/chiều cao</a:t>
            </a:r>
          </a:p>
          <a:p>
            <a:pPr lvl="2" algn="l">
              <a:lnSpc>
                <a:spcPct val="150000"/>
              </a:lnSpc>
              <a:buChar char="●"/>
            </a:pPr>
            <a:r>
              <a:rPr lang="vi-VN"/>
              <a:t>Thay đổi thứ tự phần tử</a:t>
            </a:r>
          </a:p>
          <a:p>
            <a:pPr lvl="1" algn="l">
              <a:lnSpc>
                <a:spcPct val="150000"/>
              </a:lnSpc>
              <a:buChar char="●"/>
            </a:pPr>
            <a:r>
              <a:rPr lang="vi-VN"/>
              <a:t>Gồm 2 thành phần:</a:t>
            </a:r>
          </a:p>
          <a:p>
            <a:pPr lvl="2" algn="l">
              <a:lnSpc>
                <a:spcPct val="150000"/>
              </a:lnSpc>
              <a:buChar char="●"/>
            </a:pPr>
            <a:r>
              <a:rPr lang="vi-VN"/>
              <a:t>container: là phần tử cha dùng để bọc bên ngoài.</a:t>
            </a:r>
          </a:p>
          <a:p>
            <a:pPr lvl="2" algn="l">
              <a:lnSpc>
                <a:spcPct val="150000"/>
              </a:lnSpc>
              <a:buChar char="●"/>
            </a:pPr>
            <a:r>
              <a:rPr lang="vi-VN"/>
              <a:t>item: là phần tử con của container.</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2.4. Câu hỏi về CSS</a:t>
            </a:r>
            <a:endParaRPr lang="en-US" dirty="0"/>
          </a:p>
        </p:txBody>
      </p:sp>
    </p:spTree>
    <p:extLst>
      <p:ext uri="{BB962C8B-B14F-4D97-AF65-F5344CB8AC3E}">
        <p14:creationId xmlns:p14="http://schemas.microsoft.com/office/powerpoint/2010/main" val="215677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Bootstrap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Bootstrap là một framework của css và javascript. Hay nói cách khác, nó là những đoạn code viết sẵn.</a:t>
            </a:r>
          </a:p>
          <a:p>
            <a:pPr lvl="1" algn="l">
              <a:lnSpc>
                <a:spcPct val="150000"/>
              </a:lnSpc>
              <a:buChar char="●"/>
            </a:pPr>
            <a:r>
              <a:rPr lang="vi-VN"/>
              <a:t>Định nghĩa sẵn các class trong css và các hàm trong javascript. Chúng ta chỉ việc sử dụng các class này để tùy chỉnh thêm.</a:t>
            </a:r>
          </a:p>
          <a:p>
            <a:pPr lvl="1" algn="l">
              <a:lnSpc>
                <a:spcPct val="150000"/>
              </a:lnSpc>
              <a:buChar char="●"/>
            </a:pPr>
            <a:r>
              <a:rPr lang="vi-VN"/>
              <a:t>Giảm thiểu bớt việc viết code, đóng vai trò như bộ khung nền, giúp phát triển web nhanh hơn.</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2.4. Câu hỏi về CSS</a:t>
            </a:r>
            <a:endParaRPr lang="en-US" dirty="0"/>
          </a:p>
        </p:txBody>
      </p:sp>
    </p:spTree>
    <p:extLst>
      <p:ext uri="{BB962C8B-B14F-4D97-AF65-F5344CB8AC3E}">
        <p14:creationId xmlns:p14="http://schemas.microsoft.com/office/powerpoint/2010/main" val="1519568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BEM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BEM là viết tắt của Block, Element và Modifier. Đó là quy ước đặt tên CSS để viết các lớp CSS rõ ràng hơn và dễ đọc hơn.</a:t>
            </a:r>
          </a:p>
          <a:p>
            <a:pPr lvl="1" algn="l">
              <a:lnSpc>
                <a:spcPct val="150000"/>
              </a:lnSpc>
              <a:buChar char="●"/>
            </a:pPr>
            <a:r>
              <a:rPr lang="vi-VN"/>
              <a:t>BEM cũng nhằm mục đích viết các khối CSS độc lập để sử dụng lại chúng sau này trong dự án khác nhau.</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2.4. Câu hỏi về CSS</a:t>
            </a:r>
            <a:endParaRPr lang="en-US" dirty="0"/>
          </a:p>
        </p:txBody>
      </p:sp>
    </p:spTree>
    <p:extLst>
      <p:ext uri="{BB962C8B-B14F-4D97-AF65-F5344CB8AC3E}">
        <p14:creationId xmlns:p14="http://schemas.microsoft.com/office/powerpoint/2010/main" val="3319276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SCSS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SCSS là ngôn ngữ kịch bản và là bộ tiền xử lý CSS.</a:t>
            </a:r>
          </a:p>
          <a:p>
            <a:pPr lvl="1" algn="l">
              <a:lnSpc>
                <a:spcPct val="150000"/>
              </a:lnSpc>
              <a:buChar char="●"/>
            </a:pPr>
            <a:r>
              <a:rPr lang="vi-VN"/>
              <a:t>Biên dịch mã thành CSS để giúp viết CSS nhanh hơn, tái sử dụng được, tối ưu hơn.</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2.5. Câu hỏi về SCSS</a:t>
            </a:r>
            <a:endParaRPr lang="en-US" dirty="0"/>
          </a:p>
        </p:txBody>
      </p:sp>
    </p:spTree>
    <p:extLst>
      <p:ext uri="{BB962C8B-B14F-4D97-AF65-F5344CB8AC3E}">
        <p14:creationId xmlns:p14="http://schemas.microsoft.com/office/powerpoint/2010/main" val="38068010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Kể tên một số cú pháp trong SCSS mà em biết?</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@extend: được dùng trong trường hợp muốn một selector sử dụng lại những thuộc tính của selector khác.</a:t>
            </a:r>
          </a:p>
          <a:p>
            <a:pPr lvl="1" algn="l">
              <a:lnSpc>
                <a:spcPct val="150000"/>
              </a:lnSpc>
              <a:buChar char="●"/>
            </a:pPr>
            <a:r>
              <a:rPr lang="vi-VN"/>
              <a:t>Nesting: là cấu trúc viết gọn theo dạng phân cấp, giúp dễ dàng kiểm soát phần tử con thuộc phần tử cha nào.</a:t>
            </a:r>
          </a:p>
          <a:p>
            <a:pPr lvl="1" algn="l">
              <a:lnSpc>
                <a:spcPct val="150000"/>
              </a:lnSpc>
              <a:buChar char="●"/>
            </a:pPr>
            <a:r>
              <a:rPr lang="vi-VN"/>
              <a:t>@mixin: Tương tự @extend nhưng @mixin có thể truyền đối số vào được.</a:t>
            </a:r>
          </a:p>
          <a:p>
            <a:pPr lvl="1" algn="l">
              <a:lnSpc>
                <a:spcPct val="150000"/>
              </a:lnSpc>
              <a:buChar char="●"/>
            </a:pPr>
            <a:r>
              <a:rPr lang="vi-VN"/>
              <a:t>@include: Dùng để gọi @mixin</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2.5. Câu hỏi về SCSS</a:t>
            </a:r>
            <a:endParaRPr lang="en-US" dirty="0"/>
          </a:p>
        </p:txBody>
      </p:sp>
    </p:spTree>
    <p:extLst>
      <p:ext uri="{BB962C8B-B14F-4D97-AF65-F5344CB8AC3E}">
        <p14:creationId xmlns:p14="http://schemas.microsoft.com/office/powerpoint/2010/main" val="42651079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GIT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Git là một hệ thống quản lý phiên bản phân tán.</a:t>
            </a:r>
          </a:p>
          <a:p>
            <a:pPr lvl="1" algn="l">
              <a:lnSpc>
                <a:spcPct val="150000"/>
              </a:lnSpc>
              <a:buChar char="●"/>
            </a:pPr>
            <a:r>
              <a:rPr lang="vi-VN"/>
              <a:t>Git cung cấp cho mỗi lập trình viên kho lưu trữ (repository) riêng chứa toàn bộ lịch sử thay đổi.</a:t>
            </a:r>
          </a:p>
          <a:p>
            <a:pPr lvl="1" algn="l">
              <a:lnSpc>
                <a:spcPct val="150000"/>
              </a:lnSpc>
              <a:buChar char="●"/>
            </a:pPr>
            <a:r>
              <a:rPr lang="vi-VN"/>
              <a:t>Ưu điểm: tốc độ nhanh, đơn giản, phân tán, phù hợp với dự án lớn nhỏ.</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2.6. Câu hỏi về GIT và GITHUB</a:t>
            </a:r>
            <a:endParaRPr lang="en-US" dirty="0"/>
          </a:p>
        </p:txBody>
      </p:sp>
    </p:spTree>
    <p:extLst>
      <p:ext uri="{BB962C8B-B14F-4D97-AF65-F5344CB8AC3E}">
        <p14:creationId xmlns:p14="http://schemas.microsoft.com/office/powerpoint/2010/main" val="2354824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100" b="1"/>
              <a:t>Câu hỏi</a:t>
            </a:r>
            <a:r>
              <a:rPr lang="en-US" sz="1100"/>
              <a:t>: </a:t>
            </a:r>
            <a:r>
              <a:rPr lang="vi-VN" sz="1100"/>
              <a:t>Kể một số câu lệnh git hay sử dụng?</a:t>
            </a:r>
            <a:endParaRPr lang="en-US" sz="1100"/>
          </a:p>
          <a:p>
            <a:pPr marL="457200" lvl="0" indent="-317500" algn="l" rtl="0">
              <a:lnSpc>
                <a:spcPct val="150000"/>
              </a:lnSpc>
              <a:spcBef>
                <a:spcPts val="0"/>
              </a:spcBef>
              <a:spcAft>
                <a:spcPts val="0"/>
              </a:spcAft>
              <a:buSzPts val="1400"/>
              <a:buChar char="●"/>
            </a:pPr>
            <a:r>
              <a:rPr lang="en-US" sz="1100" b="1"/>
              <a:t>Cách trả lời</a:t>
            </a:r>
            <a:r>
              <a:rPr lang="en-US" sz="1100"/>
              <a:t>:</a:t>
            </a:r>
          </a:p>
          <a:p>
            <a:pPr lvl="1" algn="l">
              <a:lnSpc>
                <a:spcPct val="150000"/>
              </a:lnSpc>
              <a:buChar char="●"/>
            </a:pPr>
            <a:r>
              <a:rPr lang="vi-VN" sz="1100"/>
              <a:t>git init: Khởi tạo 1 git repository (kho lưu trữ) trong thư mục gốc của dự án.</a:t>
            </a:r>
          </a:p>
          <a:p>
            <a:pPr lvl="1" algn="l">
              <a:lnSpc>
                <a:spcPct val="150000"/>
              </a:lnSpc>
              <a:buChar char="●"/>
            </a:pPr>
            <a:r>
              <a:rPr lang="vi-VN" sz="1100"/>
              <a:t>git status: Để xem trạng thái của những file đã được thay đổi (bao gồm: thêm, sửa, xóa) trong dự án.</a:t>
            </a:r>
          </a:p>
          <a:p>
            <a:pPr lvl="1" algn="l">
              <a:lnSpc>
                <a:spcPct val="150000"/>
              </a:lnSpc>
              <a:buChar char="●"/>
            </a:pPr>
            <a:r>
              <a:rPr lang="vi-VN" sz="1100"/>
              <a:t>git add ten_file hoặc git add . : Thông tin của các file sẽ được lưu vào Staging area. Staging area có tác dụng sắp xếp lại những file đã add vào.</a:t>
            </a:r>
          </a:p>
          <a:p>
            <a:pPr lvl="1" algn="l">
              <a:lnSpc>
                <a:spcPct val="150000"/>
              </a:lnSpc>
              <a:buChar char="●"/>
            </a:pPr>
            <a:r>
              <a:rPr lang="vi-VN" sz="1100"/>
              <a:t>git commit -m "Nội dung…": Để đưa những file ở vùng Staging area chuyển sang Repository, mục đích là tạo ra 1 phiên bản mới và lưu vào lịch sử của Repository. Với điều kiện các tập tin, thư mục được thay đổi đã phải nằm trong Staging Area.</a:t>
            </a:r>
          </a:p>
          <a:p>
            <a:pPr lvl="1" algn="l">
              <a:lnSpc>
                <a:spcPct val="150000"/>
              </a:lnSpc>
              <a:buChar char="●"/>
            </a:pPr>
            <a:r>
              <a:rPr lang="vi-VN" sz="1100"/>
              <a:t>git push: Đẩy code lên GITHUB hoặc GITLAB.</a:t>
            </a:r>
          </a:p>
          <a:p>
            <a:pPr lvl="1" algn="l">
              <a:lnSpc>
                <a:spcPct val="150000"/>
              </a:lnSpc>
              <a:buChar char="●"/>
            </a:pPr>
            <a:r>
              <a:rPr lang="vi-VN" sz="1100"/>
              <a:t>git pull: Kéo code từ GITHUB hoặc GITLAB về máy.</a:t>
            </a:r>
          </a:p>
          <a:p>
            <a:pPr lvl="1" algn="l">
              <a:lnSpc>
                <a:spcPct val="150000"/>
              </a:lnSpc>
              <a:buChar char="●"/>
            </a:pPr>
            <a:r>
              <a:rPr lang="vi-VN" sz="1100"/>
              <a:t>git branch: Xem danh sách các nhánh.</a:t>
            </a:r>
          </a:p>
          <a:p>
            <a:pPr lvl="1" algn="l">
              <a:lnSpc>
                <a:spcPct val="150000"/>
              </a:lnSpc>
              <a:buChar char="●"/>
            </a:pPr>
            <a:r>
              <a:rPr lang="vi-VN" sz="1100"/>
              <a:t>git checkout -b ten_nhanh: Tạo một nhánh mới và chuyển sang nhánh đó.</a:t>
            </a:r>
          </a:p>
          <a:p>
            <a:pPr lvl="1" algn="l">
              <a:lnSpc>
                <a:spcPct val="150000"/>
              </a:lnSpc>
              <a:buChar char="●"/>
            </a:pPr>
            <a:r>
              <a:rPr lang="vi-VN" sz="1100"/>
              <a:t>git checkout ten_nhanh: Chuyển sang nhánh khác.</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2.6. Câu hỏi về GIT và GITHUB</a:t>
            </a:r>
            <a:endParaRPr lang="en-US" dirty="0"/>
          </a:p>
        </p:txBody>
      </p:sp>
    </p:spTree>
    <p:extLst>
      <p:ext uri="{BB962C8B-B14F-4D97-AF65-F5344CB8AC3E}">
        <p14:creationId xmlns:p14="http://schemas.microsoft.com/office/powerpoint/2010/main" val="26383198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GITHUB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GitHub là một hệ thống quản lý dự án và phiên bản code.</a:t>
            </a:r>
          </a:p>
          <a:p>
            <a:pPr lvl="1" algn="l">
              <a:lnSpc>
                <a:spcPct val="150000"/>
              </a:lnSpc>
              <a:buChar char="●"/>
            </a:pPr>
            <a:r>
              <a:rPr lang="vi-VN"/>
              <a:t>Giúp đồng bộ source code của team lên 1 server.</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2.6. Câu hỏi về GIT và GITHUB</a:t>
            </a:r>
            <a:endParaRPr lang="en-US" dirty="0"/>
          </a:p>
        </p:txBody>
      </p:sp>
    </p:spTree>
    <p:extLst>
      <p:ext uri="{BB962C8B-B14F-4D97-AF65-F5344CB8AC3E}">
        <p14:creationId xmlns:p14="http://schemas.microsoft.com/office/powerpoint/2010/main" val="823152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572699"/>
            <a:ext cx="7425031" cy="4444405"/>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sz="1200"/>
              <a:t>Lên trang https://www.topcv.vn/ để tạo CV nhanh và có nhiều mẫu sẵn.</a:t>
            </a:r>
            <a:endParaRPr lang="en-US" sz="1200"/>
          </a:p>
          <a:p>
            <a:pPr marL="457200" lvl="0" indent="-317500" algn="l" rtl="0">
              <a:lnSpc>
                <a:spcPct val="150000"/>
              </a:lnSpc>
              <a:spcBef>
                <a:spcPts val="0"/>
              </a:spcBef>
              <a:spcAft>
                <a:spcPts val="0"/>
              </a:spcAft>
              <a:buSzPts val="1400"/>
              <a:buChar char="●"/>
            </a:pPr>
            <a:r>
              <a:rPr lang="vi-VN" sz="1200"/>
              <a:t>Link demo: https://www.topcv.vn/xem-cv/UlBVBA5VCQEJBw9cUlQGUgcFWwxeVwQCAA4KBAbc36</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Hướng dẫn viết CV</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1032682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Có mấy cách sử dụng javascript trong html?</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Có 3 cách:</a:t>
            </a:r>
          </a:p>
          <a:p>
            <a:pPr lvl="2" algn="l">
              <a:lnSpc>
                <a:spcPct val="150000"/>
              </a:lnSpc>
              <a:buChar char="●"/>
            </a:pPr>
            <a:r>
              <a:rPr lang="vi-VN"/>
              <a:t>Inline: viết trực tiếp trong thẻ HTML</a:t>
            </a:r>
          </a:p>
          <a:p>
            <a:pPr lvl="2" algn="l">
              <a:lnSpc>
                <a:spcPct val="150000"/>
              </a:lnSpc>
              <a:buChar char="●"/>
            </a:pPr>
            <a:r>
              <a:rPr lang="vi-VN"/>
              <a:t>Internal: viết trong file HTML hiện tại</a:t>
            </a:r>
          </a:p>
          <a:p>
            <a:pPr lvl="2" algn="l">
              <a:lnSpc>
                <a:spcPct val="150000"/>
              </a:lnSpc>
              <a:buChar char="●"/>
            </a:pPr>
            <a:r>
              <a:rPr lang="vi-VN"/>
              <a:t>External: viết ra một file js khác rồi nhúng vào trang HTML</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2.7. Câu hỏi về Javascript</a:t>
            </a:r>
            <a:endParaRPr lang="en-US" dirty="0"/>
          </a:p>
        </p:txBody>
      </p:sp>
    </p:spTree>
    <p:extLst>
      <p:ext uri="{BB962C8B-B14F-4D97-AF65-F5344CB8AC3E}">
        <p14:creationId xmlns:p14="http://schemas.microsoft.com/office/powerpoint/2010/main" val="6912580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Có mấy kiểu dữ liệu?</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Javascript chia ra làm 2 kiểu chính:</a:t>
            </a:r>
          </a:p>
          <a:p>
            <a:pPr lvl="2" algn="l">
              <a:lnSpc>
                <a:spcPct val="150000"/>
              </a:lnSpc>
              <a:buChar char="●"/>
            </a:pPr>
            <a:r>
              <a:rPr lang="vi-VN"/>
              <a:t>Kiểu dữ liệu nguyên thủy: là kiểu dữ liệu mà giá trị không thể thay đổi được. Có 6 kiểu: Number, String, Boolean, Undefined, Null, Symbol</a:t>
            </a:r>
          </a:p>
          <a:p>
            <a:pPr lvl="2" algn="l">
              <a:lnSpc>
                <a:spcPct val="150000"/>
              </a:lnSpc>
              <a:buChar char="●"/>
            </a:pPr>
            <a:r>
              <a:rPr lang="vi-VN"/>
              <a:t>Kiểu dữ liệu phức tạp: Có 2 kiểu Function và Object.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2.7. Câu hỏi về Javascript</a:t>
            </a:r>
            <a:endParaRPr lang="en-US" dirty="0"/>
          </a:p>
        </p:txBody>
      </p:sp>
    </p:spTree>
    <p:extLst>
      <p:ext uri="{BB962C8B-B14F-4D97-AF65-F5344CB8AC3E}">
        <p14:creationId xmlns:p14="http://schemas.microsoft.com/office/powerpoint/2010/main" val="12683403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Hàm built-in là gì? Lấy ví dụ</a:t>
            </a:r>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Hàm built-in là những hàm được javascript định nghĩa sẵn, chúng ra chỉ việc sử dụng.</a:t>
            </a:r>
          </a:p>
          <a:p>
            <a:pPr lvl="1" algn="l">
              <a:lnSpc>
                <a:spcPct val="150000"/>
              </a:lnSpc>
              <a:buChar char="●"/>
            </a:pPr>
            <a:r>
              <a:rPr lang="vi-VN"/>
              <a:t>Ví dụ: alert(), confirm(), prompt(), console.log(), setTimeout(), setInterval(),…</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2.7. Câu hỏi về Javascript</a:t>
            </a:r>
            <a:endParaRPr lang="en-US" dirty="0"/>
          </a:p>
        </p:txBody>
      </p:sp>
    </p:spTree>
    <p:extLst>
      <p:ext uri="{BB962C8B-B14F-4D97-AF65-F5344CB8AC3E}">
        <p14:creationId xmlns:p14="http://schemas.microsoft.com/office/powerpoint/2010/main" val="24609000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Hàm setTimeout() là gì?</a:t>
            </a:r>
            <a:endParaRPr lang="en-US"/>
          </a:p>
          <a:p>
            <a:pPr marL="457200" lvl="0" indent="-317500" algn="l" rtl="0">
              <a:lnSpc>
                <a:spcPct val="150000"/>
              </a:lnSpc>
              <a:spcBef>
                <a:spcPts val="0"/>
              </a:spcBef>
              <a:spcAft>
                <a:spcPts val="0"/>
              </a:spcAft>
              <a:buSzPts val="1400"/>
              <a:buChar char="●"/>
            </a:pPr>
            <a:r>
              <a:rPr lang="en-US" b="1"/>
              <a:t>Cách trả lời</a:t>
            </a:r>
            <a:r>
              <a:rPr lang="en-US"/>
              <a:t>: </a:t>
            </a:r>
            <a:r>
              <a:rPr lang="vi-VN"/>
              <a:t>Code sẽ chạy 1 lần duy nhất sau một khoảng thời gian.</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2.7. Câu hỏi về Javascript</a:t>
            </a:r>
            <a:endParaRPr lang="en-US" dirty="0"/>
          </a:p>
        </p:txBody>
      </p:sp>
    </p:spTree>
    <p:extLst>
      <p:ext uri="{BB962C8B-B14F-4D97-AF65-F5344CB8AC3E}">
        <p14:creationId xmlns:p14="http://schemas.microsoft.com/office/powerpoint/2010/main" val="21016246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Hàm setInterval() là gì?</a:t>
            </a:r>
            <a:endParaRPr lang="en-US"/>
          </a:p>
          <a:p>
            <a:pPr marL="457200" lvl="0" indent="-317500" algn="l" rtl="0">
              <a:lnSpc>
                <a:spcPct val="150000"/>
              </a:lnSpc>
              <a:spcBef>
                <a:spcPts val="0"/>
              </a:spcBef>
              <a:spcAft>
                <a:spcPts val="0"/>
              </a:spcAft>
              <a:buSzPts val="1400"/>
              <a:buChar char="●"/>
            </a:pPr>
            <a:r>
              <a:rPr lang="en-US" b="1"/>
              <a:t>Cách trả lời</a:t>
            </a:r>
            <a:r>
              <a:rPr lang="en-US"/>
              <a:t>: Code sẽ chạy lặp lại sau một khoảng thời gian.</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2.7. Câu hỏi về Javascript</a:t>
            </a:r>
            <a:endParaRPr lang="en-US" dirty="0"/>
          </a:p>
        </p:txBody>
      </p:sp>
    </p:spTree>
    <p:extLst>
      <p:ext uri="{BB962C8B-B14F-4D97-AF65-F5344CB8AC3E}">
        <p14:creationId xmlns:p14="http://schemas.microsoft.com/office/powerpoint/2010/main" val="22379182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Kể tên một số loại vòng lặp trong javascript</a:t>
            </a:r>
            <a:endParaRPr lang="en-US"/>
          </a:p>
          <a:p>
            <a:pPr marL="457200" lvl="0" indent="-317500" algn="l" rtl="0">
              <a:lnSpc>
                <a:spcPct val="150000"/>
              </a:lnSpc>
              <a:spcBef>
                <a:spcPts val="0"/>
              </a:spcBef>
              <a:spcAft>
                <a:spcPts val="0"/>
              </a:spcAft>
              <a:buSzPts val="1400"/>
              <a:buChar char="●"/>
            </a:pPr>
            <a:r>
              <a:rPr lang="en-US" b="1"/>
              <a:t>Cách trả lời</a:t>
            </a:r>
            <a:r>
              <a:rPr lang="en-US"/>
              <a:t>: Một số loại vòng lặp: for, for in, for of, while.</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2.7. Câu hỏi về Javascript</a:t>
            </a:r>
            <a:endParaRPr lang="en-US" dirty="0"/>
          </a:p>
        </p:txBody>
      </p:sp>
    </p:spTree>
    <p:extLst>
      <p:ext uri="{BB962C8B-B14F-4D97-AF65-F5344CB8AC3E}">
        <p14:creationId xmlns:p14="http://schemas.microsoft.com/office/powerpoint/2010/main" val="25674730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Có mấy cách khai báo biến? So sánh các cách khai báo đó.</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Có 3 cách khai báo biến: var, let, const.</a:t>
            </a:r>
          </a:p>
          <a:p>
            <a:pPr lvl="1" algn="l">
              <a:lnSpc>
                <a:spcPct val="150000"/>
              </a:lnSpc>
              <a:buChar char="●"/>
            </a:pPr>
            <a:r>
              <a:rPr lang="vi-VN"/>
              <a:t>Từ khóa var: khi khai báo bên trong một khối, có thể dùng biến đó ở bên ngoài phạm vi 1 khối.</a:t>
            </a:r>
          </a:p>
          <a:p>
            <a:pPr lvl="1" algn="l">
              <a:lnSpc>
                <a:spcPct val="150000"/>
              </a:lnSpc>
              <a:buChar char="●"/>
            </a:pPr>
            <a:r>
              <a:rPr lang="vi-VN"/>
              <a:t>Từ khóa let: khi khai báo bên trong một khối, chỉ sử dụng được biến đó ở bên trong phạm vi khai báo. Nếu dùng bên ngoài phạm vi khai báo sẽ gặp lỗi biến đó chưa được định nghĩa.</a:t>
            </a:r>
          </a:p>
          <a:p>
            <a:pPr lvl="1" algn="l">
              <a:lnSpc>
                <a:spcPct val="150000"/>
              </a:lnSpc>
              <a:buChar char="●"/>
            </a:pPr>
            <a:r>
              <a:rPr lang="vi-VN"/>
              <a:t>Từ khóa const: khai báo 1 biến là hằng số, không thể gán lại giá trị cho biến đó.</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2.7. Câu hỏi về Javascript</a:t>
            </a:r>
            <a:endParaRPr lang="en-US" dirty="0"/>
          </a:p>
        </p:txBody>
      </p:sp>
    </p:spTree>
    <p:extLst>
      <p:ext uri="{BB962C8B-B14F-4D97-AF65-F5344CB8AC3E}">
        <p14:creationId xmlns:p14="http://schemas.microsoft.com/office/powerpoint/2010/main" val="16926396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Cookies, Session Storage, Local Storage khác nhau như thế nào?</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Cookies có thể thêm được thời gian hết hạn cho cặp name/value, lưu trữ được 4KB.</a:t>
            </a:r>
          </a:p>
          <a:p>
            <a:pPr lvl="1" algn="l">
              <a:lnSpc>
                <a:spcPct val="150000"/>
              </a:lnSpc>
              <a:buChar char="●"/>
            </a:pPr>
            <a:r>
              <a:rPr lang="vi-VN"/>
              <a:t>Local Storage sẽ lưu cặp name/value vô hạn hạn, đến khi người dùng xóa lịch sử trình duyệt, lưu trữ được 5MB.</a:t>
            </a:r>
          </a:p>
          <a:p>
            <a:pPr lvl="1" algn="l">
              <a:lnSpc>
                <a:spcPct val="150000"/>
              </a:lnSpc>
              <a:buChar char="●"/>
            </a:pPr>
            <a:r>
              <a:rPr lang="vi-VN"/>
              <a:t>Session Storage lưu cặp name/value theo phiên, nghĩa là khi người dùng tắt trình duyệt thì cặp name/value cũng mất, lưu trữ được 10MB.</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2.7. Câu hỏi về Javascript</a:t>
            </a:r>
            <a:endParaRPr lang="en-US" dirty="0"/>
          </a:p>
        </p:txBody>
      </p:sp>
    </p:spTree>
    <p:extLst>
      <p:ext uri="{BB962C8B-B14F-4D97-AF65-F5344CB8AC3E}">
        <p14:creationId xmlns:p14="http://schemas.microsoft.com/office/powerpoint/2010/main" val="28070490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Kể tên một số sự kiện trong JS</a:t>
            </a:r>
            <a:endParaRPr lang="en-US"/>
          </a:p>
          <a:p>
            <a:pPr marL="457200" lvl="0" indent="-317500" algn="l" rtl="0">
              <a:lnSpc>
                <a:spcPct val="150000"/>
              </a:lnSpc>
              <a:spcBef>
                <a:spcPts val="0"/>
              </a:spcBef>
              <a:spcAft>
                <a:spcPts val="0"/>
              </a:spcAft>
              <a:buSzPts val="1400"/>
              <a:buChar char="●"/>
            </a:pPr>
            <a:r>
              <a:rPr lang="en-US" b="1"/>
              <a:t>Cách trả lời</a:t>
            </a:r>
            <a:r>
              <a:rPr lang="en-US"/>
              <a:t>: Một số sự kiện phổ biến: onload, onblur, onfocus, onkeydown, onkeyup, onclick, onchange.</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2.7. Câu hỏi về Javascript</a:t>
            </a:r>
            <a:endParaRPr lang="en-US" dirty="0"/>
          </a:p>
        </p:txBody>
      </p:sp>
    </p:spTree>
    <p:extLst>
      <p:ext uri="{BB962C8B-B14F-4D97-AF65-F5344CB8AC3E}">
        <p14:creationId xmlns:p14="http://schemas.microsoft.com/office/powerpoint/2010/main" val="2500616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Scope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Scope là phạm vi truy cập, nó đề cập đến ngữ cảnh của đoạn code.</a:t>
            </a:r>
          </a:p>
          <a:p>
            <a:pPr lvl="1" algn="l">
              <a:lnSpc>
                <a:spcPct val="150000"/>
              </a:lnSpc>
              <a:buChar char="●"/>
            </a:pPr>
            <a:r>
              <a:rPr lang="vi-VN"/>
              <a:t>Có 2 kiểu phạm vi là:</a:t>
            </a:r>
          </a:p>
          <a:p>
            <a:pPr lvl="2" algn="l">
              <a:lnSpc>
                <a:spcPct val="150000"/>
              </a:lnSpc>
              <a:buChar char="●"/>
            </a:pPr>
            <a:r>
              <a:rPr lang="vi-VN"/>
              <a:t>Phạm vi toàn cục (global): Một biến nằm ở phạm vi toàn cục thì biến đó được sử dụng ở đâu cũng được.</a:t>
            </a:r>
          </a:p>
          <a:p>
            <a:pPr lvl="2" algn="l">
              <a:lnSpc>
                <a:spcPct val="150000"/>
              </a:lnSpc>
              <a:buChar char="●"/>
            </a:pPr>
            <a:r>
              <a:rPr lang="vi-VN"/>
              <a:t>Phạm vi cục bộ (local): Một biến được khai báo trong một hàm thì biến này là biến cục bộ, và chỉ sử dụng được ở trong hàm đó.</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2.7. Câu hỏi về Javascript</a:t>
            </a:r>
            <a:endParaRPr lang="en-US" dirty="0"/>
          </a:p>
        </p:txBody>
      </p:sp>
    </p:spTree>
    <p:extLst>
      <p:ext uri="{BB962C8B-B14F-4D97-AF65-F5344CB8AC3E}">
        <p14:creationId xmlns:p14="http://schemas.microsoft.com/office/powerpoint/2010/main" val="58176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7"/>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Anh/Chị hãy giới thiệu đôi chút về bản thân mình.</a:t>
            </a:r>
          </a:p>
          <a:p>
            <a:pPr marL="457200" lvl="0" indent="-317500" algn="l" rtl="0">
              <a:lnSpc>
                <a:spcPct val="150000"/>
              </a:lnSpc>
              <a:spcBef>
                <a:spcPts val="0"/>
              </a:spcBef>
              <a:spcAft>
                <a:spcPts val="0"/>
              </a:spcAft>
              <a:buSzPts val="1400"/>
              <a:buChar char="●"/>
            </a:pPr>
            <a:r>
              <a:rPr lang="en-US" b="1"/>
              <a:t>Cách trả lời</a:t>
            </a:r>
            <a:r>
              <a:rPr lang="en-US"/>
              <a:t>: </a:t>
            </a:r>
            <a:r>
              <a:rPr lang="vi-VN"/>
              <a:t>Dành ra khoảng 2 phút để giới thiệu các thông tin cơ bản về bản thân như họ tên, tên trường đại học, khoa theo học; với những ứng viên đã đi làm, bạn có thể giới thiệu thêm về công việc hiện tại; với những ứng viên mới ra trường, bạn có thể trình bày sơ lược về nguyện vọng và đường hướng phát triển trong tương lai.</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2.1. Câu hỏi chung về bản thân và cách ứng xử</a:t>
            </a:r>
            <a:endParaRPr lang="en-US" dirty="0"/>
          </a:p>
        </p:txBody>
      </p:sp>
    </p:spTree>
    <p:extLst>
      <p:ext uri="{BB962C8B-B14F-4D97-AF65-F5344CB8AC3E}">
        <p14:creationId xmlns:p14="http://schemas.microsoft.com/office/powerpoint/2010/main" val="16561835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Hoisting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Hoisting nghĩa là có thể sử dụng 1 biến xong sau đó mới cần khai báo biến đó.</a:t>
            </a:r>
          </a:p>
          <a:p>
            <a:pPr lvl="1" algn="l">
              <a:lnSpc>
                <a:spcPct val="150000"/>
              </a:lnSpc>
              <a:buChar char="●"/>
            </a:pPr>
            <a:r>
              <a:rPr lang="vi-VN"/>
              <a:t>Javascript sẽ di chuyển toàn bộ các khai báo biến lên đầu chương trình. Vì vậy, những dòng code có sử dụng biến mà chưa khai báo sẽ không bị lỗi.</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2.7. Câu hỏi về Javascript</a:t>
            </a:r>
            <a:endParaRPr lang="en-US" dirty="0"/>
          </a:p>
        </p:txBody>
      </p:sp>
    </p:spTree>
    <p:extLst>
      <p:ext uri="{BB962C8B-B14F-4D97-AF65-F5344CB8AC3E}">
        <p14:creationId xmlns:p14="http://schemas.microsoft.com/office/powerpoint/2010/main" val="13384067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Hàm callback là gì?</a:t>
            </a:r>
            <a:endParaRPr lang="en-US"/>
          </a:p>
          <a:p>
            <a:pPr marL="457200" lvl="0" indent="-317500" algn="l" rtl="0">
              <a:lnSpc>
                <a:spcPct val="150000"/>
              </a:lnSpc>
              <a:spcBef>
                <a:spcPts val="0"/>
              </a:spcBef>
              <a:spcAft>
                <a:spcPts val="0"/>
              </a:spcAft>
              <a:buSzPts val="1400"/>
              <a:buChar char="●"/>
            </a:pPr>
            <a:r>
              <a:rPr lang="en-US" b="1"/>
              <a:t>Cách trả lời</a:t>
            </a:r>
            <a:r>
              <a:rPr lang="en-US"/>
              <a:t>: </a:t>
            </a:r>
            <a:r>
              <a:rPr lang="vi-VN"/>
              <a:t>Hàm callback (gọi lại) là một hàm được truyền dưới dạng đối số cho một hàm khác.</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2.7. Câu hỏi về Javascript</a:t>
            </a:r>
            <a:endParaRPr lang="en-US" dirty="0"/>
          </a:p>
        </p:txBody>
      </p:sp>
    </p:spTree>
    <p:extLst>
      <p:ext uri="{BB962C8B-B14F-4D97-AF65-F5344CB8AC3E}">
        <p14:creationId xmlns:p14="http://schemas.microsoft.com/office/powerpoint/2010/main" val="27690091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Promise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Promise dùng để giải quyết vấn đề callback hell.</a:t>
            </a:r>
          </a:p>
          <a:p>
            <a:pPr lvl="1" algn="l">
              <a:lnSpc>
                <a:spcPct val="150000"/>
              </a:lnSpc>
              <a:buChar char="●"/>
            </a:pPr>
            <a:r>
              <a:rPr lang="vi-VN"/>
              <a:t>Callback hell là có nhiều hàm lồng nhau gây ra khó chịu, nguyên nhân gây ra tình trạng callback hell là do: giả sử để chạy được hàm b thì hàm a phải thực thi xong đã, và để chạy được hàm c thì hàm b phải thực thi xong.</a:t>
            </a:r>
          </a:p>
          <a:p>
            <a:pPr lvl="1" algn="l">
              <a:lnSpc>
                <a:spcPct val="150000"/>
              </a:lnSpc>
              <a:buChar char="●"/>
            </a:pPr>
            <a:r>
              <a:rPr lang="vi-VN"/>
              <a:t>Promise có cách viết đơn giản hơn so với callback, mỗi hàm nằm trên một dòng nên sẽ dễ nhìn hơn.</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2.7. Câu hỏi về Javascript</a:t>
            </a:r>
            <a:endParaRPr lang="en-US" dirty="0"/>
          </a:p>
        </p:txBody>
      </p:sp>
    </p:spTree>
    <p:extLst>
      <p:ext uri="{BB962C8B-B14F-4D97-AF65-F5344CB8AC3E}">
        <p14:creationId xmlns:p14="http://schemas.microsoft.com/office/powerpoint/2010/main" val="30241774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Phương thức Fetch là gì?</a:t>
            </a:r>
            <a:endParaRPr lang="en-US"/>
          </a:p>
          <a:p>
            <a:pPr marL="457200" lvl="0" indent="-317500" algn="l" rtl="0">
              <a:lnSpc>
                <a:spcPct val="150000"/>
              </a:lnSpc>
              <a:spcBef>
                <a:spcPts val="0"/>
              </a:spcBef>
              <a:spcAft>
                <a:spcPts val="0"/>
              </a:spcAft>
              <a:buSzPts val="1400"/>
              <a:buChar char="●"/>
            </a:pPr>
            <a:r>
              <a:rPr lang="en-US" b="1"/>
              <a:t>Cách trả lời</a:t>
            </a:r>
            <a:r>
              <a:rPr lang="en-US"/>
              <a:t>: </a:t>
            </a:r>
            <a:r>
              <a:rPr lang="vi-VN"/>
              <a:t>Phương thức Fetch dùng để gọi lên trên server thông qua một API để lấy dữ liệu từ trên server trả về.</a:t>
            </a:r>
            <a:endParaRPr lang="en-US"/>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2.7. Câu hỏi về Javascript</a:t>
            </a:r>
            <a:endParaRPr lang="en-US" dirty="0"/>
          </a:p>
        </p:txBody>
      </p:sp>
    </p:spTree>
    <p:extLst>
      <p:ext uri="{BB962C8B-B14F-4D97-AF65-F5344CB8AC3E}">
        <p14:creationId xmlns:p14="http://schemas.microsoft.com/office/powerpoint/2010/main" val="13753098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API là gì?</a:t>
            </a:r>
            <a:endParaRPr lang="en-US"/>
          </a:p>
          <a:p>
            <a:pPr marL="457200" lvl="0" indent="-317500" algn="l" rtl="0">
              <a:lnSpc>
                <a:spcPct val="150000"/>
              </a:lnSpc>
              <a:spcBef>
                <a:spcPts val="0"/>
              </a:spcBef>
              <a:spcAft>
                <a:spcPts val="0"/>
              </a:spcAft>
              <a:buSzPts val="1400"/>
              <a:buChar char="●"/>
            </a:pPr>
            <a:r>
              <a:rPr lang="en-US" b="1"/>
              <a:t>Cách trả lời</a:t>
            </a:r>
            <a:r>
              <a:rPr lang="en-US"/>
              <a:t>: </a:t>
            </a:r>
            <a:r>
              <a:rPr lang="vi-VN"/>
              <a:t>Api là một url để cho phép bên Front-end có thể giao tiếp được với bên Back-end.</a:t>
            </a:r>
            <a:endParaRPr lang="en-US"/>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2.7. Câu hỏi về Javascript</a:t>
            </a:r>
            <a:endParaRPr lang="en-US" dirty="0"/>
          </a:p>
        </p:txBody>
      </p:sp>
    </p:spTree>
    <p:extLst>
      <p:ext uri="{BB962C8B-B14F-4D97-AF65-F5344CB8AC3E}">
        <p14:creationId xmlns:p14="http://schemas.microsoft.com/office/powerpoint/2010/main" val="6658688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async/await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Async / Await là một tính năng của JavaScript giúp chúng ta làm việc với các hàm bất đồng bộ theo cách dễ hiểu hơn.</a:t>
            </a:r>
          </a:p>
          <a:p>
            <a:pPr lvl="1" algn="l">
              <a:lnSpc>
                <a:spcPct val="150000"/>
              </a:lnSpc>
              <a:buChar char="●"/>
            </a:pPr>
            <a:r>
              <a:rPr lang="vi-VN"/>
              <a:t>Async: khai báo một hàm bất đồng bộ. Tự động biến đổi một hàm thông thường thành một Promise.</a:t>
            </a:r>
          </a:p>
          <a:p>
            <a:pPr lvl="1" algn="l">
              <a:lnSpc>
                <a:spcPct val="150000"/>
              </a:lnSpc>
              <a:buChar char="●"/>
            </a:pPr>
            <a:r>
              <a:rPr lang="vi-VN"/>
              <a:t>Await: tạm dừng việc thực hiện các hàm async. Khi được đặt trước một Promise, nó sẽ đợi cho đến khi Promise kết thúc và trả về kết quả.</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2.7. Câu hỏi về Javascript</a:t>
            </a:r>
            <a:endParaRPr lang="en-US" dirty="0"/>
          </a:p>
        </p:txBody>
      </p:sp>
    </p:spTree>
    <p:extLst>
      <p:ext uri="{BB962C8B-B14F-4D97-AF65-F5344CB8AC3E}">
        <p14:creationId xmlns:p14="http://schemas.microsoft.com/office/powerpoint/2010/main" val="1955341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Spread syntax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Spread syntax (Cú pháp trải ra) là một phép lặp lại các phần tử của mảng (array) hoặc đối tượng (object).</a:t>
            </a:r>
          </a:p>
          <a:p>
            <a:pPr lvl="1" algn="l">
              <a:lnSpc>
                <a:spcPct val="150000"/>
              </a:lnSpc>
              <a:buChar char="●"/>
            </a:pPr>
            <a:r>
              <a:rPr lang="vi-VN"/>
              <a:t>Được thể hiện dưới dạng dấu ba chấm …</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2.7. Câu hỏi về Javascript</a:t>
            </a:r>
            <a:endParaRPr lang="en-US" dirty="0"/>
          </a:p>
        </p:txBody>
      </p:sp>
    </p:spTree>
    <p:extLst>
      <p:ext uri="{BB962C8B-B14F-4D97-AF65-F5344CB8AC3E}">
        <p14:creationId xmlns:p14="http://schemas.microsoft.com/office/powerpoint/2010/main" val="19497629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Rest parameters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Rest parameters (Tham số "còn lại") là tham số đại diện cho những tham số không được khai báo của một function.</a:t>
            </a:r>
          </a:p>
          <a:p>
            <a:pPr lvl="1" algn="l">
              <a:lnSpc>
                <a:spcPct val="150000"/>
              </a:lnSpc>
              <a:buChar char="●"/>
            </a:pPr>
            <a:r>
              <a:rPr lang="vi-VN"/>
              <a:t>Được ký hiệu bằng khai báo ...name (cẩn thận nhầm với spread syntax - dùng trong array và object).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2.7. Câu hỏi về Javascript</a:t>
            </a:r>
            <a:endParaRPr lang="en-US" dirty="0"/>
          </a:p>
        </p:txBody>
      </p:sp>
    </p:spTree>
    <p:extLst>
      <p:ext uri="{BB962C8B-B14F-4D97-AF65-F5344CB8AC3E}">
        <p14:creationId xmlns:p14="http://schemas.microsoft.com/office/powerpoint/2010/main" val="38519970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Destructuring là gì?</a:t>
            </a:r>
            <a:endParaRPr lang="en-US"/>
          </a:p>
          <a:p>
            <a:pPr marL="457200" lvl="0" indent="-317500" algn="l" rtl="0">
              <a:lnSpc>
                <a:spcPct val="150000"/>
              </a:lnSpc>
              <a:spcBef>
                <a:spcPts val="0"/>
              </a:spcBef>
              <a:spcAft>
                <a:spcPts val="0"/>
              </a:spcAft>
              <a:buSzPts val="1400"/>
              <a:buChar char="●"/>
            </a:pPr>
            <a:r>
              <a:rPr lang="en-US" b="1"/>
              <a:t>Cách trả lời</a:t>
            </a:r>
            <a:r>
              <a:rPr lang="en-US"/>
              <a:t>: </a:t>
            </a:r>
            <a:r>
              <a:rPr lang="vi-VN"/>
              <a:t>Destructuring (phá vỡ cấu trúc) cho phép chúng ta dễ dàng sử dụng các giá trị phần tử của Array hoặc Object (Mỗi lần lấy giá trị sẽ ngắn hơn).</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2.7. Câu hỏi về Javascript</a:t>
            </a:r>
            <a:endParaRPr lang="en-US" dirty="0"/>
          </a:p>
        </p:txBody>
      </p:sp>
    </p:spTree>
    <p:extLst>
      <p:ext uri="{BB962C8B-B14F-4D97-AF65-F5344CB8AC3E}">
        <p14:creationId xmlns:p14="http://schemas.microsoft.com/office/powerpoint/2010/main" val="21310222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forEach()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forEach() là một phương thức có sẵn của array, để duyệt qua mỗi phần tử của mảng và thực hiện một hành động nào đó.</a:t>
            </a:r>
          </a:p>
          <a:p>
            <a:pPr lvl="1" algn="l">
              <a:lnSpc>
                <a:spcPct val="150000"/>
              </a:lnSpc>
              <a:buChar char="●"/>
            </a:pPr>
            <a:r>
              <a:rPr lang="vi-VN"/>
              <a:t>forEach() không tạo ra mảng mới, chỉ có thể sửa mảng hiện tại</a:t>
            </a:r>
            <a:r>
              <a:rPr lang="en-US"/>
              <a:t>.</a:t>
            </a:r>
            <a:endParaRPr lang="vi-VN"/>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2.7. Câu hỏi về Javascript</a:t>
            </a:r>
            <a:endParaRPr lang="en-US" dirty="0"/>
          </a:p>
        </p:txBody>
      </p:sp>
    </p:spTree>
    <p:extLst>
      <p:ext uri="{BB962C8B-B14F-4D97-AF65-F5344CB8AC3E}">
        <p14:creationId xmlns:p14="http://schemas.microsoft.com/office/powerpoint/2010/main" val="1902213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Tại sao bạn muốn ứng tuyển vào vị trí lập trình viên?</a:t>
            </a:r>
          </a:p>
          <a:p>
            <a:pPr marL="457200" lvl="0" indent="-317500" algn="l" rtl="0">
              <a:lnSpc>
                <a:spcPct val="150000"/>
              </a:lnSpc>
              <a:spcBef>
                <a:spcPts val="0"/>
              </a:spcBef>
              <a:spcAft>
                <a:spcPts val="0"/>
              </a:spcAft>
              <a:buSzPts val="1400"/>
              <a:buChar char="●"/>
            </a:pPr>
            <a:r>
              <a:rPr lang="en-US" b="1"/>
              <a:t>Cách trả lời</a:t>
            </a:r>
            <a:r>
              <a:rPr lang="en-US"/>
              <a:t>: </a:t>
            </a:r>
            <a:r>
              <a:rPr lang="vi-VN"/>
              <a:t>Mục tiêu của nhà tuyển dụng khi đặt ra câu hỏi này là để đánh giá đam mê và nhiệt huyết của bạn, vậy nên bạn cũng cần chuẩn bị trước câu trả lời cho phần này. Khi được hỏi, bạn hãy thể hiện sự hào hứng và quan tâm của bạn đối với lập trình, code, công nghệ thông tin cũng như các xu hướng mới. Về cơ bản, bạn có thể trình bày ngắn gọn và rõ ràng mục tiêu bạn viết trong CV.</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2.1. Câu hỏi chung về bản thân và cách ứng xử</a:t>
            </a:r>
            <a:endParaRPr lang="en-US" dirty="0"/>
          </a:p>
        </p:txBody>
      </p:sp>
    </p:spTree>
    <p:extLst>
      <p:ext uri="{BB962C8B-B14F-4D97-AF65-F5344CB8AC3E}">
        <p14:creationId xmlns:p14="http://schemas.microsoft.com/office/powerpoint/2010/main" val="20777059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vi-VN"/>
              <a:t>map() là gì?</a:t>
            </a:r>
            <a:endParaRPr lang="en-US"/>
          </a:p>
          <a:p>
            <a:pPr marL="457200" lvl="0" indent="-317500" algn="l" rtl="0">
              <a:lnSpc>
                <a:spcPct val="150000"/>
              </a:lnSpc>
              <a:spcBef>
                <a:spcPts val="0"/>
              </a:spcBef>
              <a:spcAft>
                <a:spcPts val="0"/>
              </a:spcAft>
              <a:buSzPts val="1400"/>
              <a:buChar char="●"/>
            </a:pPr>
            <a:r>
              <a:rPr lang="en-US" b="1"/>
              <a:t>Cách trả lời</a:t>
            </a:r>
            <a:r>
              <a:rPr lang="en-US"/>
              <a:t>: </a:t>
            </a:r>
            <a:r>
              <a:rPr lang="vi-VN"/>
              <a:t>map() sẽ duyệt qua từng phần tử của mảng. Giá trị trả về của hàm map là một mảng mới, với số lượng phần tử bằng với mảng cũ, nhưng giá trị của các phần tử thì được quyết định bởi lệnh return của hàm map().</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2.7. Câu hỏi về Javascript</a:t>
            </a:r>
            <a:endParaRPr lang="en-US" dirty="0"/>
          </a:p>
        </p:txBody>
      </p:sp>
    </p:spTree>
    <p:extLst>
      <p:ext uri="{BB962C8B-B14F-4D97-AF65-F5344CB8AC3E}">
        <p14:creationId xmlns:p14="http://schemas.microsoft.com/office/powerpoint/2010/main" val="41229656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fr-FR"/>
              <a:t>Multiple Page Application và Single Page Application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MPA là kiểu website hoạt động theo cách truyền thống, khi người dùng yêu cầu một trang web, thì server sẽ tính toán và trả về trang web đó cho người dùng toàn bộ trang web dưới dạng mã html và web đó sẽ được load lại mới hoàn toàn.</a:t>
            </a:r>
          </a:p>
          <a:p>
            <a:pPr lvl="1" algn="l">
              <a:lnSpc>
                <a:spcPct val="150000"/>
              </a:lnSpc>
              <a:buChar char="●"/>
            </a:pPr>
            <a:r>
              <a:rPr lang="vi-VN"/>
              <a:t>SPA là một trang web mà ở đó người dùng có thể truy cập nhiều trang con mà không ảnh hưởng gì đến trang gốc. Khi người dùng truy cập vào thành phần bất kỳ trên trang, SPA sẽ chỉ chạy nội dung trên thành phần đó mà không tải lại toàn bộ trang như web truyền thống.</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2.8. Câu hỏi về ReactJS</a:t>
            </a:r>
            <a:endParaRPr lang="en-US" dirty="0"/>
          </a:p>
        </p:txBody>
      </p:sp>
    </p:spTree>
    <p:extLst>
      <p:ext uri="{BB962C8B-B14F-4D97-AF65-F5344CB8AC3E}">
        <p14:creationId xmlns:p14="http://schemas.microsoft.com/office/powerpoint/2010/main" val="20771192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fr-FR"/>
              <a:t>ReactJS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ReactJS là một mã nguồn mở được phát triển bởi Facebook, ra mắt vào năm 2013.</a:t>
            </a:r>
          </a:p>
          <a:p>
            <a:pPr lvl="1" algn="l">
              <a:lnSpc>
                <a:spcPct val="150000"/>
              </a:lnSpc>
              <a:buChar char="●"/>
            </a:pPr>
            <a:r>
              <a:rPr lang="vi-VN"/>
              <a:t>ReactJS là một thư viện viết bằng Javascript, dùng để xây dựng giao diện người dùng (UI).</a:t>
            </a:r>
          </a:p>
          <a:p>
            <a:pPr lvl="1" algn="l">
              <a:lnSpc>
                <a:spcPct val="150000"/>
              </a:lnSpc>
              <a:buChar char="●"/>
            </a:pPr>
            <a:r>
              <a:rPr lang="vi-VN"/>
              <a:t>Giúp xây dựng trang web SPA (Single Page Application) một cách nhanh chóng.</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2.8. Câu hỏi về ReactJS</a:t>
            </a:r>
            <a:endParaRPr lang="en-US" dirty="0"/>
          </a:p>
        </p:txBody>
      </p:sp>
    </p:spTree>
    <p:extLst>
      <p:ext uri="{BB962C8B-B14F-4D97-AF65-F5344CB8AC3E}">
        <p14:creationId xmlns:p14="http://schemas.microsoft.com/office/powerpoint/2010/main" val="18318969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fr-FR"/>
              <a:t>JSX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JSX viết tắt của từ Javascript XML.</a:t>
            </a:r>
          </a:p>
          <a:p>
            <a:pPr lvl="1" algn="l">
              <a:lnSpc>
                <a:spcPct val="150000"/>
              </a:lnSpc>
              <a:buChar char="●"/>
            </a:pPr>
            <a:r>
              <a:rPr lang="vi-VN"/>
              <a:t>Nó cho phép bạn viết các đoạn mã HTML trong ReactJS một cách dễ dàng và có cấu trúc hơn.</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2.8. Câu hỏi về ReactJS</a:t>
            </a:r>
            <a:endParaRPr lang="en-US" dirty="0"/>
          </a:p>
        </p:txBody>
      </p:sp>
    </p:spTree>
    <p:extLst>
      <p:ext uri="{BB962C8B-B14F-4D97-AF65-F5344CB8AC3E}">
        <p14:creationId xmlns:p14="http://schemas.microsoft.com/office/powerpoint/2010/main" val="10637757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fr-FR"/>
              <a:t>Components là gì?</a:t>
            </a:r>
            <a:endParaRPr lang="en-US"/>
          </a:p>
          <a:p>
            <a:pPr marL="457200" lvl="0" indent="-317500" algn="l" rtl="0">
              <a:lnSpc>
                <a:spcPct val="150000"/>
              </a:lnSpc>
              <a:spcBef>
                <a:spcPts val="0"/>
              </a:spcBef>
              <a:spcAft>
                <a:spcPts val="0"/>
              </a:spcAft>
              <a:buSzPts val="1400"/>
              <a:buChar char="●"/>
            </a:pPr>
            <a:r>
              <a:rPr lang="en-US" b="1"/>
              <a:t>Cách trả lời</a:t>
            </a:r>
            <a:r>
              <a:rPr lang="en-US"/>
              <a:t>: </a:t>
            </a:r>
            <a:r>
              <a:rPr lang="vi-VN"/>
              <a:t>Components (Thành phần) giúp phân chia các UI (giao diện người dùng) thành các phần nhỏ để dễ dàng quản lý và tái sử dụng.</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2.8. Câu hỏi về ReactJS</a:t>
            </a:r>
            <a:endParaRPr lang="en-US" dirty="0"/>
          </a:p>
        </p:txBody>
      </p:sp>
    </p:spTree>
    <p:extLst>
      <p:ext uri="{BB962C8B-B14F-4D97-AF65-F5344CB8AC3E}">
        <p14:creationId xmlns:p14="http://schemas.microsoft.com/office/powerpoint/2010/main" val="10238499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fr-FR"/>
              <a:t>Props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Props là một object được truyền vào trong một component.</a:t>
            </a:r>
          </a:p>
          <a:p>
            <a:pPr lvl="1" algn="l">
              <a:lnSpc>
                <a:spcPct val="150000"/>
              </a:lnSpc>
              <a:buChar char="●"/>
            </a:pPr>
            <a:r>
              <a:rPr lang="vi-VN"/>
              <a:t>Props cho phép chúng ta giao tiếp giữa các components với nhau bằng cách truyền tham số qua lại giữa các components.</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2.8. Câu hỏi về ReactJS</a:t>
            </a:r>
            <a:endParaRPr lang="en-US" dirty="0"/>
          </a:p>
        </p:txBody>
      </p:sp>
    </p:spTree>
    <p:extLst>
      <p:ext uri="{BB962C8B-B14F-4D97-AF65-F5344CB8AC3E}">
        <p14:creationId xmlns:p14="http://schemas.microsoft.com/office/powerpoint/2010/main" val="19530011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fr-FR"/>
              <a:t>useState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useState giúp cập nhật lại trạng thái của dữ liệu (hay cập nhật lại giá trị của dữ liệu).</a:t>
            </a:r>
          </a:p>
          <a:p>
            <a:pPr lvl="1" algn="l">
              <a:lnSpc>
                <a:spcPct val="150000"/>
              </a:lnSpc>
              <a:buChar char="●"/>
            </a:pPr>
            <a:r>
              <a:rPr lang="vi-VN"/>
              <a:t>Khi dữ liệu thay đổi thì giao diện được cập nhật lại theo dữ liệu mới.</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2.8. Câu hỏi về ReactJS</a:t>
            </a:r>
            <a:endParaRPr lang="en-US" dirty="0"/>
          </a:p>
        </p:txBody>
      </p:sp>
    </p:spTree>
    <p:extLst>
      <p:ext uri="{BB962C8B-B14F-4D97-AF65-F5344CB8AC3E}">
        <p14:creationId xmlns:p14="http://schemas.microsoft.com/office/powerpoint/2010/main" val="13744798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fr-FR"/>
              <a:t>useEffect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useEffect dùng để xử lý logic nào đó khi data (dữ liệu) được thay đổi.</a:t>
            </a:r>
          </a:p>
          <a:p>
            <a:pPr lvl="1" algn="l">
              <a:lnSpc>
                <a:spcPct val="150000"/>
              </a:lnSpc>
              <a:buChar char="●"/>
            </a:pPr>
            <a:r>
              <a:rPr lang="vi-VN"/>
              <a:t>Có 3 kiểu:</a:t>
            </a:r>
          </a:p>
          <a:p>
            <a:pPr lvl="2" algn="l">
              <a:lnSpc>
                <a:spcPct val="150000"/>
              </a:lnSpc>
              <a:buChar char="●"/>
            </a:pPr>
            <a:r>
              <a:rPr lang="vi-VN"/>
              <a:t>useEffect(callback): Khi render lại giao diện (tức render lần 2 trở đi), thì callback của useEffect vẫn được gọi lại.</a:t>
            </a:r>
          </a:p>
          <a:p>
            <a:pPr lvl="2" algn="l">
              <a:lnSpc>
                <a:spcPct val="150000"/>
              </a:lnSpc>
              <a:buChar char="●"/>
            </a:pPr>
            <a:r>
              <a:rPr lang="vi-VN"/>
              <a:t>useEffect(callback, []): Khi render lại giao diện (tức render lần 2 trở đi), thì callback của useEffect không được gọi lại.</a:t>
            </a:r>
          </a:p>
          <a:p>
            <a:pPr lvl="2" algn="l">
              <a:lnSpc>
                <a:spcPct val="150000"/>
              </a:lnSpc>
              <a:buChar char="●"/>
            </a:pPr>
            <a:r>
              <a:rPr lang="vi-VN"/>
              <a:t>useEffect(callback, [dependency]): Khi render lại giao diện (tức render lần 2 trở đi), thì callback của useEffect được gọi lại khi dependency thay đổi.</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2.8. Câu hỏi về ReactJS</a:t>
            </a:r>
            <a:endParaRPr lang="en-US" dirty="0"/>
          </a:p>
        </p:txBody>
      </p:sp>
    </p:spTree>
    <p:extLst>
      <p:ext uri="{BB962C8B-B14F-4D97-AF65-F5344CB8AC3E}">
        <p14:creationId xmlns:p14="http://schemas.microsoft.com/office/powerpoint/2010/main" val="14730140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a:t>
            </a:r>
            <a:r>
              <a:rPr lang="fr-FR"/>
              <a:t>Redux là gì?</a:t>
            </a:r>
            <a:endParaRPr lang="en-US"/>
          </a:p>
          <a:p>
            <a:pPr marL="457200" lvl="0" indent="-317500" algn="l" rtl="0">
              <a:lnSpc>
                <a:spcPct val="150000"/>
              </a:lnSpc>
              <a:spcBef>
                <a:spcPts val="0"/>
              </a:spcBef>
              <a:spcAft>
                <a:spcPts val="0"/>
              </a:spcAft>
              <a:buSzPts val="1400"/>
              <a:buChar char="●"/>
            </a:pPr>
            <a:r>
              <a:rPr lang="en-US" b="1"/>
              <a:t>Cách trả lời</a:t>
            </a:r>
            <a:r>
              <a:rPr lang="en-US"/>
              <a:t>:</a:t>
            </a:r>
          </a:p>
          <a:p>
            <a:pPr lvl="1" algn="l">
              <a:lnSpc>
                <a:spcPct val="150000"/>
              </a:lnSpc>
              <a:buChar char="●"/>
            </a:pPr>
            <a:r>
              <a:rPr lang="vi-VN"/>
              <a:t>Redux là 1 thư viện viết bằng Javascript.</a:t>
            </a:r>
          </a:p>
          <a:p>
            <a:pPr lvl="1" algn="l">
              <a:lnSpc>
                <a:spcPct val="150000"/>
              </a:lnSpc>
              <a:buChar char="●"/>
            </a:pPr>
            <a:r>
              <a:rPr lang="vi-VN"/>
              <a:t>Redux dùng để quản lý state (trạng thái) của toàn bộ ứng dụng (Giống việc khai báo 1 biến ở chế độ toàn cục để có thể sử dụng ở nhiều nơi).</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2.8. Câu hỏi về ReactJS</a:t>
            </a:r>
            <a:endParaRPr lang="en-US" dirty="0"/>
          </a:p>
        </p:txBody>
      </p:sp>
    </p:spTree>
    <p:extLst>
      <p:ext uri="{BB962C8B-B14F-4D97-AF65-F5344CB8AC3E}">
        <p14:creationId xmlns:p14="http://schemas.microsoft.com/office/powerpoint/2010/main" val="27357336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200" b="1"/>
              <a:t>Câu hỏi</a:t>
            </a:r>
            <a:r>
              <a:rPr lang="en-US" sz="1200"/>
              <a:t>: </a:t>
            </a:r>
            <a:r>
              <a:rPr lang="fr-FR" sz="1200"/>
              <a:t>Mô tả cách hoạt động của Redux.</a:t>
            </a:r>
            <a:endParaRPr lang="en-US" sz="1200"/>
          </a:p>
          <a:p>
            <a:pPr marL="457200" lvl="0" indent="-317500" algn="l" rtl="0">
              <a:lnSpc>
                <a:spcPct val="150000"/>
              </a:lnSpc>
              <a:spcBef>
                <a:spcPts val="0"/>
              </a:spcBef>
              <a:spcAft>
                <a:spcPts val="0"/>
              </a:spcAft>
              <a:buSzPts val="1400"/>
              <a:buChar char="●"/>
            </a:pPr>
            <a:r>
              <a:rPr lang="en-US" sz="1200" b="1"/>
              <a:t>Cách trả lời</a:t>
            </a:r>
            <a:r>
              <a:rPr lang="en-US" sz="1200"/>
              <a:t>:</a:t>
            </a:r>
          </a:p>
          <a:p>
            <a:pPr lvl="1" algn="l">
              <a:lnSpc>
                <a:spcPct val="150000"/>
              </a:lnSpc>
              <a:buChar char="●"/>
            </a:pPr>
            <a:r>
              <a:rPr lang="vi-VN" sz="1200"/>
              <a:t>Redux gồm 4 phần:</a:t>
            </a:r>
          </a:p>
          <a:p>
            <a:pPr lvl="2" algn="l">
              <a:lnSpc>
                <a:spcPct val="150000"/>
              </a:lnSpc>
              <a:buChar char="●"/>
            </a:pPr>
            <a:r>
              <a:rPr lang="vi-VN" sz="1200"/>
              <a:t>Store: là một kho để lưu trữ các state và phân phát các state cho các component.</a:t>
            </a:r>
          </a:p>
          <a:p>
            <a:pPr lvl="2" algn="l">
              <a:lnSpc>
                <a:spcPct val="150000"/>
              </a:lnSpc>
              <a:buChar char="●"/>
            </a:pPr>
            <a:r>
              <a:rPr lang="vi-VN" sz="1200"/>
              <a:t>Action: Những hành động có thể xảy ra.</a:t>
            </a:r>
          </a:p>
          <a:p>
            <a:pPr lvl="2" algn="l">
              <a:lnSpc>
                <a:spcPct val="150000"/>
              </a:lnSpc>
              <a:buChar char="●"/>
            </a:pPr>
            <a:r>
              <a:rPr lang="vi-VN" sz="1200"/>
              <a:t>Dispatch: Dùng để kích hoạt một action và gửi action đó đến Reducer</a:t>
            </a:r>
          </a:p>
          <a:p>
            <a:pPr lvl="2" algn="l">
              <a:lnSpc>
                <a:spcPct val="150000"/>
              </a:lnSpc>
              <a:buChar char="●"/>
            </a:pPr>
            <a:r>
              <a:rPr lang="vi-VN" sz="1200"/>
              <a:t>Reducer: Dùng để tiếp nhận action do Dispatch gửi tới, sau đó xử lý logic để ra được một kết quả, và lưu kết quả đó store.</a:t>
            </a:r>
          </a:p>
          <a:p>
            <a:pPr lvl="1" algn="l">
              <a:lnSpc>
                <a:spcPct val="150000"/>
              </a:lnSpc>
              <a:buChar char="●"/>
            </a:pPr>
            <a:r>
              <a:rPr lang="vi-VN" sz="1200"/>
              <a:t>Cách hoạt động: Sau khi một action được thực thi, dispathcer sẽ được kích hoạt và gửi đến reducer một action. Lúc này reducer thực hiện hành động dựa vào action được gửi đến. Sau đó, đồng thời lưu lại giá trị của state mới vào trong store và trả về state mới đó.</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2.8. Câu hỏi về ReactJS</a:t>
            </a:r>
            <a:endParaRPr lang="en-US" dirty="0"/>
          </a:p>
        </p:txBody>
      </p:sp>
    </p:spTree>
    <p:extLst>
      <p:ext uri="{BB962C8B-B14F-4D97-AF65-F5344CB8AC3E}">
        <p14:creationId xmlns:p14="http://schemas.microsoft.com/office/powerpoint/2010/main" val="1628603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Điểm mạnh của bạn là gì?</a:t>
            </a:r>
          </a:p>
          <a:p>
            <a:pPr marL="457200" lvl="0" indent="-317500" algn="l" rtl="0">
              <a:lnSpc>
                <a:spcPct val="150000"/>
              </a:lnSpc>
              <a:spcBef>
                <a:spcPts val="0"/>
              </a:spcBef>
              <a:spcAft>
                <a:spcPts val="0"/>
              </a:spcAft>
              <a:buSzPts val="1400"/>
              <a:buChar char="●"/>
            </a:pPr>
            <a:r>
              <a:rPr lang="en-US" b="1"/>
              <a:t>Cách trả lời</a:t>
            </a:r>
            <a:r>
              <a:rPr lang="en-US"/>
              <a:t>: </a:t>
            </a:r>
            <a:r>
              <a:rPr lang="vi-VN"/>
              <a:t>Đây cũng là một trong những câu hỏi được hỏi khá thường xuyên bất kể bạn ứng tuyển vào vị trí nào. Đừng ngần ngại nói về những ưu điểm của bản thân và nêu ra bạn sẽ giúp ích được gì cho công ty với những điểm mạnh đó.</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2.1. Câu hỏi chung về bản thân và cách ứng xử</a:t>
            </a:r>
            <a:endParaRPr lang="en-US" dirty="0"/>
          </a:p>
        </p:txBody>
      </p:sp>
    </p:spTree>
    <p:extLst>
      <p:ext uri="{BB962C8B-B14F-4D97-AF65-F5344CB8AC3E}">
        <p14:creationId xmlns:p14="http://schemas.microsoft.com/office/powerpoint/2010/main" val="29666023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7"/>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100" b="1"/>
              <a:t>Câu hỏi</a:t>
            </a:r>
            <a:r>
              <a:rPr lang="en-US" sz="1100"/>
              <a:t>: </a:t>
            </a:r>
            <a:r>
              <a:rPr lang="fr-FR" sz="1100"/>
              <a:t>React Router là gì? Một số component hay dùng.</a:t>
            </a:r>
            <a:endParaRPr lang="en-US" sz="1100"/>
          </a:p>
          <a:p>
            <a:pPr marL="457200" lvl="0" indent="-317500" algn="l" rtl="0">
              <a:lnSpc>
                <a:spcPct val="150000"/>
              </a:lnSpc>
              <a:spcBef>
                <a:spcPts val="0"/>
              </a:spcBef>
              <a:spcAft>
                <a:spcPts val="0"/>
              </a:spcAft>
              <a:buSzPts val="1400"/>
              <a:buChar char="●"/>
            </a:pPr>
            <a:r>
              <a:rPr lang="en-US" sz="1100" b="1"/>
              <a:t>Cách trả lời</a:t>
            </a:r>
            <a:r>
              <a:rPr lang="en-US" sz="1100"/>
              <a:t>:</a:t>
            </a:r>
          </a:p>
          <a:p>
            <a:pPr lvl="1" algn="l">
              <a:lnSpc>
                <a:spcPct val="150000"/>
              </a:lnSpc>
              <a:buChar char="●"/>
            </a:pPr>
            <a:r>
              <a:rPr lang="vi-VN" sz="1100"/>
              <a:t>React Router là một thư viện được viết bằng React để quản lý routing trong các ứng dụng web.</a:t>
            </a:r>
          </a:p>
          <a:p>
            <a:pPr lvl="1" algn="l">
              <a:lnSpc>
                <a:spcPct val="150000"/>
              </a:lnSpc>
              <a:buChar char="●"/>
            </a:pPr>
            <a:r>
              <a:rPr lang="vi-VN" sz="1100"/>
              <a:t>Một số component hay dùng:</a:t>
            </a:r>
          </a:p>
          <a:p>
            <a:pPr lvl="2" algn="l">
              <a:lnSpc>
                <a:spcPct val="150000"/>
              </a:lnSpc>
              <a:buChar char="●"/>
            </a:pPr>
            <a:r>
              <a:rPr lang="vi-VN" sz="1100"/>
              <a:t>BrowserRouter: Để kết nối ứng dụng của bạn với URL của trình duyệt thì phải import BrowserRouter và bọc nó bên ngoài toàn bộ ứng dụng chính là component App.</a:t>
            </a:r>
          </a:p>
          <a:p>
            <a:pPr lvl="2" algn="l">
              <a:lnSpc>
                <a:spcPct val="150000"/>
              </a:lnSpc>
              <a:buChar char="●"/>
            </a:pPr>
            <a:r>
              <a:rPr lang="vi-VN" sz="1100"/>
              <a:t>Routes: Cung cấp các tuyến đường (routes) để điều hướng các thành phần của ứng dụng React. Dùng để bọc ở bên ngoài danh sách các Route.</a:t>
            </a:r>
          </a:p>
          <a:p>
            <a:pPr lvl="2" algn="l">
              <a:lnSpc>
                <a:spcPct val="150000"/>
              </a:lnSpc>
              <a:buChar char="●"/>
            </a:pPr>
            <a:r>
              <a:rPr lang="vi-VN" sz="1100"/>
              <a:t>Route: Được sử dụng để định nghĩa một route để điều hướng đến một component cụ thể.</a:t>
            </a:r>
          </a:p>
          <a:p>
            <a:pPr lvl="2" algn="l">
              <a:lnSpc>
                <a:spcPct val="150000"/>
              </a:lnSpc>
              <a:buChar char="●"/>
            </a:pPr>
            <a:r>
              <a:rPr lang="vi-VN" sz="1100"/>
              <a:t>Link: Cho phép chuyển đổi giữa các URL khác nhau mà không cần phải load lại trang (nó tương tự như thẻ &lt;a&gt; trong HTML).</a:t>
            </a:r>
          </a:p>
          <a:p>
            <a:pPr lvl="2" algn="l">
              <a:lnSpc>
                <a:spcPct val="150000"/>
              </a:lnSpc>
              <a:buChar char="●"/>
            </a:pPr>
            <a:r>
              <a:rPr lang="vi-VN" sz="1100"/>
              <a:t>Outlet: Nó dùng để xác định vị trí mà component trong route được hiển thị (Sử dụng giống {props.children} trong React).</a:t>
            </a:r>
          </a:p>
          <a:p>
            <a:pPr lvl="2" algn="l">
              <a:lnSpc>
                <a:spcPct val="150000"/>
              </a:lnSpc>
              <a:buChar char="●"/>
            </a:pPr>
            <a:r>
              <a:rPr lang="vi-VN" sz="1100"/>
              <a:t>NavLink: Cũng giống Link, nhưng nếu URL trùng với link của NavLink thì sẽ thêm class là active.</a:t>
            </a:r>
          </a:p>
          <a:p>
            <a:pPr lvl="2" algn="l">
              <a:lnSpc>
                <a:spcPct val="150000"/>
              </a:lnSpc>
              <a:buChar char="●"/>
            </a:pPr>
            <a:r>
              <a:rPr lang="vi-VN" sz="1100"/>
              <a:t>Navigate: Sử dụng Navigate để tự động chuyển hướng đến một trang nào đó.</a:t>
            </a:r>
          </a:p>
          <a:p>
            <a:pPr marL="596900" lvl="1" indent="0" algn="l">
              <a:lnSpc>
                <a:spcPct val="150000"/>
              </a:lnSpc>
              <a:buNone/>
            </a:pPr>
            <a:endParaRPr lang="en-US" sz="1100"/>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2.8. Câu hỏi về ReactJS</a:t>
            </a:r>
            <a:endParaRPr lang="en-US" dirty="0"/>
          </a:p>
        </p:txBody>
      </p:sp>
    </p:spTree>
    <p:extLst>
      <p:ext uri="{BB962C8B-B14F-4D97-AF65-F5344CB8AC3E}">
        <p14:creationId xmlns:p14="http://schemas.microsoft.com/office/powerpoint/2010/main" val="4294418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6"/>
            <a:ext cx="7425031" cy="423035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Câu hỏi</a:t>
            </a:r>
            <a:r>
              <a:rPr lang="en-US"/>
              <a:t>: Điểm yếu của bạn là gì?</a:t>
            </a:r>
          </a:p>
          <a:p>
            <a:pPr marL="457200" lvl="0" indent="-317500" algn="l" rtl="0">
              <a:lnSpc>
                <a:spcPct val="150000"/>
              </a:lnSpc>
              <a:spcBef>
                <a:spcPts val="0"/>
              </a:spcBef>
              <a:spcAft>
                <a:spcPts val="0"/>
              </a:spcAft>
              <a:buSzPts val="1400"/>
              <a:buChar char="●"/>
            </a:pPr>
            <a:r>
              <a:rPr lang="en-US" b="1"/>
              <a:t>Cách trả lời</a:t>
            </a:r>
            <a:r>
              <a:rPr lang="en-US"/>
              <a:t>: </a:t>
            </a:r>
            <a:r>
              <a:rPr lang="vi-VN"/>
              <a:t>Hãy luôn trung thực và nói ra những vấn đề mà bạn đang gặp phải, bất kể chuyên môn hay kỹ năng. Tuy nhiên, bạn hãy thể hiện với nhà tuyển dụng thái độ luôn sẵn sàng học hỏi nhiều hơn và cải thiện những thiếu sót của mình.</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Một số câu hỏi phỏng vấn thường gặp</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2.1. Câu hỏi chung về bản thân và cách ứng xử</a:t>
            </a:r>
            <a:endParaRPr lang="en-US" dirty="0"/>
          </a:p>
        </p:txBody>
      </p:sp>
    </p:spTree>
    <p:extLst>
      <p:ext uri="{BB962C8B-B14F-4D97-AF65-F5344CB8AC3E}">
        <p14:creationId xmlns:p14="http://schemas.microsoft.com/office/powerpoint/2010/main" val="1769374578"/>
      </p:ext>
    </p:extLst>
  </p:cSld>
  <p:clrMapOvr>
    <a:masterClrMapping/>
  </p:clrMapOvr>
</p:sld>
</file>

<file path=ppt/theme/theme1.xml><?xml version="1.0" encoding="utf-8"?>
<a:theme xmlns:a="http://schemas.openxmlformats.org/drawingml/2006/main"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2428</TotalTime>
  <Words>7408</Words>
  <Application>Microsoft Office PowerPoint</Application>
  <PresentationFormat>On-screen Show (16:9)</PresentationFormat>
  <Paragraphs>479</Paragraphs>
  <Slides>80</Slides>
  <Notes>80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80</vt:i4>
      </vt:variant>
    </vt:vector>
  </HeadingPairs>
  <TitlesOfParts>
    <vt:vector size="87" baseType="lpstr">
      <vt:lpstr>Montserrat</vt:lpstr>
      <vt:lpstr>Barlow Condensed</vt:lpstr>
      <vt:lpstr>Arial</vt:lpstr>
      <vt:lpstr>Barlow Condensed SemiBold</vt:lpstr>
      <vt:lpstr>Barlow</vt:lpstr>
      <vt:lpstr>Anaheim</vt:lpstr>
      <vt:lpstr>Software Developer Engineer Job Description by Slidesgo</vt:lpstr>
      <vt:lpstr>KHÓA HỌC FRONT-END  Bài 43: Hướng dẫn viết CV và phỏng vấn</vt:lpstr>
      <vt:lpstr>Nội dung</vt:lpstr>
      <vt:lpstr>01. Hướng dẫn viết CV</vt:lpstr>
      <vt:lpstr>01. Hướng dẫn viết CV</vt:lpstr>
      <vt:lpstr>01. Hướng dẫn viết CV</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lpstr>02. Một số câu hỏi phỏng vấn thường gặp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FRONT-END  Buổi 01: Giới thiệu khóa học, học HTML</dc:title>
  <cp:lastModifiedBy>Admin</cp:lastModifiedBy>
  <cp:revision>137</cp:revision>
  <dcterms:modified xsi:type="dcterms:W3CDTF">2023-05-07T08:46:48Z</dcterms:modified>
</cp:coreProperties>
</file>