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94" r:id="rId3"/>
    <p:sldId id="297" r:id="rId4"/>
    <p:sldId id="296"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6" r:id="rId21"/>
    <p:sldId id="314" r:id="rId22"/>
    <p:sldId id="317" r:id="rId23"/>
    <p:sldId id="315" r:id="rId24"/>
    <p:sldId id="337"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Barlow Condensed" panose="00000506000000000000" pitchFamily="2" charset="0"/>
      <p:regular r:id="rId31"/>
      <p:bold r:id="rId32"/>
      <p:italic r:id="rId33"/>
      <p:boldItalic r:id="rId34"/>
    </p:embeddedFont>
    <p:embeddedFont>
      <p:font typeface="Barlow Condensed SemiBold" panose="00000706000000000000" pitchFamily="2"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varScale="1">
        <p:scale>
          <a:sx n="217" d="100"/>
          <a:sy n="217" d="100"/>
        </p:scale>
        <p:origin x="17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42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84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9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16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76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43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22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75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52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11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9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2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11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336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01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2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15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3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43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a:latin typeface="Barlow Condensed SemiBold"/>
                <a:ea typeface="Barlow Condensed SemiBold"/>
                <a:cs typeface="Barlow Condensed SemiBold"/>
                <a:sym typeface="Barlow Condensed SemiBold"/>
              </a:rPr>
              <a:t>KHÓA HỌC FRONT-END</a:t>
            </a:r>
            <a:br>
              <a:rPr lang="en"/>
            </a:br>
            <a:br>
              <a:rPr lang="en"/>
            </a:br>
            <a:r>
              <a:rPr lang="en" sz="4000" b="0">
                <a:solidFill>
                  <a:schemeClr val="lt1"/>
                </a:solidFill>
                <a:latin typeface="Barlow Condensed"/>
                <a:ea typeface="Barlow Condensed"/>
                <a:cs typeface="Barlow Condensed"/>
                <a:sym typeface="Barlow Condensed"/>
              </a:rPr>
              <a:t>Bài 05: </a:t>
            </a:r>
            <a:r>
              <a:rPr lang="vi-VN" sz="4000" b="0">
                <a:solidFill>
                  <a:schemeClr val="lt1"/>
                </a:solidFill>
                <a:latin typeface="Barlow Condensed"/>
                <a:ea typeface="Barlow Condensed"/>
                <a:cs typeface="Barlow Condensed"/>
                <a:sym typeface="Barlow Condensed"/>
              </a:rPr>
              <a:t>Học CSS, CSS3 cơ bản (Tiết 2)</a:t>
            </a:r>
            <a:endParaRP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pic>
        <p:nvPicPr>
          <p:cNvPr id="8" name="Picture 7">
            <a:extLst>
              <a:ext uri="{FF2B5EF4-FFF2-40B4-BE49-F238E27FC236}">
                <a16:creationId xmlns:a16="http://schemas.microsoft.com/office/drawing/2014/main" id="{D6BD7D2B-43ED-B883-539E-BC952164D995}"/>
              </a:ext>
            </a:extLst>
          </p:cNvPr>
          <p:cNvPicPr>
            <a:picLocks noChangeAspect="1"/>
          </p:cNvPicPr>
          <p:nvPr/>
        </p:nvPicPr>
        <p:blipFill>
          <a:blip r:embed="rId3"/>
          <a:stretch>
            <a:fillRect/>
          </a:stretch>
        </p:blipFill>
        <p:spPr>
          <a:xfrm>
            <a:off x="452534" y="1497496"/>
            <a:ext cx="8238931" cy="3527292"/>
          </a:xfrm>
          <a:prstGeom prst="rect">
            <a:avLst/>
          </a:prstGeom>
        </p:spPr>
      </p:pic>
    </p:spTree>
    <p:extLst>
      <p:ext uri="{BB962C8B-B14F-4D97-AF65-F5344CB8AC3E}">
        <p14:creationId xmlns:p14="http://schemas.microsoft.com/office/powerpoint/2010/main" val="174128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6903"/>
            <a:ext cx="7239012" cy="348633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dk1"/>
                </a:solidFill>
              </a:rPr>
              <a:t>position: static; </a:t>
            </a:r>
            <a:r>
              <a:rPr lang="en-US" sz="1200">
                <a:solidFill>
                  <a:schemeClr val="dk1"/>
                </a:solidFill>
              </a:rPr>
              <a:t>// Vị trí ở trạng thái mặc định của phần tử (tức là các thuộc tính top, bottom, right, left không có hiệu lực)</a:t>
            </a:r>
          </a:p>
          <a:p>
            <a:pPr marL="457200" lvl="0" indent="-317500" algn="l" rtl="0">
              <a:lnSpc>
                <a:spcPct val="150000"/>
              </a:lnSpc>
              <a:spcBef>
                <a:spcPts val="0"/>
              </a:spcBef>
              <a:spcAft>
                <a:spcPts val="0"/>
              </a:spcAft>
              <a:buSzPts val="1400"/>
              <a:buChar char="●"/>
            </a:pPr>
            <a:r>
              <a:rPr lang="vi-VN" sz="1200" b="1">
                <a:solidFill>
                  <a:schemeClr val="dk1"/>
                </a:solidFill>
              </a:rPr>
              <a:t>position: relative;</a:t>
            </a:r>
            <a:r>
              <a:rPr lang="en-US" sz="1200" b="1">
                <a:solidFill>
                  <a:schemeClr val="dk1"/>
                </a:solidFill>
              </a:rPr>
              <a:t> </a:t>
            </a:r>
            <a:r>
              <a:rPr lang="en-US" sz="1200">
                <a:solidFill>
                  <a:schemeClr val="dk1"/>
                </a:solidFill>
              </a:rPr>
              <a:t>// </a:t>
            </a:r>
            <a:r>
              <a:rPr lang="vi-VN" sz="1200">
                <a:solidFill>
                  <a:schemeClr val="dk1"/>
                </a:solidFill>
              </a:rPr>
              <a:t>Vị trí tương đối so với vị trí mặc định và áp dụng được các thuộc tính top, right, bottom, left.</a:t>
            </a:r>
            <a:endParaRPr lang="en-US" sz="1200">
              <a:solidFill>
                <a:schemeClr val="dk1"/>
              </a:solidFill>
            </a:endParaRPr>
          </a:p>
          <a:p>
            <a:pPr marL="457200" lvl="0" indent="-317500" algn="l" rtl="0">
              <a:lnSpc>
                <a:spcPct val="150000"/>
              </a:lnSpc>
              <a:spcBef>
                <a:spcPts val="0"/>
              </a:spcBef>
              <a:spcAft>
                <a:spcPts val="0"/>
              </a:spcAft>
              <a:buSzPts val="1400"/>
              <a:buChar char="●"/>
            </a:pPr>
            <a:r>
              <a:rPr lang="en-US" sz="1200" b="1">
                <a:solidFill>
                  <a:schemeClr val="dk1"/>
                </a:solidFill>
              </a:rPr>
              <a:t>position: absolute;</a:t>
            </a:r>
            <a:r>
              <a:rPr lang="en-US" sz="1200" b="1"/>
              <a:t> </a:t>
            </a:r>
            <a:r>
              <a:rPr lang="en-US" sz="1200"/>
              <a:t>// Vị trí tuyệt đối cho các thành phần theo thành phần bao ngoài hoặc cửa sổ trình duyệt.</a:t>
            </a:r>
          </a:p>
          <a:p>
            <a:pPr marL="457200" lvl="0" indent="-317500" algn="l" rtl="0">
              <a:lnSpc>
                <a:spcPct val="150000"/>
              </a:lnSpc>
              <a:spcBef>
                <a:spcPts val="0"/>
              </a:spcBef>
              <a:spcAft>
                <a:spcPts val="0"/>
              </a:spcAft>
              <a:buSzPts val="1400"/>
              <a:buChar char="●"/>
            </a:pPr>
            <a:r>
              <a:rPr lang="en-US" sz="1200" b="1"/>
              <a:t>position: fixed; </a:t>
            </a:r>
            <a:r>
              <a:rPr lang="en-US" sz="1200"/>
              <a:t>// </a:t>
            </a:r>
            <a:r>
              <a:rPr lang="vi-VN" sz="1200"/>
              <a:t>Được định vị so với khung nhìn (viewport), có nghĩa là nó luôn ở một vị trí cố định ngay cả khi trang được cuộn. Các thuộc tính top, right, bottom và left được sử dụng để định vị element.</a:t>
            </a:r>
            <a:endParaRPr lang="en-US" sz="1200"/>
          </a:p>
          <a:p>
            <a:pPr marL="457200" lvl="0" indent="-317500" algn="l" rtl="0">
              <a:lnSpc>
                <a:spcPct val="150000"/>
              </a:lnSpc>
              <a:spcBef>
                <a:spcPts val="0"/>
              </a:spcBef>
              <a:spcAft>
                <a:spcPts val="0"/>
              </a:spcAft>
              <a:buSzPts val="1400"/>
              <a:buChar char="●"/>
            </a:pPr>
            <a:r>
              <a:rPr lang="en-US" sz="1200" b="1"/>
              <a:t>position: sticky; </a:t>
            </a:r>
            <a:r>
              <a:rPr lang="en-US" sz="1200"/>
              <a:t>// </a:t>
            </a:r>
            <a:r>
              <a:rPr lang="vi-VN" sz="1200"/>
              <a:t>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endParaRPr lang="en-US" sz="120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spTree>
    <p:extLst>
      <p:ext uri="{BB962C8B-B14F-4D97-AF65-F5344CB8AC3E}">
        <p14:creationId xmlns:p14="http://schemas.microsoft.com/office/powerpoint/2010/main" val="156648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2287"/>
            <a:ext cx="437619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Thuộc tính </a:t>
            </a:r>
            <a:r>
              <a:rPr lang="vi-VN" b="1">
                <a:solidFill>
                  <a:schemeClr val="dk1"/>
                </a:solidFill>
              </a:rPr>
              <a:t>z-index</a:t>
            </a:r>
            <a:r>
              <a:rPr lang="vi-VN">
                <a:solidFill>
                  <a:schemeClr val="dk1"/>
                </a:solidFill>
              </a:rPr>
              <a:t> thiết lập thứ tự xếp chồng nhau của một thành phần vị trí.</a:t>
            </a:r>
          </a:p>
          <a:p>
            <a:pPr marL="457200" lvl="0" indent="-317500" algn="l" rtl="0">
              <a:lnSpc>
                <a:spcPct val="150000"/>
              </a:lnSpc>
              <a:spcBef>
                <a:spcPts val="0"/>
              </a:spcBef>
              <a:spcAft>
                <a:spcPts val="0"/>
              </a:spcAft>
              <a:buSzPts val="1400"/>
              <a:buChar char="●"/>
            </a:pPr>
            <a:r>
              <a:rPr lang="vi-VN">
                <a:solidFill>
                  <a:schemeClr val="dk1"/>
                </a:solidFill>
              </a:rPr>
              <a:t>Giá trị mặc định là 0.</a:t>
            </a:r>
            <a:endParaRPr lang="en-US">
              <a:solidFill>
                <a:schemeClr val="dk1"/>
              </a:solidFill>
            </a:endParaRPr>
          </a:p>
          <a:p>
            <a:pPr marL="457200" lvl="0" indent="-317500" algn="l" rtl="0">
              <a:lnSpc>
                <a:spcPct val="150000"/>
              </a:lnSpc>
              <a:spcBef>
                <a:spcPts val="0"/>
              </a:spcBef>
              <a:spcAft>
                <a:spcPts val="0"/>
              </a:spcAft>
              <a:buSzPts val="1400"/>
              <a:buChar char="●"/>
            </a:pPr>
            <a:r>
              <a:rPr lang="vi-VN">
                <a:solidFill>
                  <a:schemeClr val="dk1"/>
                </a:solidFill>
              </a:rPr>
              <a:t>z-index càng cao thì element đó càng nằm trên.</a:t>
            </a:r>
          </a:p>
          <a:p>
            <a:pPr marL="457200" lvl="0" indent="-317500" algn="l" rtl="0">
              <a:lnSpc>
                <a:spcPct val="150000"/>
              </a:lnSpc>
              <a:spcBef>
                <a:spcPts val="0"/>
              </a:spcBef>
              <a:spcAft>
                <a:spcPts val="0"/>
              </a:spcAft>
              <a:buSzPts val="1400"/>
              <a:buChar char="●"/>
            </a:pPr>
            <a:r>
              <a:rPr lang="vi-VN" b="1">
                <a:solidFill>
                  <a:schemeClr val="dk1"/>
                </a:solidFill>
              </a:rPr>
              <a:t>Chú ý</a:t>
            </a:r>
            <a:r>
              <a:rPr lang="vi-VN">
                <a:solidFill>
                  <a:schemeClr val="dk1"/>
                </a:solidFill>
              </a:rPr>
              <a:t>: z-index chỉ làm việc cùng với thuộc tính position có giá trị sau: absolute, fixed, relative, sticky. Đối với giá trị static thì z-index không áp dụng được.</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Z-index</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2B6805-15BE-460C-19D8-D7E40FD18422}"/>
              </a:ext>
            </a:extLst>
          </p:cNvPr>
          <p:cNvPicPr>
            <a:picLocks noChangeAspect="1"/>
          </p:cNvPicPr>
          <p:nvPr/>
        </p:nvPicPr>
        <p:blipFill>
          <a:blip r:embed="rId3"/>
          <a:stretch>
            <a:fillRect/>
          </a:stretch>
        </p:blipFill>
        <p:spPr>
          <a:xfrm>
            <a:off x="5083816" y="1101665"/>
            <a:ext cx="3822654" cy="3372037"/>
          </a:xfrm>
          <a:prstGeom prst="rect">
            <a:avLst/>
          </a:prstGeom>
        </p:spPr>
      </p:pic>
    </p:spTree>
    <p:extLst>
      <p:ext uri="{BB962C8B-B14F-4D97-AF65-F5344CB8AC3E}">
        <p14:creationId xmlns:p14="http://schemas.microsoft.com/office/powerpoint/2010/main" val="51792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41118"/>
            <a:ext cx="3982629"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visible</a:t>
            </a:r>
            <a:r>
              <a:rPr lang="en-US" b="1">
                <a:solidFill>
                  <a:schemeClr val="dk1"/>
                </a:solidFill>
              </a:rPr>
              <a:t>; </a:t>
            </a:r>
            <a:r>
              <a:rPr lang="en-US">
                <a:solidFill>
                  <a:schemeClr val="dk1"/>
                </a:solidFill>
              </a:rPr>
              <a:t>//</a:t>
            </a:r>
            <a:r>
              <a:rPr lang="vi-VN">
                <a:solidFill>
                  <a:schemeClr val="dk1"/>
                </a:solidFill>
              </a:rPr>
              <a:t> Khi chiều cao của box không đủ chứa text, thì text vẫn hiển thị tràn qua box, đây là mặc định.</a:t>
            </a:r>
          </a:p>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hidden</a:t>
            </a:r>
            <a:r>
              <a:rPr lang="en-US" b="1">
                <a:solidFill>
                  <a:schemeClr val="dk1"/>
                </a:solidFill>
              </a:rPr>
              <a:t>; </a:t>
            </a:r>
            <a:r>
              <a:rPr lang="en-US">
                <a:solidFill>
                  <a:schemeClr val="dk1"/>
                </a:solidFill>
              </a:rPr>
              <a:t>//</a:t>
            </a:r>
            <a:r>
              <a:rPr lang="vi-VN">
                <a:solidFill>
                  <a:schemeClr val="dk1"/>
                </a:solidFill>
              </a:rPr>
              <a:t> Khi chiều cao của box không đủ chứa text, thì text bị tràn sẽ được ẩn đi.</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Overflow (Tràn ra)</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overflow xác định điều gì sẽ xảy ra nếu một thành phần box tràn nội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5" y="1894623"/>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a:t>Có các giá trị sau:</a:t>
            </a:r>
            <a:endParaRPr lang="en-US"/>
          </a:p>
        </p:txBody>
      </p:sp>
    </p:spTree>
    <p:extLst>
      <p:ext uri="{BB962C8B-B14F-4D97-AF65-F5344CB8AC3E}">
        <p14:creationId xmlns:p14="http://schemas.microsoft.com/office/powerpoint/2010/main" val="118368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962092"/>
            <a:ext cx="3982629" cy="300336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scroll</a:t>
            </a:r>
            <a:r>
              <a:rPr lang="en-US" b="1">
                <a:solidFill>
                  <a:schemeClr val="dk1"/>
                </a:solidFill>
              </a:rPr>
              <a:t>; </a:t>
            </a:r>
            <a:r>
              <a:rPr lang="en-US">
                <a:solidFill>
                  <a:schemeClr val="dk1"/>
                </a:solidFill>
              </a:rPr>
              <a:t>//</a:t>
            </a:r>
            <a:r>
              <a:rPr lang="vi-VN" b="1">
                <a:solidFill>
                  <a:schemeClr val="dk1"/>
                </a:solidFill>
              </a:rPr>
              <a:t> </a:t>
            </a:r>
            <a:r>
              <a:rPr lang="vi-VN">
                <a:solidFill>
                  <a:schemeClr val="dk1"/>
                </a:solidFill>
              </a:rPr>
              <a:t>Khi chiều cao của box không đủ chứa text, thì text bị tràn sẽ được ẩn đi và xuất hiện thanh scroll, khi cuộn sẽ hiển thị text. Khi sử dụng thành phần này sẽ xuất hiện cả thanh scroll ngang và dọc.</a:t>
            </a:r>
          </a:p>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auto</a:t>
            </a:r>
            <a:r>
              <a:rPr lang="en-US" b="1">
                <a:solidFill>
                  <a:schemeClr val="dk1"/>
                </a:solidFill>
              </a:rPr>
              <a:t>; </a:t>
            </a:r>
            <a:r>
              <a:rPr lang="en-US"/>
              <a:t>//</a:t>
            </a:r>
            <a:r>
              <a:rPr lang="vi-VN">
                <a:solidFill>
                  <a:schemeClr val="dk1"/>
                </a:solidFill>
              </a:rPr>
              <a:t> Khi chiều cao của box không đủ chứa text, thì thanh scroll sẽ tự động hiển thị. Khi sử dụng thành phần này sẽ xuất hiện thanh scroll dọc.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Overflow (Tràn ra)</a:t>
            </a:r>
            <a:endParaRPr b="0"/>
          </a:p>
        </p:txBody>
      </p:sp>
      <p:grpSp>
        <p:nvGrpSpPr>
          <p:cNvPr id="1491" name="Google Shape;1491;p40"/>
          <p:cNvGrpSpPr/>
          <p:nvPr/>
        </p:nvGrpSpPr>
        <p:grpSpPr>
          <a:xfrm rot="10800000">
            <a:off x="3834750" y="493269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overflow xác định điều gì sẽ xảy ra nếu một thành phần box tràn nội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4" y="1899690"/>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a:t>Có các giá trị sau:</a:t>
            </a:r>
            <a:endParaRPr lang="en-US"/>
          </a:p>
        </p:txBody>
      </p:sp>
    </p:spTree>
    <p:extLst>
      <p:ext uri="{BB962C8B-B14F-4D97-AF65-F5344CB8AC3E}">
        <p14:creationId xmlns:p14="http://schemas.microsoft.com/office/powerpoint/2010/main" val="23105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phần tử tag02 được đặt cùng cấp và phải kề ngay sau phần tử tag01 (mỗi tag01 chỉ có một tag02 kề ngay sau).</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Adjacent sibling selectors (Bộ chọn anh chị em liền kề)</a:t>
            </a:r>
          </a:p>
        </p:txBody>
      </p:sp>
    </p:spTree>
    <p:extLst>
      <p:ext uri="{BB962C8B-B14F-4D97-AF65-F5344CB8AC3E}">
        <p14:creationId xmlns:p14="http://schemas.microsoft.com/office/powerpoint/2010/main" val="230185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cùng cấp với phần tử tag01, và những phần tử tag02 phải nằm sau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General sibling selectors (Bộ chọn anh chị em chung)</a:t>
            </a:r>
          </a:p>
        </p:txBody>
      </p:sp>
    </p:spTree>
    <p:extLst>
      <p:ext uri="{BB962C8B-B14F-4D97-AF65-F5344CB8AC3E}">
        <p14:creationId xmlns:p14="http://schemas.microsoft.com/office/powerpoint/2010/main" val="276393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là cấp con đầu tiên (cấp 1) của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&gt;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Child selectors (Bộ chọn con)</a:t>
            </a:r>
          </a:p>
        </p:txBody>
      </p:sp>
    </p:spTree>
    <p:extLst>
      <p:ext uri="{BB962C8B-B14F-4D97-AF65-F5344CB8AC3E}">
        <p14:creationId xmlns:p14="http://schemas.microsoft.com/office/powerpoint/2010/main" val="423631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bên trong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Descendant selectors (Bộ chọn hậu duệ)</a:t>
            </a:r>
            <a:endParaRPr lang="en-US"/>
          </a:p>
        </p:txBody>
      </p:sp>
    </p:spTree>
    <p:extLst>
      <p:ext uri="{BB962C8B-B14F-4D97-AF65-F5344CB8AC3E}">
        <p14:creationId xmlns:p14="http://schemas.microsoft.com/office/powerpoint/2010/main" val="294121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:pseudo-class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Dùng để xác định trạng thái đặc biệt của một element.</a:t>
            </a:r>
            <a:endParaRPr lang="en-US"/>
          </a:p>
        </p:txBody>
      </p:sp>
    </p:spTree>
    <p:extLst>
      <p:ext uri="{BB962C8B-B14F-4D97-AF65-F5344CB8AC3E}">
        <p14:creationId xmlns:p14="http://schemas.microsoft.com/office/powerpoint/2010/main" val="377199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List (</a:t>
            </a:r>
            <a:r>
              <a:rPr lang="en-US" sz="1600" err="1"/>
              <a:t>Danh</a:t>
            </a:r>
            <a:r>
              <a:rPr lang="en-US" sz="1600"/>
              <a:t> </a:t>
            </a:r>
            <a:r>
              <a:rPr lang="en-US" sz="1600" err="1"/>
              <a:t>sách</a:t>
            </a:r>
            <a:r>
              <a:rPr lang="en-US" sz="1600"/>
              <a:t>)</a:t>
            </a:r>
            <a:endParaRPr sz="1600"/>
          </a:p>
        </p:txBody>
      </p:sp>
      <p:sp>
        <p:nvSpPr>
          <p:cNvPr id="1127" name="Google Shape;1127;p29"/>
          <p:cNvSpPr txBox="1">
            <a:spLocks noGrp="1"/>
          </p:cNvSpPr>
          <p:nvPr>
            <p:ph type="subTitle" idx="2"/>
          </p:nvPr>
        </p:nvSpPr>
        <p:spPr>
          <a:xfrm>
            <a:off x="5516100" y="1003730"/>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Table (</a:t>
            </a:r>
            <a:r>
              <a:rPr lang="en-US" err="1"/>
              <a:t>Bảng</a:t>
            </a:r>
            <a:r>
              <a:rPr lang="en-US"/>
              <a:t>)</a:t>
            </a:r>
            <a:endParaRPr/>
          </a:p>
        </p:txBody>
      </p:sp>
      <p:sp>
        <p:nvSpPr>
          <p:cNvPr id="1128" name="Google Shape;1128;p29"/>
          <p:cNvSpPr txBox="1">
            <a:spLocks noGrp="1"/>
          </p:cNvSpPr>
          <p:nvPr>
            <p:ph type="subTitle" idx="3"/>
          </p:nvPr>
        </p:nvSpPr>
        <p:spPr>
          <a:xfrm>
            <a:off x="1701987" y="1611391"/>
            <a:ext cx="2907900" cy="87399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Display (</a:t>
            </a:r>
            <a:r>
              <a:rPr lang="en-US" sz="1600" err="1"/>
              <a:t>Hiển</a:t>
            </a:r>
            <a:r>
              <a:rPr lang="en-US" sz="1600"/>
              <a:t> </a:t>
            </a:r>
            <a:r>
              <a:rPr lang="en-US" sz="1600" err="1"/>
              <a:t>thị</a:t>
            </a:r>
            <a:r>
              <a:rPr lang="en-US" sz="1600"/>
              <a:t>)</a:t>
            </a:r>
            <a:endParaRPr sz="160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Position (</a:t>
            </a:r>
            <a:r>
              <a:rPr lang="en-US" sz="1600" err="1"/>
              <a:t>Vị</a:t>
            </a:r>
            <a:r>
              <a:rPr lang="en-US" sz="1600"/>
              <a:t> </a:t>
            </a:r>
            <a:r>
              <a:rPr lang="en-US" sz="1600" err="1"/>
              <a:t>trí</a:t>
            </a:r>
            <a:r>
              <a:rPr lang="en-US" sz="1600"/>
              <a:t>)</a:t>
            </a:r>
            <a:endParaRPr sz="160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Z-index</a:t>
            </a:r>
            <a:endParaRPr sz="1600"/>
          </a:p>
        </p:txBody>
      </p:sp>
      <p:sp>
        <p:nvSpPr>
          <p:cNvPr id="1131" name="Google Shape;1131;p29"/>
          <p:cNvSpPr txBox="1">
            <a:spLocks noGrp="1"/>
          </p:cNvSpPr>
          <p:nvPr>
            <p:ph type="subTitle" idx="6"/>
          </p:nvPr>
        </p:nvSpPr>
        <p:spPr>
          <a:xfrm>
            <a:off x="5511275" y="2530361"/>
            <a:ext cx="2907900" cy="69660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Overflow (</a:t>
            </a:r>
            <a:r>
              <a:rPr lang="en-US" sz="1600" err="1"/>
              <a:t>Tràn</a:t>
            </a:r>
            <a:r>
              <a:rPr lang="en-US" sz="1600"/>
              <a:t> </a:t>
            </a:r>
            <a:r>
              <a:rPr lang="en-US" sz="1600" err="1"/>
              <a:t>ra</a:t>
            </a:r>
            <a:r>
              <a:rPr lang="en-US" sz="1600"/>
              <a:t>)</a:t>
            </a:r>
            <a:endParaRPr sz="160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3" name="Google Shape;1133;p29"/>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5" name="Google Shape;1130;p29">
            <a:extLst>
              <a:ext uri="{FF2B5EF4-FFF2-40B4-BE49-F238E27FC236}">
                <a16:creationId xmlns:a16="http://schemas.microsoft.com/office/drawing/2014/main" id="{46C77A5E-71DF-7775-5EB7-9E1B49C0C60B}"/>
              </a:ext>
            </a:extLst>
          </p:cNvPr>
          <p:cNvSpPr txBox="1">
            <a:spLocks/>
          </p:cNvSpPr>
          <p:nvPr/>
        </p:nvSpPr>
        <p:spPr>
          <a:xfrm>
            <a:off x="1701987" y="3550963"/>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Combinator selectors (</a:t>
            </a:r>
            <a:r>
              <a:rPr lang="en-US" sz="1600" err="1"/>
              <a:t>Bộ</a:t>
            </a:r>
            <a:r>
              <a:rPr lang="en-US" sz="1600"/>
              <a:t> </a:t>
            </a:r>
            <a:r>
              <a:rPr lang="en-US" sz="1600" err="1"/>
              <a:t>chọn</a:t>
            </a:r>
            <a:r>
              <a:rPr lang="en-US" sz="1600"/>
              <a:t> </a:t>
            </a:r>
            <a:r>
              <a:rPr lang="en-US" sz="1600" err="1"/>
              <a:t>tổ</a:t>
            </a:r>
            <a:r>
              <a:rPr lang="en-US" sz="1600"/>
              <a:t> </a:t>
            </a:r>
            <a:r>
              <a:rPr lang="en-US" sz="1600" err="1"/>
              <a:t>hợp</a:t>
            </a:r>
            <a:r>
              <a:rPr lang="en-US" sz="1600"/>
              <a:t>)</a:t>
            </a:r>
          </a:p>
        </p:txBody>
      </p:sp>
      <p:sp>
        <p:nvSpPr>
          <p:cNvPr id="16" name="Google Shape;1131;p29">
            <a:extLst>
              <a:ext uri="{FF2B5EF4-FFF2-40B4-BE49-F238E27FC236}">
                <a16:creationId xmlns:a16="http://schemas.microsoft.com/office/drawing/2014/main" id="{DF222272-4B79-C58C-FC18-0C2A89EFAC3D}"/>
              </a:ext>
            </a:extLst>
          </p:cNvPr>
          <p:cNvSpPr txBox="1">
            <a:spLocks/>
          </p:cNvSpPr>
          <p:nvPr/>
        </p:nvSpPr>
        <p:spPr>
          <a:xfrm>
            <a:off x="5511275" y="3492707"/>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Pseudo-class selectors (</a:t>
            </a:r>
            <a:r>
              <a:rPr lang="en-US" sz="1600" err="1"/>
              <a:t>Bộ</a:t>
            </a:r>
            <a:r>
              <a:rPr lang="en-US" sz="1600"/>
              <a:t> </a:t>
            </a:r>
            <a:r>
              <a:rPr lang="en-US" sz="1600" err="1"/>
              <a:t>chọn</a:t>
            </a:r>
            <a:r>
              <a:rPr lang="en-US" sz="1600"/>
              <a:t> </a:t>
            </a:r>
            <a:r>
              <a:rPr lang="en-US" sz="1600" err="1"/>
              <a:t>lớp</a:t>
            </a:r>
            <a:r>
              <a:rPr lang="en-US" sz="1600"/>
              <a:t> </a:t>
            </a:r>
            <a:r>
              <a:rPr lang="en-US" sz="1600" err="1"/>
              <a:t>giả</a:t>
            </a:r>
            <a:r>
              <a:rPr lang="en-US" sz="1600"/>
              <a:t>)</a:t>
            </a:r>
          </a:p>
        </p:txBody>
      </p:sp>
      <p:sp>
        <p:nvSpPr>
          <p:cNvPr id="17" name="Google Shape;1133;p29">
            <a:extLst>
              <a:ext uri="{FF2B5EF4-FFF2-40B4-BE49-F238E27FC236}">
                <a16:creationId xmlns:a16="http://schemas.microsoft.com/office/drawing/2014/main" id="{E1CA613E-5534-390F-2D8F-9F43EDDCCC4C}"/>
              </a:ext>
            </a:extLst>
          </p:cNvPr>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08</a:t>
            </a:r>
            <a:endParaRPr>
              <a:latin typeface="Barlow Condensed SemiBold"/>
              <a:ea typeface="Barlow Condensed SemiBold"/>
              <a:cs typeface="Barlow Condensed SemiBold"/>
              <a:sym typeface="Barlow Condensed SemiBold"/>
            </a:endParaRPr>
          </a:p>
        </p:txBody>
      </p:sp>
      <p:sp>
        <p:nvSpPr>
          <p:cNvPr id="18" name="Google Shape;1136;p29">
            <a:extLst>
              <a:ext uri="{FF2B5EF4-FFF2-40B4-BE49-F238E27FC236}">
                <a16:creationId xmlns:a16="http://schemas.microsoft.com/office/drawing/2014/main" id="{9A5325F4-C955-3BF0-A9BB-9246B2E56B21}"/>
              </a:ext>
            </a:extLst>
          </p:cNvPr>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30;p29">
            <a:extLst>
              <a:ext uri="{FF2B5EF4-FFF2-40B4-BE49-F238E27FC236}">
                <a16:creationId xmlns:a16="http://schemas.microsoft.com/office/drawing/2014/main" id="{F727ED8A-626F-16DD-D02F-FEA5CC91921F}"/>
              </a:ext>
            </a:extLst>
          </p:cNvPr>
          <p:cNvSpPr txBox="1">
            <a:spLocks/>
          </p:cNvSpPr>
          <p:nvPr/>
        </p:nvSpPr>
        <p:spPr>
          <a:xfrm>
            <a:off x="1701987" y="4301484"/>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Pseudo-elements selectors (</a:t>
            </a:r>
            <a:r>
              <a:rPr lang="en-US" sz="1600" err="1"/>
              <a:t>Bộ</a:t>
            </a:r>
            <a:r>
              <a:rPr lang="en-US" sz="1600"/>
              <a:t> </a:t>
            </a:r>
            <a:r>
              <a:rPr lang="en-US" sz="1600" err="1"/>
              <a:t>chọn</a:t>
            </a:r>
            <a:r>
              <a:rPr lang="en-US" sz="1600"/>
              <a:t> </a:t>
            </a:r>
            <a:r>
              <a:rPr lang="en-US" sz="1600" err="1"/>
              <a:t>phần</a:t>
            </a:r>
            <a:r>
              <a:rPr lang="en-US" sz="1600"/>
              <a:t> </a:t>
            </a:r>
            <a:r>
              <a:rPr lang="en-US" sz="1600" err="1"/>
              <a:t>tử</a:t>
            </a:r>
            <a:r>
              <a:rPr lang="en-US" sz="1600"/>
              <a:t> </a:t>
            </a:r>
            <a:r>
              <a:rPr lang="en-US" sz="1600" err="1"/>
              <a:t>giả</a:t>
            </a:r>
            <a:r>
              <a:rPr lang="en-US" sz="1600"/>
              <a:t>)</a:t>
            </a:r>
          </a:p>
        </p:txBody>
      </p:sp>
      <p:sp>
        <p:nvSpPr>
          <p:cNvPr id="20" name="Google Shape;1131;p29">
            <a:extLst>
              <a:ext uri="{FF2B5EF4-FFF2-40B4-BE49-F238E27FC236}">
                <a16:creationId xmlns:a16="http://schemas.microsoft.com/office/drawing/2014/main" id="{3D917F33-2E8A-7974-5E01-99E30B0CF229}"/>
              </a:ext>
            </a:extLst>
          </p:cNvPr>
          <p:cNvSpPr txBox="1">
            <a:spLocks/>
          </p:cNvSpPr>
          <p:nvPr/>
        </p:nvSpPr>
        <p:spPr>
          <a:xfrm>
            <a:off x="5511275" y="4107115"/>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Opacity (</a:t>
            </a:r>
            <a:r>
              <a:rPr lang="en-US" sz="1600" err="1"/>
              <a:t>Độ</a:t>
            </a:r>
            <a:r>
              <a:rPr lang="en-US" sz="1600"/>
              <a:t> </a:t>
            </a:r>
            <a:r>
              <a:rPr lang="en-US" sz="1600" err="1"/>
              <a:t>mờ</a:t>
            </a:r>
            <a:r>
              <a:rPr lang="en-US" sz="1600"/>
              <a:t>)</a:t>
            </a:r>
          </a:p>
        </p:txBody>
      </p:sp>
      <p:sp>
        <p:nvSpPr>
          <p:cNvPr id="21" name="Google Shape;1133;p29">
            <a:extLst>
              <a:ext uri="{FF2B5EF4-FFF2-40B4-BE49-F238E27FC236}">
                <a16:creationId xmlns:a16="http://schemas.microsoft.com/office/drawing/2014/main" id="{8F531D3B-3B21-9938-8CC8-3F9EEB4C8730}"/>
              </a:ext>
            </a:extLst>
          </p:cNvPr>
          <p:cNvSpPr/>
          <p:nvPr/>
        </p:nvSpPr>
        <p:spPr>
          <a:xfrm>
            <a:off x="4759325" y="4090886"/>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10</a:t>
            </a:r>
            <a:endParaRPr>
              <a:latin typeface="Barlow Condensed SemiBold"/>
              <a:ea typeface="Barlow Condensed SemiBold"/>
              <a:cs typeface="Barlow Condensed SemiBold"/>
              <a:sym typeface="Barlow Condensed SemiBold"/>
            </a:endParaRPr>
          </a:p>
        </p:txBody>
      </p:sp>
      <p:sp>
        <p:nvSpPr>
          <p:cNvPr id="22" name="Google Shape;1136;p29">
            <a:extLst>
              <a:ext uri="{FF2B5EF4-FFF2-40B4-BE49-F238E27FC236}">
                <a16:creationId xmlns:a16="http://schemas.microsoft.com/office/drawing/2014/main" id="{B4AD175E-7672-6057-87A3-20225744DC7B}"/>
              </a:ext>
            </a:extLst>
          </p:cNvPr>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dk1"/>
                </a:solidFill>
              </a:rPr>
              <a:t>:link</a:t>
            </a:r>
            <a:r>
              <a:rPr lang="vi-VN">
                <a:solidFill>
                  <a:schemeClr val="dk1"/>
                </a:solidFill>
              </a:rPr>
              <a:t>: khi liên kết chưa được truy cập lần nào. (Chỉ dùng cho thẻ a)</a:t>
            </a:r>
          </a:p>
          <a:p>
            <a:pPr marL="457200" lvl="0" indent="-317500" algn="l" rtl="0">
              <a:lnSpc>
                <a:spcPct val="150000"/>
              </a:lnSpc>
              <a:spcBef>
                <a:spcPts val="0"/>
              </a:spcBef>
              <a:spcAft>
                <a:spcPts val="0"/>
              </a:spcAft>
              <a:buSzPts val="1400"/>
              <a:buChar char="●"/>
            </a:pPr>
            <a:r>
              <a:rPr lang="vi-VN" b="1">
                <a:solidFill>
                  <a:schemeClr val="dk1"/>
                </a:solidFill>
              </a:rPr>
              <a:t>:visited</a:t>
            </a:r>
            <a:r>
              <a:rPr lang="vi-VN">
                <a:solidFill>
                  <a:schemeClr val="dk1"/>
                </a:solidFill>
              </a:rPr>
              <a:t>: khi liên kết đã được truy cập sau lần đầu tiên. (Chỉ dùng cho thẻ a)</a:t>
            </a:r>
          </a:p>
          <a:p>
            <a:pPr marL="457200" lvl="0" indent="-317500" algn="l" rtl="0">
              <a:lnSpc>
                <a:spcPct val="150000"/>
              </a:lnSpc>
              <a:spcBef>
                <a:spcPts val="0"/>
              </a:spcBef>
              <a:spcAft>
                <a:spcPts val="0"/>
              </a:spcAft>
              <a:buSzPts val="1400"/>
              <a:buChar char="●"/>
            </a:pPr>
            <a:r>
              <a:rPr lang="vi-VN" b="1">
                <a:solidFill>
                  <a:schemeClr val="dk1"/>
                </a:solidFill>
              </a:rPr>
              <a:t>:hover</a:t>
            </a:r>
            <a:r>
              <a:rPr lang="vi-VN">
                <a:solidFill>
                  <a:schemeClr val="dk1"/>
                </a:solidFill>
              </a:rPr>
              <a:t>: khi di chuyển chuột lên element.</a:t>
            </a:r>
          </a:p>
          <a:p>
            <a:pPr marL="457200" lvl="0" indent="-317500" algn="l" rtl="0">
              <a:lnSpc>
                <a:spcPct val="150000"/>
              </a:lnSpc>
              <a:spcBef>
                <a:spcPts val="0"/>
              </a:spcBef>
              <a:spcAft>
                <a:spcPts val="0"/>
              </a:spcAft>
              <a:buSzPts val="1400"/>
              <a:buChar char="●"/>
            </a:pPr>
            <a:r>
              <a:rPr lang="vi-VN" b="1">
                <a:solidFill>
                  <a:schemeClr val="dk1"/>
                </a:solidFill>
              </a:rPr>
              <a:t>:active</a:t>
            </a:r>
            <a:r>
              <a:rPr lang="vi-VN">
                <a:solidFill>
                  <a:schemeClr val="dk1"/>
                </a:solidFill>
              </a:rPr>
              <a:t>: khi phần tử được click vào, áp dụng cho tất cả các thẻ.</a:t>
            </a:r>
          </a:p>
          <a:p>
            <a:pPr marL="457200" lvl="0" indent="-317500" algn="l" rtl="0">
              <a:lnSpc>
                <a:spcPct val="150000"/>
              </a:lnSpc>
              <a:spcBef>
                <a:spcPts val="0"/>
              </a:spcBef>
              <a:spcAft>
                <a:spcPts val="0"/>
              </a:spcAft>
              <a:buSzPts val="1400"/>
              <a:buChar char="●"/>
            </a:pPr>
            <a:r>
              <a:rPr lang="vi-VN" b="1">
                <a:solidFill>
                  <a:schemeClr val="dk1"/>
                </a:solidFill>
              </a:rPr>
              <a:t>:first-child</a:t>
            </a:r>
            <a:r>
              <a:rPr lang="vi-VN">
                <a:solidFill>
                  <a:schemeClr val="dk1"/>
                </a:solidFill>
              </a:rPr>
              <a:t>: thiết lập thuộc tính cho element đầu tiên.</a:t>
            </a:r>
          </a:p>
          <a:p>
            <a:pPr marL="457200" lvl="0" indent="-317500" algn="l" rtl="0">
              <a:lnSpc>
                <a:spcPct val="150000"/>
              </a:lnSpc>
              <a:spcBef>
                <a:spcPts val="0"/>
              </a:spcBef>
              <a:spcAft>
                <a:spcPts val="0"/>
              </a:spcAft>
              <a:buSzPts val="1400"/>
              <a:buChar char="●"/>
            </a:pPr>
            <a:r>
              <a:rPr lang="vi-VN" b="1">
                <a:solidFill>
                  <a:schemeClr val="dk1"/>
                </a:solidFill>
              </a:rPr>
              <a:t>:last-child</a:t>
            </a:r>
            <a:r>
              <a:rPr lang="vi-VN">
                <a:solidFill>
                  <a:schemeClr val="dk1"/>
                </a:solidFill>
              </a:rPr>
              <a:t>: thiết lập thuộc tính cho element cuối cùng.</a:t>
            </a:r>
          </a:p>
          <a:p>
            <a:pPr marL="457200" lvl="0" indent="-317500" algn="l" rtl="0">
              <a:lnSpc>
                <a:spcPct val="150000"/>
              </a:lnSpc>
              <a:spcBef>
                <a:spcPts val="0"/>
              </a:spcBef>
              <a:spcAft>
                <a:spcPts val="0"/>
              </a:spcAft>
              <a:buSzPts val="1400"/>
              <a:buChar char="●"/>
            </a:pPr>
            <a:r>
              <a:rPr lang="vi-VN" b="1">
                <a:solidFill>
                  <a:schemeClr val="dk1"/>
                </a:solidFill>
              </a:rPr>
              <a:t>:nth-child(n)</a:t>
            </a:r>
            <a:r>
              <a:rPr lang="vi-VN">
                <a:solidFill>
                  <a:schemeClr val="dk1"/>
                </a:solidFill>
              </a:rPr>
              <a:t>:</a:t>
            </a:r>
            <a:r>
              <a:rPr lang="vi-VN" b="1">
                <a:solidFill>
                  <a:schemeClr val="dk1"/>
                </a:solidFill>
              </a:rPr>
              <a:t> </a:t>
            </a:r>
            <a:r>
              <a:rPr lang="vi-VN">
                <a:solidFill>
                  <a:schemeClr val="dk1"/>
                </a:solidFill>
              </a:rPr>
              <a:t>n có thể là các giá trị even (chẵn), odd (lẻ), một số, một biểu thức (an + b).</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Một số pseudo-class phổ biến:</a:t>
            </a:r>
            <a:endParaRPr lang="en-US"/>
          </a:p>
        </p:txBody>
      </p:sp>
    </p:spTree>
    <p:extLst>
      <p:ext uri="{BB962C8B-B14F-4D97-AF65-F5344CB8AC3E}">
        <p14:creationId xmlns:p14="http://schemas.microsoft.com/office/powerpoint/2010/main" val="38963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888029"/>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::pseudo-element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6831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Được sử dụng để tạo ra một phần tử giả và định kiểu (style) cho phần tử giả đó mà không cần tạo ra một phần tử thật.</a:t>
            </a:r>
            <a:endParaRPr lang="en-US"/>
          </a:p>
        </p:txBody>
      </p:sp>
    </p:spTree>
    <p:extLst>
      <p:ext uri="{BB962C8B-B14F-4D97-AF65-F5344CB8AC3E}">
        <p14:creationId xmlns:p14="http://schemas.microsoft.com/office/powerpoint/2010/main" val="40384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19999" y="1680812"/>
            <a:ext cx="816462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dk1"/>
                </a:solidFill>
              </a:rPr>
              <a:t>::before</a:t>
            </a:r>
            <a:r>
              <a:rPr lang="vi-VN">
                <a:solidFill>
                  <a:schemeClr val="dk1"/>
                </a:solidFill>
              </a:rPr>
              <a:t>: Chèn nội dung nào đó trước nội dung của mỗi element. (Phải thêm content: "";)</a:t>
            </a:r>
          </a:p>
          <a:p>
            <a:pPr marL="457200" lvl="0" indent="-317500" algn="l" rtl="0">
              <a:lnSpc>
                <a:spcPct val="150000"/>
              </a:lnSpc>
              <a:spcBef>
                <a:spcPts val="0"/>
              </a:spcBef>
              <a:spcAft>
                <a:spcPts val="0"/>
              </a:spcAft>
              <a:buSzPts val="1400"/>
              <a:buChar char="●"/>
            </a:pPr>
            <a:r>
              <a:rPr lang="vi-VN" b="1">
                <a:solidFill>
                  <a:schemeClr val="dk1"/>
                </a:solidFill>
              </a:rPr>
              <a:t>::after</a:t>
            </a:r>
            <a:r>
              <a:rPr lang="vi-VN">
                <a:solidFill>
                  <a:schemeClr val="dk1"/>
                </a:solidFill>
              </a:rPr>
              <a:t>: Chèn nội dung nào đó sau nội dung của mỗi element. (Phải thêm content: "";)</a:t>
            </a:r>
          </a:p>
          <a:p>
            <a:pPr marL="457200" lvl="0" indent="-317500" algn="l" rtl="0">
              <a:lnSpc>
                <a:spcPct val="150000"/>
              </a:lnSpc>
              <a:spcBef>
                <a:spcPts val="0"/>
              </a:spcBef>
              <a:spcAft>
                <a:spcPts val="0"/>
              </a:spcAft>
              <a:buSzPts val="1400"/>
              <a:buChar char="●"/>
            </a:pPr>
            <a:r>
              <a:rPr lang="vi-VN" b="1">
                <a:solidFill>
                  <a:schemeClr val="dk1"/>
                </a:solidFill>
              </a:rPr>
              <a:t>::first-letter</a:t>
            </a:r>
            <a:r>
              <a:rPr lang="vi-VN">
                <a:solidFill>
                  <a:schemeClr val="dk1"/>
                </a:solidFill>
              </a:rPr>
              <a:t>: Chọn chữ cái đầu tiên của mỗi element.</a:t>
            </a:r>
          </a:p>
          <a:p>
            <a:pPr marL="457200" lvl="0" indent="-317500" algn="l" rtl="0">
              <a:lnSpc>
                <a:spcPct val="150000"/>
              </a:lnSpc>
              <a:spcBef>
                <a:spcPts val="0"/>
              </a:spcBef>
              <a:spcAft>
                <a:spcPts val="0"/>
              </a:spcAft>
              <a:buSzPts val="1400"/>
              <a:buChar char="●"/>
            </a:pPr>
            <a:r>
              <a:rPr lang="vi-VN" b="1">
                <a:solidFill>
                  <a:schemeClr val="dk1"/>
                </a:solidFill>
              </a:rPr>
              <a:t>::first-line</a:t>
            </a:r>
            <a:r>
              <a:rPr lang="vi-VN">
                <a:solidFill>
                  <a:schemeClr val="dk1"/>
                </a:solidFill>
              </a:rPr>
              <a:t>: Chọn dòng đầu tiên của mỗi element.</a:t>
            </a:r>
          </a:p>
          <a:p>
            <a:pPr marL="457200" lvl="0" indent="-317500" algn="l" rtl="0">
              <a:lnSpc>
                <a:spcPct val="150000"/>
              </a:lnSpc>
              <a:spcBef>
                <a:spcPts val="0"/>
              </a:spcBef>
              <a:spcAft>
                <a:spcPts val="0"/>
              </a:spcAft>
              <a:buSzPts val="1400"/>
              <a:buChar char="●"/>
            </a:pPr>
            <a:r>
              <a:rPr lang="vi-VN" b="1">
                <a:solidFill>
                  <a:schemeClr val="dk1"/>
                </a:solidFill>
              </a:rPr>
              <a:t>::marker</a:t>
            </a:r>
            <a:r>
              <a:rPr lang="vi-VN">
                <a:solidFill>
                  <a:schemeClr val="dk1"/>
                </a:solidFill>
              </a:rPr>
              <a:t>: Chọn các điểm đánh dấu của các mục danh sách (thẻ &lt;ul&gt; và &lt;ol&gt;)</a:t>
            </a:r>
          </a:p>
          <a:p>
            <a:pPr marL="457200" lvl="0" indent="-317500" algn="l" rtl="0">
              <a:lnSpc>
                <a:spcPct val="150000"/>
              </a:lnSpc>
              <a:spcBef>
                <a:spcPts val="0"/>
              </a:spcBef>
              <a:spcAft>
                <a:spcPts val="0"/>
              </a:spcAft>
              <a:buSzPts val="1400"/>
              <a:buChar char="●"/>
            </a:pPr>
            <a:r>
              <a:rPr lang="vi-VN" b="1">
                <a:solidFill>
                  <a:schemeClr val="dk1"/>
                </a:solidFill>
              </a:rPr>
              <a:t>::selection</a:t>
            </a:r>
            <a:r>
              <a:rPr lang="vi-VN">
                <a:solidFill>
                  <a:schemeClr val="dk1"/>
                </a:solidFill>
              </a:rPr>
              <a:t>: Được dùng để style cho một vùng văn bản được người dùng chọn (hay còn gọi là "bôi đen"). Chỉ có một số thuộc tính css khả dụng với ::selection là color, background, cursor, và outline.</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4782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Danh sách pseudo-element:</a:t>
            </a:r>
            <a:endParaRPr lang="en-US"/>
          </a:p>
        </p:txBody>
      </p:sp>
    </p:spTree>
    <p:extLst>
      <p:ext uri="{BB962C8B-B14F-4D97-AF65-F5344CB8AC3E}">
        <p14:creationId xmlns:p14="http://schemas.microsoft.com/office/powerpoint/2010/main" val="318692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Thuộc tính opacity chỉ định độ mờ/độ trong suốt của một element.</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Thuộc tính opacity có thể nhận giá trị từ 0 đến 1. Giá trị càng thấp thì element càng mờ.</a:t>
            </a:r>
            <a:endParaRPr lang="en-US"/>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en-US"/>
              <a:t>opacity: 0.6; // Element sẽ mờ đi 40%</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10. </a:t>
            </a:r>
            <a:r>
              <a:rPr lang="en-US" b="0"/>
              <a:t>Opacity (Độ mờ)</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92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https://frontend.daca.vn/lessons/lesson-5/index.html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7239012"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list-style-type: disc; </a:t>
            </a:r>
            <a:r>
              <a:rPr lang="en-US"/>
              <a:t>// </a:t>
            </a:r>
            <a:r>
              <a:rPr lang="en-US" err="1"/>
              <a:t>Hình</a:t>
            </a:r>
            <a:r>
              <a:rPr lang="en-US"/>
              <a:t> </a:t>
            </a:r>
            <a:r>
              <a:rPr lang="en-US" err="1"/>
              <a:t>tròn</a:t>
            </a:r>
            <a:r>
              <a:rPr lang="en-US"/>
              <a:t> </a:t>
            </a:r>
            <a:r>
              <a:rPr lang="en-US" err="1"/>
              <a:t>đen</a:t>
            </a:r>
            <a:r>
              <a:rPr lang="en-US"/>
              <a:t>. </a:t>
            </a:r>
            <a:r>
              <a:rPr lang="en-US" err="1"/>
              <a:t>Mặc</a:t>
            </a:r>
            <a:r>
              <a:rPr lang="en-US"/>
              <a:t> </a:t>
            </a:r>
            <a:r>
              <a:rPr lang="en-US" err="1"/>
              <a:t>định</a:t>
            </a:r>
            <a:r>
              <a:rPr lang="en-US"/>
              <a:t>.</a:t>
            </a:r>
          </a:p>
          <a:p>
            <a:pPr marL="457200" lvl="0" indent="-317500" algn="l" rtl="0">
              <a:lnSpc>
                <a:spcPct val="150000"/>
              </a:lnSpc>
              <a:spcBef>
                <a:spcPts val="0"/>
              </a:spcBef>
              <a:spcAft>
                <a:spcPts val="0"/>
              </a:spcAft>
              <a:buSzPts val="1400"/>
              <a:buChar char="●"/>
            </a:pPr>
            <a:r>
              <a:rPr lang="en-US" b="1">
                <a:solidFill>
                  <a:schemeClr val="dk1"/>
                </a:solidFill>
              </a:rPr>
              <a:t>list-style-type: circle; </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tròn</a:t>
            </a:r>
            <a:r>
              <a:rPr lang="en-US">
                <a:solidFill>
                  <a:schemeClr val="dk1"/>
                </a:solidFill>
              </a:rPr>
              <a:t> </a:t>
            </a:r>
            <a:r>
              <a:rPr lang="en-US" err="1">
                <a:solidFill>
                  <a:schemeClr val="dk1"/>
                </a:solidFill>
              </a:rPr>
              <a:t>có</a:t>
            </a:r>
            <a:r>
              <a:rPr lang="en-US">
                <a:solidFill>
                  <a:schemeClr val="dk1"/>
                </a:solidFill>
              </a:rPr>
              <a:t> </a:t>
            </a:r>
            <a:r>
              <a:rPr lang="en-US" err="1">
                <a:solidFill>
                  <a:schemeClr val="dk1"/>
                </a:solidFill>
              </a:rPr>
              <a:t>viền</a:t>
            </a:r>
            <a:r>
              <a:rPr lang="en-US">
                <a:solidFill>
                  <a:schemeClr val="dk1"/>
                </a:solidFill>
              </a:rPr>
              <a:t> </a:t>
            </a:r>
            <a:r>
              <a:rPr lang="en-US" err="1">
                <a:solidFill>
                  <a:schemeClr val="dk1"/>
                </a:solidFill>
              </a:rPr>
              <a:t>đen</a:t>
            </a:r>
            <a:r>
              <a:rPr lang="en-US">
                <a:solidFill>
                  <a:schemeClr val="dk1"/>
                </a:solidFill>
              </a:rPr>
              <a:t> </a:t>
            </a:r>
            <a:r>
              <a:rPr lang="en-US" err="1">
                <a:solidFill>
                  <a:schemeClr val="dk1"/>
                </a:solidFill>
              </a:rPr>
              <a:t>và</a:t>
            </a:r>
            <a:r>
              <a:rPr lang="en-US">
                <a:solidFill>
                  <a:schemeClr val="dk1"/>
                </a:solidFill>
              </a:rPr>
              <a:t> </a:t>
            </a:r>
            <a:r>
              <a:rPr lang="en-US" err="1">
                <a:solidFill>
                  <a:schemeClr val="dk1"/>
                </a:solidFill>
              </a:rPr>
              <a:t>trống</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r>
              <a:rPr lang="en-US">
                <a:solidFill>
                  <a:schemeClr val="dk1"/>
                </a:solidFill>
              </a:rPr>
              <a:t>.</a:t>
            </a:r>
          </a:p>
          <a:p>
            <a:pPr marL="457200" lvl="0" indent="-317500" algn="l" rtl="0">
              <a:lnSpc>
                <a:spcPct val="150000"/>
              </a:lnSpc>
              <a:spcBef>
                <a:spcPts val="0"/>
              </a:spcBef>
              <a:spcAft>
                <a:spcPts val="0"/>
              </a:spcAft>
              <a:buSzPts val="1400"/>
              <a:buChar char="●"/>
            </a:pPr>
            <a:r>
              <a:rPr lang="en-US" b="1"/>
              <a:t>list-style-type: square; </a:t>
            </a:r>
            <a:r>
              <a:rPr lang="en-US"/>
              <a:t>// </a:t>
            </a:r>
            <a:r>
              <a:rPr lang="en-US" err="1"/>
              <a:t>Hình</a:t>
            </a:r>
            <a:r>
              <a:rPr lang="en-US"/>
              <a:t> </a:t>
            </a:r>
            <a:r>
              <a:rPr lang="en-US" err="1"/>
              <a:t>vuông</a:t>
            </a:r>
            <a:endParaRPr lang="en-US"/>
          </a:p>
          <a:p>
            <a:pPr marL="457200" lvl="0" indent="-317500" algn="l" rtl="0">
              <a:lnSpc>
                <a:spcPct val="150000"/>
              </a:lnSpc>
              <a:spcBef>
                <a:spcPts val="0"/>
              </a:spcBef>
              <a:spcAft>
                <a:spcPts val="0"/>
              </a:spcAft>
              <a:buSzPts val="1400"/>
              <a:buChar char="●"/>
            </a:pPr>
            <a:r>
              <a:rPr lang="en-US" b="1"/>
              <a:t>list-style-type: disclosure-closed; </a:t>
            </a:r>
            <a:r>
              <a:rPr lang="en-US"/>
              <a:t>// </a:t>
            </a:r>
            <a:r>
              <a:rPr lang="en-US" err="1"/>
              <a:t>Hình</a:t>
            </a:r>
            <a:r>
              <a:rPr lang="en-US"/>
              <a:t> tam </a:t>
            </a:r>
            <a:r>
              <a:rPr lang="en-US" err="1"/>
              <a:t>giác</a:t>
            </a:r>
            <a:r>
              <a:rPr lang="en-US"/>
              <a:t> </a:t>
            </a:r>
            <a:r>
              <a:rPr lang="en-US" err="1"/>
              <a:t>trỏ</a:t>
            </a:r>
            <a:r>
              <a:rPr lang="en-US"/>
              <a:t> sang </a:t>
            </a:r>
            <a:r>
              <a:rPr lang="en-US" err="1"/>
              <a:t>phải</a:t>
            </a:r>
            <a:endParaRPr lang="en-US"/>
          </a:p>
          <a:p>
            <a:pPr marL="457200" lvl="0" indent="-317500" algn="l" rtl="0">
              <a:lnSpc>
                <a:spcPct val="150000"/>
              </a:lnSpc>
              <a:spcBef>
                <a:spcPts val="0"/>
              </a:spcBef>
              <a:spcAft>
                <a:spcPts val="0"/>
              </a:spcAft>
              <a:buSzPts val="1400"/>
              <a:buChar char="●"/>
            </a:pPr>
            <a:r>
              <a:rPr lang="en-US" b="1"/>
              <a:t>list-style-type: none; </a:t>
            </a:r>
            <a:r>
              <a:rPr lang="en-US"/>
              <a:t>// </a:t>
            </a:r>
            <a:r>
              <a:rPr lang="en-US" err="1"/>
              <a:t>Bị</a:t>
            </a:r>
            <a:r>
              <a:rPr lang="en-US"/>
              <a:t> </a:t>
            </a:r>
            <a:r>
              <a:rPr lang="en-US" err="1"/>
              <a:t>ẩn</a:t>
            </a:r>
            <a:endParaRPr lang="en-US"/>
          </a:p>
          <a:p>
            <a:pPr marL="457200" lvl="0" indent="-317500" algn="l" rtl="0">
              <a:lnSpc>
                <a:spcPct val="150000"/>
              </a:lnSpc>
              <a:spcBef>
                <a:spcPts val="0"/>
              </a:spcBef>
              <a:spcAft>
                <a:spcPts val="0"/>
              </a:spcAft>
              <a:buSzPts val="1400"/>
              <a:buChar char="●"/>
            </a:pPr>
            <a:r>
              <a:rPr lang="fr-FR" b="1" err="1">
                <a:solidFill>
                  <a:schemeClr val="dk1"/>
                </a:solidFill>
              </a:rPr>
              <a:t>list</a:t>
            </a:r>
            <a:r>
              <a:rPr lang="fr-FR" b="1">
                <a:solidFill>
                  <a:schemeClr val="dk1"/>
                </a:solidFill>
              </a:rPr>
              <a:t>-style-type: </a:t>
            </a:r>
            <a:r>
              <a:rPr lang="fr-FR" b="1" err="1">
                <a:solidFill>
                  <a:schemeClr val="dk1"/>
                </a:solidFill>
              </a:rPr>
              <a:t>upper</a:t>
            </a:r>
            <a:r>
              <a:rPr lang="fr-FR" b="1">
                <a:solidFill>
                  <a:schemeClr val="dk1"/>
                </a:solidFill>
              </a:rPr>
              <a:t>-roman; </a:t>
            </a:r>
            <a:r>
              <a:rPr lang="fr-FR">
                <a:solidFill>
                  <a:schemeClr val="dk1"/>
                </a:solidFill>
              </a:rPr>
              <a:t>// </a:t>
            </a:r>
            <a:r>
              <a:rPr lang="fr-FR" err="1">
                <a:solidFill>
                  <a:schemeClr val="dk1"/>
                </a:solidFill>
              </a:rPr>
              <a:t>Chữ</a:t>
            </a:r>
            <a:r>
              <a:rPr lang="fr-FR">
                <a:solidFill>
                  <a:schemeClr val="dk1"/>
                </a:solidFill>
              </a:rPr>
              <a:t> la </a:t>
            </a:r>
            <a:r>
              <a:rPr lang="fr-FR" err="1">
                <a:solidFill>
                  <a:schemeClr val="dk1"/>
                </a:solidFill>
              </a:rPr>
              <a:t>mã</a:t>
            </a:r>
            <a:r>
              <a:rPr lang="fr-FR">
                <a:solidFill>
                  <a:schemeClr val="dk1"/>
                </a:solidFill>
              </a:rPr>
              <a:t> I, II, III</a:t>
            </a:r>
          </a:p>
          <a:p>
            <a:pPr marL="457200" lvl="0" indent="-317500" algn="l" rtl="0">
              <a:lnSpc>
                <a:spcPct val="150000"/>
              </a:lnSpc>
              <a:spcBef>
                <a:spcPts val="0"/>
              </a:spcBef>
              <a:spcAft>
                <a:spcPts val="0"/>
              </a:spcAft>
              <a:buSzPts val="1400"/>
              <a:buChar char="●"/>
            </a:pPr>
            <a:r>
              <a:rPr lang="en-US" b="1">
                <a:solidFill>
                  <a:schemeClr val="dk1"/>
                </a:solidFill>
              </a:rPr>
              <a:t>list-style-type: lower-alpha; </a:t>
            </a:r>
            <a:r>
              <a:rPr lang="en-US">
                <a:solidFill>
                  <a:schemeClr val="dk1"/>
                </a:solidFill>
              </a:rPr>
              <a:t>// </a:t>
            </a:r>
            <a:r>
              <a:rPr lang="en-US" err="1">
                <a:solidFill>
                  <a:schemeClr val="dk1"/>
                </a:solidFill>
              </a:rPr>
              <a:t>Chữ</a:t>
            </a:r>
            <a:r>
              <a:rPr lang="en-US">
                <a:solidFill>
                  <a:schemeClr val="dk1"/>
                </a:solidFill>
              </a:rPr>
              <a:t> </a:t>
            </a:r>
            <a:r>
              <a:rPr lang="en-US" err="1">
                <a:solidFill>
                  <a:schemeClr val="dk1"/>
                </a:solidFill>
              </a:rPr>
              <a:t>cái</a:t>
            </a:r>
            <a:r>
              <a:rPr lang="en-US">
                <a:solidFill>
                  <a:schemeClr val="dk1"/>
                </a:solidFill>
              </a:rPr>
              <a:t> a, b, 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list-style-type: </a:t>
            </a:r>
            <a:r>
              <a:rPr lang="en-US" err="1"/>
              <a:t>chỉ</a:t>
            </a:r>
            <a:r>
              <a:rPr lang="en-US"/>
              <a:t> </a:t>
            </a:r>
            <a:r>
              <a:rPr lang="en-US" err="1"/>
              <a:t>định</a:t>
            </a:r>
            <a:r>
              <a:rPr lang="en-US"/>
              <a:t> </a:t>
            </a:r>
            <a:r>
              <a:rPr lang="en-US" err="1"/>
              <a:t>kiểu</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
        <p:nvSpPr>
          <p:cNvPr id="14" name="Google Shape;1500;p40">
            <a:extLst>
              <a:ext uri="{FF2B5EF4-FFF2-40B4-BE49-F238E27FC236}">
                <a16:creationId xmlns:a16="http://schemas.microsoft.com/office/drawing/2014/main" id="{FB22983A-1286-CFBA-4E5A-105335E56355}"/>
              </a:ext>
            </a:extLst>
          </p:cNvPr>
          <p:cNvSpPr txBox="1">
            <a:spLocks/>
          </p:cNvSpPr>
          <p:nvPr/>
        </p:nvSpPr>
        <p:spPr>
          <a:xfrm>
            <a:off x="839710" y="3767994"/>
            <a:ext cx="7670290" cy="7622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Link </a:t>
            </a:r>
            <a:r>
              <a:rPr lang="en-US" err="1"/>
              <a:t>nghiên</a:t>
            </a:r>
            <a:r>
              <a:rPr lang="en-US"/>
              <a:t> </a:t>
            </a:r>
            <a:r>
              <a:rPr lang="en-US" err="1"/>
              <a:t>cứu</a:t>
            </a:r>
            <a:r>
              <a:rPr lang="en-US"/>
              <a:t> </a:t>
            </a:r>
            <a:r>
              <a:rPr lang="en-US" err="1"/>
              <a:t>thêm</a:t>
            </a:r>
            <a:r>
              <a:rPr lang="en-US"/>
              <a:t>: https://developer.mozilla.org/en-US/docs/Web/CSS/list-style-type</a:t>
            </a:r>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list-style-position: outside;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ngoài</a:t>
            </a:r>
            <a:endParaRPr lang="en-US">
              <a:solidFill>
                <a:schemeClr val="dk1"/>
              </a:solidFill>
            </a:endParaRPr>
          </a:p>
          <a:p>
            <a:pPr>
              <a:lnSpc>
                <a:spcPct val="150000"/>
              </a:lnSpc>
            </a:pPr>
            <a:r>
              <a:rPr lang="en-US" b="1">
                <a:solidFill>
                  <a:schemeClr val="dk1"/>
                </a:solidFill>
              </a:rPr>
              <a:t>list-style-position: inside;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endParaRPr lang="en-US">
              <a:solidFill>
                <a:schemeClr val="dk1"/>
              </a:solidFill>
            </a:endParaRPr>
          </a:p>
          <a:p>
            <a:pPr marL="139700" lvl="0" indent="0" algn="l" rtl="0">
              <a:lnSpc>
                <a:spcPct val="150000"/>
              </a:lnSpc>
              <a:spcBef>
                <a:spcPts val="0"/>
              </a:spcBef>
              <a:spcAft>
                <a:spcPts val="0"/>
              </a:spcAft>
              <a:buSzPts val="1400"/>
              <a:buNone/>
            </a:pP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list-style-position: </a:t>
            </a:r>
            <a:r>
              <a:rPr lang="en-US" err="1"/>
              <a:t>chỉ</a:t>
            </a:r>
            <a:r>
              <a:rPr lang="en-US"/>
              <a:t> </a:t>
            </a:r>
            <a:r>
              <a:rPr lang="en-US" err="1"/>
              <a:t>định</a:t>
            </a:r>
            <a:r>
              <a:rPr lang="en-US"/>
              <a:t> </a:t>
            </a:r>
            <a:r>
              <a:rPr lang="en-US" err="1"/>
              <a:t>vị</a:t>
            </a:r>
            <a:r>
              <a:rPr lang="en-US"/>
              <a:t> </a:t>
            </a:r>
            <a:r>
              <a:rPr lang="en-US" err="1"/>
              <a:t>trí</a:t>
            </a:r>
            <a:r>
              <a:rPr lang="en-US"/>
              <a:t> </a:t>
            </a:r>
            <a:r>
              <a:rPr lang="en-US" err="1"/>
              <a:t>của</a:t>
            </a:r>
            <a:r>
              <a:rPr lang="en-US"/>
              <a:t> </a:t>
            </a:r>
            <a:r>
              <a:rPr lang="en-US" err="1"/>
              <a:t>các</a:t>
            </a:r>
            <a:r>
              <a:rPr lang="en-US"/>
              <a:t> </a:t>
            </a:r>
            <a:r>
              <a:rPr lang="en-US" err="1"/>
              <a:t>điểm</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Tree>
    <p:extLst>
      <p:ext uri="{BB962C8B-B14F-4D97-AF65-F5344CB8AC3E}">
        <p14:creationId xmlns:p14="http://schemas.microsoft.com/office/powerpoint/2010/main" val="164571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pic>
        <p:nvPicPr>
          <p:cNvPr id="6" name="Picture 5">
            <a:extLst>
              <a:ext uri="{FF2B5EF4-FFF2-40B4-BE49-F238E27FC236}">
                <a16:creationId xmlns:a16="http://schemas.microsoft.com/office/drawing/2014/main" id="{FB69BA47-B37F-28DF-27BC-01AFB518747F}"/>
              </a:ext>
            </a:extLst>
          </p:cNvPr>
          <p:cNvPicPr>
            <a:picLocks noChangeAspect="1"/>
          </p:cNvPicPr>
          <p:nvPr/>
        </p:nvPicPr>
        <p:blipFill>
          <a:blip r:embed="rId3"/>
          <a:stretch>
            <a:fillRect/>
          </a:stretch>
        </p:blipFill>
        <p:spPr>
          <a:xfrm>
            <a:off x="537959" y="2187139"/>
            <a:ext cx="3872544" cy="1431422"/>
          </a:xfrm>
          <a:prstGeom prst="rect">
            <a:avLst/>
          </a:prstGeom>
        </p:spPr>
      </p:pic>
      <p:pic>
        <p:nvPicPr>
          <p:cNvPr id="8" name="Picture 7">
            <a:extLst>
              <a:ext uri="{FF2B5EF4-FFF2-40B4-BE49-F238E27FC236}">
                <a16:creationId xmlns:a16="http://schemas.microsoft.com/office/drawing/2014/main" id="{9E8355EF-D7BD-3B5C-D38B-B09CE402F000}"/>
              </a:ext>
            </a:extLst>
          </p:cNvPr>
          <p:cNvPicPr>
            <a:picLocks noChangeAspect="1"/>
          </p:cNvPicPr>
          <p:nvPr/>
        </p:nvPicPr>
        <p:blipFill>
          <a:blip r:embed="rId4"/>
          <a:stretch>
            <a:fillRect/>
          </a:stretch>
        </p:blipFill>
        <p:spPr>
          <a:xfrm>
            <a:off x="4572000" y="2180209"/>
            <a:ext cx="4137416" cy="1506750"/>
          </a:xfrm>
          <a:prstGeom prst="rect">
            <a:avLst/>
          </a:prstGeom>
        </p:spPr>
      </p:pic>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1:</a:t>
            </a:r>
          </a:p>
        </p:txBody>
      </p:sp>
      <p:sp>
        <p:nvSpPr>
          <p:cNvPr id="27" name="TextBox 26">
            <a:extLst>
              <a:ext uri="{FF2B5EF4-FFF2-40B4-BE49-F238E27FC236}">
                <a16:creationId xmlns:a16="http://schemas.microsoft.com/office/drawing/2014/main" id="{669DA8B2-AD37-FFC2-8ECB-12B00DB1C3E8}"/>
              </a:ext>
            </a:extLst>
          </p:cNvPr>
          <p:cNvSpPr txBox="1"/>
          <p:nvPr/>
        </p:nvSpPr>
        <p:spPr>
          <a:xfrm>
            <a:off x="4472400" y="1816536"/>
            <a:ext cx="801823" cy="307777"/>
          </a:xfrm>
          <a:prstGeom prst="rect">
            <a:avLst/>
          </a:prstGeom>
          <a:noFill/>
        </p:spPr>
        <p:txBody>
          <a:bodyPr wrap="none" rtlCol="0">
            <a:spAutoFit/>
          </a:bodyPr>
          <a:lstStyle/>
          <a:p>
            <a:r>
              <a:rPr lang="en-US">
                <a:solidFill>
                  <a:schemeClr val="tx1"/>
                </a:solidFill>
              </a:rPr>
              <a:t>Ví dụ 2:</a:t>
            </a:r>
          </a:p>
        </p:txBody>
      </p:sp>
    </p:spTree>
    <p:extLst>
      <p:ext uri="{BB962C8B-B14F-4D97-AF65-F5344CB8AC3E}">
        <p14:creationId xmlns:p14="http://schemas.microsoft.com/office/powerpoint/2010/main" val="2689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3:</a:t>
            </a:r>
          </a:p>
        </p:txBody>
      </p:sp>
      <p:pic>
        <p:nvPicPr>
          <p:cNvPr id="3" name="Picture 2">
            <a:extLst>
              <a:ext uri="{FF2B5EF4-FFF2-40B4-BE49-F238E27FC236}">
                <a16:creationId xmlns:a16="http://schemas.microsoft.com/office/drawing/2014/main" id="{5AAD7BAC-75DE-B6F8-CA54-AA58ABC2BA01}"/>
              </a:ext>
            </a:extLst>
          </p:cNvPr>
          <p:cNvPicPr>
            <a:picLocks noChangeAspect="1"/>
          </p:cNvPicPr>
          <p:nvPr/>
        </p:nvPicPr>
        <p:blipFill>
          <a:blip r:embed="rId3"/>
          <a:stretch>
            <a:fillRect/>
          </a:stretch>
        </p:blipFill>
        <p:spPr>
          <a:xfrm>
            <a:off x="498296" y="2127545"/>
            <a:ext cx="8147408" cy="2161491"/>
          </a:xfrm>
          <a:prstGeom prst="rect">
            <a:avLst/>
          </a:prstGeom>
        </p:spPr>
      </p:pic>
    </p:spTree>
    <p:extLst>
      <p:ext uri="{BB962C8B-B14F-4D97-AF65-F5344CB8AC3E}">
        <p14:creationId xmlns:p14="http://schemas.microsoft.com/office/powerpoint/2010/main" val="271106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839228" y="1836731"/>
            <a:ext cx="801823" cy="307777"/>
          </a:xfrm>
          <a:prstGeom prst="rect">
            <a:avLst/>
          </a:prstGeom>
          <a:noFill/>
        </p:spPr>
        <p:txBody>
          <a:bodyPr wrap="none" rtlCol="0">
            <a:spAutoFit/>
          </a:bodyPr>
          <a:lstStyle/>
          <a:p>
            <a:r>
              <a:rPr lang="en-US">
                <a:solidFill>
                  <a:schemeClr val="tx1"/>
                </a:solidFill>
              </a:rPr>
              <a:t>Ví dụ 4:</a:t>
            </a:r>
          </a:p>
        </p:txBody>
      </p:sp>
      <p:pic>
        <p:nvPicPr>
          <p:cNvPr id="4" name="Picture 3">
            <a:extLst>
              <a:ext uri="{FF2B5EF4-FFF2-40B4-BE49-F238E27FC236}">
                <a16:creationId xmlns:a16="http://schemas.microsoft.com/office/drawing/2014/main" id="{53326FAD-9C02-2D33-5111-A6F2A5D7FC28}"/>
              </a:ext>
            </a:extLst>
          </p:cNvPr>
          <p:cNvPicPr>
            <a:picLocks noChangeAspect="1"/>
          </p:cNvPicPr>
          <p:nvPr/>
        </p:nvPicPr>
        <p:blipFill>
          <a:blip r:embed="rId3"/>
          <a:stretch>
            <a:fillRect/>
          </a:stretch>
        </p:blipFill>
        <p:spPr>
          <a:xfrm>
            <a:off x="947731" y="2189916"/>
            <a:ext cx="5859624" cy="2265721"/>
          </a:xfrm>
          <a:prstGeom prst="rect">
            <a:avLst/>
          </a:prstGeom>
        </p:spPr>
      </p:pic>
    </p:spTree>
    <p:extLst>
      <p:ext uri="{BB962C8B-B14F-4D97-AF65-F5344CB8AC3E}">
        <p14:creationId xmlns:p14="http://schemas.microsoft.com/office/powerpoint/2010/main" val="8978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Display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3520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display: inline; </a:t>
            </a:r>
            <a:r>
              <a:rPr lang="vi-VN"/>
              <a:t>(không đặt được chiều rộng và chiều cao, không thêm được margin và padding cho bên trên và bên dưới)</a:t>
            </a:r>
            <a:endParaRPr lang="en-US"/>
          </a:p>
          <a:p>
            <a:pPr>
              <a:lnSpc>
                <a:spcPct val="150000"/>
              </a:lnSpc>
            </a:pPr>
            <a:r>
              <a:rPr lang="vi-VN" b="1"/>
              <a:t>display: block; </a:t>
            </a:r>
            <a:r>
              <a:rPr lang="vi-VN"/>
              <a:t>(Chiều rộng kéo dài từ trái sang phải, luôn bắt đầu ở một hàng mới. Cho phép đặt chiều rộng và chiều cao, cho phép đặt margin, padding cho bên trên và bên dưới)</a:t>
            </a:r>
          </a:p>
          <a:p>
            <a:pPr>
              <a:lnSpc>
                <a:spcPct val="150000"/>
              </a:lnSpc>
            </a:pPr>
            <a:r>
              <a:rPr lang="vi-VN" b="1"/>
              <a:t>display: inline-block; </a:t>
            </a:r>
            <a:r>
              <a:rPr lang="vi-VN"/>
              <a:t>(Chiều rộng mặc định bằng chiều rộng của element, không bắt đầu ở một hàng mới. Cho phép đặt chiều rộng và chiều cao, cho phép đặt margin, padding cho bên trên và bên dưới)</a:t>
            </a:r>
          </a:p>
          <a:p>
            <a:pPr>
              <a:lnSpc>
                <a:spcPct val="150000"/>
              </a:lnSpc>
            </a:pPr>
            <a:r>
              <a:rPr lang="vi-VN" b="1"/>
              <a:t>display: none; </a:t>
            </a:r>
            <a:r>
              <a:rPr lang="vi-VN"/>
              <a:t>(Ẩn đi hoàn toàn)</a:t>
            </a:r>
          </a:p>
        </p:txBody>
      </p:sp>
    </p:spTree>
    <p:extLst>
      <p:ext uri="{BB962C8B-B14F-4D97-AF65-F5344CB8AC3E}">
        <p14:creationId xmlns:p14="http://schemas.microsoft.com/office/powerpoint/2010/main" val="177216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Visibility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2417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visibility: hidden; </a:t>
            </a:r>
            <a:r>
              <a:rPr lang="vi-VN"/>
              <a:t>// Ẩn nhưng vẫn chiếm một khoảng trống</a:t>
            </a:r>
          </a:p>
          <a:p>
            <a:pPr>
              <a:lnSpc>
                <a:spcPct val="150000"/>
              </a:lnSpc>
            </a:pPr>
            <a:r>
              <a:rPr lang="vi-VN" b="1"/>
              <a:t>visibility: visible; </a:t>
            </a:r>
            <a:r>
              <a:rPr lang="vi-VN"/>
              <a:t>// Hiển thị. mặc định.</a:t>
            </a:r>
          </a:p>
        </p:txBody>
      </p:sp>
    </p:spTree>
    <p:extLst>
      <p:ext uri="{BB962C8B-B14F-4D97-AF65-F5344CB8AC3E}">
        <p14:creationId xmlns:p14="http://schemas.microsoft.com/office/powerpoint/2010/main" val="130435516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1690</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Barlow Condensed SemiBold</vt:lpstr>
      <vt:lpstr>Montserrat</vt:lpstr>
      <vt:lpstr>Anaheim</vt:lpstr>
      <vt:lpstr>Barlow Condensed</vt:lpstr>
      <vt:lpstr>Barlow</vt:lpstr>
      <vt:lpstr>Arial</vt:lpstr>
      <vt:lpstr>Software Developer Engineer Job Description by Slidesgo</vt:lpstr>
      <vt:lpstr>KHÓA HỌC FRONT-END  Bài 05: Học CSS, CSS3 cơ bản (Tiết 2)</vt:lpstr>
      <vt:lpstr>Nội dung</vt:lpstr>
      <vt:lpstr>01. List (Danh sách)</vt:lpstr>
      <vt:lpstr>01. List (Danh sách)</vt:lpstr>
      <vt:lpstr>02. Table (Bảng)</vt:lpstr>
      <vt:lpstr>02. Table (Bảng)</vt:lpstr>
      <vt:lpstr>02. Table (Bảng)</vt:lpstr>
      <vt:lpstr>03. Display (Hiển thị)</vt:lpstr>
      <vt:lpstr>03. Visibility (Hiển thị)</vt:lpstr>
      <vt:lpstr>04. Position (Vị trí)</vt:lpstr>
      <vt:lpstr>04. Position (Vị trí)</vt:lpstr>
      <vt:lpstr>05. Z-index</vt:lpstr>
      <vt:lpstr>06. Overflow (Tràn ra)</vt:lpstr>
      <vt:lpstr>06. Overflow (Tràn ra)</vt:lpstr>
      <vt:lpstr>07. Combinator selectors (Bộ chọn tổ hợp)</vt:lpstr>
      <vt:lpstr>07. Combinator selectors (Bộ chọn tổ hợp)</vt:lpstr>
      <vt:lpstr>07. Combinator selectors (Bộ chọn tổ hợp)</vt:lpstr>
      <vt:lpstr>07. Combinator selectors (Bộ chọn tổ hợp)</vt:lpstr>
      <vt:lpstr>08. Pseudo-class selectors (Bộ chọn lớp giả)</vt:lpstr>
      <vt:lpstr>08. Pseudo-class selectors (Bộ chọn lớp giả)</vt:lpstr>
      <vt:lpstr>09. Pseudo-elements selectors (Bộ chọn phần tử giả)</vt:lpstr>
      <vt:lpstr>09. Pseudo-elements selectors (Bộ chọn phần tử giả)</vt:lpstr>
      <vt:lpstr>10. Opacity (Độ mờ)</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28</cp:revision>
  <dcterms:modified xsi:type="dcterms:W3CDTF">2023-02-15T12:52:44Z</dcterms:modified>
</cp:coreProperties>
</file>