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3"/>
  </p:notesMasterIdLst>
  <p:sldIdLst>
    <p:sldId id="256" r:id="rId2"/>
    <p:sldId id="294"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8" r:id="rId22"/>
    <p:sldId id="315" r:id="rId23"/>
    <p:sldId id="319" r:id="rId24"/>
    <p:sldId id="316" r:id="rId25"/>
    <p:sldId id="323" r:id="rId26"/>
    <p:sldId id="324" r:id="rId27"/>
    <p:sldId id="317" r:id="rId28"/>
    <p:sldId id="320" r:id="rId29"/>
    <p:sldId id="321" r:id="rId30"/>
    <p:sldId id="322" r:id="rId31"/>
    <p:sldId id="337" r:id="rId32"/>
  </p:sldIdLst>
  <p:sldSz cx="9144000" cy="5143500" type="screen16x9"/>
  <p:notesSz cx="6858000" cy="9144000"/>
  <p:embeddedFontLst>
    <p:embeddedFont>
      <p:font typeface="Barlow" panose="00000500000000000000" pitchFamily="2" charset="0"/>
      <p:regular r:id="rId34"/>
      <p:bold r:id="rId35"/>
      <p:italic r:id="rId36"/>
      <p:boldItalic r:id="rId37"/>
    </p:embeddedFont>
    <p:embeddedFont>
      <p:font typeface="Barlow Condensed" panose="00000506000000000000" pitchFamily="2" charset="0"/>
      <p:regular r:id="rId38"/>
      <p:bold r:id="rId39"/>
      <p:italic r:id="rId40"/>
      <p:boldItalic r:id="rId41"/>
    </p:embeddedFont>
    <p:embeddedFont>
      <p:font typeface="Barlow Condensed SemiBold" panose="00000706000000000000" pitchFamily="2"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2" autoAdjust="0"/>
    <p:restoredTop sz="95165" autoAdjust="0"/>
  </p:normalViewPr>
  <p:slideViewPr>
    <p:cSldViewPr snapToGrid="0">
      <p:cViewPr varScale="1">
        <p:scale>
          <a:sx n="215" d="100"/>
          <a:sy n="215" d="100"/>
        </p:scale>
        <p:origin x="19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62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502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222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249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042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425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91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818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070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76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37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573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70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080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3513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923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842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605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086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646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20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66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59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57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491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83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55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290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26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a:latin typeface="Barlow Condensed SemiBold"/>
                <a:ea typeface="Barlow Condensed SemiBold"/>
                <a:cs typeface="Barlow Condensed SemiBold"/>
                <a:sym typeface="Barlow Condensed SemiBold"/>
              </a:rPr>
              <a:t>KHÓA HỌC FRONT-END</a:t>
            </a:r>
            <a:br>
              <a:rPr lang="en"/>
            </a:br>
            <a:br>
              <a:rPr lang="en"/>
            </a:br>
            <a:r>
              <a:rPr lang="en" sz="4000" b="0">
                <a:solidFill>
                  <a:schemeClr val="lt1"/>
                </a:solidFill>
                <a:latin typeface="Barlow Condensed"/>
                <a:ea typeface="Barlow Condensed"/>
                <a:cs typeface="Barlow Condensed"/>
                <a:sym typeface="Barlow Condensed"/>
              </a:rPr>
              <a:t>Bài 06: </a:t>
            </a:r>
            <a:r>
              <a:rPr lang="vi-VN" sz="4000" b="0">
                <a:solidFill>
                  <a:schemeClr val="lt1"/>
                </a:solidFill>
                <a:latin typeface="Barlow Condensed"/>
                <a:ea typeface="Barlow Condensed"/>
                <a:cs typeface="Barlow Condensed"/>
                <a:sym typeface="Barlow Condensed"/>
              </a:rPr>
              <a:t>Học CSS, CSS3 nâng cao (Tiết 1)</a:t>
            </a:r>
            <a:endParaRPr/>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2081527"/>
            <a:ext cx="7948011" cy="276150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bg1"/>
                </a:solidFill>
              </a:rPr>
              <a:t>[attribute*="value"]</a:t>
            </a:r>
          </a:p>
          <a:p>
            <a:pPr lvl="1" algn="l">
              <a:lnSpc>
                <a:spcPct val="150000"/>
              </a:lnSpc>
              <a:buChar char="●"/>
            </a:pPr>
            <a:r>
              <a:rPr lang="vi-VN">
                <a:solidFill>
                  <a:schemeClr val="dk1"/>
                </a:solidFill>
              </a:rPr>
              <a:t>Chọn tất cả các phần tử có thuộc tính [attribute] chứa giá trị value.</a:t>
            </a:r>
          </a:p>
          <a:p>
            <a:pPr lvl="1" algn="l">
              <a:lnSpc>
                <a:spcPct val="150000"/>
              </a:lnSpc>
              <a:buChar char="●"/>
            </a:pPr>
            <a:r>
              <a:rPr lang="vi-VN">
                <a:solidFill>
                  <a:schemeClr val="dk1"/>
                </a:solidFill>
              </a:rPr>
              <a:t>Lưu ý: Giá trị không nhất thiết phải là một từ nguyên vẹn!</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Attribute selectors (Bộ chọn thuộc tính)</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Bộ chọn attribute được sử dụng để chọn các phần tử có thuộc tính được chỉ định.</a:t>
            </a:r>
            <a:endParaRPr lang="en-US"/>
          </a:p>
        </p:txBody>
      </p:sp>
      <p:sp>
        <p:nvSpPr>
          <p:cNvPr id="15" name="Google Shape;1500;p40">
            <a:extLst>
              <a:ext uri="{FF2B5EF4-FFF2-40B4-BE49-F238E27FC236}">
                <a16:creationId xmlns:a16="http://schemas.microsoft.com/office/drawing/2014/main" id="{8E3E2EA0-C773-853A-4A74-192E72FD6CE0}"/>
              </a:ext>
            </a:extLst>
          </p:cNvPr>
          <p:cNvSpPr txBox="1">
            <a:spLocks/>
          </p:cNvSpPr>
          <p:nvPr/>
        </p:nvSpPr>
        <p:spPr>
          <a:xfrm>
            <a:off x="839228" y="1856322"/>
            <a:ext cx="682043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Một số kiểu chọn:</a:t>
            </a:r>
            <a:endParaRPr lang="en-US"/>
          </a:p>
        </p:txBody>
      </p:sp>
    </p:spTree>
    <p:extLst>
      <p:ext uri="{BB962C8B-B14F-4D97-AF65-F5344CB8AC3E}">
        <p14:creationId xmlns:p14="http://schemas.microsoft.com/office/powerpoint/2010/main" val="257159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668168"/>
            <a:ext cx="7948011" cy="319819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L</a:t>
            </a:r>
            <a:r>
              <a:rPr lang="vi-VN">
                <a:solidFill>
                  <a:schemeClr val="dk1"/>
                </a:solidFill>
              </a:rPr>
              <a:t>à loại đơn vị có giá trị cố định và thể hiện chính xác chiều dài kích thước nó hiển thị, không phụ thuộc cũng như không thay đổi bởi bất kỳ tác động bên ngoài nào.</a:t>
            </a:r>
            <a:endParaRPr lang="en-US">
              <a:solidFill>
                <a:schemeClr val="dk1"/>
              </a:solidFill>
            </a:endParaRPr>
          </a:p>
          <a:p>
            <a:pPr marL="457200" lvl="0" indent="-317500" algn="l" rtl="0">
              <a:lnSpc>
                <a:spcPct val="150000"/>
              </a:lnSpc>
              <a:spcBef>
                <a:spcPts val="0"/>
              </a:spcBef>
              <a:spcAft>
                <a:spcPts val="0"/>
              </a:spcAft>
              <a:buSzPts val="1400"/>
              <a:buChar char="●"/>
            </a:pPr>
            <a:r>
              <a:rPr lang="en-US"/>
              <a:t>Một số đơn vị:</a:t>
            </a:r>
          </a:p>
          <a:p>
            <a:pPr lvl="1" algn="l">
              <a:lnSpc>
                <a:spcPct val="150000"/>
              </a:lnSpc>
              <a:buChar char="●"/>
            </a:pPr>
            <a:r>
              <a:rPr lang="vi-VN">
                <a:solidFill>
                  <a:schemeClr val="dk1"/>
                </a:solidFill>
              </a:rPr>
              <a:t>cm</a:t>
            </a:r>
          </a:p>
          <a:p>
            <a:pPr lvl="1" algn="l">
              <a:lnSpc>
                <a:spcPct val="150000"/>
              </a:lnSpc>
              <a:buChar char="●"/>
            </a:pPr>
            <a:r>
              <a:rPr lang="vi-VN">
                <a:solidFill>
                  <a:schemeClr val="dk1"/>
                </a:solidFill>
              </a:rPr>
              <a:t>mm</a:t>
            </a:r>
          </a:p>
          <a:p>
            <a:pPr lvl="1" algn="l">
              <a:lnSpc>
                <a:spcPct val="150000"/>
              </a:lnSpc>
              <a:buChar char="●"/>
            </a:pPr>
            <a:r>
              <a:rPr lang="vi-VN">
                <a:solidFill>
                  <a:schemeClr val="dk1"/>
                </a:solidFill>
              </a:rPr>
              <a:t>in: inches (1in = 96px = 2.54cm)</a:t>
            </a:r>
          </a:p>
          <a:p>
            <a:pPr lvl="1" algn="l">
              <a:lnSpc>
                <a:spcPct val="150000"/>
              </a:lnSpc>
              <a:buChar char="●"/>
            </a:pPr>
            <a:r>
              <a:rPr lang="vi-VN" b="1">
                <a:solidFill>
                  <a:schemeClr val="bg1"/>
                </a:solidFill>
              </a:rPr>
              <a:t>px</a:t>
            </a:r>
            <a:r>
              <a:rPr lang="vi-VN" b="1">
                <a:solidFill>
                  <a:schemeClr val="tx1"/>
                </a:solidFill>
              </a:rPr>
              <a:t>: pixels </a:t>
            </a:r>
            <a:r>
              <a:rPr lang="vi-VN" b="1">
                <a:solidFill>
                  <a:schemeClr val="dk1"/>
                </a:solidFill>
              </a:rPr>
              <a:t>(1px = 1/96 in) tương ứng với một điểm ảnh trên máy tính.</a:t>
            </a:r>
          </a:p>
          <a:p>
            <a:pPr lvl="1" algn="l">
              <a:lnSpc>
                <a:spcPct val="150000"/>
              </a:lnSpc>
              <a:buChar char="●"/>
            </a:pPr>
            <a:r>
              <a:rPr lang="vi-VN">
                <a:solidFill>
                  <a:schemeClr val="dk1"/>
                </a:solidFill>
              </a:rPr>
              <a:t>pt: points (1pt = 1/72 in)</a:t>
            </a:r>
          </a:p>
          <a:p>
            <a:pPr lvl="1" algn="l">
              <a:lnSpc>
                <a:spcPct val="150000"/>
              </a:lnSpc>
              <a:buChar char="●"/>
            </a:pPr>
            <a:r>
              <a:rPr lang="vi-VN">
                <a:solidFill>
                  <a:schemeClr val="dk1"/>
                </a:solidFill>
              </a:rPr>
              <a:t>pc: picas (1pc = 12 pt)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Units </a:t>
            </a:r>
            <a:r>
              <a:rPr lang="vi-VN" b="0"/>
              <a:t>(Đơn vị)</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Độ dài tuyệt đối</a:t>
            </a:r>
            <a:endParaRPr lang="en-US"/>
          </a:p>
        </p:txBody>
      </p:sp>
    </p:spTree>
    <p:extLst>
      <p:ext uri="{BB962C8B-B14F-4D97-AF65-F5344CB8AC3E}">
        <p14:creationId xmlns:p14="http://schemas.microsoft.com/office/powerpoint/2010/main" val="424082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668168"/>
            <a:ext cx="7948011" cy="319819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dirty="0"/>
              <a:t>L</a:t>
            </a:r>
            <a:r>
              <a:rPr lang="vi-VN" dirty="0">
                <a:solidFill>
                  <a:schemeClr val="dk1"/>
                </a:solidFill>
              </a:rPr>
              <a:t>à đơn vị đo lường được sử dụng trong CSS ở mức tương đối, thường phụ thuộc vào 1 thành phần nào đó thì mới xác định được giá trị của nó.</a:t>
            </a:r>
            <a:endParaRPr lang="en-US" dirty="0">
              <a:solidFill>
                <a:schemeClr val="dk1"/>
              </a:solidFill>
            </a:endParaRPr>
          </a:p>
          <a:p>
            <a:pPr marL="457200" lvl="0" indent="-317500" algn="l" rtl="0">
              <a:lnSpc>
                <a:spcPct val="150000"/>
              </a:lnSpc>
              <a:spcBef>
                <a:spcPts val="0"/>
              </a:spcBef>
              <a:spcAft>
                <a:spcPts val="0"/>
              </a:spcAft>
              <a:buSzPts val="1400"/>
              <a:buChar char="●"/>
            </a:pPr>
            <a:r>
              <a:rPr lang="en-US" dirty="0" err="1"/>
              <a:t>Một</a:t>
            </a:r>
            <a:r>
              <a:rPr lang="en-US" dirty="0"/>
              <a:t> </a:t>
            </a:r>
            <a:r>
              <a:rPr lang="en-US" dirty="0" err="1"/>
              <a:t>số</a:t>
            </a:r>
            <a:r>
              <a:rPr lang="en-US" dirty="0"/>
              <a:t> </a:t>
            </a:r>
            <a:r>
              <a:rPr lang="en-US" dirty="0" err="1"/>
              <a:t>đơn</a:t>
            </a:r>
            <a:r>
              <a:rPr lang="en-US" dirty="0"/>
              <a:t> </a:t>
            </a:r>
            <a:r>
              <a:rPr lang="en-US" dirty="0" err="1"/>
              <a:t>vị</a:t>
            </a:r>
            <a:r>
              <a:rPr lang="en-US" dirty="0"/>
              <a:t>:</a:t>
            </a:r>
          </a:p>
          <a:p>
            <a:pPr lvl="1" algn="l">
              <a:lnSpc>
                <a:spcPct val="150000"/>
              </a:lnSpc>
              <a:buChar char="●"/>
            </a:pPr>
            <a:r>
              <a:rPr lang="vi-VN" b="1" dirty="0">
                <a:solidFill>
                  <a:schemeClr val="bg1"/>
                </a:solidFill>
              </a:rPr>
              <a:t>%</a:t>
            </a:r>
            <a:r>
              <a:rPr lang="vi-VN" b="1" dirty="0"/>
              <a:t>: giá trị tương đối so với </a:t>
            </a:r>
            <a:r>
              <a:rPr lang="en-US" b="1" dirty="0" err="1"/>
              <a:t>phần</a:t>
            </a:r>
            <a:r>
              <a:rPr lang="en-US" b="1" dirty="0"/>
              <a:t> </a:t>
            </a:r>
            <a:r>
              <a:rPr lang="en-US" b="1" dirty="0" err="1"/>
              <a:t>tử</a:t>
            </a:r>
            <a:r>
              <a:rPr lang="vi-VN" b="1" dirty="0"/>
              <a:t> cha.</a:t>
            </a:r>
          </a:p>
          <a:p>
            <a:pPr lvl="1" algn="l">
              <a:lnSpc>
                <a:spcPct val="150000"/>
              </a:lnSpc>
              <a:buChar char="●"/>
            </a:pPr>
            <a:r>
              <a:rPr lang="vi-VN" b="1" dirty="0">
                <a:solidFill>
                  <a:schemeClr val="bg1"/>
                </a:solidFill>
              </a:rPr>
              <a:t>rem</a:t>
            </a:r>
            <a:r>
              <a:rPr lang="vi-VN" b="1" dirty="0"/>
              <a:t>: giá trị tương đối với font</a:t>
            </a:r>
            <a:r>
              <a:rPr lang="en-US" b="1" dirty="0"/>
              <a:t>-size</a:t>
            </a:r>
            <a:r>
              <a:rPr lang="vi-VN" b="1" dirty="0"/>
              <a:t> của </a:t>
            </a:r>
            <a:r>
              <a:rPr lang="en-US" b="1" dirty="0" err="1"/>
              <a:t>phần</a:t>
            </a:r>
            <a:r>
              <a:rPr lang="en-US" b="1" dirty="0"/>
              <a:t> </a:t>
            </a:r>
            <a:r>
              <a:rPr lang="en-US" b="1" dirty="0" err="1"/>
              <a:t>tử</a:t>
            </a:r>
            <a:r>
              <a:rPr lang="en-US" b="1" dirty="0"/>
              <a:t> </a:t>
            </a:r>
            <a:r>
              <a:rPr lang="vi-VN" b="1" dirty="0"/>
              <a:t>gốc. Phần tử gốc ở đây là thẻ html.</a:t>
            </a:r>
          </a:p>
          <a:p>
            <a:pPr lvl="1" algn="l">
              <a:lnSpc>
                <a:spcPct val="150000"/>
              </a:lnSpc>
              <a:buChar char="●"/>
            </a:pPr>
            <a:r>
              <a:rPr lang="vi-VN" b="1" dirty="0">
                <a:solidFill>
                  <a:schemeClr val="bg1"/>
                </a:solidFill>
              </a:rPr>
              <a:t>em</a:t>
            </a:r>
            <a:r>
              <a:rPr lang="vi-VN" b="1" dirty="0"/>
              <a:t>: 1em tương đương với kích cỡ của font-size của </a:t>
            </a:r>
            <a:r>
              <a:rPr lang="en-US" b="1" dirty="0" err="1"/>
              <a:t>phần</a:t>
            </a:r>
            <a:r>
              <a:rPr lang="en-US" b="1" dirty="0"/>
              <a:t> </a:t>
            </a:r>
            <a:r>
              <a:rPr lang="en-US" b="1" dirty="0" err="1"/>
              <a:t>tử</a:t>
            </a:r>
            <a:r>
              <a:rPr lang="vi-VN" b="1" dirty="0"/>
              <a:t> cha có định nghĩa font-size.</a:t>
            </a:r>
          </a:p>
          <a:p>
            <a:pPr lvl="1" algn="l">
              <a:lnSpc>
                <a:spcPct val="150000"/>
              </a:lnSpc>
              <a:buChar char="●"/>
            </a:pPr>
            <a:r>
              <a:rPr lang="vi-VN" b="1" dirty="0">
                <a:solidFill>
                  <a:schemeClr val="bg1"/>
                </a:solidFill>
              </a:rPr>
              <a:t>vw</a:t>
            </a:r>
            <a:r>
              <a:rPr lang="vi-VN" b="1" dirty="0"/>
              <a:t> (viewport width): 1vw tương đương với 1% của chiều rộng cửa sổ trình duyệt.</a:t>
            </a:r>
          </a:p>
          <a:p>
            <a:pPr lvl="1" algn="l">
              <a:lnSpc>
                <a:spcPct val="150000"/>
              </a:lnSpc>
              <a:buChar char="●"/>
            </a:pPr>
            <a:r>
              <a:rPr lang="vi-VN" b="1" dirty="0">
                <a:solidFill>
                  <a:schemeClr val="bg1"/>
                </a:solidFill>
              </a:rPr>
              <a:t>vh</a:t>
            </a:r>
            <a:r>
              <a:rPr lang="vi-VN" b="1" dirty="0"/>
              <a:t> (viewport height): 1vh tương đương với 1% của chiều cao cửa sổ trình duyệt.</a:t>
            </a:r>
          </a:p>
          <a:p>
            <a:pPr lvl="1" algn="l">
              <a:lnSpc>
                <a:spcPct val="150000"/>
              </a:lnSpc>
              <a:buChar char="●"/>
            </a:pPr>
            <a:r>
              <a:rPr lang="vi-VN" dirty="0"/>
              <a:t>ex: 1ex tương đương với chiều cao (height) của một chữ x (in thường) của font hiện tại.</a:t>
            </a:r>
          </a:p>
          <a:p>
            <a:pPr lvl="1" algn="l">
              <a:lnSpc>
                <a:spcPct val="150000"/>
              </a:lnSpc>
              <a:buChar char="●"/>
            </a:pPr>
            <a:r>
              <a:rPr lang="vi-VN" dirty="0"/>
              <a:t>ch: 1ch tương đương với chiều rộng (width) của một số 0 theo size hiện tại.</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Units </a:t>
            </a:r>
            <a:r>
              <a:rPr lang="vi-VN" b="0"/>
              <a:t>(Đơn vị)</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Độ dài tương đối</a:t>
            </a:r>
            <a:endParaRPr lang="en-US"/>
          </a:p>
        </p:txBody>
      </p:sp>
    </p:spTree>
    <p:extLst>
      <p:ext uri="{BB962C8B-B14F-4D97-AF65-F5344CB8AC3E}">
        <p14:creationId xmlns:p14="http://schemas.microsoft.com/office/powerpoint/2010/main" val="364800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Units </a:t>
            </a:r>
            <a:r>
              <a:rPr lang="vi-VN" b="0"/>
              <a:t>(Đơn vị)</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So sánh %, em với rem</a:t>
            </a:r>
          </a:p>
        </p:txBody>
      </p:sp>
      <p:pic>
        <p:nvPicPr>
          <p:cNvPr id="5122" name="Picture 2">
            <a:extLst>
              <a:ext uri="{FF2B5EF4-FFF2-40B4-BE49-F238E27FC236}">
                <a16:creationId xmlns:a16="http://schemas.microsoft.com/office/drawing/2014/main" id="{9ED5AB6F-B56A-F3D4-5787-F5F57297A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710" y="1598967"/>
            <a:ext cx="6142580" cy="341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05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1668168"/>
            <a:ext cx="4065034" cy="319819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Tính đặc hiệu (hay độ ưu tiên) là cách mà trình duyệt quyết định sẽ áp dụng thuộc tính css nào với một phần tử khi có nhiều quy tắc css cùng trỏ đến phần tử đó.</a:t>
            </a:r>
            <a:endParaRPr lang="en-US"/>
          </a:p>
          <a:p>
            <a:pPr marL="457200" lvl="0" indent="-317500" algn="l" rtl="0">
              <a:lnSpc>
                <a:spcPct val="150000"/>
              </a:lnSpc>
              <a:spcBef>
                <a:spcPts val="0"/>
              </a:spcBef>
              <a:spcAft>
                <a:spcPts val="0"/>
              </a:spcAft>
              <a:buSzPts val="1400"/>
              <a:buChar char="●"/>
            </a:pPr>
            <a:r>
              <a:rPr lang="vi-VN"/>
              <a:t>Sự phân cấp tính đặc hiệu: Mỗi selector đều có vị trí của nó trong hệ thống phân cấp. Độ đặc hiệu của selector có 4 mức (như hình):</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Specificity (Tính đặc hiệu) và !important (Quan trọng)</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Specificity (Tính đặc hiệu)</a:t>
            </a:r>
          </a:p>
        </p:txBody>
      </p:sp>
      <p:grpSp>
        <p:nvGrpSpPr>
          <p:cNvPr id="8" name="Group 7">
            <a:extLst>
              <a:ext uri="{FF2B5EF4-FFF2-40B4-BE49-F238E27FC236}">
                <a16:creationId xmlns:a16="http://schemas.microsoft.com/office/drawing/2014/main" id="{D4B64C4A-9DCE-8D75-2222-8D1EC08666B1}"/>
              </a:ext>
            </a:extLst>
          </p:cNvPr>
          <p:cNvGrpSpPr/>
          <p:nvPr/>
        </p:nvGrpSpPr>
        <p:grpSpPr>
          <a:xfrm>
            <a:off x="4935483" y="1899834"/>
            <a:ext cx="4099198" cy="2321436"/>
            <a:chOff x="4641121" y="1699418"/>
            <a:chExt cx="4099198" cy="2321436"/>
          </a:xfrm>
        </p:grpSpPr>
        <p:grpSp>
          <p:nvGrpSpPr>
            <p:cNvPr id="4" name="Group 3">
              <a:extLst>
                <a:ext uri="{FF2B5EF4-FFF2-40B4-BE49-F238E27FC236}">
                  <a16:creationId xmlns:a16="http://schemas.microsoft.com/office/drawing/2014/main" id="{3916658E-FC0A-83E4-FE37-7635D6FAC7C9}"/>
                </a:ext>
              </a:extLst>
            </p:cNvPr>
            <p:cNvGrpSpPr/>
            <p:nvPr/>
          </p:nvGrpSpPr>
          <p:grpSpPr>
            <a:xfrm>
              <a:off x="4641121" y="2004500"/>
              <a:ext cx="907908" cy="1389979"/>
              <a:chOff x="4684962" y="2204917"/>
              <a:chExt cx="907908" cy="1389979"/>
            </a:xfrm>
          </p:grpSpPr>
          <p:sp>
            <p:nvSpPr>
              <p:cNvPr id="2" name="Rectangle: Rounded Corners 1">
                <a:extLst>
                  <a:ext uri="{FF2B5EF4-FFF2-40B4-BE49-F238E27FC236}">
                    <a16:creationId xmlns:a16="http://schemas.microsoft.com/office/drawing/2014/main" id="{F95A336C-DB7D-DFB1-0E28-6492C793C603}"/>
                  </a:ext>
                </a:extLst>
              </p:cNvPr>
              <p:cNvSpPr/>
              <p:nvPr/>
            </p:nvSpPr>
            <p:spPr>
              <a:xfrm>
                <a:off x="4684963" y="2490021"/>
                <a:ext cx="907907" cy="11048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400" b="1">
                    <a:solidFill>
                      <a:schemeClr val="tx1"/>
                    </a:solidFill>
                  </a:rPr>
                  <a:t>0</a:t>
                </a:r>
              </a:p>
            </p:txBody>
          </p:sp>
          <p:sp>
            <p:nvSpPr>
              <p:cNvPr id="3" name="TextBox 2">
                <a:extLst>
                  <a:ext uri="{FF2B5EF4-FFF2-40B4-BE49-F238E27FC236}">
                    <a16:creationId xmlns:a16="http://schemas.microsoft.com/office/drawing/2014/main" id="{8111FCEB-BFD1-C44D-4503-855C1C3683DE}"/>
                  </a:ext>
                </a:extLst>
              </p:cNvPr>
              <p:cNvSpPr txBox="1"/>
              <p:nvPr/>
            </p:nvSpPr>
            <p:spPr>
              <a:xfrm>
                <a:off x="4684962" y="2204917"/>
                <a:ext cx="907907" cy="246221"/>
              </a:xfrm>
              <a:prstGeom prst="rect">
                <a:avLst/>
              </a:prstGeom>
              <a:noFill/>
            </p:spPr>
            <p:txBody>
              <a:bodyPr wrap="square" rtlCol="0">
                <a:spAutoFit/>
              </a:bodyPr>
              <a:lstStyle/>
              <a:p>
                <a:pPr algn="ctr"/>
                <a:r>
                  <a:rPr lang="en-US" sz="1000">
                    <a:solidFill>
                      <a:schemeClr val="tx1"/>
                    </a:solidFill>
                    <a:latin typeface="Barlow Condensed SemiBold" panose="00000706000000000000" pitchFamily="2" charset="0"/>
                  </a:rPr>
                  <a:t>Inline</a:t>
                </a:r>
              </a:p>
            </p:txBody>
          </p:sp>
        </p:grpSp>
        <p:grpSp>
          <p:nvGrpSpPr>
            <p:cNvPr id="10" name="Group 9">
              <a:extLst>
                <a:ext uri="{FF2B5EF4-FFF2-40B4-BE49-F238E27FC236}">
                  <a16:creationId xmlns:a16="http://schemas.microsoft.com/office/drawing/2014/main" id="{EF991D5B-83BF-E5D8-1B9F-2A61A07AC67D}"/>
                </a:ext>
              </a:extLst>
            </p:cNvPr>
            <p:cNvGrpSpPr/>
            <p:nvPr/>
          </p:nvGrpSpPr>
          <p:grpSpPr>
            <a:xfrm>
              <a:off x="5693498" y="2004500"/>
              <a:ext cx="907908" cy="1389979"/>
              <a:chOff x="4684962" y="2204917"/>
              <a:chExt cx="907908" cy="1389979"/>
            </a:xfrm>
          </p:grpSpPr>
          <p:sp>
            <p:nvSpPr>
              <p:cNvPr id="11" name="Rectangle: Rounded Corners 10">
                <a:extLst>
                  <a:ext uri="{FF2B5EF4-FFF2-40B4-BE49-F238E27FC236}">
                    <a16:creationId xmlns:a16="http://schemas.microsoft.com/office/drawing/2014/main" id="{A4501661-1286-8DFB-4DF8-C06AD3590B31}"/>
                  </a:ext>
                </a:extLst>
              </p:cNvPr>
              <p:cNvSpPr/>
              <p:nvPr/>
            </p:nvSpPr>
            <p:spPr>
              <a:xfrm>
                <a:off x="4684963" y="2490021"/>
                <a:ext cx="907907" cy="11048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400" b="1">
                    <a:solidFill>
                      <a:schemeClr val="tx1"/>
                    </a:solidFill>
                  </a:rPr>
                  <a:t>0</a:t>
                </a:r>
              </a:p>
            </p:txBody>
          </p:sp>
          <p:sp>
            <p:nvSpPr>
              <p:cNvPr id="12" name="TextBox 11">
                <a:extLst>
                  <a:ext uri="{FF2B5EF4-FFF2-40B4-BE49-F238E27FC236}">
                    <a16:creationId xmlns:a16="http://schemas.microsoft.com/office/drawing/2014/main" id="{6C45ABD5-E94F-2C13-7D2D-B576861C08AF}"/>
                  </a:ext>
                </a:extLst>
              </p:cNvPr>
              <p:cNvSpPr txBox="1"/>
              <p:nvPr/>
            </p:nvSpPr>
            <p:spPr>
              <a:xfrm>
                <a:off x="4684962" y="2204917"/>
                <a:ext cx="907907" cy="246221"/>
              </a:xfrm>
              <a:prstGeom prst="rect">
                <a:avLst/>
              </a:prstGeom>
              <a:noFill/>
            </p:spPr>
            <p:txBody>
              <a:bodyPr wrap="square" rtlCol="0">
                <a:spAutoFit/>
              </a:bodyPr>
              <a:lstStyle/>
              <a:p>
                <a:pPr algn="ctr"/>
                <a:r>
                  <a:rPr lang="en-US" sz="1000">
                    <a:solidFill>
                      <a:schemeClr val="tx1"/>
                    </a:solidFill>
                    <a:latin typeface="Barlow Condensed SemiBold" panose="00000706000000000000" pitchFamily="2" charset="0"/>
                  </a:rPr>
                  <a:t>ID</a:t>
                </a:r>
              </a:p>
            </p:txBody>
          </p:sp>
        </p:grpSp>
        <p:grpSp>
          <p:nvGrpSpPr>
            <p:cNvPr id="13" name="Group 12">
              <a:extLst>
                <a:ext uri="{FF2B5EF4-FFF2-40B4-BE49-F238E27FC236}">
                  <a16:creationId xmlns:a16="http://schemas.microsoft.com/office/drawing/2014/main" id="{63F6994E-C57A-48BB-A338-8B1F45E93A2A}"/>
                </a:ext>
              </a:extLst>
            </p:cNvPr>
            <p:cNvGrpSpPr/>
            <p:nvPr/>
          </p:nvGrpSpPr>
          <p:grpSpPr>
            <a:xfrm>
              <a:off x="6745875" y="1699418"/>
              <a:ext cx="907907" cy="1695061"/>
              <a:chOff x="4684963" y="1899835"/>
              <a:chExt cx="907907" cy="1695061"/>
            </a:xfrm>
          </p:grpSpPr>
          <p:sp>
            <p:nvSpPr>
              <p:cNvPr id="14" name="Rectangle: Rounded Corners 13">
                <a:extLst>
                  <a:ext uri="{FF2B5EF4-FFF2-40B4-BE49-F238E27FC236}">
                    <a16:creationId xmlns:a16="http://schemas.microsoft.com/office/drawing/2014/main" id="{07ED5F93-4C08-D175-B654-A16E61750D45}"/>
                  </a:ext>
                </a:extLst>
              </p:cNvPr>
              <p:cNvSpPr/>
              <p:nvPr/>
            </p:nvSpPr>
            <p:spPr>
              <a:xfrm>
                <a:off x="4684963" y="2490021"/>
                <a:ext cx="907907" cy="11048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400" b="1">
                    <a:solidFill>
                      <a:schemeClr val="tx1"/>
                    </a:solidFill>
                  </a:rPr>
                  <a:t>0</a:t>
                </a:r>
              </a:p>
            </p:txBody>
          </p:sp>
          <p:sp>
            <p:nvSpPr>
              <p:cNvPr id="15" name="TextBox 14">
                <a:extLst>
                  <a:ext uri="{FF2B5EF4-FFF2-40B4-BE49-F238E27FC236}">
                    <a16:creationId xmlns:a16="http://schemas.microsoft.com/office/drawing/2014/main" id="{74DFBD10-143F-AB21-F6FB-F58DD54D3A9B}"/>
                  </a:ext>
                </a:extLst>
              </p:cNvPr>
              <p:cNvSpPr txBox="1"/>
              <p:nvPr/>
            </p:nvSpPr>
            <p:spPr>
              <a:xfrm>
                <a:off x="4684963" y="1899835"/>
                <a:ext cx="907907" cy="553998"/>
              </a:xfrm>
              <a:prstGeom prst="rect">
                <a:avLst/>
              </a:prstGeom>
              <a:noFill/>
            </p:spPr>
            <p:txBody>
              <a:bodyPr wrap="square" rtlCol="0">
                <a:spAutoFit/>
              </a:bodyPr>
              <a:lstStyle/>
              <a:p>
                <a:pPr algn="ctr"/>
                <a:r>
                  <a:rPr lang="en-US" sz="1000">
                    <a:solidFill>
                      <a:schemeClr val="tx1"/>
                    </a:solidFill>
                    <a:latin typeface="Barlow Condensed SemiBold" panose="00000706000000000000" pitchFamily="2" charset="0"/>
                  </a:rPr>
                  <a:t>Classes, Attributes, pseudo-classes</a:t>
                </a:r>
              </a:p>
            </p:txBody>
          </p:sp>
        </p:grpSp>
        <p:grpSp>
          <p:nvGrpSpPr>
            <p:cNvPr id="16" name="Group 15">
              <a:extLst>
                <a:ext uri="{FF2B5EF4-FFF2-40B4-BE49-F238E27FC236}">
                  <a16:creationId xmlns:a16="http://schemas.microsoft.com/office/drawing/2014/main" id="{F3BDC14C-6C82-F1E9-ECD9-D535225462B8}"/>
                </a:ext>
              </a:extLst>
            </p:cNvPr>
            <p:cNvGrpSpPr/>
            <p:nvPr/>
          </p:nvGrpSpPr>
          <p:grpSpPr>
            <a:xfrm>
              <a:off x="7764085" y="1830439"/>
              <a:ext cx="976234" cy="1564040"/>
              <a:chOff x="4650798" y="2030856"/>
              <a:chExt cx="976234" cy="1564040"/>
            </a:xfrm>
          </p:grpSpPr>
          <p:sp>
            <p:nvSpPr>
              <p:cNvPr id="17" name="Rectangle: Rounded Corners 16">
                <a:extLst>
                  <a:ext uri="{FF2B5EF4-FFF2-40B4-BE49-F238E27FC236}">
                    <a16:creationId xmlns:a16="http://schemas.microsoft.com/office/drawing/2014/main" id="{9210A2D1-9153-6452-D1A6-A32799502178}"/>
                  </a:ext>
                </a:extLst>
              </p:cNvPr>
              <p:cNvSpPr/>
              <p:nvPr/>
            </p:nvSpPr>
            <p:spPr>
              <a:xfrm>
                <a:off x="4684963" y="2490021"/>
                <a:ext cx="907907" cy="11048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400" b="1">
                    <a:solidFill>
                      <a:schemeClr val="tx1"/>
                    </a:solidFill>
                  </a:rPr>
                  <a:t>0</a:t>
                </a:r>
              </a:p>
            </p:txBody>
          </p:sp>
          <p:sp>
            <p:nvSpPr>
              <p:cNvPr id="18" name="TextBox 17">
                <a:extLst>
                  <a:ext uri="{FF2B5EF4-FFF2-40B4-BE49-F238E27FC236}">
                    <a16:creationId xmlns:a16="http://schemas.microsoft.com/office/drawing/2014/main" id="{CFA163A5-11E3-5EFC-2D68-E436C705BF78}"/>
                  </a:ext>
                </a:extLst>
              </p:cNvPr>
              <p:cNvSpPr txBox="1"/>
              <p:nvPr/>
            </p:nvSpPr>
            <p:spPr>
              <a:xfrm>
                <a:off x="4650798" y="2030856"/>
                <a:ext cx="976234" cy="400110"/>
              </a:xfrm>
              <a:prstGeom prst="rect">
                <a:avLst/>
              </a:prstGeom>
              <a:noFill/>
            </p:spPr>
            <p:txBody>
              <a:bodyPr wrap="square" rtlCol="0">
                <a:spAutoFit/>
              </a:bodyPr>
              <a:lstStyle/>
              <a:p>
                <a:pPr algn="ctr"/>
                <a:r>
                  <a:rPr lang="en-US" sz="1000">
                    <a:solidFill>
                      <a:schemeClr val="tx1"/>
                    </a:solidFill>
                    <a:latin typeface="Barlow Condensed SemiBold" panose="00000706000000000000" pitchFamily="2" charset="0"/>
                  </a:rPr>
                  <a:t>Elements, pseudo-elements</a:t>
                </a:r>
              </a:p>
            </p:txBody>
          </p:sp>
        </p:grpSp>
        <p:cxnSp>
          <p:nvCxnSpPr>
            <p:cNvPr id="6" name="Straight Arrow Connector 5">
              <a:extLst>
                <a:ext uri="{FF2B5EF4-FFF2-40B4-BE49-F238E27FC236}">
                  <a16:creationId xmlns:a16="http://schemas.microsoft.com/office/drawing/2014/main" id="{E2152079-9EF6-09CC-3A71-A2D47984ADA4}"/>
                </a:ext>
              </a:extLst>
            </p:cNvPr>
            <p:cNvCxnSpPr/>
            <p:nvPr/>
          </p:nvCxnSpPr>
          <p:spPr>
            <a:xfrm>
              <a:off x="4641121" y="4020854"/>
              <a:ext cx="4065035"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90A82E2-BC91-E3EC-428D-643C9431A246}"/>
                </a:ext>
              </a:extLst>
            </p:cNvPr>
            <p:cNvSpPr txBox="1"/>
            <p:nvPr/>
          </p:nvSpPr>
          <p:spPr>
            <a:xfrm>
              <a:off x="4884119" y="3658740"/>
              <a:ext cx="421910" cy="307777"/>
            </a:xfrm>
            <a:prstGeom prst="rect">
              <a:avLst/>
            </a:prstGeom>
            <a:noFill/>
          </p:spPr>
          <p:txBody>
            <a:bodyPr wrap="none" rtlCol="0">
              <a:spAutoFit/>
            </a:bodyPr>
            <a:lstStyle/>
            <a:p>
              <a:r>
                <a:rPr lang="en-US">
                  <a:solidFill>
                    <a:schemeClr val="tx1"/>
                  </a:solidFill>
                  <a:latin typeface="Barlow Condensed SemiBold" panose="00000706000000000000" pitchFamily="2" charset="0"/>
                </a:rPr>
                <a:t>Cao</a:t>
              </a:r>
            </a:p>
          </p:txBody>
        </p:sp>
        <p:sp>
          <p:nvSpPr>
            <p:cNvPr id="22" name="TextBox 21">
              <a:extLst>
                <a:ext uri="{FF2B5EF4-FFF2-40B4-BE49-F238E27FC236}">
                  <a16:creationId xmlns:a16="http://schemas.microsoft.com/office/drawing/2014/main" id="{EA825DF9-9E3A-4561-40D2-43EE4A0551E0}"/>
                </a:ext>
              </a:extLst>
            </p:cNvPr>
            <p:cNvSpPr txBox="1"/>
            <p:nvPr/>
          </p:nvSpPr>
          <p:spPr>
            <a:xfrm>
              <a:off x="8001973" y="3654022"/>
              <a:ext cx="500458" cy="307777"/>
            </a:xfrm>
            <a:prstGeom prst="rect">
              <a:avLst/>
            </a:prstGeom>
            <a:noFill/>
          </p:spPr>
          <p:txBody>
            <a:bodyPr wrap="none" rtlCol="0">
              <a:spAutoFit/>
            </a:bodyPr>
            <a:lstStyle/>
            <a:p>
              <a:r>
                <a:rPr lang="en-US">
                  <a:solidFill>
                    <a:schemeClr val="tx1"/>
                  </a:solidFill>
                  <a:latin typeface="Barlow Condensed SemiBold" panose="00000706000000000000" pitchFamily="2" charset="0"/>
                </a:rPr>
                <a:t>Thâp</a:t>
              </a:r>
            </a:p>
          </p:txBody>
        </p:sp>
      </p:grpSp>
    </p:spTree>
    <p:extLst>
      <p:ext uri="{BB962C8B-B14F-4D97-AF65-F5344CB8AC3E}">
        <p14:creationId xmlns:p14="http://schemas.microsoft.com/office/powerpoint/2010/main" val="77560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668168"/>
            <a:ext cx="7584771" cy="319819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Làm sao để tính toán tính đặc hiệu? Ta biểu diễn tương đối tính đặc hiệu của một selector như </a:t>
            </a:r>
            <a:r>
              <a:rPr lang="en-US"/>
              <a:t>dưới đây, sau đó xem giá trị nào càng cao thì càng được ưu tiên</a:t>
            </a:r>
            <a:r>
              <a:rPr lang="vi-VN"/>
              <a:t>:</a:t>
            </a:r>
            <a:endParaRPr lang="en-US"/>
          </a:p>
          <a:p>
            <a:pPr lvl="1" algn="l">
              <a:lnSpc>
                <a:spcPct val="150000"/>
              </a:lnSpc>
              <a:buChar char="●"/>
            </a:pPr>
            <a:r>
              <a:rPr lang="vi-VN"/>
              <a:t>1-0-0-0: Inline styles</a:t>
            </a:r>
          </a:p>
          <a:p>
            <a:pPr lvl="1" algn="l">
              <a:lnSpc>
                <a:spcPct val="150000"/>
              </a:lnSpc>
              <a:buChar char="●"/>
            </a:pPr>
            <a:r>
              <a:rPr lang="vi-VN"/>
              <a:t>0-X-0-0: Số lượng ID selector</a:t>
            </a:r>
          </a:p>
          <a:p>
            <a:pPr lvl="1" algn="l">
              <a:lnSpc>
                <a:spcPct val="150000"/>
              </a:lnSpc>
              <a:buChar char="●"/>
            </a:pPr>
            <a:r>
              <a:rPr lang="vi-VN"/>
              <a:t>0-0-Y-0: Số lượng Classes, attributes và pseudo-classes</a:t>
            </a:r>
          </a:p>
          <a:p>
            <a:pPr lvl="1" algn="l">
              <a:lnSpc>
                <a:spcPct val="150000"/>
              </a:lnSpc>
              <a:buChar char="●"/>
            </a:pPr>
            <a:r>
              <a:rPr lang="vi-VN"/>
              <a:t>0-0-0-Z: Số lượng Elements và pseudo-elements</a:t>
            </a:r>
          </a:p>
          <a:p>
            <a:pPr lvl="1" algn="l">
              <a:lnSpc>
                <a:spcPct val="150000"/>
              </a:lnSpc>
              <a:buChar char="●"/>
            </a:pPr>
            <a:r>
              <a:rPr lang="en-US"/>
              <a:t>Viết CSS theo kiểu </a:t>
            </a:r>
            <a:r>
              <a:rPr lang="vi-VN"/>
              <a:t>Internal và External </a:t>
            </a:r>
            <a:r>
              <a:rPr lang="vi-VN" b="1"/>
              <a:t>không </a:t>
            </a:r>
            <a:r>
              <a:rPr lang="vi-VN"/>
              <a:t>có độ ưu tiên.</a:t>
            </a:r>
          </a:p>
          <a:p>
            <a:pPr lvl="1" algn="l">
              <a:lnSpc>
                <a:spcPct val="150000"/>
              </a:lnSpc>
              <a:buChar char="●"/>
            </a:pPr>
            <a:r>
              <a:rPr lang="vi-VN"/>
              <a:t>Universal selector (*) và combinators selector (+, &gt;, ~) </a:t>
            </a:r>
            <a:r>
              <a:rPr lang="vi-VN" b="1"/>
              <a:t>không</a:t>
            </a:r>
            <a:r>
              <a:rPr lang="vi-VN"/>
              <a:t> làm tăng tính đặc hiệu.</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Specificity (Tính đặc hiệu) và !important (Quan trọng)</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Specificity (Tính đặc hiệu)</a:t>
            </a:r>
          </a:p>
        </p:txBody>
      </p:sp>
    </p:spTree>
    <p:extLst>
      <p:ext uri="{BB962C8B-B14F-4D97-AF65-F5344CB8AC3E}">
        <p14:creationId xmlns:p14="http://schemas.microsoft.com/office/powerpoint/2010/main" val="103620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1" y="1455224"/>
            <a:ext cx="4935500" cy="355518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Ví dụ: Tính toán tính đặc hiệu của các bộ chọn sau:</a:t>
            </a:r>
          </a:p>
          <a:p>
            <a:pPr lvl="1" algn="l">
              <a:lnSpc>
                <a:spcPct val="150000"/>
              </a:lnSpc>
              <a:buChar char="●"/>
            </a:pPr>
            <a:r>
              <a:rPr lang="en-US"/>
              <a:t>h2 { color: red; }</a:t>
            </a:r>
          </a:p>
          <a:p>
            <a:pPr lvl="1" algn="l">
              <a:lnSpc>
                <a:spcPct val="150000"/>
              </a:lnSpc>
              <a:buChar char="●"/>
            </a:pPr>
            <a:r>
              <a:rPr lang="en-US"/>
              <a:t>h2.title  { color: blue; }</a:t>
            </a:r>
          </a:p>
          <a:p>
            <a:pPr lvl="1" algn="l">
              <a:lnSpc>
                <a:spcPct val="150000"/>
              </a:lnSpc>
              <a:buFont typeface="Arial"/>
              <a:buChar char="●"/>
            </a:pPr>
            <a:r>
              <a:rPr lang="en-US"/>
              <a:t>div h2.title  { color: orange; }</a:t>
            </a:r>
          </a:p>
          <a:p>
            <a:pPr lvl="1" algn="l">
              <a:lnSpc>
                <a:spcPct val="150000"/>
              </a:lnSpc>
              <a:buFont typeface="Arial"/>
              <a:buChar char="●"/>
            </a:pPr>
            <a:r>
              <a:rPr lang="en-US"/>
              <a:t>.head h2.title  {color: green; }</a:t>
            </a:r>
          </a:p>
          <a:p>
            <a:pPr lvl="1" algn="l">
              <a:lnSpc>
                <a:spcPct val="150000"/>
              </a:lnSpc>
              <a:buFont typeface="Arial"/>
              <a:buChar char="●"/>
            </a:pPr>
            <a:r>
              <a:rPr lang="en-US"/>
              <a:t>div.head h2.title  {color: gray; }</a:t>
            </a:r>
          </a:p>
          <a:p>
            <a:pPr lvl="1" algn="l">
              <a:lnSpc>
                <a:spcPct val="150000"/>
              </a:lnSpc>
              <a:buFont typeface="Arial"/>
              <a:buChar char="●"/>
            </a:pPr>
            <a:r>
              <a:rPr lang="en-US"/>
              <a:t>div.head h2.title:last-child  {color: yellow; }</a:t>
            </a:r>
          </a:p>
          <a:p>
            <a:pPr lvl="1" algn="l">
              <a:lnSpc>
                <a:spcPct val="150000"/>
              </a:lnSpc>
              <a:buFont typeface="Arial"/>
              <a:buChar char="●"/>
            </a:pPr>
            <a:r>
              <a:rPr lang="en-US"/>
              <a:t>#main div.head h2.title  {color: pink; }</a:t>
            </a:r>
          </a:p>
          <a:p>
            <a:pPr lvl="1" algn="l">
              <a:lnSpc>
                <a:spcPct val="150000"/>
              </a:lnSpc>
              <a:buFont typeface="Arial"/>
              <a:buChar char="●"/>
            </a:pPr>
            <a:r>
              <a:rPr lang="en-US"/>
              <a:t>#main div#head h2.title  {color: purple; }</a:t>
            </a:r>
          </a:p>
          <a:p>
            <a:pPr lvl="1" algn="l">
              <a:lnSpc>
                <a:spcPct val="150000"/>
              </a:lnSpc>
              <a:buFont typeface="Arial"/>
              <a:buChar char="●"/>
            </a:pPr>
            <a:r>
              <a:rPr lang="en-US"/>
              <a:t>#main div#head h2.title::first-letter  {color: red; }</a:t>
            </a:r>
          </a:p>
          <a:p>
            <a:pPr lvl="1" algn="l">
              <a:lnSpc>
                <a:spcPct val="150000"/>
              </a:lnSpc>
              <a:buFont typeface="Arial"/>
              <a:buChar char="●"/>
            </a:pPr>
            <a:r>
              <a:rPr lang="en-US"/>
              <a:t>#main div#head h2::first-letter  {color: yellow; }</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Specificity (Tính đặc hiệu) và !important (Quan trọng)</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4.1. Specificity (Tính đặc hiệu)</a:t>
            </a:r>
          </a:p>
        </p:txBody>
      </p:sp>
      <p:sp>
        <p:nvSpPr>
          <p:cNvPr id="3" name="TextBox 2">
            <a:extLst>
              <a:ext uri="{FF2B5EF4-FFF2-40B4-BE49-F238E27FC236}">
                <a16:creationId xmlns:a16="http://schemas.microsoft.com/office/drawing/2014/main" id="{BABFA33D-AE7D-A1C1-36BF-6D196FB36C4B}"/>
              </a:ext>
            </a:extLst>
          </p:cNvPr>
          <p:cNvSpPr txBox="1"/>
          <p:nvPr/>
        </p:nvSpPr>
        <p:spPr>
          <a:xfrm>
            <a:off x="5580347" y="1598967"/>
            <a:ext cx="3375764" cy="2677656"/>
          </a:xfrm>
          <a:prstGeom prst="rect">
            <a:avLst/>
          </a:prstGeom>
          <a:noFill/>
          <a:ln>
            <a:solidFill>
              <a:schemeClr val="tx1"/>
            </a:solidFill>
            <a:prstDash val="lgDashDot"/>
          </a:ln>
        </p:spPr>
        <p:txBody>
          <a:bodyPr wrap="square" rtlCol="0">
            <a:spAutoFit/>
          </a:bodyPr>
          <a:lstStyle/>
          <a:p>
            <a:r>
              <a:rPr lang="en-US" b="0">
                <a:solidFill>
                  <a:schemeClr val="tx1"/>
                </a:solidFill>
                <a:effectLst/>
                <a:latin typeface="Consolas" panose="020B0609020204030204" pitchFamily="49" charset="0"/>
              </a:rPr>
              <a:t>Code HTML mẫu:</a:t>
            </a:r>
          </a:p>
          <a:p>
            <a:endParaRPr lang="en-US" b="0">
              <a:solidFill>
                <a:schemeClr val="tx1"/>
              </a:solidFill>
              <a:effectLst/>
              <a:latin typeface="Consolas" panose="020B0609020204030204" pitchFamily="49" charset="0"/>
            </a:endParaRPr>
          </a:p>
          <a:p>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main</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id</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"main"</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div</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class</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"head"</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id</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"head"</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class</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"title"</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Tiêu đề 1</a:t>
            </a:r>
          </a:p>
          <a:p>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class</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"title"</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Tiêu đề 2</a:t>
            </a:r>
          </a:p>
          <a:p>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h2</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div</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main</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24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455224"/>
            <a:ext cx="7359287" cy="355518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Important được sử dụng để thay đổi thứ tự ưu tiên của CSS, khi một thuộc tính CSS nào đó được gán lệnh Important thì đồng nghĩa với việc nó sẽ có mức ưu tiên cao nhất. Nếu có nhiều thuộc tính cùng có !important thì lại quay về bài toán tính độ ưu tiên.</a:t>
            </a:r>
            <a:endParaRPr lang="en-US"/>
          </a:p>
          <a:p>
            <a:pPr marL="457200" lvl="0" indent="-317500" algn="l" rtl="0">
              <a:lnSpc>
                <a:spcPct val="150000"/>
              </a:lnSpc>
              <a:spcBef>
                <a:spcPts val="0"/>
              </a:spcBef>
              <a:spcAft>
                <a:spcPts val="0"/>
              </a:spcAft>
              <a:buSzPts val="1400"/>
              <a:buChar char="●"/>
            </a:pPr>
            <a:r>
              <a:rPr lang="en-US"/>
              <a:t>Ví dụ:</a:t>
            </a:r>
          </a:p>
          <a:p>
            <a:pPr lvl="1" algn="l">
              <a:lnSpc>
                <a:spcPct val="150000"/>
              </a:lnSpc>
              <a:buChar char="●"/>
            </a:pPr>
            <a:r>
              <a:rPr lang="en-US"/>
              <a:t>h2 { color: red</a:t>
            </a:r>
            <a:r>
              <a:rPr lang="en-US" b="1">
                <a:solidFill>
                  <a:schemeClr val="bg1"/>
                </a:solidFill>
              </a:rPr>
              <a:t>!important</a:t>
            </a:r>
            <a:r>
              <a:rPr lang="en-US"/>
              <a:t>; }</a:t>
            </a:r>
          </a:p>
          <a:p>
            <a:pPr lvl="1" algn="l">
              <a:lnSpc>
                <a:spcPct val="150000"/>
              </a:lnSpc>
              <a:buChar char="●"/>
            </a:pPr>
            <a:r>
              <a:rPr lang="en-US"/>
              <a:t>h2.title  { color: blue; }</a:t>
            </a:r>
          </a:p>
          <a:p>
            <a:pPr lvl="1" algn="l">
              <a:lnSpc>
                <a:spcPct val="150000"/>
              </a:lnSpc>
              <a:buFont typeface="Arial"/>
              <a:buChar char="●"/>
            </a:pPr>
            <a:r>
              <a:rPr lang="en-US"/>
              <a:t>div h2.title  { color: orange; }</a:t>
            </a:r>
          </a:p>
          <a:p>
            <a:pPr lvl="1" algn="l">
              <a:lnSpc>
                <a:spcPct val="150000"/>
              </a:lnSpc>
              <a:buFont typeface="Arial"/>
              <a:buChar char="●"/>
            </a:pPr>
            <a:r>
              <a:rPr lang="en-US"/>
              <a:t>.head h2.title  {color: green; }</a:t>
            </a:r>
          </a:p>
          <a:p>
            <a:pPr lvl="1" algn="l">
              <a:lnSpc>
                <a:spcPct val="150000"/>
              </a:lnSpc>
              <a:buFont typeface="Arial"/>
              <a:buChar char="●"/>
            </a:pPr>
            <a:r>
              <a:rPr lang="en-US"/>
              <a:t>div.head h2.title  {color: gray; }</a:t>
            </a:r>
          </a:p>
          <a:p>
            <a:pPr lvl="1" algn="l">
              <a:lnSpc>
                <a:spcPct val="150000"/>
              </a:lnSpc>
              <a:buFont typeface="Arial"/>
              <a:buChar char="●"/>
            </a:pPr>
            <a:r>
              <a:rPr lang="en-US"/>
              <a:t>#main div.head h2.title  {color: pink; }</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Specificity (Tính đặc hiệu) và !important (Quan trọng)</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4.2. !important (Quan trọng)</a:t>
            </a:r>
          </a:p>
        </p:txBody>
      </p:sp>
    </p:spTree>
    <p:extLst>
      <p:ext uri="{BB962C8B-B14F-4D97-AF65-F5344CB8AC3E}">
        <p14:creationId xmlns:p14="http://schemas.microsoft.com/office/powerpoint/2010/main" val="278651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2046941"/>
            <a:ext cx="7359287" cy="26515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Hàm</a:t>
            </a:r>
            <a:r>
              <a:rPr lang="vi-VN" b="1"/>
              <a:t> </a:t>
            </a:r>
            <a:r>
              <a:rPr lang="vi-VN" b="1">
                <a:solidFill>
                  <a:schemeClr val="bg1"/>
                </a:solidFill>
              </a:rPr>
              <a:t>calc()</a:t>
            </a:r>
            <a:endParaRPr lang="vi-VN">
              <a:solidFill>
                <a:schemeClr val="bg1"/>
              </a:solidFill>
            </a:endParaRPr>
          </a:p>
          <a:p>
            <a:pPr lvl="1" algn="l">
              <a:lnSpc>
                <a:spcPct val="150000"/>
              </a:lnSpc>
              <a:buChar char="●"/>
            </a:pPr>
            <a:r>
              <a:rPr lang="vi-VN"/>
              <a:t>Thực hiện một phép tính, kết quả sẽ lấy làm giá trị thuộc tính. Các toán tử sau có thể được sử dụng: + – * /</a:t>
            </a:r>
          </a:p>
          <a:p>
            <a:pPr lvl="1" algn="l">
              <a:lnSpc>
                <a:spcPct val="150000"/>
              </a:lnSpc>
              <a:buChar char="●"/>
            </a:pPr>
            <a:r>
              <a:rPr lang="vi-VN"/>
              <a:t>Ví dụ: width: calc(100% - 100px);</a:t>
            </a:r>
          </a:p>
          <a:p>
            <a:pPr marL="457200" lvl="0" indent="-317500" algn="l" rtl="0">
              <a:lnSpc>
                <a:spcPct val="150000"/>
              </a:lnSpc>
              <a:spcBef>
                <a:spcPts val="0"/>
              </a:spcBef>
              <a:spcAft>
                <a:spcPts val="0"/>
              </a:spcAft>
              <a:buSzPts val="1400"/>
              <a:buChar char="●"/>
            </a:pPr>
            <a:r>
              <a:rPr lang="vi-VN"/>
              <a:t>Hàm</a:t>
            </a:r>
            <a:r>
              <a:rPr lang="vi-VN" b="1"/>
              <a:t> </a:t>
            </a:r>
            <a:r>
              <a:rPr lang="vi-VN" b="1">
                <a:solidFill>
                  <a:schemeClr val="bg1"/>
                </a:solidFill>
              </a:rPr>
              <a:t>max()</a:t>
            </a:r>
          </a:p>
          <a:p>
            <a:pPr lvl="1" algn="l">
              <a:lnSpc>
                <a:spcPct val="150000"/>
              </a:lnSpc>
              <a:buChar char="●"/>
            </a:pPr>
            <a:r>
              <a:rPr lang="vi-VN"/>
              <a:t>Sử dụng giá trị lớn nhất, từ danh sách giá trị được phân tách bằng dấu phẩy, làm giá trị thuộc tính.</a:t>
            </a:r>
          </a:p>
          <a:p>
            <a:pPr lvl="1" algn="l">
              <a:lnSpc>
                <a:spcPct val="150000"/>
              </a:lnSpc>
              <a:buChar char="●"/>
            </a:pPr>
            <a:r>
              <a:rPr lang="vi-VN"/>
              <a:t>Cú pháp: max(value1, value2, …)</a:t>
            </a:r>
          </a:p>
          <a:p>
            <a:pPr lvl="1" algn="l">
              <a:lnSpc>
                <a:spcPct val="150000"/>
              </a:lnSpc>
              <a:buChar char="●"/>
            </a:pPr>
            <a:r>
              <a:rPr lang="vi-VN"/>
              <a:t>Ví dụ: width: max(50%, 300px);</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Math Functions (Hàm toán học)</a:t>
            </a:r>
            <a:endParaRPr b="0"/>
          </a:p>
        </p:txBody>
      </p:sp>
      <p:sp>
        <p:nvSpPr>
          <p:cNvPr id="1500" name="Google Shape;1500;p40"/>
          <p:cNvSpPr txBox="1">
            <a:spLocks noGrp="1"/>
          </p:cNvSpPr>
          <p:nvPr>
            <p:ph type="subTitle" idx="1"/>
          </p:nvPr>
        </p:nvSpPr>
        <p:spPr>
          <a:xfrm>
            <a:off x="839228" y="1498169"/>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Các hàm toán học CSS cho phép các biểu thức toán học được sử dụng làm giá trị thuộc tính.</a:t>
            </a:r>
            <a:endParaRPr lang="en-US"/>
          </a:p>
        </p:txBody>
      </p:sp>
      <p:sp>
        <p:nvSpPr>
          <p:cNvPr id="5" name="Google Shape;1500;p40">
            <a:extLst>
              <a:ext uri="{FF2B5EF4-FFF2-40B4-BE49-F238E27FC236}">
                <a16:creationId xmlns:a16="http://schemas.microsoft.com/office/drawing/2014/main" id="{D81DF941-5958-A6FE-E536-915C05C4104E}"/>
              </a:ext>
            </a:extLst>
          </p:cNvPr>
          <p:cNvSpPr txBox="1">
            <a:spLocks/>
          </p:cNvSpPr>
          <p:nvPr/>
        </p:nvSpPr>
        <p:spPr>
          <a:xfrm>
            <a:off x="839228" y="1907969"/>
            <a:ext cx="682043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Các hàm toán học:</a:t>
            </a:r>
            <a:endParaRPr lang="en-US"/>
          </a:p>
        </p:txBody>
      </p:sp>
    </p:spTree>
    <p:extLst>
      <p:ext uri="{BB962C8B-B14F-4D97-AF65-F5344CB8AC3E}">
        <p14:creationId xmlns:p14="http://schemas.microsoft.com/office/powerpoint/2010/main" val="2426483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2046941"/>
            <a:ext cx="7359287" cy="26515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Hàm </a:t>
            </a:r>
            <a:r>
              <a:rPr lang="vi-VN" b="1">
                <a:solidFill>
                  <a:schemeClr val="bg1"/>
                </a:solidFill>
              </a:rPr>
              <a:t>min()</a:t>
            </a:r>
          </a:p>
          <a:p>
            <a:pPr lvl="1" algn="l">
              <a:lnSpc>
                <a:spcPct val="150000"/>
              </a:lnSpc>
              <a:buChar char="●"/>
            </a:pPr>
            <a:r>
              <a:rPr lang="vi-VN"/>
              <a:t>Sử dụng giá trị nhỏ nhất, từ danh sách giá trị được phân tách bằng dấu phẩy, làm giá trị thuộc tính.</a:t>
            </a:r>
          </a:p>
          <a:p>
            <a:pPr lvl="1" algn="l">
              <a:lnSpc>
                <a:spcPct val="150000"/>
              </a:lnSpc>
              <a:buChar char="●"/>
            </a:pPr>
            <a:r>
              <a:rPr lang="vi-VN"/>
              <a:t>Cú pháp: min(value1, value2, …)</a:t>
            </a:r>
          </a:p>
          <a:p>
            <a:pPr lvl="1" algn="l">
              <a:lnSpc>
                <a:spcPct val="150000"/>
              </a:lnSpc>
              <a:buChar char="●"/>
            </a:pPr>
            <a:r>
              <a:rPr lang="vi-VN"/>
              <a:t>Ví dụ: width: min(50%, 300px);</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Math Functions (Hàm toán học)</a:t>
            </a:r>
            <a:endParaRPr b="0"/>
          </a:p>
        </p:txBody>
      </p:sp>
      <p:sp>
        <p:nvSpPr>
          <p:cNvPr id="1500" name="Google Shape;1500;p40"/>
          <p:cNvSpPr txBox="1">
            <a:spLocks noGrp="1"/>
          </p:cNvSpPr>
          <p:nvPr>
            <p:ph type="subTitle" idx="1"/>
          </p:nvPr>
        </p:nvSpPr>
        <p:spPr>
          <a:xfrm>
            <a:off x="839228" y="1498169"/>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Các hàm toán học CSS cho phép các biểu thức toán học được sử dụng làm giá trị thuộc tính.</a:t>
            </a:r>
            <a:endParaRPr lang="en-US"/>
          </a:p>
        </p:txBody>
      </p:sp>
      <p:sp>
        <p:nvSpPr>
          <p:cNvPr id="5" name="Google Shape;1500;p40">
            <a:extLst>
              <a:ext uri="{FF2B5EF4-FFF2-40B4-BE49-F238E27FC236}">
                <a16:creationId xmlns:a16="http://schemas.microsoft.com/office/drawing/2014/main" id="{D81DF941-5958-A6FE-E536-915C05C4104E}"/>
              </a:ext>
            </a:extLst>
          </p:cNvPr>
          <p:cNvSpPr txBox="1">
            <a:spLocks/>
          </p:cNvSpPr>
          <p:nvPr/>
        </p:nvSpPr>
        <p:spPr>
          <a:xfrm>
            <a:off x="839228" y="1907969"/>
            <a:ext cx="682043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Các hàm toán học:</a:t>
            </a:r>
            <a:endParaRPr lang="en-US"/>
          </a:p>
        </p:txBody>
      </p:sp>
    </p:spTree>
    <p:extLst>
      <p:ext uri="{BB962C8B-B14F-4D97-AF65-F5344CB8AC3E}">
        <p14:creationId xmlns:p14="http://schemas.microsoft.com/office/powerpoint/2010/main" val="109637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3152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Float và Clear</a:t>
            </a:r>
            <a:endParaRPr sz="1600"/>
          </a:p>
        </p:txBody>
      </p:sp>
      <p:sp>
        <p:nvSpPr>
          <p:cNvPr id="1127" name="Google Shape;1127;p29"/>
          <p:cNvSpPr txBox="1">
            <a:spLocks noGrp="1"/>
          </p:cNvSpPr>
          <p:nvPr>
            <p:ph type="subTitle" idx="2"/>
          </p:nvPr>
        </p:nvSpPr>
        <p:spPr>
          <a:xfrm>
            <a:off x="5511275" y="1173908"/>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Attribute selectors (Bộ chọn thuộc tính)</a:t>
            </a:r>
            <a:endParaRPr/>
          </a:p>
        </p:txBody>
      </p:sp>
      <p:sp>
        <p:nvSpPr>
          <p:cNvPr id="1128" name="Google Shape;1128;p29"/>
          <p:cNvSpPr txBox="1">
            <a:spLocks noGrp="1"/>
          </p:cNvSpPr>
          <p:nvPr>
            <p:ph type="subTitle" idx="3"/>
          </p:nvPr>
        </p:nvSpPr>
        <p:spPr>
          <a:xfrm>
            <a:off x="1701987" y="1611391"/>
            <a:ext cx="2907900" cy="87399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Units </a:t>
            </a:r>
            <a:r>
              <a:rPr lang="vi-VN" sz="1600"/>
              <a:t>(Đơn vị)</a:t>
            </a:r>
            <a:endParaRPr sz="1600"/>
          </a:p>
        </p:txBody>
      </p:sp>
      <p:sp>
        <p:nvSpPr>
          <p:cNvPr id="1129" name="Google Shape;1129;p29"/>
          <p:cNvSpPr txBox="1">
            <a:spLocks noGrp="1"/>
          </p:cNvSpPr>
          <p:nvPr>
            <p:ph type="subTitle" idx="4"/>
          </p:nvPr>
        </p:nvSpPr>
        <p:spPr>
          <a:xfrm>
            <a:off x="5511275" y="1751012"/>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Specificity và !important</a:t>
            </a:r>
            <a:endParaRPr sz="1600"/>
          </a:p>
        </p:txBody>
      </p:sp>
      <p:sp>
        <p:nvSpPr>
          <p:cNvPr id="1130" name="Google Shape;1130;p29"/>
          <p:cNvSpPr txBox="1">
            <a:spLocks noGrp="1"/>
          </p:cNvSpPr>
          <p:nvPr>
            <p:ph type="subTitle" idx="5"/>
          </p:nvPr>
        </p:nvSpPr>
        <p:spPr>
          <a:xfrm>
            <a:off x="1701987" y="2582334"/>
            <a:ext cx="2907900" cy="6414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Math Functions (Hàm toán học)</a:t>
            </a:r>
            <a:endParaRPr sz="1600"/>
          </a:p>
        </p:txBody>
      </p:sp>
      <p:sp>
        <p:nvSpPr>
          <p:cNvPr id="1131" name="Google Shape;1131;p29"/>
          <p:cNvSpPr txBox="1">
            <a:spLocks noGrp="1"/>
          </p:cNvSpPr>
          <p:nvPr>
            <p:ph type="subTitle" idx="6"/>
          </p:nvPr>
        </p:nvSpPr>
        <p:spPr>
          <a:xfrm>
            <a:off x="5511275" y="2530361"/>
            <a:ext cx="2907900" cy="696602"/>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CSS function attr()</a:t>
            </a:r>
            <a:endParaRPr sz="160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3" name="Google Shape;1133;p29"/>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06</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6" name="Google Shape;1136;p29"/>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
        <p:nvSpPr>
          <p:cNvPr id="15" name="Google Shape;1130;p29">
            <a:extLst>
              <a:ext uri="{FF2B5EF4-FFF2-40B4-BE49-F238E27FC236}">
                <a16:creationId xmlns:a16="http://schemas.microsoft.com/office/drawing/2014/main" id="{46C77A5E-71DF-7775-5EB7-9E1B49C0C60B}"/>
              </a:ext>
            </a:extLst>
          </p:cNvPr>
          <p:cNvSpPr txBox="1">
            <a:spLocks/>
          </p:cNvSpPr>
          <p:nvPr/>
        </p:nvSpPr>
        <p:spPr>
          <a:xfrm>
            <a:off x="1701987" y="3388237"/>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Variables (Biến)</a:t>
            </a:r>
          </a:p>
        </p:txBody>
      </p:sp>
      <p:sp>
        <p:nvSpPr>
          <p:cNvPr id="16" name="Google Shape;1131;p29">
            <a:extLst>
              <a:ext uri="{FF2B5EF4-FFF2-40B4-BE49-F238E27FC236}">
                <a16:creationId xmlns:a16="http://schemas.microsoft.com/office/drawing/2014/main" id="{DF222272-4B79-C58C-FC18-0C2A89EFAC3D}"/>
              </a:ext>
            </a:extLst>
          </p:cNvPr>
          <p:cNvSpPr txBox="1">
            <a:spLocks/>
          </p:cNvSpPr>
          <p:nvPr/>
        </p:nvSpPr>
        <p:spPr>
          <a:xfrm>
            <a:off x="5511275" y="3388237"/>
            <a:ext cx="2907900" cy="6966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vi-VN" sz="1600"/>
              <a:t>Box Sizing (Kích thước hộp)</a:t>
            </a:r>
            <a:endParaRPr lang="en-US" sz="1600"/>
          </a:p>
        </p:txBody>
      </p:sp>
      <p:sp>
        <p:nvSpPr>
          <p:cNvPr id="17" name="Google Shape;1133;p29">
            <a:extLst>
              <a:ext uri="{FF2B5EF4-FFF2-40B4-BE49-F238E27FC236}">
                <a16:creationId xmlns:a16="http://schemas.microsoft.com/office/drawing/2014/main" id="{E1CA613E-5534-390F-2D8F-9F43EDDCCC4C}"/>
              </a:ext>
            </a:extLst>
          </p:cNvPr>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arlow Condensed SemiBold"/>
                <a:ea typeface="Barlow Condensed SemiBold"/>
                <a:cs typeface="Barlow Condensed SemiBold"/>
                <a:sym typeface="Barlow Condensed SemiBold"/>
              </a:rPr>
              <a:t>08</a:t>
            </a:r>
            <a:endParaRPr dirty="0">
              <a:latin typeface="Barlow Condensed SemiBold"/>
              <a:ea typeface="Barlow Condensed SemiBold"/>
              <a:cs typeface="Barlow Condensed SemiBold"/>
              <a:sym typeface="Barlow Condensed SemiBold"/>
            </a:endParaRPr>
          </a:p>
        </p:txBody>
      </p:sp>
      <p:sp>
        <p:nvSpPr>
          <p:cNvPr id="18" name="Google Shape;1136;p29">
            <a:extLst>
              <a:ext uri="{FF2B5EF4-FFF2-40B4-BE49-F238E27FC236}">
                <a16:creationId xmlns:a16="http://schemas.microsoft.com/office/drawing/2014/main" id="{9A5325F4-C955-3BF0-A9BB-9246B2E56B21}"/>
              </a:ext>
            </a:extLst>
          </p:cNvPr>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07</a:t>
            </a:r>
            <a:endParaRPr>
              <a:latin typeface="Barlow Condensed SemiBold"/>
              <a:ea typeface="Barlow Condensed SemiBold"/>
              <a:cs typeface="Barlow Condensed SemiBold"/>
              <a:sym typeface="Barlow Condensed SemiBold"/>
            </a:endParaRPr>
          </a:p>
        </p:txBody>
      </p:sp>
      <p:sp>
        <p:nvSpPr>
          <p:cNvPr id="19" name="Google Shape;1130;p29">
            <a:extLst>
              <a:ext uri="{FF2B5EF4-FFF2-40B4-BE49-F238E27FC236}">
                <a16:creationId xmlns:a16="http://schemas.microsoft.com/office/drawing/2014/main" id="{F727ED8A-626F-16DD-D02F-FEA5CC91921F}"/>
              </a:ext>
            </a:extLst>
          </p:cNvPr>
          <p:cNvSpPr txBox="1">
            <a:spLocks/>
          </p:cNvSpPr>
          <p:nvPr/>
        </p:nvSpPr>
        <p:spPr>
          <a:xfrm>
            <a:off x="1701987" y="4162317"/>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dirty="0" err="1"/>
              <a:t>Khái</a:t>
            </a:r>
            <a:r>
              <a:rPr lang="en-US" sz="1600" dirty="0"/>
              <a:t> </a:t>
            </a:r>
            <a:r>
              <a:rPr lang="en-US" sz="1600" dirty="0" err="1"/>
              <a:t>niệm</a:t>
            </a:r>
            <a:r>
              <a:rPr lang="en-US" sz="1600" dirty="0"/>
              <a:t> Responsive</a:t>
            </a:r>
          </a:p>
        </p:txBody>
      </p:sp>
      <p:sp>
        <p:nvSpPr>
          <p:cNvPr id="22" name="Google Shape;1136;p29">
            <a:extLst>
              <a:ext uri="{FF2B5EF4-FFF2-40B4-BE49-F238E27FC236}">
                <a16:creationId xmlns:a16="http://schemas.microsoft.com/office/drawing/2014/main" id="{B4AD175E-7672-6057-87A3-20225744DC7B}"/>
              </a:ext>
            </a:extLst>
          </p:cNvPr>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09</a:t>
            </a:r>
            <a:endParaRPr>
              <a:latin typeface="Barlow Condensed SemiBold"/>
              <a:ea typeface="Barlow Condensed SemiBold"/>
              <a:cs typeface="Barlow Condensed SemiBold"/>
              <a:sym typeface="Barlow Condensed SemiBold"/>
            </a:endParaRPr>
          </a:p>
        </p:txBody>
      </p:sp>
      <p:sp>
        <p:nvSpPr>
          <p:cNvPr id="21" name="Google Shape;1131;p29">
            <a:extLst>
              <a:ext uri="{FF2B5EF4-FFF2-40B4-BE49-F238E27FC236}">
                <a16:creationId xmlns:a16="http://schemas.microsoft.com/office/drawing/2014/main" id="{AF51DCA9-A59C-4F3E-BA73-B68925DFB488}"/>
              </a:ext>
            </a:extLst>
          </p:cNvPr>
          <p:cNvSpPr txBox="1">
            <a:spLocks/>
          </p:cNvSpPr>
          <p:nvPr/>
        </p:nvSpPr>
        <p:spPr>
          <a:xfrm>
            <a:off x="5511274" y="4162317"/>
            <a:ext cx="2907900" cy="6966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dirty="0"/>
              <a:t>Media Queries</a:t>
            </a:r>
          </a:p>
        </p:txBody>
      </p:sp>
      <p:sp>
        <p:nvSpPr>
          <p:cNvPr id="23" name="Google Shape;1133;p29">
            <a:extLst>
              <a:ext uri="{FF2B5EF4-FFF2-40B4-BE49-F238E27FC236}">
                <a16:creationId xmlns:a16="http://schemas.microsoft.com/office/drawing/2014/main" id="{30836241-DF21-4A1D-837A-5CF235A2DE25}"/>
              </a:ext>
            </a:extLst>
          </p:cNvPr>
          <p:cNvSpPr/>
          <p:nvPr/>
        </p:nvSpPr>
        <p:spPr>
          <a:xfrm>
            <a:off x="4759324" y="410711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Barlow Condensed SemiBold"/>
                <a:ea typeface="Barlow Condensed SemiBold"/>
                <a:cs typeface="Barlow Condensed SemiBold"/>
                <a:sym typeface="Barlow Condensed SemiBold"/>
              </a:rPr>
              <a:t>10</a:t>
            </a:r>
            <a:endParaRPr dirty="0">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CSS function attr()</a:t>
            </a:r>
            <a:endParaRPr b="0"/>
          </a:p>
        </p:txBody>
      </p:sp>
      <p:sp>
        <p:nvSpPr>
          <p:cNvPr id="5" name="Google Shape;1500;p40">
            <a:extLst>
              <a:ext uri="{FF2B5EF4-FFF2-40B4-BE49-F238E27FC236}">
                <a16:creationId xmlns:a16="http://schemas.microsoft.com/office/drawing/2014/main" id="{D81DF941-5958-A6FE-E536-915C05C4104E}"/>
              </a:ext>
            </a:extLst>
          </p:cNvPr>
          <p:cNvSpPr txBox="1">
            <a:spLocks/>
          </p:cNvSpPr>
          <p:nvPr/>
        </p:nvSpPr>
        <p:spPr>
          <a:xfrm>
            <a:off x="839228" y="1287931"/>
            <a:ext cx="682043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attr () là một hàm CSS trả về giá trị của một thuộc tính</a:t>
            </a:r>
            <a:endParaRPr lang="en-US"/>
          </a:p>
        </p:txBody>
      </p:sp>
      <p:sp>
        <p:nvSpPr>
          <p:cNvPr id="7" name="TextBox 6">
            <a:extLst>
              <a:ext uri="{FF2B5EF4-FFF2-40B4-BE49-F238E27FC236}">
                <a16:creationId xmlns:a16="http://schemas.microsoft.com/office/drawing/2014/main" id="{36D023B1-FCB5-FD49-86AB-D728318C6C87}"/>
              </a:ext>
            </a:extLst>
          </p:cNvPr>
          <p:cNvSpPr txBox="1"/>
          <p:nvPr/>
        </p:nvSpPr>
        <p:spPr>
          <a:xfrm>
            <a:off x="839228" y="1747381"/>
            <a:ext cx="5153975" cy="2246769"/>
          </a:xfrm>
          <a:prstGeom prst="rect">
            <a:avLst/>
          </a:prstGeom>
          <a:noFill/>
        </p:spPr>
        <p:txBody>
          <a:bodyPr wrap="none" rtlCol="0">
            <a:spAutoFit/>
          </a:bodyPr>
          <a:lstStyle/>
          <a:p>
            <a:r>
              <a:rPr lang="en-US" b="0">
                <a:solidFill>
                  <a:schemeClr val="tx1"/>
                </a:solidFill>
                <a:effectLst/>
                <a:latin typeface="Consolas" panose="020B0609020204030204" pitchFamily="49" charset="0"/>
              </a:rPr>
              <a:t>Ví dụ:</a:t>
            </a:r>
          </a:p>
          <a:p>
            <a:endParaRPr lang="en-US" b="0">
              <a:solidFill>
                <a:srgbClr val="808080"/>
              </a:solidFill>
              <a:effectLst/>
              <a:latin typeface="Consolas" panose="020B0609020204030204" pitchFamily="49" charset="0"/>
            </a:endParaRPr>
          </a:p>
          <a:p>
            <a:r>
              <a:rPr lang="vi-VN" b="0">
                <a:solidFill>
                  <a:srgbClr val="808080"/>
                </a:solidFill>
                <a:effectLst/>
                <a:latin typeface="Consolas" panose="020B0609020204030204" pitchFamily="49" charset="0"/>
              </a:rPr>
              <a:t>&lt;</a:t>
            </a:r>
            <a:r>
              <a:rPr lang="vi-VN" b="0">
                <a:solidFill>
                  <a:srgbClr val="569CD6"/>
                </a:solidFill>
                <a:effectLst/>
                <a:latin typeface="Consolas" panose="020B0609020204030204" pitchFamily="49" charset="0"/>
              </a:rPr>
              <a:t>style</a:t>
            </a:r>
            <a:r>
              <a:rPr lang="vi-VN" b="0">
                <a:solidFill>
                  <a:srgbClr val="808080"/>
                </a:solidFill>
                <a:effectLst/>
                <a:latin typeface="Consolas" panose="020B0609020204030204" pitchFamily="49" charset="0"/>
              </a:rPr>
              <a:t>&gt;</a:t>
            </a:r>
            <a:endParaRPr lang="vi-VN" b="0">
              <a:solidFill>
                <a:srgbClr val="D4D4D4"/>
              </a:solidFill>
              <a:effectLst/>
              <a:latin typeface="Consolas" panose="020B0609020204030204" pitchFamily="49" charset="0"/>
            </a:endParaRPr>
          </a:p>
          <a:p>
            <a:r>
              <a:rPr lang="vi-VN" b="0">
                <a:solidFill>
                  <a:srgbClr val="D4D4D4"/>
                </a:solidFill>
                <a:effectLst/>
                <a:latin typeface="Consolas" panose="020B0609020204030204" pitchFamily="49" charset="0"/>
              </a:rPr>
              <a:t>    [</a:t>
            </a:r>
            <a:r>
              <a:rPr lang="vi-VN" b="0">
                <a:solidFill>
                  <a:srgbClr val="9CDCFE"/>
                </a:solidFill>
                <a:effectLst/>
                <a:latin typeface="Consolas" panose="020B0609020204030204" pitchFamily="49" charset="0"/>
              </a:rPr>
              <a:t>data-text</a:t>
            </a:r>
            <a:r>
              <a:rPr lang="vi-VN" b="0">
                <a:solidFill>
                  <a:srgbClr val="D4D4D4"/>
                </a:solidFill>
                <a:effectLst/>
                <a:latin typeface="Consolas" panose="020B0609020204030204" pitchFamily="49" charset="0"/>
              </a:rPr>
              <a:t>]</a:t>
            </a:r>
            <a:r>
              <a:rPr lang="vi-VN" b="0">
                <a:solidFill>
                  <a:srgbClr val="D7BA7D"/>
                </a:solidFill>
                <a:effectLst/>
                <a:latin typeface="Consolas" panose="020B0609020204030204" pitchFamily="49" charset="0"/>
              </a:rPr>
              <a:t>::before</a:t>
            </a:r>
            <a:r>
              <a:rPr lang="vi-VN" b="0">
                <a:solidFill>
                  <a:srgbClr val="D4D4D4"/>
                </a:solidFill>
                <a:effectLst/>
                <a:latin typeface="Consolas" panose="020B0609020204030204" pitchFamily="49" charset="0"/>
              </a:rPr>
              <a:t> {</a:t>
            </a:r>
          </a:p>
          <a:p>
            <a:r>
              <a:rPr lang="en-US" b="0">
                <a:solidFill>
                  <a:srgbClr val="9CDCFE"/>
                </a:solidFill>
                <a:effectLst/>
                <a:latin typeface="Consolas" panose="020B0609020204030204" pitchFamily="49" charset="0"/>
              </a:rPr>
              <a:t>	</a:t>
            </a:r>
            <a:r>
              <a:rPr lang="vi-VN" b="0">
                <a:solidFill>
                  <a:srgbClr val="9CDCFE"/>
                </a:solidFill>
                <a:effectLst/>
                <a:latin typeface="Consolas" panose="020B0609020204030204" pitchFamily="49" charset="0"/>
              </a:rPr>
              <a:t>content</a:t>
            </a:r>
            <a:r>
              <a:rPr lang="vi-VN" b="0">
                <a:solidFill>
                  <a:srgbClr val="D4D4D4"/>
                </a:solidFill>
                <a:effectLst/>
                <a:latin typeface="Consolas" panose="020B0609020204030204" pitchFamily="49" charset="0"/>
              </a:rPr>
              <a:t>: </a:t>
            </a:r>
            <a:r>
              <a:rPr lang="vi-VN" b="0">
                <a:solidFill>
                  <a:srgbClr val="DCDCAA"/>
                </a:solidFill>
                <a:effectLst/>
                <a:latin typeface="Consolas" panose="020B0609020204030204" pitchFamily="49" charset="0"/>
              </a:rPr>
              <a:t>attr</a:t>
            </a:r>
            <a:r>
              <a:rPr lang="vi-VN" b="0">
                <a:solidFill>
                  <a:srgbClr val="D4D4D4"/>
                </a:solidFill>
                <a:effectLst/>
                <a:latin typeface="Consolas" panose="020B0609020204030204" pitchFamily="49" charset="0"/>
              </a:rPr>
              <a:t>(</a:t>
            </a:r>
            <a:r>
              <a:rPr lang="vi-VN" b="0">
                <a:solidFill>
                  <a:srgbClr val="9CDCFE"/>
                </a:solidFill>
                <a:effectLst/>
                <a:latin typeface="Consolas" panose="020B0609020204030204" pitchFamily="49" charset="0"/>
              </a:rPr>
              <a:t>data-text</a:t>
            </a:r>
            <a:r>
              <a:rPr lang="vi-VN" b="0">
                <a:solidFill>
                  <a:srgbClr val="D4D4D4"/>
                </a:solidFill>
                <a:effectLst/>
                <a:latin typeface="Consolas" panose="020B0609020204030204" pitchFamily="49" charset="0"/>
              </a:rPr>
              <a:t>);</a:t>
            </a:r>
          </a:p>
          <a:p>
            <a:r>
              <a:rPr lang="vi-VN" b="0">
                <a:solidFill>
                  <a:srgbClr val="D4D4D4"/>
                </a:solidFill>
                <a:effectLst/>
                <a:latin typeface="Consolas" panose="020B0609020204030204" pitchFamily="49" charset="0"/>
              </a:rPr>
              <a:t>    }</a:t>
            </a:r>
          </a:p>
          <a:p>
            <a:r>
              <a:rPr lang="vi-VN" b="0">
                <a:solidFill>
                  <a:srgbClr val="808080"/>
                </a:solidFill>
                <a:effectLst/>
                <a:latin typeface="Consolas" panose="020B0609020204030204" pitchFamily="49" charset="0"/>
              </a:rPr>
              <a:t>&lt;/</a:t>
            </a:r>
            <a:r>
              <a:rPr lang="vi-VN" b="0">
                <a:solidFill>
                  <a:srgbClr val="569CD6"/>
                </a:solidFill>
                <a:effectLst/>
                <a:latin typeface="Consolas" panose="020B0609020204030204" pitchFamily="49" charset="0"/>
              </a:rPr>
              <a:t>style</a:t>
            </a:r>
            <a:r>
              <a:rPr lang="vi-VN" b="0">
                <a:solidFill>
                  <a:srgbClr val="808080"/>
                </a:solidFill>
                <a:effectLst/>
                <a:latin typeface="Consolas" panose="020B0609020204030204" pitchFamily="49" charset="0"/>
              </a:rPr>
              <a:t>&gt;</a:t>
            </a:r>
            <a:endParaRPr lang="vi-VN" b="0">
              <a:solidFill>
                <a:srgbClr val="D4D4D4"/>
              </a:solidFill>
              <a:effectLst/>
              <a:latin typeface="Consolas" panose="020B0609020204030204" pitchFamily="49" charset="0"/>
            </a:endParaRPr>
          </a:p>
          <a:p>
            <a:br>
              <a:rPr lang="vi-VN" b="0">
                <a:solidFill>
                  <a:srgbClr val="D4D4D4"/>
                </a:solidFill>
                <a:effectLst/>
                <a:latin typeface="Consolas" panose="020B0609020204030204" pitchFamily="49" charset="0"/>
              </a:rPr>
            </a:br>
            <a:br>
              <a:rPr lang="vi-VN" b="0">
                <a:solidFill>
                  <a:srgbClr val="D4D4D4"/>
                </a:solidFill>
                <a:effectLst/>
                <a:latin typeface="Consolas" panose="020B0609020204030204" pitchFamily="49" charset="0"/>
              </a:rPr>
            </a:br>
            <a:r>
              <a:rPr lang="vi-VN" b="0">
                <a:solidFill>
                  <a:srgbClr val="808080"/>
                </a:solidFill>
                <a:effectLst/>
                <a:latin typeface="Consolas" panose="020B0609020204030204" pitchFamily="49" charset="0"/>
              </a:rPr>
              <a:t>&lt;</a:t>
            </a:r>
            <a:r>
              <a:rPr lang="vi-VN" b="0">
                <a:solidFill>
                  <a:srgbClr val="569CD6"/>
                </a:solidFill>
                <a:effectLst/>
                <a:latin typeface="Consolas" panose="020B0609020204030204" pitchFamily="49" charset="0"/>
              </a:rPr>
              <a:t>span</a:t>
            </a:r>
            <a:r>
              <a:rPr lang="vi-VN" b="0">
                <a:solidFill>
                  <a:srgbClr val="D4D4D4"/>
                </a:solidFill>
                <a:effectLst/>
                <a:latin typeface="Consolas" panose="020B0609020204030204" pitchFamily="49" charset="0"/>
              </a:rPr>
              <a:t> </a:t>
            </a:r>
            <a:r>
              <a:rPr lang="vi-VN" b="0">
                <a:solidFill>
                  <a:srgbClr val="9CDCFE"/>
                </a:solidFill>
                <a:effectLst/>
                <a:latin typeface="Consolas" panose="020B0609020204030204" pitchFamily="49" charset="0"/>
              </a:rPr>
              <a:t>data-text</a:t>
            </a:r>
            <a:r>
              <a:rPr lang="vi-VN" b="0">
                <a:solidFill>
                  <a:srgbClr val="D4D4D4"/>
                </a:solidFill>
                <a:effectLst/>
                <a:latin typeface="Consolas" panose="020B0609020204030204" pitchFamily="49" charset="0"/>
              </a:rPr>
              <a:t>=</a:t>
            </a:r>
            <a:r>
              <a:rPr lang="vi-VN" b="0">
                <a:solidFill>
                  <a:srgbClr val="CE9178"/>
                </a:solidFill>
                <a:effectLst/>
                <a:latin typeface="Consolas" panose="020B0609020204030204" pitchFamily="49" charset="0"/>
              </a:rPr>
              <a:t>"Xin chào "</a:t>
            </a:r>
            <a:r>
              <a:rPr lang="vi-VN" b="0">
                <a:solidFill>
                  <a:srgbClr val="808080"/>
                </a:solidFill>
                <a:effectLst/>
                <a:latin typeface="Consolas" panose="020B0609020204030204" pitchFamily="49" charset="0"/>
              </a:rPr>
              <a:t>&gt;</a:t>
            </a:r>
            <a:r>
              <a:rPr lang="vi-VN" b="0">
                <a:solidFill>
                  <a:srgbClr val="D4D4D4"/>
                </a:solidFill>
                <a:effectLst/>
                <a:latin typeface="Consolas" panose="020B0609020204030204" pitchFamily="49" charset="0"/>
              </a:rPr>
              <a:t>Đặng Phương Nam</a:t>
            </a:r>
            <a:r>
              <a:rPr lang="vi-VN" b="0">
                <a:solidFill>
                  <a:srgbClr val="808080"/>
                </a:solidFill>
                <a:effectLst/>
                <a:latin typeface="Consolas" panose="020B0609020204030204" pitchFamily="49" charset="0"/>
              </a:rPr>
              <a:t>&lt;/</a:t>
            </a:r>
            <a:r>
              <a:rPr lang="vi-VN" b="0">
                <a:solidFill>
                  <a:srgbClr val="569CD6"/>
                </a:solidFill>
                <a:effectLst/>
                <a:latin typeface="Consolas" panose="020B0609020204030204" pitchFamily="49" charset="0"/>
              </a:rPr>
              <a:t>span</a:t>
            </a:r>
            <a:r>
              <a:rPr lang="vi-VN" b="0">
                <a:solidFill>
                  <a:srgbClr val="808080"/>
                </a:solidFill>
                <a:effectLst/>
                <a:latin typeface="Consolas" panose="020B0609020204030204" pitchFamily="49" charset="0"/>
              </a:rPr>
              <a:t>&gt;</a:t>
            </a:r>
            <a:endParaRPr lang="vi-VN"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32032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Variables (Biến)</a:t>
            </a:r>
            <a:endParaRPr b="0"/>
          </a:p>
        </p:txBody>
      </p:sp>
      <p:sp>
        <p:nvSpPr>
          <p:cNvPr id="12" name="Google Shape;1488;p40">
            <a:extLst>
              <a:ext uri="{FF2B5EF4-FFF2-40B4-BE49-F238E27FC236}">
                <a16:creationId xmlns:a16="http://schemas.microsoft.com/office/drawing/2014/main" id="{78EA694F-2EB8-652F-3DD0-88D3C30D440F}"/>
              </a:ext>
            </a:extLst>
          </p:cNvPr>
          <p:cNvSpPr txBox="1">
            <a:spLocks/>
          </p:cNvSpPr>
          <p:nvPr/>
        </p:nvSpPr>
        <p:spPr>
          <a:xfrm>
            <a:off x="720000" y="1426903"/>
            <a:ext cx="7359287" cy="26515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dirty="0"/>
              <a:t>Mục đích của khai báo biến là để có thể sử dụng được ở nhiều nơi</a:t>
            </a:r>
            <a:r>
              <a:rPr lang="en-US" dirty="0"/>
              <a:t>.</a:t>
            </a:r>
          </a:p>
          <a:p>
            <a:pPr>
              <a:lnSpc>
                <a:spcPct val="150000"/>
              </a:lnSpc>
            </a:pPr>
            <a:r>
              <a:rPr lang="en-US" dirty="0"/>
              <a:t>K</a:t>
            </a:r>
            <a:r>
              <a:rPr lang="vi-VN" dirty="0"/>
              <a:t>iểu global (toàn cục)</a:t>
            </a:r>
            <a:r>
              <a:rPr lang="en-US" dirty="0"/>
              <a:t>:</a:t>
            </a:r>
            <a:r>
              <a:rPr lang="vi-VN" dirty="0"/>
              <a:t> có thể sử dụng được nhiều nơi trong file css.</a:t>
            </a:r>
            <a:endParaRPr lang="en-US" dirty="0"/>
          </a:p>
          <a:p>
            <a:pPr>
              <a:lnSpc>
                <a:spcPct val="150000"/>
              </a:lnSpc>
            </a:pPr>
            <a:r>
              <a:rPr lang="en-US" dirty="0" err="1"/>
              <a:t>Kiểu</a:t>
            </a:r>
            <a:r>
              <a:rPr lang="en-US" dirty="0"/>
              <a:t> </a:t>
            </a:r>
            <a:r>
              <a:rPr lang="vi-VN" dirty="0"/>
              <a:t>local (cục bộ)</a:t>
            </a:r>
            <a:r>
              <a:rPr lang="en-US" dirty="0"/>
              <a:t>: </a:t>
            </a:r>
            <a:r>
              <a:rPr lang="vi-VN" dirty="0"/>
              <a:t>chỉ sử dụng được ở trong phạm vi </a:t>
            </a:r>
            <a:r>
              <a:rPr lang="en-US" dirty="0" err="1"/>
              <a:t>của</a:t>
            </a:r>
            <a:r>
              <a:rPr lang="en-US" dirty="0"/>
              <a:t> </a:t>
            </a:r>
            <a:r>
              <a:rPr lang="en-US" dirty="0" err="1"/>
              <a:t>nó</a:t>
            </a:r>
            <a:r>
              <a:rPr lang="vi-VN" dirty="0"/>
              <a:t>, những đoạn css khác không sử dụng được.</a:t>
            </a:r>
          </a:p>
        </p:txBody>
      </p:sp>
    </p:spTree>
    <p:extLst>
      <p:ext uri="{BB962C8B-B14F-4D97-AF65-F5344CB8AC3E}">
        <p14:creationId xmlns:p14="http://schemas.microsoft.com/office/powerpoint/2010/main" val="159335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Variables (Biến)</a:t>
            </a:r>
            <a:endParaRPr b="0"/>
          </a:p>
        </p:txBody>
      </p:sp>
      <p:sp>
        <p:nvSpPr>
          <p:cNvPr id="5" name="Google Shape;1500;p40">
            <a:extLst>
              <a:ext uri="{FF2B5EF4-FFF2-40B4-BE49-F238E27FC236}">
                <a16:creationId xmlns:a16="http://schemas.microsoft.com/office/drawing/2014/main" id="{D81DF941-5958-A6FE-E536-915C05C4104E}"/>
              </a:ext>
            </a:extLst>
          </p:cNvPr>
          <p:cNvSpPr txBox="1">
            <a:spLocks/>
          </p:cNvSpPr>
          <p:nvPr/>
        </p:nvSpPr>
        <p:spPr>
          <a:xfrm>
            <a:off x="1015359" y="1663842"/>
            <a:ext cx="348018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Cách tạo biến</a:t>
            </a:r>
            <a:r>
              <a:rPr lang="en-US"/>
              <a:t> global</a:t>
            </a:r>
            <a:r>
              <a:rPr lang="vi-VN"/>
              <a:t>:</a:t>
            </a:r>
            <a:endParaRPr lang="en-US"/>
          </a:p>
        </p:txBody>
      </p:sp>
      <p:sp>
        <p:nvSpPr>
          <p:cNvPr id="6" name="Rectangle: Rounded Corners 5">
            <a:extLst>
              <a:ext uri="{FF2B5EF4-FFF2-40B4-BE49-F238E27FC236}">
                <a16:creationId xmlns:a16="http://schemas.microsoft.com/office/drawing/2014/main" id="{EDEC5B76-C98B-CD8F-CEB3-A7354CE7065F}"/>
              </a:ext>
            </a:extLst>
          </p:cNvPr>
          <p:cNvSpPr/>
          <p:nvPr/>
        </p:nvSpPr>
        <p:spPr>
          <a:xfrm>
            <a:off x="4415425" y="1281667"/>
            <a:ext cx="3814175" cy="3528327"/>
          </a:xfrm>
          <a:prstGeom prst="roundRect">
            <a:avLst>
              <a:gd name="adj" fmla="val 3690"/>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E865CA-8431-58FD-FA16-BDE8A92DFCFA}"/>
              </a:ext>
            </a:extLst>
          </p:cNvPr>
          <p:cNvSpPr txBox="1"/>
          <p:nvPr/>
        </p:nvSpPr>
        <p:spPr>
          <a:xfrm>
            <a:off x="1278422" y="1925778"/>
            <a:ext cx="1734770" cy="1021883"/>
          </a:xfrm>
          <a:prstGeom prst="rect">
            <a:avLst/>
          </a:prstGeom>
          <a:noFill/>
        </p:spPr>
        <p:txBody>
          <a:bodyPr wrap="none" rtlCol="0">
            <a:spAutoFit/>
          </a:bodyPr>
          <a:lstStyle/>
          <a:p>
            <a:pPr>
              <a:lnSpc>
                <a:spcPct val="150000"/>
              </a:lnSpc>
            </a:pPr>
            <a:r>
              <a:rPr lang="en-US">
                <a:solidFill>
                  <a:schemeClr val="tx1"/>
                </a:solidFill>
              </a:rPr>
              <a:t>:root {</a:t>
            </a:r>
          </a:p>
          <a:p>
            <a:pPr>
              <a:lnSpc>
                <a:spcPct val="150000"/>
              </a:lnSpc>
            </a:pPr>
            <a:r>
              <a:rPr lang="en-US">
                <a:solidFill>
                  <a:schemeClr val="tx1"/>
                </a:solidFill>
              </a:rPr>
              <a:t>    --ten-bien: giá trị;</a:t>
            </a:r>
          </a:p>
          <a:p>
            <a:pPr>
              <a:lnSpc>
                <a:spcPct val="150000"/>
              </a:lnSpc>
            </a:pPr>
            <a:r>
              <a:rPr lang="en-US">
                <a:solidFill>
                  <a:schemeClr val="tx1"/>
                </a:solidFill>
              </a:rPr>
              <a:t>}</a:t>
            </a:r>
          </a:p>
        </p:txBody>
      </p:sp>
      <p:sp>
        <p:nvSpPr>
          <p:cNvPr id="8" name="Google Shape;1500;p40">
            <a:extLst>
              <a:ext uri="{FF2B5EF4-FFF2-40B4-BE49-F238E27FC236}">
                <a16:creationId xmlns:a16="http://schemas.microsoft.com/office/drawing/2014/main" id="{096D710D-FA90-3B2B-629D-6FA491E9394B}"/>
              </a:ext>
            </a:extLst>
          </p:cNvPr>
          <p:cNvSpPr txBox="1">
            <a:spLocks/>
          </p:cNvSpPr>
          <p:nvPr/>
        </p:nvSpPr>
        <p:spPr>
          <a:xfrm>
            <a:off x="1015359" y="3411881"/>
            <a:ext cx="348018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Cách </a:t>
            </a:r>
            <a:r>
              <a:rPr lang="en-US"/>
              <a:t>sử dụng</a:t>
            </a:r>
            <a:r>
              <a:rPr lang="vi-VN"/>
              <a:t> biến:</a:t>
            </a:r>
            <a:endParaRPr lang="en-US"/>
          </a:p>
        </p:txBody>
      </p:sp>
      <p:sp>
        <p:nvSpPr>
          <p:cNvPr id="9" name="TextBox 8">
            <a:extLst>
              <a:ext uri="{FF2B5EF4-FFF2-40B4-BE49-F238E27FC236}">
                <a16:creationId xmlns:a16="http://schemas.microsoft.com/office/drawing/2014/main" id="{7AE1A825-E64B-86E3-3739-8C2B1805A039}"/>
              </a:ext>
            </a:extLst>
          </p:cNvPr>
          <p:cNvSpPr txBox="1"/>
          <p:nvPr/>
        </p:nvSpPr>
        <p:spPr>
          <a:xfrm>
            <a:off x="1278422" y="3673817"/>
            <a:ext cx="1366080" cy="375552"/>
          </a:xfrm>
          <a:prstGeom prst="rect">
            <a:avLst/>
          </a:prstGeom>
          <a:noFill/>
        </p:spPr>
        <p:txBody>
          <a:bodyPr wrap="none" rtlCol="0">
            <a:spAutoFit/>
          </a:bodyPr>
          <a:lstStyle/>
          <a:p>
            <a:pPr>
              <a:lnSpc>
                <a:spcPct val="150000"/>
              </a:lnSpc>
            </a:pPr>
            <a:r>
              <a:rPr lang="en-US">
                <a:solidFill>
                  <a:schemeClr val="tx1"/>
                </a:solidFill>
              </a:rPr>
              <a:t>var(--ten-bien);</a:t>
            </a:r>
          </a:p>
        </p:txBody>
      </p:sp>
      <p:sp>
        <p:nvSpPr>
          <p:cNvPr id="10" name="Google Shape;1500;p40">
            <a:extLst>
              <a:ext uri="{FF2B5EF4-FFF2-40B4-BE49-F238E27FC236}">
                <a16:creationId xmlns:a16="http://schemas.microsoft.com/office/drawing/2014/main" id="{9C33FDF9-482A-D11B-BCA3-9229D6471393}"/>
              </a:ext>
            </a:extLst>
          </p:cNvPr>
          <p:cNvSpPr txBox="1">
            <a:spLocks/>
          </p:cNvSpPr>
          <p:nvPr/>
        </p:nvSpPr>
        <p:spPr>
          <a:xfrm>
            <a:off x="4784115" y="1663842"/>
            <a:ext cx="3217117"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Ví dụ</a:t>
            </a:r>
            <a:r>
              <a:rPr lang="vi-VN"/>
              <a:t>:</a:t>
            </a:r>
            <a:endParaRPr lang="en-US"/>
          </a:p>
        </p:txBody>
      </p:sp>
      <p:sp>
        <p:nvSpPr>
          <p:cNvPr id="11" name="TextBox 10">
            <a:extLst>
              <a:ext uri="{FF2B5EF4-FFF2-40B4-BE49-F238E27FC236}">
                <a16:creationId xmlns:a16="http://schemas.microsoft.com/office/drawing/2014/main" id="{7C346618-3F65-74D2-FE7F-D8B9F77BF23E}"/>
              </a:ext>
            </a:extLst>
          </p:cNvPr>
          <p:cNvSpPr txBox="1"/>
          <p:nvPr/>
        </p:nvSpPr>
        <p:spPr>
          <a:xfrm>
            <a:off x="5047178" y="1925778"/>
            <a:ext cx="2818400" cy="2637710"/>
          </a:xfrm>
          <a:prstGeom prst="rect">
            <a:avLst/>
          </a:prstGeom>
          <a:noFill/>
        </p:spPr>
        <p:txBody>
          <a:bodyPr wrap="none" rtlCol="0">
            <a:spAutoFit/>
          </a:bodyPr>
          <a:lstStyle/>
          <a:p>
            <a:pPr>
              <a:lnSpc>
                <a:spcPct val="150000"/>
              </a:lnSpc>
            </a:pPr>
            <a:r>
              <a:rPr lang="en-US">
                <a:solidFill>
                  <a:schemeClr val="tx1"/>
                </a:solidFill>
              </a:rPr>
              <a:t>:root {</a:t>
            </a:r>
          </a:p>
          <a:p>
            <a:pPr>
              <a:lnSpc>
                <a:spcPct val="150000"/>
              </a:lnSpc>
            </a:pPr>
            <a:r>
              <a:rPr lang="en-US">
                <a:solidFill>
                  <a:schemeClr val="tx1"/>
                </a:solidFill>
              </a:rPr>
              <a:t>    --gray: #333333;</a:t>
            </a:r>
          </a:p>
          <a:p>
            <a:pPr>
              <a:lnSpc>
                <a:spcPct val="150000"/>
              </a:lnSpc>
            </a:pPr>
            <a:r>
              <a:rPr lang="en-US">
                <a:solidFill>
                  <a:schemeClr val="tx1"/>
                </a:solidFill>
              </a:rPr>
              <a:t>    --white: #ffffff;</a:t>
            </a:r>
          </a:p>
          <a:p>
            <a:pPr>
              <a:lnSpc>
                <a:spcPct val="150000"/>
              </a:lnSpc>
            </a:pPr>
            <a:r>
              <a:rPr lang="en-US">
                <a:solidFill>
                  <a:schemeClr val="tx1"/>
                </a:solidFill>
              </a:rPr>
              <a:t>}</a:t>
            </a:r>
          </a:p>
          <a:p>
            <a:pPr>
              <a:lnSpc>
                <a:spcPct val="150000"/>
              </a:lnSpc>
            </a:pPr>
            <a:r>
              <a:rPr lang="en-US">
                <a:solidFill>
                  <a:schemeClr val="tx1"/>
                </a:solidFill>
              </a:rPr>
              <a:t>body {</a:t>
            </a:r>
          </a:p>
          <a:p>
            <a:pPr>
              <a:lnSpc>
                <a:spcPct val="150000"/>
              </a:lnSpc>
            </a:pPr>
            <a:r>
              <a:rPr lang="en-US">
                <a:solidFill>
                  <a:schemeClr val="tx1"/>
                </a:solidFill>
              </a:rPr>
              <a:t>    color: var(--gray);</a:t>
            </a:r>
          </a:p>
          <a:p>
            <a:pPr>
              <a:lnSpc>
                <a:spcPct val="150000"/>
              </a:lnSpc>
            </a:pPr>
            <a:r>
              <a:rPr lang="en-US">
                <a:solidFill>
                  <a:schemeClr val="tx1"/>
                </a:solidFill>
              </a:rPr>
              <a:t>    background-color: var(--white);</a:t>
            </a:r>
          </a:p>
          <a:p>
            <a:pPr>
              <a:lnSpc>
                <a:spcPct val="150000"/>
              </a:lnSpc>
            </a:pPr>
            <a:r>
              <a:rPr lang="en-US">
                <a:solidFill>
                  <a:schemeClr val="tx1"/>
                </a:solidFill>
              </a:rPr>
              <a:t>}</a:t>
            </a:r>
          </a:p>
        </p:txBody>
      </p:sp>
    </p:spTree>
    <p:extLst>
      <p:ext uri="{BB962C8B-B14F-4D97-AF65-F5344CB8AC3E}">
        <p14:creationId xmlns:p14="http://schemas.microsoft.com/office/powerpoint/2010/main" val="2457538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Variables (Biến)</a:t>
            </a:r>
            <a:endParaRPr b="0"/>
          </a:p>
        </p:txBody>
      </p:sp>
      <p:sp>
        <p:nvSpPr>
          <p:cNvPr id="5" name="Google Shape;1500;p40">
            <a:extLst>
              <a:ext uri="{FF2B5EF4-FFF2-40B4-BE49-F238E27FC236}">
                <a16:creationId xmlns:a16="http://schemas.microsoft.com/office/drawing/2014/main" id="{D81DF941-5958-A6FE-E536-915C05C4104E}"/>
              </a:ext>
            </a:extLst>
          </p:cNvPr>
          <p:cNvSpPr txBox="1">
            <a:spLocks/>
          </p:cNvSpPr>
          <p:nvPr/>
        </p:nvSpPr>
        <p:spPr>
          <a:xfrm>
            <a:off x="1015359" y="1663842"/>
            <a:ext cx="348018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Cách tạo biến</a:t>
            </a:r>
            <a:r>
              <a:rPr lang="en-US"/>
              <a:t> local</a:t>
            </a:r>
            <a:r>
              <a:rPr lang="vi-VN"/>
              <a:t>:</a:t>
            </a:r>
            <a:endParaRPr lang="en-US"/>
          </a:p>
        </p:txBody>
      </p:sp>
      <p:sp>
        <p:nvSpPr>
          <p:cNvPr id="6" name="Rectangle: Rounded Corners 5">
            <a:extLst>
              <a:ext uri="{FF2B5EF4-FFF2-40B4-BE49-F238E27FC236}">
                <a16:creationId xmlns:a16="http://schemas.microsoft.com/office/drawing/2014/main" id="{EDEC5B76-C98B-CD8F-CEB3-A7354CE7065F}"/>
              </a:ext>
            </a:extLst>
          </p:cNvPr>
          <p:cNvSpPr/>
          <p:nvPr/>
        </p:nvSpPr>
        <p:spPr>
          <a:xfrm>
            <a:off x="4415425" y="1281667"/>
            <a:ext cx="3814175" cy="3528327"/>
          </a:xfrm>
          <a:prstGeom prst="roundRect">
            <a:avLst>
              <a:gd name="adj" fmla="val 3690"/>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E865CA-8431-58FD-FA16-BDE8A92DFCFA}"/>
              </a:ext>
            </a:extLst>
          </p:cNvPr>
          <p:cNvSpPr txBox="1"/>
          <p:nvPr/>
        </p:nvSpPr>
        <p:spPr>
          <a:xfrm>
            <a:off x="1278422" y="1925778"/>
            <a:ext cx="1734770" cy="1021883"/>
          </a:xfrm>
          <a:prstGeom prst="rect">
            <a:avLst/>
          </a:prstGeom>
          <a:noFill/>
        </p:spPr>
        <p:txBody>
          <a:bodyPr wrap="none" rtlCol="0">
            <a:spAutoFit/>
          </a:bodyPr>
          <a:lstStyle/>
          <a:p>
            <a:pPr>
              <a:lnSpc>
                <a:spcPct val="150000"/>
              </a:lnSpc>
            </a:pPr>
            <a:r>
              <a:rPr lang="en-US">
                <a:solidFill>
                  <a:schemeClr val="tx1"/>
                </a:solidFill>
              </a:rPr>
              <a:t>selector {</a:t>
            </a:r>
          </a:p>
          <a:p>
            <a:pPr>
              <a:lnSpc>
                <a:spcPct val="150000"/>
              </a:lnSpc>
            </a:pPr>
            <a:r>
              <a:rPr lang="en-US">
                <a:solidFill>
                  <a:schemeClr val="tx1"/>
                </a:solidFill>
              </a:rPr>
              <a:t>    --ten-bien: giá trị;</a:t>
            </a:r>
          </a:p>
          <a:p>
            <a:pPr>
              <a:lnSpc>
                <a:spcPct val="150000"/>
              </a:lnSpc>
            </a:pPr>
            <a:r>
              <a:rPr lang="en-US">
                <a:solidFill>
                  <a:schemeClr val="tx1"/>
                </a:solidFill>
              </a:rPr>
              <a:t>}</a:t>
            </a:r>
          </a:p>
        </p:txBody>
      </p:sp>
      <p:sp>
        <p:nvSpPr>
          <p:cNvPr id="8" name="Google Shape;1500;p40">
            <a:extLst>
              <a:ext uri="{FF2B5EF4-FFF2-40B4-BE49-F238E27FC236}">
                <a16:creationId xmlns:a16="http://schemas.microsoft.com/office/drawing/2014/main" id="{096D710D-FA90-3B2B-629D-6FA491E9394B}"/>
              </a:ext>
            </a:extLst>
          </p:cNvPr>
          <p:cNvSpPr txBox="1">
            <a:spLocks/>
          </p:cNvSpPr>
          <p:nvPr/>
        </p:nvSpPr>
        <p:spPr>
          <a:xfrm>
            <a:off x="1015359" y="3411881"/>
            <a:ext cx="348018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Cách </a:t>
            </a:r>
            <a:r>
              <a:rPr lang="en-US"/>
              <a:t>sử dụng</a:t>
            </a:r>
            <a:r>
              <a:rPr lang="vi-VN"/>
              <a:t> biến:</a:t>
            </a:r>
            <a:endParaRPr lang="en-US"/>
          </a:p>
        </p:txBody>
      </p:sp>
      <p:sp>
        <p:nvSpPr>
          <p:cNvPr id="9" name="TextBox 8">
            <a:extLst>
              <a:ext uri="{FF2B5EF4-FFF2-40B4-BE49-F238E27FC236}">
                <a16:creationId xmlns:a16="http://schemas.microsoft.com/office/drawing/2014/main" id="{7AE1A825-E64B-86E3-3739-8C2B1805A039}"/>
              </a:ext>
            </a:extLst>
          </p:cNvPr>
          <p:cNvSpPr txBox="1"/>
          <p:nvPr/>
        </p:nvSpPr>
        <p:spPr>
          <a:xfrm>
            <a:off x="1278422" y="3673817"/>
            <a:ext cx="1734770" cy="1345048"/>
          </a:xfrm>
          <a:prstGeom prst="rect">
            <a:avLst/>
          </a:prstGeom>
          <a:noFill/>
        </p:spPr>
        <p:txBody>
          <a:bodyPr wrap="none" rtlCol="0">
            <a:spAutoFit/>
          </a:bodyPr>
          <a:lstStyle/>
          <a:p>
            <a:pPr>
              <a:lnSpc>
                <a:spcPct val="150000"/>
              </a:lnSpc>
            </a:pPr>
            <a:r>
              <a:rPr lang="en-US">
                <a:solidFill>
                  <a:schemeClr val="tx1"/>
                </a:solidFill>
              </a:rPr>
              <a:t>selector {</a:t>
            </a:r>
          </a:p>
          <a:p>
            <a:pPr>
              <a:lnSpc>
                <a:spcPct val="150000"/>
              </a:lnSpc>
            </a:pPr>
            <a:r>
              <a:rPr lang="en-US">
                <a:solidFill>
                  <a:schemeClr val="tx1"/>
                </a:solidFill>
              </a:rPr>
              <a:t>    --ten-bien: giá trị;</a:t>
            </a:r>
          </a:p>
          <a:p>
            <a:pPr>
              <a:lnSpc>
                <a:spcPct val="150000"/>
              </a:lnSpc>
            </a:pPr>
            <a:r>
              <a:rPr lang="en-US">
                <a:solidFill>
                  <a:schemeClr val="tx1"/>
                </a:solidFill>
              </a:rPr>
              <a:t>    var(--ten-bien);</a:t>
            </a:r>
          </a:p>
          <a:p>
            <a:pPr>
              <a:lnSpc>
                <a:spcPct val="150000"/>
              </a:lnSpc>
            </a:pPr>
            <a:r>
              <a:rPr lang="en-US">
                <a:solidFill>
                  <a:schemeClr val="tx1"/>
                </a:solidFill>
              </a:rPr>
              <a:t>}</a:t>
            </a:r>
          </a:p>
        </p:txBody>
      </p:sp>
      <p:sp>
        <p:nvSpPr>
          <p:cNvPr id="10" name="Google Shape;1500;p40">
            <a:extLst>
              <a:ext uri="{FF2B5EF4-FFF2-40B4-BE49-F238E27FC236}">
                <a16:creationId xmlns:a16="http://schemas.microsoft.com/office/drawing/2014/main" id="{9C33FDF9-482A-D11B-BCA3-9229D6471393}"/>
              </a:ext>
            </a:extLst>
          </p:cNvPr>
          <p:cNvSpPr txBox="1">
            <a:spLocks/>
          </p:cNvSpPr>
          <p:nvPr/>
        </p:nvSpPr>
        <p:spPr>
          <a:xfrm>
            <a:off x="4784115" y="1663842"/>
            <a:ext cx="3217117"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Ví dụ</a:t>
            </a:r>
            <a:r>
              <a:rPr lang="vi-VN"/>
              <a:t>:</a:t>
            </a:r>
            <a:endParaRPr lang="en-US"/>
          </a:p>
        </p:txBody>
      </p:sp>
      <p:sp>
        <p:nvSpPr>
          <p:cNvPr id="11" name="TextBox 10">
            <a:extLst>
              <a:ext uri="{FF2B5EF4-FFF2-40B4-BE49-F238E27FC236}">
                <a16:creationId xmlns:a16="http://schemas.microsoft.com/office/drawing/2014/main" id="{7C346618-3F65-74D2-FE7F-D8B9F77BF23E}"/>
              </a:ext>
            </a:extLst>
          </p:cNvPr>
          <p:cNvSpPr txBox="1"/>
          <p:nvPr/>
        </p:nvSpPr>
        <p:spPr>
          <a:xfrm>
            <a:off x="5047178" y="1925778"/>
            <a:ext cx="2222083" cy="2314544"/>
          </a:xfrm>
          <a:prstGeom prst="rect">
            <a:avLst/>
          </a:prstGeom>
          <a:noFill/>
        </p:spPr>
        <p:txBody>
          <a:bodyPr wrap="none" rtlCol="0">
            <a:spAutoFit/>
          </a:bodyPr>
          <a:lstStyle/>
          <a:p>
            <a:pPr>
              <a:lnSpc>
                <a:spcPct val="150000"/>
              </a:lnSpc>
            </a:pPr>
            <a:r>
              <a:rPr lang="en-US">
                <a:solidFill>
                  <a:schemeClr val="tx1"/>
                </a:solidFill>
              </a:rPr>
              <a:t>h1 {</a:t>
            </a:r>
          </a:p>
          <a:p>
            <a:pPr>
              <a:lnSpc>
                <a:spcPct val="150000"/>
              </a:lnSpc>
            </a:pPr>
            <a:r>
              <a:rPr lang="en-US">
                <a:solidFill>
                  <a:schemeClr val="tx1"/>
                </a:solidFill>
              </a:rPr>
              <a:t>    --local-color: blue;</a:t>
            </a:r>
          </a:p>
          <a:p>
            <a:pPr>
              <a:lnSpc>
                <a:spcPct val="150000"/>
              </a:lnSpc>
            </a:pPr>
            <a:r>
              <a:rPr lang="en-US">
                <a:solidFill>
                  <a:schemeClr val="tx1"/>
                </a:solidFill>
              </a:rPr>
              <a:t>    color: var(--local-color);</a:t>
            </a:r>
          </a:p>
          <a:p>
            <a:pPr>
              <a:lnSpc>
                <a:spcPct val="150000"/>
              </a:lnSpc>
            </a:pPr>
            <a:r>
              <a:rPr lang="en-US">
                <a:solidFill>
                  <a:schemeClr val="tx1"/>
                </a:solidFill>
              </a:rPr>
              <a:t>}</a:t>
            </a:r>
          </a:p>
          <a:p>
            <a:pPr>
              <a:lnSpc>
                <a:spcPct val="150000"/>
              </a:lnSpc>
            </a:pPr>
            <a:r>
              <a:rPr lang="en-US">
                <a:solidFill>
                  <a:schemeClr val="tx1"/>
                </a:solidFill>
              </a:rPr>
              <a:t>p {</a:t>
            </a:r>
          </a:p>
          <a:p>
            <a:pPr>
              <a:lnSpc>
                <a:spcPct val="150000"/>
              </a:lnSpc>
            </a:pPr>
            <a:r>
              <a:rPr lang="en-US">
                <a:solidFill>
                  <a:schemeClr val="tx1"/>
                </a:solidFill>
              </a:rPr>
              <a:t>    color: var(--local-color);</a:t>
            </a:r>
          </a:p>
          <a:p>
            <a:pPr>
              <a:lnSpc>
                <a:spcPct val="150000"/>
              </a:lnSpc>
            </a:pPr>
            <a:r>
              <a:rPr lang="en-US">
                <a:solidFill>
                  <a:schemeClr val="tx1"/>
                </a:solidFill>
              </a:rPr>
              <a:t>}</a:t>
            </a:r>
          </a:p>
        </p:txBody>
      </p:sp>
    </p:spTree>
    <p:extLst>
      <p:ext uri="{BB962C8B-B14F-4D97-AF65-F5344CB8AC3E}">
        <p14:creationId xmlns:p14="http://schemas.microsoft.com/office/powerpoint/2010/main" val="1656697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17725"/>
            <a:ext cx="7359287" cy="337207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a:t>Mặc định khi ta sử dụng thuộc tính width, height thì chỉ là áp dụng cho phần content của 1 element.</a:t>
            </a:r>
            <a:endParaRPr lang="en-US" dirty="0"/>
          </a:p>
          <a:p>
            <a:pPr marL="457200" lvl="0" indent="-317500" algn="l" rtl="0">
              <a:lnSpc>
                <a:spcPct val="150000"/>
              </a:lnSpc>
              <a:spcBef>
                <a:spcPts val="0"/>
              </a:spcBef>
              <a:spcAft>
                <a:spcPts val="0"/>
              </a:spcAft>
              <a:buSzPts val="1400"/>
              <a:buChar char="●"/>
            </a:pPr>
            <a:r>
              <a:rPr lang="vi-VN" dirty="0"/>
              <a:t>2 loại box-sizing</a:t>
            </a:r>
            <a:r>
              <a:rPr lang="en-US" dirty="0"/>
              <a:t>:</a:t>
            </a:r>
          </a:p>
          <a:p>
            <a:pPr lvl="1" algn="l">
              <a:lnSpc>
                <a:spcPct val="150000"/>
              </a:lnSpc>
              <a:buChar char="●"/>
            </a:pPr>
            <a:r>
              <a:rPr lang="vi-VN" b="1" dirty="0">
                <a:solidFill>
                  <a:schemeClr val="bg1"/>
                </a:solidFill>
              </a:rPr>
              <a:t>content-box</a:t>
            </a:r>
            <a:r>
              <a:rPr lang="vi-VN" dirty="0"/>
              <a:t>: </a:t>
            </a:r>
            <a:endParaRPr lang="en-US" dirty="0"/>
          </a:p>
          <a:p>
            <a:pPr lvl="2" algn="l">
              <a:lnSpc>
                <a:spcPct val="150000"/>
              </a:lnSpc>
              <a:buChar char="●"/>
            </a:pPr>
            <a:r>
              <a:rPr lang="vi-VN" dirty="0"/>
              <a:t>Mặc định. </a:t>
            </a:r>
            <a:r>
              <a:rPr lang="en-US" dirty="0"/>
              <a:t>Width/height </a:t>
            </a:r>
            <a:r>
              <a:rPr lang="en-US" dirty="0" err="1"/>
              <a:t>chỉ</a:t>
            </a:r>
            <a:r>
              <a:rPr lang="en-US" dirty="0"/>
              <a:t> bao </a:t>
            </a:r>
            <a:r>
              <a:rPr lang="en-US" dirty="0" err="1"/>
              <a:t>gồm</a:t>
            </a:r>
            <a:r>
              <a:rPr lang="en-US" dirty="0"/>
              <a:t> </a:t>
            </a:r>
            <a:r>
              <a:rPr lang="vi-VN" dirty="0"/>
              <a:t>“nội dung”</a:t>
            </a:r>
            <a:r>
              <a:rPr lang="en-US" dirty="0"/>
              <a:t> </a:t>
            </a:r>
            <a:r>
              <a:rPr lang="en-US" dirty="0" err="1"/>
              <a:t>của</a:t>
            </a:r>
            <a:r>
              <a:rPr lang="vi-VN" dirty="0"/>
              <a:t> phần tử.</a:t>
            </a:r>
            <a:endParaRPr lang="en-US" dirty="0"/>
          </a:p>
          <a:p>
            <a:pPr lvl="2" algn="l">
              <a:lnSpc>
                <a:spcPct val="150000"/>
              </a:lnSpc>
              <a:buChar char="●"/>
            </a:pPr>
            <a:r>
              <a:rPr lang="vi-VN" dirty="0"/>
              <a:t>width, height = content</a:t>
            </a:r>
            <a:endParaRPr lang="en-US" dirty="0"/>
          </a:p>
          <a:p>
            <a:pPr lvl="1" algn="l">
              <a:lnSpc>
                <a:spcPct val="150000"/>
              </a:lnSpc>
              <a:buChar char="●"/>
            </a:pPr>
            <a:r>
              <a:rPr lang="vi-VN" b="1" dirty="0">
                <a:solidFill>
                  <a:schemeClr val="bg1"/>
                </a:solidFill>
              </a:rPr>
              <a:t>border-box</a:t>
            </a:r>
            <a:r>
              <a:rPr lang="vi-VN" dirty="0"/>
              <a:t>:</a:t>
            </a:r>
            <a:endParaRPr lang="en-US" dirty="0"/>
          </a:p>
          <a:p>
            <a:pPr lvl="2" algn="l">
              <a:lnSpc>
                <a:spcPct val="150000"/>
              </a:lnSpc>
              <a:buChar char="●"/>
            </a:pPr>
            <a:r>
              <a:rPr lang="en-US" dirty="0"/>
              <a:t>Width/height bao </a:t>
            </a:r>
            <a:r>
              <a:rPr lang="vi-VN" dirty="0"/>
              <a:t>gồm: content, padding, border</a:t>
            </a:r>
            <a:r>
              <a:rPr lang="en-US" dirty="0"/>
              <a:t> </a:t>
            </a:r>
            <a:r>
              <a:rPr lang="en-US" dirty="0" err="1"/>
              <a:t>của</a:t>
            </a:r>
            <a:r>
              <a:rPr lang="en-US" dirty="0"/>
              <a:t> </a:t>
            </a:r>
            <a:r>
              <a:rPr lang="en-US" dirty="0" err="1"/>
              <a:t>phần</a:t>
            </a:r>
            <a:r>
              <a:rPr lang="en-US" dirty="0"/>
              <a:t> </a:t>
            </a:r>
            <a:r>
              <a:rPr lang="en-US" dirty="0" err="1"/>
              <a:t>tử</a:t>
            </a:r>
            <a:r>
              <a:rPr lang="vi-VN" dirty="0"/>
              <a:t>.</a:t>
            </a:r>
            <a:endParaRPr lang="en-US" dirty="0"/>
          </a:p>
          <a:p>
            <a:pPr lvl="2" algn="l">
              <a:lnSpc>
                <a:spcPct val="150000"/>
              </a:lnSpc>
              <a:buChar char="●"/>
            </a:pPr>
            <a:r>
              <a:rPr lang="vi-VN" dirty="0"/>
              <a:t>width, height = content + padding + border.</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vi-VN" b="0"/>
              <a:t>Box Sizing (Kích thước hộp)</a:t>
            </a:r>
            <a:endParaRPr b="0"/>
          </a:p>
        </p:txBody>
      </p:sp>
    </p:spTree>
    <p:extLst>
      <p:ext uri="{BB962C8B-B14F-4D97-AF65-F5344CB8AC3E}">
        <p14:creationId xmlns:p14="http://schemas.microsoft.com/office/powerpoint/2010/main" val="703874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17725"/>
            <a:ext cx="3482349" cy="337207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bg1"/>
                </a:solidFill>
              </a:rPr>
              <a:t>Responsive</a:t>
            </a:r>
            <a:r>
              <a:rPr lang="vi-VN" dirty="0"/>
              <a:t> là để chỉ một website có thể </a:t>
            </a:r>
            <a:r>
              <a:rPr lang="vi-VN" b="1" dirty="0">
                <a:solidFill>
                  <a:schemeClr val="bg1"/>
                </a:solidFill>
              </a:rPr>
              <a:t>hiển thị tương thích trên mọi </a:t>
            </a:r>
            <a:r>
              <a:rPr lang="en-US" b="1" dirty="0" err="1">
                <a:solidFill>
                  <a:schemeClr val="bg1"/>
                </a:solidFill>
              </a:rPr>
              <a:t>thiết</a:t>
            </a:r>
            <a:r>
              <a:rPr lang="en-US" b="1" dirty="0">
                <a:solidFill>
                  <a:schemeClr val="bg1"/>
                </a:solidFill>
              </a:rPr>
              <a:t> </a:t>
            </a:r>
            <a:r>
              <a:rPr lang="en-US" b="1" dirty="0" err="1">
                <a:solidFill>
                  <a:schemeClr val="bg1"/>
                </a:solidFill>
              </a:rPr>
              <a:t>bị</a:t>
            </a:r>
            <a:r>
              <a:rPr lang="en-US" dirty="0"/>
              <a:t>, </a:t>
            </a:r>
            <a:r>
              <a:rPr lang="en-US" dirty="0" err="1"/>
              <a:t>như</a:t>
            </a:r>
            <a:r>
              <a:rPr lang="en-US" dirty="0"/>
              <a:t> </a:t>
            </a:r>
            <a:r>
              <a:rPr lang="en-US" dirty="0" err="1"/>
              <a:t>máy</a:t>
            </a:r>
            <a:r>
              <a:rPr lang="en-US" dirty="0"/>
              <a:t> </a:t>
            </a:r>
            <a:r>
              <a:rPr lang="en-US" dirty="0" err="1"/>
              <a:t>tính</a:t>
            </a:r>
            <a:r>
              <a:rPr lang="en-US" dirty="0"/>
              <a:t>, </a:t>
            </a:r>
            <a:r>
              <a:rPr lang="en-US" dirty="0" err="1"/>
              <a:t>máy</a:t>
            </a:r>
            <a:r>
              <a:rPr lang="en-US" dirty="0"/>
              <a:t> </a:t>
            </a:r>
            <a:r>
              <a:rPr lang="en-US" dirty="0" err="1"/>
              <a:t>tính</a:t>
            </a:r>
            <a:r>
              <a:rPr lang="en-US" dirty="0"/>
              <a:t> </a:t>
            </a:r>
            <a:r>
              <a:rPr lang="en-US" dirty="0" err="1"/>
              <a:t>bảng</a:t>
            </a:r>
            <a:r>
              <a:rPr lang="en-US" dirty="0"/>
              <a:t>, </a:t>
            </a:r>
            <a:r>
              <a:rPr lang="en-US" dirty="0" err="1"/>
              <a:t>điện</a:t>
            </a:r>
            <a:r>
              <a:rPr lang="en-US" dirty="0"/>
              <a:t> </a:t>
            </a:r>
            <a:r>
              <a:rPr lang="en-US" dirty="0" err="1"/>
              <a:t>thoại</a:t>
            </a:r>
            <a:r>
              <a:rPr lang="vi-VN" dirty="0"/>
              <a:t>.</a:t>
            </a:r>
            <a:endParaRPr lang="en-US" dirty="0"/>
          </a:p>
          <a:p>
            <a:pPr marL="457200" lvl="0" indent="-317500" algn="l" rtl="0">
              <a:lnSpc>
                <a:spcPct val="150000"/>
              </a:lnSpc>
              <a:spcBef>
                <a:spcPts val="0"/>
              </a:spcBef>
              <a:spcAft>
                <a:spcPts val="0"/>
              </a:spcAft>
              <a:buSzPts val="1400"/>
              <a:buChar char="●"/>
            </a:pPr>
            <a:r>
              <a:rPr lang="vi-VN" dirty="0"/>
              <a:t>Sử dụng </a:t>
            </a:r>
            <a:r>
              <a:rPr lang="vi-VN" b="1" dirty="0">
                <a:solidFill>
                  <a:schemeClr val="bg1"/>
                </a:solidFill>
              </a:rPr>
              <a:t>media query </a:t>
            </a:r>
            <a:r>
              <a:rPr lang="vi-VN" dirty="0"/>
              <a:t>để responsive giao diện</a:t>
            </a:r>
            <a:r>
              <a:rPr lang="en-US" dirty="0"/>
              <a:t>.</a:t>
            </a:r>
            <a:endParaRPr lang="vi-VN"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09. </a:t>
            </a:r>
            <a:r>
              <a:rPr lang="vi-VN" b="0" dirty="0"/>
              <a:t>Khái niệm Responsive</a:t>
            </a:r>
            <a:endParaRPr b="0" dirty="0"/>
          </a:p>
        </p:txBody>
      </p:sp>
      <p:pic>
        <p:nvPicPr>
          <p:cNvPr id="1026" name="Picture 2">
            <a:extLst>
              <a:ext uri="{FF2B5EF4-FFF2-40B4-BE49-F238E27FC236}">
                <a16:creationId xmlns:a16="http://schemas.microsoft.com/office/drawing/2014/main" id="{CE2925F8-D4ED-4E20-AEF1-D801C5276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226" y="1183423"/>
            <a:ext cx="4843398" cy="362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977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17725"/>
            <a:ext cx="7315047" cy="337207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a:solidFill>
                  <a:schemeClr val="tx1"/>
                </a:solidFill>
              </a:rPr>
              <a:t>Khai báo meta viewport</a:t>
            </a:r>
            <a:r>
              <a:rPr lang="en-US" dirty="0">
                <a:solidFill>
                  <a:schemeClr val="tx1"/>
                </a:solidFill>
              </a:rPr>
              <a:t>:</a:t>
            </a:r>
          </a:p>
          <a:p>
            <a:pPr lvl="1" algn="l">
              <a:lnSpc>
                <a:spcPct val="150000"/>
              </a:lnSpc>
              <a:buChar char="●"/>
            </a:pPr>
            <a:r>
              <a:rPr lang="en-GB" dirty="0">
                <a:solidFill>
                  <a:schemeClr val="tx1"/>
                </a:solidFill>
              </a:rPr>
              <a:t>&lt;meta name="viewport" content="width=device-width, initial-scale=1.0"&gt;</a:t>
            </a:r>
          </a:p>
          <a:p>
            <a:pPr lvl="1" algn="l">
              <a:lnSpc>
                <a:spcPct val="150000"/>
              </a:lnSpc>
              <a:buChar char="●"/>
            </a:pPr>
            <a:r>
              <a:rPr lang="vi-VN" dirty="0">
                <a:solidFill>
                  <a:schemeClr val="tx1"/>
                </a:solidFill>
              </a:rPr>
              <a:t>Trong đó:</a:t>
            </a:r>
            <a:endParaRPr lang="en-US" dirty="0">
              <a:solidFill>
                <a:schemeClr val="tx1"/>
              </a:solidFill>
            </a:endParaRPr>
          </a:p>
          <a:p>
            <a:pPr lvl="2" algn="l">
              <a:lnSpc>
                <a:spcPct val="150000"/>
              </a:lnSpc>
              <a:buChar char="●"/>
            </a:pPr>
            <a:r>
              <a:rPr lang="vi-VN" dirty="0">
                <a:solidFill>
                  <a:schemeClr val="tx1"/>
                </a:solidFill>
              </a:rPr>
              <a:t>viewport: Giúp trình duyệt hiểu thẻ meta này dùng để thiết lập khung nhìn.</a:t>
            </a:r>
          </a:p>
          <a:p>
            <a:pPr lvl="2" algn="l">
              <a:lnSpc>
                <a:spcPct val="150000"/>
              </a:lnSpc>
              <a:buChar char="●"/>
            </a:pPr>
            <a:r>
              <a:rPr lang="vi-VN" dirty="0">
                <a:solidFill>
                  <a:schemeClr val="tx1"/>
                </a:solidFill>
              </a:rPr>
              <a:t>width=device-width: Đặt chiều rộng bằng chiều rộng thiết bị (device-width).</a:t>
            </a:r>
          </a:p>
          <a:p>
            <a:pPr lvl="2" algn="l">
              <a:lnSpc>
                <a:spcPct val="150000"/>
              </a:lnSpc>
              <a:buChar char="●"/>
            </a:pPr>
            <a:r>
              <a:rPr lang="vi-VN" dirty="0">
                <a:solidFill>
                  <a:schemeClr val="tx1"/>
                </a:solidFill>
              </a:rPr>
              <a:t>initial-scale=1.0: Mức thu phóng của website. initial-scale thường được đặt bằng 1 (có thể tăng giá trị lên nhưng không được khuyến nghị).</a:t>
            </a:r>
          </a:p>
          <a:p>
            <a:pPr lvl="2" algn="l">
              <a:lnSpc>
                <a:spcPct val="150000"/>
              </a:lnSpc>
              <a:buChar char="●"/>
            </a:pPr>
            <a:endParaRPr lang="vi-VN" dirty="0">
              <a:solidFill>
                <a:schemeClr val="tx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09. </a:t>
            </a:r>
            <a:r>
              <a:rPr lang="vi-VN" b="0" dirty="0"/>
              <a:t>Khái niệm Responsive</a:t>
            </a:r>
            <a:endParaRPr b="0" dirty="0"/>
          </a:p>
        </p:txBody>
      </p:sp>
    </p:spTree>
    <p:extLst>
      <p:ext uri="{BB962C8B-B14F-4D97-AF65-F5344CB8AC3E}">
        <p14:creationId xmlns:p14="http://schemas.microsoft.com/office/powerpoint/2010/main" val="191542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17725"/>
            <a:ext cx="7359287" cy="400174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100" b="1" dirty="0">
                <a:solidFill>
                  <a:schemeClr val="bg1"/>
                </a:solidFill>
              </a:rPr>
              <a:t>@media</a:t>
            </a:r>
            <a:r>
              <a:rPr lang="vi-VN" sz="1100" dirty="0"/>
              <a:t> CSS là một tính năng mới của CSS3</a:t>
            </a:r>
            <a:r>
              <a:rPr lang="en-US" sz="1100" dirty="0"/>
              <a:t>.</a:t>
            </a:r>
          </a:p>
          <a:p>
            <a:pPr marL="457200" lvl="0" indent="-317500" algn="l" rtl="0">
              <a:lnSpc>
                <a:spcPct val="150000"/>
              </a:lnSpc>
              <a:spcBef>
                <a:spcPts val="0"/>
              </a:spcBef>
              <a:spcAft>
                <a:spcPts val="0"/>
              </a:spcAft>
              <a:buSzPts val="1400"/>
              <a:buChar char="●"/>
            </a:pPr>
            <a:r>
              <a:rPr lang="en-US" sz="1100" dirty="0"/>
              <a:t>T</a:t>
            </a:r>
            <a:r>
              <a:rPr lang="vi-VN" sz="1100" dirty="0"/>
              <a:t>ính năng này cho phép ta tùy chỉnh CSS cho nhiều thiết bị khác nhau từ </a:t>
            </a:r>
            <a:r>
              <a:rPr lang="vi-VN" sz="1100" b="1" dirty="0"/>
              <a:t>máy tính </a:t>
            </a:r>
            <a:r>
              <a:rPr lang="vi-VN" sz="1100" dirty="0"/>
              <a:t>cho đến</a:t>
            </a:r>
            <a:r>
              <a:rPr lang="en-US" sz="1100" dirty="0"/>
              <a:t> </a:t>
            </a:r>
            <a:r>
              <a:rPr lang="en-US" sz="1100" b="1" dirty="0" err="1"/>
              <a:t>ipad</a:t>
            </a:r>
            <a:r>
              <a:rPr lang="en-US" sz="1100" dirty="0"/>
              <a:t>,</a:t>
            </a:r>
            <a:r>
              <a:rPr lang="vi-VN" sz="1100" dirty="0"/>
              <a:t> </a:t>
            </a:r>
            <a:r>
              <a:rPr lang="vi-VN" sz="1100" b="1" dirty="0"/>
              <a:t>điện thoại </a:t>
            </a:r>
            <a:r>
              <a:rPr lang="vi-VN" sz="1100" dirty="0"/>
              <a:t>và các </a:t>
            </a:r>
            <a:r>
              <a:rPr lang="vi-VN" sz="1100" b="1" dirty="0"/>
              <a:t>thiết bị in ấn</a:t>
            </a:r>
            <a:r>
              <a:rPr lang="vi-VN" sz="1100" dirty="0"/>
              <a:t>.</a:t>
            </a:r>
            <a:endParaRPr lang="en-US" sz="1100" dirty="0"/>
          </a:p>
          <a:p>
            <a:pPr marL="457200" lvl="0" indent="-317500" algn="l" rtl="0">
              <a:lnSpc>
                <a:spcPct val="150000"/>
              </a:lnSpc>
              <a:spcBef>
                <a:spcPts val="0"/>
              </a:spcBef>
              <a:spcAft>
                <a:spcPts val="0"/>
              </a:spcAft>
              <a:buSzPts val="1400"/>
              <a:buChar char="●"/>
            </a:pPr>
            <a:r>
              <a:rPr lang="en-US" sz="1100" dirty="0" err="1"/>
              <a:t>Cú</a:t>
            </a:r>
            <a:r>
              <a:rPr lang="en-US" sz="1100" dirty="0"/>
              <a:t> </a:t>
            </a:r>
            <a:r>
              <a:rPr lang="en-US" sz="1100" dirty="0" err="1"/>
              <a:t>pháp</a:t>
            </a:r>
            <a:r>
              <a:rPr lang="en-US" sz="1100" dirty="0"/>
              <a:t>:</a:t>
            </a:r>
          </a:p>
          <a:p>
            <a:pPr marL="596900" lvl="1" indent="0" algn="l">
              <a:lnSpc>
                <a:spcPct val="150000"/>
              </a:lnSpc>
              <a:buNone/>
            </a:pPr>
            <a:r>
              <a:rPr lang="en-GB" sz="1100" dirty="0"/>
              <a:t>@media </a:t>
            </a:r>
            <a:r>
              <a:rPr lang="en-GB" sz="1100" b="1" dirty="0" err="1"/>
              <a:t>mediaType</a:t>
            </a:r>
            <a:r>
              <a:rPr lang="en-GB" sz="1100" dirty="0"/>
              <a:t> and (</a:t>
            </a:r>
            <a:r>
              <a:rPr lang="en-GB" sz="1100" b="1" dirty="0" err="1"/>
              <a:t>mediaFeature</a:t>
            </a:r>
            <a:r>
              <a:rPr lang="en-GB" sz="1100" dirty="0"/>
              <a:t>) {</a:t>
            </a:r>
          </a:p>
          <a:p>
            <a:pPr marL="596900" lvl="1" indent="0" algn="l">
              <a:lnSpc>
                <a:spcPct val="150000"/>
              </a:lnSpc>
              <a:buNone/>
            </a:pPr>
            <a:r>
              <a:rPr lang="en-GB" sz="1100" dirty="0"/>
              <a:t>	// Code</a:t>
            </a:r>
          </a:p>
          <a:p>
            <a:pPr marL="596900" lvl="1" indent="0" algn="l">
              <a:lnSpc>
                <a:spcPct val="150000"/>
              </a:lnSpc>
              <a:buNone/>
            </a:pPr>
            <a:r>
              <a:rPr lang="en-GB" sz="1100" dirty="0"/>
              <a:t>}</a:t>
            </a:r>
            <a:endParaRPr lang="en-US" sz="1100" dirty="0"/>
          </a:p>
          <a:p>
            <a:pPr marL="457200" lvl="0" indent="-317500" algn="l" rtl="0">
              <a:lnSpc>
                <a:spcPct val="150000"/>
              </a:lnSpc>
              <a:spcBef>
                <a:spcPts val="0"/>
              </a:spcBef>
              <a:spcAft>
                <a:spcPts val="0"/>
              </a:spcAft>
              <a:buSzPts val="1400"/>
              <a:buChar char="●"/>
            </a:pPr>
            <a:r>
              <a:rPr lang="en-US" sz="1100" dirty="0" err="1"/>
              <a:t>Trong</a:t>
            </a:r>
            <a:r>
              <a:rPr lang="en-US" sz="1100" dirty="0"/>
              <a:t> </a:t>
            </a:r>
            <a:r>
              <a:rPr lang="en-US" sz="1100" dirty="0" err="1"/>
              <a:t>đó</a:t>
            </a:r>
            <a:r>
              <a:rPr lang="en-US" sz="1100" dirty="0"/>
              <a:t>:</a:t>
            </a:r>
          </a:p>
          <a:p>
            <a:pPr lvl="1" algn="l">
              <a:lnSpc>
                <a:spcPct val="150000"/>
              </a:lnSpc>
              <a:buChar char="●"/>
            </a:pPr>
            <a:r>
              <a:rPr lang="en-US" sz="1100" b="1" dirty="0" err="1"/>
              <a:t>mediaType</a:t>
            </a:r>
            <a:r>
              <a:rPr lang="en-US" sz="1100" dirty="0"/>
              <a:t> </a:t>
            </a:r>
            <a:r>
              <a:rPr lang="en-US" sz="1100" dirty="0" err="1"/>
              <a:t>gồm</a:t>
            </a:r>
            <a:r>
              <a:rPr lang="en-US" sz="1100" dirty="0"/>
              <a:t> </a:t>
            </a:r>
            <a:r>
              <a:rPr lang="en-US" sz="1100" dirty="0" err="1"/>
              <a:t>các</a:t>
            </a:r>
            <a:r>
              <a:rPr lang="en-US" sz="1100" dirty="0"/>
              <a:t> </a:t>
            </a:r>
            <a:r>
              <a:rPr lang="en-US" sz="1100" dirty="0" err="1"/>
              <a:t>thuộc</a:t>
            </a:r>
            <a:r>
              <a:rPr lang="en-US" sz="1100" dirty="0"/>
              <a:t> </a:t>
            </a:r>
            <a:r>
              <a:rPr lang="en-US" sz="1100" dirty="0" err="1"/>
              <a:t>tính</a:t>
            </a:r>
            <a:r>
              <a:rPr lang="en-US" sz="1100" dirty="0"/>
              <a:t> hay </a:t>
            </a:r>
            <a:r>
              <a:rPr lang="en-US" sz="1100" dirty="0" err="1"/>
              <a:t>sử</a:t>
            </a:r>
            <a:r>
              <a:rPr lang="en-US" sz="1100" dirty="0"/>
              <a:t> </a:t>
            </a:r>
            <a:r>
              <a:rPr lang="en-US" sz="1100" dirty="0" err="1"/>
              <a:t>dụng</a:t>
            </a:r>
            <a:r>
              <a:rPr lang="en-US" sz="1100" dirty="0"/>
              <a:t> </a:t>
            </a:r>
            <a:r>
              <a:rPr lang="en-US" sz="1100" dirty="0" err="1"/>
              <a:t>sau</a:t>
            </a:r>
            <a:r>
              <a:rPr lang="en-US" sz="1100" dirty="0"/>
              <a:t>:</a:t>
            </a:r>
          </a:p>
          <a:p>
            <a:pPr lvl="2" algn="l">
              <a:lnSpc>
                <a:spcPct val="150000"/>
              </a:lnSpc>
              <a:buChar char="●"/>
            </a:pPr>
            <a:r>
              <a:rPr lang="en-US" sz="1100" dirty="0"/>
              <a:t>all: </a:t>
            </a:r>
            <a:r>
              <a:rPr lang="en-US" sz="1100" dirty="0" err="1"/>
              <a:t>Dùng</a:t>
            </a:r>
            <a:r>
              <a:rPr lang="en-US" sz="1100" dirty="0"/>
              <a:t> </a:t>
            </a:r>
            <a:r>
              <a:rPr lang="en-US" sz="1100" dirty="0" err="1"/>
              <a:t>cho</a:t>
            </a:r>
            <a:r>
              <a:rPr lang="en-US" sz="1100" dirty="0"/>
              <a:t> </a:t>
            </a:r>
            <a:r>
              <a:rPr lang="en-US" sz="1100" dirty="0" err="1"/>
              <a:t>mọi</a:t>
            </a:r>
            <a:r>
              <a:rPr lang="en-US" sz="1100" dirty="0"/>
              <a:t> </a:t>
            </a:r>
            <a:r>
              <a:rPr lang="en-US" sz="1100" dirty="0" err="1"/>
              <a:t>thiết</a:t>
            </a:r>
            <a:r>
              <a:rPr lang="en-US" sz="1100" dirty="0"/>
              <a:t> </a:t>
            </a:r>
            <a:r>
              <a:rPr lang="en-US" sz="1100" dirty="0" err="1"/>
              <a:t>bị</a:t>
            </a:r>
            <a:endParaRPr lang="en-US" sz="1100" dirty="0"/>
          </a:p>
          <a:p>
            <a:pPr lvl="2" algn="l">
              <a:lnSpc>
                <a:spcPct val="150000"/>
              </a:lnSpc>
              <a:buChar char="●"/>
            </a:pPr>
            <a:r>
              <a:rPr lang="en-US" sz="1100" dirty="0"/>
              <a:t>print: </a:t>
            </a:r>
            <a:r>
              <a:rPr lang="en-US" sz="1100" dirty="0" err="1"/>
              <a:t>Dùng</a:t>
            </a:r>
            <a:r>
              <a:rPr lang="en-US" sz="1100" dirty="0"/>
              <a:t> </a:t>
            </a:r>
            <a:r>
              <a:rPr lang="en-US" sz="1100" dirty="0" err="1"/>
              <a:t>cho</a:t>
            </a:r>
            <a:r>
              <a:rPr lang="en-US" sz="1100" dirty="0"/>
              <a:t> </a:t>
            </a:r>
            <a:r>
              <a:rPr lang="en-US" sz="1100" dirty="0" err="1"/>
              <a:t>máy</a:t>
            </a:r>
            <a:r>
              <a:rPr lang="en-US" sz="1100" dirty="0"/>
              <a:t> in</a:t>
            </a:r>
          </a:p>
          <a:p>
            <a:pPr lvl="2" algn="l">
              <a:lnSpc>
                <a:spcPct val="150000"/>
              </a:lnSpc>
              <a:buChar char="●"/>
            </a:pPr>
            <a:r>
              <a:rPr lang="en-US" sz="1100" b="1" dirty="0">
                <a:solidFill>
                  <a:schemeClr val="bg1"/>
                </a:solidFill>
              </a:rPr>
              <a:t>screen</a:t>
            </a:r>
            <a:r>
              <a:rPr lang="en-US" sz="1100" dirty="0"/>
              <a:t>: </a:t>
            </a:r>
            <a:r>
              <a:rPr lang="en-US" sz="1100" dirty="0" err="1"/>
              <a:t>Dùng</a:t>
            </a:r>
            <a:r>
              <a:rPr lang="en-US" sz="1100" dirty="0"/>
              <a:t> </a:t>
            </a:r>
            <a:r>
              <a:rPr lang="en-US" sz="1100" dirty="0" err="1"/>
              <a:t>cho</a:t>
            </a:r>
            <a:r>
              <a:rPr lang="en-US" sz="1100" dirty="0"/>
              <a:t> </a:t>
            </a:r>
            <a:r>
              <a:rPr lang="en-US" sz="1100" dirty="0" err="1"/>
              <a:t>máy</a:t>
            </a:r>
            <a:r>
              <a:rPr lang="en-US" sz="1100" dirty="0"/>
              <a:t> </a:t>
            </a:r>
            <a:r>
              <a:rPr lang="en-US" sz="1100" dirty="0" err="1"/>
              <a:t>tính</a:t>
            </a:r>
            <a:r>
              <a:rPr lang="en-US" sz="1100" dirty="0"/>
              <a:t> </a:t>
            </a:r>
            <a:r>
              <a:rPr lang="en-US" sz="1100" dirty="0" err="1"/>
              <a:t>và</a:t>
            </a:r>
            <a:r>
              <a:rPr lang="en-US" sz="1100" dirty="0"/>
              <a:t> </a:t>
            </a:r>
            <a:r>
              <a:rPr lang="en-US" sz="1100" dirty="0" err="1"/>
              <a:t>các</a:t>
            </a:r>
            <a:r>
              <a:rPr lang="en-US" sz="1100" dirty="0"/>
              <a:t> </a:t>
            </a:r>
            <a:r>
              <a:rPr lang="en-US" sz="1100" dirty="0" err="1"/>
              <a:t>thiết</a:t>
            </a:r>
            <a:r>
              <a:rPr lang="en-US" sz="1100" dirty="0"/>
              <a:t> </a:t>
            </a:r>
            <a:r>
              <a:rPr lang="en-US" sz="1100" dirty="0" err="1"/>
              <a:t>bị</a:t>
            </a:r>
            <a:r>
              <a:rPr lang="en-US" sz="1100" dirty="0"/>
              <a:t> di </a:t>
            </a:r>
            <a:r>
              <a:rPr lang="en-US" sz="1100" dirty="0" err="1"/>
              <a:t>động</a:t>
            </a:r>
            <a:endParaRPr lang="en-US" sz="1100" dirty="0"/>
          </a:p>
          <a:p>
            <a:pPr lvl="1" algn="l">
              <a:lnSpc>
                <a:spcPct val="150000"/>
              </a:lnSpc>
              <a:buChar char="●"/>
            </a:pPr>
            <a:r>
              <a:rPr lang="en-US" sz="1100" b="1" dirty="0" err="1"/>
              <a:t>mediaFeature</a:t>
            </a:r>
            <a:r>
              <a:rPr lang="en-US" sz="1100" b="1" dirty="0"/>
              <a:t> </a:t>
            </a:r>
            <a:r>
              <a:rPr lang="en-US" sz="1100" dirty="0" err="1"/>
              <a:t>gồm</a:t>
            </a:r>
            <a:r>
              <a:rPr lang="en-US" sz="1100" dirty="0"/>
              <a:t> </a:t>
            </a:r>
            <a:r>
              <a:rPr lang="en-US" sz="1100" dirty="0" err="1"/>
              <a:t>các</a:t>
            </a:r>
            <a:r>
              <a:rPr lang="en-US" sz="1100" dirty="0"/>
              <a:t> </a:t>
            </a:r>
            <a:r>
              <a:rPr lang="en-US" sz="1100" dirty="0" err="1"/>
              <a:t>thuộc</a:t>
            </a:r>
            <a:r>
              <a:rPr lang="en-US" sz="1100" dirty="0"/>
              <a:t> </a:t>
            </a:r>
            <a:r>
              <a:rPr lang="en-US" sz="1100" dirty="0" err="1"/>
              <a:t>tính</a:t>
            </a:r>
            <a:r>
              <a:rPr lang="en-US" sz="1100" dirty="0"/>
              <a:t> hay </a:t>
            </a:r>
            <a:r>
              <a:rPr lang="en-US" sz="1100" dirty="0" err="1"/>
              <a:t>sử</a:t>
            </a:r>
            <a:r>
              <a:rPr lang="en-US" sz="1100" dirty="0"/>
              <a:t> </a:t>
            </a:r>
            <a:r>
              <a:rPr lang="en-US" sz="1100" dirty="0" err="1"/>
              <a:t>dụng</a:t>
            </a:r>
            <a:r>
              <a:rPr lang="en-US" sz="1100" dirty="0"/>
              <a:t> </a:t>
            </a:r>
            <a:r>
              <a:rPr lang="en-US" sz="1100" dirty="0" err="1"/>
              <a:t>sau</a:t>
            </a:r>
            <a:r>
              <a:rPr lang="en-US" sz="1100" dirty="0"/>
              <a:t>:</a:t>
            </a:r>
          </a:p>
          <a:p>
            <a:pPr lvl="2" algn="l">
              <a:lnSpc>
                <a:spcPct val="150000"/>
              </a:lnSpc>
              <a:buChar char="●"/>
            </a:pPr>
            <a:r>
              <a:rPr lang="en-US" sz="1100" b="1" dirty="0">
                <a:solidFill>
                  <a:schemeClr val="bg1"/>
                </a:solidFill>
              </a:rPr>
              <a:t>max-width</a:t>
            </a:r>
            <a:r>
              <a:rPr lang="en-US" sz="1100" dirty="0"/>
              <a:t>: </a:t>
            </a:r>
            <a:r>
              <a:rPr lang="en-US" sz="1100" dirty="0" err="1"/>
              <a:t>Chiều</a:t>
            </a:r>
            <a:r>
              <a:rPr lang="en-US" sz="1100" dirty="0"/>
              <a:t> </a:t>
            </a:r>
            <a:r>
              <a:rPr lang="en-US" sz="1100" dirty="0" err="1"/>
              <a:t>rộng</a:t>
            </a:r>
            <a:r>
              <a:rPr lang="en-US" sz="1100" dirty="0"/>
              <a:t> </a:t>
            </a:r>
            <a:r>
              <a:rPr lang="en-US" sz="1100" dirty="0" err="1"/>
              <a:t>tối</a:t>
            </a:r>
            <a:r>
              <a:rPr lang="en-US" sz="1100" dirty="0"/>
              <a:t> </a:t>
            </a:r>
            <a:r>
              <a:rPr lang="en-US" sz="1100" dirty="0" err="1"/>
              <a:t>đa</a:t>
            </a:r>
            <a:r>
              <a:rPr lang="en-US" sz="1100" dirty="0"/>
              <a:t> </a:t>
            </a:r>
            <a:r>
              <a:rPr lang="en-US" sz="1100" dirty="0" err="1"/>
              <a:t>của</a:t>
            </a:r>
            <a:r>
              <a:rPr lang="en-US" sz="1100" dirty="0"/>
              <a:t> viewport</a:t>
            </a:r>
          </a:p>
          <a:p>
            <a:pPr lvl="2" algn="l">
              <a:lnSpc>
                <a:spcPct val="150000"/>
              </a:lnSpc>
              <a:buChar char="●"/>
            </a:pPr>
            <a:r>
              <a:rPr lang="en-US" sz="1100" b="1" dirty="0">
                <a:solidFill>
                  <a:schemeClr val="bg1"/>
                </a:solidFill>
              </a:rPr>
              <a:t>min-width</a:t>
            </a:r>
            <a:r>
              <a:rPr lang="en-US" sz="1100" dirty="0"/>
              <a:t>: </a:t>
            </a:r>
            <a:r>
              <a:rPr lang="en-US" sz="1100" dirty="0" err="1"/>
              <a:t>Chiều</a:t>
            </a:r>
            <a:r>
              <a:rPr lang="en-US" sz="1100" dirty="0"/>
              <a:t> </a:t>
            </a:r>
            <a:r>
              <a:rPr lang="en-US" sz="1100" dirty="0" err="1"/>
              <a:t>rộng</a:t>
            </a:r>
            <a:r>
              <a:rPr lang="en-US" sz="1100" dirty="0"/>
              <a:t> </a:t>
            </a:r>
            <a:r>
              <a:rPr lang="en-US" sz="1100" dirty="0" err="1"/>
              <a:t>tối</a:t>
            </a:r>
            <a:r>
              <a:rPr lang="en-US" sz="1100" dirty="0"/>
              <a:t> </a:t>
            </a:r>
            <a:r>
              <a:rPr lang="en-US" sz="1100" dirty="0" err="1"/>
              <a:t>thiểu</a:t>
            </a:r>
            <a:r>
              <a:rPr lang="en-US" sz="1100" dirty="0"/>
              <a:t> </a:t>
            </a:r>
            <a:r>
              <a:rPr lang="en-US" sz="1100" dirty="0" err="1"/>
              <a:t>của</a:t>
            </a:r>
            <a:r>
              <a:rPr lang="en-US" sz="1100" dirty="0"/>
              <a:t> viewport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10</a:t>
            </a:r>
            <a:r>
              <a:rPr lang="en" b="0" dirty="0"/>
              <a:t>. </a:t>
            </a:r>
            <a:r>
              <a:rPr lang="en-US" b="0" dirty="0"/>
              <a:t>Media Queries</a:t>
            </a:r>
            <a:endParaRPr b="0" dirty="0"/>
          </a:p>
        </p:txBody>
      </p:sp>
    </p:spTree>
    <p:extLst>
      <p:ext uri="{BB962C8B-B14F-4D97-AF65-F5344CB8AC3E}">
        <p14:creationId xmlns:p14="http://schemas.microsoft.com/office/powerpoint/2010/main" val="1832769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17725"/>
            <a:ext cx="4506996" cy="3910956"/>
          </a:xfrm>
          <a:prstGeom prst="rect">
            <a:avLst/>
          </a:prstGeom>
        </p:spPr>
        <p:txBody>
          <a:bodyPr spcFirstLastPara="1" wrap="square" lIns="91425" tIns="91425" rIns="91425" bIns="91425" anchor="t" anchorCtr="0">
            <a:noAutofit/>
          </a:bodyPr>
          <a:lstStyle/>
          <a:p>
            <a:pPr>
              <a:lnSpc>
                <a:spcPct val="150000"/>
              </a:lnSpc>
            </a:pPr>
            <a:r>
              <a:rPr lang="en-US" sz="1200" b="1" dirty="0">
                <a:solidFill>
                  <a:schemeClr val="bg1"/>
                </a:solidFill>
              </a:rPr>
              <a:t>PC first (Responsive)</a:t>
            </a:r>
            <a:r>
              <a:rPr lang="en-US" sz="1200" dirty="0"/>
              <a:t>:</a:t>
            </a:r>
          </a:p>
          <a:p>
            <a:pPr lvl="1" algn="l">
              <a:lnSpc>
                <a:spcPct val="150000"/>
              </a:lnSpc>
              <a:buChar char="●"/>
            </a:pPr>
            <a:r>
              <a:rPr lang="en-US" sz="1200" dirty="0"/>
              <a:t>PC first </a:t>
            </a:r>
            <a:r>
              <a:rPr lang="en-US" sz="1200" dirty="0" err="1"/>
              <a:t>là</a:t>
            </a:r>
            <a:r>
              <a:rPr lang="en-US" sz="1200" dirty="0"/>
              <a:t> </a:t>
            </a:r>
            <a:r>
              <a:rPr lang="en-US" sz="1200" dirty="0" err="1"/>
              <a:t>khái</a:t>
            </a:r>
            <a:r>
              <a:rPr lang="en-US" sz="1200" dirty="0"/>
              <a:t> </a:t>
            </a:r>
            <a:r>
              <a:rPr lang="en-US" sz="1200" dirty="0" err="1"/>
              <a:t>niệm</a:t>
            </a:r>
            <a:r>
              <a:rPr lang="en-US" sz="1200" dirty="0"/>
              <a:t> </a:t>
            </a:r>
            <a:r>
              <a:rPr lang="en-US" sz="1200" dirty="0" err="1"/>
              <a:t>để</a:t>
            </a:r>
            <a:r>
              <a:rPr lang="en-US" sz="1200" dirty="0"/>
              <a:t> </a:t>
            </a:r>
            <a:r>
              <a:rPr lang="en-US" sz="1200" dirty="0" err="1"/>
              <a:t>chỉ</a:t>
            </a:r>
            <a:r>
              <a:rPr lang="en-US" sz="1200" dirty="0"/>
              <a:t> </a:t>
            </a:r>
            <a:r>
              <a:rPr lang="en-US" sz="1200" dirty="0" err="1"/>
              <a:t>việc</a:t>
            </a:r>
            <a:r>
              <a:rPr lang="en-US" sz="1200" dirty="0"/>
              <a:t> </a:t>
            </a:r>
            <a:r>
              <a:rPr lang="en-US" sz="1200" dirty="0" err="1"/>
              <a:t>lập</a:t>
            </a:r>
            <a:r>
              <a:rPr lang="en-US" sz="1200" dirty="0"/>
              <a:t> </a:t>
            </a:r>
            <a:r>
              <a:rPr lang="en-US" sz="1200" dirty="0" err="1"/>
              <a:t>trình</a:t>
            </a:r>
            <a:r>
              <a:rPr lang="en-US" sz="1200" dirty="0"/>
              <a:t> </a:t>
            </a:r>
            <a:r>
              <a:rPr lang="en-US" sz="1200" dirty="0" err="1"/>
              <a:t>giao</a:t>
            </a:r>
            <a:r>
              <a:rPr lang="en-US" sz="1200" dirty="0"/>
              <a:t> </a:t>
            </a:r>
            <a:r>
              <a:rPr lang="en-US" sz="1200" dirty="0" err="1"/>
              <a:t>diện</a:t>
            </a:r>
            <a:r>
              <a:rPr lang="en-US" sz="1200" dirty="0"/>
              <a:t> </a:t>
            </a:r>
            <a:r>
              <a:rPr lang="en-US" sz="1200" b="1" dirty="0" err="1"/>
              <a:t>từ</a:t>
            </a:r>
            <a:r>
              <a:rPr lang="en-US" sz="1200" b="1" dirty="0"/>
              <a:t> </a:t>
            </a:r>
            <a:r>
              <a:rPr lang="en-US" sz="1200" b="1" dirty="0" err="1"/>
              <a:t>màn</a:t>
            </a:r>
            <a:r>
              <a:rPr lang="en-US" sz="1200" b="1" dirty="0"/>
              <a:t> </a:t>
            </a:r>
            <a:r>
              <a:rPr lang="en-US" sz="1200" b="1" dirty="0" err="1"/>
              <a:t>hình</a:t>
            </a:r>
            <a:r>
              <a:rPr lang="en-US" sz="1200" b="1" dirty="0"/>
              <a:t> to </a:t>
            </a:r>
            <a:r>
              <a:rPr lang="en-US" sz="1200" b="1" dirty="0" err="1"/>
              <a:t>đến</a:t>
            </a:r>
            <a:r>
              <a:rPr lang="en-US" sz="1200" b="1" dirty="0"/>
              <a:t> </a:t>
            </a:r>
            <a:r>
              <a:rPr lang="en-US" sz="1200" b="1" dirty="0" err="1"/>
              <a:t>màn</a:t>
            </a:r>
            <a:r>
              <a:rPr lang="en-US" sz="1200" b="1" dirty="0"/>
              <a:t> </a:t>
            </a:r>
            <a:r>
              <a:rPr lang="en-US" sz="1200" b="1" dirty="0" err="1"/>
              <a:t>hình</a:t>
            </a:r>
            <a:r>
              <a:rPr lang="en-US" sz="1200" b="1" dirty="0"/>
              <a:t> </a:t>
            </a:r>
            <a:r>
              <a:rPr lang="en-US" sz="1200" b="1" dirty="0" err="1"/>
              <a:t>nhỏ</a:t>
            </a:r>
            <a:r>
              <a:rPr lang="en-US" sz="1200" dirty="0"/>
              <a:t>.</a:t>
            </a:r>
          </a:p>
          <a:p>
            <a:pPr lvl="1" algn="l">
              <a:lnSpc>
                <a:spcPct val="150000"/>
              </a:lnSpc>
              <a:buChar char="●"/>
            </a:pPr>
            <a:r>
              <a:rPr lang="en-US" sz="1200" dirty="0" err="1"/>
              <a:t>Để</a:t>
            </a:r>
            <a:r>
              <a:rPr lang="en-US" sz="1200" dirty="0"/>
              <a:t> </a:t>
            </a:r>
            <a:r>
              <a:rPr lang="en-US" sz="1200" dirty="0" err="1"/>
              <a:t>làm</a:t>
            </a:r>
            <a:r>
              <a:rPr lang="en-US" sz="1200" dirty="0"/>
              <a:t> </a:t>
            </a:r>
            <a:r>
              <a:rPr lang="en-US" sz="1200" dirty="0" err="1"/>
              <a:t>việc</a:t>
            </a:r>
            <a:r>
              <a:rPr lang="en-US" sz="1200" dirty="0"/>
              <a:t> </a:t>
            </a:r>
            <a:r>
              <a:rPr lang="en-US" sz="1200" dirty="0" err="1"/>
              <a:t>với</a:t>
            </a:r>
            <a:r>
              <a:rPr lang="en-US" sz="1200" dirty="0"/>
              <a:t> </a:t>
            </a:r>
            <a:r>
              <a:rPr lang="en-US" sz="1200" dirty="0" err="1"/>
              <a:t>mô</a:t>
            </a:r>
            <a:r>
              <a:rPr lang="en-US" sz="1200" dirty="0"/>
              <a:t> </a:t>
            </a:r>
            <a:r>
              <a:rPr lang="en-US" sz="1200" dirty="0" err="1"/>
              <a:t>hình</a:t>
            </a:r>
            <a:r>
              <a:rPr lang="en-US" sz="1200" dirty="0"/>
              <a:t> </a:t>
            </a:r>
            <a:r>
              <a:rPr lang="en-US" sz="1200" dirty="0" err="1"/>
              <a:t>này</a:t>
            </a:r>
            <a:r>
              <a:rPr lang="en-US" sz="1200" dirty="0"/>
              <a:t> </a:t>
            </a:r>
            <a:r>
              <a:rPr lang="en-US" sz="1200" dirty="0" err="1"/>
              <a:t>chúng</a:t>
            </a:r>
            <a:r>
              <a:rPr lang="en-US" sz="1200" dirty="0"/>
              <a:t> ta </a:t>
            </a:r>
            <a:r>
              <a:rPr lang="en-US" sz="1200" dirty="0" err="1"/>
              <a:t>sử</a:t>
            </a:r>
            <a:r>
              <a:rPr lang="en-US" sz="1200" dirty="0"/>
              <a:t> </a:t>
            </a:r>
            <a:r>
              <a:rPr lang="en-US" sz="1200" dirty="0" err="1"/>
              <a:t>dụng</a:t>
            </a:r>
            <a:r>
              <a:rPr lang="en-US" sz="1200" dirty="0"/>
              <a:t> </a:t>
            </a:r>
            <a:r>
              <a:rPr lang="en-US" sz="1200" b="1" dirty="0"/>
              <a:t>max-width </a:t>
            </a:r>
            <a:r>
              <a:rPr lang="en-US" sz="1200" dirty="0" err="1"/>
              <a:t>trong</a:t>
            </a:r>
            <a:r>
              <a:rPr lang="en-US" sz="1200" dirty="0"/>
              <a:t> media query.</a:t>
            </a:r>
          </a:p>
          <a:p>
            <a:pPr lvl="1" algn="l">
              <a:lnSpc>
                <a:spcPct val="150000"/>
              </a:lnSpc>
              <a:buChar char="●"/>
            </a:pPr>
            <a:r>
              <a:rPr lang="vi-VN" sz="1200" dirty="0"/>
              <a:t>Dưới đây là các media query điển hình:</a:t>
            </a:r>
            <a:endParaRPr lang="en-US" sz="1200"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10</a:t>
            </a:r>
            <a:r>
              <a:rPr lang="en" b="0" dirty="0"/>
              <a:t>. </a:t>
            </a:r>
            <a:r>
              <a:rPr lang="en-US" b="0" dirty="0"/>
              <a:t>Media Queries</a:t>
            </a:r>
            <a:endParaRPr b="0" dirty="0"/>
          </a:p>
        </p:txBody>
      </p:sp>
      <p:sp>
        <p:nvSpPr>
          <p:cNvPr id="2" name="TextBox 1">
            <a:extLst>
              <a:ext uri="{FF2B5EF4-FFF2-40B4-BE49-F238E27FC236}">
                <a16:creationId xmlns:a16="http://schemas.microsoft.com/office/drawing/2014/main" id="{2F721B4A-7A30-46FF-8895-16093C67F7D4}"/>
              </a:ext>
            </a:extLst>
          </p:cNvPr>
          <p:cNvSpPr txBox="1"/>
          <p:nvPr/>
        </p:nvSpPr>
        <p:spPr>
          <a:xfrm>
            <a:off x="5151725" y="1590425"/>
            <a:ext cx="3502882" cy="3162404"/>
          </a:xfrm>
          <a:prstGeom prst="rect">
            <a:avLst/>
          </a:prstGeom>
          <a:noFill/>
        </p:spPr>
        <p:txBody>
          <a:bodyPr wrap="none" rtlCol="0">
            <a:spAutoFit/>
          </a:bodyPr>
          <a:lstStyle/>
          <a:p>
            <a:r>
              <a:rPr lang="en-GB" sz="1050" b="0" dirty="0">
                <a:solidFill>
                  <a:srgbClr val="808080"/>
                </a:solidFill>
                <a:effectLst/>
                <a:latin typeface="Consolas" panose="020B0609020204030204" pitchFamily="49" charset="0"/>
              </a:rPr>
              <a:t>&lt;</a:t>
            </a:r>
            <a:r>
              <a:rPr lang="en-GB" sz="1050" b="0" dirty="0">
                <a:solidFill>
                  <a:srgbClr val="569CD6"/>
                </a:solidFill>
                <a:effectLst/>
                <a:latin typeface="Consolas" panose="020B0609020204030204" pitchFamily="49" charset="0"/>
              </a:rPr>
              <a:t>style</a:t>
            </a:r>
            <a:r>
              <a:rPr lang="en-GB" sz="1050" b="0" dirty="0">
                <a:solidFill>
                  <a:srgbClr val="808080"/>
                </a:solidFill>
                <a:effectLst/>
                <a:latin typeface="Consolas" panose="020B0609020204030204" pitchFamily="49" charset="0"/>
              </a:rPr>
              <a:t>&gt;</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a:t>
            </a:r>
            <a:r>
              <a:rPr lang="en-GB" sz="1050" b="0" dirty="0" err="1">
                <a:solidFill>
                  <a:srgbClr val="6A9955"/>
                </a:solidFill>
                <a:effectLst/>
                <a:latin typeface="Consolas" panose="020B0609020204030204" pitchFamily="49" charset="0"/>
              </a:rPr>
              <a:t>Ipad</a:t>
            </a:r>
            <a:r>
              <a:rPr lang="en-GB" sz="1050" b="0" dirty="0">
                <a:solidFill>
                  <a:srgbClr val="6A9955"/>
                </a:solidFill>
                <a:effectLst/>
                <a:latin typeface="Consolas" panose="020B0609020204030204" pitchFamily="49" charset="0"/>
              </a:rPr>
              <a:t> </a:t>
            </a:r>
            <a:r>
              <a:rPr lang="en-GB" sz="1050" b="0" dirty="0" err="1">
                <a:solidFill>
                  <a:srgbClr val="6A9955"/>
                </a:solidFill>
                <a:effectLst/>
                <a:latin typeface="Consolas" panose="020B0609020204030204" pitchFamily="49" charset="0"/>
              </a:rPr>
              <a:t>ngang</a:t>
            </a:r>
            <a:r>
              <a:rPr lang="en-GB" sz="1050" b="0" dirty="0">
                <a:solidFill>
                  <a:srgbClr val="6A9955"/>
                </a:solidFill>
                <a:effectLst/>
                <a:latin typeface="Consolas" panose="020B0609020204030204" pitchFamily="49" charset="0"/>
              </a:rPr>
              <a:t>(1024 x 768)*/</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C586C0"/>
                </a:solidFill>
                <a:effectLst/>
                <a:latin typeface="Consolas" panose="020B0609020204030204" pitchFamily="49" charset="0"/>
              </a:rPr>
              <a:t>@media</a:t>
            </a:r>
            <a:r>
              <a:rPr lang="en-GB" sz="1050" b="0" dirty="0">
                <a:solidFill>
                  <a:srgbClr val="D4D4D4"/>
                </a:solidFill>
                <a:effectLst/>
                <a:latin typeface="Consolas" panose="020B0609020204030204" pitchFamily="49" charset="0"/>
              </a:rPr>
              <a:t> </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 and (</a:t>
            </a:r>
            <a:r>
              <a:rPr lang="en-GB" sz="1050" b="0" dirty="0">
                <a:solidFill>
                  <a:srgbClr val="9CDCFE"/>
                </a:solidFill>
                <a:effectLst/>
                <a:latin typeface="Consolas" panose="020B0609020204030204" pitchFamily="49" charset="0"/>
              </a:rPr>
              <a:t>max-width</a:t>
            </a:r>
            <a:r>
              <a:rPr lang="en-GB" sz="1050" b="0" dirty="0">
                <a:solidFill>
                  <a:srgbClr val="D4D4D4"/>
                </a:solidFill>
                <a:effectLst/>
                <a:latin typeface="Consolas" panose="020B0609020204030204" pitchFamily="49" charset="0"/>
              </a:rPr>
              <a:t>: </a:t>
            </a:r>
            <a:r>
              <a:rPr lang="en-GB" sz="1050" b="0" dirty="0">
                <a:solidFill>
                  <a:srgbClr val="B5CEA8"/>
                </a:solidFill>
                <a:effectLst/>
                <a:latin typeface="Consolas" panose="020B0609020204030204" pitchFamily="49" charset="0"/>
              </a:rPr>
              <a:t>1024px</a:t>
            </a:r>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Code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a:t>
            </a:r>
            <a:r>
              <a:rPr lang="en-GB" sz="1050" b="0" dirty="0" err="1">
                <a:solidFill>
                  <a:srgbClr val="6A9955"/>
                </a:solidFill>
                <a:effectLst/>
                <a:latin typeface="Consolas" panose="020B0609020204030204" pitchFamily="49" charset="0"/>
              </a:rPr>
              <a:t>Ipad</a:t>
            </a:r>
            <a:r>
              <a:rPr lang="en-GB" sz="1050" b="0" dirty="0">
                <a:solidFill>
                  <a:srgbClr val="6A9955"/>
                </a:solidFill>
                <a:effectLst/>
                <a:latin typeface="Consolas" panose="020B0609020204030204" pitchFamily="49" charset="0"/>
              </a:rPr>
              <a:t> </a:t>
            </a:r>
            <a:r>
              <a:rPr lang="en-GB" sz="1050" b="0" dirty="0" err="1">
                <a:solidFill>
                  <a:srgbClr val="6A9955"/>
                </a:solidFill>
                <a:effectLst/>
                <a:latin typeface="Consolas" panose="020B0609020204030204" pitchFamily="49" charset="0"/>
              </a:rPr>
              <a:t>dọc</a:t>
            </a:r>
            <a:r>
              <a:rPr lang="en-GB" sz="1050" b="0" dirty="0">
                <a:solidFill>
                  <a:srgbClr val="6A9955"/>
                </a:solidFill>
                <a:effectLst/>
                <a:latin typeface="Consolas" panose="020B0609020204030204" pitchFamily="49" charset="0"/>
              </a:rPr>
              <a:t>(768 x 1024)*/</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C586C0"/>
                </a:solidFill>
                <a:effectLst/>
                <a:latin typeface="Consolas" panose="020B0609020204030204" pitchFamily="49" charset="0"/>
              </a:rPr>
              <a:t>@media</a:t>
            </a:r>
            <a:r>
              <a:rPr lang="en-GB" sz="1050" b="0" dirty="0">
                <a:solidFill>
                  <a:srgbClr val="D4D4D4"/>
                </a:solidFill>
                <a:effectLst/>
                <a:latin typeface="Consolas" panose="020B0609020204030204" pitchFamily="49" charset="0"/>
              </a:rPr>
              <a:t> </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 and (</a:t>
            </a:r>
            <a:r>
              <a:rPr lang="en-GB" sz="1050" b="0" dirty="0">
                <a:solidFill>
                  <a:srgbClr val="9CDCFE"/>
                </a:solidFill>
                <a:effectLst/>
                <a:latin typeface="Consolas" panose="020B0609020204030204" pitchFamily="49" charset="0"/>
              </a:rPr>
              <a:t>max-width</a:t>
            </a:r>
            <a:r>
              <a:rPr lang="en-GB" sz="1050" b="0" dirty="0">
                <a:solidFill>
                  <a:srgbClr val="D4D4D4"/>
                </a:solidFill>
                <a:effectLst/>
                <a:latin typeface="Consolas" panose="020B0609020204030204" pitchFamily="49" charset="0"/>
              </a:rPr>
              <a:t>: </a:t>
            </a:r>
            <a:r>
              <a:rPr lang="en-GB" sz="1050" b="0" dirty="0">
                <a:solidFill>
                  <a:srgbClr val="B5CEA8"/>
                </a:solidFill>
                <a:effectLst/>
                <a:latin typeface="Consolas" panose="020B0609020204030204" pitchFamily="49" charset="0"/>
              </a:rPr>
              <a:t>768px</a:t>
            </a:r>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Code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Smart phone (480 x 640)*/</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C586C0"/>
                </a:solidFill>
                <a:effectLst/>
                <a:latin typeface="Consolas" panose="020B0609020204030204" pitchFamily="49" charset="0"/>
              </a:rPr>
              <a:t>@media</a:t>
            </a:r>
            <a:r>
              <a:rPr lang="en-GB" sz="1050" b="0" dirty="0">
                <a:solidFill>
                  <a:srgbClr val="D4D4D4"/>
                </a:solidFill>
                <a:effectLst/>
                <a:latin typeface="Consolas" panose="020B0609020204030204" pitchFamily="49" charset="0"/>
              </a:rPr>
              <a:t> </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 and (</a:t>
            </a:r>
            <a:r>
              <a:rPr lang="en-GB" sz="1050" b="0" dirty="0">
                <a:solidFill>
                  <a:srgbClr val="9CDCFE"/>
                </a:solidFill>
                <a:effectLst/>
                <a:latin typeface="Consolas" panose="020B0609020204030204" pitchFamily="49" charset="0"/>
              </a:rPr>
              <a:t>max-width</a:t>
            </a:r>
            <a:r>
              <a:rPr lang="en-GB" sz="1050" b="0" dirty="0">
                <a:solidFill>
                  <a:srgbClr val="D4D4D4"/>
                </a:solidFill>
                <a:effectLst/>
                <a:latin typeface="Consolas" panose="020B0609020204030204" pitchFamily="49" charset="0"/>
              </a:rPr>
              <a:t>: </a:t>
            </a:r>
            <a:r>
              <a:rPr lang="en-GB" sz="1050" b="0" dirty="0">
                <a:solidFill>
                  <a:srgbClr val="B5CEA8"/>
                </a:solidFill>
                <a:effectLst/>
                <a:latin typeface="Consolas" panose="020B0609020204030204" pitchFamily="49" charset="0"/>
              </a:rPr>
              <a:t>480px</a:t>
            </a:r>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Code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Smart phone </a:t>
            </a:r>
            <a:r>
              <a:rPr lang="en-GB" sz="1050" b="0" dirty="0" err="1">
                <a:solidFill>
                  <a:srgbClr val="6A9955"/>
                </a:solidFill>
                <a:effectLst/>
                <a:latin typeface="Consolas" panose="020B0609020204030204" pitchFamily="49" charset="0"/>
              </a:rPr>
              <a:t>nhỏ</a:t>
            </a:r>
            <a:r>
              <a:rPr lang="en-GB" sz="1050" b="0" dirty="0">
                <a:solidFill>
                  <a:srgbClr val="6A9955"/>
                </a:solidFill>
                <a:effectLst/>
                <a:latin typeface="Consolas" panose="020B0609020204030204" pitchFamily="49" charset="0"/>
              </a:rPr>
              <a:t>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C586C0"/>
                </a:solidFill>
                <a:effectLst/>
                <a:latin typeface="Consolas" panose="020B0609020204030204" pitchFamily="49" charset="0"/>
              </a:rPr>
              <a:t>@media</a:t>
            </a:r>
            <a:r>
              <a:rPr lang="en-GB" sz="1050" b="0" dirty="0">
                <a:solidFill>
                  <a:srgbClr val="D4D4D4"/>
                </a:solidFill>
                <a:effectLst/>
                <a:latin typeface="Consolas" panose="020B0609020204030204" pitchFamily="49" charset="0"/>
              </a:rPr>
              <a:t> </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 and (</a:t>
            </a:r>
            <a:r>
              <a:rPr lang="en-GB" sz="1050" b="0" dirty="0">
                <a:solidFill>
                  <a:srgbClr val="9CDCFE"/>
                </a:solidFill>
                <a:effectLst/>
                <a:latin typeface="Consolas" panose="020B0609020204030204" pitchFamily="49" charset="0"/>
              </a:rPr>
              <a:t>max-width</a:t>
            </a:r>
            <a:r>
              <a:rPr lang="en-GB" sz="1050" b="0" dirty="0">
                <a:solidFill>
                  <a:srgbClr val="D4D4D4"/>
                </a:solidFill>
                <a:effectLst/>
                <a:latin typeface="Consolas" panose="020B0609020204030204" pitchFamily="49" charset="0"/>
              </a:rPr>
              <a:t>: </a:t>
            </a:r>
            <a:r>
              <a:rPr lang="en-GB" sz="1050" b="0" dirty="0">
                <a:solidFill>
                  <a:srgbClr val="B5CEA8"/>
                </a:solidFill>
                <a:effectLst/>
                <a:latin typeface="Consolas" panose="020B0609020204030204" pitchFamily="49" charset="0"/>
              </a:rPr>
              <a:t>320px</a:t>
            </a:r>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Code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p>
          <a:p>
            <a:r>
              <a:rPr lang="en-GB" sz="1050" b="0" dirty="0">
                <a:solidFill>
                  <a:srgbClr val="808080"/>
                </a:solidFill>
                <a:effectLst/>
                <a:latin typeface="Consolas" panose="020B0609020204030204" pitchFamily="49" charset="0"/>
              </a:rPr>
              <a:t>&lt;/</a:t>
            </a:r>
            <a:r>
              <a:rPr lang="en-GB" sz="1050" b="0" dirty="0">
                <a:solidFill>
                  <a:srgbClr val="569CD6"/>
                </a:solidFill>
                <a:effectLst/>
                <a:latin typeface="Consolas" panose="020B0609020204030204" pitchFamily="49" charset="0"/>
              </a:rPr>
              <a:t>style</a:t>
            </a:r>
            <a:r>
              <a:rPr lang="en-GB" sz="1050" b="0" dirty="0">
                <a:solidFill>
                  <a:srgbClr val="808080"/>
                </a:solidFill>
                <a:effectLst/>
                <a:latin typeface="Consolas" panose="020B0609020204030204" pitchFamily="49" charset="0"/>
              </a:rPr>
              <a:t>&gt;</a:t>
            </a:r>
            <a:endParaRPr lang="en-GB" sz="1050" b="0" dirty="0">
              <a:solidFill>
                <a:srgbClr val="D4D4D4"/>
              </a:solidFill>
              <a:effectLst/>
              <a:latin typeface="Consolas" panose="020B0609020204030204" pitchFamily="49" charset="0"/>
            </a:endParaRPr>
          </a:p>
          <a:p>
            <a:endParaRPr lang="en-GB" sz="1050" dirty="0"/>
          </a:p>
        </p:txBody>
      </p:sp>
      <p:pic>
        <p:nvPicPr>
          <p:cNvPr id="1030" name="Picture 6" descr="210417 Mobile first 방식의 이점과 간단한 HTML 마크업과 CSS 스타일링 예시 - HYUNGI'S TECH BLOG">
            <a:extLst>
              <a:ext uri="{FF2B5EF4-FFF2-40B4-BE49-F238E27FC236}">
                <a16:creationId xmlns:a16="http://schemas.microsoft.com/office/drawing/2014/main" id="{815A52D8-6092-4599-9405-73CE65E676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797668" y="2973203"/>
            <a:ext cx="4276389" cy="187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20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17725"/>
            <a:ext cx="4506996" cy="3910956"/>
          </a:xfrm>
          <a:prstGeom prst="rect">
            <a:avLst/>
          </a:prstGeom>
        </p:spPr>
        <p:txBody>
          <a:bodyPr spcFirstLastPara="1" wrap="square" lIns="91425" tIns="91425" rIns="91425" bIns="91425" anchor="t" anchorCtr="0">
            <a:noAutofit/>
          </a:bodyPr>
          <a:lstStyle/>
          <a:p>
            <a:pPr>
              <a:lnSpc>
                <a:spcPct val="150000"/>
              </a:lnSpc>
            </a:pPr>
            <a:r>
              <a:rPr lang="en-US" sz="1200" b="1" dirty="0">
                <a:solidFill>
                  <a:schemeClr val="bg1"/>
                </a:solidFill>
              </a:rPr>
              <a:t>Mobile first</a:t>
            </a:r>
            <a:r>
              <a:rPr lang="en-US" sz="1200" dirty="0"/>
              <a:t>:</a:t>
            </a:r>
          </a:p>
          <a:p>
            <a:pPr lvl="1" algn="l">
              <a:lnSpc>
                <a:spcPct val="150000"/>
              </a:lnSpc>
              <a:buChar char="●"/>
            </a:pPr>
            <a:r>
              <a:rPr lang="en-US" sz="1200" dirty="0"/>
              <a:t>Mobile first </a:t>
            </a:r>
            <a:r>
              <a:rPr lang="en-US" sz="1200" dirty="0" err="1"/>
              <a:t>là</a:t>
            </a:r>
            <a:r>
              <a:rPr lang="en-US" sz="1200" dirty="0"/>
              <a:t> </a:t>
            </a:r>
            <a:r>
              <a:rPr lang="en-US" sz="1200" dirty="0" err="1"/>
              <a:t>khái</a:t>
            </a:r>
            <a:r>
              <a:rPr lang="en-US" sz="1200" dirty="0"/>
              <a:t> </a:t>
            </a:r>
            <a:r>
              <a:rPr lang="en-US" sz="1200" dirty="0" err="1"/>
              <a:t>niệm</a:t>
            </a:r>
            <a:r>
              <a:rPr lang="en-US" sz="1200" dirty="0"/>
              <a:t> </a:t>
            </a:r>
            <a:r>
              <a:rPr lang="en-US" sz="1200" dirty="0" err="1"/>
              <a:t>để</a:t>
            </a:r>
            <a:r>
              <a:rPr lang="en-US" sz="1200" dirty="0"/>
              <a:t> </a:t>
            </a:r>
            <a:r>
              <a:rPr lang="en-US" sz="1200" dirty="0" err="1"/>
              <a:t>chỉ</a:t>
            </a:r>
            <a:r>
              <a:rPr lang="en-US" sz="1200" dirty="0"/>
              <a:t> </a:t>
            </a:r>
            <a:r>
              <a:rPr lang="en-US" sz="1200" dirty="0" err="1"/>
              <a:t>việc</a:t>
            </a:r>
            <a:r>
              <a:rPr lang="en-US" sz="1200" dirty="0"/>
              <a:t> </a:t>
            </a:r>
            <a:r>
              <a:rPr lang="en-US" sz="1200" dirty="0" err="1"/>
              <a:t>lập</a:t>
            </a:r>
            <a:r>
              <a:rPr lang="en-US" sz="1200" dirty="0"/>
              <a:t> </a:t>
            </a:r>
            <a:r>
              <a:rPr lang="en-US" sz="1200" dirty="0" err="1"/>
              <a:t>trình</a:t>
            </a:r>
            <a:r>
              <a:rPr lang="en-US" sz="1200" dirty="0"/>
              <a:t> </a:t>
            </a:r>
            <a:r>
              <a:rPr lang="en-US" sz="1200" dirty="0" err="1"/>
              <a:t>giao</a:t>
            </a:r>
            <a:r>
              <a:rPr lang="en-US" sz="1200" dirty="0"/>
              <a:t> </a:t>
            </a:r>
            <a:r>
              <a:rPr lang="en-US" sz="1200" dirty="0" err="1"/>
              <a:t>diện</a:t>
            </a:r>
            <a:r>
              <a:rPr lang="en-US" sz="1200" dirty="0"/>
              <a:t> </a:t>
            </a:r>
            <a:r>
              <a:rPr lang="en-US" sz="1200" b="1" dirty="0" err="1"/>
              <a:t>từ</a:t>
            </a:r>
            <a:r>
              <a:rPr lang="en-US" sz="1200" b="1" dirty="0"/>
              <a:t> </a:t>
            </a:r>
            <a:r>
              <a:rPr lang="en-US" sz="1200" b="1" dirty="0" err="1"/>
              <a:t>màn</a:t>
            </a:r>
            <a:r>
              <a:rPr lang="en-US" sz="1200" b="1" dirty="0"/>
              <a:t> </a:t>
            </a:r>
            <a:r>
              <a:rPr lang="en-US" sz="1200" b="1" dirty="0" err="1"/>
              <a:t>hình</a:t>
            </a:r>
            <a:r>
              <a:rPr lang="en-US" sz="1200" b="1" dirty="0"/>
              <a:t> </a:t>
            </a:r>
            <a:r>
              <a:rPr lang="en-US" sz="1200" b="1" dirty="0" err="1"/>
              <a:t>nhỏ</a:t>
            </a:r>
            <a:r>
              <a:rPr lang="en-US" sz="1200" b="1" dirty="0"/>
              <a:t> </a:t>
            </a:r>
            <a:r>
              <a:rPr lang="en-US" sz="1200" b="1" dirty="0" err="1"/>
              <a:t>đến</a:t>
            </a:r>
            <a:r>
              <a:rPr lang="en-US" sz="1200" b="1" dirty="0"/>
              <a:t> </a:t>
            </a:r>
            <a:r>
              <a:rPr lang="en-US" sz="1200" b="1" dirty="0" err="1"/>
              <a:t>màn</a:t>
            </a:r>
            <a:r>
              <a:rPr lang="en-US" sz="1200" b="1" dirty="0"/>
              <a:t> </a:t>
            </a:r>
            <a:r>
              <a:rPr lang="en-US" sz="1200" b="1" dirty="0" err="1"/>
              <a:t>hình</a:t>
            </a:r>
            <a:r>
              <a:rPr lang="en-US" sz="1200" b="1" dirty="0"/>
              <a:t> to</a:t>
            </a:r>
            <a:r>
              <a:rPr lang="en-US" sz="1200" dirty="0"/>
              <a:t>.</a:t>
            </a:r>
          </a:p>
          <a:p>
            <a:pPr lvl="1" algn="l">
              <a:lnSpc>
                <a:spcPct val="150000"/>
              </a:lnSpc>
              <a:buChar char="●"/>
            </a:pPr>
            <a:r>
              <a:rPr lang="en-US" sz="1200" dirty="0" err="1"/>
              <a:t>Để</a:t>
            </a:r>
            <a:r>
              <a:rPr lang="en-US" sz="1200" dirty="0"/>
              <a:t> </a:t>
            </a:r>
            <a:r>
              <a:rPr lang="en-US" sz="1200" dirty="0" err="1"/>
              <a:t>làm</a:t>
            </a:r>
            <a:r>
              <a:rPr lang="en-US" sz="1200" dirty="0"/>
              <a:t> </a:t>
            </a:r>
            <a:r>
              <a:rPr lang="en-US" sz="1200" dirty="0" err="1"/>
              <a:t>việc</a:t>
            </a:r>
            <a:r>
              <a:rPr lang="en-US" sz="1200" dirty="0"/>
              <a:t> </a:t>
            </a:r>
            <a:r>
              <a:rPr lang="en-US" sz="1200" dirty="0" err="1"/>
              <a:t>với</a:t>
            </a:r>
            <a:r>
              <a:rPr lang="en-US" sz="1200" dirty="0"/>
              <a:t> </a:t>
            </a:r>
            <a:r>
              <a:rPr lang="en-US" sz="1200" dirty="0" err="1"/>
              <a:t>mô</a:t>
            </a:r>
            <a:r>
              <a:rPr lang="en-US" sz="1200" dirty="0"/>
              <a:t> </a:t>
            </a:r>
            <a:r>
              <a:rPr lang="en-US" sz="1200" dirty="0" err="1"/>
              <a:t>hình</a:t>
            </a:r>
            <a:r>
              <a:rPr lang="en-US" sz="1200" dirty="0"/>
              <a:t> </a:t>
            </a:r>
            <a:r>
              <a:rPr lang="en-US" sz="1200" dirty="0" err="1"/>
              <a:t>này</a:t>
            </a:r>
            <a:r>
              <a:rPr lang="en-US" sz="1200" dirty="0"/>
              <a:t> </a:t>
            </a:r>
            <a:r>
              <a:rPr lang="en-US" sz="1200" dirty="0" err="1"/>
              <a:t>chúng</a:t>
            </a:r>
            <a:r>
              <a:rPr lang="en-US" sz="1200" dirty="0"/>
              <a:t> ta </a:t>
            </a:r>
            <a:r>
              <a:rPr lang="en-US" sz="1200" dirty="0" err="1"/>
              <a:t>sử</a:t>
            </a:r>
            <a:r>
              <a:rPr lang="en-US" sz="1200" dirty="0"/>
              <a:t> </a:t>
            </a:r>
            <a:r>
              <a:rPr lang="en-US" sz="1200" dirty="0" err="1"/>
              <a:t>dụng</a:t>
            </a:r>
            <a:r>
              <a:rPr lang="en-US" sz="1200" dirty="0"/>
              <a:t> </a:t>
            </a:r>
            <a:r>
              <a:rPr lang="en-US" sz="1200" b="1" dirty="0"/>
              <a:t>min-width </a:t>
            </a:r>
            <a:r>
              <a:rPr lang="en-US" sz="1200" dirty="0" err="1"/>
              <a:t>trong</a:t>
            </a:r>
            <a:r>
              <a:rPr lang="en-US" sz="1200" dirty="0"/>
              <a:t> media query.</a:t>
            </a:r>
          </a:p>
          <a:p>
            <a:pPr lvl="1" algn="l">
              <a:lnSpc>
                <a:spcPct val="150000"/>
              </a:lnSpc>
              <a:buChar char="●"/>
            </a:pPr>
            <a:r>
              <a:rPr lang="vi-VN" sz="1200" dirty="0"/>
              <a:t>Dưới đây là các media query điển hình:</a:t>
            </a:r>
            <a:endParaRPr lang="en-US" sz="1200"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10</a:t>
            </a:r>
            <a:r>
              <a:rPr lang="en" b="0" dirty="0"/>
              <a:t>. </a:t>
            </a:r>
            <a:r>
              <a:rPr lang="en-US" b="0" dirty="0"/>
              <a:t>Media Queries</a:t>
            </a:r>
            <a:endParaRPr b="0" dirty="0"/>
          </a:p>
        </p:txBody>
      </p:sp>
      <p:sp>
        <p:nvSpPr>
          <p:cNvPr id="2" name="TextBox 1">
            <a:extLst>
              <a:ext uri="{FF2B5EF4-FFF2-40B4-BE49-F238E27FC236}">
                <a16:creationId xmlns:a16="http://schemas.microsoft.com/office/drawing/2014/main" id="{2F721B4A-7A30-46FF-8895-16093C67F7D4}"/>
              </a:ext>
            </a:extLst>
          </p:cNvPr>
          <p:cNvSpPr txBox="1"/>
          <p:nvPr/>
        </p:nvSpPr>
        <p:spPr>
          <a:xfrm>
            <a:off x="5074057" y="1558306"/>
            <a:ext cx="3502882" cy="3000821"/>
          </a:xfrm>
          <a:prstGeom prst="rect">
            <a:avLst/>
          </a:prstGeom>
          <a:noFill/>
        </p:spPr>
        <p:txBody>
          <a:bodyPr wrap="none" rtlCol="0">
            <a:spAutoFit/>
          </a:bodyPr>
          <a:lstStyle/>
          <a:p>
            <a:r>
              <a:rPr lang="en-GB" sz="1050" b="0" dirty="0">
                <a:solidFill>
                  <a:srgbClr val="808080"/>
                </a:solidFill>
                <a:effectLst/>
                <a:latin typeface="Consolas" panose="020B0609020204030204" pitchFamily="49" charset="0"/>
              </a:rPr>
              <a:t>&lt;</a:t>
            </a:r>
            <a:r>
              <a:rPr lang="en-GB" sz="1050" b="0" dirty="0">
                <a:solidFill>
                  <a:srgbClr val="569CD6"/>
                </a:solidFill>
                <a:effectLst/>
                <a:latin typeface="Consolas" panose="020B0609020204030204" pitchFamily="49" charset="0"/>
              </a:rPr>
              <a:t>style</a:t>
            </a:r>
            <a:r>
              <a:rPr lang="en-GB" sz="1050" b="0" dirty="0">
                <a:solidFill>
                  <a:srgbClr val="808080"/>
                </a:solidFill>
                <a:effectLst/>
                <a:latin typeface="Consolas" panose="020B0609020204030204" pitchFamily="49" charset="0"/>
              </a:rPr>
              <a:t>&gt;</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Smart phone </a:t>
            </a:r>
            <a:r>
              <a:rPr lang="en-GB" sz="1050" b="0" dirty="0" err="1">
                <a:solidFill>
                  <a:srgbClr val="6A9955"/>
                </a:solidFill>
                <a:effectLst/>
                <a:latin typeface="Consolas" panose="020B0609020204030204" pitchFamily="49" charset="0"/>
              </a:rPr>
              <a:t>nhỏ</a:t>
            </a:r>
            <a:r>
              <a:rPr lang="en-GB" sz="1050" b="0" dirty="0">
                <a:solidFill>
                  <a:srgbClr val="6A9955"/>
                </a:solidFill>
                <a:effectLst/>
                <a:latin typeface="Consolas" panose="020B0609020204030204" pitchFamily="49" charset="0"/>
              </a:rPr>
              <a:t>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C586C0"/>
                </a:solidFill>
                <a:effectLst/>
                <a:latin typeface="Consolas" panose="020B0609020204030204" pitchFamily="49" charset="0"/>
              </a:rPr>
              <a:t>@media</a:t>
            </a:r>
            <a:r>
              <a:rPr lang="en-GB" sz="1050" b="0" dirty="0">
                <a:solidFill>
                  <a:srgbClr val="D4D4D4"/>
                </a:solidFill>
                <a:effectLst/>
                <a:latin typeface="Consolas" panose="020B0609020204030204" pitchFamily="49" charset="0"/>
              </a:rPr>
              <a:t> </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 and (</a:t>
            </a:r>
            <a:r>
              <a:rPr lang="en-GB" sz="1050" b="0" dirty="0">
                <a:solidFill>
                  <a:srgbClr val="9CDCFE"/>
                </a:solidFill>
                <a:effectLst/>
                <a:latin typeface="Consolas" panose="020B0609020204030204" pitchFamily="49" charset="0"/>
              </a:rPr>
              <a:t>min-width</a:t>
            </a:r>
            <a:r>
              <a:rPr lang="en-GB" sz="1050" b="0" dirty="0">
                <a:solidFill>
                  <a:srgbClr val="D4D4D4"/>
                </a:solidFill>
                <a:effectLst/>
                <a:latin typeface="Consolas" panose="020B0609020204030204" pitchFamily="49" charset="0"/>
              </a:rPr>
              <a:t>: </a:t>
            </a:r>
            <a:r>
              <a:rPr lang="en-GB" sz="1050" b="0" dirty="0">
                <a:solidFill>
                  <a:srgbClr val="B5CEA8"/>
                </a:solidFill>
                <a:effectLst/>
                <a:latin typeface="Consolas" panose="020B0609020204030204" pitchFamily="49" charset="0"/>
              </a:rPr>
              <a:t>320px</a:t>
            </a:r>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Code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Smart phone </a:t>
            </a:r>
            <a:r>
              <a:rPr lang="en-GB" sz="1050" b="0" dirty="0" err="1">
                <a:solidFill>
                  <a:srgbClr val="6A9955"/>
                </a:solidFill>
                <a:effectLst/>
                <a:latin typeface="Consolas" panose="020B0609020204030204" pitchFamily="49" charset="0"/>
              </a:rPr>
              <a:t>nhỏ</a:t>
            </a:r>
            <a:r>
              <a:rPr lang="en-GB" sz="1050" b="0" dirty="0">
                <a:solidFill>
                  <a:srgbClr val="6A9955"/>
                </a:solidFill>
                <a:effectLst/>
                <a:latin typeface="Consolas" panose="020B0609020204030204" pitchFamily="49" charset="0"/>
              </a:rPr>
              <a:t>(480 x 640)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C586C0"/>
                </a:solidFill>
                <a:effectLst/>
                <a:latin typeface="Consolas" panose="020B0609020204030204" pitchFamily="49" charset="0"/>
              </a:rPr>
              <a:t>@media</a:t>
            </a:r>
            <a:r>
              <a:rPr lang="en-GB" sz="1050" b="0" dirty="0">
                <a:solidFill>
                  <a:srgbClr val="D4D4D4"/>
                </a:solidFill>
                <a:effectLst/>
                <a:latin typeface="Consolas" panose="020B0609020204030204" pitchFamily="49" charset="0"/>
              </a:rPr>
              <a:t> </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 and (</a:t>
            </a:r>
            <a:r>
              <a:rPr lang="en-GB" sz="1050" b="0" dirty="0">
                <a:solidFill>
                  <a:srgbClr val="9CDCFE"/>
                </a:solidFill>
                <a:effectLst/>
                <a:latin typeface="Consolas" panose="020B0609020204030204" pitchFamily="49" charset="0"/>
              </a:rPr>
              <a:t>min-width</a:t>
            </a:r>
            <a:r>
              <a:rPr lang="en-GB" sz="1050" b="0" dirty="0">
                <a:solidFill>
                  <a:srgbClr val="D4D4D4"/>
                </a:solidFill>
                <a:effectLst/>
                <a:latin typeface="Consolas" panose="020B0609020204030204" pitchFamily="49" charset="0"/>
              </a:rPr>
              <a:t>: </a:t>
            </a:r>
            <a:r>
              <a:rPr lang="en-GB" sz="1050" b="0" dirty="0">
                <a:solidFill>
                  <a:srgbClr val="B5CEA8"/>
                </a:solidFill>
                <a:effectLst/>
                <a:latin typeface="Consolas" panose="020B0609020204030204" pitchFamily="49" charset="0"/>
              </a:rPr>
              <a:t>480px</a:t>
            </a:r>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Code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a:t>
            </a:r>
            <a:r>
              <a:rPr lang="en-GB" sz="1050" b="0" dirty="0" err="1">
                <a:solidFill>
                  <a:srgbClr val="6A9955"/>
                </a:solidFill>
                <a:effectLst/>
                <a:latin typeface="Consolas" panose="020B0609020204030204" pitchFamily="49" charset="0"/>
              </a:rPr>
              <a:t>Ipad</a:t>
            </a:r>
            <a:r>
              <a:rPr lang="en-GB" sz="1050" b="0" dirty="0">
                <a:solidFill>
                  <a:srgbClr val="6A9955"/>
                </a:solidFill>
                <a:effectLst/>
                <a:latin typeface="Consolas" panose="020B0609020204030204" pitchFamily="49" charset="0"/>
              </a:rPr>
              <a:t> </a:t>
            </a:r>
            <a:r>
              <a:rPr lang="en-GB" sz="1050" b="0" dirty="0" err="1">
                <a:solidFill>
                  <a:srgbClr val="6A9955"/>
                </a:solidFill>
                <a:effectLst/>
                <a:latin typeface="Consolas" panose="020B0609020204030204" pitchFamily="49" charset="0"/>
              </a:rPr>
              <a:t>dọc</a:t>
            </a:r>
            <a:r>
              <a:rPr lang="en-GB" sz="1050" b="0" dirty="0">
                <a:solidFill>
                  <a:srgbClr val="6A9955"/>
                </a:solidFill>
                <a:effectLst/>
                <a:latin typeface="Consolas" panose="020B0609020204030204" pitchFamily="49" charset="0"/>
              </a:rPr>
              <a:t>(768 x 1024)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C586C0"/>
                </a:solidFill>
                <a:effectLst/>
                <a:latin typeface="Consolas" panose="020B0609020204030204" pitchFamily="49" charset="0"/>
              </a:rPr>
              <a:t>@media</a:t>
            </a:r>
            <a:r>
              <a:rPr lang="en-GB" sz="1050" b="0" dirty="0">
                <a:solidFill>
                  <a:srgbClr val="D4D4D4"/>
                </a:solidFill>
                <a:effectLst/>
                <a:latin typeface="Consolas" panose="020B0609020204030204" pitchFamily="49" charset="0"/>
              </a:rPr>
              <a:t> </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 and (</a:t>
            </a:r>
            <a:r>
              <a:rPr lang="en-GB" sz="1050" b="0" dirty="0">
                <a:solidFill>
                  <a:srgbClr val="9CDCFE"/>
                </a:solidFill>
                <a:effectLst/>
                <a:latin typeface="Consolas" panose="020B0609020204030204" pitchFamily="49" charset="0"/>
              </a:rPr>
              <a:t>min-width</a:t>
            </a:r>
            <a:r>
              <a:rPr lang="en-GB" sz="1050" b="0" dirty="0">
                <a:solidFill>
                  <a:srgbClr val="D4D4D4"/>
                </a:solidFill>
                <a:effectLst/>
                <a:latin typeface="Consolas" panose="020B0609020204030204" pitchFamily="49" charset="0"/>
              </a:rPr>
              <a:t>: </a:t>
            </a:r>
            <a:r>
              <a:rPr lang="en-GB" sz="1050" b="0" dirty="0">
                <a:solidFill>
                  <a:srgbClr val="B5CEA8"/>
                </a:solidFill>
                <a:effectLst/>
                <a:latin typeface="Consolas" panose="020B0609020204030204" pitchFamily="49" charset="0"/>
              </a:rPr>
              <a:t>768px</a:t>
            </a:r>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Code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a:t>
            </a:r>
            <a:r>
              <a:rPr lang="en-GB" sz="1050" b="0" dirty="0" err="1">
                <a:solidFill>
                  <a:srgbClr val="6A9955"/>
                </a:solidFill>
                <a:effectLst/>
                <a:latin typeface="Consolas" panose="020B0609020204030204" pitchFamily="49" charset="0"/>
              </a:rPr>
              <a:t>Ipad</a:t>
            </a:r>
            <a:r>
              <a:rPr lang="en-GB" sz="1050" b="0" dirty="0">
                <a:solidFill>
                  <a:srgbClr val="6A9955"/>
                </a:solidFill>
                <a:effectLst/>
                <a:latin typeface="Consolas" panose="020B0609020204030204" pitchFamily="49" charset="0"/>
              </a:rPr>
              <a:t> </a:t>
            </a:r>
            <a:r>
              <a:rPr lang="en-GB" sz="1050" b="0" dirty="0" err="1">
                <a:solidFill>
                  <a:srgbClr val="6A9955"/>
                </a:solidFill>
                <a:effectLst/>
                <a:latin typeface="Consolas" panose="020B0609020204030204" pitchFamily="49" charset="0"/>
              </a:rPr>
              <a:t>ngang</a:t>
            </a:r>
            <a:r>
              <a:rPr lang="en-GB" sz="1050" b="0" dirty="0">
                <a:solidFill>
                  <a:srgbClr val="6A9955"/>
                </a:solidFill>
                <a:effectLst/>
                <a:latin typeface="Consolas" panose="020B0609020204030204" pitchFamily="49" charset="0"/>
              </a:rPr>
              <a:t>(1024 x 768)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r>
              <a:rPr lang="en-GB" sz="1050" b="0" dirty="0">
                <a:solidFill>
                  <a:srgbClr val="C586C0"/>
                </a:solidFill>
                <a:effectLst/>
                <a:latin typeface="Consolas" panose="020B0609020204030204" pitchFamily="49" charset="0"/>
              </a:rPr>
              <a:t>@media</a:t>
            </a:r>
            <a:r>
              <a:rPr lang="en-GB" sz="1050" b="0" dirty="0">
                <a:solidFill>
                  <a:srgbClr val="D4D4D4"/>
                </a:solidFill>
                <a:effectLst/>
                <a:latin typeface="Consolas" panose="020B0609020204030204" pitchFamily="49" charset="0"/>
              </a:rPr>
              <a:t> </a:t>
            </a:r>
            <a:r>
              <a:rPr lang="en-GB" sz="1050" b="0" dirty="0">
                <a:solidFill>
                  <a:srgbClr val="CE9178"/>
                </a:solidFill>
                <a:effectLst/>
                <a:latin typeface="Consolas" panose="020B0609020204030204" pitchFamily="49" charset="0"/>
              </a:rPr>
              <a:t>screen</a:t>
            </a:r>
            <a:r>
              <a:rPr lang="en-GB" sz="1050" b="0" dirty="0">
                <a:solidFill>
                  <a:srgbClr val="D4D4D4"/>
                </a:solidFill>
                <a:effectLst/>
                <a:latin typeface="Consolas" panose="020B0609020204030204" pitchFamily="49" charset="0"/>
              </a:rPr>
              <a:t> and (</a:t>
            </a:r>
            <a:r>
              <a:rPr lang="en-GB" sz="1050" b="0" dirty="0">
                <a:solidFill>
                  <a:srgbClr val="9CDCFE"/>
                </a:solidFill>
                <a:effectLst/>
                <a:latin typeface="Consolas" panose="020B0609020204030204" pitchFamily="49" charset="0"/>
              </a:rPr>
              <a:t>min-width</a:t>
            </a:r>
            <a:r>
              <a:rPr lang="en-GB" sz="1050" b="0" dirty="0">
                <a:solidFill>
                  <a:srgbClr val="D4D4D4"/>
                </a:solidFill>
                <a:effectLst/>
                <a:latin typeface="Consolas" panose="020B0609020204030204" pitchFamily="49" charset="0"/>
              </a:rPr>
              <a:t>: </a:t>
            </a:r>
            <a:r>
              <a:rPr lang="en-GB" sz="1050" b="0" dirty="0">
                <a:solidFill>
                  <a:srgbClr val="B5CEA8"/>
                </a:solidFill>
                <a:effectLst/>
                <a:latin typeface="Consolas" panose="020B0609020204030204" pitchFamily="49" charset="0"/>
              </a:rPr>
              <a:t>1024px</a:t>
            </a:r>
            <a:r>
              <a:rPr lang="en-GB" sz="1050" b="0" dirty="0">
                <a:solidFill>
                  <a:srgbClr val="D4D4D4"/>
                </a:solidFill>
                <a:effectLst/>
                <a:latin typeface="Consolas" panose="020B0609020204030204" pitchFamily="49" charset="0"/>
              </a:rPr>
              <a:t>) {</a:t>
            </a:r>
          </a:p>
          <a:p>
            <a:r>
              <a:rPr lang="en-GB" sz="1050" b="0" dirty="0">
                <a:solidFill>
                  <a:srgbClr val="D4D4D4"/>
                </a:solidFill>
                <a:effectLst/>
                <a:latin typeface="Consolas" panose="020B0609020204030204" pitchFamily="49" charset="0"/>
              </a:rPr>
              <a:t>        </a:t>
            </a:r>
            <a:r>
              <a:rPr lang="en-GB" sz="1050" b="0" dirty="0">
                <a:solidFill>
                  <a:srgbClr val="6A9955"/>
                </a:solidFill>
                <a:effectLst/>
                <a:latin typeface="Consolas" panose="020B0609020204030204" pitchFamily="49" charset="0"/>
              </a:rPr>
              <a:t>/* Code */</a:t>
            </a:r>
            <a:endParaRPr lang="en-GB" sz="1050" b="0" dirty="0">
              <a:solidFill>
                <a:srgbClr val="D4D4D4"/>
              </a:solidFill>
              <a:effectLst/>
              <a:latin typeface="Consolas" panose="020B0609020204030204" pitchFamily="49" charset="0"/>
            </a:endParaRPr>
          </a:p>
          <a:p>
            <a:r>
              <a:rPr lang="en-GB" sz="1050" b="0" dirty="0">
                <a:solidFill>
                  <a:srgbClr val="D4D4D4"/>
                </a:solidFill>
                <a:effectLst/>
                <a:latin typeface="Consolas" panose="020B0609020204030204" pitchFamily="49" charset="0"/>
              </a:rPr>
              <a:t>      }</a:t>
            </a:r>
          </a:p>
          <a:p>
            <a:r>
              <a:rPr lang="en-GB" sz="1050" b="0" dirty="0">
                <a:solidFill>
                  <a:srgbClr val="808080"/>
                </a:solidFill>
                <a:effectLst/>
                <a:latin typeface="Consolas" panose="020B0609020204030204" pitchFamily="49" charset="0"/>
              </a:rPr>
              <a:t>&lt;/</a:t>
            </a:r>
            <a:r>
              <a:rPr lang="en-GB" sz="1050" b="0" dirty="0">
                <a:solidFill>
                  <a:srgbClr val="569CD6"/>
                </a:solidFill>
                <a:effectLst/>
                <a:latin typeface="Consolas" panose="020B0609020204030204" pitchFamily="49" charset="0"/>
              </a:rPr>
              <a:t>style</a:t>
            </a:r>
            <a:r>
              <a:rPr lang="en-GB" sz="1050" b="0" dirty="0">
                <a:solidFill>
                  <a:srgbClr val="808080"/>
                </a:solidFill>
                <a:effectLst/>
                <a:latin typeface="Consolas" panose="020B0609020204030204" pitchFamily="49" charset="0"/>
              </a:rPr>
              <a:t>&gt;</a:t>
            </a:r>
            <a:endParaRPr lang="en-GB" sz="1050" b="0" dirty="0">
              <a:solidFill>
                <a:srgbClr val="D4D4D4"/>
              </a:solidFill>
              <a:effectLst/>
              <a:latin typeface="Consolas" panose="020B0609020204030204" pitchFamily="49" charset="0"/>
            </a:endParaRPr>
          </a:p>
        </p:txBody>
      </p:sp>
      <p:pic>
        <p:nvPicPr>
          <p:cNvPr id="1030" name="Picture 6" descr="210417 Mobile first 방식의 이점과 간단한 HTML 마크업과 CSS 스타일링 예시 - HYUNGI'S TECH BLOG">
            <a:extLst>
              <a:ext uri="{FF2B5EF4-FFF2-40B4-BE49-F238E27FC236}">
                <a16:creationId xmlns:a16="http://schemas.microsoft.com/office/drawing/2014/main" id="{815A52D8-6092-4599-9405-73CE65E676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1" b="52851"/>
          <a:stretch/>
        </p:blipFill>
        <p:spPr bwMode="auto">
          <a:xfrm>
            <a:off x="758834" y="3058717"/>
            <a:ext cx="4276389" cy="176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8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7"/>
            <a:ext cx="4270125" cy="33399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Thuộc tính float là một thuộc tính được sử dụng để chuyển một phần tử sang góc trái hoặc góc bên phải của không gian bao quanh nó.</a:t>
            </a:r>
            <a:endParaRPr lang="en-US"/>
          </a:p>
          <a:p>
            <a:pPr marL="457200" lvl="0" indent="-317500" algn="l" rtl="0">
              <a:lnSpc>
                <a:spcPct val="150000"/>
              </a:lnSpc>
              <a:spcBef>
                <a:spcPts val="0"/>
              </a:spcBef>
              <a:spcAft>
                <a:spcPts val="0"/>
              </a:spcAft>
              <a:buSzPts val="1400"/>
              <a:buChar char="●"/>
            </a:pPr>
            <a:r>
              <a:rPr lang="en-US">
                <a:solidFill>
                  <a:schemeClr val="dk1"/>
                </a:solidFill>
              </a:rPr>
              <a:t>Float có các giá trị sau:</a:t>
            </a:r>
          </a:p>
          <a:p>
            <a:pPr lvl="1" algn="l">
              <a:lnSpc>
                <a:spcPct val="150000"/>
              </a:lnSpc>
              <a:buChar char="●"/>
            </a:pPr>
            <a:r>
              <a:rPr lang="vi-VN" b="1">
                <a:solidFill>
                  <a:schemeClr val="bg1"/>
                </a:solidFill>
              </a:rPr>
              <a:t>float: left; </a:t>
            </a:r>
            <a:r>
              <a:rPr lang="vi-VN">
                <a:solidFill>
                  <a:schemeClr val="dk1"/>
                </a:solidFill>
              </a:rPr>
              <a:t>// Phần tử nằm phía bên trái.</a:t>
            </a:r>
          </a:p>
          <a:p>
            <a:pPr lvl="1" algn="l">
              <a:lnSpc>
                <a:spcPct val="150000"/>
              </a:lnSpc>
              <a:buChar char="●"/>
            </a:pPr>
            <a:r>
              <a:rPr lang="vi-VN" b="1">
                <a:solidFill>
                  <a:schemeClr val="bg1"/>
                </a:solidFill>
              </a:rPr>
              <a:t>float: right; </a:t>
            </a:r>
            <a:r>
              <a:rPr lang="vi-VN">
                <a:solidFill>
                  <a:schemeClr val="dk1"/>
                </a:solidFill>
              </a:rPr>
              <a:t>// Phần tử nằm phía bên phải.</a:t>
            </a:r>
          </a:p>
          <a:p>
            <a:pPr lvl="1" algn="l">
              <a:lnSpc>
                <a:spcPct val="150000"/>
              </a:lnSpc>
              <a:buChar char="●"/>
            </a:pPr>
            <a:r>
              <a:rPr lang="vi-VN" b="1">
                <a:solidFill>
                  <a:schemeClr val="bg1"/>
                </a:solidFill>
              </a:rPr>
              <a:t>float: none; </a:t>
            </a:r>
            <a:r>
              <a:rPr lang="vi-VN">
                <a:solidFill>
                  <a:schemeClr val="dk1"/>
                </a:solidFill>
              </a:rPr>
              <a:t>// Phần tử nằm tại chính vị trí của nó (</a:t>
            </a:r>
            <a:r>
              <a:rPr lang="en-US">
                <a:solidFill>
                  <a:schemeClr val="dk1"/>
                </a:solidFill>
              </a:rPr>
              <a:t>Mặc định</a:t>
            </a:r>
            <a:r>
              <a:rPr lang="vi-VN">
                <a:solidFill>
                  <a:schemeClr val="dk1"/>
                </a:solidFill>
              </a:rPr>
              <a:t>).</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Float và Clear</a:t>
            </a:r>
            <a:endParaRPr b="0"/>
          </a:p>
        </p:txBody>
      </p:sp>
      <p:grpSp>
        <p:nvGrpSpPr>
          <p:cNvPr id="1491" name="Google Shape;1491;p40"/>
          <p:cNvGrpSpPr/>
          <p:nvPr/>
        </p:nvGrpSpPr>
        <p:grpSpPr>
          <a:xfrm rot="10800000">
            <a:off x="3876895" y="4698475"/>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1.1. Float</a:t>
            </a:r>
          </a:p>
        </p:txBody>
      </p:sp>
      <p:pic>
        <p:nvPicPr>
          <p:cNvPr id="1028" name="Picture 4" descr="Float CSS là gì? 2 Cách phân biệt Float và Clear trong CSS">
            <a:extLst>
              <a:ext uri="{FF2B5EF4-FFF2-40B4-BE49-F238E27FC236}">
                <a16:creationId xmlns:a16="http://schemas.microsoft.com/office/drawing/2014/main" id="{6B0DF093-7A00-EE55-D3A2-857E9AFD3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6163" y="1392459"/>
            <a:ext cx="3839683"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381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017725"/>
            <a:ext cx="2794928" cy="3910956"/>
          </a:xfrm>
          <a:prstGeom prst="rect">
            <a:avLst/>
          </a:prstGeom>
        </p:spPr>
        <p:txBody>
          <a:bodyPr spcFirstLastPara="1" wrap="square" lIns="91425" tIns="91425" rIns="91425" bIns="91425" anchor="t" anchorCtr="0">
            <a:noAutofit/>
          </a:bodyPr>
          <a:lstStyle/>
          <a:p>
            <a:pPr>
              <a:lnSpc>
                <a:spcPct val="150000"/>
              </a:lnSpc>
            </a:pPr>
            <a:r>
              <a:rPr lang="en-US" sz="1200" b="1" dirty="0" err="1">
                <a:solidFill>
                  <a:schemeClr val="bg1"/>
                </a:solidFill>
              </a:rPr>
              <a:t>Bài</a:t>
            </a:r>
            <a:r>
              <a:rPr lang="en-US" sz="1200" b="1" dirty="0">
                <a:solidFill>
                  <a:schemeClr val="bg1"/>
                </a:solidFill>
              </a:rPr>
              <a:t> </a:t>
            </a:r>
            <a:r>
              <a:rPr lang="en-US" sz="1200" b="1" dirty="0" err="1">
                <a:solidFill>
                  <a:schemeClr val="bg1"/>
                </a:solidFill>
              </a:rPr>
              <a:t>tập</a:t>
            </a:r>
            <a:r>
              <a:rPr lang="en-US" sz="1200" b="1" dirty="0">
                <a:solidFill>
                  <a:schemeClr val="bg1"/>
                </a:solidFill>
              </a:rPr>
              <a:t> </a:t>
            </a:r>
            <a:r>
              <a:rPr lang="en-US" sz="1200" b="1" dirty="0" err="1">
                <a:solidFill>
                  <a:schemeClr val="bg1"/>
                </a:solidFill>
              </a:rPr>
              <a:t>về</a:t>
            </a:r>
            <a:r>
              <a:rPr lang="en-US" sz="1200" b="1" dirty="0">
                <a:solidFill>
                  <a:schemeClr val="bg1"/>
                </a:solidFill>
              </a:rPr>
              <a:t> PC first</a:t>
            </a:r>
            <a:r>
              <a:rPr lang="en-US" sz="1200" dirty="0"/>
              <a:t>:</a:t>
            </a:r>
          </a:p>
          <a:p>
            <a:pPr lvl="1" algn="l">
              <a:lnSpc>
                <a:spcPct val="150000"/>
              </a:lnSpc>
              <a:buChar char="●"/>
            </a:pPr>
            <a:r>
              <a:rPr lang="en-US" sz="1200" dirty="0"/>
              <a:t>Code </a:t>
            </a:r>
            <a:r>
              <a:rPr lang="en-US" sz="1200" dirty="0" err="1"/>
              <a:t>ví</a:t>
            </a:r>
            <a:r>
              <a:rPr lang="en-US" sz="1200" dirty="0"/>
              <a:t> </a:t>
            </a:r>
            <a:r>
              <a:rPr lang="en-US" sz="1200" dirty="0" err="1"/>
              <a:t>dụ</a:t>
            </a:r>
            <a:r>
              <a:rPr lang="en-US" sz="1200" dirty="0"/>
              <a:t> </a:t>
            </a:r>
            <a:r>
              <a:rPr lang="en-US" sz="1200" dirty="0" err="1"/>
              <a:t>sau</a:t>
            </a:r>
            <a:r>
              <a:rPr lang="en-US" sz="1200" dirty="0"/>
              <a:t> </a:t>
            </a:r>
            <a:r>
              <a:rPr lang="en-US" sz="1200" dirty="0" err="1"/>
              <a:t>sử</a:t>
            </a:r>
            <a:r>
              <a:rPr lang="en-US" sz="1200" dirty="0"/>
              <a:t> </a:t>
            </a:r>
            <a:r>
              <a:rPr lang="en-US" sz="1200" dirty="0" err="1"/>
              <a:t>dụng</a:t>
            </a:r>
            <a:r>
              <a:rPr lang="en-US" sz="1200" dirty="0"/>
              <a:t> </a:t>
            </a:r>
            <a:r>
              <a:rPr lang="en-US" sz="1200" dirty="0" err="1"/>
              <a:t>mô</a:t>
            </a:r>
            <a:r>
              <a:rPr lang="en-US" sz="1200" dirty="0"/>
              <a:t> </a:t>
            </a:r>
            <a:r>
              <a:rPr lang="en-US" sz="1200" dirty="0" err="1"/>
              <a:t>hình</a:t>
            </a:r>
            <a:r>
              <a:rPr lang="en-US" sz="1200" dirty="0"/>
              <a:t> PC first.</a:t>
            </a:r>
          </a:p>
          <a:p>
            <a:pPr lvl="1" algn="l">
              <a:lnSpc>
                <a:spcPct val="150000"/>
              </a:lnSpc>
              <a:buChar char="●"/>
            </a:pPr>
            <a:r>
              <a:rPr lang="en-US" sz="1200" dirty="0"/>
              <a:t>Link demo: https://frontend.daca.vn/lessons/lesson-6/index.html</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10</a:t>
            </a:r>
            <a:r>
              <a:rPr lang="en" b="0" dirty="0"/>
              <a:t>. </a:t>
            </a:r>
            <a:r>
              <a:rPr lang="en-US" b="0" dirty="0"/>
              <a:t>Media Queries</a:t>
            </a:r>
            <a:endParaRPr b="0" dirty="0"/>
          </a:p>
        </p:txBody>
      </p:sp>
      <p:pic>
        <p:nvPicPr>
          <p:cNvPr id="2050" name="Picture 2">
            <a:extLst>
              <a:ext uri="{FF2B5EF4-FFF2-40B4-BE49-F238E27FC236}">
                <a16:creationId xmlns:a16="http://schemas.microsoft.com/office/drawing/2014/main" id="{EC00E3CB-A20F-46ED-BC56-66E61C2AA6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33"/>
          <a:stretch/>
        </p:blipFill>
        <p:spPr bwMode="auto">
          <a:xfrm>
            <a:off x="3926455" y="1017725"/>
            <a:ext cx="4628807" cy="405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54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a:t>Bài tập</a:t>
            </a:r>
            <a:endParaRPr b="0" dirty="0"/>
          </a:p>
        </p:txBody>
      </p:sp>
      <p:sp>
        <p:nvSpPr>
          <p:cNvPr id="13" name="Google Shape;1500;p40">
            <a:extLst>
              <a:ext uri="{FF2B5EF4-FFF2-40B4-BE49-F238E27FC236}">
                <a16:creationId xmlns:a16="http://schemas.microsoft.com/office/drawing/2014/main" id="{084561F8-6971-5C9F-65A6-EE8D39E81ECC}"/>
              </a:ext>
            </a:extLst>
          </p:cNvPr>
          <p:cNvSpPr txBox="1">
            <a:spLocks noGrp="1"/>
          </p:cNvSpPr>
          <p:nvPr>
            <p:ph type="subTitle" idx="1"/>
          </p:nvPr>
        </p:nvSpPr>
        <p:spPr>
          <a:xfrm>
            <a:off x="839227" y="1112227"/>
            <a:ext cx="6713365" cy="117437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Link bài tập:</a:t>
            </a:r>
          </a:p>
          <a:p>
            <a:pPr marL="0" lvl="0" indent="0" algn="l" rtl="0">
              <a:spcBef>
                <a:spcPts val="0"/>
              </a:spcBef>
              <a:spcAft>
                <a:spcPts val="1200"/>
              </a:spcAft>
              <a:buNone/>
            </a:pPr>
            <a:r>
              <a:rPr lang="en-US"/>
              <a:t>https://frontend.daca.vn/lessons/lesson-6/index.html</a:t>
            </a:r>
            <a:endParaRPr lang="en-US" dirty="0"/>
          </a:p>
        </p:txBody>
      </p:sp>
    </p:spTree>
    <p:extLst>
      <p:ext uri="{BB962C8B-B14F-4D97-AF65-F5344CB8AC3E}">
        <p14:creationId xmlns:p14="http://schemas.microsoft.com/office/powerpoint/2010/main" val="321380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7"/>
            <a:ext cx="7948011" cy="33399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Thuộc tính Clear là một thuộc tính ngược lại hoàn toàn với Float.</a:t>
            </a:r>
            <a:endParaRPr lang="en-US"/>
          </a:p>
          <a:p>
            <a:pPr marL="457200" lvl="0" indent="-317500" algn="l" rtl="0">
              <a:lnSpc>
                <a:spcPct val="150000"/>
              </a:lnSpc>
              <a:spcBef>
                <a:spcPts val="0"/>
              </a:spcBef>
              <a:spcAft>
                <a:spcPts val="0"/>
              </a:spcAft>
              <a:buSzPts val="1400"/>
              <a:buChar char="●"/>
            </a:pPr>
            <a:r>
              <a:rPr lang="en-US">
                <a:solidFill>
                  <a:schemeClr val="dk1"/>
                </a:solidFill>
              </a:rPr>
              <a:t>Ngăn chặn phần tử B chiếm vùng không gian của phần tử A (với A là phần tử sử dụng float).</a:t>
            </a:r>
          </a:p>
          <a:p>
            <a:pPr marL="457200" lvl="0" indent="-317500" algn="l" rtl="0">
              <a:lnSpc>
                <a:spcPct val="150000"/>
              </a:lnSpc>
              <a:spcBef>
                <a:spcPts val="0"/>
              </a:spcBef>
              <a:spcAft>
                <a:spcPts val="0"/>
              </a:spcAft>
              <a:buSzPts val="1400"/>
              <a:buChar char="●"/>
            </a:pPr>
            <a:r>
              <a:rPr lang="en-US">
                <a:solidFill>
                  <a:schemeClr val="dk1"/>
                </a:solidFill>
              </a:rPr>
              <a:t>Thuộc tính clear có các giá trị sau:</a:t>
            </a:r>
          </a:p>
          <a:p>
            <a:pPr lvl="1" algn="l">
              <a:lnSpc>
                <a:spcPct val="150000"/>
              </a:lnSpc>
              <a:buChar char="●"/>
            </a:pPr>
            <a:r>
              <a:rPr lang="en-US" b="1">
                <a:solidFill>
                  <a:schemeClr val="bg1"/>
                </a:solidFill>
              </a:rPr>
              <a:t>clear: left;</a:t>
            </a:r>
          </a:p>
          <a:p>
            <a:pPr lvl="2" algn="l">
              <a:lnSpc>
                <a:spcPct val="150000"/>
              </a:lnSpc>
              <a:buChar char="●"/>
            </a:pPr>
            <a:r>
              <a:rPr lang="en-US">
                <a:solidFill>
                  <a:schemeClr val="dk1"/>
                </a:solidFill>
              </a:rPr>
              <a:t>Ngăn chặn phần tử B chiếm chỗ phần tử A, khi phần tử A có sử dụng float: left;</a:t>
            </a:r>
          </a:p>
          <a:p>
            <a:pPr lvl="2" algn="l">
              <a:lnSpc>
                <a:spcPct val="150000"/>
              </a:lnSpc>
              <a:buChar char="●"/>
            </a:pPr>
            <a:r>
              <a:rPr lang="en-US">
                <a:solidFill>
                  <a:schemeClr val="dk1"/>
                </a:solidFill>
              </a:rPr>
              <a:t>Thuộc tính clear: left; không có tác dụng khi phần tử A sử dụng float: right;</a:t>
            </a:r>
          </a:p>
          <a:p>
            <a:pPr lvl="1" algn="l">
              <a:lnSpc>
                <a:spcPct val="150000"/>
              </a:lnSpc>
              <a:buChar char="●"/>
            </a:pPr>
            <a:r>
              <a:rPr lang="en-US" b="1">
                <a:solidFill>
                  <a:schemeClr val="bg1"/>
                </a:solidFill>
              </a:rPr>
              <a:t>clear: right;</a:t>
            </a:r>
          </a:p>
          <a:p>
            <a:pPr lvl="2" algn="l">
              <a:lnSpc>
                <a:spcPct val="150000"/>
              </a:lnSpc>
              <a:buChar char="●"/>
            </a:pPr>
            <a:r>
              <a:rPr lang="en-US">
                <a:solidFill>
                  <a:schemeClr val="dk1"/>
                </a:solidFill>
              </a:rPr>
              <a:t>Ngăn chặn phần tử B chiếm chỗ phần tử A, khi phần tử A có sử dụng float: right;</a:t>
            </a:r>
          </a:p>
          <a:p>
            <a:pPr lvl="2" algn="l">
              <a:lnSpc>
                <a:spcPct val="150000"/>
              </a:lnSpc>
              <a:buChar char="●"/>
            </a:pPr>
            <a:r>
              <a:rPr lang="en-US">
                <a:solidFill>
                  <a:schemeClr val="dk1"/>
                </a:solidFill>
              </a:rPr>
              <a:t>Thuộc tính clear: right; không có tác dụng khi phần tử A sử dụng float: left;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Float và Clear</a:t>
            </a:r>
            <a:endParaRPr b="0"/>
          </a:p>
        </p:txBody>
      </p:sp>
      <p:grpSp>
        <p:nvGrpSpPr>
          <p:cNvPr id="1491" name="Google Shape;1491;p40"/>
          <p:cNvGrpSpPr/>
          <p:nvPr/>
        </p:nvGrpSpPr>
        <p:grpSpPr>
          <a:xfrm rot="10800000">
            <a:off x="3876895" y="4698475"/>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1.2. Clear</a:t>
            </a:r>
          </a:p>
        </p:txBody>
      </p:sp>
    </p:spTree>
    <p:extLst>
      <p:ext uri="{BB962C8B-B14F-4D97-AF65-F5344CB8AC3E}">
        <p14:creationId xmlns:p14="http://schemas.microsoft.com/office/powerpoint/2010/main" val="13402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7"/>
            <a:ext cx="7948011" cy="33399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Thuộc tính clear có các giá trị sau:</a:t>
            </a:r>
          </a:p>
          <a:p>
            <a:pPr lvl="1" algn="l">
              <a:lnSpc>
                <a:spcPct val="150000"/>
              </a:lnSpc>
              <a:buChar char="●"/>
            </a:pPr>
            <a:r>
              <a:rPr lang="en-US" b="1">
                <a:solidFill>
                  <a:schemeClr val="bg1"/>
                </a:solidFill>
              </a:rPr>
              <a:t>clear: both;</a:t>
            </a:r>
          </a:p>
          <a:p>
            <a:pPr lvl="2" algn="l">
              <a:lnSpc>
                <a:spcPct val="150000"/>
              </a:lnSpc>
              <a:buChar char="●"/>
            </a:pPr>
            <a:r>
              <a:rPr lang="vi-VN">
                <a:solidFill>
                  <a:schemeClr val="dk1"/>
                </a:solidFill>
              </a:rPr>
              <a:t>Khi cả 2 phần tử A và phần tử B sử dụng float, chúng ta không thể sử dụng clear: left; hay clear: right; để ngăn chặn thành phần C chiếm vùng không gian còn trống, trong trường hợp này ta sử dụng thuộc tính clear: both; để ngăn chặn sự chiếm vùng của thành phần C.</a:t>
            </a:r>
          </a:p>
          <a:p>
            <a:pPr lvl="2" algn="l">
              <a:lnSpc>
                <a:spcPct val="150000"/>
              </a:lnSpc>
              <a:buChar char="●"/>
            </a:pPr>
            <a:r>
              <a:rPr lang="vi-VN">
                <a:solidFill>
                  <a:schemeClr val="dk1"/>
                </a:solidFill>
              </a:rPr>
              <a:t>Thuộc tính clear: both; có thể ngăn chặn sự chiếm vùng không gian cả khi chỉ có một phần tử sử dụng float (left hoặc right).</a:t>
            </a:r>
          </a:p>
          <a:p>
            <a:pPr lvl="1" algn="l">
              <a:lnSpc>
                <a:spcPct val="150000"/>
              </a:lnSpc>
              <a:buChar char="●"/>
            </a:pPr>
            <a:r>
              <a:rPr lang="en-US" b="1">
                <a:solidFill>
                  <a:schemeClr val="bg1"/>
                </a:solidFill>
              </a:rPr>
              <a:t>clear: none;</a:t>
            </a:r>
          </a:p>
          <a:p>
            <a:pPr lvl="2" algn="l">
              <a:lnSpc>
                <a:spcPct val="150000"/>
              </a:lnSpc>
              <a:buChar char="●"/>
            </a:pPr>
            <a:r>
              <a:rPr lang="en-US">
                <a:solidFill>
                  <a:schemeClr val="dk1"/>
                </a:solidFill>
              </a:rPr>
              <a:t>Thuộc tính clear: none; là dạng phục hồi khi Thành phần sử dụng thuộc tính clear.</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Float và Clear</a:t>
            </a:r>
            <a:endParaRPr b="0"/>
          </a:p>
        </p:txBody>
      </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1.2. Clear</a:t>
            </a:r>
          </a:p>
        </p:txBody>
      </p:sp>
    </p:spTree>
    <p:extLst>
      <p:ext uri="{BB962C8B-B14F-4D97-AF65-F5344CB8AC3E}">
        <p14:creationId xmlns:p14="http://schemas.microsoft.com/office/powerpoint/2010/main" val="187832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Float và Clear</a:t>
            </a:r>
            <a:endParaRPr b="0"/>
          </a:p>
        </p:txBody>
      </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Ví dụ</a:t>
            </a:r>
          </a:p>
        </p:txBody>
      </p:sp>
      <p:pic>
        <p:nvPicPr>
          <p:cNvPr id="2050" name="Picture 2">
            <a:extLst>
              <a:ext uri="{FF2B5EF4-FFF2-40B4-BE49-F238E27FC236}">
                <a16:creationId xmlns:a16="http://schemas.microsoft.com/office/drawing/2014/main" id="{1EE8CD17-C7BE-CDFB-1486-A63175AA6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784" y="1321496"/>
            <a:ext cx="5385928" cy="3730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8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2081527"/>
            <a:ext cx="7948011" cy="276150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bg1"/>
                </a:solidFill>
              </a:rPr>
              <a:t>[attribute]</a:t>
            </a:r>
          </a:p>
          <a:p>
            <a:pPr lvl="1" algn="l">
              <a:lnSpc>
                <a:spcPct val="150000"/>
              </a:lnSpc>
              <a:buChar char="●"/>
            </a:pPr>
            <a:r>
              <a:rPr lang="en-US">
                <a:solidFill>
                  <a:schemeClr val="dk1"/>
                </a:solidFill>
              </a:rPr>
              <a:t>Chọn tất cả các phần tử có thuộc tính [attribute].</a:t>
            </a:r>
          </a:p>
          <a:p>
            <a:pPr marL="457200" lvl="0" indent="-317500" algn="l" rtl="0">
              <a:lnSpc>
                <a:spcPct val="150000"/>
              </a:lnSpc>
              <a:spcBef>
                <a:spcPts val="0"/>
              </a:spcBef>
              <a:spcAft>
                <a:spcPts val="0"/>
              </a:spcAft>
              <a:buSzPts val="1400"/>
              <a:buChar char="●"/>
            </a:pPr>
            <a:r>
              <a:rPr lang="en-US" b="1">
                <a:solidFill>
                  <a:schemeClr val="bg1"/>
                </a:solidFill>
              </a:rPr>
              <a:t>[attribute="value"]</a:t>
            </a:r>
          </a:p>
          <a:p>
            <a:pPr lvl="1" algn="l">
              <a:lnSpc>
                <a:spcPct val="150000"/>
              </a:lnSpc>
              <a:buChar char="●"/>
            </a:pPr>
            <a:r>
              <a:rPr lang="en-US">
                <a:solidFill>
                  <a:schemeClr val="dk1"/>
                </a:solidFill>
              </a:rPr>
              <a:t>Chọn tất cả các phần tử có thuộc tính [attribute] phải chứa giá trị value.</a:t>
            </a:r>
          </a:p>
          <a:p>
            <a:pPr lvl="1" algn="l">
              <a:lnSpc>
                <a:spcPct val="150000"/>
              </a:lnSpc>
              <a:buChar char="●"/>
            </a:pPr>
            <a:r>
              <a:rPr lang="vi-VN">
                <a:solidFill>
                  <a:schemeClr val="dk1"/>
                </a:solidFill>
              </a:rPr>
              <a:t>Chỉ được có giá trị duy nhất là value, nếu có thêm giá trị khác thì sẽ không được chọn.</a:t>
            </a:r>
            <a:endParaRPr lang="en-US">
              <a:solidFill>
                <a:schemeClr val="dk1"/>
              </a:solidFill>
            </a:endParaRPr>
          </a:p>
          <a:p>
            <a:pPr lvl="1" algn="l">
              <a:lnSpc>
                <a:spcPct val="150000"/>
              </a:lnSpc>
              <a:buChar char="●"/>
            </a:pPr>
            <a:r>
              <a:rPr lang="en-US">
                <a:solidFill>
                  <a:schemeClr val="dk1"/>
                </a:solidFill>
              </a:rPr>
              <a:t>Giá trị có thể bao gồm nhiều từ.</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Attribute selectors (Bộ chọn thuộc tính)</a:t>
            </a:r>
            <a:endParaRPr b="0"/>
          </a:p>
        </p:txBody>
      </p:sp>
      <p:grpSp>
        <p:nvGrpSpPr>
          <p:cNvPr id="1491" name="Google Shape;1491;p40"/>
          <p:cNvGrpSpPr/>
          <p:nvPr/>
        </p:nvGrpSpPr>
        <p:grpSpPr>
          <a:xfrm rot="10800000">
            <a:off x="3876895" y="4698475"/>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Bộ chọn attribute được sử dụng để chọn các phần tử có thuộc tính được chỉ định.</a:t>
            </a:r>
            <a:endParaRPr lang="en-US"/>
          </a:p>
        </p:txBody>
      </p:sp>
      <p:sp>
        <p:nvSpPr>
          <p:cNvPr id="15" name="Google Shape;1500;p40">
            <a:extLst>
              <a:ext uri="{FF2B5EF4-FFF2-40B4-BE49-F238E27FC236}">
                <a16:creationId xmlns:a16="http://schemas.microsoft.com/office/drawing/2014/main" id="{8E3E2EA0-C773-853A-4A74-192E72FD6CE0}"/>
              </a:ext>
            </a:extLst>
          </p:cNvPr>
          <p:cNvSpPr txBox="1">
            <a:spLocks/>
          </p:cNvSpPr>
          <p:nvPr/>
        </p:nvSpPr>
        <p:spPr>
          <a:xfrm>
            <a:off x="839228" y="1856322"/>
            <a:ext cx="682043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Một số kiểu chọn:</a:t>
            </a:r>
            <a:endParaRPr lang="en-US"/>
          </a:p>
        </p:txBody>
      </p:sp>
    </p:spTree>
    <p:extLst>
      <p:ext uri="{BB962C8B-B14F-4D97-AF65-F5344CB8AC3E}">
        <p14:creationId xmlns:p14="http://schemas.microsoft.com/office/powerpoint/2010/main" val="260011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2081527"/>
            <a:ext cx="7948011" cy="276150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bg1"/>
                </a:solidFill>
              </a:rPr>
              <a:t>[attribute~="value"]</a:t>
            </a:r>
          </a:p>
          <a:p>
            <a:pPr lvl="1" algn="l">
              <a:lnSpc>
                <a:spcPct val="150000"/>
              </a:lnSpc>
              <a:buChar char="●"/>
            </a:pPr>
            <a:r>
              <a:rPr lang="en-US">
                <a:solidFill>
                  <a:schemeClr val="dk1"/>
                </a:solidFill>
              </a:rPr>
              <a:t>Chọn tất cả các phần tử có thuộc tính [attribute] phải chứa giá trị value.</a:t>
            </a:r>
          </a:p>
          <a:p>
            <a:pPr lvl="1" algn="l">
              <a:lnSpc>
                <a:spcPct val="150000"/>
              </a:lnSpc>
              <a:buChar char="●"/>
            </a:pPr>
            <a:r>
              <a:rPr lang="vi-VN">
                <a:solidFill>
                  <a:schemeClr val="dk1"/>
                </a:solidFill>
              </a:rPr>
              <a:t>Nhưng value đó phải đứng độc lập, không được viết liền với từ khác.</a:t>
            </a:r>
          </a:p>
          <a:p>
            <a:pPr lvl="1" algn="l">
              <a:lnSpc>
                <a:spcPct val="150000"/>
              </a:lnSpc>
              <a:buChar char="●"/>
            </a:pPr>
            <a:r>
              <a:rPr lang="vi-VN">
                <a:solidFill>
                  <a:schemeClr val="dk1"/>
                </a:solidFill>
              </a:rPr>
              <a:t>value phải là 1 từ khóa duy nhất.</a:t>
            </a:r>
            <a:endParaRPr lang="en-US">
              <a:solidFill>
                <a:schemeClr val="dk1"/>
              </a:solidFill>
            </a:endParaRPr>
          </a:p>
          <a:p>
            <a:pPr marL="457200" lvl="0" indent="-317500" algn="l" rtl="0">
              <a:lnSpc>
                <a:spcPct val="150000"/>
              </a:lnSpc>
              <a:spcBef>
                <a:spcPts val="0"/>
              </a:spcBef>
              <a:spcAft>
                <a:spcPts val="0"/>
              </a:spcAft>
              <a:buSzPts val="1400"/>
              <a:buChar char="●"/>
            </a:pPr>
            <a:r>
              <a:rPr lang="en-US" b="1">
                <a:solidFill>
                  <a:schemeClr val="bg1"/>
                </a:solidFill>
              </a:rPr>
              <a:t>[attribute|="value"]</a:t>
            </a:r>
          </a:p>
          <a:p>
            <a:pPr lvl="1" algn="l">
              <a:lnSpc>
                <a:spcPct val="150000"/>
              </a:lnSpc>
              <a:buChar char="●"/>
            </a:pPr>
            <a:r>
              <a:rPr lang="vi-VN">
                <a:solidFill>
                  <a:schemeClr val="dk1"/>
                </a:solidFill>
              </a:rPr>
              <a:t>Chọn các phần tử có thuộc tính [attribute], giá trị có thể chính xác là giá trị được chỉ định hoặc giá trị được chỉ định theo sau dấu gạch nối (-).</a:t>
            </a:r>
            <a:endParaRPr lang="en-US">
              <a:solidFill>
                <a:schemeClr val="dk1"/>
              </a:solidFill>
            </a:endParaRPr>
          </a:p>
          <a:p>
            <a:pPr lvl="1" algn="l">
              <a:lnSpc>
                <a:spcPct val="150000"/>
              </a:lnSpc>
              <a:buChar char="●"/>
            </a:pPr>
            <a:r>
              <a:rPr lang="vi-VN">
                <a:solidFill>
                  <a:schemeClr val="dk1"/>
                </a:solidFill>
              </a:rPr>
              <a:t>Lưu ý: Giá trị phải là một từ nguyên vẹn, đơn lẻ như class="top" hoặc theo sau là dấu gạch ngang ( - ), như class="top-text".</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Attribute selectors (Bộ chọn thuộc tính)</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Bộ chọn attribute được sử dụng để chọn các phần tử có thuộc tính được chỉ định.</a:t>
            </a:r>
            <a:endParaRPr lang="en-US"/>
          </a:p>
        </p:txBody>
      </p:sp>
      <p:sp>
        <p:nvSpPr>
          <p:cNvPr id="15" name="Google Shape;1500;p40">
            <a:extLst>
              <a:ext uri="{FF2B5EF4-FFF2-40B4-BE49-F238E27FC236}">
                <a16:creationId xmlns:a16="http://schemas.microsoft.com/office/drawing/2014/main" id="{8E3E2EA0-C773-853A-4A74-192E72FD6CE0}"/>
              </a:ext>
            </a:extLst>
          </p:cNvPr>
          <p:cNvSpPr txBox="1">
            <a:spLocks/>
          </p:cNvSpPr>
          <p:nvPr/>
        </p:nvSpPr>
        <p:spPr>
          <a:xfrm>
            <a:off x="839228" y="1856322"/>
            <a:ext cx="682043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Một số kiểu chọn:</a:t>
            </a:r>
            <a:endParaRPr lang="en-US"/>
          </a:p>
        </p:txBody>
      </p:sp>
    </p:spTree>
    <p:extLst>
      <p:ext uri="{BB962C8B-B14F-4D97-AF65-F5344CB8AC3E}">
        <p14:creationId xmlns:p14="http://schemas.microsoft.com/office/powerpoint/2010/main" val="166898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2081527"/>
            <a:ext cx="7948011" cy="2761506"/>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bg1"/>
                </a:solidFill>
              </a:rPr>
              <a:t>[attribute^="value"]</a:t>
            </a:r>
          </a:p>
          <a:p>
            <a:pPr lvl="1" algn="l">
              <a:lnSpc>
                <a:spcPct val="150000"/>
              </a:lnSpc>
              <a:buChar char="●"/>
            </a:pPr>
            <a:r>
              <a:rPr lang="vi-VN">
                <a:solidFill>
                  <a:schemeClr val="dk1"/>
                </a:solidFill>
              </a:rPr>
              <a:t>Chọn tất cả các phần tử có thuộc tính [attribute] bắt đầu bằng giá trị value</a:t>
            </a:r>
          </a:p>
          <a:p>
            <a:pPr lvl="1" algn="l">
              <a:lnSpc>
                <a:spcPct val="150000"/>
              </a:lnSpc>
              <a:buChar char="●"/>
            </a:pPr>
            <a:r>
              <a:rPr lang="vi-VN">
                <a:solidFill>
                  <a:schemeClr val="dk1"/>
                </a:solidFill>
              </a:rPr>
              <a:t>Khác với [attribute|="value"] ở chỗ nó không có ngoại lệ và chọn tất cả các phần tử bắt đầu bằng value, được phép viết liền với các từ khác.</a:t>
            </a:r>
          </a:p>
          <a:p>
            <a:pPr marL="457200" lvl="0" indent="-317500" algn="l" rtl="0">
              <a:lnSpc>
                <a:spcPct val="150000"/>
              </a:lnSpc>
              <a:spcBef>
                <a:spcPts val="0"/>
              </a:spcBef>
              <a:spcAft>
                <a:spcPts val="0"/>
              </a:spcAft>
              <a:buSzPts val="1400"/>
              <a:buChar char="●"/>
            </a:pPr>
            <a:r>
              <a:rPr lang="en-US" b="1">
                <a:solidFill>
                  <a:schemeClr val="bg1"/>
                </a:solidFill>
              </a:rPr>
              <a:t>[attribute$="value"]</a:t>
            </a:r>
          </a:p>
          <a:p>
            <a:pPr lvl="1" algn="l">
              <a:lnSpc>
                <a:spcPct val="150000"/>
              </a:lnSpc>
              <a:buChar char="●"/>
            </a:pPr>
            <a:r>
              <a:rPr lang="vi-VN">
                <a:solidFill>
                  <a:schemeClr val="dk1"/>
                </a:solidFill>
              </a:rPr>
              <a:t>Chọn tất cả các phần tử có thuộc tính [attribute] kết thúc bằng giá trị value.</a:t>
            </a:r>
          </a:p>
          <a:p>
            <a:pPr lvl="1" algn="l">
              <a:lnSpc>
                <a:spcPct val="150000"/>
              </a:lnSpc>
              <a:buChar char="●"/>
            </a:pPr>
            <a:r>
              <a:rPr lang="vi-VN">
                <a:solidFill>
                  <a:schemeClr val="dk1"/>
                </a:solidFill>
              </a:rPr>
              <a:t>Lưu ý: Giá trị có thể được viết liền với từ khác.</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Attribute selectors (Bộ chọn thuộc tính)</a:t>
            </a:r>
            <a:endParaRPr b="0"/>
          </a:p>
        </p:txBody>
      </p:sp>
      <p:sp>
        <p:nvSpPr>
          <p:cNvPr id="1500" name="Google Shape;1500;p40"/>
          <p:cNvSpPr txBox="1">
            <a:spLocks noGrp="1"/>
          </p:cNvSpPr>
          <p:nvPr>
            <p:ph type="subTitle" idx="1"/>
          </p:nvPr>
        </p:nvSpPr>
        <p:spPr>
          <a:xfrm>
            <a:off x="839228" y="1394067"/>
            <a:ext cx="682043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Bộ chọn attribute được sử dụng để chọn các phần tử có thuộc tính được chỉ định.</a:t>
            </a:r>
            <a:endParaRPr lang="en-US"/>
          </a:p>
        </p:txBody>
      </p:sp>
      <p:sp>
        <p:nvSpPr>
          <p:cNvPr id="15" name="Google Shape;1500;p40">
            <a:extLst>
              <a:ext uri="{FF2B5EF4-FFF2-40B4-BE49-F238E27FC236}">
                <a16:creationId xmlns:a16="http://schemas.microsoft.com/office/drawing/2014/main" id="{8E3E2EA0-C773-853A-4A74-192E72FD6CE0}"/>
              </a:ext>
            </a:extLst>
          </p:cNvPr>
          <p:cNvSpPr txBox="1">
            <a:spLocks/>
          </p:cNvSpPr>
          <p:nvPr/>
        </p:nvSpPr>
        <p:spPr>
          <a:xfrm>
            <a:off x="839228" y="1856322"/>
            <a:ext cx="6820438"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vi-VN"/>
              <a:t>Một số kiểu chọn:</a:t>
            </a:r>
            <a:endParaRPr lang="en-US"/>
          </a:p>
        </p:txBody>
      </p:sp>
    </p:spTree>
    <p:extLst>
      <p:ext uri="{BB962C8B-B14F-4D97-AF65-F5344CB8AC3E}">
        <p14:creationId xmlns:p14="http://schemas.microsoft.com/office/powerpoint/2010/main" val="477768480"/>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3021</Words>
  <Application>Microsoft Office PowerPoint</Application>
  <PresentationFormat>On-screen Show (16:9)</PresentationFormat>
  <Paragraphs>317</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Barlow Condensed SemiBold</vt:lpstr>
      <vt:lpstr>Consolas</vt:lpstr>
      <vt:lpstr>Montserrat</vt:lpstr>
      <vt:lpstr>Anaheim</vt:lpstr>
      <vt:lpstr>Barlow Condensed</vt:lpstr>
      <vt:lpstr>Barlow</vt:lpstr>
      <vt:lpstr>Arial</vt:lpstr>
      <vt:lpstr>Software Developer Engineer Job Description by Slidesgo</vt:lpstr>
      <vt:lpstr>KHÓA HỌC FRONT-END  Bài 06: Học CSS, CSS3 nâng cao (Tiết 1)</vt:lpstr>
      <vt:lpstr>Nội dung</vt:lpstr>
      <vt:lpstr>01. Float và Clear</vt:lpstr>
      <vt:lpstr>01. Float và Clear</vt:lpstr>
      <vt:lpstr>01. Float và Clear</vt:lpstr>
      <vt:lpstr>01. Float và Clear</vt:lpstr>
      <vt:lpstr>02. Attribute selectors (Bộ chọn thuộc tính)</vt:lpstr>
      <vt:lpstr>02. Attribute selectors (Bộ chọn thuộc tính)</vt:lpstr>
      <vt:lpstr>02. Attribute selectors (Bộ chọn thuộc tính)</vt:lpstr>
      <vt:lpstr>02. Attribute selectors (Bộ chọn thuộc tính)</vt:lpstr>
      <vt:lpstr>03. Units (Đơn vị)</vt:lpstr>
      <vt:lpstr>03. Units (Đơn vị)</vt:lpstr>
      <vt:lpstr>03. Units (Đơn vị)</vt:lpstr>
      <vt:lpstr>04. Specificity (Tính đặc hiệu) và !important (Quan trọng)</vt:lpstr>
      <vt:lpstr>04. Specificity (Tính đặc hiệu) và !important (Quan trọng)</vt:lpstr>
      <vt:lpstr>04. Specificity (Tính đặc hiệu) và !important (Quan trọng)</vt:lpstr>
      <vt:lpstr>04. Specificity (Tính đặc hiệu) và !important (Quan trọng)</vt:lpstr>
      <vt:lpstr>05. Math Functions (Hàm toán học)</vt:lpstr>
      <vt:lpstr>05. Math Functions (Hàm toán học)</vt:lpstr>
      <vt:lpstr>06. CSS function attr()</vt:lpstr>
      <vt:lpstr>07. Variables (Biến)</vt:lpstr>
      <vt:lpstr>07. Variables (Biến)</vt:lpstr>
      <vt:lpstr>07. Variables (Biến)</vt:lpstr>
      <vt:lpstr>08. Box Sizing (Kích thước hộp)</vt:lpstr>
      <vt:lpstr>09. Khái niệm Responsive</vt:lpstr>
      <vt:lpstr>09. Khái niệm Responsive</vt:lpstr>
      <vt:lpstr>10. Media Queries</vt:lpstr>
      <vt:lpstr>10. Media Queries</vt:lpstr>
      <vt:lpstr>10. Media Queries</vt:lpstr>
      <vt:lpstr>10. Media Queries</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49</cp:revision>
  <dcterms:modified xsi:type="dcterms:W3CDTF">2023-02-15T12:53:27Z</dcterms:modified>
</cp:coreProperties>
</file>