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94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8" r:id="rId23"/>
    <p:sldId id="317" r:id="rId24"/>
  </p:sldIdLst>
  <p:sldSz cx="9144000" cy="5143500" type="screen16x9"/>
  <p:notesSz cx="6858000" cy="9144000"/>
  <p:embeddedFontLst>
    <p:embeddedFont>
      <p:font typeface="Barlow Condensed SemiBold" panose="020B0604020202020204" charset="0"/>
      <p:regular r:id="rId26"/>
      <p:bold r:id="rId27"/>
      <p:italic r:id="rId28"/>
      <p:boldItalic r:id="rId29"/>
    </p:embeddedFont>
    <p:embeddedFont>
      <p:font typeface="Barlow" panose="020B0604020202020204" charset="0"/>
      <p:regular r:id="rId30"/>
      <p:bold r:id="rId31"/>
      <p:italic r:id="rId32"/>
      <p:boldItalic r:id="rId33"/>
    </p:embeddedFont>
    <p:embeddedFont>
      <p:font typeface="Barlow Condensed" panose="020B0604020202020204" charset="0"/>
      <p:regular r:id="rId34"/>
      <p:bold r:id="rId35"/>
      <p:italic r:id="rId36"/>
      <p:boldItalic r:id="rId37"/>
    </p:embeddedFont>
    <p:embeddedFont>
      <p:font typeface="Montserra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95165" autoAdjust="0"/>
  </p:normalViewPr>
  <p:slideViewPr>
    <p:cSldViewPr snapToGrid="0">
      <p:cViewPr varScale="1">
        <p:scale>
          <a:sx n="50" d="100"/>
          <a:sy n="50" d="100"/>
        </p:scale>
        <p:origin x="38" y="10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560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18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35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612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848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689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126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194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665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055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760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71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496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316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337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672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12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1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686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520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33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802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86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obirise.com/extensions/softwarem4/software-app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07: </a:t>
            </a:r>
            <a:r>
              <a:rPr lang="vi-V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Học CSS, CSS3 nâng cao (Tiết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</a:t>
            </a:r>
            <a:r>
              <a:rPr lang="vi-V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)</a:t>
            </a:r>
            <a:endParaRPr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1.2.3. flex-wrap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BDDBD7ED-EE5E-7C58-E1BA-0272E2C72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703577"/>
              </p:ext>
            </p:extLst>
          </p:nvPr>
        </p:nvGraphicFramePr>
        <p:xfrm>
          <a:off x="839228" y="1152999"/>
          <a:ext cx="7584769" cy="1214755"/>
        </p:xfrm>
        <a:graphic>
          <a:graphicData uri="http://schemas.openxmlformats.org/drawingml/2006/table">
            <a:tbl>
              <a:tblPr/>
              <a:tblGrid>
                <a:gridCol w="1636399">
                  <a:extLst>
                    <a:ext uri="{9D8B030D-6E8A-4147-A177-3AD203B41FA5}">
                      <a16:colId xmlns:a16="http://schemas.microsoft.com/office/drawing/2014/main" xmlns="" val="2153513187"/>
                    </a:ext>
                  </a:extLst>
                </a:gridCol>
                <a:gridCol w="2400848">
                  <a:extLst>
                    <a:ext uri="{9D8B030D-6E8A-4147-A177-3AD203B41FA5}">
                      <a16:colId xmlns:a16="http://schemas.microsoft.com/office/drawing/2014/main" xmlns="" val="3544825873"/>
                    </a:ext>
                  </a:extLst>
                </a:gridCol>
                <a:gridCol w="3547522">
                  <a:extLst>
                    <a:ext uri="{9D8B030D-6E8A-4147-A177-3AD203B41FA5}">
                      <a16:colId xmlns:a16="http://schemas.microsoft.com/office/drawing/2014/main" xmlns="" val="363393298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Giá trị</a:t>
                      </a:r>
                      <a:endParaRPr lang="en-US" sz="105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Ví dụ</a:t>
                      </a:r>
                      <a:endParaRPr lang="en-US" sz="105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5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33247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wrap-reverse</a:t>
                      </a:r>
                      <a:endParaRPr lang="en-US" sz="105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5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05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05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flex-wrap: wrap-reverse;</a:t>
                      </a:r>
                      <a:endParaRPr lang="en-US" sz="105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5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Tương tự như </a:t>
                      </a:r>
                      <a:r>
                        <a:rPr lang="vi-VN" sz="105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wrap</a:t>
                      </a:r>
                      <a:r>
                        <a:rPr lang="vi-VN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, nhưng thay vì xuống dòng thì item sẽ </a:t>
                      </a:r>
                      <a:r>
                        <a:rPr lang="vi-VN" sz="105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tự động nhảy lên trên</a:t>
                      </a:r>
                      <a:r>
                        <a:rPr lang="vi-VN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vi-VN" sz="105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141975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2F9E317-7B20-290A-36E9-AAB033B3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28" y="2775746"/>
            <a:ext cx="114667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1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82434"/>
            <a:ext cx="7703999" cy="171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300">
                <a:solidFill>
                  <a:schemeClr val="dk1"/>
                </a:solidFill>
              </a:rPr>
              <a:t>Thuộc tính justify-content để </a:t>
            </a:r>
            <a:r>
              <a:rPr lang="vi-VN" sz="1300" b="1">
                <a:solidFill>
                  <a:schemeClr val="bg1"/>
                </a:solidFill>
              </a:rPr>
              <a:t>điều chỉnh vị trí bắt đầu </a:t>
            </a:r>
            <a:r>
              <a:rPr lang="vi-VN" sz="1300">
                <a:solidFill>
                  <a:schemeClr val="dk1"/>
                </a:solidFill>
              </a:rPr>
              <a:t>và </a:t>
            </a:r>
            <a:r>
              <a:rPr lang="vi-VN" sz="1300" b="1">
                <a:solidFill>
                  <a:schemeClr val="bg1"/>
                </a:solidFill>
              </a:rPr>
              <a:t>căn chỉnh </a:t>
            </a:r>
            <a:r>
              <a:rPr lang="vi-VN" sz="1300">
                <a:solidFill>
                  <a:schemeClr val="dk1"/>
                </a:solidFill>
              </a:rPr>
              <a:t>các item theo trục </a:t>
            </a:r>
            <a:r>
              <a:rPr lang="vi-VN" sz="1300" b="1">
                <a:solidFill>
                  <a:schemeClr val="bg1"/>
                </a:solidFill>
              </a:rPr>
              <a:t>main-axis</a:t>
            </a:r>
            <a:r>
              <a:rPr lang="vi-VN" sz="1300">
                <a:solidFill>
                  <a:schemeClr val="dk1"/>
                </a:solidFill>
              </a:rPr>
              <a:t>.</a:t>
            </a:r>
            <a:endParaRPr lang="en-US" sz="13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300">
                <a:solidFill>
                  <a:schemeClr val="dk1"/>
                </a:solidFill>
              </a:rPr>
              <a:t>Cú pháp:</a:t>
            </a:r>
            <a:endParaRPr lang="en-US" sz="1300"/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selector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    </a:t>
            </a:r>
            <a:r>
              <a:rPr lang="en-US" sz="1300" b="1">
                <a:solidFill>
                  <a:schemeClr val="bg1"/>
                </a:solidFill>
              </a:rPr>
              <a:t>justify-content: gia-tri;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1.2.4. justify-content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2F9E317-7B20-290A-36E9-AAB033B3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28" y="2775746"/>
            <a:ext cx="114667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C8834CC-84BF-08A8-7CE1-B29BFACBF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35055"/>
              </p:ext>
            </p:extLst>
          </p:nvPr>
        </p:nvGraphicFramePr>
        <p:xfrm>
          <a:off x="839228" y="2709596"/>
          <a:ext cx="7758067" cy="2053986"/>
        </p:xfrm>
        <a:graphic>
          <a:graphicData uri="http://schemas.openxmlformats.org/drawingml/2006/table">
            <a:tbl>
              <a:tblPr/>
              <a:tblGrid>
                <a:gridCol w="1673788">
                  <a:extLst>
                    <a:ext uri="{9D8B030D-6E8A-4147-A177-3AD203B41FA5}">
                      <a16:colId xmlns:a16="http://schemas.microsoft.com/office/drawing/2014/main" xmlns="" val="2368329891"/>
                    </a:ext>
                  </a:extLst>
                </a:gridCol>
                <a:gridCol w="2455703">
                  <a:extLst>
                    <a:ext uri="{9D8B030D-6E8A-4147-A177-3AD203B41FA5}">
                      <a16:colId xmlns:a16="http://schemas.microsoft.com/office/drawing/2014/main" xmlns="" val="2104849775"/>
                    </a:ext>
                  </a:extLst>
                </a:gridCol>
                <a:gridCol w="3628576">
                  <a:extLst>
                    <a:ext uri="{9D8B030D-6E8A-4147-A177-3AD203B41FA5}">
                      <a16:colId xmlns:a16="http://schemas.microsoft.com/office/drawing/2014/main" xmlns="" val="3633631894"/>
                    </a:ext>
                  </a:extLst>
                </a:gridCol>
              </a:tblGrid>
              <a:tr h="104627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Giá trị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Ví dụ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638544"/>
                  </a:ext>
                </a:extLst>
              </a:tr>
              <a:tr h="55194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flex-start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justify-content: flex-start;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Mặc định. Item sẽ bắt đầu từ lề chính main-start của container.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6599845"/>
                  </a:ext>
                </a:extLst>
              </a:tr>
              <a:tr h="55194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flex-end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justify-content: flex-end;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 sẽ bắt đầu từ lề chính main-end của container (khác với flex-direction: row-reverse; là đổi hướng hiển thị).</a:t>
                      </a:r>
                      <a:endParaRPr lang="vi-VN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142366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A498D2C-A934-C75C-AA78-091598BC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67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8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1.2.4. justify-content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2F9E317-7B20-290A-36E9-AAB033B3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28" y="2775746"/>
            <a:ext cx="114667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C8834CC-84BF-08A8-7CE1-B29BFACBF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99187"/>
              </p:ext>
            </p:extLst>
          </p:nvPr>
        </p:nvGraphicFramePr>
        <p:xfrm>
          <a:off x="839228" y="1122498"/>
          <a:ext cx="7758067" cy="2053986"/>
        </p:xfrm>
        <a:graphic>
          <a:graphicData uri="http://schemas.openxmlformats.org/drawingml/2006/table">
            <a:tbl>
              <a:tblPr/>
              <a:tblGrid>
                <a:gridCol w="1673788">
                  <a:extLst>
                    <a:ext uri="{9D8B030D-6E8A-4147-A177-3AD203B41FA5}">
                      <a16:colId xmlns:a16="http://schemas.microsoft.com/office/drawing/2014/main" xmlns="" val="2368329891"/>
                    </a:ext>
                  </a:extLst>
                </a:gridCol>
                <a:gridCol w="2455703">
                  <a:extLst>
                    <a:ext uri="{9D8B030D-6E8A-4147-A177-3AD203B41FA5}">
                      <a16:colId xmlns:a16="http://schemas.microsoft.com/office/drawing/2014/main" xmlns="" val="2104849775"/>
                    </a:ext>
                  </a:extLst>
                </a:gridCol>
                <a:gridCol w="3628576">
                  <a:extLst>
                    <a:ext uri="{9D8B030D-6E8A-4147-A177-3AD203B41FA5}">
                      <a16:colId xmlns:a16="http://schemas.microsoft.com/office/drawing/2014/main" xmlns="" val="3633631894"/>
                    </a:ext>
                  </a:extLst>
                </a:gridCol>
              </a:tblGrid>
              <a:tr h="104627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Giá trị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Ví dụ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638544"/>
                  </a:ext>
                </a:extLst>
              </a:tr>
              <a:tr h="55194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center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justify-content: center;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 sẽ nằm giữa container.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2388476"/>
                  </a:ext>
                </a:extLst>
              </a:tr>
              <a:tr h="55194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space-between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justify-content: space-between;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Khoảng cách giữa các item bằng nhau.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đầu tiên và cuối cùng 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sát với lề</a:t>
                      </a: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420958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A498D2C-A934-C75C-AA78-091598BC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67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64A78348-CDE9-88D0-E887-9689C069B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799465"/>
              </p:ext>
            </p:extLst>
          </p:nvPr>
        </p:nvGraphicFramePr>
        <p:xfrm>
          <a:off x="839228" y="3176484"/>
          <a:ext cx="7758067" cy="1877324"/>
        </p:xfrm>
        <a:graphic>
          <a:graphicData uri="http://schemas.openxmlformats.org/drawingml/2006/table">
            <a:tbl>
              <a:tblPr/>
              <a:tblGrid>
                <a:gridCol w="1673788">
                  <a:extLst>
                    <a:ext uri="{9D8B030D-6E8A-4147-A177-3AD203B41FA5}">
                      <a16:colId xmlns:a16="http://schemas.microsoft.com/office/drawing/2014/main" xmlns="" val="2934753985"/>
                    </a:ext>
                  </a:extLst>
                </a:gridCol>
                <a:gridCol w="2455703">
                  <a:extLst>
                    <a:ext uri="{9D8B030D-6E8A-4147-A177-3AD203B41FA5}">
                      <a16:colId xmlns:a16="http://schemas.microsoft.com/office/drawing/2014/main" xmlns="" val="3462601006"/>
                    </a:ext>
                  </a:extLst>
                </a:gridCol>
                <a:gridCol w="3628576">
                  <a:extLst>
                    <a:ext uri="{9D8B030D-6E8A-4147-A177-3AD203B41FA5}">
                      <a16:colId xmlns:a16="http://schemas.microsoft.com/office/drawing/2014/main" xmlns="" val="1276356730"/>
                    </a:ext>
                  </a:extLst>
                </a:gridCol>
              </a:tblGrid>
              <a:tr h="55194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space-around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justify-content: space-around;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Tương tự space-between, nhưng khác ở chỗ:</a:t>
                      </a:r>
                      <a:endParaRPr lang="vi-VN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Khoảng cách giữa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và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lề</a:t>
                      </a: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1/2</a:t>
                      </a: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khoảng cách giữa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và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item.</a:t>
                      </a:r>
                      <a:endParaRPr lang="vi-VN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0832265"/>
                  </a:ext>
                </a:extLst>
              </a:tr>
              <a:tr h="55194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space-evenly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justify-content: space-evenly;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Tương tự space-between, nhưng khác ở chỗ:</a:t>
                      </a:r>
                      <a:endParaRPr lang="vi-VN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Khoảng cách giữa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và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lề</a:t>
                      </a: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= khoảng cách giữa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và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item.</a:t>
                      </a:r>
                      <a:endParaRPr lang="vi-VN" sz="1000">
                        <a:effectLst/>
                      </a:endParaRPr>
                    </a:p>
                  </a:txBody>
                  <a:tcPr marL="48523" marR="48523" marT="12131" marB="1213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75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2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82434"/>
            <a:ext cx="7470895" cy="171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300">
                <a:solidFill>
                  <a:schemeClr val="dk1"/>
                </a:solidFill>
              </a:rPr>
              <a:t>Thuộc tính align-items sử dụng để </a:t>
            </a:r>
            <a:r>
              <a:rPr lang="vi-VN" sz="1300" b="1">
                <a:solidFill>
                  <a:schemeClr val="bg1"/>
                </a:solidFill>
              </a:rPr>
              <a:t>điều chỉnh vị trí bắt đầu </a:t>
            </a:r>
            <a:r>
              <a:rPr lang="vi-VN" sz="1300">
                <a:solidFill>
                  <a:schemeClr val="dk1"/>
                </a:solidFill>
              </a:rPr>
              <a:t>và </a:t>
            </a:r>
            <a:r>
              <a:rPr lang="vi-VN" sz="1300" b="1">
                <a:solidFill>
                  <a:schemeClr val="bg1"/>
                </a:solidFill>
              </a:rPr>
              <a:t>căn chỉnh </a:t>
            </a:r>
            <a:r>
              <a:rPr lang="vi-VN" sz="1300">
                <a:solidFill>
                  <a:schemeClr val="dk1"/>
                </a:solidFill>
              </a:rPr>
              <a:t>các item theo trục </a:t>
            </a:r>
            <a:r>
              <a:rPr lang="vi-VN" sz="1300" b="1">
                <a:solidFill>
                  <a:schemeClr val="bg1"/>
                </a:solidFill>
              </a:rPr>
              <a:t>cross-axis</a:t>
            </a:r>
            <a:r>
              <a:rPr lang="vi-VN" sz="1300">
                <a:solidFill>
                  <a:schemeClr val="dk1"/>
                </a:solidFill>
              </a:rPr>
              <a:t>.</a:t>
            </a:r>
            <a:endParaRPr lang="en-US" sz="13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300">
                <a:solidFill>
                  <a:schemeClr val="dk1"/>
                </a:solidFill>
              </a:rPr>
              <a:t>Dùng để căn chỉnh cho </a:t>
            </a:r>
            <a:r>
              <a:rPr lang="en-US" sz="1300" b="1">
                <a:solidFill>
                  <a:schemeClr val="bg1"/>
                </a:solidFill>
              </a:rPr>
              <a:t>một dòng</a:t>
            </a:r>
            <a:r>
              <a:rPr lang="en-US" sz="1300">
                <a:solidFill>
                  <a:schemeClr val="dk1"/>
                </a:solidFill>
              </a:rPr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300">
                <a:solidFill>
                  <a:schemeClr val="dk1"/>
                </a:solidFill>
              </a:rPr>
              <a:t>Cú pháp:</a:t>
            </a:r>
            <a:endParaRPr lang="en-US" sz="1300"/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selector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    </a:t>
            </a:r>
            <a:r>
              <a:rPr lang="en-US" sz="1300" b="1">
                <a:solidFill>
                  <a:schemeClr val="bg1"/>
                </a:solidFill>
              </a:rPr>
              <a:t>align-items: gia-tri;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1.2.5. align-items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2F9E317-7B20-290A-36E9-AAB033B3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28" y="2775746"/>
            <a:ext cx="114667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A498D2C-A934-C75C-AA78-091598BC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67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786C761A-04E3-B497-0B46-B2672427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844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9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1.2.5. align-items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2F9E317-7B20-290A-36E9-AAB033B3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28" y="2775746"/>
            <a:ext cx="114667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A498D2C-A934-C75C-AA78-091598BC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67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8859763-54A7-FB34-5555-87797928B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83994"/>
              </p:ext>
            </p:extLst>
          </p:nvPr>
        </p:nvGraphicFramePr>
        <p:xfrm>
          <a:off x="890736" y="1047864"/>
          <a:ext cx="7666143" cy="4016520"/>
        </p:xfrm>
        <a:graphic>
          <a:graphicData uri="http://schemas.openxmlformats.org/drawingml/2006/table">
            <a:tbl>
              <a:tblPr/>
              <a:tblGrid>
                <a:gridCol w="1653956">
                  <a:extLst>
                    <a:ext uri="{9D8B030D-6E8A-4147-A177-3AD203B41FA5}">
                      <a16:colId xmlns:a16="http://schemas.microsoft.com/office/drawing/2014/main" xmlns="" val="142503458"/>
                    </a:ext>
                  </a:extLst>
                </a:gridCol>
                <a:gridCol w="2426605">
                  <a:extLst>
                    <a:ext uri="{9D8B030D-6E8A-4147-A177-3AD203B41FA5}">
                      <a16:colId xmlns:a16="http://schemas.microsoft.com/office/drawing/2014/main" xmlns="" val="1673002216"/>
                    </a:ext>
                  </a:extLst>
                </a:gridCol>
                <a:gridCol w="3585582">
                  <a:extLst>
                    <a:ext uri="{9D8B030D-6E8A-4147-A177-3AD203B41FA5}">
                      <a16:colId xmlns:a16="http://schemas.microsoft.com/office/drawing/2014/main" xmlns="" val="2071881279"/>
                    </a:ext>
                  </a:extLst>
                </a:gridCol>
              </a:tblGrid>
              <a:tr h="178121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Giá trị</a:t>
                      </a:r>
                      <a:endParaRPr lang="en-US" sz="1000">
                        <a:effectLst/>
                      </a:endParaRPr>
                    </a:p>
                  </a:txBody>
                  <a:tcPr marL="82607" marR="82607" marT="20652" marB="20652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Ví dụ</a:t>
                      </a:r>
                      <a:endParaRPr lang="en-US" sz="1000">
                        <a:effectLst/>
                      </a:endParaRPr>
                    </a:p>
                  </a:txBody>
                  <a:tcPr marL="82607" marR="82607" marT="20652" marB="20652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effectLst/>
                      </a:endParaRPr>
                    </a:p>
                  </a:txBody>
                  <a:tcPr marL="82607" marR="82607" marT="20652" marB="20652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4714850"/>
                  </a:ext>
                </a:extLst>
              </a:tr>
              <a:tr h="80954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stretch</a:t>
                      </a:r>
                      <a:endParaRPr lang="en-US" sz="1000">
                        <a:effectLst/>
                      </a:endParaRPr>
                    </a:p>
                  </a:txBody>
                  <a:tcPr marL="82607" marR="82607" marT="20652" marB="20652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align-items: stretch;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82607" marR="82607" marT="20652" marB="20652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Mặc định. Các phần tử sẽ tự động tăng chiều cao để lấp đầy chiều cao của container, nhưng sẽ ưu tiên giá trị height (nếu có).</a:t>
                      </a:r>
                      <a:endParaRPr lang="vi-VN" sz="1000">
                        <a:effectLst/>
                      </a:endParaRPr>
                    </a:p>
                  </a:txBody>
                  <a:tcPr marL="82607" marR="82607" marT="20652" marB="20652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0982645"/>
                  </a:ext>
                </a:extLst>
              </a:tr>
              <a:tr h="80954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flex-start</a:t>
                      </a:r>
                      <a:endParaRPr lang="en-US" sz="1000">
                        <a:effectLst/>
                      </a:endParaRPr>
                    </a:p>
                  </a:txBody>
                  <a:tcPr marL="82607" marR="82607" marT="20652" marB="20652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align-items: flex-start;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82607" marR="82607" marT="20652" marB="20652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 sẽ bắt đầu từ lề cross-start của container.</a:t>
                      </a:r>
                      <a:endParaRPr lang="en-US" sz="1000">
                        <a:effectLst/>
                      </a:endParaRPr>
                    </a:p>
                  </a:txBody>
                  <a:tcPr marL="82607" marR="82607" marT="20652" marB="20652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2657267"/>
                  </a:ext>
                </a:extLst>
              </a:tr>
              <a:tr h="80954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flex-end</a:t>
                      </a:r>
                      <a:endParaRPr lang="en-US" sz="1000">
                        <a:effectLst/>
                      </a:endParaRPr>
                    </a:p>
                  </a:txBody>
                  <a:tcPr marL="82607" marR="82607" marT="20652" marB="20652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align-items: flex-end;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82607" marR="82607" marT="20652" marB="20652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 sẽ bắt đầu từ lề cross-end của container.</a:t>
                      </a:r>
                      <a:endParaRPr lang="en-US" sz="1000">
                        <a:effectLst/>
                      </a:endParaRPr>
                    </a:p>
                  </a:txBody>
                  <a:tcPr marL="82607" marR="82607" marT="20652" marB="20652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738011"/>
                  </a:ext>
                </a:extLst>
              </a:tr>
              <a:tr h="80954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center</a:t>
                      </a:r>
                      <a:endParaRPr lang="en-US" sz="1000">
                        <a:effectLst/>
                      </a:endParaRPr>
                    </a:p>
                  </a:txBody>
                  <a:tcPr marL="82607" marR="82607" marT="20652" marB="20652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align-items: center;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82607" marR="82607" marT="20652" marB="20652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 sẽ căn giữa theo chiều của cross-axis.</a:t>
                      </a:r>
                      <a:endParaRPr lang="en-US" sz="1000">
                        <a:effectLst/>
                      </a:endParaRPr>
                    </a:p>
                  </a:txBody>
                  <a:tcPr marL="82607" marR="82607" marT="20652" marB="20652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845513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786C761A-04E3-B497-0B46-B2672427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844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82434"/>
            <a:ext cx="7470895" cy="171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300">
                <a:solidFill>
                  <a:schemeClr val="dk1"/>
                </a:solidFill>
              </a:rPr>
              <a:t>Thuộc tính align-content sử dụng để </a:t>
            </a:r>
            <a:r>
              <a:rPr lang="vi-VN" sz="1300" b="1">
                <a:solidFill>
                  <a:schemeClr val="bg1"/>
                </a:solidFill>
              </a:rPr>
              <a:t>điều chỉnh vị trí bắt đầu </a:t>
            </a:r>
            <a:r>
              <a:rPr lang="vi-VN" sz="1300">
                <a:solidFill>
                  <a:schemeClr val="dk1"/>
                </a:solidFill>
              </a:rPr>
              <a:t>và </a:t>
            </a:r>
            <a:r>
              <a:rPr lang="vi-VN" sz="1300" b="1">
                <a:solidFill>
                  <a:schemeClr val="bg1"/>
                </a:solidFill>
              </a:rPr>
              <a:t>căn chỉnh </a:t>
            </a:r>
            <a:r>
              <a:rPr lang="vi-VN" sz="1300">
                <a:solidFill>
                  <a:schemeClr val="dk1"/>
                </a:solidFill>
              </a:rPr>
              <a:t>các item theo trục </a:t>
            </a:r>
            <a:r>
              <a:rPr lang="vi-VN" sz="1300" b="1">
                <a:solidFill>
                  <a:schemeClr val="bg1"/>
                </a:solidFill>
              </a:rPr>
              <a:t>cross-axis</a:t>
            </a:r>
            <a:r>
              <a:rPr lang="vi-VN" sz="1300">
                <a:solidFill>
                  <a:schemeClr val="dk1"/>
                </a:solidFill>
              </a:rPr>
              <a:t>.</a:t>
            </a:r>
            <a:endParaRPr lang="en-US" sz="13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300">
                <a:solidFill>
                  <a:schemeClr val="dk1"/>
                </a:solidFill>
              </a:rPr>
              <a:t>Dùng để căn chỉnh cho </a:t>
            </a:r>
            <a:r>
              <a:rPr lang="en-US" sz="1300" b="1">
                <a:solidFill>
                  <a:schemeClr val="bg1"/>
                </a:solidFill>
              </a:rPr>
              <a:t>nhiều dòng</a:t>
            </a:r>
            <a:r>
              <a:rPr lang="en-US" sz="1300">
                <a:solidFill>
                  <a:schemeClr val="dk1"/>
                </a:solidFill>
              </a:rPr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300">
                <a:solidFill>
                  <a:schemeClr val="dk1"/>
                </a:solidFill>
              </a:rPr>
              <a:t>Cú pháp:</a:t>
            </a:r>
            <a:endParaRPr lang="en-US" sz="1300"/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selector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    </a:t>
            </a:r>
            <a:r>
              <a:rPr lang="en-US" sz="1300" b="1">
                <a:solidFill>
                  <a:schemeClr val="bg1"/>
                </a:solidFill>
              </a:rPr>
              <a:t>align-content: gia-tri;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1.2.6. align-content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A498D2C-A934-C75C-AA78-091598BC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67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786C761A-04E3-B497-0B46-B2672427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844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9E4691A6-0CD3-5969-57E5-02416055F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180744"/>
              </p:ext>
            </p:extLst>
          </p:nvPr>
        </p:nvGraphicFramePr>
        <p:xfrm>
          <a:off x="839229" y="3288067"/>
          <a:ext cx="7743552" cy="1356732"/>
        </p:xfrm>
        <a:graphic>
          <a:graphicData uri="http://schemas.openxmlformats.org/drawingml/2006/table">
            <a:tbl>
              <a:tblPr/>
              <a:tblGrid>
                <a:gridCol w="1670656">
                  <a:extLst>
                    <a:ext uri="{9D8B030D-6E8A-4147-A177-3AD203B41FA5}">
                      <a16:colId xmlns:a16="http://schemas.microsoft.com/office/drawing/2014/main" xmlns="" val="1283299747"/>
                    </a:ext>
                  </a:extLst>
                </a:gridCol>
                <a:gridCol w="2451109">
                  <a:extLst>
                    <a:ext uri="{9D8B030D-6E8A-4147-A177-3AD203B41FA5}">
                      <a16:colId xmlns:a16="http://schemas.microsoft.com/office/drawing/2014/main" xmlns="" val="4271997040"/>
                    </a:ext>
                  </a:extLst>
                </a:gridCol>
                <a:gridCol w="3621787">
                  <a:extLst>
                    <a:ext uri="{9D8B030D-6E8A-4147-A177-3AD203B41FA5}">
                      <a16:colId xmlns:a16="http://schemas.microsoft.com/office/drawing/2014/main" xmlns="" val="1799377537"/>
                    </a:ext>
                  </a:extLst>
                </a:gridCol>
              </a:tblGrid>
              <a:tr h="7747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Giá trị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Ví dụ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6901316"/>
                  </a:ext>
                </a:extLst>
              </a:tr>
              <a:tr h="444638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stretch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flex-wrap: wrap;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align-content: stretch;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Mặc định. Các phần tử tự động tăng chiều cao sao cho lấp đầy container (Vẫn ưu tiên giá trị height nếu có)</a:t>
                      </a:r>
                      <a:endParaRPr lang="vi-VN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6329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415B9C9-4DB4-B1FE-A8AD-0198FC54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55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1.2.6. align-content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A498D2C-A934-C75C-AA78-091598BC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67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786C761A-04E3-B497-0B46-B2672427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844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9E4691A6-0CD3-5969-57E5-02416055F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70145"/>
              </p:ext>
            </p:extLst>
          </p:nvPr>
        </p:nvGraphicFramePr>
        <p:xfrm>
          <a:off x="839229" y="1135063"/>
          <a:ext cx="7743552" cy="3729464"/>
        </p:xfrm>
        <a:graphic>
          <a:graphicData uri="http://schemas.openxmlformats.org/drawingml/2006/table">
            <a:tbl>
              <a:tblPr/>
              <a:tblGrid>
                <a:gridCol w="1670656">
                  <a:extLst>
                    <a:ext uri="{9D8B030D-6E8A-4147-A177-3AD203B41FA5}">
                      <a16:colId xmlns:a16="http://schemas.microsoft.com/office/drawing/2014/main" xmlns="" val="1283299747"/>
                    </a:ext>
                  </a:extLst>
                </a:gridCol>
                <a:gridCol w="2451109">
                  <a:extLst>
                    <a:ext uri="{9D8B030D-6E8A-4147-A177-3AD203B41FA5}">
                      <a16:colId xmlns:a16="http://schemas.microsoft.com/office/drawing/2014/main" xmlns="" val="4271997040"/>
                    </a:ext>
                  </a:extLst>
                </a:gridCol>
                <a:gridCol w="3621787">
                  <a:extLst>
                    <a:ext uri="{9D8B030D-6E8A-4147-A177-3AD203B41FA5}">
                      <a16:colId xmlns:a16="http://schemas.microsoft.com/office/drawing/2014/main" xmlns="" val="1799377537"/>
                    </a:ext>
                  </a:extLst>
                </a:gridCol>
              </a:tblGrid>
              <a:tr h="7747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Giá trị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Ví dụ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6901316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flex-start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flex-wrap: wrap;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align-content: flex-start;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 sẽ bắt đầu từ lề chứa cross-start của container.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7064220"/>
                  </a:ext>
                </a:extLst>
              </a:tr>
              <a:tr h="444638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flex-end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flex-wrap: wrap;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align-content: flex-end;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 sẽ bắt đầu từ lề chứa cross-end của container.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6500027"/>
                  </a:ext>
                </a:extLst>
              </a:tr>
              <a:tr h="444638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center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flex-wrap: wrap;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align-content: center;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 sẽ nằm giữa container căn theo cross-axis.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307103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415B9C9-4DB4-B1FE-A8AD-0198FC54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55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5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1.2.6. align-content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A498D2C-A934-C75C-AA78-091598BC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67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786C761A-04E3-B497-0B46-B2672427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844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9E4691A6-0CD3-5969-57E5-02416055F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63710"/>
              </p:ext>
            </p:extLst>
          </p:nvPr>
        </p:nvGraphicFramePr>
        <p:xfrm>
          <a:off x="839229" y="1135063"/>
          <a:ext cx="7743552" cy="3729464"/>
        </p:xfrm>
        <a:graphic>
          <a:graphicData uri="http://schemas.openxmlformats.org/drawingml/2006/table">
            <a:tbl>
              <a:tblPr/>
              <a:tblGrid>
                <a:gridCol w="1670656">
                  <a:extLst>
                    <a:ext uri="{9D8B030D-6E8A-4147-A177-3AD203B41FA5}">
                      <a16:colId xmlns:a16="http://schemas.microsoft.com/office/drawing/2014/main" xmlns="" val="1283299747"/>
                    </a:ext>
                  </a:extLst>
                </a:gridCol>
                <a:gridCol w="2451109">
                  <a:extLst>
                    <a:ext uri="{9D8B030D-6E8A-4147-A177-3AD203B41FA5}">
                      <a16:colId xmlns:a16="http://schemas.microsoft.com/office/drawing/2014/main" xmlns="" val="4271997040"/>
                    </a:ext>
                  </a:extLst>
                </a:gridCol>
                <a:gridCol w="3621787">
                  <a:extLst>
                    <a:ext uri="{9D8B030D-6E8A-4147-A177-3AD203B41FA5}">
                      <a16:colId xmlns:a16="http://schemas.microsoft.com/office/drawing/2014/main" xmlns="" val="1799377537"/>
                    </a:ext>
                  </a:extLst>
                </a:gridCol>
              </a:tblGrid>
              <a:tr h="7747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Giá trị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Ví dụ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6901316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space-between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flex-wrap: wrap;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align-content: space-between;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Khoảng cách giữa các item bằng nhau.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đầu tiên và cuối cùng 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sát với lề</a:t>
                      </a: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5548367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space-around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flex-wrap: wrap;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align-content: space-around;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Tương tự space-between, nhưng khác ở chỗ:</a:t>
                      </a:r>
                      <a:endParaRPr lang="vi-VN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Khoảng cách giữa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và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lề</a:t>
                      </a: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1/2</a:t>
                      </a: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khoảng cách giữa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và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item.</a:t>
                      </a:r>
                      <a:endParaRPr lang="vi-VN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9023579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space-evenly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display: flex;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flex-wrap: wrap;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</a:t>
                      </a:r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align-content: space-evenly;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Tương tự space-between, nhưng khác ở chỗ:</a:t>
                      </a:r>
                      <a:endParaRPr lang="vi-VN" sz="10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Khoảng cách giữa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và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lề</a:t>
                      </a: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= khoảng cách giữa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  <a:r>
                        <a:rPr lang="vi-VN" sz="10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và </a:t>
                      </a:r>
                      <a:r>
                        <a:rPr lang="vi-VN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item.</a:t>
                      </a:r>
                      <a:endParaRPr lang="vi-VN" sz="1000">
                        <a:effectLst/>
                      </a:endParaRPr>
                    </a:p>
                  </a:txBody>
                  <a:tcPr marL="35930" marR="35930" marT="8983" marB="8983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93509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415B9C9-4DB4-B1FE-A8AD-0198FC54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55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82434"/>
            <a:ext cx="7470895" cy="171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300">
                <a:solidFill>
                  <a:schemeClr val="dk1"/>
                </a:solidFill>
              </a:rPr>
              <a:t>Tương tự như align-items nhưng là </a:t>
            </a:r>
            <a:r>
              <a:rPr lang="vi-VN" sz="1300" b="1">
                <a:solidFill>
                  <a:schemeClr val="bg1"/>
                </a:solidFill>
              </a:rPr>
              <a:t>áp dụng cho một item </a:t>
            </a:r>
            <a:r>
              <a:rPr lang="vi-VN" sz="1300">
                <a:solidFill>
                  <a:schemeClr val="dk1"/>
                </a:solidFill>
              </a:rPr>
              <a:t>nào đó.</a:t>
            </a:r>
            <a:endParaRPr lang="en-US" sz="13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300">
                <a:solidFill>
                  <a:schemeClr val="dk1"/>
                </a:solidFill>
              </a:rPr>
              <a:t>Cú pháp:</a:t>
            </a:r>
            <a:endParaRPr lang="en-US" sz="1300"/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selector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    </a:t>
            </a:r>
            <a:r>
              <a:rPr lang="en-US" sz="1300" b="1">
                <a:solidFill>
                  <a:schemeClr val="bg1"/>
                </a:solidFill>
              </a:rPr>
              <a:t>align-seft: gia-tri;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1.2.7. align-seft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A498D2C-A934-C75C-AA78-091598BC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67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786C761A-04E3-B497-0B46-B2672427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844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415B9C9-4DB4-B1FE-A8AD-0198FC54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55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D14ED54-24D5-74DC-0898-0FDBDC73B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11794"/>
              </p:ext>
            </p:extLst>
          </p:nvPr>
        </p:nvGraphicFramePr>
        <p:xfrm>
          <a:off x="839229" y="2696402"/>
          <a:ext cx="7738714" cy="1511032"/>
        </p:xfrm>
        <a:graphic>
          <a:graphicData uri="http://schemas.openxmlformats.org/drawingml/2006/table">
            <a:tbl>
              <a:tblPr/>
              <a:tblGrid>
                <a:gridCol w="1669612">
                  <a:extLst>
                    <a:ext uri="{9D8B030D-6E8A-4147-A177-3AD203B41FA5}">
                      <a16:colId xmlns:a16="http://schemas.microsoft.com/office/drawing/2014/main" xmlns="" val="2896249762"/>
                    </a:ext>
                  </a:extLst>
                </a:gridCol>
                <a:gridCol w="2449577">
                  <a:extLst>
                    <a:ext uri="{9D8B030D-6E8A-4147-A177-3AD203B41FA5}">
                      <a16:colId xmlns:a16="http://schemas.microsoft.com/office/drawing/2014/main" xmlns="" val="3543870201"/>
                    </a:ext>
                  </a:extLst>
                </a:gridCol>
                <a:gridCol w="3619525">
                  <a:extLst>
                    <a:ext uri="{9D8B030D-6E8A-4147-A177-3AD203B41FA5}">
                      <a16:colId xmlns:a16="http://schemas.microsoft.com/office/drawing/2014/main" xmlns="" val="2557139515"/>
                    </a:ext>
                  </a:extLst>
                </a:gridCol>
              </a:tblGrid>
              <a:tr h="192428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Giá trị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Ví dụ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9524664"/>
                  </a:ext>
                </a:extLst>
              </a:tr>
              <a:tr h="644774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.item:nth-child(2) {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</a:t>
                      </a:r>
                      <a:r>
                        <a:rPr lang="en-US" sz="9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align-self: auto;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Mặc định.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6636414"/>
                  </a:ext>
                </a:extLst>
              </a:tr>
              <a:tr h="644774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stretch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.item:nth-child(2) {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</a:t>
                      </a:r>
                      <a:r>
                        <a:rPr lang="en-US" sz="9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align-self: stretch;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Các phần tử sẽ tự động tăng chiều cao để lấp đầy chiều cao của container, nhưng sẽ ưu tiên giá trị height (nếu có).</a:t>
                      </a:r>
                      <a:endParaRPr lang="vi-VN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354324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6608E516-CAC4-C928-1B81-1B1EE9F3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76" y="16902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1.2.7. align-seft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A498D2C-A934-C75C-AA78-091598BC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67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786C761A-04E3-B497-0B46-B2672427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844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415B9C9-4DB4-B1FE-A8AD-0198FC54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55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D14ED54-24D5-74DC-0898-0FDBDC73B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35942"/>
              </p:ext>
            </p:extLst>
          </p:nvPr>
        </p:nvGraphicFramePr>
        <p:xfrm>
          <a:off x="839229" y="1135063"/>
          <a:ext cx="7738714" cy="2170334"/>
        </p:xfrm>
        <a:graphic>
          <a:graphicData uri="http://schemas.openxmlformats.org/drawingml/2006/table">
            <a:tbl>
              <a:tblPr/>
              <a:tblGrid>
                <a:gridCol w="1669612">
                  <a:extLst>
                    <a:ext uri="{9D8B030D-6E8A-4147-A177-3AD203B41FA5}">
                      <a16:colId xmlns:a16="http://schemas.microsoft.com/office/drawing/2014/main" xmlns="" val="2896249762"/>
                    </a:ext>
                  </a:extLst>
                </a:gridCol>
                <a:gridCol w="2449577">
                  <a:extLst>
                    <a:ext uri="{9D8B030D-6E8A-4147-A177-3AD203B41FA5}">
                      <a16:colId xmlns:a16="http://schemas.microsoft.com/office/drawing/2014/main" xmlns="" val="3543870201"/>
                    </a:ext>
                  </a:extLst>
                </a:gridCol>
                <a:gridCol w="3619525">
                  <a:extLst>
                    <a:ext uri="{9D8B030D-6E8A-4147-A177-3AD203B41FA5}">
                      <a16:colId xmlns:a16="http://schemas.microsoft.com/office/drawing/2014/main" xmlns="" val="2557139515"/>
                    </a:ext>
                  </a:extLst>
                </a:gridCol>
              </a:tblGrid>
              <a:tr h="192428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Giá trị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Ví dụ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9524664"/>
                  </a:ext>
                </a:extLst>
              </a:tr>
              <a:tr h="644774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flex-start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.item:nth-child(2) {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</a:t>
                      </a:r>
                      <a:r>
                        <a:rPr lang="en-US" sz="9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align-self: flex-start;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 sẽ bắt đầu từ lề cross-start của container.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1499923"/>
                  </a:ext>
                </a:extLst>
              </a:tr>
              <a:tr h="644774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flex-end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.item:nth-child(2) {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</a:t>
                      </a:r>
                      <a:r>
                        <a:rPr lang="en-US" sz="9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align-self: flex-end;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 sẽ bắt đầu từ lề cross-end của container.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794895"/>
                  </a:ext>
                </a:extLst>
              </a:tr>
              <a:tr h="644774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center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.item:nth-child(2) {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</a:t>
                      </a:r>
                      <a:r>
                        <a:rPr lang="en-US" sz="9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align-self: center;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 sẽ căn giữa theo chiều của cross-axis.</a:t>
                      </a:r>
                      <a:endParaRPr lang="en-US" sz="1200">
                        <a:effectLst/>
                      </a:endParaRPr>
                    </a:p>
                  </a:txBody>
                  <a:tcPr marL="89242" marR="89242" marT="22311" marB="22311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42163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6608E516-CAC4-C928-1B81-1B1EE9F3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76" y="16902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1035719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Flexbox</a:t>
            </a:r>
            <a:endParaRPr sz="160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5" y="1021918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Tập cắt lại giao diện ở bài tập 6</a:t>
            </a:r>
            <a:endParaRPr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11275" y="1751012"/>
            <a:ext cx="2907900" cy="696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sz="1600"/>
              <a:t>Giao bài project mini 1</a:t>
            </a:r>
          </a:p>
        </p:txBody>
      </p:sp>
      <p:sp>
        <p:nvSpPr>
          <p:cNvPr id="1131" name="Google Shape;1131;p29"/>
          <p:cNvSpPr txBox="1">
            <a:spLocks noGrp="1"/>
          </p:cNvSpPr>
          <p:nvPr>
            <p:ph type="subTitle" idx="6"/>
          </p:nvPr>
        </p:nvSpPr>
        <p:spPr>
          <a:xfrm>
            <a:off x="5511275" y="2530361"/>
            <a:ext cx="2907900" cy="6966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Câu hỏi trắc nghiệm về CSS và CSS3</a:t>
            </a:r>
            <a:endParaRPr sz="1600"/>
          </a:p>
        </p:txBody>
      </p:sp>
      <p:sp>
        <p:nvSpPr>
          <p:cNvPr id="1132" name="Google Shape;1132;p29"/>
          <p:cNvSpPr/>
          <p:nvPr/>
        </p:nvSpPr>
        <p:spPr>
          <a:xfrm>
            <a:off x="4759325" y="1727687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3" name="Google Shape;1133;p29"/>
          <p:cNvSpPr/>
          <p:nvPr/>
        </p:nvSpPr>
        <p:spPr>
          <a:xfrm>
            <a:off x="4759325" y="253036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59325" y="92501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D2CD01D-A17F-0EC7-39BF-31B2241CF8B8}"/>
              </a:ext>
            </a:extLst>
          </p:cNvPr>
          <p:cNvSpPr txBox="1"/>
          <p:nvPr/>
        </p:nvSpPr>
        <p:spPr>
          <a:xfrm>
            <a:off x="1701987" y="1450454"/>
            <a:ext cx="1893467" cy="2916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Barlow Condensed SemiBold" panose="00000706000000000000" pitchFamily="2" charset="0"/>
              </a:rPr>
              <a:t>1.1. Flexbox là gì?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Barlow Condensed SemiBold" panose="00000706000000000000" pitchFamily="2" charset="0"/>
              </a:rPr>
              <a:t>1.2. </a:t>
            </a:r>
            <a:r>
              <a:rPr lang="vi-VN">
                <a:solidFill>
                  <a:schemeClr val="tx1"/>
                </a:solidFill>
                <a:latin typeface="Barlow Condensed SemiBold" panose="00000706000000000000" pitchFamily="2" charset="0"/>
              </a:rPr>
              <a:t>Các thuộc tính của Flex</a:t>
            </a:r>
            <a:endParaRPr lang="en-US">
              <a:solidFill>
                <a:schemeClr val="tx1"/>
              </a:solidFill>
              <a:latin typeface="Barlow Condensed SemiBold" panose="00000706000000000000" pitchFamily="2" charset="0"/>
            </a:endParaRPr>
          </a:p>
          <a:p>
            <a:pPr lvl="2"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Barlow Condensed SemiBold" panose="00000706000000000000" pitchFamily="2" charset="0"/>
              </a:rPr>
              <a:t>    1.2.1. display flex</a:t>
            </a:r>
          </a:p>
          <a:p>
            <a:pPr lvl="2"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Barlow Condensed SemiBold" panose="00000706000000000000" pitchFamily="2" charset="0"/>
              </a:rPr>
              <a:t>    1.2.2. flex-direction</a:t>
            </a:r>
          </a:p>
          <a:p>
            <a:pPr lvl="2"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Barlow Condensed SemiBold" panose="00000706000000000000" pitchFamily="2" charset="0"/>
              </a:rPr>
              <a:t>    1.2.3. flex-wrap</a:t>
            </a:r>
          </a:p>
          <a:p>
            <a:pPr lvl="2"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Barlow Condensed SemiBold" panose="00000706000000000000" pitchFamily="2" charset="0"/>
              </a:rPr>
              <a:t>    1.2.4. justify-content</a:t>
            </a:r>
          </a:p>
          <a:p>
            <a:pPr lvl="2"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Barlow Condensed SemiBold" panose="00000706000000000000" pitchFamily="2" charset="0"/>
              </a:rPr>
              <a:t>    1.2.5. align-items</a:t>
            </a:r>
          </a:p>
          <a:p>
            <a:pPr lvl="2"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Barlow Condensed SemiBold" panose="00000706000000000000" pitchFamily="2" charset="0"/>
              </a:rPr>
              <a:t>    1.2.6. align-content</a:t>
            </a:r>
          </a:p>
          <a:p>
            <a:pPr lvl="2"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Barlow Condensed SemiBold" panose="00000706000000000000" pitchFamily="2" charset="0"/>
              </a:rPr>
              <a:t>    1.2.7. align-self</a:t>
            </a:r>
          </a:p>
          <a:p>
            <a:pPr lvl="2"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Barlow Condensed SemiBold" panose="00000706000000000000" pitchFamily="2" charset="0"/>
              </a:rPr>
              <a:t>    1.2.8. order</a:t>
            </a: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82433"/>
            <a:ext cx="7470895" cy="2413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300">
                <a:solidFill>
                  <a:schemeClr val="dk1"/>
                </a:solidFill>
              </a:rPr>
              <a:t>Thuộc tính order dùng để </a:t>
            </a:r>
            <a:r>
              <a:rPr lang="vi-VN" sz="1300" b="1">
                <a:solidFill>
                  <a:schemeClr val="bg1"/>
                </a:solidFill>
              </a:rPr>
              <a:t>sắp xếp </a:t>
            </a:r>
            <a:r>
              <a:rPr lang="vi-VN" sz="1300">
                <a:solidFill>
                  <a:schemeClr val="dk1"/>
                </a:solidFill>
              </a:rPr>
              <a:t>lại </a:t>
            </a:r>
            <a:r>
              <a:rPr lang="vi-VN" sz="1300" b="1">
                <a:solidFill>
                  <a:schemeClr val="bg1"/>
                </a:solidFill>
              </a:rPr>
              <a:t>vị trí</a:t>
            </a:r>
            <a:r>
              <a:rPr lang="vi-VN" sz="1300">
                <a:solidFill>
                  <a:schemeClr val="dk1"/>
                </a:solidFill>
              </a:rPr>
              <a:t> của </a:t>
            </a:r>
            <a:r>
              <a:rPr lang="vi-VN" sz="1300" b="1">
                <a:solidFill>
                  <a:schemeClr val="bg1"/>
                </a:solidFill>
              </a:rPr>
              <a:t>các item</a:t>
            </a:r>
            <a:r>
              <a:rPr lang="vi-VN" sz="1300">
                <a:solidFill>
                  <a:schemeClr val="dk1"/>
                </a:solidFill>
              </a:rPr>
              <a:t>.</a:t>
            </a:r>
            <a:endParaRPr lang="en-US" sz="13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300">
                <a:solidFill>
                  <a:schemeClr val="dk1"/>
                </a:solidFill>
              </a:rPr>
              <a:t>Cú pháp: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selector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    </a:t>
            </a:r>
            <a:r>
              <a:rPr lang="en-US" sz="1300" b="1">
                <a:solidFill>
                  <a:schemeClr val="bg1"/>
                </a:solidFill>
              </a:rPr>
              <a:t>order: gia-tri; </a:t>
            </a:r>
            <a:r>
              <a:rPr lang="en-US" sz="1300">
                <a:solidFill>
                  <a:schemeClr val="tx1"/>
                </a:solidFill>
              </a:rPr>
              <a:t>/* mặc định là 0 */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}</a:t>
            </a:r>
            <a:endParaRPr lang="en-US" sz="13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300">
                <a:solidFill>
                  <a:schemeClr val="dk1"/>
                </a:solidFill>
              </a:rPr>
              <a:t>Trong đó: </a:t>
            </a:r>
            <a:r>
              <a:rPr lang="en-US" sz="1300" b="1">
                <a:solidFill>
                  <a:schemeClr val="bg1"/>
                </a:solidFill>
              </a:rPr>
              <a:t>gia-tri &gt;= 0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1.2.8. order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A498D2C-A934-C75C-AA78-091598BC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67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786C761A-04E3-B497-0B46-B2672427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844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415B9C9-4DB4-B1FE-A8AD-0198FC54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55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6608E516-CAC4-C928-1B81-1B1EE9F3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76" y="16902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58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en-US" b="0"/>
              <a:t>Tập cắt lại giao diện ở bài tập 6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Tập cắt lại giao diện ở bài tập 6, áp dụng kiến thức về flex vào bài tập.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A498D2C-A934-C75C-AA78-091598BC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67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786C761A-04E3-B497-0B46-B2672427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844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415B9C9-4DB4-B1FE-A8AD-0198FC54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55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6608E516-CAC4-C928-1B81-1B1EE9F3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76" y="16902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8886E28F-98A0-5BC8-1193-C0EF22863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3"/>
          <a:stretch/>
        </p:blipFill>
        <p:spPr bwMode="auto">
          <a:xfrm>
            <a:off x="2257596" y="1086443"/>
            <a:ext cx="4628807" cy="405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9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135063"/>
            <a:ext cx="7470895" cy="2202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300" dirty="0">
                <a:solidFill>
                  <a:schemeClr val="dk1"/>
                </a:solidFill>
              </a:rPr>
              <a:t>Link giao diện: </a:t>
            </a:r>
            <a:r>
              <a:rPr lang="vi-VN" sz="1300" dirty="0">
                <a:solidFill>
                  <a:schemeClr val="dk1"/>
                </a:solidFill>
                <a:hlinkClick r:id="rId3"/>
              </a:rPr>
              <a:t>https://mobirise.com/extensions/softwarem4/software-app</a:t>
            </a:r>
            <a:r>
              <a:rPr lang="en-US" sz="1300" dirty="0">
                <a:solidFill>
                  <a:schemeClr val="dk1"/>
                </a:solidFill>
                <a:hlinkClick r:id="rId3"/>
              </a:rPr>
              <a:t>/</a:t>
            </a:r>
            <a:endParaRPr lang="en-US" sz="13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300" dirty="0" err="1"/>
              <a:t>Yêu</a:t>
            </a:r>
            <a:r>
              <a:rPr lang="en-US" sz="1300" dirty="0"/>
              <a:t> </a:t>
            </a:r>
            <a:r>
              <a:rPr lang="en-US" sz="1300" dirty="0" err="1"/>
              <a:t>cầu</a:t>
            </a:r>
            <a:r>
              <a:rPr lang="en-US" sz="1300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300" dirty="0">
                <a:solidFill>
                  <a:schemeClr val="tx1"/>
                </a:solidFill>
              </a:rPr>
              <a:t>Code </a:t>
            </a:r>
            <a:r>
              <a:rPr lang="en-US" sz="1300" dirty="0" err="1">
                <a:solidFill>
                  <a:schemeClr val="tx1"/>
                </a:solidFill>
              </a:rPr>
              <a:t>lại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giao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diện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trên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và</a:t>
            </a:r>
            <a:r>
              <a:rPr lang="en-US" sz="1300" dirty="0">
                <a:solidFill>
                  <a:schemeClr val="tx1"/>
                </a:solidFill>
              </a:rPr>
              <a:t> responsive </a:t>
            </a:r>
            <a:r>
              <a:rPr lang="en-US" sz="1300" dirty="0" err="1">
                <a:solidFill>
                  <a:schemeClr val="tx1"/>
                </a:solidFill>
              </a:rPr>
              <a:t>để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tương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thích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với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các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thiết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bị</a:t>
            </a:r>
            <a:r>
              <a:rPr lang="en-US" sz="1300" dirty="0">
                <a:solidFill>
                  <a:schemeClr val="tx1"/>
                </a:solidFill>
              </a:rPr>
              <a:t>: </a:t>
            </a:r>
            <a:r>
              <a:rPr lang="en-US" sz="1300" dirty="0" err="1">
                <a:solidFill>
                  <a:schemeClr val="tx1"/>
                </a:solidFill>
              </a:rPr>
              <a:t>Máy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tính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dirty="0" err="1">
                <a:solidFill>
                  <a:schemeClr val="tx1"/>
                </a:solidFill>
              </a:rPr>
              <a:t>máy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tính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bảng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dirty="0" err="1">
                <a:solidFill>
                  <a:schemeClr val="tx1"/>
                </a:solidFill>
              </a:rPr>
              <a:t>điện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thoại</a:t>
            </a:r>
            <a:r>
              <a:rPr lang="en-US" sz="13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300" dirty="0" err="1">
                <a:solidFill>
                  <a:schemeClr val="tx1"/>
                </a:solidFill>
              </a:rPr>
              <a:t>Buổi</a:t>
            </a:r>
            <a:r>
              <a:rPr lang="en-US" sz="1300" dirty="0">
                <a:solidFill>
                  <a:schemeClr val="tx1"/>
                </a:solidFill>
              </a:rPr>
              <a:t> 11 </a:t>
            </a:r>
            <a:r>
              <a:rPr lang="en-US" sz="1300" dirty="0" err="1">
                <a:solidFill>
                  <a:schemeClr val="tx1"/>
                </a:solidFill>
              </a:rPr>
              <a:t>chữa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bài</a:t>
            </a:r>
            <a:r>
              <a:rPr lang="en-US" sz="13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03. </a:t>
            </a:r>
            <a:r>
              <a:rPr lang="en-US" b="0"/>
              <a:t>Giao bài project mini 1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responsive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A498D2C-A934-C75C-AA78-091598BC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67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786C761A-04E3-B497-0B46-B2672427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844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415B9C9-4DB4-B1FE-A8AD-0198FC54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55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6608E516-CAC4-C928-1B81-1B1EE9F3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76" y="16902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5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04. </a:t>
            </a:r>
            <a:r>
              <a:rPr lang="en-US" b="0"/>
              <a:t>Câu hỏi trắc nghiệm về CSS và CSS3</a:t>
            </a:r>
            <a:endParaRPr b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A498D2C-A934-C75C-AA78-091598BC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67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786C761A-04E3-B497-0B46-B2672427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844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415B9C9-4DB4-B1FE-A8AD-0198FC54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55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6608E516-CAC4-C928-1B81-1B1EE9F3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76" y="16902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1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533537"/>
            <a:ext cx="4858324" cy="3339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Flexbox Layout là một kiểu bố cục trang có khả năng: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>
                <a:solidFill>
                  <a:schemeClr val="dk1"/>
                </a:solidFill>
              </a:rPr>
              <a:t>Tự cân đối kích thước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>
                <a:solidFill>
                  <a:schemeClr val="dk1"/>
                </a:solidFill>
              </a:rPr>
              <a:t>Thay đổi chiều rộng/chiều cao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>
                <a:solidFill>
                  <a:schemeClr val="dk1"/>
                </a:solidFill>
              </a:rPr>
              <a:t>Thay đổi thứ tự phần tử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Flexbox có 2 thành phần là: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>
                <a:solidFill>
                  <a:schemeClr val="bg1"/>
                </a:solidFill>
              </a:rPr>
              <a:t>container</a:t>
            </a:r>
            <a:r>
              <a:rPr lang="en-US">
                <a:solidFill>
                  <a:schemeClr val="dk1"/>
                </a:solidFill>
              </a:rPr>
              <a:t>: là phần tử cha dùng để bọc bên ngoài.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>
                <a:solidFill>
                  <a:schemeClr val="bg1"/>
                </a:solidFill>
              </a:rPr>
              <a:t>item</a:t>
            </a:r>
            <a:r>
              <a:rPr lang="en-US">
                <a:solidFill>
                  <a:schemeClr val="dk1"/>
                </a:solidFill>
              </a:rPr>
              <a:t>: là phần tử con của container.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6895" y="4698475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39406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1.1. Flexbox là gì?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31F3023-18FF-4311-AAA2-4C95BA974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324" y="1282094"/>
            <a:ext cx="3486680" cy="33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8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19999" y="1533537"/>
            <a:ext cx="1747429" cy="3339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chemeClr val="dk1"/>
                </a:solidFill>
              </a:rPr>
              <a:t>S</a:t>
            </a:r>
            <a:r>
              <a:rPr lang="vi-VN" sz="1100">
                <a:solidFill>
                  <a:schemeClr val="dk1"/>
                </a:solidFill>
              </a:rPr>
              <a:t>ơ đồ cấu trúc</a:t>
            </a:r>
            <a:r>
              <a:rPr lang="en-US" sz="1100">
                <a:solidFill>
                  <a:schemeClr val="dk1"/>
                </a:solidFill>
              </a:rPr>
              <a:t> Flexbox: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39406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1.1. Flexbox là gì?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7E074F2F-E868-4CE4-4F4F-0E6196E05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657" y="1147348"/>
            <a:ext cx="6464306" cy="372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18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533537"/>
            <a:ext cx="4858324" cy="3339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1.2.1. display flex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1.2.2. flex-direction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1.2.3. flex-wrap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1.2.4. justify-content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1.2.5. align-items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1.2.6. align-content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1.2.7. align-self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1.2.8. order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6895" y="4698475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39406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 Các thuộc tính của Flex</a:t>
            </a:r>
          </a:p>
        </p:txBody>
      </p:sp>
    </p:spTree>
    <p:extLst>
      <p:ext uri="{BB962C8B-B14F-4D97-AF65-F5344CB8AC3E}">
        <p14:creationId xmlns:p14="http://schemas.microsoft.com/office/powerpoint/2010/main" val="213809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82434"/>
            <a:ext cx="7703999" cy="171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>
                <a:solidFill>
                  <a:schemeClr val="dk1"/>
                </a:solidFill>
              </a:rPr>
              <a:t>Giúp sắp xếp các phần tử một cách dễ dàng, linh hoạt hơn trước.</a:t>
            </a:r>
            <a:endParaRPr lang="en-US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Cú pháp:</a:t>
            </a:r>
            <a:endParaRPr lang="en-US"/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selector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    </a:t>
            </a:r>
            <a:r>
              <a:rPr lang="en-US" b="1">
                <a:solidFill>
                  <a:schemeClr val="bg1"/>
                </a:solidFill>
              </a:rPr>
              <a:t>display: gia-tri;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1.2.1. display flex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B1DD3793-E8BF-9250-F1DD-D1DFEEE01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25982"/>
              </p:ext>
            </p:extLst>
          </p:nvPr>
        </p:nvGraphicFramePr>
        <p:xfrm>
          <a:off x="839228" y="2801054"/>
          <a:ext cx="7763234" cy="2003438"/>
        </p:xfrm>
        <a:graphic>
          <a:graphicData uri="http://schemas.openxmlformats.org/drawingml/2006/table">
            <a:tbl>
              <a:tblPr/>
              <a:tblGrid>
                <a:gridCol w="1098571">
                  <a:extLst>
                    <a:ext uri="{9D8B030D-6E8A-4147-A177-3AD203B41FA5}">
                      <a16:colId xmlns:a16="http://schemas.microsoft.com/office/drawing/2014/main" xmlns="" val="3198723799"/>
                    </a:ext>
                  </a:extLst>
                </a:gridCol>
                <a:gridCol w="2502300">
                  <a:extLst>
                    <a:ext uri="{9D8B030D-6E8A-4147-A177-3AD203B41FA5}">
                      <a16:colId xmlns:a16="http://schemas.microsoft.com/office/drawing/2014/main" xmlns="" val="4159754332"/>
                    </a:ext>
                  </a:extLst>
                </a:gridCol>
                <a:gridCol w="4162363">
                  <a:extLst>
                    <a:ext uri="{9D8B030D-6E8A-4147-A177-3AD203B41FA5}">
                      <a16:colId xmlns:a16="http://schemas.microsoft.com/office/drawing/2014/main" xmlns="" val="1697884992"/>
                    </a:ext>
                  </a:extLst>
                </a:gridCol>
              </a:tblGrid>
              <a:tr h="260138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Giá trị</a:t>
                      </a:r>
                      <a:endParaRPr lang="en-US" sz="110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Ví dụ</a:t>
                      </a:r>
                      <a:endParaRPr lang="en-US" sz="110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10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6757666"/>
                  </a:ext>
                </a:extLst>
              </a:tr>
              <a:tr h="871650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flex</a:t>
                      </a:r>
                      <a:endParaRPr lang="en-US" sz="110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display: flex;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10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Giúp các thành phần linh hoạt. Chiều rộng bằng 100%.</a:t>
                      </a:r>
                      <a:endParaRPr lang="en-US" sz="110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9411015"/>
                  </a:ext>
                </a:extLst>
              </a:tr>
              <a:tr h="871650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inline-flex</a:t>
                      </a:r>
                      <a:endParaRPr lang="en-US" sz="110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display: inline-flex;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10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Giúp các thành phần linh hoạt. Chiều rộng bằng chiều rộng của các item bên trong.</a:t>
                      </a:r>
                      <a:endParaRPr lang="en-US" sz="110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161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9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82434"/>
            <a:ext cx="7703999" cy="171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>
                <a:solidFill>
                  <a:schemeClr val="dk1"/>
                </a:solidFill>
              </a:rPr>
              <a:t>Xác định hướng của main-axis để container sắp xếp lại các item.</a:t>
            </a:r>
            <a:endParaRPr lang="en-US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Cú pháp:</a:t>
            </a:r>
            <a:endParaRPr lang="en-US"/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selector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    </a:t>
            </a:r>
            <a:r>
              <a:rPr lang="en-US" b="1">
                <a:solidFill>
                  <a:schemeClr val="bg1"/>
                </a:solidFill>
              </a:rPr>
              <a:t>flex-direction: gia-tri;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1.2.2. flex-direction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2FA9DE5-DA25-F0DA-94C9-DC356FA2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18321"/>
              </p:ext>
            </p:extLst>
          </p:nvPr>
        </p:nvGraphicFramePr>
        <p:xfrm>
          <a:off x="839229" y="2775428"/>
          <a:ext cx="7584770" cy="2229564"/>
        </p:xfrm>
        <a:graphic>
          <a:graphicData uri="http://schemas.openxmlformats.org/drawingml/2006/table">
            <a:tbl>
              <a:tblPr/>
              <a:tblGrid>
                <a:gridCol w="1636399">
                  <a:extLst>
                    <a:ext uri="{9D8B030D-6E8A-4147-A177-3AD203B41FA5}">
                      <a16:colId xmlns:a16="http://schemas.microsoft.com/office/drawing/2014/main" xmlns="" val="2454737974"/>
                    </a:ext>
                  </a:extLst>
                </a:gridCol>
                <a:gridCol w="2400849">
                  <a:extLst>
                    <a:ext uri="{9D8B030D-6E8A-4147-A177-3AD203B41FA5}">
                      <a16:colId xmlns:a16="http://schemas.microsoft.com/office/drawing/2014/main" xmlns="" val="105852491"/>
                    </a:ext>
                  </a:extLst>
                </a:gridCol>
                <a:gridCol w="3547522">
                  <a:extLst>
                    <a:ext uri="{9D8B030D-6E8A-4147-A177-3AD203B41FA5}">
                      <a16:colId xmlns:a16="http://schemas.microsoft.com/office/drawing/2014/main" xmlns="" val="2814654278"/>
                    </a:ext>
                  </a:extLst>
                </a:gridCol>
              </a:tblGrid>
              <a:tr h="159857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Giá trị</a:t>
                      </a:r>
                      <a:endParaRPr lang="en-US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Ví dụ</a:t>
                      </a:r>
                      <a:endParaRPr lang="en-US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7539881"/>
                  </a:ext>
                </a:extLst>
              </a:tr>
              <a:tr h="726537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row</a:t>
                      </a:r>
                      <a:endParaRPr lang="en-US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flex-direction: row;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Mặc định. Item được sắp xếp theo chiều ngang, từ trái qua phải.</a:t>
                      </a:r>
                      <a:endParaRPr lang="vi-VN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3411972"/>
                  </a:ext>
                </a:extLst>
              </a:tr>
              <a:tr h="843302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row-reverse</a:t>
                      </a:r>
                      <a:endParaRPr lang="en-US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flex-direction: row-reverse;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 được sắp xếp theo chiều ngang, từ phải qua trái.</a:t>
                      </a:r>
                      <a:endParaRPr lang="vi-VN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1516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23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1.2.2. flex-direction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2FA9DE5-DA25-F0DA-94C9-DC356FA2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62119"/>
              </p:ext>
            </p:extLst>
          </p:nvPr>
        </p:nvGraphicFramePr>
        <p:xfrm>
          <a:off x="839230" y="1164343"/>
          <a:ext cx="7584770" cy="2229564"/>
        </p:xfrm>
        <a:graphic>
          <a:graphicData uri="http://schemas.openxmlformats.org/drawingml/2006/table">
            <a:tbl>
              <a:tblPr/>
              <a:tblGrid>
                <a:gridCol w="1636399">
                  <a:extLst>
                    <a:ext uri="{9D8B030D-6E8A-4147-A177-3AD203B41FA5}">
                      <a16:colId xmlns:a16="http://schemas.microsoft.com/office/drawing/2014/main" xmlns="" val="2454737974"/>
                    </a:ext>
                  </a:extLst>
                </a:gridCol>
                <a:gridCol w="2599534">
                  <a:extLst>
                    <a:ext uri="{9D8B030D-6E8A-4147-A177-3AD203B41FA5}">
                      <a16:colId xmlns:a16="http://schemas.microsoft.com/office/drawing/2014/main" xmlns="" val="105852491"/>
                    </a:ext>
                  </a:extLst>
                </a:gridCol>
                <a:gridCol w="3348837">
                  <a:extLst>
                    <a:ext uri="{9D8B030D-6E8A-4147-A177-3AD203B41FA5}">
                      <a16:colId xmlns:a16="http://schemas.microsoft.com/office/drawing/2014/main" xmlns="" val="2814654278"/>
                    </a:ext>
                  </a:extLst>
                </a:gridCol>
              </a:tblGrid>
              <a:tr h="159857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Giá trị</a:t>
                      </a:r>
                      <a:endParaRPr lang="en-US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Ví dụ</a:t>
                      </a:r>
                      <a:endParaRPr lang="en-US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7539881"/>
                  </a:ext>
                </a:extLst>
              </a:tr>
              <a:tr h="843302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  <a:endParaRPr lang="en-US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flex-direction: column;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 được sắp xếp theo chiều dọc, từ trên xuống dưới.</a:t>
                      </a:r>
                      <a:endParaRPr lang="vi-VN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1948218"/>
                  </a:ext>
                </a:extLst>
              </a:tr>
              <a:tr h="843302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column-reverse</a:t>
                      </a:r>
                      <a:endParaRPr lang="en-US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flex-direction: column-reverse;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Item được sắp xếp theo chiều dọc, từ dưới lên trên.</a:t>
                      </a:r>
                      <a:endParaRPr lang="vi-VN" sz="1100">
                        <a:effectLst/>
                      </a:endParaRPr>
                    </a:p>
                  </a:txBody>
                  <a:tcPr marL="74136" marR="74136" marT="18534" marB="18534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8209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46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1" y="982434"/>
            <a:ext cx="7703996" cy="171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300">
                <a:solidFill>
                  <a:schemeClr val="dk1"/>
                </a:solidFill>
              </a:rPr>
              <a:t>Thuộc tính flex-wrap cho phép item có tự động xuống dòng hay không khi kích thước container thay đổi.</a:t>
            </a:r>
            <a:endParaRPr lang="en-US" sz="13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300">
                <a:solidFill>
                  <a:schemeClr val="dk1"/>
                </a:solidFill>
              </a:rPr>
              <a:t>Cú pháp:</a:t>
            </a:r>
            <a:endParaRPr lang="en-US" sz="1300"/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selector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    </a:t>
            </a:r>
            <a:r>
              <a:rPr lang="en-US" sz="1300" b="1">
                <a:solidFill>
                  <a:schemeClr val="bg1"/>
                </a:solidFill>
              </a:rPr>
              <a:t>flex-wrap: gia-tri;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30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Flexbox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1.2.3. flex-wrap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BDDBD7ED-EE5E-7C58-E1BA-0272E2C72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93603"/>
              </p:ext>
            </p:extLst>
          </p:nvPr>
        </p:nvGraphicFramePr>
        <p:xfrm>
          <a:off x="839229" y="2877776"/>
          <a:ext cx="7584769" cy="2210435"/>
        </p:xfrm>
        <a:graphic>
          <a:graphicData uri="http://schemas.openxmlformats.org/drawingml/2006/table">
            <a:tbl>
              <a:tblPr/>
              <a:tblGrid>
                <a:gridCol w="1636399">
                  <a:extLst>
                    <a:ext uri="{9D8B030D-6E8A-4147-A177-3AD203B41FA5}">
                      <a16:colId xmlns:a16="http://schemas.microsoft.com/office/drawing/2014/main" xmlns="" val="2153513187"/>
                    </a:ext>
                  </a:extLst>
                </a:gridCol>
                <a:gridCol w="2400848">
                  <a:extLst>
                    <a:ext uri="{9D8B030D-6E8A-4147-A177-3AD203B41FA5}">
                      <a16:colId xmlns:a16="http://schemas.microsoft.com/office/drawing/2014/main" xmlns="" val="3544825873"/>
                    </a:ext>
                  </a:extLst>
                </a:gridCol>
                <a:gridCol w="3547522">
                  <a:extLst>
                    <a:ext uri="{9D8B030D-6E8A-4147-A177-3AD203B41FA5}">
                      <a16:colId xmlns:a16="http://schemas.microsoft.com/office/drawing/2014/main" xmlns="" val="363393298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Giá trị</a:t>
                      </a:r>
                      <a:endParaRPr lang="en-US" sz="105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Ví dụ</a:t>
                      </a:r>
                      <a:endParaRPr lang="en-US" sz="105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5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33247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nowrap</a:t>
                      </a:r>
                      <a:endParaRPr lang="en-US" sz="105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5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05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05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flex-wrap: nowrap;</a:t>
                      </a:r>
                      <a:endParaRPr lang="en-US" sz="105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5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Mặc định, tất cả các item sẽ </a:t>
                      </a:r>
                      <a:r>
                        <a:rPr lang="en-US" sz="105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nằm trên một dòng</a:t>
                      </a: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105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89034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wrap</a:t>
                      </a:r>
                      <a:endParaRPr lang="en-US" sz="105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.container {</a:t>
                      </a:r>
                      <a:endParaRPr lang="en-US" sz="105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display: flex;</a:t>
                      </a:r>
                      <a:endParaRPr lang="en-US" sz="105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US" sz="105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flex-wrap: wrap;</a:t>
                      </a:r>
                      <a:endParaRPr lang="en-US" sz="1050">
                        <a:effectLst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US" sz="105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vi-VN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Khi tổng chiều rộng các item cộng lại lớn hơn chiều rộng của container thì item sẽ </a:t>
                      </a:r>
                      <a:r>
                        <a:rPr lang="vi-VN" sz="105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tự động xuống dòng</a:t>
                      </a:r>
                      <a:r>
                        <a:rPr lang="vi-VN" sz="105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vi-VN" sz="1050">
                        <a:effectLst/>
                      </a:endParaRPr>
                    </a:p>
                  </a:txBody>
                  <a:tcPr marL="101600" marR="101600" marT="25400" marB="25400">
                    <a:lnL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024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763825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1332</Words>
  <Application>Microsoft Office PowerPoint</Application>
  <PresentationFormat>On-screen Show (16:9)</PresentationFormat>
  <Paragraphs>355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Anaheim</vt:lpstr>
      <vt:lpstr>Barlow Condensed SemiBold</vt:lpstr>
      <vt:lpstr>Barlow</vt:lpstr>
      <vt:lpstr>Barlow Condensed</vt:lpstr>
      <vt:lpstr>Montserrat</vt:lpstr>
      <vt:lpstr>Software Developer Engineer Job Description by Slidesgo</vt:lpstr>
      <vt:lpstr>KHÓA HỌC FRONT-END  Bài 07: Học CSS, CSS3 nâng cao (Tiết 2)</vt:lpstr>
      <vt:lpstr>Nội dung</vt:lpstr>
      <vt:lpstr>01. Flexbox</vt:lpstr>
      <vt:lpstr>01. Flexbox</vt:lpstr>
      <vt:lpstr>01. Flexbox</vt:lpstr>
      <vt:lpstr>01. Flexbox</vt:lpstr>
      <vt:lpstr>01. Flexbox</vt:lpstr>
      <vt:lpstr>01. Flexbox</vt:lpstr>
      <vt:lpstr>01. Flexbox</vt:lpstr>
      <vt:lpstr>01. Flexbox</vt:lpstr>
      <vt:lpstr>01. Flexbox</vt:lpstr>
      <vt:lpstr>01. Flexbox</vt:lpstr>
      <vt:lpstr>01. Flexbox</vt:lpstr>
      <vt:lpstr>01. Flexbox</vt:lpstr>
      <vt:lpstr>01. Flexbox</vt:lpstr>
      <vt:lpstr>01. Flexbox</vt:lpstr>
      <vt:lpstr>01. Flexbox</vt:lpstr>
      <vt:lpstr>01. Flexbox</vt:lpstr>
      <vt:lpstr>01. Flexbox</vt:lpstr>
      <vt:lpstr>01. Flexbox</vt:lpstr>
      <vt:lpstr>02. Tập cắt lại giao diện ở bài tập 6</vt:lpstr>
      <vt:lpstr>03. Giao bài project mini 1</vt:lpstr>
      <vt:lpstr>04. Câu hỏi trắc nghiệm về CSS và CSS3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57</cp:revision>
  <dcterms:modified xsi:type="dcterms:W3CDTF">2023-03-05T09:42:14Z</dcterms:modified>
</cp:coreProperties>
</file>