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94" r:id="rId3"/>
    <p:sldId id="297" r:id="rId4"/>
    <p:sldId id="298" r:id="rId5"/>
    <p:sldId id="299" r:id="rId6"/>
  </p:sldIdLst>
  <p:sldSz cx="9144000" cy="5143500" type="screen16x9"/>
  <p:notesSz cx="6858000" cy="9144000"/>
  <p:embeddedFontLst>
    <p:embeddedFont>
      <p:font typeface="Barlow Condensed SemiBold" panose="020B0604020202020204" charset="0"/>
      <p:regular r:id="rId8"/>
      <p:bold r:id="rId9"/>
      <p:italic r:id="rId10"/>
      <p:boldItalic r:id="rId11"/>
    </p:embeddedFont>
    <p:embeddedFont>
      <p:font typeface="Barlow Condensed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Barlow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EA0BB4-F227-4FE3-9A87-D9DB8C6481EC}">
  <a:tblStyle styleId="{8DEA0BB4-F227-4FE3-9A87-D9DB8C648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95165" autoAdjust="0"/>
  </p:normalViewPr>
  <p:slideViewPr>
    <p:cSldViewPr snapToGrid="0">
      <p:cViewPr varScale="1">
        <p:scale>
          <a:sx n="50" d="100"/>
          <a:sy n="50" d="100"/>
        </p:scale>
        <p:origin x="38" y="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3803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73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3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2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807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39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2"/>
          <p:cNvCxnSpPr/>
          <p:nvPr/>
        </p:nvCxnSpPr>
        <p:spPr>
          <a:xfrm rot="436104" flipH="1">
            <a:off x="7342476" y="-138003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2"/>
          <p:cNvCxnSpPr/>
          <p:nvPr/>
        </p:nvCxnSpPr>
        <p:spPr>
          <a:xfrm rot="436104" flipH="1">
            <a:off x="7694851" y="-273622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/>
          <p:nvPr/>
        </p:nvSpPr>
        <p:spPr>
          <a:xfrm rot="899997" flipH="1">
            <a:off x="-1712038" y="3114971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5400000" flipH="1">
            <a:off x="7353835" y="321738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10800000" flipH="1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rot="10800000" flipH="1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rot="-5400000" flipH="1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subTitle" idx="1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2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rot="10800000" flipH="1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avLst/>
              <a:gdLst/>
              <a:ahLst/>
              <a:cxnLst/>
              <a:rect l="l" t="t" r="r" b="b"/>
              <a:pathLst>
                <a:path w="5049" h="60806" extrusionOk="0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avLst/>
              <a:gdLst/>
              <a:ahLst/>
              <a:cxnLst/>
              <a:rect l="l" t="t" r="r" b="b"/>
              <a:pathLst>
                <a:path w="5049" h="61401" extrusionOk="0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avLst/>
              <a:gdLst/>
              <a:ahLst/>
              <a:cxnLst/>
              <a:rect l="l" t="t" r="r" b="b"/>
              <a:pathLst>
                <a:path w="5049" h="61996" extrusionOk="0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rot="10800000" flipH="1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>
            <a:spLocks noGrp="1"/>
          </p:cNvSpPr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rot="10800000" flipH="1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436104" flipH="1">
            <a:off x="7796151" y="468547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8"/>
          <p:cNvSpPr/>
          <p:nvPr/>
        </p:nvSpPr>
        <p:spPr>
          <a:xfrm rot="5400000" flipH="1">
            <a:off x="8802568" y="308082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>
            <a:spLocks noGrp="1"/>
          </p:cNvSpPr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8" name="Google Shape;328;p9"/>
          <p:cNvSpPr txBox="1">
            <a:spLocks noGrp="1"/>
          </p:cNvSpPr>
          <p:nvPr>
            <p:ph type="subTitle" idx="1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9"/>
          <p:cNvSpPr/>
          <p:nvPr/>
        </p:nvSpPr>
        <p:spPr>
          <a:xfrm rot="-6317200" flipH="1">
            <a:off x="-1906423" y="-796946"/>
            <a:ext cx="3365090" cy="3705135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rot="-6256533" flipH="1">
            <a:off x="7266483" y="3005052"/>
            <a:ext cx="4319032" cy="2721701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rot="-5400000" flipH="1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rot="-435267" flipH="1">
            <a:off x="247939" y="48627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>
            <a:spLocks noGrp="1"/>
          </p:cNvSpPr>
          <p:nvPr>
            <p:ph type="title" hasCustomPrompt="1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>
            <a:spLocks noGrp="1"/>
          </p:cNvSpPr>
          <p:nvPr>
            <p:ph type="subTitle" idx="1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rot="10800000" flipH="1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rot="5400000" flipH="1">
            <a:off x="8802568" y="2037975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rot="436104" flipH="1">
              <a:off x="4646601" y="486612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>
            <a:spLocks noGrp="1"/>
          </p:cNvSpPr>
          <p:nvPr>
            <p:ph type="subTitle" idx="1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2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3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4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5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6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3"/>
          <p:cNvSpPr txBox="1">
            <a:spLocks noGrp="1"/>
          </p:cNvSpPr>
          <p:nvPr>
            <p:ph type="subTitle" idx="7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3"/>
          <p:cNvSpPr txBox="1">
            <a:spLocks noGrp="1"/>
          </p:cNvSpPr>
          <p:nvPr>
            <p:ph type="subTitle" idx="8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9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13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14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5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avLst/>
            <a:gdLst/>
            <a:ahLst/>
            <a:cxnLst/>
            <a:rect l="l" t="t" r="r" b="b"/>
            <a:pathLst>
              <a:path w="34756" h="21902" extrusionOk="0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avLst/>
            <a:gdLst/>
            <a:ahLst/>
            <a:cxnLst/>
            <a:rect l="l" t="t" r="r" b="b"/>
            <a:pathLst>
              <a:path w="19718" h="16167" extrusionOk="0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rot="10800000" flipH="1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avLst/>
            <a:gdLst/>
            <a:ahLst/>
            <a:cxnLst/>
            <a:rect l="l" t="t" r="r" b="b"/>
            <a:pathLst>
              <a:path w="28969" h="28873" extrusionOk="0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rot="436104" flipH="1">
            <a:off x="8926501" y="4361228"/>
            <a:ext cx="713735" cy="7007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rot="436104" flipH="1">
              <a:off x="4223501" y="46956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avLst/>
            <a:gdLst/>
            <a:ahLst/>
            <a:cxnLst/>
            <a:rect l="l" t="t" r="r" b="b"/>
            <a:pathLst>
              <a:path w="21504" h="23677" extrusionOk="0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avLst/>
              <a:gdLst/>
              <a:ahLst/>
              <a:cxnLst/>
              <a:rect l="l" t="t" r="r" b="b"/>
              <a:pathLst>
                <a:path w="28969" h="28873" extrusionOk="0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rot="436104" flipH="1">
              <a:off x="4418401" y="4685478"/>
              <a:ext cx="713735" cy="70071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/normaliz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rise.com/extensions/curem4/mask-st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"/>
          <p:cNvSpPr txBox="1">
            <a:spLocks noGrp="1"/>
          </p:cNvSpPr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r>
              <a:rPr lang="en" dirty="0"/>
              <a:t/>
            </a:r>
            <a:br>
              <a:rPr lang="en" dirty="0"/>
            </a:br>
            <a:r>
              <a:rPr lang="en"/>
              <a:t/>
            </a:r>
            <a:br>
              <a:rPr lang="en"/>
            </a:br>
            <a:r>
              <a:rPr lang="en" sz="4000" b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08: </a:t>
            </a:r>
            <a:r>
              <a:rPr lang="vi-VN" sz="4000" b="0" dirty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Thực hành những kiến thức đã học</a:t>
            </a:r>
            <a:endParaRPr dirty="0"/>
          </a:p>
        </p:txBody>
      </p:sp>
      <p:grpSp>
        <p:nvGrpSpPr>
          <p:cNvPr id="1065" name="Google Shape;1065;p27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6" name="Google Shape;1066;p27"/>
            <p:cNvSpPr/>
            <p:nvPr/>
          </p:nvSpPr>
          <p:spPr>
            <a:xfrm>
              <a:off x="5035000" y="315113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035000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035000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0350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0350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0350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0350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0350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5035000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5035000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5035000" y="29984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5018025" y="31356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5018025" y="312046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5018025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50183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50183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50183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5018025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5018025" y="30290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5018025" y="3013613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5001350" y="3120463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5001350" y="31052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5001350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5001350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5001350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5001350" y="304426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5001350" y="3029088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4984100" y="3105288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4984100" y="309011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4984100" y="3074638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4984100" y="3059463"/>
              <a:ext cx="3900" cy="3875"/>
            </a:xfrm>
            <a:custGeom>
              <a:avLst/>
              <a:gdLst/>
              <a:ahLst/>
              <a:cxnLst/>
              <a:rect l="l" t="t" r="r" b="b"/>
              <a:pathLst>
                <a:path w="156" h="155" extrusionOk="0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4984100" y="3044263"/>
              <a:ext cx="3900" cy="3600"/>
            </a:xfrm>
            <a:custGeom>
              <a:avLst/>
              <a:gdLst/>
              <a:ahLst/>
              <a:cxnLst/>
              <a:rect l="l" t="t" r="r" b="b"/>
              <a:pathLst>
                <a:path w="156" h="144" extrusionOk="0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4967425" y="3090113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4967425" y="3074638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4967425" y="3059463"/>
              <a:ext cx="3600" cy="3875"/>
            </a:xfrm>
            <a:custGeom>
              <a:avLst/>
              <a:gdLst/>
              <a:ahLst/>
              <a:cxnLst/>
              <a:rect l="l" t="t" r="r" b="b"/>
              <a:pathLst>
                <a:path w="144" h="155" extrusionOk="0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4950175" y="3074638"/>
              <a:ext cx="3875" cy="3900"/>
            </a:xfrm>
            <a:custGeom>
              <a:avLst/>
              <a:gdLst/>
              <a:ahLst/>
              <a:cxnLst/>
              <a:rect l="l" t="t" r="r" b="b"/>
              <a:pathLst>
                <a:path w="155" h="156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2" name="Google Shape;1102;p27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3" name="Google Shape;1103;p27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104" name="Google Shape;1104;p27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0" name="Google Shape;1110;p27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11" name="Google Shape;1111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287" extrusionOk="0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11" extrusionOk="0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9"/>
          <p:cNvSpPr txBox="1">
            <a:spLocks noGrp="1"/>
          </p:cNvSpPr>
          <p:nvPr>
            <p:ph type="subTitle" idx="1"/>
          </p:nvPr>
        </p:nvSpPr>
        <p:spPr>
          <a:xfrm>
            <a:off x="1701987" y="1035719"/>
            <a:ext cx="2907900" cy="641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600" dirty="0"/>
              <a:t>Dựng cấu trúc thư mục và file</a:t>
            </a:r>
            <a:endParaRPr sz="1600" dirty="0"/>
          </a:p>
        </p:txBody>
      </p:sp>
      <p:sp>
        <p:nvSpPr>
          <p:cNvPr id="1127" name="Google Shape;1127;p29"/>
          <p:cNvSpPr txBox="1">
            <a:spLocks noGrp="1"/>
          </p:cNvSpPr>
          <p:nvPr>
            <p:ph type="subTitle" idx="2"/>
          </p:nvPr>
        </p:nvSpPr>
        <p:spPr>
          <a:xfrm>
            <a:off x="5511275" y="1021918"/>
            <a:ext cx="2907900" cy="66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Thêm</a:t>
            </a:r>
            <a:r>
              <a:rPr lang="en-US" dirty="0"/>
              <a:t> code reset CSS </a:t>
            </a:r>
            <a:r>
              <a:rPr lang="en-US" dirty="0" err="1"/>
              <a:t>vào</a:t>
            </a:r>
            <a:r>
              <a:rPr lang="en-US" dirty="0"/>
              <a:t> project</a:t>
            </a:r>
            <a:endParaRPr dirty="0"/>
          </a:p>
        </p:txBody>
      </p:sp>
      <p:sp>
        <p:nvSpPr>
          <p:cNvPr id="1134" name="Google Shape;1134;p29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7" name="Google Shape;1137;p29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38" name="Google Shape;1138;p29"/>
          <p:cNvSpPr txBox="1">
            <a:spLocks noGrp="1"/>
          </p:cNvSpPr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" name="Google Shape;1126;p29">
            <a:extLst>
              <a:ext uri="{FF2B5EF4-FFF2-40B4-BE49-F238E27FC236}">
                <a16:creationId xmlns:a16="http://schemas.microsoft.com/office/drawing/2014/main" xmlns="" id="{C1F2961B-E743-4F6B-A2F2-E656CBEC370A}"/>
              </a:ext>
            </a:extLst>
          </p:cNvPr>
          <p:cNvSpPr txBox="1">
            <a:spLocks/>
          </p:cNvSpPr>
          <p:nvPr/>
        </p:nvSpPr>
        <p:spPr>
          <a:xfrm>
            <a:off x="1701987" y="1834118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Condensed SemiBold"/>
              <a:buNone/>
              <a:defRPr sz="1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vi-VN" sz="1600" dirty="0"/>
              <a:t>Làm bài tập responsive giao diện</a:t>
            </a:r>
          </a:p>
        </p:txBody>
      </p:sp>
      <p:sp>
        <p:nvSpPr>
          <p:cNvPr id="15" name="Google Shape;1137;p29">
            <a:extLst>
              <a:ext uri="{FF2B5EF4-FFF2-40B4-BE49-F238E27FC236}">
                <a16:creationId xmlns:a16="http://schemas.microsoft.com/office/drawing/2014/main" xmlns="" id="{67A6CCBF-2806-4143-8813-9443B8DB132A}"/>
              </a:ext>
            </a:extLst>
          </p:cNvPr>
          <p:cNvSpPr/>
          <p:nvPr/>
        </p:nvSpPr>
        <p:spPr>
          <a:xfrm>
            <a:off x="911150" y="1751012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479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07332"/>
            <a:ext cx="3754723" cy="333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Tạo project mới (thư mục mới) đặt tên là: ho-va-ten-project-1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Cấu trúc thư mục và file như hình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01. </a:t>
            </a:r>
            <a:r>
              <a:rPr lang="vi-VN" b="0" dirty="0"/>
              <a:t>Dựng cấu trúc thư mục và file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4D3F9A7-4AE2-4C5B-9F7E-C36C5B39F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1506"/>
            <a:ext cx="3615439" cy="28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8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07332"/>
            <a:ext cx="7347472" cy="333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Do </a:t>
            </a:r>
            <a:r>
              <a:rPr lang="vi-VN" b="1" dirty="0">
                <a:solidFill>
                  <a:schemeClr val="bg1"/>
                </a:solidFill>
              </a:rPr>
              <a:t>trình duyệt có sẵn </a:t>
            </a:r>
            <a:r>
              <a:rPr lang="vi-VN" dirty="0">
                <a:solidFill>
                  <a:schemeClr val="dk1"/>
                </a:solidFill>
              </a:rPr>
              <a:t>một số </a:t>
            </a:r>
            <a:r>
              <a:rPr lang="vi-VN" b="1" dirty="0">
                <a:solidFill>
                  <a:schemeClr val="bg1"/>
                </a:solidFill>
              </a:rPr>
              <a:t>thuộc tính mặc định </a:t>
            </a:r>
            <a:r>
              <a:rPr lang="vi-VN" dirty="0">
                <a:solidFill>
                  <a:schemeClr val="dk1"/>
                </a:solidFill>
              </a:rPr>
              <a:t>cho một số loại thẻ, sẽ gây </a:t>
            </a:r>
            <a:r>
              <a:rPr lang="vi-VN" b="1" dirty="0">
                <a:solidFill>
                  <a:schemeClr val="bg1"/>
                </a:solidFill>
              </a:rPr>
              <a:t>ảnh hưởng tương đối nhiều </a:t>
            </a:r>
            <a:r>
              <a:rPr lang="vi-VN" dirty="0">
                <a:solidFill>
                  <a:schemeClr val="dk1"/>
                </a:solidFill>
              </a:rPr>
              <a:t>khi ta viết CSS.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dirty="0">
                <a:solidFill>
                  <a:schemeClr val="dk1"/>
                </a:solidFill>
              </a:rPr>
              <a:t>Chính vì vậy người ta mới nghĩ ra file </a:t>
            </a:r>
            <a:r>
              <a:rPr lang="vi-VN" b="1" dirty="0">
                <a:solidFill>
                  <a:schemeClr val="bg1"/>
                </a:solidFill>
              </a:rPr>
              <a:t>reset CSS</a:t>
            </a:r>
            <a:r>
              <a:rPr lang="vi-VN" dirty="0">
                <a:solidFill>
                  <a:schemeClr val="dk1"/>
                </a:solidFill>
              </a:rPr>
              <a:t> </a:t>
            </a:r>
            <a:r>
              <a:rPr lang="vi-VN" b="1" dirty="0">
                <a:solidFill>
                  <a:schemeClr val="bg1"/>
                </a:solidFill>
              </a:rPr>
              <a:t>để khắc phục </a:t>
            </a:r>
            <a:r>
              <a:rPr lang="vi-VN" dirty="0">
                <a:solidFill>
                  <a:schemeClr val="dk1"/>
                </a:solidFill>
              </a:rPr>
              <a:t>những </a:t>
            </a:r>
            <a:r>
              <a:rPr lang="vi-VN" b="1" dirty="0">
                <a:solidFill>
                  <a:schemeClr val="bg1"/>
                </a:solidFill>
              </a:rPr>
              <a:t>nhược điểm </a:t>
            </a:r>
            <a:r>
              <a:rPr lang="vi-VN" dirty="0">
                <a:solidFill>
                  <a:schemeClr val="dk1"/>
                </a:solidFill>
              </a:rPr>
              <a:t>đấy.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vi-VN" b="1" dirty="0">
                <a:solidFill>
                  <a:schemeClr val="bg1"/>
                </a:solidFill>
              </a:rPr>
              <a:t>Link</a:t>
            </a:r>
            <a:r>
              <a:rPr lang="vi-VN" dirty="0">
                <a:solidFill>
                  <a:schemeClr val="dk1"/>
                </a:solidFill>
              </a:rPr>
              <a:t> file reset CSS phổ biến: </a:t>
            </a:r>
            <a:r>
              <a:rPr lang="vi-VN" dirty="0">
                <a:solidFill>
                  <a:schemeClr val="dk1"/>
                </a:solidFill>
                <a:hlinkClick r:id="rId3"/>
              </a:rPr>
              <a:t>https://cdnjs.com/libraries/normalize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 err="1">
                <a:solidFill>
                  <a:schemeClr val="bg1"/>
                </a:solidFill>
              </a:rPr>
              <a:t>Lưu</a:t>
            </a:r>
            <a:r>
              <a:rPr lang="en-US" b="1" dirty="0">
                <a:solidFill>
                  <a:schemeClr val="bg1"/>
                </a:solidFill>
              </a:rPr>
              <a:t> ý</a:t>
            </a:r>
            <a:r>
              <a:rPr lang="en-US" dirty="0"/>
              <a:t>: </a:t>
            </a:r>
            <a:r>
              <a:rPr lang="vi-VN" dirty="0">
                <a:solidFill>
                  <a:schemeClr val="dk1"/>
                </a:solidFill>
              </a:rPr>
              <a:t>Nên nhúng file đuôi </a:t>
            </a:r>
            <a:r>
              <a:rPr lang="vi-VN" b="1" dirty="0">
                <a:solidFill>
                  <a:schemeClr val="bg1"/>
                </a:solidFill>
              </a:rPr>
              <a:t>.min.css </a:t>
            </a:r>
            <a:r>
              <a:rPr lang="vi-VN" dirty="0">
                <a:solidFill>
                  <a:schemeClr val="dk1"/>
                </a:solidFill>
              </a:rPr>
              <a:t>để loại bỏ khoảng trắng và các comment không cần thiết, giúp cho </a:t>
            </a:r>
            <a:r>
              <a:rPr lang="vi-VN" b="1" dirty="0">
                <a:solidFill>
                  <a:schemeClr val="bg1"/>
                </a:solidFill>
              </a:rPr>
              <a:t>file nhẹ hơn</a:t>
            </a:r>
            <a:r>
              <a:rPr lang="vi-VN" dirty="0">
                <a:solidFill>
                  <a:schemeClr val="dk1"/>
                </a:solidFill>
              </a:rPr>
              <a:t>, web sẽ </a:t>
            </a:r>
            <a:r>
              <a:rPr lang="vi-VN" b="1" dirty="0">
                <a:solidFill>
                  <a:schemeClr val="bg1"/>
                </a:solidFill>
              </a:rPr>
              <a:t>load nhanh hơn</a:t>
            </a:r>
            <a:r>
              <a:rPr lang="vi-VN" dirty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02. </a:t>
            </a:r>
            <a:r>
              <a:rPr lang="vi-VN" b="0" dirty="0"/>
              <a:t>Thêm code reset CSS vào project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79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0"/>
          <p:cNvSpPr txBox="1">
            <a:spLocks noGrp="1"/>
          </p:cNvSpPr>
          <p:nvPr>
            <p:ph type="subTitle" idx="3"/>
          </p:nvPr>
        </p:nvSpPr>
        <p:spPr>
          <a:xfrm>
            <a:off x="720000" y="1207332"/>
            <a:ext cx="7347472" cy="333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lang="en-US" dirty="0">
              <a:solidFill>
                <a:schemeClr val="dk1"/>
              </a:solidFill>
            </a:endParaRPr>
          </a:p>
          <a:p>
            <a:pPr lvl="1" algn="l">
              <a:lnSpc>
                <a:spcPct val="150000"/>
              </a:lnSpc>
              <a:buFont typeface="Arial"/>
              <a:buChar char="●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 smtClean="0"/>
              <a:t>làm:</a:t>
            </a:r>
            <a:r>
              <a:rPr lang="en-US" dirty="0" err="1"/>
              <a:t>Link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vi-VN" dirty="0">
                <a:hlinkClick r:id="rId3"/>
              </a:rPr>
              <a:t>https://mobirise.com/extensions/curem4/mask-store/</a:t>
            </a:r>
            <a:endParaRPr lang="en-US" dirty="0"/>
          </a:p>
          <a:p>
            <a:pPr lvl="1" algn="l">
              <a:lnSpc>
                <a:spcPct val="150000"/>
              </a:lnSpc>
              <a:buChar char="●"/>
            </a:pPr>
            <a:endParaRPr lang="en-US" dirty="0"/>
          </a:p>
          <a:p>
            <a:pPr lvl="2" algn="l">
              <a:lnSpc>
                <a:spcPct val="150000"/>
              </a:lnSpc>
              <a:buChar char="●"/>
            </a:pPr>
            <a:r>
              <a:rPr lang="en-US" b="1" dirty="0" err="1">
                <a:solidFill>
                  <a:schemeClr val="dk1"/>
                </a:solidFill>
              </a:rPr>
              <a:t>Bước</a:t>
            </a:r>
            <a:r>
              <a:rPr lang="en-US" b="1" dirty="0">
                <a:solidFill>
                  <a:schemeClr val="dk1"/>
                </a:solidFill>
              </a:rPr>
              <a:t> 1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Dựng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cấu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trúc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mục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b="1" dirty="0" err="1"/>
              <a:t>Bước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file reset.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b="1" dirty="0" err="1"/>
              <a:t>Bước</a:t>
            </a:r>
            <a:r>
              <a:rPr lang="en-US" b="1" dirty="0"/>
              <a:t> 3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icon </a:t>
            </a:r>
            <a:r>
              <a:rPr lang="en-US" dirty="0" err="1"/>
              <a:t>vào</a:t>
            </a:r>
            <a:r>
              <a:rPr lang="en-US" dirty="0"/>
              <a:t> web.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font-awesome (https://cdnjs.com/libraries/font-awesome).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b="1" dirty="0" err="1"/>
              <a:t>Bước</a:t>
            </a:r>
            <a:r>
              <a:rPr lang="en-US" b="1" dirty="0"/>
              <a:t> 4</a:t>
            </a:r>
            <a:r>
              <a:rPr lang="en-US" dirty="0"/>
              <a:t>: </a:t>
            </a:r>
            <a:r>
              <a:rPr lang="en-US" dirty="0" err="1"/>
              <a:t>Dựng</a:t>
            </a:r>
            <a:r>
              <a:rPr lang="en-US" dirty="0"/>
              <a:t> file CSS base </a:t>
            </a:r>
            <a:r>
              <a:rPr lang="en-US" dirty="0" err="1"/>
              <a:t>gồm</a:t>
            </a:r>
            <a:r>
              <a:rPr lang="en-US" dirty="0"/>
              <a:t>: color, font-family, </a:t>
            </a:r>
            <a:r>
              <a:rPr lang="en-US" dirty="0" err="1"/>
              <a:t>khung</a:t>
            </a:r>
            <a:r>
              <a:rPr lang="en-US" dirty="0"/>
              <a:t> container.</a:t>
            </a:r>
          </a:p>
          <a:p>
            <a:pPr lvl="2" algn="l">
              <a:lnSpc>
                <a:spcPct val="150000"/>
              </a:lnSpc>
              <a:buChar char="●"/>
            </a:pPr>
            <a:r>
              <a:rPr lang="en-US" dirty="0" err="1"/>
              <a:t>Bước</a:t>
            </a:r>
            <a:r>
              <a:rPr lang="en-US" dirty="0"/>
              <a:t> 5: Code </a:t>
            </a:r>
            <a:r>
              <a:rPr lang="en-US" dirty="0" err="1"/>
              <a:t>từng</a:t>
            </a:r>
            <a:r>
              <a:rPr lang="en-US" dirty="0"/>
              <a:t> box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</a:t>
            </a:r>
          </a:p>
          <a:p>
            <a:pPr lvl="2" algn="l">
              <a:lnSpc>
                <a:spcPct val="150000"/>
              </a:lnSpc>
              <a:buChar char="●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90" name="Google Shape;149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03. </a:t>
            </a:r>
            <a:r>
              <a:rPr lang="vi-VN" b="0" dirty="0"/>
              <a:t>Làm bài tập responsive giao diện</a:t>
            </a:r>
            <a:endParaRPr b="0" dirty="0"/>
          </a:p>
        </p:txBody>
      </p:sp>
      <p:grpSp>
        <p:nvGrpSpPr>
          <p:cNvPr id="1491" name="Google Shape;1491;p40"/>
          <p:cNvGrpSpPr/>
          <p:nvPr/>
        </p:nvGrpSpPr>
        <p:grpSpPr>
          <a:xfrm rot="10800000">
            <a:off x="3876895" y="4698475"/>
            <a:ext cx="1595919" cy="1662044"/>
            <a:chOff x="4445625" y="1829838"/>
            <a:chExt cx="739125" cy="769750"/>
          </a:xfrm>
        </p:grpSpPr>
        <p:sp>
          <p:nvSpPr>
            <p:cNvPr id="1492" name="Google Shape;1492;p40"/>
            <p:cNvSpPr/>
            <p:nvPr/>
          </p:nvSpPr>
          <p:spPr>
            <a:xfrm>
              <a:off x="4497725" y="1897713"/>
              <a:ext cx="634925" cy="634925"/>
            </a:xfrm>
            <a:custGeom>
              <a:avLst/>
              <a:gdLst/>
              <a:ahLst/>
              <a:cxnLst/>
              <a:rect l="l" t="t" r="r" b="b"/>
              <a:pathLst>
                <a:path w="25397" h="25397" extrusionOk="0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4620350" y="2020038"/>
              <a:ext cx="389975" cy="389650"/>
            </a:xfrm>
            <a:custGeom>
              <a:avLst/>
              <a:gdLst/>
              <a:ahLst/>
              <a:cxnLst/>
              <a:rect l="l" t="t" r="r" b="b"/>
              <a:pathLst>
                <a:path w="15599" h="15586" extrusionOk="0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4445625" y="1845313"/>
              <a:ext cx="739125" cy="739100"/>
            </a:xfrm>
            <a:custGeom>
              <a:avLst/>
              <a:gdLst/>
              <a:ahLst/>
              <a:cxnLst/>
              <a:rect l="l" t="t" r="r" b="b"/>
              <a:pathLst>
                <a:path w="29565" h="29564" extrusionOk="0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4537900" y="1829838"/>
              <a:ext cx="554575" cy="769750"/>
            </a:xfrm>
            <a:custGeom>
              <a:avLst/>
              <a:gdLst/>
              <a:ahLst/>
              <a:cxnLst/>
              <a:rect l="l" t="t" r="r" b="b"/>
              <a:pathLst>
                <a:path w="22183" h="30790" extrusionOk="0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4669175" y="2069163"/>
              <a:ext cx="291425" cy="291125"/>
            </a:xfrm>
            <a:custGeom>
              <a:avLst/>
              <a:gdLst/>
              <a:ahLst/>
              <a:cxnLst/>
              <a:rect l="l" t="t" r="r" b="b"/>
              <a:pathLst>
                <a:path w="11657" h="11645" extrusionOk="0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4495350" y="1894713"/>
              <a:ext cx="546525" cy="640300"/>
            </a:xfrm>
            <a:custGeom>
              <a:avLst/>
              <a:gdLst/>
              <a:ahLst/>
              <a:cxnLst/>
              <a:rect l="l" t="t" r="r" b="b"/>
              <a:pathLst>
                <a:path w="21861" h="25612" extrusionOk="0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8" name="Google Shape;1498;p40"/>
            <p:cNvSpPr/>
            <p:nvPr/>
          </p:nvSpPr>
          <p:spPr>
            <a:xfrm>
              <a:off x="4611425" y="2011113"/>
              <a:ext cx="408125" cy="408100"/>
            </a:xfrm>
            <a:custGeom>
              <a:avLst/>
              <a:gdLst/>
              <a:ahLst/>
              <a:cxnLst/>
              <a:rect l="l" t="t" r="r" b="b"/>
              <a:pathLst>
                <a:path w="16325" h="16324" extrusionOk="0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0"/>
            <p:cNvSpPr/>
            <p:nvPr/>
          </p:nvSpPr>
          <p:spPr>
            <a:xfrm>
              <a:off x="4557250" y="1963213"/>
              <a:ext cx="490875" cy="503000"/>
            </a:xfrm>
            <a:custGeom>
              <a:avLst/>
              <a:gdLst/>
              <a:ahLst/>
              <a:cxnLst/>
              <a:rect l="l" t="t" r="r" b="b"/>
              <a:pathLst>
                <a:path w="19635" h="20120" extrusionOk="0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2131316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247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Barlow Condensed SemiBold</vt:lpstr>
      <vt:lpstr>Arial</vt:lpstr>
      <vt:lpstr>Barlow Condensed</vt:lpstr>
      <vt:lpstr>Montserrat</vt:lpstr>
      <vt:lpstr>Barlow</vt:lpstr>
      <vt:lpstr>Anaheim</vt:lpstr>
      <vt:lpstr>Software Developer Engineer Job Description by Slidesgo</vt:lpstr>
      <vt:lpstr>KHÓA HỌC FRONT-END  Bài 08: Thực hành những kiến thức đã học</vt:lpstr>
      <vt:lpstr>Nội dung</vt:lpstr>
      <vt:lpstr>01. Dựng cấu trúc thư mục và file</vt:lpstr>
      <vt:lpstr>02. Thêm code reset CSS vào project</vt:lpstr>
      <vt:lpstr>03. Làm bài tập responsive giao diện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HỌC FRONT-END  Buổi 01: Giới thiệu khóa học, học HTML</dc:title>
  <cp:lastModifiedBy>ADMIN</cp:lastModifiedBy>
  <cp:revision>59</cp:revision>
  <dcterms:modified xsi:type="dcterms:W3CDTF">2023-03-06T02:24:34Z</dcterms:modified>
</cp:coreProperties>
</file>