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Condensed" panose="00000506000000000000" pitchFamily="2" charset="0"/>
      <p:regular r:id="rId27"/>
      <p:bold r:id="rId28"/>
      <p:italic r:id="rId29"/>
      <p:boldItalic r:id="rId30"/>
    </p:embeddedFont>
    <p:embeddedFont>
      <p:font typeface="Barlow Condensed SemiBold" panose="00000706000000000000" pitchFamily="2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217" d="100"/>
          <a:sy n="217" d="100"/>
        </p:scale>
        <p:origin x="1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22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23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78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268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9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83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90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3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504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99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03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61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4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3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33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9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31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 dirty="0"/>
            </a:b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09: </a:t>
            </a:r>
            <a:r>
              <a:rPr lang="en-US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Học Bootstrap 4 (Tiết 1)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</a:t>
            </a:r>
            <a:r>
              <a:rPr lang="vi-VN"/>
              <a:t>Grid (Lưới)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0F92D8-3F97-B0CD-1911-F8430A24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89" y="1402064"/>
            <a:ext cx="6232022" cy="244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A2B65F0-BA62-15B3-F384-AD61BAF3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89" y="3912334"/>
            <a:ext cx="6232022" cy="11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2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4"/>
            <a:ext cx="7584772" cy="202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Ví dụ: Dựng lại một số box trong layout sau sử dụng container, container-fluid, grid và responsive giao diện.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Link demo: https://bootstrapmade.com/demo/templates/Green/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</a:t>
            </a:r>
            <a:r>
              <a:rPr lang="vi-VN"/>
              <a:t>Grid (Lưới)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893CE-2E1C-68EE-D5E4-991CE71A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9266"/>
            <a:ext cx="9144000" cy="14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7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</a:t>
            </a:r>
            <a:r>
              <a:rPr lang="vi-VN"/>
              <a:t>Grid (Lưới)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2BB4E-FA4F-CD9A-2597-92BB0AC7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3884"/>
            <a:ext cx="9144000" cy="37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</a:t>
            </a:r>
            <a:r>
              <a:rPr lang="vi-VN"/>
              <a:t>Grid (Lưới)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94042-D66E-E3EC-DE26-322855D5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3" y="1606964"/>
            <a:ext cx="6976533" cy="32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4"/>
            <a:ext cx="7584772" cy="202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Dùng để hiển thị cảnh báo, thông báo.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3.1. </a:t>
            </a:r>
            <a:r>
              <a:rPr lang="vi-VN"/>
              <a:t>Alerts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432E7-1279-E2B3-AA35-BF3B7FCA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2046023"/>
            <a:ext cx="8098972" cy="14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4"/>
            <a:ext cx="7584772" cy="202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Dùng để hiển thị biểu hiệu.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3.2. </a:t>
            </a:r>
            <a:r>
              <a:rPr lang="vi-VN"/>
              <a:t>Badge</a:t>
            </a:r>
            <a:r>
              <a:rPr lang="en-US"/>
              <a:t>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48C1D-61AE-85F2-E87E-862F89E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8" y="2147989"/>
            <a:ext cx="2615172" cy="99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4"/>
            <a:ext cx="7584772" cy="202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Breadcrumb là </a:t>
            </a:r>
            <a:r>
              <a:rPr lang="en-US">
                <a:solidFill>
                  <a:schemeClr val="tx1"/>
                </a:solidFill>
              </a:rPr>
              <a:t>một</a:t>
            </a:r>
            <a:r>
              <a:rPr lang="vi-VN">
                <a:solidFill>
                  <a:schemeClr val="tx1"/>
                </a:solidFill>
              </a:rPr>
              <a:t> tập hợp </a:t>
            </a:r>
            <a:r>
              <a:rPr lang="vi-VN" b="1">
                <a:solidFill>
                  <a:schemeClr val="bg1"/>
                </a:solidFill>
              </a:rPr>
              <a:t>những liên kết </a:t>
            </a:r>
            <a:r>
              <a:rPr lang="vi-VN">
                <a:solidFill>
                  <a:schemeClr val="tx1"/>
                </a:solidFill>
              </a:rPr>
              <a:t>giúp người dùng xác định vị trí hiện tại của mình trong cấu trúc </a:t>
            </a:r>
            <a:r>
              <a:rPr lang="en-US">
                <a:solidFill>
                  <a:schemeClr val="tx1"/>
                </a:solidFill>
              </a:rPr>
              <a:t>website.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3.3. </a:t>
            </a:r>
            <a:r>
              <a:rPr lang="vi-VN"/>
              <a:t>Breadcrumb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8B491-C359-2FF6-CD8B-344F543B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334722"/>
            <a:ext cx="8424000" cy="4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3.4. </a:t>
            </a:r>
            <a:r>
              <a:rPr lang="vi-VN"/>
              <a:t>Buttons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56C34-7F1E-2BEE-CEBA-7F718CFD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28" y="1677419"/>
            <a:ext cx="3117443" cy="6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3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03. </a:t>
            </a:r>
            <a:r>
              <a:rPr lang="vi-VN" b="0"/>
              <a:t>Components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3.5. </a:t>
            </a:r>
            <a:r>
              <a:rPr lang="vi-VN"/>
              <a:t>Carousel</a:t>
            </a:r>
            <a:endParaRPr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17B87D6D-770B-3AE6-0928-C85872692FD7}"/>
              </a:ext>
            </a:extLst>
          </p:cNvPr>
          <p:cNvSpPr txBox="1">
            <a:spLocks/>
          </p:cNvSpPr>
          <p:nvPr/>
        </p:nvSpPr>
        <p:spPr>
          <a:xfrm>
            <a:off x="720000" y="1402064"/>
            <a:ext cx="7584772" cy="2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Carousel</a:t>
            </a:r>
            <a:r>
              <a:rPr lang="en-US">
                <a:solidFill>
                  <a:schemeClr val="tx1"/>
                </a:solidFill>
              </a:rPr>
              <a:t> (Băng chuyền)</a:t>
            </a:r>
            <a:r>
              <a:rPr lang="vi-VN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là một slider.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DA58C-C181-7494-93DE-F4809646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39" y="1872125"/>
            <a:ext cx="5465722" cy="32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91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04. </a:t>
            </a:r>
            <a:r>
              <a:rPr lang="vi-VN" b="0"/>
              <a:t>Ứng dụng kiến thức đã học làm bài tập thực tế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17B87D6D-770B-3AE6-0928-C85872692FD7}"/>
              </a:ext>
            </a:extLst>
          </p:cNvPr>
          <p:cNvSpPr txBox="1">
            <a:spLocks/>
          </p:cNvSpPr>
          <p:nvPr/>
        </p:nvSpPr>
        <p:spPr>
          <a:xfrm>
            <a:off x="779614" y="594102"/>
            <a:ext cx="7584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Tập dựng layout</a:t>
            </a:r>
            <a:r>
              <a:rPr lang="en-US">
                <a:solidFill>
                  <a:schemeClr val="tx1"/>
                </a:solidFill>
              </a:rPr>
              <a:t> và</a:t>
            </a:r>
            <a:r>
              <a:rPr lang="vi-VN">
                <a:solidFill>
                  <a:schemeClr val="tx1"/>
                </a:solidFill>
              </a:rPr>
              <a:t> responsive giao diện sử dụng Bootstrap.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F4BDE-6DDA-5782-1B4F-B34BD600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2" y="1390733"/>
            <a:ext cx="8848876" cy="30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6812" y="1544262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/>
              <a:t>Giới thiệu và hướng dẫn tích hợp vào web</a:t>
            </a:r>
            <a:endParaRPr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Dựng layout và sử dụng Grid</a:t>
            </a:r>
            <a:endParaRPr dirty="0"/>
          </a:p>
        </p:txBody>
      </p:sp>
      <p:sp>
        <p:nvSpPr>
          <p:cNvPr id="1128" name="Google Shape;1128;p29"/>
          <p:cNvSpPr txBox="1">
            <a:spLocks noGrp="1"/>
          </p:cNvSpPr>
          <p:nvPr>
            <p:ph type="subTitle" idx="3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Components: Alerts, Badge, Breadcrumb, Buttons, Carousel</a:t>
            </a:r>
            <a:endParaRPr dirty="0"/>
          </a:p>
        </p:txBody>
      </p:sp>
      <p:sp>
        <p:nvSpPr>
          <p:cNvPr id="1129" name="Google Shape;1129;p29"/>
          <p:cNvSpPr txBox="1">
            <a:spLocks noGrp="1"/>
          </p:cNvSpPr>
          <p:nvPr>
            <p:ph type="subTitle" idx="4"/>
          </p:nvPr>
        </p:nvSpPr>
        <p:spPr>
          <a:xfrm>
            <a:off x="5516100" y="2661514"/>
            <a:ext cx="2907900" cy="696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Ứng dụng kiến thức đã học làm bài tập thực tế</a:t>
            </a:r>
            <a:endParaRPr dirty="0"/>
          </a:p>
        </p:txBody>
      </p:sp>
      <p:sp>
        <p:nvSpPr>
          <p:cNvPr id="1132" name="Google Shape;1132;p29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4" name="Google Shape;1134;p2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5" name="Google Shape;1135;p2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91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04. </a:t>
            </a:r>
            <a:r>
              <a:rPr lang="vi-VN" b="0"/>
              <a:t>Ứng dụng kiến thức đã học làm bài tập thực tế</a:t>
            </a:r>
            <a:endParaRPr b="0" dirty="0"/>
          </a:p>
        </p:txBody>
      </p:sp>
      <p:sp>
        <p:nvSpPr>
          <p:cNvPr id="5" name="Google Shape;1488;p40">
            <a:extLst>
              <a:ext uri="{FF2B5EF4-FFF2-40B4-BE49-F238E27FC236}">
                <a16:creationId xmlns:a16="http://schemas.microsoft.com/office/drawing/2014/main" id="{17B87D6D-770B-3AE6-0928-C85872692FD7}"/>
              </a:ext>
            </a:extLst>
          </p:cNvPr>
          <p:cNvSpPr txBox="1">
            <a:spLocks/>
          </p:cNvSpPr>
          <p:nvPr/>
        </p:nvSpPr>
        <p:spPr>
          <a:xfrm>
            <a:off x="779614" y="594102"/>
            <a:ext cx="75847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</a:rPr>
              <a:t>Tập dựng layout</a:t>
            </a:r>
            <a:r>
              <a:rPr lang="en-US">
                <a:solidFill>
                  <a:schemeClr val="tx1"/>
                </a:solidFill>
              </a:rPr>
              <a:t> và</a:t>
            </a:r>
            <a:r>
              <a:rPr lang="vi-VN">
                <a:solidFill>
                  <a:schemeClr val="tx1"/>
                </a:solidFill>
              </a:rPr>
              <a:t> responsive giao diện sử dụng Bootstrap.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550B25-DEA4-D2EF-9218-7958067E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2004605"/>
            <a:ext cx="8577943" cy="9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3"/>
            <a:ext cx="7584772" cy="309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Bootstrap</a:t>
            </a:r>
            <a:r>
              <a:rPr lang="vi-VN">
                <a:solidFill>
                  <a:schemeClr val="dk1"/>
                </a:solidFill>
              </a:rPr>
              <a:t> là một </a:t>
            </a:r>
            <a:r>
              <a:rPr lang="vi-VN" b="1">
                <a:solidFill>
                  <a:schemeClr val="bg1"/>
                </a:solidFill>
              </a:rPr>
              <a:t>framework</a:t>
            </a:r>
            <a:r>
              <a:rPr lang="vi-VN">
                <a:solidFill>
                  <a:schemeClr val="dk1"/>
                </a:solidFill>
              </a:rPr>
              <a:t> của css và javascript. Hay nói cách khác, nó là </a:t>
            </a:r>
            <a:r>
              <a:rPr lang="vi-VN" b="1">
                <a:solidFill>
                  <a:schemeClr val="bg1"/>
                </a:solidFill>
              </a:rPr>
              <a:t>những đoạn code viết sẵn</a:t>
            </a:r>
            <a:r>
              <a:rPr lang="vi-VN">
                <a:solidFill>
                  <a:schemeClr val="dk1"/>
                </a:solidFill>
              </a:rPr>
              <a:t>.</a:t>
            </a:r>
            <a:endParaRPr lang="en-US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Định nghĩa sẵn các class </a:t>
            </a:r>
            <a:r>
              <a:rPr lang="en-US">
                <a:solidFill>
                  <a:schemeClr val="dk1"/>
                </a:solidFill>
              </a:rPr>
              <a:t>trong css và các hàm trong javascript. Chúng ta </a:t>
            </a:r>
            <a:r>
              <a:rPr lang="en-US" b="1">
                <a:solidFill>
                  <a:schemeClr val="bg1"/>
                </a:solidFill>
              </a:rPr>
              <a:t>chỉ việc sử dụng các class này</a:t>
            </a:r>
            <a:r>
              <a:rPr lang="en-US">
                <a:solidFill>
                  <a:schemeClr val="dk1"/>
                </a:solidFill>
              </a:rPr>
              <a:t> để tùy chỉnh thêm.</a:t>
            </a:r>
            <a:endParaRPr lang="en-US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dk1"/>
                </a:solidFill>
              </a:rPr>
              <a:t>Giảm thiểu bớt việc viết code, đóng vai trò như </a:t>
            </a:r>
            <a:r>
              <a:rPr lang="vi-VN" b="1">
                <a:solidFill>
                  <a:schemeClr val="bg1"/>
                </a:solidFill>
              </a:rPr>
              <a:t>bộ khung </a:t>
            </a:r>
            <a:r>
              <a:rPr lang="vi-VN">
                <a:solidFill>
                  <a:schemeClr val="dk1"/>
                </a:solidFill>
              </a:rPr>
              <a:t>nền, giúp phát triển web nhanh hơn.</a:t>
            </a:r>
            <a:endParaRPr lang="en-US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Hỗ trợ đa dạng, có sẵn nhiều component (thành phần).</a:t>
            </a:r>
            <a:endParaRPr lang="en-US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Link website: https://getbootstrap.com/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Giới thiệu và hướng dẫn tích hợp vào web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1.1. Giới thiệu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6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3"/>
            <a:ext cx="7584772" cy="309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Cách 1</a:t>
            </a:r>
            <a:r>
              <a:rPr lang="en-US">
                <a:solidFill>
                  <a:schemeClr val="tx1"/>
                </a:solidFill>
              </a:rPr>
              <a:t>: Nhúng link CDN (Link trực tuyến trên server). Xem cách nhúng trên trang getbootstrap.com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>
                <a:solidFill>
                  <a:schemeClr val="bg1"/>
                </a:solidFill>
              </a:rPr>
              <a:t>Cách 2</a:t>
            </a:r>
            <a:r>
              <a:rPr lang="en-US">
                <a:solidFill>
                  <a:schemeClr val="tx1"/>
                </a:solidFill>
              </a:rPr>
              <a:t>: Tải về và dùng trực tiếp ở local. Tải mã nguồn tại getbootstrap.com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>
                <a:solidFill>
                  <a:schemeClr val="tx1"/>
                </a:solidFill>
              </a:rPr>
              <a:t>Nhúng file css vào trong thẻ </a:t>
            </a:r>
            <a:r>
              <a:rPr lang="en-US" b="1">
                <a:solidFill>
                  <a:schemeClr val="tx1"/>
                </a:solidFill>
              </a:rPr>
              <a:t>head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</a:rPr>
              <a:t>	&lt;link rel="stylesheet" href="css/bootstrap.min.css" /&gt;</a:t>
            </a:r>
          </a:p>
          <a:p>
            <a:pPr lvl="1" algn="l">
              <a:lnSpc>
                <a:spcPct val="150000"/>
              </a:lnSpc>
              <a:buChar char="●"/>
            </a:pPr>
            <a:r>
              <a:rPr lang="en-US">
                <a:solidFill>
                  <a:schemeClr val="tx1"/>
                </a:solidFill>
              </a:rPr>
              <a:t>Nhúng 2 file js vào cuối thẻ </a:t>
            </a:r>
            <a:r>
              <a:rPr lang="en-US" b="1">
                <a:solidFill>
                  <a:schemeClr val="tx1"/>
                </a:solidFill>
              </a:rPr>
              <a:t>body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</a:rPr>
              <a:t>	&lt;script src="js/jquery-3.5.1.slim.min.js"&gt;&lt;/script&gt;</a:t>
            </a:r>
          </a:p>
          <a:p>
            <a:pPr marL="596900" lvl="1" indent="0" algn="l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</a:rPr>
              <a:t>	&lt;script src="js/bootstrap.bundle.min.js"&gt;&lt;/script&gt;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</a:t>
            </a:r>
            <a:r>
              <a:rPr lang="en" b="0"/>
              <a:t>. </a:t>
            </a:r>
            <a:r>
              <a:rPr lang="vi-VN" b="0"/>
              <a:t>Giới thiệu và hướng dẫn tích hợp vào web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1.2. </a:t>
            </a:r>
            <a:r>
              <a:rPr lang="vi-VN"/>
              <a:t>Hướng dẫn tích hợp vào web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0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3"/>
            <a:ext cx="7584772" cy="109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.container</a:t>
            </a:r>
            <a:r>
              <a:rPr lang="vi-VN">
                <a:solidFill>
                  <a:schemeClr val="tx1"/>
                </a:solidFill>
              </a:rPr>
              <a:t>: Giúp element </a:t>
            </a:r>
            <a:r>
              <a:rPr lang="vi-VN" b="1">
                <a:solidFill>
                  <a:schemeClr val="bg1"/>
                </a:solidFill>
              </a:rPr>
              <a:t>căn đều 2 lề </a:t>
            </a:r>
            <a:r>
              <a:rPr lang="vi-VN">
                <a:solidFill>
                  <a:schemeClr val="tx1"/>
                </a:solidFill>
              </a:rPr>
              <a:t>và có </a:t>
            </a:r>
            <a:r>
              <a:rPr lang="vi-VN" b="1">
                <a:solidFill>
                  <a:schemeClr val="bg1"/>
                </a:solidFill>
              </a:rPr>
              <a:t>độ rộng tối đa là 1140px</a:t>
            </a:r>
            <a:r>
              <a:rPr lang="vi-VN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Có padding-left và padding-right là 15px.</a:t>
            </a:r>
            <a:endParaRPr lang="vi-VN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Các kích thước của .container ở các màn hình có kích thước khác nhau: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2.1. </a:t>
            </a:r>
            <a:r>
              <a:rPr lang="vi-VN"/>
              <a:t>Giới thiệu</a:t>
            </a:r>
            <a:r>
              <a:rPr lang="en-US"/>
              <a:t> class</a:t>
            </a:r>
            <a:r>
              <a:rPr lang="vi-VN"/>
              <a:t> </a:t>
            </a:r>
            <a:r>
              <a:rPr lang="en-US"/>
              <a:t>.</a:t>
            </a:r>
            <a:r>
              <a:rPr lang="vi-VN"/>
              <a:t>container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02302-40CF-4F62-2699-F64D471D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8" y="2571159"/>
            <a:ext cx="8927804" cy="25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3"/>
            <a:ext cx="7584772" cy="109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Ví dụ: Thêm thẻ div sau vào trang html và test thử các màn hình.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tx1"/>
                </a:solidFill>
              </a:rPr>
              <a:t>&lt;div class="</a:t>
            </a:r>
            <a:r>
              <a:rPr lang="en-US" b="1">
                <a:solidFill>
                  <a:schemeClr val="bg1"/>
                </a:solidFill>
              </a:rPr>
              <a:t>container</a:t>
            </a:r>
            <a:r>
              <a:rPr lang="en-US">
                <a:solidFill>
                  <a:schemeClr val="tx1"/>
                </a:solidFill>
              </a:rPr>
              <a:t>" style="background: orange;"&gt;Box Container&lt;/div&gt;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2.1. </a:t>
            </a:r>
            <a:r>
              <a:rPr lang="vi-VN"/>
              <a:t>Giới thiệu</a:t>
            </a:r>
            <a:r>
              <a:rPr lang="en-US"/>
              <a:t> class</a:t>
            </a:r>
            <a:r>
              <a:rPr lang="vi-VN"/>
              <a:t> </a:t>
            </a:r>
            <a:r>
              <a:rPr lang="en-US"/>
              <a:t>.</a:t>
            </a:r>
            <a:r>
              <a:rPr lang="vi-VN"/>
              <a:t>container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0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3"/>
            <a:ext cx="7584772" cy="374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>
                <a:solidFill>
                  <a:schemeClr val="bg1"/>
                </a:solidFill>
              </a:rPr>
              <a:t>.container-fluid</a:t>
            </a:r>
            <a:r>
              <a:rPr lang="vi-VN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</a:rPr>
              <a:t>C</a:t>
            </a:r>
            <a:r>
              <a:rPr lang="vi-VN">
                <a:solidFill>
                  <a:schemeClr val="tx1"/>
                </a:solidFill>
              </a:rPr>
              <a:t>ó độ rộng </a:t>
            </a:r>
            <a:r>
              <a:rPr lang="vi-VN" b="1">
                <a:solidFill>
                  <a:schemeClr val="bg1"/>
                </a:solidFill>
              </a:rPr>
              <a:t>full màn hình </a:t>
            </a:r>
            <a:r>
              <a:rPr lang="vi-VN">
                <a:solidFill>
                  <a:schemeClr val="tx1"/>
                </a:solidFill>
              </a:rPr>
              <a:t>(kéo dài từ trái sang phải)</a:t>
            </a:r>
            <a:endParaRPr lang="en-US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</a:t>
            </a:r>
            <a:r>
              <a:rPr lang="vi-VN">
                <a:solidFill>
                  <a:schemeClr val="tx1"/>
                </a:solidFill>
              </a:rPr>
              <a:t>ó padding-left và padding-right là 15px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Các kích thước của .container</a:t>
            </a:r>
            <a:r>
              <a:rPr lang="en-US">
                <a:solidFill>
                  <a:schemeClr val="tx1"/>
                </a:solidFill>
              </a:rPr>
              <a:t>-fluid</a:t>
            </a:r>
            <a:r>
              <a:rPr lang="vi-VN">
                <a:solidFill>
                  <a:schemeClr val="tx1"/>
                </a:solidFill>
              </a:rPr>
              <a:t> ở các màn hình có kích thước khác nhau: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Ví dụ: Thêm thẻ div sau vào trang html và xem kết quả.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tx1"/>
                </a:solidFill>
              </a:rPr>
              <a:t>&lt;div class="</a:t>
            </a:r>
            <a:r>
              <a:rPr lang="en-US" b="1">
                <a:solidFill>
                  <a:schemeClr val="bg1"/>
                </a:solidFill>
              </a:rPr>
              <a:t>container-fluid</a:t>
            </a:r>
            <a:r>
              <a:rPr lang="en-US">
                <a:solidFill>
                  <a:schemeClr val="tx1"/>
                </a:solidFill>
              </a:rPr>
              <a:t>" style="background: orange;"&gt;Box Container&lt;/div&gt;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2.2. </a:t>
            </a:r>
            <a:r>
              <a:rPr lang="vi-VN"/>
              <a:t>Giới thiệu</a:t>
            </a:r>
            <a:r>
              <a:rPr lang="en-US"/>
              <a:t> class</a:t>
            </a:r>
            <a:r>
              <a:rPr lang="vi-VN"/>
              <a:t> </a:t>
            </a:r>
            <a:r>
              <a:rPr lang="en-US"/>
              <a:t>.</a:t>
            </a:r>
            <a:r>
              <a:rPr lang="vi-VN"/>
              <a:t>container</a:t>
            </a:r>
            <a:r>
              <a:rPr lang="en-US"/>
              <a:t>-fluid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F04E3-C9D0-1C38-D0D6-091FB7EC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" y="2553984"/>
            <a:ext cx="8950477" cy="10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2.3. </a:t>
            </a:r>
            <a:r>
              <a:rPr lang="vi-VN"/>
              <a:t>Giới thiệu media query của Bootstrap cho PC First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D88CF-F553-968C-CDCE-DAB9126C8FAC}"/>
              </a:ext>
            </a:extLst>
          </p:cNvPr>
          <p:cNvSpPr txBox="1"/>
          <p:nvPr/>
        </p:nvSpPr>
        <p:spPr>
          <a:xfrm>
            <a:off x="2662164" y="1450181"/>
            <a:ext cx="296454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Kích thước nhỏ hơn 1200px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1199.98px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Code…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Kích thước nhỏ hơn 992px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991.98px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Code…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Kích thước nhỏ hơn 768px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767.98px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Code…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Kích thước nhỏ hơn 576px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575.98px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Code… */</a:t>
            </a:r>
            <a:endParaRPr lang="vi-V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77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402064"/>
            <a:ext cx="7584772" cy="2023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Grid System (hệ thống lưới) trong Bootstrap được xây dựng với flexbox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tx1"/>
                </a:solidFill>
              </a:rPr>
              <a:t>C</a:t>
            </a:r>
            <a:r>
              <a:rPr lang="vi-VN">
                <a:solidFill>
                  <a:schemeClr val="tx1"/>
                </a:solidFill>
              </a:rPr>
              <a:t>ho phép tạo tới 12 cột trên một trang.</a:t>
            </a:r>
            <a:endParaRPr lang="en-US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Nếu bạn không muốn sử dụng tất cả 12 cột riêng biệt thì có thể nhóm chúng lại với nhau để tạo ra những cột rộng hơn.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>
                <a:solidFill>
                  <a:schemeClr val="tx1"/>
                </a:solidFill>
              </a:rPr>
              <a:t>Hệ thống lưới này có thể responsive, có nghĩa là các cột có thể tự động sắp xếp lại để phù hợp với kích thước của màn hình.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02. </a:t>
            </a:r>
            <a:r>
              <a:rPr lang="vi-VN" b="0"/>
              <a:t>Dựng layout và sử dụng Grid</a:t>
            </a:r>
            <a:endParaRPr b="0" dirty="0"/>
          </a:p>
        </p:txBody>
      </p:sp>
      <p:sp>
        <p:nvSpPr>
          <p:cNvPr id="1500" name="Google Shape;1500;p40"/>
          <p:cNvSpPr txBox="1">
            <a:spLocks noGrp="1"/>
          </p:cNvSpPr>
          <p:nvPr>
            <p:ph type="subTitle" idx="1"/>
          </p:nvPr>
        </p:nvSpPr>
        <p:spPr>
          <a:xfrm>
            <a:off x="839228" y="1197164"/>
            <a:ext cx="5880886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2.4. </a:t>
            </a:r>
            <a:r>
              <a:rPr lang="vi-VN"/>
              <a:t>Grid (Lưới)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7540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917</Words>
  <Application>Microsoft Office PowerPoint</Application>
  <PresentationFormat>On-screen Show (16:9)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Barlow Condensed</vt:lpstr>
      <vt:lpstr>Anaheim</vt:lpstr>
      <vt:lpstr>Arial</vt:lpstr>
      <vt:lpstr>Consolas</vt:lpstr>
      <vt:lpstr>Barlow Condensed SemiBold</vt:lpstr>
      <vt:lpstr>Montserrat</vt:lpstr>
      <vt:lpstr>Barlow</vt:lpstr>
      <vt:lpstr>Software Developer Engineer Job Description by Slidesgo</vt:lpstr>
      <vt:lpstr>KHÓA HỌC FRONT-END  Bài 09: Học Bootstrap 4 (Tiết 1)</vt:lpstr>
      <vt:lpstr>Nội dung</vt:lpstr>
      <vt:lpstr>01. Giới thiệu và hướng dẫn tích hợp vào web</vt:lpstr>
      <vt:lpstr>01. Giới thiệu và hướng dẫn tích hợp vào web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02. Dựng layout và sử dụng Grid</vt:lpstr>
      <vt:lpstr>03. Components</vt:lpstr>
      <vt:lpstr>03. Components</vt:lpstr>
      <vt:lpstr>03. Components</vt:lpstr>
      <vt:lpstr>03. Components</vt:lpstr>
      <vt:lpstr>03. Components</vt:lpstr>
      <vt:lpstr>04. Ứng dụng kiến thức đã học làm bài tập thực tế</vt:lpstr>
      <vt:lpstr>04. Ứng dụng kiến thức đã học làm bài tập thực tế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36</cp:revision>
  <dcterms:modified xsi:type="dcterms:W3CDTF">2023-02-07T13:41:33Z</dcterms:modified>
</cp:coreProperties>
</file>