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A1BC4-D641-412F-9860-23E3F78FCC7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B4C39-C53C-4061-8DEA-FF45C625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0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F2948-BE55-4F01-9100-A399D2C358D3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75BC-DA3B-4173-BC4D-A93E5F176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0E611-F0D9-4556-9352-3095206AAE40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677BD-C577-47FC-8D1A-55ECE8684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 sz="2400"/>
            </a:lvl1pPr>
            <a:lvl2pPr>
              <a:buClr>
                <a:srgbClr val="0F75BD"/>
              </a:buClr>
              <a:defRPr sz="2000"/>
            </a:lvl2pPr>
            <a:lvl3pPr marL="1201738" indent="-287338">
              <a:buClr>
                <a:schemeClr val="accent6"/>
              </a:buClr>
              <a:defRPr sz="1800"/>
            </a:lvl3pPr>
            <a:lvl4pPr>
              <a:buClr>
                <a:srgbClr val="0F75BD"/>
              </a:buClr>
              <a:defRPr sz="16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EE9B7D-56CF-401A-97FB-23437E06295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C8832B-7125-497D-9203-C485B3877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4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518D6-6D57-4438-80B6-70D93DABCB6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C4085-A0F9-4115-86BA-25DD0F8D3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CF86E-63EF-421F-8AC5-88E1BD6991C8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04EB3-31DE-4523-AD3C-F347A0274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B4DD-9353-4907-ADC8-CFF9B1E558D4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F7C8-C332-4611-BAF3-3E9D5C270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694F-B6E5-4FB3-857F-F8FD3E5B2BB5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A6AF5-97EB-4297-B154-DE6D31B5C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11706-B82C-450C-B0C2-F033D693733F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6BF45-D5D6-4629-8D41-7758E37A3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93E6-AD53-4114-A04B-751082D31A49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0F27E-894F-4873-9FAD-C99361093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B3211-6D5A-4D0C-964A-F28006DA16DF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D0510-0276-48BB-952A-B8E3556CF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9DEBCA-6714-4E5D-B79F-D5383BF45238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CCEA86-DC8A-4C05-96FF-0707E7DFA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rypto.rub.de/Buch/slides_movies.php" TargetMode="External"/><Relationship Id="rId2" Type="http://schemas.openxmlformats.org/officeDocument/2006/relationships/hyperlink" Target="http://www.esecurity.ch/Books/cryptograph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md.edu/~jkatz/imc.html" TargetMode="External"/><Relationship Id="rId4" Type="http://schemas.openxmlformats.org/officeDocument/2006/relationships/hyperlink" Target="http://www.windley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dom.weizmann.ac.il/~oded/foc-book.html" TargetMode="External"/><Relationship Id="rId2" Type="http://schemas.openxmlformats.org/officeDocument/2006/relationships/hyperlink" Target="http://www.springer.com/computer/security+and+cryptology/book/978-0-387-23473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hneier.com/book-applie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rypto/Crypto5e.html" TargetMode="External"/><Relationship Id="rId2" Type="http://schemas.openxmlformats.org/officeDocument/2006/relationships/hyperlink" Target="http://www.cacr.math.uwaterloo.ca/~dstinson/CTAP3/CTAP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chneier.com/book-sos.html" TargetMode="External"/><Relationship Id="rId4" Type="http://schemas.openxmlformats.org/officeDocument/2006/relationships/hyperlink" Target="http://cacr.math.uwaterloo.ca/ha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Mã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hóa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tin </a:t>
            </a:r>
            <a:b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Ứng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dụng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3581400"/>
            <a:ext cx="355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PGS.TS</a:t>
            </a:r>
            <a:r>
              <a:rPr lang="en-US" sz="2800" dirty="0">
                <a:solidFill>
                  <a:schemeClr val="bg1"/>
                </a:solidFill>
              </a:rPr>
              <a:t>. Trần Minh </a:t>
            </a:r>
            <a:r>
              <a:rPr lang="en-US" sz="2800" dirty="0" err="1">
                <a:solidFill>
                  <a:schemeClr val="bg1"/>
                </a:solidFill>
              </a:rPr>
              <a:t>Triết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7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Rolf </a:t>
            </a:r>
            <a:r>
              <a:rPr lang="en-US" dirty="0" err="1"/>
              <a:t>Oppliger</a:t>
            </a:r>
            <a:r>
              <a:rPr lang="en-US" dirty="0"/>
              <a:t>, Contemporary Cryptography, </a:t>
            </a:r>
            <a:r>
              <a:rPr lang="en-US" dirty="0" err="1"/>
              <a:t>Artech</a:t>
            </a:r>
            <a:r>
              <a:rPr lang="en-US" dirty="0"/>
              <a:t> House Publishers, 2005</a:t>
            </a:r>
          </a:p>
          <a:p>
            <a:pPr marL="0" indent="0" algn="r">
              <a:buNone/>
            </a:pPr>
            <a:r>
              <a:rPr lang="en-US" sz="2000" dirty="0">
                <a:hlinkClick r:id="rId2"/>
              </a:rPr>
              <a:t>http://www.esecurity.ch/Books/cryptography.html</a:t>
            </a:r>
            <a:r>
              <a:rPr lang="en-US" sz="2000" dirty="0"/>
              <a:t> </a:t>
            </a:r>
          </a:p>
          <a:p>
            <a:r>
              <a:rPr lang="en-US" dirty="0" err="1"/>
              <a:t>Christof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, Jan </a:t>
            </a:r>
            <a:r>
              <a:rPr lang="en-US" dirty="0" err="1"/>
              <a:t>Pelzl</a:t>
            </a:r>
            <a:r>
              <a:rPr lang="en-US" dirty="0"/>
              <a:t>, Understanding Cryptography: A Textbook for Students and Practitioners, Springer, 2009 </a:t>
            </a:r>
          </a:p>
          <a:p>
            <a:pPr marL="0" indent="0" algn="r">
              <a:buNone/>
            </a:pPr>
            <a:r>
              <a:rPr lang="en-US" sz="2000" dirty="0">
                <a:hlinkClick r:id="rId3"/>
              </a:rPr>
              <a:t>http://wiki.crypto.rub.de/Buch/slides_movies.php</a:t>
            </a:r>
            <a:r>
              <a:rPr lang="en-US" sz="2000" dirty="0"/>
              <a:t> </a:t>
            </a:r>
          </a:p>
          <a:p>
            <a:r>
              <a:rPr lang="en-US" dirty="0"/>
              <a:t>Phil </a:t>
            </a:r>
            <a:r>
              <a:rPr lang="en-US" dirty="0" err="1"/>
              <a:t>Windley</a:t>
            </a:r>
            <a:r>
              <a:rPr lang="en-US" dirty="0"/>
              <a:t>, Digital Identity, O'Reilly, 2005</a:t>
            </a:r>
          </a:p>
          <a:p>
            <a:pPr marL="0" indent="0" algn="r">
              <a:buNone/>
            </a:pPr>
            <a:r>
              <a:rPr lang="en-US" sz="2000" dirty="0">
                <a:hlinkClick r:id="rId4"/>
              </a:rPr>
              <a:t>www.windley.com/</a:t>
            </a:r>
            <a:r>
              <a:rPr lang="en-US" sz="2000" dirty="0"/>
              <a:t> </a:t>
            </a:r>
          </a:p>
          <a:p>
            <a:r>
              <a:rPr lang="en-US" dirty="0"/>
              <a:t>Jonathan Katz and Yehuda </a:t>
            </a:r>
            <a:r>
              <a:rPr lang="en-US" dirty="0" err="1"/>
              <a:t>Lindell</a:t>
            </a:r>
            <a:r>
              <a:rPr lang="en-US" dirty="0"/>
              <a:t>.  Introduction to Modern Cryptography, Chapman and Hall/CRC Press, August 2007. </a:t>
            </a:r>
          </a:p>
          <a:p>
            <a:pPr marL="0" indent="0" algn="r">
              <a:buNone/>
            </a:pPr>
            <a:r>
              <a:rPr lang="en-US" sz="2000" dirty="0">
                <a:hlinkClick r:id="rId5"/>
              </a:rPr>
              <a:t>http://www.cs.umd.edu/~jkatz/imc.html</a:t>
            </a:r>
            <a:r>
              <a:rPr lang="en-US" sz="2000" dirty="0"/>
              <a:t>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610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Henk</a:t>
            </a:r>
            <a:r>
              <a:rPr lang="en-US" dirty="0"/>
              <a:t> van </a:t>
            </a:r>
            <a:r>
              <a:rPr lang="en-US" dirty="0" err="1"/>
              <a:t>Tilborg</a:t>
            </a:r>
            <a:r>
              <a:rPr lang="en-US" dirty="0"/>
              <a:t> (Editor), Encyclopedia of Cryptography and Security , Springer-</a:t>
            </a:r>
            <a:r>
              <a:rPr lang="en-US" dirty="0" err="1"/>
              <a:t>verlag</a:t>
            </a:r>
            <a:r>
              <a:rPr lang="en-US" dirty="0"/>
              <a:t>, 2005</a:t>
            </a:r>
          </a:p>
          <a:p>
            <a:pPr marL="0" indent="0" algn="r">
              <a:buNone/>
            </a:pPr>
            <a:r>
              <a:rPr lang="en-US" sz="2000" dirty="0">
                <a:hlinkClick r:id="rId2"/>
              </a:rPr>
              <a:t>http://www.springer.com/computer/security+and+cryptology/book/978-0-387-23473-1</a:t>
            </a:r>
            <a:r>
              <a:rPr lang="en-US" sz="2000" dirty="0"/>
              <a:t> </a:t>
            </a:r>
          </a:p>
          <a:p>
            <a:r>
              <a:rPr lang="en-US" dirty="0" err="1"/>
              <a:t>Oded</a:t>
            </a:r>
            <a:r>
              <a:rPr lang="en-US" dirty="0"/>
              <a:t> </a:t>
            </a:r>
            <a:r>
              <a:rPr lang="en-US" dirty="0" err="1"/>
              <a:t>Goldreich</a:t>
            </a:r>
            <a:r>
              <a:rPr lang="en-US" dirty="0"/>
              <a:t>, Foundations of Cryptography: Basic Tools. Cambridge University Press. </a:t>
            </a:r>
          </a:p>
          <a:p>
            <a:pPr marL="0" indent="0" algn="r">
              <a:buNone/>
            </a:pPr>
            <a:r>
              <a:rPr lang="en-US" sz="2000" dirty="0">
                <a:hlinkClick r:id="rId3"/>
              </a:rPr>
              <a:t>http://www.wisdom.weizmann.ac.il/~oded/foc-book.html</a:t>
            </a:r>
            <a:r>
              <a:rPr lang="en-US" sz="2000" dirty="0"/>
              <a:t> </a:t>
            </a:r>
          </a:p>
          <a:p>
            <a:r>
              <a:rPr lang="en-US" dirty="0"/>
              <a:t>Bruce </a:t>
            </a:r>
            <a:r>
              <a:rPr lang="en-US" dirty="0" err="1"/>
              <a:t>Schneier</a:t>
            </a:r>
            <a:r>
              <a:rPr lang="en-US" dirty="0"/>
              <a:t>, Applied Cryptography (Second Edition), John Wiley &amp; Sons, 1996 </a:t>
            </a:r>
          </a:p>
          <a:p>
            <a:pPr marL="0" indent="0" algn="r">
              <a:buNone/>
            </a:pPr>
            <a:r>
              <a:rPr lang="en-US" sz="2000" dirty="0">
                <a:hlinkClick r:id="rId4"/>
              </a:rPr>
              <a:t>http://www.schneier.com/book-applied.html</a:t>
            </a:r>
            <a:r>
              <a:rPr lang="en-US" sz="2000" dirty="0"/>
              <a:t>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82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44184"/>
            <a:ext cx="9144000" cy="535531"/>
          </a:xfrm>
        </p:spPr>
        <p:txBody>
          <a:bodyPr/>
          <a:lstStyle/>
          <a:p>
            <a:pPr eaLnBrk="1" hangingPunct="1">
              <a:defRPr/>
            </a:pPr>
            <a:r>
              <a:rPr dirty="0" err="1"/>
              <a:t>Giới</a:t>
            </a:r>
            <a:r>
              <a:rPr dirty="0"/>
              <a:t> </a:t>
            </a:r>
            <a:r>
              <a:rPr dirty="0" err="1"/>
              <a:t>thiệu</a:t>
            </a:r>
            <a:r>
              <a:rPr dirty="0"/>
              <a:t> </a:t>
            </a:r>
            <a:r>
              <a:rPr dirty="0" err="1"/>
              <a:t>chung</a:t>
            </a:r>
            <a:endParaRPr dirty="0"/>
          </a:p>
        </p:txBody>
      </p:sp>
      <p:sp>
        <p:nvSpPr>
          <p:cNvPr id="292869" name="Rectangle 5"/>
          <p:cNvSpPr>
            <a:spLocks noGrp="1" noChangeArrowheads="1"/>
          </p:cNvSpPr>
          <p:nvPr>
            <p:ph idx="1"/>
          </p:nvPr>
        </p:nvSpPr>
        <p:spPr>
          <a:xfrm>
            <a:off x="382588" y="1414463"/>
            <a:ext cx="8380412" cy="330552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 err="1"/>
              <a:t>Môn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: </a:t>
            </a:r>
          </a:p>
          <a:p>
            <a:pPr lvl="1" algn="just">
              <a:defRPr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</a:t>
            </a:r>
            <a:r>
              <a:rPr lang="en-US" sz="2400" dirty="0" err="1"/>
              <a:t>tảng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i="1" dirty="0"/>
              <a:t> </a:t>
            </a:r>
            <a:r>
              <a:rPr lang="fr-FR" sz="2400" dirty="0" err="1">
                <a:solidFill>
                  <a:srgbClr val="00B050"/>
                </a:solidFill>
              </a:rPr>
              <a:t>kiến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trúc</a:t>
            </a:r>
            <a:r>
              <a:rPr lang="fr-FR" sz="2400" dirty="0">
                <a:solidFill>
                  <a:srgbClr val="00B050"/>
                </a:solidFill>
              </a:rPr>
              <a:t>, </a:t>
            </a:r>
            <a:r>
              <a:rPr lang="fr-FR" sz="2400" dirty="0" err="1">
                <a:solidFill>
                  <a:srgbClr val="00B050"/>
                </a:solidFill>
              </a:rPr>
              <a:t>tính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chất</a:t>
            </a:r>
            <a:r>
              <a:rPr lang="fr-FR" sz="2400" dirty="0">
                <a:solidFill>
                  <a:srgbClr val="00B050"/>
                </a:solidFill>
              </a:rPr>
              <a:t>, ý </a:t>
            </a:r>
            <a:r>
              <a:rPr lang="fr-FR" sz="2400" dirty="0" err="1">
                <a:solidFill>
                  <a:srgbClr val="00B050"/>
                </a:solidFill>
              </a:rPr>
              <a:t>nghĩa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và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công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dụng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/>
              <a:t>của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FF0000"/>
                </a:solidFill>
              </a:rPr>
              <a:t>nhóm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thuật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toán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chính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lĩnh</a:t>
            </a:r>
            <a:r>
              <a:rPr lang="fr-FR" sz="2400" dirty="0"/>
              <a:t> </a:t>
            </a:r>
            <a:r>
              <a:rPr lang="fr-FR" sz="2400" dirty="0" err="1"/>
              <a:t>vực</a:t>
            </a:r>
            <a:r>
              <a:rPr lang="fr-FR" sz="2400" dirty="0"/>
              <a:t> an </a:t>
            </a:r>
            <a:r>
              <a:rPr lang="fr-FR" sz="2400" dirty="0" err="1"/>
              <a:t>toàn</a:t>
            </a:r>
            <a:r>
              <a:rPr lang="fr-FR" sz="2400" dirty="0"/>
              <a:t> </a:t>
            </a:r>
            <a:r>
              <a:rPr lang="fr-FR" sz="2400" dirty="0" err="1"/>
              <a:t>thông</a:t>
            </a:r>
            <a:r>
              <a:rPr lang="fr-FR" sz="2400" dirty="0"/>
              <a:t> tin (</a:t>
            </a:r>
            <a:r>
              <a:rPr lang="fr-FR" sz="2400" dirty="0" err="1"/>
              <a:t>mã</a:t>
            </a:r>
            <a:r>
              <a:rPr lang="fr-FR" sz="2400" dirty="0"/>
              <a:t> </a:t>
            </a:r>
            <a:r>
              <a:rPr lang="fr-FR" sz="2400" dirty="0" err="1"/>
              <a:t>hóa</a:t>
            </a:r>
            <a:r>
              <a:rPr lang="fr-FR" sz="2400" dirty="0"/>
              <a:t> </a:t>
            </a:r>
            <a:r>
              <a:rPr lang="fr-FR" sz="2400" dirty="0" err="1"/>
              <a:t>đối</a:t>
            </a:r>
            <a:r>
              <a:rPr lang="fr-FR" sz="2400" dirty="0"/>
              <a:t> </a:t>
            </a:r>
            <a:r>
              <a:rPr lang="fr-FR" sz="2400" dirty="0" err="1"/>
              <a:t>xứng</a:t>
            </a:r>
            <a:r>
              <a:rPr lang="fr-FR" sz="2400" dirty="0"/>
              <a:t>, </a:t>
            </a:r>
            <a:r>
              <a:rPr lang="fr-FR" sz="2400" dirty="0" err="1"/>
              <a:t>mã</a:t>
            </a:r>
            <a:r>
              <a:rPr lang="fr-FR" sz="2400" dirty="0"/>
              <a:t> </a:t>
            </a:r>
            <a:r>
              <a:rPr lang="fr-FR" sz="2400" dirty="0" err="1"/>
              <a:t>hóa</a:t>
            </a:r>
            <a:r>
              <a:rPr lang="fr-FR" sz="2400" dirty="0"/>
              <a:t> </a:t>
            </a:r>
            <a:r>
              <a:rPr lang="fr-FR" sz="2400" dirty="0" err="1"/>
              <a:t>bất</a:t>
            </a:r>
            <a:r>
              <a:rPr lang="fr-FR" sz="2400" dirty="0"/>
              <a:t> </a:t>
            </a:r>
            <a:r>
              <a:rPr lang="fr-FR" sz="2400" dirty="0" err="1"/>
              <a:t>đối</a:t>
            </a:r>
            <a:r>
              <a:rPr lang="fr-FR" sz="2400" dirty="0"/>
              <a:t> </a:t>
            </a:r>
            <a:r>
              <a:rPr lang="fr-FR" sz="2400" dirty="0" err="1"/>
              <a:t>xứng</a:t>
            </a:r>
            <a:r>
              <a:rPr lang="fr-FR" sz="2400" dirty="0"/>
              <a:t>, </a:t>
            </a:r>
            <a:r>
              <a:rPr lang="fr-FR" sz="2400" dirty="0" err="1"/>
              <a:t>chữ</a:t>
            </a:r>
            <a:r>
              <a:rPr lang="fr-FR" sz="2400" dirty="0"/>
              <a:t> </a:t>
            </a:r>
            <a:r>
              <a:rPr lang="fr-FR" sz="2400" dirty="0" err="1"/>
              <a:t>ký</a:t>
            </a:r>
            <a:r>
              <a:rPr lang="fr-FR" sz="2400" dirty="0"/>
              <a:t> </a:t>
            </a:r>
            <a:r>
              <a:rPr lang="fr-FR" sz="2400" dirty="0" err="1"/>
              <a:t>điện</a:t>
            </a:r>
            <a:r>
              <a:rPr lang="fr-FR" sz="2400" dirty="0"/>
              <a:t> </a:t>
            </a:r>
            <a:r>
              <a:rPr lang="fr-FR" sz="2400" dirty="0" err="1"/>
              <a:t>tử</a:t>
            </a:r>
            <a:r>
              <a:rPr lang="fr-FR" sz="2400" dirty="0"/>
              <a:t>, </a:t>
            </a:r>
            <a:r>
              <a:rPr lang="fr-FR" sz="2400" dirty="0" err="1"/>
              <a:t>hàm</a:t>
            </a:r>
            <a:r>
              <a:rPr lang="fr-FR" sz="2400" dirty="0"/>
              <a:t> </a:t>
            </a:r>
            <a:r>
              <a:rPr lang="fr-FR" sz="2400" dirty="0" err="1"/>
              <a:t>băm</a:t>
            </a:r>
            <a:r>
              <a:rPr lang="fr-FR" sz="2400" dirty="0"/>
              <a:t> </a:t>
            </a:r>
            <a:r>
              <a:rPr lang="fr-FR" sz="2400" dirty="0" err="1"/>
              <a:t>mật</a:t>
            </a:r>
            <a:r>
              <a:rPr lang="fr-FR" sz="2400" dirty="0"/>
              <a:t> </a:t>
            </a:r>
            <a:r>
              <a:rPr lang="fr-FR" sz="2400" dirty="0" err="1"/>
              <a:t>mã</a:t>
            </a:r>
            <a:r>
              <a:rPr lang="fr-FR" sz="2400" dirty="0"/>
              <a:t>); </a:t>
            </a:r>
          </a:p>
          <a:p>
            <a:pPr lvl="1" algn="just">
              <a:defRPr/>
            </a:pPr>
            <a:r>
              <a:rPr lang="fr-FR" sz="2400" dirty="0" err="1">
                <a:solidFill>
                  <a:srgbClr val="00B050"/>
                </a:solidFill>
              </a:rPr>
              <a:t>trình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bày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và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phân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tích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/>
              <a:t>một</a:t>
            </a:r>
            <a:r>
              <a:rPr lang="fr-FR" sz="2400" dirty="0"/>
              <a:t> </a:t>
            </a:r>
            <a:r>
              <a:rPr lang="fr-FR" sz="2400" dirty="0" err="1"/>
              <a:t>số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FF0000"/>
                </a:solidFill>
              </a:rPr>
              <a:t>bài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toán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và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giải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pháp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phổ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biến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lĩnh</a:t>
            </a:r>
            <a:r>
              <a:rPr lang="fr-FR" sz="2400" dirty="0"/>
              <a:t> </a:t>
            </a:r>
            <a:r>
              <a:rPr lang="fr-FR" sz="2400" dirty="0" err="1"/>
              <a:t>vực</a:t>
            </a:r>
            <a:r>
              <a:rPr lang="fr-FR" sz="2400" dirty="0"/>
              <a:t> an </a:t>
            </a:r>
            <a:r>
              <a:rPr lang="fr-FR" sz="2400" dirty="0" err="1"/>
              <a:t>toàn</a:t>
            </a:r>
            <a:r>
              <a:rPr lang="fr-FR" sz="2400" dirty="0"/>
              <a:t> </a:t>
            </a:r>
            <a:r>
              <a:rPr lang="fr-FR" sz="2400" dirty="0" err="1"/>
              <a:t>thông</a:t>
            </a:r>
            <a:r>
              <a:rPr lang="fr-FR" sz="2400" dirty="0"/>
              <a:t> tin (</a:t>
            </a:r>
            <a:r>
              <a:rPr lang="fr-FR" sz="2400" dirty="0" err="1"/>
              <a:t>trao</a:t>
            </a:r>
            <a:r>
              <a:rPr lang="fr-FR" sz="2400" dirty="0"/>
              <a:t> </a:t>
            </a:r>
            <a:r>
              <a:rPr lang="fr-FR" sz="2400" dirty="0" err="1"/>
              <a:t>đổi</a:t>
            </a:r>
            <a:r>
              <a:rPr lang="fr-FR" sz="2400" dirty="0"/>
              <a:t> </a:t>
            </a:r>
            <a:r>
              <a:rPr lang="fr-FR" sz="2400" dirty="0" err="1"/>
              <a:t>khóa</a:t>
            </a:r>
            <a:r>
              <a:rPr lang="fr-FR" sz="2400" dirty="0"/>
              <a:t>, </a:t>
            </a:r>
            <a:r>
              <a:rPr lang="fr-FR" sz="2400" dirty="0" err="1"/>
              <a:t>chứng</a:t>
            </a:r>
            <a:r>
              <a:rPr lang="fr-FR" sz="2400" dirty="0"/>
              <a:t> </a:t>
            </a:r>
            <a:r>
              <a:rPr lang="fr-FR" sz="2400" dirty="0" err="1"/>
              <a:t>nhận</a:t>
            </a:r>
            <a:r>
              <a:rPr lang="fr-FR" sz="2400" dirty="0"/>
              <a:t> </a:t>
            </a:r>
            <a:r>
              <a:rPr lang="fr-FR" sz="2400" dirty="0" err="1"/>
              <a:t>khóa</a:t>
            </a:r>
            <a:r>
              <a:rPr lang="fr-FR" sz="2400" dirty="0"/>
              <a:t> </a:t>
            </a:r>
            <a:r>
              <a:rPr lang="fr-FR" sz="2400" dirty="0" err="1"/>
              <a:t>công</a:t>
            </a:r>
            <a:r>
              <a:rPr lang="fr-FR" sz="2400" dirty="0"/>
              <a:t> </a:t>
            </a:r>
            <a:r>
              <a:rPr lang="fr-FR" sz="2400" dirty="0" err="1"/>
              <a:t>khai</a:t>
            </a:r>
            <a:r>
              <a:rPr lang="fr-FR" sz="2400" dirty="0"/>
              <a:t>, an </a:t>
            </a:r>
            <a:r>
              <a:rPr lang="fr-FR" sz="2400" dirty="0" err="1"/>
              <a:t>toàn</a:t>
            </a:r>
            <a:r>
              <a:rPr lang="fr-FR" sz="2400" dirty="0"/>
              <a:t> </a:t>
            </a:r>
            <a:r>
              <a:rPr lang="fr-FR" sz="2400" dirty="0" err="1"/>
              <a:t>thông</a:t>
            </a:r>
            <a:r>
              <a:rPr lang="fr-FR" sz="2400" dirty="0"/>
              <a:t> tin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giao</a:t>
            </a:r>
            <a:r>
              <a:rPr lang="fr-FR" sz="2400" dirty="0"/>
              <a:t> </a:t>
            </a:r>
            <a:r>
              <a:rPr lang="fr-FR" sz="2400" dirty="0" err="1"/>
              <a:t>dịch</a:t>
            </a:r>
            <a:r>
              <a:rPr lang="fr-FR" sz="2400" dirty="0"/>
              <a:t> </a:t>
            </a:r>
            <a:r>
              <a:rPr lang="fr-FR" sz="2400" dirty="0" err="1"/>
              <a:t>trên</a:t>
            </a:r>
            <a:r>
              <a:rPr lang="fr-FR" sz="2400" dirty="0"/>
              <a:t> </a:t>
            </a:r>
            <a:r>
              <a:rPr lang="fr-FR" sz="2400" dirty="0" err="1"/>
              <a:t>mạng</a:t>
            </a:r>
            <a:r>
              <a:rPr lang="fr-FR" sz="2400" dirty="0"/>
              <a:t>, </a:t>
            </a:r>
            <a:r>
              <a:rPr lang="fr-FR" sz="2400" dirty="0" err="1"/>
              <a:t>quản</a:t>
            </a:r>
            <a:r>
              <a:rPr lang="fr-FR" sz="2400" dirty="0"/>
              <a:t> </a:t>
            </a:r>
            <a:r>
              <a:rPr lang="fr-FR" sz="2400" dirty="0" err="1"/>
              <a:t>lý</a:t>
            </a:r>
            <a:r>
              <a:rPr lang="fr-FR" sz="2400" dirty="0"/>
              <a:t> </a:t>
            </a:r>
            <a:r>
              <a:rPr lang="fr-FR" sz="2400" dirty="0" err="1"/>
              <a:t>định</a:t>
            </a:r>
            <a:r>
              <a:rPr lang="fr-FR" sz="2400" dirty="0"/>
              <a:t> </a:t>
            </a:r>
            <a:r>
              <a:rPr lang="fr-FR" sz="2400" dirty="0" err="1"/>
              <a:t>danh</a:t>
            </a:r>
            <a:r>
              <a:rPr lang="fr-FR" sz="2400" dirty="0"/>
              <a:t>, </a:t>
            </a:r>
            <a:r>
              <a:rPr lang="fr-FR" sz="2400" dirty="0" err="1"/>
              <a:t>bảo</a:t>
            </a:r>
            <a:r>
              <a:rPr lang="fr-FR" sz="2400" dirty="0"/>
              <a:t> </a:t>
            </a:r>
            <a:r>
              <a:rPr lang="fr-FR" sz="2400" dirty="0" err="1"/>
              <a:t>vệ</a:t>
            </a:r>
            <a:r>
              <a:rPr lang="fr-FR" sz="2400" dirty="0"/>
              <a:t> </a:t>
            </a:r>
            <a:r>
              <a:rPr lang="fr-FR" sz="2400" dirty="0" err="1"/>
              <a:t>tính</a:t>
            </a:r>
            <a:r>
              <a:rPr lang="fr-FR" sz="2400" dirty="0"/>
              <a:t> </a:t>
            </a:r>
            <a:r>
              <a:rPr lang="fr-FR" sz="2400" dirty="0" err="1"/>
              <a:t>riêng</a:t>
            </a:r>
            <a:r>
              <a:rPr lang="fr-FR" sz="2400" dirty="0"/>
              <a:t> </a:t>
            </a:r>
            <a:r>
              <a:rPr lang="fr-FR" sz="2400" dirty="0" err="1"/>
              <a:t>tư</a:t>
            </a:r>
            <a:r>
              <a:rPr lang="fr-FR" sz="2400" dirty="0"/>
              <a:t>). </a:t>
            </a: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794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8" y="1414463"/>
            <a:ext cx="8380412" cy="3638550"/>
          </a:xfrm>
        </p:spPr>
        <p:txBody>
          <a:bodyPr/>
          <a:lstStyle/>
          <a:p>
            <a:pPr algn="just">
              <a:defRPr/>
            </a:pPr>
            <a:r>
              <a:rPr lang="fr-FR" sz="2400" dirty="0"/>
              <a:t>Sinh </a:t>
            </a:r>
            <a:r>
              <a:rPr lang="fr-FR" sz="2400" dirty="0" err="1"/>
              <a:t>viên</a:t>
            </a:r>
            <a:r>
              <a:rPr lang="fr-FR" sz="2400" dirty="0"/>
              <a:t> </a:t>
            </a:r>
            <a:r>
              <a:rPr lang="fr-FR" sz="2400" dirty="0" err="1"/>
              <a:t>nắm</a:t>
            </a:r>
            <a:r>
              <a:rPr lang="fr-FR" sz="2400" dirty="0"/>
              <a:t> </a:t>
            </a:r>
            <a:r>
              <a:rPr lang="fr-FR" sz="2400" dirty="0" err="1"/>
              <a:t>vững</a:t>
            </a:r>
            <a:r>
              <a:rPr lang="fr-FR" sz="2400" dirty="0"/>
              <a:t> </a:t>
            </a:r>
            <a:r>
              <a:rPr lang="fr-FR" sz="2400" dirty="0" err="1"/>
              <a:t>được</a:t>
            </a:r>
            <a:r>
              <a:rPr lang="fr-FR" sz="2400" dirty="0"/>
              <a:t> </a:t>
            </a:r>
            <a:r>
              <a:rPr lang="fr-FR" sz="2400" dirty="0" err="1"/>
              <a:t>tính</a:t>
            </a:r>
            <a:r>
              <a:rPr lang="fr-FR" sz="2400" dirty="0"/>
              <a:t> </a:t>
            </a:r>
            <a:r>
              <a:rPr lang="fr-FR" sz="2400" dirty="0" err="1"/>
              <a:t>chất</a:t>
            </a:r>
            <a:r>
              <a:rPr lang="fr-FR" sz="2400" dirty="0"/>
              <a:t>, ý </a:t>
            </a:r>
            <a:r>
              <a:rPr lang="fr-FR" sz="2400" dirty="0" err="1"/>
              <a:t>nghĩa</a:t>
            </a:r>
            <a:r>
              <a:rPr lang="fr-FR" sz="2400" dirty="0"/>
              <a:t> </a:t>
            </a:r>
            <a:r>
              <a:rPr lang="fr-FR" sz="2400" dirty="0" err="1"/>
              <a:t>và</a:t>
            </a:r>
            <a:r>
              <a:rPr lang="fr-FR" sz="2400" dirty="0"/>
              <a:t> </a:t>
            </a:r>
            <a:r>
              <a:rPr lang="fr-FR" sz="2400" dirty="0" err="1"/>
              <a:t>công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 </a:t>
            </a:r>
            <a:r>
              <a:rPr lang="fr-FR" sz="2400" dirty="0" err="1"/>
              <a:t>của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0070C0"/>
                </a:solidFill>
              </a:rPr>
              <a:t>nhóm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thuật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toán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chính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lĩnh</a:t>
            </a:r>
            <a:r>
              <a:rPr lang="fr-FR" sz="2400" dirty="0"/>
              <a:t> </a:t>
            </a:r>
            <a:r>
              <a:rPr lang="fr-FR" sz="2400" dirty="0" err="1"/>
              <a:t>vực</a:t>
            </a:r>
            <a:r>
              <a:rPr lang="fr-FR" sz="2400" dirty="0"/>
              <a:t> an </a:t>
            </a:r>
            <a:r>
              <a:rPr lang="fr-FR" sz="2400" dirty="0" err="1"/>
              <a:t>toàn</a:t>
            </a:r>
            <a:r>
              <a:rPr lang="fr-FR" sz="2400" dirty="0"/>
              <a:t> </a:t>
            </a:r>
            <a:r>
              <a:rPr lang="fr-FR" sz="2400" dirty="0" err="1"/>
              <a:t>thông</a:t>
            </a:r>
            <a:r>
              <a:rPr lang="fr-FR" sz="2400" dirty="0"/>
              <a:t> tin : </a:t>
            </a:r>
            <a:r>
              <a:rPr lang="fr-FR" sz="2400" dirty="0" err="1"/>
              <a:t>mã</a:t>
            </a:r>
            <a:r>
              <a:rPr lang="fr-FR" sz="2400" dirty="0"/>
              <a:t> </a:t>
            </a:r>
            <a:r>
              <a:rPr lang="fr-FR" sz="2400" dirty="0" err="1"/>
              <a:t>hóa</a:t>
            </a:r>
            <a:r>
              <a:rPr lang="fr-FR" sz="2400" dirty="0"/>
              <a:t> </a:t>
            </a:r>
            <a:r>
              <a:rPr lang="fr-FR" sz="2400" dirty="0" err="1"/>
              <a:t>đối</a:t>
            </a:r>
            <a:r>
              <a:rPr lang="fr-FR" sz="2400" dirty="0"/>
              <a:t> </a:t>
            </a:r>
            <a:r>
              <a:rPr lang="fr-FR" sz="2400" dirty="0" err="1"/>
              <a:t>xứng</a:t>
            </a:r>
            <a:r>
              <a:rPr lang="fr-FR" sz="2400" dirty="0"/>
              <a:t>, </a:t>
            </a:r>
            <a:r>
              <a:rPr lang="fr-FR" sz="2400" dirty="0" err="1"/>
              <a:t>mã</a:t>
            </a:r>
            <a:r>
              <a:rPr lang="fr-FR" sz="2400" dirty="0"/>
              <a:t> </a:t>
            </a:r>
            <a:r>
              <a:rPr lang="fr-FR" sz="2400" dirty="0" err="1"/>
              <a:t>hóa</a:t>
            </a:r>
            <a:r>
              <a:rPr lang="fr-FR" sz="2400" dirty="0"/>
              <a:t> </a:t>
            </a:r>
            <a:r>
              <a:rPr lang="fr-FR" sz="2400" dirty="0" err="1"/>
              <a:t>bất</a:t>
            </a:r>
            <a:r>
              <a:rPr lang="fr-FR" sz="2400" dirty="0"/>
              <a:t> </a:t>
            </a:r>
            <a:r>
              <a:rPr lang="fr-FR" sz="2400" dirty="0" err="1"/>
              <a:t>đối</a:t>
            </a:r>
            <a:r>
              <a:rPr lang="fr-FR" sz="2400" dirty="0"/>
              <a:t> </a:t>
            </a:r>
            <a:r>
              <a:rPr lang="fr-FR" sz="2400" dirty="0" err="1"/>
              <a:t>xứng</a:t>
            </a:r>
            <a:r>
              <a:rPr lang="fr-FR" sz="2400" dirty="0"/>
              <a:t>, </a:t>
            </a:r>
            <a:r>
              <a:rPr lang="fr-FR" sz="2400" dirty="0" err="1"/>
              <a:t>chữ</a:t>
            </a:r>
            <a:r>
              <a:rPr lang="fr-FR" sz="2400" dirty="0"/>
              <a:t> </a:t>
            </a:r>
            <a:r>
              <a:rPr lang="fr-FR" sz="2400" dirty="0" err="1"/>
              <a:t>ký</a:t>
            </a:r>
            <a:r>
              <a:rPr lang="fr-FR" sz="2400" dirty="0"/>
              <a:t> </a:t>
            </a:r>
            <a:r>
              <a:rPr lang="fr-FR" sz="2400" dirty="0" err="1"/>
              <a:t>điện</a:t>
            </a:r>
            <a:r>
              <a:rPr lang="fr-FR" sz="2400" dirty="0"/>
              <a:t> </a:t>
            </a:r>
            <a:r>
              <a:rPr lang="fr-FR" sz="2400" dirty="0" err="1"/>
              <a:t>tử</a:t>
            </a:r>
            <a:r>
              <a:rPr lang="fr-FR" sz="2400" dirty="0"/>
              <a:t>, </a:t>
            </a:r>
            <a:r>
              <a:rPr lang="fr-FR" sz="2400" dirty="0" err="1"/>
              <a:t>hàm</a:t>
            </a:r>
            <a:r>
              <a:rPr lang="fr-FR" sz="2400" dirty="0"/>
              <a:t> </a:t>
            </a:r>
            <a:r>
              <a:rPr lang="fr-FR" sz="2400" dirty="0" err="1"/>
              <a:t>băm</a:t>
            </a:r>
            <a:r>
              <a:rPr lang="fr-FR" sz="2400" dirty="0"/>
              <a:t> </a:t>
            </a:r>
            <a:r>
              <a:rPr lang="fr-FR" sz="2400" dirty="0" err="1"/>
              <a:t>mật</a:t>
            </a:r>
            <a:r>
              <a:rPr lang="fr-FR" sz="2400" dirty="0"/>
              <a:t> </a:t>
            </a:r>
            <a:r>
              <a:rPr lang="fr-FR" sz="2400" dirty="0" err="1"/>
              <a:t>mã</a:t>
            </a:r>
            <a:r>
              <a:rPr lang="fr-FR" sz="2400" dirty="0"/>
              <a:t>.</a:t>
            </a:r>
            <a:endParaRPr lang="en-US" sz="2400" dirty="0"/>
          </a:p>
          <a:p>
            <a:pPr algn="just">
              <a:defRPr/>
            </a:pPr>
            <a:r>
              <a:rPr lang="fr-FR" sz="2400" dirty="0"/>
              <a:t>Sinh </a:t>
            </a:r>
            <a:r>
              <a:rPr lang="fr-FR" sz="2400" dirty="0" err="1"/>
              <a:t>viên</a:t>
            </a:r>
            <a:r>
              <a:rPr lang="fr-FR" sz="2400" dirty="0"/>
              <a:t> </a:t>
            </a:r>
            <a:r>
              <a:rPr lang="fr-FR" sz="2400" dirty="0" err="1"/>
              <a:t>có</a:t>
            </a:r>
            <a:r>
              <a:rPr lang="fr-FR" sz="2400" dirty="0"/>
              <a:t> </a:t>
            </a:r>
            <a:r>
              <a:rPr lang="fr-FR" sz="2400" dirty="0" err="1"/>
              <a:t>khả</a:t>
            </a:r>
            <a:r>
              <a:rPr lang="fr-FR" sz="2400" dirty="0"/>
              <a:t> </a:t>
            </a:r>
            <a:r>
              <a:rPr lang="fr-FR" sz="2400" dirty="0" err="1"/>
              <a:t>năng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0070C0"/>
                </a:solidFill>
              </a:rPr>
              <a:t>phân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tích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yêu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cầu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bảo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vệ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thông</a:t>
            </a:r>
            <a:r>
              <a:rPr lang="fr-FR" sz="2400" dirty="0">
                <a:solidFill>
                  <a:srgbClr val="0070C0"/>
                </a:solidFill>
              </a:rPr>
              <a:t> tin</a:t>
            </a:r>
            <a:r>
              <a:rPr lang="fr-FR" sz="2400" dirty="0">
                <a:solidFill>
                  <a:srgbClr val="66CCFF"/>
                </a:solidFill>
              </a:rPr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hệ</a:t>
            </a:r>
            <a:r>
              <a:rPr lang="fr-FR" sz="2400" dirty="0"/>
              <a:t> </a:t>
            </a:r>
            <a:r>
              <a:rPr lang="fr-FR" sz="2400" dirty="0" err="1"/>
              <a:t>thống</a:t>
            </a:r>
            <a:r>
              <a:rPr lang="fr-FR" sz="2400" dirty="0"/>
              <a:t> </a:t>
            </a:r>
            <a:r>
              <a:rPr lang="fr-FR" sz="2400" dirty="0" err="1"/>
              <a:t>phần</a:t>
            </a:r>
            <a:r>
              <a:rPr lang="fr-FR" sz="2400" dirty="0"/>
              <a:t> </a:t>
            </a:r>
            <a:r>
              <a:rPr lang="fr-FR" sz="2400" dirty="0" err="1"/>
              <a:t>mềm</a:t>
            </a:r>
            <a:r>
              <a:rPr lang="fr-FR" sz="2400" dirty="0"/>
              <a:t>, </a:t>
            </a:r>
            <a:r>
              <a:rPr lang="fr-FR" sz="2400" dirty="0" err="1"/>
              <a:t>từ</a:t>
            </a:r>
            <a:r>
              <a:rPr lang="fr-FR" sz="2400" dirty="0"/>
              <a:t> </a:t>
            </a:r>
            <a:r>
              <a:rPr lang="fr-FR" sz="2400" dirty="0" err="1"/>
              <a:t>đó</a:t>
            </a:r>
            <a:r>
              <a:rPr lang="fr-FR" sz="2400" dirty="0"/>
              <a:t> </a:t>
            </a:r>
            <a:r>
              <a:rPr lang="fr-FR" sz="2400" dirty="0" err="1"/>
              <a:t>có</a:t>
            </a:r>
            <a:r>
              <a:rPr lang="fr-FR" sz="2400" dirty="0"/>
              <a:t> </a:t>
            </a:r>
            <a:r>
              <a:rPr lang="fr-FR" sz="2400" dirty="0" err="1"/>
              <a:t>khả</a:t>
            </a:r>
            <a:r>
              <a:rPr lang="fr-FR" sz="2400" dirty="0"/>
              <a:t> </a:t>
            </a:r>
            <a:r>
              <a:rPr lang="fr-FR" sz="2400" dirty="0" err="1"/>
              <a:t>năng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0070C0"/>
                </a:solidFill>
              </a:rPr>
              <a:t>thiết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kế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giải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pháp</a:t>
            </a:r>
            <a:r>
              <a:rPr lang="fr-FR" sz="2400" dirty="0">
                <a:solidFill>
                  <a:srgbClr val="0070C0"/>
                </a:solidFill>
              </a:rPr>
              <a:t>, </a:t>
            </a:r>
            <a:r>
              <a:rPr lang="fr-FR" sz="2400" dirty="0" err="1">
                <a:solidFill>
                  <a:srgbClr val="0070C0"/>
                </a:solidFill>
              </a:rPr>
              <a:t>giao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thức</a:t>
            </a:r>
            <a:r>
              <a:rPr lang="fr-FR" sz="2400" dirty="0">
                <a:solidFill>
                  <a:srgbClr val="0070C0"/>
                </a:solidFill>
              </a:rPr>
              <a:t>, </a:t>
            </a:r>
            <a:r>
              <a:rPr lang="fr-FR" sz="2400" dirty="0" err="1">
                <a:solidFill>
                  <a:srgbClr val="0070C0"/>
                </a:solidFill>
              </a:rPr>
              <a:t>quy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trình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/>
              <a:t>để</a:t>
            </a:r>
            <a:r>
              <a:rPr lang="fr-FR" sz="2400" dirty="0"/>
              <a:t> </a:t>
            </a:r>
            <a:r>
              <a:rPr lang="fr-FR" sz="2400" dirty="0" err="1"/>
              <a:t>bảo</a:t>
            </a:r>
            <a:r>
              <a:rPr lang="fr-FR" sz="2400" dirty="0"/>
              <a:t> </a:t>
            </a:r>
            <a:r>
              <a:rPr lang="fr-FR" sz="2400" dirty="0" err="1"/>
              <a:t>vệ</a:t>
            </a:r>
            <a:r>
              <a:rPr lang="fr-FR" sz="2400" dirty="0"/>
              <a:t> </a:t>
            </a:r>
            <a:r>
              <a:rPr lang="fr-FR" sz="2400" dirty="0" err="1"/>
              <a:t>thông</a:t>
            </a:r>
            <a:r>
              <a:rPr lang="fr-FR" sz="2400" dirty="0"/>
              <a:t> tin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hệ</a:t>
            </a:r>
            <a:r>
              <a:rPr lang="fr-FR" sz="2400" dirty="0"/>
              <a:t> </a:t>
            </a:r>
            <a:r>
              <a:rPr lang="fr-FR" sz="2400" dirty="0" err="1"/>
              <a:t>thống</a:t>
            </a:r>
            <a:r>
              <a:rPr lang="fr-FR" sz="2400" dirty="0"/>
              <a:t> </a:t>
            </a:r>
            <a:r>
              <a:rPr lang="fr-FR" sz="2400" dirty="0" err="1"/>
              <a:t>phần</a:t>
            </a:r>
            <a:r>
              <a:rPr lang="fr-FR" sz="2400" dirty="0"/>
              <a:t> </a:t>
            </a:r>
            <a:r>
              <a:rPr lang="fr-FR" sz="2400" dirty="0" err="1"/>
              <a:t>mềm</a:t>
            </a:r>
            <a:r>
              <a:rPr lang="fr-FR" sz="2400" dirty="0"/>
              <a:t>.</a:t>
            </a:r>
            <a:endParaRPr lang="en-US" sz="2400" dirty="0"/>
          </a:p>
          <a:p>
            <a:pPr algn="just">
              <a:defRPr/>
            </a:pPr>
            <a:r>
              <a:rPr lang="fr-FR" sz="2400" dirty="0"/>
              <a:t>Sinh </a:t>
            </a:r>
            <a:r>
              <a:rPr lang="fr-FR" sz="2400" dirty="0" err="1"/>
              <a:t>viên</a:t>
            </a:r>
            <a:r>
              <a:rPr lang="fr-FR" sz="2400" dirty="0"/>
              <a:t> </a:t>
            </a:r>
            <a:r>
              <a:rPr lang="fr-FR" sz="2400" dirty="0" err="1"/>
              <a:t>có</a:t>
            </a:r>
            <a:r>
              <a:rPr lang="fr-FR" sz="2400" dirty="0"/>
              <a:t> </a:t>
            </a:r>
            <a:r>
              <a:rPr lang="fr-FR" sz="2400" dirty="0" err="1"/>
              <a:t>khả</a:t>
            </a:r>
            <a:r>
              <a:rPr lang="fr-FR" sz="2400" dirty="0"/>
              <a:t> </a:t>
            </a:r>
            <a:r>
              <a:rPr lang="fr-FR" sz="2400" dirty="0" err="1"/>
              <a:t>năng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0070C0"/>
                </a:solidFill>
              </a:rPr>
              <a:t>phân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tích</a:t>
            </a:r>
            <a:r>
              <a:rPr lang="fr-FR" sz="2400" dirty="0">
                <a:solidFill>
                  <a:srgbClr val="0070C0"/>
                </a:solidFill>
              </a:rPr>
              <a:t>, </a:t>
            </a:r>
            <a:r>
              <a:rPr lang="fr-FR" sz="2400" dirty="0" err="1">
                <a:solidFill>
                  <a:srgbClr val="0070C0"/>
                </a:solidFill>
              </a:rPr>
              <a:t>đánh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giá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ưu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điểm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và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hạn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chế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/>
              <a:t>của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giải</a:t>
            </a:r>
            <a:r>
              <a:rPr lang="fr-FR" sz="2400" dirty="0"/>
              <a:t> </a:t>
            </a:r>
            <a:r>
              <a:rPr lang="fr-FR" sz="2400" dirty="0" err="1"/>
              <a:t>pháp</a:t>
            </a:r>
            <a:r>
              <a:rPr lang="fr-FR" sz="2400" dirty="0"/>
              <a:t>, </a:t>
            </a:r>
            <a:r>
              <a:rPr lang="fr-FR" sz="2400" dirty="0" err="1"/>
              <a:t>giao</a:t>
            </a:r>
            <a:r>
              <a:rPr lang="fr-FR" sz="2400" dirty="0"/>
              <a:t> </a:t>
            </a:r>
            <a:r>
              <a:rPr lang="fr-FR" sz="2400" dirty="0" err="1"/>
              <a:t>thức</a:t>
            </a:r>
            <a:r>
              <a:rPr lang="fr-FR" sz="2400" dirty="0"/>
              <a:t>, </a:t>
            </a:r>
            <a:r>
              <a:rPr lang="fr-FR" sz="2400" dirty="0" err="1"/>
              <a:t>quy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bảo</a:t>
            </a:r>
            <a:r>
              <a:rPr lang="fr-FR" sz="2400" dirty="0"/>
              <a:t> </a:t>
            </a:r>
            <a:r>
              <a:rPr lang="fr-FR" sz="2400" dirty="0" err="1"/>
              <a:t>vệ</a:t>
            </a:r>
            <a:r>
              <a:rPr lang="fr-FR" sz="2400" dirty="0"/>
              <a:t> </a:t>
            </a:r>
            <a:r>
              <a:rPr lang="fr-FR" sz="2400" dirty="0" err="1"/>
              <a:t>thông</a:t>
            </a:r>
            <a:r>
              <a:rPr lang="fr-FR" sz="2400" dirty="0"/>
              <a:t> tin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hệ</a:t>
            </a:r>
            <a:r>
              <a:rPr lang="fr-FR" sz="2400" dirty="0"/>
              <a:t> </a:t>
            </a:r>
            <a:r>
              <a:rPr lang="fr-FR" sz="2400" dirty="0" err="1"/>
              <a:t>thống</a:t>
            </a:r>
            <a:r>
              <a:rPr lang="fr-FR" sz="2400" dirty="0"/>
              <a:t> </a:t>
            </a:r>
            <a:r>
              <a:rPr lang="fr-FR" sz="2400" dirty="0" err="1"/>
              <a:t>phần</a:t>
            </a:r>
            <a:r>
              <a:rPr lang="fr-FR" sz="2400" dirty="0"/>
              <a:t> </a:t>
            </a:r>
            <a:r>
              <a:rPr lang="fr-FR" sz="2400" dirty="0" err="1"/>
              <a:t>mềm</a:t>
            </a:r>
            <a:r>
              <a:rPr lang="fr-FR" sz="2400" dirty="0"/>
              <a:t>.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44184"/>
            <a:ext cx="9144000" cy="535531"/>
          </a:xfrm>
        </p:spPr>
        <p:txBody>
          <a:bodyPr/>
          <a:lstStyle/>
          <a:p>
            <a:pPr>
              <a:defRPr/>
            </a:pPr>
            <a:r>
              <a:rPr dirty="0" err="1"/>
              <a:t>Mục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</a:t>
            </a: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học</a:t>
            </a:r>
            <a:endParaRPr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200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2500"/>
            <a:ext cx="9144000" cy="535531"/>
          </a:xfrm>
        </p:spPr>
        <p:txBody>
          <a:bodyPr/>
          <a:lstStyle/>
          <a:p>
            <a:pPr>
              <a:defRPr/>
            </a:pPr>
            <a:r>
              <a:rPr dirty="0" err="1"/>
              <a:t>Giới</a:t>
            </a:r>
            <a:r>
              <a:rPr dirty="0"/>
              <a:t> </a:t>
            </a:r>
            <a:r>
              <a:rPr dirty="0" err="1"/>
              <a:t>thiệu</a:t>
            </a:r>
            <a:r>
              <a:rPr dirty="0"/>
              <a:t> </a:t>
            </a:r>
            <a:r>
              <a:rPr dirty="0" err="1"/>
              <a:t>chung</a:t>
            </a:r>
            <a:endParaRPr dirty="0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131112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: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3-4</a:t>
            </a:r>
          </a:p>
          <a:p>
            <a:pPr eaLnBrk="1" hangingPunct="1">
              <a:defRPr/>
            </a:pP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: 4</a:t>
            </a:r>
          </a:p>
          <a:p>
            <a:pPr>
              <a:defRPr/>
            </a:pP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: 45 </a:t>
            </a:r>
            <a:r>
              <a:rPr lang="en-US" sz="2400" dirty="0" err="1"/>
              <a:t>tiết</a:t>
            </a: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409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622"/>
            <a:ext cx="9144000" cy="967312"/>
          </a:xfrm>
        </p:spPr>
        <p:txBody>
          <a:bodyPr/>
          <a:lstStyle/>
          <a:p>
            <a:pPr eaLnBrk="1" hangingPunct="1">
              <a:defRPr/>
            </a:pP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kiểm</a:t>
            </a:r>
            <a:r>
              <a:rPr dirty="0"/>
              <a:t> </a:t>
            </a:r>
            <a:r>
              <a:rPr dirty="0" err="1"/>
              <a:t>tra</a:t>
            </a:r>
            <a:endParaRPr dirty="0"/>
          </a:p>
        </p:txBody>
      </p:sp>
      <p:sp>
        <p:nvSpPr>
          <p:cNvPr id="295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262979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: 										</a:t>
            </a:r>
            <a:r>
              <a:rPr lang="en-US" sz="2400" dirty="0">
                <a:solidFill>
                  <a:srgbClr val="FF0000"/>
                </a:solidFill>
              </a:rPr>
              <a:t>50%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trắc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+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(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: 					</a:t>
            </a:r>
            <a:r>
              <a:rPr lang="en-US" sz="2400" dirty="0">
                <a:solidFill>
                  <a:srgbClr val="FF0000"/>
                </a:solidFill>
              </a:rPr>
              <a:t>10%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~2-10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err="1"/>
              <a:t>Nộp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cột</a:t>
            </a:r>
            <a:r>
              <a:rPr lang="en-US" sz="2400" dirty="0"/>
              <a:t> </a:t>
            </a:r>
            <a:r>
              <a:rPr lang="en-US" sz="2400" dirty="0" err="1"/>
              <a:t>mốc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:					</a:t>
            </a:r>
            <a:r>
              <a:rPr lang="en-US" sz="2400" dirty="0">
                <a:solidFill>
                  <a:srgbClr val="FF0000"/>
                </a:solidFill>
              </a:rPr>
              <a:t>15%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(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2SV)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:						</a:t>
            </a:r>
            <a:r>
              <a:rPr lang="en-US" sz="2400" dirty="0">
                <a:solidFill>
                  <a:srgbClr val="FF0000"/>
                </a:solidFill>
              </a:rPr>
              <a:t>15%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(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2SV)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: 					</a:t>
            </a:r>
            <a:r>
              <a:rPr lang="en-US" dirty="0">
                <a:solidFill>
                  <a:srgbClr val="FF0000"/>
                </a:solidFill>
              </a:rPr>
              <a:t>10%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4 SV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seminar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312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344184"/>
            <a:ext cx="9144000" cy="535531"/>
          </a:xfrm>
        </p:spPr>
        <p:txBody>
          <a:bodyPr/>
          <a:lstStyle/>
          <a:p>
            <a:pPr eaLnBrk="1" hangingPunct="1">
              <a:defRPr/>
            </a:pPr>
            <a:r>
              <a:rPr dirty="0" err="1"/>
              <a:t>Nội</a:t>
            </a:r>
            <a:r>
              <a:rPr dirty="0"/>
              <a:t> dung (1)</a:t>
            </a:r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9142412" cy="48117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1: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An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&amp;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 eaLnBrk="1" hangingPunct="1">
              <a:defRPr/>
            </a:pP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2: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r>
              <a:rPr lang="en-US" sz="2400" dirty="0"/>
              <a:t> (</a:t>
            </a:r>
            <a:r>
              <a:rPr lang="en-US" sz="2400" dirty="0" err="1"/>
              <a:t>cổ</a:t>
            </a:r>
            <a:r>
              <a:rPr lang="en-US" sz="2400" dirty="0"/>
              <a:t> </a:t>
            </a:r>
            <a:r>
              <a:rPr lang="en-US" sz="2400" dirty="0" err="1"/>
              <a:t>điển</a:t>
            </a:r>
            <a:r>
              <a:rPr lang="en-US" sz="2400" dirty="0"/>
              <a:t>)</a:t>
            </a:r>
          </a:p>
          <a:p>
            <a:pPr eaLnBrk="1" hangingPunct="1">
              <a:defRPr/>
            </a:pP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3: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 Shannon</a:t>
            </a:r>
          </a:p>
          <a:p>
            <a:pPr eaLnBrk="1" hangingPunct="1">
              <a:defRPr/>
            </a:pP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4: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(DES, AES…)</a:t>
            </a:r>
          </a:p>
          <a:p>
            <a:pPr eaLnBrk="1" hangingPunct="1">
              <a:defRPr/>
            </a:pP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5: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chiến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padding</a:t>
            </a:r>
          </a:p>
          <a:p>
            <a:pPr eaLnBrk="1" hangingPunct="1">
              <a:defRPr/>
            </a:pP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6: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endParaRPr lang="en-US" sz="2400" dirty="0"/>
          </a:p>
          <a:p>
            <a:pPr eaLnBrk="1" hangingPunct="1">
              <a:defRPr/>
            </a:pP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7: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</a:p>
          <a:p>
            <a:pPr eaLnBrk="1" hangingPunct="1">
              <a:defRPr/>
            </a:pPr>
            <a:r>
              <a:rPr lang="fr-FR" sz="2400" dirty="0" err="1"/>
              <a:t>Chủ</a:t>
            </a:r>
            <a:r>
              <a:rPr lang="fr-FR" sz="2400" dirty="0"/>
              <a:t> </a:t>
            </a:r>
            <a:r>
              <a:rPr lang="fr-FR" sz="2400" dirty="0" err="1"/>
              <a:t>đề</a:t>
            </a:r>
            <a:r>
              <a:rPr lang="fr-FR" sz="2400" dirty="0"/>
              <a:t> 8: </a:t>
            </a:r>
            <a:r>
              <a:rPr lang="fr-FR" sz="2400" dirty="0" err="1"/>
              <a:t>Hàm</a:t>
            </a:r>
            <a:r>
              <a:rPr lang="fr-FR" sz="2400" dirty="0"/>
              <a:t> </a:t>
            </a:r>
            <a:r>
              <a:rPr lang="fr-FR" sz="2400" dirty="0" err="1"/>
              <a:t>băm</a:t>
            </a:r>
            <a:r>
              <a:rPr lang="fr-FR" sz="2400" dirty="0"/>
              <a:t> </a:t>
            </a:r>
            <a:r>
              <a:rPr lang="fr-FR" sz="2400" dirty="0" err="1"/>
              <a:t>mật</a:t>
            </a:r>
            <a:r>
              <a:rPr lang="fr-FR" sz="2400" dirty="0"/>
              <a:t> </a:t>
            </a:r>
            <a:r>
              <a:rPr lang="fr-FR" sz="2400" dirty="0" err="1"/>
              <a:t>mã</a:t>
            </a:r>
            <a:r>
              <a:rPr lang="en-US" sz="2400" dirty="0"/>
              <a:t> </a:t>
            </a:r>
          </a:p>
          <a:p>
            <a:pPr eaLnBrk="1" hangingPunct="1">
              <a:defRPr/>
            </a:pP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9: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endParaRPr lang="en-US" sz="2400" dirty="0"/>
          </a:p>
          <a:p>
            <a:pPr eaLnBrk="1" hangingPunct="1">
              <a:defRPr/>
            </a:pP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10: Secured Socket Layer</a:t>
            </a:r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80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4184"/>
            <a:ext cx="9144000" cy="535531"/>
          </a:xfrm>
        </p:spPr>
        <p:txBody>
          <a:bodyPr/>
          <a:lstStyle/>
          <a:p>
            <a:pPr>
              <a:defRPr/>
            </a:pPr>
            <a:r>
              <a:rPr dirty="0" err="1"/>
              <a:t>Nội</a:t>
            </a:r>
            <a:r>
              <a:rPr dirty="0"/>
              <a:t> dung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8" y="1414463"/>
            <a:ext cx="8380412" cy="2751522"/>
          </a:xfrm>
        </p:spPr>
        <p:txBody>
          <a:bodyPr/>
          <a:lstStyle/>
          <a:p>
            <a:pPr algn="just">
              <a:defRPr/>
            </a:pPr>
            <a:r>
              <a:rPr lang="fr-FR" sz="2400" dirty="0" err="1"/>
              <a:t>Chủ</a:t>
            </a:r>
            <a:r>
              <a:rPr lang="fr-FR" sz="2400" dirty="0"/>
              <a:t> </a:t>
            </a:r>
            <a:r>
              <a:rPr lang="fr-FR" sz="2400" dirty="0" err="1"/>
              <a:t>đề</a:t>
            </a:r>
            <a:r>
              <a:rPr lang="fr-FR" sz="2400" dirty="0"/>
              <a:t> 11: </a:t>
            </a:r>
            <a:r>
              <a:rPr lang="fr-FR" sz="2400" dirty="0" err="1"/>
              <a:t>Phân</a:t>
            </a:r>
            <a:r>
              <a:rPr lang="fr-FR" sz="2400" dirty="0"/>
              <a:t> </a:t>
            </a:r>
            <a:r>
              <a:rPr lang="fr-FR" sz="2400" dirty="0" err="1"/>
              <a:t>tích</a:t>
            </a:r>
            <a:r>
              <a:rPr lang="fr-FR" sz="2400" dirty="0"/>
              <a:t> </a:t>
            </a:r>
            <a:r>
              <a:rPr lang="fr-FR" sz="2400" dirty="0" err="1"/>
              <a:t>yêu</a:t>
            </a:r>
            <a:r>
              <a:rPr lang="fr-FR" sz="2400" dirty="0"/>
              <a:t> </a:t>
            </a:r>
            <a:r>
              <a:rPr lang="fr-FR" sz="2400" dirty="0" err="1"/>
              <a:t>cầu</a:t>
            </a:r>
            <a:r>
              <a:rPr lang="fr-FR" sz="2400" dirty="0"/>
              <a:t>, </a:t>
            </a:r>
            <a:r>
              <a:rPr lang="fr-FR" sz="2400" dirty="0" err="1"/>
              <a:t>thiết</a:t>
            </a:r>
            <a:r>
              <a:rPr lang="fr-FR" sz="2400" dirty="0"/>
              <a:t> </a:t>
            </a:r>
            <a:r>
              <a:rPr lang="fr-FR" sz="2400" dirty="0" err="1"/>
              <a:t>kế</a:t>
            </a:r>
            <a:r>
              <a:rPr lang="fr-FR" sz="2400" dirty="0"/>
              <a:t> </a:t>
            </a:r>
            <a:r>
              <a:rPr lang="fr-FR" sz="2400" dirty="0" err="1"/>
              <a:t>quy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, </a:t>
            </a:r>
            <a:r>
              <a:rPr lang="fr-FR" sz="2400" dirty="0" err="1"/>
              <a:t>giao</a:t>
            </a:r>
            <a:r>
              <a:rPr lang="fr-FR" sz="2400" dirty="0"/>
              <a:t> </a:t>
            </a:r>
            <a:r>
              <a:rPr lang="fr-FR" sz="2400" dirty="0" err="1"/>
              <a:t>thức</a:t>
            </a:r>
            <a:r>
              <a:rPr lang="fr-FR" sz="2400" dirty="0"/>
              <a:t> </a:t>
            </a:r>
            <a:r>
              <a:rPr lang="fr-FR" sz="2400" dirty="0" err="1"/>
              <a:t>bảo</a:t>
            </a:r>
            <a:r>
              <a:rPr lang="fr-FR" sz="2400" dirty="0"/>
              <a:t> </a:t>
            </a:r>
            <a:r>
              <a:rPr lang="fr-FR" sz="2400" dirty="0" err="1"/>
              <a:t>vệ</a:t>
            </a:r>
            <a:r>
              <a:rPr lang="fr-FR" sz="2400" dirty="0"/>
              <a:t> </a:t>
            </a:r>
            <a:r>
              <a:rPr lang="fr-FR" sz="2400" dirty="0" err="1"/>
              <a:t>thông</a:t>
            </a:r>
            <a:r>
              <a:rPr lang="fr-FR" sz="2400" dirty="0"/>
              <a:t> tin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hệ</a:t>
            </a:r>
            <a:r>
              <a:rPr lang="fr-FR" sz="2400" dirty="0"/>
              <a:t> </a:t>
            </a:r>
            <a:r>
              <a:rPr lang="fr-FR" sz="2400" dirty="0" err="1"/>
              <a:t>thống</a:t>
            </a:r>
            <a:r>
              <a:rPr lang="fr-FR" sz="2400" dirty="0"/>
              <a:t> </a:t>
            </a:r>
            <a:r>
              <a:rPr lang="fr-FR" sz="2400" dirty="0" err="1"/>
              <a:t>phần</a:t>
            </a:r>
            <a:r>
              <a:rPr lang="fr-FR" sz="2400" dirty="0"/>
              <a:t> </a:t>
            </a:r>
            <a:r>
              <a:rPr lang="fr-FR" sz="2400" dirty="0" err="1"/>
              <a:t>mềm</a:t>
            </a:r>
            <a:r>
              <a:rPr lang="fr-FR" sz="2400" dirty="0"/>
              <a:t>	</a:t>
            </a:r>
          </a:p>
          <a:p>
            <a:pPr algn="just">
              <a:defRPr/>
            </a:pPr>
            <a:r>
              <a:rPr lang="fr-FR" sz="2400" dirty="0" err="1"/>
              <a:t>Chủ</a:t>
            </a:r>
            <a:r>
              <a:rPr lang="fr-FR" sz="2400" dirty="0"/>
              <a:t> </a:t>
            </a:r>
            <a:r>
              <a:rPr lang="fr-FR" sz="2400" dirty="0" err="1"/>
              <a:t>đề</a:t>
            </a:r>
            <a:r>
              <a:rPr lang="fr-FR" sz="2400" dirty="0"/>
              <a:t> 12: </a:t>
            </a:r>
            <a:r>
              <a:rPr lang="fr-FR" sz="2400" dirty="0" err="1"/>
              <a:t>Một</a:t>
            </a:r>
            <a:r>
              <a:rPr lang="fr-FR" sz="2400" dirty="0"/>
              <a:t> </a:t>
            </a:r>
            <a:r>
              <a:rPr lang="fr-FR" sz="2400" dirty="0" err="1"/>
              <a:t>số</a:t>
            </a:r>
            <a:r>
              <a:rPr lang="fr-FR" sz="2400" dirty="0"/>
              <a:t> </a:t>
            </a:r>
            <a:r>
              <a:rPr lang="fr-FR" sz="2400" dirty="0" err="1"/>
              <a:t>giao</a:t>
            </a:r>
            <a:r>
              <a:rPr lang="fr-FR" sz="2400" dirty="0"/>
              <a:t> </a:t>
            </a:r>
            <a:r>
              <a:rPr lang="fr-FR" sz="2400" dirty="0" err="1"/>
              <a:t>thức</a:t>
            </a:r>
            <a:r>
              <a:rPr lang="fr-FR" sz="2400" dirty="0"/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mạng</a:t>
            </a:r>
            <a:r>
              <a:rPr lang="fr-FR" sz="2400" dirty="0"/>
              <a:t> </a:t>
            </a:r>
            <a:r>
              <a:rPr lang="fr-FR" sz="2400" dirty="0" err="1"/>
              <a:t>không</a:t>
            </a:r>
            <a:r>
              <a:rPr lang="fr-FR" sz="2400" dirty="0"/>
              <a:t> </a:t>
            </a:r>
            <a:r>
              <a:rPr lang="fr-FR" sz="2400" dirty="0" err="1"/>
              <a:t>dây</a:t>
            </a:r>
            <a:r>
              <a:rPr lang="fr-FR" sz="2400" dirty="0"/>
              <a:t> (WEP, WPA, WPA2…)	</a:t>
            </a:r>
            <a:endParaRPr lang="en-US" sz="2400" dirty="0"/>
          </a:p>
          <a:p>
            <a:pPr algn="just">
              <a:defRPr/>
            </a:pPr>
            <a:r>
              <a:rPr lang="fr-FR" sz="2400" dirty="0" err="1"/>
              <a:t>Chủ</a:t>
            </a:r>
            <a:r>
              <a:rPr lang="fr-FR" sz="2400" dirty="0"/>
              <a:t> </a:t>
            </a:r>
            <a:r>
              <a:rPr lang="fr-FR" sz="2400" dirty="0" err="1"/>
              <a:t>đề</a:t>
            </a:r>
            <a:r>
              <a:rPr lang="fr-FR" sz="2400" dirty="0"/>
              <a:t> 13: </a:t>
            </a:r>
            <a:r>
              <a:rPr lang="fr-FR" sz="2400" dirty="0" err="1"/>
              <a:t>Tính</a:t>
            </a:r>
            <a:r>
              <a:rPr lang="fr-FR" sz="2400" dirty="0"/>
              <a:t> </a:t>
            </a:r>
            <a:r>
              <a:rPr lang="fr-FR" sz="2400" dirty="0" err="1"/>
              <a:t>riêng</a:t>
            </a:r>
            <a:r>
              <a:rPr lang="fr-FR" sz="2400" dirty="0"/>
              <a:t> </a:t>
            </a:r>
            <a:r>
              <a:rPr lang="fr-FR" sz="2400" dirty="0" err="1"/>
              <a:t>tư</a:t>
            </a:r>
            <a:endParaRPr lang="en-US" sz="2400" dirty="0"/>
          </a:p>
          <a:p>
            <a:pPr algn="just">
              <a:defRPr/>
            </a:pP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14: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(Single Sign-On, Trust Negotiation, Kerberos, Blind-Signature, e-Voting, e-Cash…)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01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44184"/>
            <a:ext cx="9144000" cy="535531"/>
          </a:xfrm>
        </p:spPr>
        <p:txBody>
          <a:bodyPr/>
          <a:lstStyle/>
          <a:p>
            <a:pPr eaLnBrk="1" hangingPunct="1">
              <a:defRPr/>
            </a:pPr>
            <a:r>
              <a:rPr dirty="0" err="1"/>
              <a:t>Tài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tham</a:t>
            </a:r>
            <a:r>
              <a:rPr dirty="0"/>
              <a:t> </a:t>
            </a:r>
            <a:r>
              <a:rPr dirty="0" err="1"/>
              <a:t>khảo</a:t>
            </a:r>
            <a:endParaRPr dirty="0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1531937"/>
          </a:xfrm>
        </p:spPr>
        <p:txBody>
          <a:bodyPr/>
          <a:lstStyle/>
          <a:p>
            <a:pPr eaLnBrk="1" hangingPunct="1">
              <a:defRPr/>
            </a:pPr>
            <a:r>
              <a:rPr lang="vi-VN" sz="2400" dirty="0"/>
              <a:t>Dương Anh Đức, Trần Minh Triết, </a:t>
            </a:r>
            <a:r>
              <a:rPr lang="vi-VN" sz="2400" i="1" dirty="0"/>
              <a:t>Mã hóa và Ứng dụng</a:t>
            </a:r>
            <a:r>
              <a:rPr lang="vi-VN" sz="2400" dirty="0"/>
              <a:t>, NXB Đại học Quốc gia, 2005</a:t>
            </a:r>
          </a:p>
          <a:p>
            <a:pPr eaLnBrk="1" hangingPunct="1">
              <a:defRPr/>
            </a:pPr>
            <a:r>
              <a:rPr lang="vi-VN" sz="2400" dirty="0"/>
              <a:t>Bùi Doãn Khanh, Nguyễn Đình Thúc, </a:t>
            </a:r>
            <a:r>
              <a:rPr lang="vi-VN" sz="2400" i="1" dirty="0"/>
              <a:t>Mã hoá thông tin : phương pháp và ứng dụng</a:t>
            </a:r>
            <a:r>
              <a:rPr lang="vi-VN" sz="2400" dirty="0"/>
              <a:t>, 2005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274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Douglas R. Stinson, Cryptography – Theory and Practice, 3rd edition, CRC Press,  2005.</a:t>
            </a:r>
          </a:p>
          <a:p>
            <a:pPr marL="0" indent="0" algn="r">
              <a:buNone/>
            </a:pPr>
            <a:r>
              <a:rPr lang="en-US" sz="2000" dirty="0">
                <a:hlinkClick r:id="rId2"/>
              </a:rPr>
              <a:t>http://www.cacr.math.uwaterloo.ca/~dstinson/CTAP3/CTAP3.html</a:t>
            </a:r>
            <a:r>
              <a:rPr lang="en-US" sz="2000" dirty="0"/>
              <a:t> </a:t>
            </a:r>
          </a:p>
          <a:p>
            <a:r>
              <a:rPr lang="en-US" dirty="0"/>
              <a:t>William Stallings, Cryptography and Network Security: Principles and Practice, 5th Edition, Prentice Hall, 2005.</a:t>
            </a:r>
          </a:p>
          <a:p>
            <a:pPr marL="0" indent="0" algn="r">
              <a:buNone/>
            </a:pPr>
            <a:r>
              <a:rPr lang="en-US" sz="2000" dirty="0">
                <a:hlinkClick r:id="rId3"/>
              </a:rPr>
              <a:t>http://williamstallings.com/Crypto/Crypto5e.html</a:t>
            </a:r>
            <a:r>
              <a:rPr lang="en-US" sz="2000" dirty="0"/>
              <a:t> </a:t>
            </a:r>
          </a:p>
          <a:p>
            <a:r>
              <a:rPr lang="en-US" dirty="0"/>
              <a:t>Alfred J. </a:t>
            </a:r>
            <a:r>
              <a:rPr lang="en-US" dirty="0" err="1"/>
              <a:t>Menezes</a:t>
            </a:r>
            <a:r>
              <a:rPr lang="en-US" dirty="0"/>
              <a:t>, Paul C. van </a:t>
            </a:r>
            <a:r>
              <a:rPr lang="en-US" dirty="0" err="1"/>
              <a:t>Oorschot</a:t>
            </a:r>
            <a:r>
              <a:rPr lang="en-US" dirty="0"/>
              <a:t> , Scott A. Vanstone,  Handbook of Applied Cryptography,  CRC Press, 1997</a:t>
            </a:r>
          </a:p>
          <a:p>
            <a:pPr marL="0" indent="0" algn="r">
              <a:buNone/>
            </a:pPr>
            <a:r>
              <a:rPr lang="en-US" sz="2000" dirty="0">
                <a:hlinkClick r:id="rId4"/>
              </a:rPr>
              <a:t>http://cacr.math.uwaterloo.ca/hac/</a:t>
            </a:r>
            <a:r>
              <a:rPr lang="en-US" sz="2000" dirty="0"/>
              <a:t> </a:t>
            </a:r>
          </a:p>
          <a:p>
            <a:r>
              <a:rPr lang="en-US" dirty="0"/>
              <a:t>Bruce </a:t>
            </a:r>
            <a:r>
              <a:rPr lang="en-US" dirty="0" err="1"/>
              <a:t>Schneier</a:t>
            </a:r>
            <a:r>
              <a:rPr lang="en-US" dirty="0"/>
              <a:t>, </a:t>
            </a:r>
            <a:r>
              <a:rPr lang="en-US" dirty="0" err="1"/>
              <a:t>Schneier</a:t>
            </a:r>
            <a:r>
              <a:rPr lang="en-US" dirty="0"/>
              <a:t> on Security, Wiley, 2008</a:t>
            </a:r>
          </a:p>
          <a:p>
            <a:pPr marL="0" indent="0" algn="r">
              <a:buNone/>
            </a:pPr>
            <a:r>
              <a:rPr lang="en-US" sz="2000" dirty="0">
                <a:hlinkClick r:id="rId5"/>
              </a:rPr>
              <a:t>http://www.schneier.com/book-sos.html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204586"/>
      </p:ext>
    </p:extLst>
  </p:cSld>
  <p:clrMapOvr>
    <a:masterClrMapping/>
  </p:clrMapOvr>
</p:sld>
</file>

<file path=ppt/theme/theme1.xml><?xml version="1.0" encoding="utf-8"?>
<a:theme xmlns:a="http://schemas.openxmlformats.org/drawingml/2006/main" name="FIT_CDIO_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FIT_CDIO_PPT Template</Template>
  <TotalTime>41</TotalTime>
  <Words>567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PGothic</vt:lpstr>
      <vt:lpstr>Wingdings</vt:lpstr>
      <vt:lpstr>Wingdings 2</vt:lpstr>
      <vt:lpstr>FIT_CDIO_PPT Template</vt:lpstr>
      <vt:lpstr>Mã hóa thông tin  và Ứng dụng</vt:lpstr>
      <vt:lpstr>Giới thiệu chung</vt:lpstr>
      <vt:lpstr>Mục tiêu môn học</vt:lpstr>
      <vt:lpstr>Giới thiệu chung</vt:lpstr>
      <vt:lpstr>Hình thức kiểm tra</vt:lpstr>
      <vt:lpstr>Nội dung (1)</vt:lpstr>
      <vt:lpstr>Nội dung (2)</vt:lpstr>
      <vt:lpstr>Tài liệu tham khảo</vt:lpstr>
      <vt:lpstr>Tài liệu tham khảo</vt:lpstr>
      <vt:lpstr>Tài liệu tham khảo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Java</dc:title>
  <dc:creator>Trần Minh Triết</dc:creator>
  <cp:lastModifiedBy>Minh-Triet TRAN</cp:lastModifiedBy>
  <cp:revision>17</cp:revision>
  <dcterms:created xsi:type="dcterms:W3CDTF">2012-02-24T03:24:57Z</dcterms:created>
  <dcterms:modified xsi:type="dcterms:W3CDTF">2016-02-24T14:27:13Z</dcterms:modified>
</cp:coreProperties>
</file>