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1AC2B1-23A3-4344-A0D7-C56917F2593F}" type="slidenum">
              <a:rPr lang="en-US"/>
            </a:fld>
            <a:endParaRPr lang="en-US"/>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945AD7-90AC-4861-9E48-684030170FA0}" type="slidenum">
              <a:rPr lang="en-US"/>
            </a:fld>
            <a:endParaRPr lang="en-US"/>
          </a:p>
        </p:txBody>
      </p:sp>
      <p:sp>
        <p:nvSpPr>
          <p:cNvPr id="262146" name="Rectangle 2"/>
          <p:cNvSpPr>
            <a:spLocks noGrp="1" noRot="1" noChangeAspect="1" noChangeArrowheads="1" noTextEdit="1"/>
          </p:cNvSpPr>
          <p:nvPr>
            <p:ph type="sldImg"/>
          </p:nvPr>
        </p:nvSpPr>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2AE956-BDBA-4453-BF2E-C36E62E0B056}" type="slidenum">
              <a:rPr lang="en-US"/>
            </a:fld>
            <a:endParaRPr lang="en-US"/>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F8C450-0F20-440B-89F8-8E02CD8537EE}" type="slidenum">
              <a:rPr lang="en-US"/>
            </a:fld>
            <a:endParaRPr lang="en-US"/>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6791FE-DB0B-4CDB-B6B1-4B2773B26217}" type="slidenum">
              <a:rPr lang="en-US"/>
            </a:fld>
            <a:endParaRPr lang="en-US"/>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CC7076-F53D-409E-A52A-7FB8B996EEE5}" type="slidenum">
              <a:rPr lang="en-US"/>
            </a:fld>
            <a:endParaRPr lang="en-US"/>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20A6C5-90CA-493C-9628-F5817E7A5EFB}" type="slidenum">
              <a:rPr lang="en-US"/>
            </a:fld>
            <a:endParaRPr lang="en-US"/>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A44CCF-C46F-42EB-87E4-3187C1C89CCA}" type="slidenum">
              <a:rPr lang="en-US"/>
            </a:fld>
            <a:endParaRPr lang="en-US"/>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r>
              <a:rPr lang="en-US"/>
              <a:t> Many of the encrypted messages in this period use </a:t>
            </a:r>
            <a:r>
              <a:rPr lang="en-US" b="1"/>
              <a:t>nomenclature</a:t>
            </a:r>
            <a:r>
              <a:rPr lang="en-US"/>
              <a:t>.</a:t>
            </a:r>
            <a:endParaRPr lang="en-US"/>
          </a:p>
          <a:p>
            <a:r>
              <a:rPr lang="en-US"/>
              <a:t> Using substitution ciphers to encode messages using these codes, code breaking becomes harder.</a:t>
            </a:r>
            <a:endParaRPr lang="en-US"/>
          </a:p>
          <a:p>
            <a:r>
              <a:rPr lang="en-US"/>
              <a:t> Consider the issue of recognizing the fact that you’ve actually broken the code.</a:t>
            </a:r>
            <a:endParaRPr lang="en-US"/>
          </a:p>
          <a:p>
            <a:pPr eaLnBrk="0" hangingPunct="0">
              <a:spcBef>
                <a:spcPct val="0"/>
              </a:spcBef>
              <a:buFontTx/>
              <a:buChar char="•"/>
            </a:pPr>
            <a:r>
              <a:rPr lang="en-US" b="1"/>
              <a:t>nomenclature</a:t>
            </a:r>
            <a:r>
              <a:rPr lang="en-US"/>
              <a:t> – naming conventions that are a combination of a code and a simple compression technique. </a:t>
            </a:r>
            <a:br>
              <a:rPr lang="en-US"/>
            </a:br>
            <a:r>
              <a:rPr lang="en-US"/>
              <a:t>Different leaders and cities, professions and commodities get a 2-3 letter code.</a:t>
            </a:r>
            <a:endParaRPr lang="en-US"/>
          </a:p>
          <a:p>
            <a:endParaRPr lang="en-US"/>
          </a:p>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29FA36-121D-4480-83CA-F065D566380D}" type="slidenum">
              <a:rPr lang="en-US"/>
            </a:fld>
            <a:endParaRPr lang="en-US"/>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D07C43-D188-4196-90B0-1557D97E0C52}" type="slidenum">
              <a:rPr lang="en-US"/>
            </a:fld>
            <a:endParaRPr lang="en-US"/>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r>
              <a:rPr lang="en-US" sz="1000"/>
              <a:t>Cryptography in the 19</a:t>
            </a:r>
            <a:r>
              <a:rPr lang="en-US" sz="1000" baseline="30000"/>
              <a:t>th</a:t>
            </a:r>
            <a:r>
              <a:rPr lang="en-US" sz="1000"/>
              <a:t> and 20</a:t>
            </a:r>
            <a:r>
              <a:rPr lang="en-US" sz="1000" baseline="30000"/>
              <a:t>th</a:t>
            </a:r>
            <a:r>
              <a:rPr lang="en-US" sz="1000"/>
              <a:t> Centauries </a:t>
            </a:r>
            <a:endParaRPr lang="en-US"/>
          </a:p>
          <a:p>
            <a:r>
              <a:rPr lang="en-US"/>
              <a:t> </a:t>
            </a:r>
            <a:r>
              <a:rPr lang="en-US" b="1"/>
              <a:t>Telegraph</a:t>
            </a:r>
            <a:r>
              <a:rPr lang="en-US"/>
              <a:t> and </a:t>
            </a:r>
            <a:r>
              <a:rPr lang="en-US" b="1"/>
              <a:t>Morse code</a:t>
            </a:r>
            <a:r>
              <a:rPr lang="en-US"/>
              <a:t> revolutionize communications.</a:t>
            </a:r>
            <a:endParaRPr lang="en-US"/>
          </a:p>
          <a:p>
            <a:r>
              <a:rPr lang="en-US"/>
              <a:t> Many mechanical and electro-mechanical devices invented for encrypted communications.</a:t>
            </a:r>
            <a:endParaRPr lang="en-US"/>
          </a:p>
          <a:p>
            <a:r>
              <a:rPr lang="en-US"/>
              <a:t> Telegraphy and flags used in American civil war extensively, but relatively few interesting codes were used.</a:t>
            </a:r>
            <a:endParaRPr lang="en-US"/>
          </a:p>
          <a:p>
            <a:endParaRPr lang="en-US"/>
          </a:p>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anose="02080604020202020204" pitchFamily="34" charset="0"/>
                <a:cs typeface="Arial" panose="02080604020202020204" pitchFamily="34" charset="0"/>
              </a:defRPr>
            </a:lvl1pPr>
          </a:lstStyle>
          <a:p>
            <a:r>
              <a:rPr lang="en-US"/>
              <a:t>Click to edit Master title style</a:t>
            </a:r>
            <a:endParaRPr lang="en-US"/>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anose="02080604020202020204" pitchFamily="34" charset="0"/>
                <a:cs typeface="Arial" panose="0208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endParaRPr lang="en-US"/>
          </a:p>
        </p:txBody>
      </p:sp>
      <p:sp>
        <p:nvSpPr>
          <p:cNvPr id="3" name="Table Placeholder 2"/>
          <p:cNvSpPr>
            <a:spLocks noGrp="1"/>
          </p:cNvSpPr>
          <p:nvPr>
            <p:ph type="tbl" idx="1"/>
          </p:nvPr>
        </p:nvSpPr>
        <p:spPr>
          <a:xfrm>
            <a:off x="382588" y="1414463"/>
            <a:ext cx="8380412" cy="2170112"/>
          </a:xfrm>
        </p:spPr>
        <p:txBody>
          <a:bodyPr/>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endParaRPr lang="en-US"/>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2055" indent="-287655">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anose="02080604020202020204" pitchFamily="34" charset="0"/>
                <a:cs typeface="Arial" panose="02080604020202020204" pitchFamily="34" charset="0"/>
              </a:defRPr>
            </a:lvl1pPr>
          </a:lstStyle>
          <a:p>
            <a:pPr>
              <a:defRPr/>
            </a:pPr>
            <a:fld id="{3CEE9B7D-56CF-401A-97FB-23437E06295C}" type="datetimeFigureOut">
              <a:rPr lang="en-US"/>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anose="02080604020202020204" pitchFamily="34" charset="0"/>
                <a:cs typeface="Arial" panose="02080604020202020204" pitchFamily="34" charset="0"/>
              </a:defRPr>
            </a:lvl1pPr>
          </a:lstStyle>
          <a:p>
            <a:pPr>
              <a:defRPr/>
            </a:pPr>
            <a:r>
              <a:rPr lang="en-US"/>
              <a:t>Footer</a:t>
            </a:r>
            <a:endParaRPr lang="en-US"/>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anose="02080604020202020204" pitchFamily="34" charset="0"/>
                <a:cs typeface="Arial" panose="02080604020202020204" pitchFamily="34" charset="0"/>
              </a:defRPr>
            </a:lvl1pPr>
          </a:lstStyle>
          <a:p>
            <a:pPr>
              <a:defRPr/>
            </a:pPr>
            <a:fld id="{69C8832B-7125-497D-9203-C485B3877D5D}" type="slidenum">
              <a:rPr lang="en-US"/>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defRPr>
            </a:lvl1pPr>
          </a:lstStyle>
          <a:p>
            <a:pPr>
              <a:defRPr/>
            </a:pPr>
            <a:fld id="{BA9DEBCA-6714-4E5D-B79F-D5383BF45238}" type="datetimeFigureOut">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E0CCEA86-DC8A-4C05-96FF-0707E7DFAC07}"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fontAlgn="base" hangingPunct="1">
        <a:spcBef>
          <a:spcPct val="0"/>
        </a:spcBef>
        <a:spcAft>
          <a:spcPct val="0"/>
        </a:spcAft>
        <a:defRPr sz="3600" kern="1200">
          <a:solidFill>
            <a:schemeClr val="tx1"/>
          </a:solidFill>
          <a:latin typeface="Arial" panose="02080604020202020204" pitchFamily="34" charset="0"/>
          <a:ea typeface="MS PGothic" pitchFamily="34" charset="-128"/>
          <a:cs typeface="Arial" panose="02080604020202020204" pitchFamily="34" charset="0"/>
        </a:defRPr>
      </a:lvl1pPr>
      <a:lvl2pPr algn="ctr" defTabSz="457200" rtl="0" eaLnBrk="1" fontAlgn="base" hangingPunct="1">
        <a:spcBef>
          <a:spcPct val="0"/>
        </a:spcBef>
        <a:spcAft>
          <a:spcPct val="0"/>
        </a:spcAft>
        <a:defRPr sz="3600">
          <a:solidFill>
            <a:schemeClr val="tx1"/>
          </a:solidFill>
          <a:latin typeface="Arial" panose="02080604020202020204" pitchFamily="34" charset="0"/>
          <a:ea typeface="MS PGothic" pitchFamily="34" charset="-128"/>
          <a:cs typeface="Arial" panose="02080604020202020204" pitchFamily="34" charset="0"/>
        </a:defRPr>
      </a:lvl2pPr>
      <a:lvl3pPr algn="ctr" defTabSz="457200" rtl="0" eaLnBrk="1" fontAlgn="base" hangingPunct="1">
        <a:spcBef>
          <a:spcPct val="0"/>
        </a:spcBef>
        <a:spcAft>
          <a:spcPct val="0"/>
        </a:spcAft>
        <a:defRPr sz="3600">
          <a:solidFill>
            <a:schemeClr val="tx1"/>
          </a:solidFill>
          <a:latin typeface="Arial" panose="02080604020202020204" pitchFamily="34" charset="0"/>
          <a:ea typeface="MS PGothic" pitchFamily="34" charset="-128"/>
          <a:cs typeface="Arial" panose="02080604020202020204" pitchFamily="34" charset="0"/>
        </a:defRPr>
      </a:lvl3pPr>
      <a:lvl4pPr algn="ctr" defTabSz="457200" rtl="0" eaLnBrk="1" fontAlgn="base" hangingPunct="1">
        <a:spcBef>
          <a:spcPct val="0"/>
        </a:spcBef>
        <a:spcAft>
          <a:spcPct val="0"/>
        </a:spcAft>
        <a:defRPr sz="3600">
          <a:solidFill>
            <a:schemeClr val="tx1"/>
          </a:solidFill>
          <a:latin typeface="Arial" panose="02080604020202020204" pitchFamily="34" charset="0"/>
          <a:ea typeface="MS PGothic" pitchFamily="34" charset="-128"/>
          <a:cs typeface="Arial" panose="02080604020202020204" pitchFamily="34" charset="0"/>
        </a:defRPr>
      </a:lvl4pPr>
      <a:lvl5pPr algn="ctr" defTabSz="457200" rtl="0" eaLnBrk="1" fontAlgn="base" hangingPunct="1">
        <a:spcBef>
          <a:spcPct val="0"/>
        </a:spcBef>
        <a:spcAft>
          <a:spcPct val="0"/>
        </a:spcAft>
        <a:defRPr sz="3600">
          <a:solidFill>
            <a:schemeClr val="tx1"/>
          </a:solidFill>
          <a:latin typeface="Arial" panose="02080604020202020204" pitchFamily="34" charset="0"/>
          <a:ea typeface="MS PGothic" pitchFamily="34" charset="-128"/>
          <a:cs typeface="Arial" panose="02080604020202020204"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anose="02080604020202020204" pitchFamily="34" charset="0"/>
          <a:ea typeface="MS PGothic" pitchFamily="34" charset="-128"/>
          <a:cs typeface="Arial" panose="02080604020202020204" pitchFamily="34" charset="0"/>
        </a:defRPr>
      </a:lvl1pPr>
      <a:lvl2pPr marL="860425" indent="-403225" algn="l" defTabSz="457200" rtl="0" eaLnBrk="1" fontAlgn="base" hangingPunct="1">
        <a:spcBef>
          <a:spcPct val="20000"/>
        </a:spcBef>
        <a:spcAft>
          <a:spcPct val="0"/>
        </a:spcAft>
        <a:buClr>
          <a:srgbClr val="0F75BD"/>
        </a:buClr>
        <a:buFont typeface="Wingdings" panose="05000000000000000000" pitchFamily="2" charset="2"/>
        <a:buChar char=""/>
        <a:defRPr sz="2800" kern="1200">
          <a:solidFill>
            <a:schemeClr val="tx1"/>
          </a:solidFill>
          <a:latin typeface="Arial" panose="02080604020202020204" pitchFamily="34" charset="0"/>
          <a:ea typeface="MS PGothic" pitchFamily="34" charset="-128"/>
          <a:cs typeface="Arial" panose="02080604020202020204"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anose="02080604020202020204" pitchFamily="34" charset="0"/>
          <a:ea typeface="MS PGothic" pitchFamily="34" charset="-128"/>
          <a:cs typeface="Arial" panose="02080604020202020204" pitchFamily="34" charset="0"/>
        </a:defRPr>
      </a:lvl3pPr>
      <a:lvl4pPr marL="1597025" indent="-225425" algn="l" defTabSz="457200" rtl="0" eaLnBrk="1" fontAlgn="base" hangingPunct="1">
        <a:spcBef>
          <a:spcPct val="20000"/>
        </a:spcBef>
        <a:spcAft>
          <a:spcPct val="0"/>
        </a:spcAft>
        <a:buClr>
          <a:srgbClr val="0F75BD"/>
        </a:buClr>
        <a:buFont typeface="Wingdings" panose="05000000000000000000" pitchFamily="2" charset="2"/>
        <a:buChar char="§"/>
        <a:defRPr sz="2000" kern="1200">
          <a:solidFill>
            <a:schemeClr val="tx1"/>
          </a:solidFill>
          <a:latin typeface="Arial" panose="02080604020202020204" pitchFamily="34" charset="0"/>
          <a:ea typeface="MS PGothic" pitchFamily="34" charset="-128"/>
          <a:cs typeface="Arial" panose="02080604020202020204" pitchFamily="34" charset="0"/>
        </a:defRPr>
      </a:lvl4pPr>
      <a:lvl5pPr marL="2060575" indent="-231775" algn="l" defTabSz="457200" rtl="0" eaLnBrk="1" fontAlgn="base" hangingPunct="1">
        <a:spcBef>
          <a:spcPct val="20000"/>
        </a:spcBef>
        <a:spcAft>
          <a:spcPct val="0"/>
        </a:spcAft>
        <a:buClr>
          <a:srgbClr val="F7941D"/>
        </a:buClr>
        <a:buFont typeface="Arial" panose="02080604020202020204" pitchFamily="34" charset="0"/>
        <a:buChar char="•"/>
        <a:defRPr sz="2000" kern="1200">
          <a:solidFill>
            <a:schemeClr val="tx1"/>
          </a:solidFill>
          <a:latin typeface="Arial" panose="02080604020202020204" pitchFamily="34" charset="0"/>
          <a:ea typeface="MS PGothic" pitchFamily="34" charset="-128"/>
          <a:cs typeface="Arial" panose="0208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images.encarta.msn.com/xrefmedia/sharemed/targets/images/pho/t025/T025102A.jpg" TargetMode="Externa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hyperlink" Target="http://plus.maths.org/issue34/features/ekert/" TargetMode="Externa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hyperlink" Target="http://plus.maths.org/issue34/features/ekert/" TargetMode="External"/><Relationship Id="rId3" Type="http://schemas.openxmlformats.org/officeDocument/2006/relationships/hyperlink" Target="http://en.wikipedia.org/wiki/Caesar_cipher" TargetMode="External"/><Relationship Id="rId2" Type="http://schemas.openxmlformats.org/officeDocument/2006/relationships/image" Target="../media/image14.pn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oleObject" Target="../embeddings/oleObject3.bin"/><Relationship Id="rId4" Type="http://schemas.openxmlformats.org/officeDocument/2006/relationships/image" Target="../media/image5.png"/><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a:xfrm>
            <a:off x="0" y="1678675"/>
            <a:ext cx="9144000" cy="941695"/>
          </a:xfrm>
        </p:spPr>
        <p:txBody>
          <a:bodyPr/>
          <a:lstStyle/>
          <a:p>
            <a:r>
              <a:rPr lang="en-US" dirty="0" err="1"/>
              <a:t>Chủ</a:t>
            </a:r>
            <a:r>
              <a:rPr lang="en-US" dirty="0"/>
              <a:t> </a:t>
            </a:r>
            <a:r>
              <a:rPr lang="en-US" dirty="0" err="1"/>
              <a:t>đề</a:t>
            </a:r>
            <a:r>
              <a:rPr lang="en-US" dirty="0"/>
              <a:t> 1:</a:t>
            </a:r>
            <a:br>
              <a:rPr lang="en-US" dirty="0"/>
            </a:br>
            <a:r>
              <a:rPr lang="en-US" dirty="0" err="1"/>
              <a:t>Tổng</a:t>
            </a:r>
            <a:r>
              <a:rPr lang="en-US" dirty="0"/>
              <a:t> </a:t>
            </a:r>
            <a:r>
              <a:rPr lang="en-US" dirty="0" err="1"/>
              <a:t>quan</a:t>
            </a:r>
            <a:r>
              <a:rPr lang="en-US" dirty="0"/>
              <a:t> </a:t>
            </a:r>
            <a:br>
              <a:rPr lang="en-US" dirty="0"/>
            </a:br>
            <a:r>
              <a:rPr lang="en-US" dirty="0" err="1"/>
              <a:t>về</a:t>
            </a:r>
            <a:r>
              <a:rPr lang="en-US" dirty="0"/>
              <a:t> An </a:t>
            </a:r>
            <a:r>
              <a:rPr lang="en-US" dirty="0" err="1"/>
              <a:t>toàn</a:t>
            </a:r>
            <a:r>
              <a:rPr lang="en-US" dirty="0"/>
              <a:t> </a:t>
            </a:r>
            <a:r>
              <a:rPr lang="en-US" dirty="0" err="1"/>
              <a:t>thông</a:t>
            </a:r>
            <a:r>
              <a:rPr lang="en-US" dirty="0"/>
              <a:t> tin </a:t>
            </a:r>
            <a:r>
              <a:rPr lang="en-US" dirty="0" err="1"/>
              <a:t>và</a:t>
            </a:r>
            <a:r>
              <a:rPr lang="en-US" dirty="0"/>
              <a:t> </a:t>
            </a:r>
            <a:r>
              <a:rPr lang="en-US" dirty="0" err="1"/>
              <a:t>Ứng</a:t>
            </a:r>
            <a:r>
              <a:rPr lang="en-US" dirty="0"/>
              <a:t> </a:t>
            </a:r>
            <a:r>
              <a:rPr lang="en-US" dirty="0" err="1"/>
              <a:t>dụng</a:t>
            </a:r>
            <a:r>
              <a:rPr lang="en-US" dirty="0"/>
              <a:t>  </a:t>
            </a:r>
            <a:endParaRPr lang="en-US" dirty="0"/>
          </a:p>
        </p:txBody>
      </p:sp>
      <p:sp>
        <p:nvSpPr>
          <p:cNvPr id="2" name="TextBox 1"/>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82588" y="338138"/>
            <a:ext cx="8761412" cy="530225"/>
          </a:xfrm>
        </p:spPr>
        <p:txBody>
          <a:bodyPr/>
          <a:lstStyle/>
          <a:p>
            <a:r>
              <a:rPr lang="en-US"/>
              <a:t>Xác thực (Authentication)</a:t>
            </a:r>
            <a:endParaRPr lang="en-US"/>
          </a:p>
        </p:txBody>
      </p:sp>
      <p:sp>
        <p:nvSpPr>
          <p:cNvPr id="265219" name="Rectangle 3"/>
          <p:cNvSpPr>
            <a:spLocks noGrp="1" noChangeArrowheads="1"/>
          </p:cNvSpPr>
          <p:nvPr>
            <p:ph type="body" idx="1"/>
          </p:nvPr>
        </p:nvSpPr>
        <p:spPr>
          <a:xfrm>
            <a:off x="382588" y="1414463"/>
            <a:ext cx="8380412" cy="5214937"/>
          </a:xfrm>
        </p:spPr>
        <p:txBody>
          <a:bodyPr/>
          <a:lstStyle/>
          <a:p>
            <a:r>
              <a:rPr lang="en-US" dirty="0" err="1"/>
              <a:t>Ví</a:t>
            </a:r>
            <a:r>
              <a:rPr lang="en-US" dirty="0"/>
              <a:t> </a:t>
            </a:r>
            <a:r>
              <a:rPr lang="en-US" dirty="0" err="1"/>
              <a:t>dụ</a:t>
            </a:r>
            <a:r>
              <a:rPr lang="en-US" dirty="0"/>
              <a:t>:</a:t>
            </a:r>
            <a:endParaRPr lang="en-US" dirty="0"/>
          </a:p>
          <a:p>
            <a:pPr lvl="1"/>
            <a:r>
              <a:rPr lang="en-US" dirty="0">
                <a:solidFill>
                  <a:srgbClr val="66CCFF"/>
                </a:solidFill>
              </a:rPr>
              <a:t>Bob</a:t>
            </a:r>
            <a:r>
              <a:rPr lang="en-US" dirty="0"/>
              <a:t> </a:t>
            </a:r>
            <a:r>
              <a:rPr lang="en-US" dirty="0" err="1"/>
              <a:t>chờ</a:t>
            </a:r>
            <a:r>
              <a:rPr lang="en-US" dirty="0"/>
              <a:t> </a:t>
            </a:r>
            <a:r>
              <a:rPr lang="en-US" dirty="0">
                <a:solidFill>
                  <a:srgbClr val="FF99FF"/>
                </a:solidFill>
              </a:rPr>
              <a:t>Alice</a:t>
            </a:r>
            <a:r>
              <a:rPr lang="en-US" dirty="0"/>
              <a:t> “</a:t>
            </a:r>
            <a:r>
              <a:rPr lang="en-US" dirty="0" err="1"/>
              <a:t>xác</a:t>
            </a:r>
            <a:r>
              <a:rPr lang="en-US" dirty="0"/>
              <a:t> </a:t>
            </a:r>
            <a:r>
              <a:rPr lang="en-US" dirty="0" err="1"/>
              <a:t>nhận</a:t>
            </a:r>
            <a:r>
              <a:rPr lang="en-US" dirty="0"/>
              <a:t>” </a:t>
            </a:r>
            <a:r>
              <a:rPr lang="en-US" dirty="0" err="1"/>
              <a:t>khi</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thực</a:t>
            </a:r>
            <a:r>
              <a:rPr lang="en-US" dirty="0"/>
              <a:t> </a:t>
            </a:r>
            <a:r>
              <a:rPr lang="en-US" dirty="0" err="1"/>
              <a:t>hiện</a:t>
            </a:r>
            <a:r>
              <a:rPr lang="en-US" dirty="0"/>
              <a:t> </a:t>
            </a:r>
            <a:r>
              <a:rPr lang="en-US" dirty="0" err="1"/>
              <a:t>công</a:t>
            </a:r>
            <a:r>
              <a:rPr lang="en-US" dirty="0"/>
              <a:t> </a:t>
            </a:r>
            <a:r>
              <a:rPr lang="en-US" dirty="0" err="1"/>
              <a:t>việc</a:t>
            </a:r>
            <a:endParaRPr lang="en-US" dirty="0"/>
          </a:p>
          <a:p>
            <a:pPr lvl="1"/>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a:solidFill>
                  <a:schemeClr val="accent1"/>
                </a:solidFill>
              </a:rPr>
              <a:t>Eve</a:t>
            </a:r>
            <a:r>
              <a:rPr lang="en-US" dirty="0"/>
              <a:t> </a:t>
            </a:r>
            <a:r>
              <a:rPr lang="en-US" dirty="0" err="1"/>
              <a:t>không</a:t>
            </a:r>
            <a:r>
              <a:rPr lang="en-US" dirty="0"/>
              <a:t> can </a:t>
            </a:r>
            <a:r>
              <a:rPr lang="en-US" dirty="0" err="1"/>
              <a:t>thiệp</a:t>
            </a:r>
            <a:r>
              <a:rPr lang="en-US" dirty="0"/>
              <a:t> </a:t>
            </a:r>
            <a:r>
              <a:rPr lang="en-US" dirty="0" err="1"/>
              <a:t>để</a:t>
            </a:r>
            <a:r>
              <a:rPr lang="en-US" dirty="0"/>
              <a:t> </a:t>
            </a:r>
            <a:r>
              <a:rPr lang="en-US" dirty="0" err="1"/>
              <a:t>tạo</a:t>
            </a:r>
            <a:r>
              <a:rPr lang="en-US" dirty="0"/>
              <a:t> “</a:t>
            </a:r>
            <a:r>
              <a:rPr lang="en-US" dirty="0" err="1"/>
              <a:t>xác</a:t>
            </a:r>
            <a:r>
              <a:rPr lang="en-US" dirty="0"/>
              <a:t> </a:t>
            </a:r>
            <a:r>
              <a:rPr lang="en-US" dirty="0" err="1"/>
              <a:t>nhận</a:t>
            </a:r>
            <a:r>
              <a:rPr lang="en-US" dirty="0"/>
              <a:t>” </a:t>
            </a:r>
            <a:r>
              <a:rPr lang="en-US" dirty="0" err="1"/>
              <a:t>giả</a:t>
            </a:r>
            <a:endParaRPr lang="en-US" dirty="0"/>
          </a:p>
          <a:p>
            <a:r>
              <a:rPr lang="en-US" dirty="0" err="1">
                <a:solidFill>
                  <a:srgbClr val="00B050"/>
                </a:solidFill>
              </a:rPr>
              <a:t>Xác</a:t>
            </a:r>
            <a:r>
              <a:rPr lang="en-US" dirty="0">
                <a:solidFill>
                  <a:srgbClr val="00B050"/>
                </a:solidFill>
              </a:rPr>
              <a:t> </a:t>
            </a:r>
            <a:r>
              <a:rPr lang="en-US" dirty="0" err="1">
                <a:solidFill>
                  <a:srgbClr val="00B050"/>
                </a:solidFill>
              </a:rPr>
              <a:t>thực</a:t>
            </a:r>
            <a:r>
              <a:rPr lang="en-US" dirty="0">
                <a:solidFill>
                  <a:srgbClr val="00B050"/>
                </a:solidFill>
              </a:rPr>
              <a:t> (Authentication), </a:t>
            </a:r>
            <a:r>
              <a:rPr lang="en-US" dirty="0" err="1">
                <a:solidFill>
                  <a:srgbClr val="00B050"/>
                </a:solidFill>
              </a:rPr>
              <a:t>Định</a:t>
            </a:r>
            <a:r>
              <a:rPr lang="en-US" dirty="0">
                <a:solidFill>
                  <a:srgbClr val="00B050"/>
                </a:solidFill>
              </a:rPr>
              <a:t> </a:t>
            </a:r>
            <a:r>
              <a:rPr lang="en-US" dirty="0" err="1">
                <a:solidFill>
                  <a:srgbClr val="00B050"/>
                </a:solidFill>
              </a:rPr>
              <a:t>danh</a:t>
            </a:r>
            <a:r>
              <a:rPr lang="en-US" dirty="0">
                <a:solidFill>
                  <a:srgbClr val="00B050"/>
                </a:solidFill>
              </a:rPr>
              <a:t> (identification)</a:t>
            </a:r>
            <a:endParaRPr lang="en-US" dirty="0">
              <a:solidFill>
                <a:srgbClr val="00B050"/>
              </a:solidFill>
            </a:endParaRPr>
          </a:p>
          <a:p>
            <a:pPr lvl="1">
              <a:buFont typeface="Wingdings 2" pitchFamily="18" charset="2"/>
              <a:buNone/>
            </a:pPr>
            <a:endParaRPr lang="en-US" dirty="0"/>
          </a:p>
        </p:txBody>
      </p:sp>
      <p:grpSp>
        <p:nvGrpSpPr>
          <p:cNvPr id="265221" name="Group 5"/>
          <p:cNvGrpSpPr/>
          <p:nvPr/>
        </p:nvGrpSpPr>
        <p:grpSpPr bwMode="auto">
          <a:xfrm>
            <a:off x="2286000" y="4572000"/>
            <a:ext cx="563563" cy="512763"/>
            <a:chOff x="2414" y="2004"/>
            <a:chExt cx="355" cy="323"/>
          </a:xfrm>
        </p:grpSpPr>
        <p:sp>
          <p:nvSpPr>
            <p:cNvPr id="265222" name="Oval 6"/>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5223" name="Freeform 7"/>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5224" name="Oval 8"/>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5225" name="Oval 9"/>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grpSp>
        <p:nvGrpSpPr>
          <p:cNvPr id="265226" name="Group 10"/>
          <p:cNvGrpSpPr/>
          <p:nvPr/>
        </p:nvGrpSpPr>
        <p:grpSpPr bwMode="auto">
          <a:xfrm>
            <a:off x="5849938" y="4602163"/>
            <a:ext cx="563562" cy="512762"/>
            <a:chOff x="2414" y="2004"/>
            <a:chExt cx="355" cy="323"/>
          </a:xfrm>
        </p:grpSpPr>
        <p:sp>
          <p:nvSpPr>
            <p:cNvPr id="265227" name="Oval 11"/>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5228" name="Freeform 12"/>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5229" name="Oval 13"/>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5230" name="Oval 14"/>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sp>
        <p:nvSpPr>
          <p:cNvPr id="265231" name="Line 15"/>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5232" name="Group 16"/>
          <p:cNvGrpSpPr/>
          <p:nvPr/>
        </p:nvGrpSpPr>
        <p:grpSpPr bwMode="auto">
          <a:xfrm>
            <a:off x="3722688" y="5680075"/>
            <a:ext cx="989012" cy="846138"/>
            <a:chOff x="2524" y="3229"/>
            <a:chExt cx="979" cy="1091"/>
          </a:xfrm>
        </p:grpSpPr>
        <p:sp>
          <p:nvSpPr>
            <p:cNvPr id="265233" name="Oval 17"/>
            <p:cNvSpPr>
              <a:spLocks noChangeArrowheads="1"/>
            </p:cNvSpPr>
            <p:nvPr/>
          </p:nvSpPr>
          <p:spPr bwMode="auto">
            <a:xfrm>
              <a:off x="2524" y="3229"/>
              <a:ext cx="979" cy="1091"/>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5234" name="Freeform 18"/>
            <p:cNvSpPr/>
            <p:nvPr/>
          </p:nvSpPr>
          <p:spPr bwMode="auto">
            <a:xfrm flipV="1">
              <a:off x="2747" y="3895"/>
              <a:ext cx="533" cy="134"/>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5235" name="Oval 19"/>
            <p:cNvSpPr>
              <a:spLocks noChangeArrowheads="1"/>
            </p:cNvSpPr>
            <p:nvPr/>
          </p:nvSpPr>
          <p:spPr bwMode="auto">
            <a:xfrm>
              <a:off x="2814"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5236" name="Oval 20"/>
            <p:cNvSpPr>
              <a:spLocks noChangeArrowheads="1"/>
            </p:cNvSpPr>
            <p:nvPr/>
          </p:nvSpPr>
          <p:spPr bwMode="auto">
            <a:xfrm>
              <a:off x="3125"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sp>
        <p:nvSpPr>
          <p:cNvPr id="265237" name="Line 21"/>
          <p:cNvSpPr>
            <a:spLocks noChangeShapeType="1"/>
          </p:cNvSpPr>
          <p:nvPr/>
        </p:nvSpPr>
        <p:spPr bwMode="auto">
          <a:xfrm flipV="1">
            <a:off x="4210050" y="4916488"/>
            <a:ext cx="0" cy="708025"/>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38" name="Text Box 22"/>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panose="02080604020202020204" pitchFamily="34" charset="0"/>
              </a:rPr>
              <a:t>Alice</a:t>
            </a:r>
            <a:endParaRPr lang="en-US" altLang="en-US" sz="2400">
              <a:solidFill>
                <a:srgbClr val="FF99FF"/>
              </a:solidFill>
              <a:latin typeface="Times New Roman (Hebrew)" charset="-79"/>
              <a:cs typeface="Arial" panose="02080604020202020204" pitchFamily="34" charset="0"/>
            </a:endParaRPr>
          </a:p>
        </p:txBody>
      </p:sp>
      <p:sp>
        <p:nvSpPr>
          <p:cNvPr id="265239" name="Text Box 23"/>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panose="02080604020202020204" pitchFamily="34" charset="0"/>
              </a:rPr>
              <a:t>Bob</a:t>
            </a:r>
            <a:endParaRPr lang="en-US" altLang="en-US" sz="2400">
              <a:solidFill>
                <a:srgbClr val="66CCFF"/>
              </a:solidFill>
              <a:latin typeface="Times New Roman (Hebrew)" charset="-79"/>
              <a:cs typeface="Arial" panose="02080604020202020204" pitchFamily="34" charset="0"/>
            </a:endParaRPr>
          </a:p>
        </p:txBody>
      </p:sp>
      <p:sp>
        <p:nvSpPr>
          <p:cNvPr id="265240" name="Text Box 24"/>
          <p:cNvSpPr txBox="1">
            <a:spLocks noChangeArrowheads="1"/>
          </p:cNvSpPr>
          <p:nvPr/>
        </p:nvSpPr>
        <p:spPr bwMode="auto">
          <a:xfrm>
            <a:off x="2854325" y="59086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latin typeface="Times New Roman (Hebrew)" charset="-79"/>
                <a:cs typeface="Arial" panose="02080604020202020204" pitchFamily="34" charset="0"/>
              </a:rPr>
              <a:t>Eve</a:t>
            </a:r>
            <a:endParaRPr lang="en-US" altLang="en-US" sz="2400">
              <a:solidFill>
                <a:schemeClr val="hlink"/>
              </a:solidFill>
              <a:latin typeface="Times New Roman (Hebrew)" charset="-79"/>
              <a:cs typeface="Arial" panose="02080604020202020204" pitchFamily="34" charset="0"/>
            </a:endParaRPr>
          </a:p>
        </p:txBody>
      </p:sp>
      <p:sp>
        <p:nvSpPr>
          <p:cNvPr id="2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0" y="338138"/>
            <a:ext cx="9144000" cy="530225"/>
          </a:xfrm>
        </p:spPr>
        <p:txBody>
          <a:bodyPr/>
          <a:lstStyle/>
          <a:p>
            <a:pPr algn="r"/>
            <a:r>
              <a:rPr lang="en-US" dirty="0" err="1"/>
              <a:t>Chống</a:t>
            </a:r>
            <a:r>
              <a:rPr lang="en-US" dirty="0"/>
              <a:t> </a:t>
            </a:r>
            <a:r>
              <a:rPr lang="en-US" dirty="0" err="1"/>
              <a:t>lại</a:t>
            </a:r>
            <a:r>
              <a:rPr lang="en-US" dirty="0"/>
              <a:t> </a:t>
            </a:r>
            <a:r>
              <a:rPr lang="en-US" dirty="0" err="1"/>
              <a:t>sự</a:t>
            </a:r>
            <a:r>
              <a:rPr lang="en-US" dirty="0"/>
              <a:t> </a:t>
            </a:r>
            <a:r>
              <a:rPr lang="en-US" dirty="0" err="1"/>
              <a:t>thoái</a:t>
            </a:r>
            <a:r>
              <a:rPr lang="en-US" dirty="0"/>
              <a:t> </a:t>
            </a:r>
            <a:r>
              <a:rPr lang="en-US" dirty="0" err="1"/>
              <a:t>thác</a:t>
            </a:r>
            <a:r>
              <a:rPr lang="en-US" dirty="0"/>
              <a:t> </a:t>
            </a:r>
            <a:r>
              <a:rPr lang="en-US" dirty="0" err="1"/>
              <a:t>trách</a:t>
            </a:r>
            <a:r>
              <a:rPr lang="en-US" dirty="0"/>
              <a:t> </a:t>
            </a:r>
            <a:r>
              <a:rPr lang="en-US" dirty="0" err="1"/>
              <a:t>nhiệm</a:t>
            </a:r>
            <a:endParaRPr lang="en-US" dirty="0"/>
          </a:p>
        </p:txBody>
      </p:sp>
      <p:sp>
        <p:nvSpPr>
          <p:cNvPr id="267267" name="Rectangle 3"/>
          <p:cNvSpPr>
            <a:spLocks noGrp="1" noChangeArrowheads="1"/>
          </p:cNvSpPr>
          <p:nvPr>
            <p:ph type="body" idx="1"/>
          </p:nvPr>
        </p:nvSpPr>
        <p:spPr>
          <a:xfrm>
            <a:off x="382588" y="1414463"/>
            <a:ext cx="8380412" cy="5214937"/>
          </a:xfrm>
        </p:spPr>
        <p:txBody>
          <a:bodyPr/>
          <a:lstStyle/>
          <a:p>
            <a:r>
              <a:rPr lang="en-US" dirty="0" err="1"/>
              <a:t>Ví</a:t>
            </a:r>
            <a:r>
              <a:rPr lang="en-US" dirty="0"/>
              <a:t> </a:t>
            </a:r>
            <a:r>
              <a:rPr lang="en-US" dirty="0" err="1"/>
              <a:t>dụ</a:t>
            </a:r>
            <a:r>
              <a:rPr lang="en-US" dirty="0"/>
              <a:t>:</a:t>
            </a:r>
            <a:endParaRPr lang="en-US" dirty="0"/>
          </a:p>
          <a:p>
            <a:pPr lvl="1"/>
            <a:r>
              <a:rPr lang="en-US" dirty="0">
                <a:solidFill>
                  <a:srgbClr val="66CCFF"/>
                </a:solidFill>
              </a:rPr>
              <a:t>Bob</a:t>
            </a:r>
            <a:r>
              <a:rPr lang="en-US" dirty="0"/>
              <a:t> </a:t>
            </a:r>
            <a:r>
              <a:rPr lang="en-US" dirty="0" err="1"/>
              <a:t>nhận</a:t>
            </a:r>
            <a:r>
              <a:rPr lang="en-US" dirty="0"/>
              <a:t> </a:t>
            </a:r>
            <a:r>
              <a:rPr lang="en-US" dirty="0" err="1"/>
              <a:t>được</a:t>
            </a:r>
            <a:r>
              <a:rPr lang="en-US" dirty="0"/>
              <a:t> 1 </a:t>
            </a:r>
            <a:r>
              <a:rPr lang="en-US" dirty="0" err="1"/>
              <a:t>thông</a:t>
            </a:r>
            <a:r>
              <a:rPr lang="en-US" dirty="0"/>
              <a:t> </a:t>
            </a:r>
            <a:r>
              <a:rPr lang="en-US" dirty="0" err="1"/>
              <a:t>điệp</a:t>
            </a:r>
            <a:r>
              <a:rPr lang="en-US" dirty="0"/>
              <a:t> </a:t>
            </a:r>
            <a:r>
              <a:rPr lang="en-US" dirty="0" err="1"/>
              <a:t>mà</a:t>
            </a:r>
            <a:r>
              <a:rPr lang="en-US" dirty="0"/>
              <a:t> </a:t>
            </a:r>
            <a:r>
              <a:rPr lang="en-US" dirty="0">
                <a:solidFill>
                  <a:srgbClr val="FF99FF"/>
                </a:solidFill>
              </a:rPr>
              <a:t>Alice</a:t>
            </a:r>
            <a:r>
              <a:rPr lang="en-US" dirty="0"/>
              <a:t> </a:t>
            </a:r>
            <a:r>
              <a:rPr lang="en-US" dirty="0" err="1"/>
              <a:t>đã</a:t>
            </a:r>
            <a:r>
              <a:rPr lang="en-US" dirty="0"/>
              <a:t> </a:t>
            </a:r>
            <a:r>
              <a:rPr lang="en-US" dirty="0" err="1"/>
              <a:t>gửi</a:t>
            </a:r>
            <a:endParaRPr lang="en-US" dirty="0"/>
          </a:p>
          <a:p>
            <a:pPr lvl="1"/>
            <a:r>
              <a:rPr lang="en-US" dirty="0">
                <a:solidFill>
                  <a:srgbClr val="FF99FF"/>
                </a:solidFill>
              </a:rPr>
              <a:t>Alice</a:t>
            </a:r>
            <a:r>
              <a:rPr lang="en-US" dirty="0"/>
              <a:t> </a:t>
            </a:r>
            <a:r>
              <a:rPr lang="en-US" dirty="0" err="1"/>
              <a:t>không</a:t>
            </a:r>
            <a:r>
              <a:rPr lang="en-US" dirty="0"/>
              <a:t> </a:t>
            </a:r>
            <a:r>
              <a:rPr lang="en-US" dirty="0" err="1"/>
              <a:t>thể</a:t>
            </a:r>
            <a:r>
              <a:rPr lang="en-US" dirty="0"/>
              <a:t> “</a:t>
            </a:r>
            <a:r>
              <a:rPr lang="en-US" dirty="0" err="1"/>
              <a:t>chối</a:t>
            </a:r>
            <a:r>
              <a:rPr lang="en-US" dirty="0"/>
              <a:t>” </a:t>
            </a:r>
            <a:r>
              <a:rPr lang="en-US" dirty="0" err="1"/>
              <a:t>rằng</a:t>
            </a:r>
            <a:r>
              <a:rPr lang="en-US" dirty="0"/>
              <a:t> </a:t>
            </a:r>
            <a:r>
              <a:rPr lang="en-US" dirty="0" err="1"/>
              <a:t>không</a:t>
            </a:r>
            <a:r>
              <a:rPr lang="en-US" dirty="0"/>
              <a:t> </a:t>
            </a:r>
            <a:r>
              <a:rPr lang="en-US" dirty="0" err="1"/>
              <a:t>gửi</a:t>
            </a:r>
            <a:r>
              <a:rPr lang="en-US" dirty="0"/>
              <a:t> </a:t>
            </a:r>
            <a:r>
              <a:rPr lang="en-US" dirty="0" err="1"/>
              <a:t>thông</a:t>
            </a:r>
            <a:r>
              <a:rPr lang="en-US" dirty="0"/>
              <a:t> </a:t>
            </a:r>
            <a:r>
              <a:rPr lang="en-US" dirty="0" err="1"/>
              <a:t>điệp</a:t>
            </a:r>
            <a:r>
              <a:rPr lang="en-US" dirty="0"/>
              <a:t> </a:t>
            </a:r>
            <a:r>
              <a:rPr lang="en-US" dirty="0" err="1"/>
              <a:t>này</a:t>
            </a:r>
            <a:r>
              <a:rPr lang="en-US" dirty="0"/>
              <a:t> </a:t>
            </a:r>
            <a:r>
              <a:rPr lang="en-US" dirty="0" err="1"/>
              <a:t>cho</a:t>
            </a:r>
            <a:r>
              <a:rPr lang="en-US" dirty="0"/>
              <a:t> </a:t>
            </a:r>
            <a:r>
              <a:rPr lang="en-US" dirty="0">
                <a:solidFill>
                  <a:srgbClr val="66CCFF"/>
                </a:solidFill>
              </a:rPr>
              <a:t>Bob</a:t>
            </a:r>
            <a:endParaRPr lang="en-US" dirty="0">
              <a:solidFill>
                <a:srgbClr val="66CCFF"/>
              </a:solidFill>
            </a:endParaRPr>
          </a:p>
          <a:p>
            <a:r>
              <a:rPr lang="en-US" dirty="0" err="1">
                <a:solidFill>
                  <a:srgbClr val="00B050"/>
                </a:solidFill>
              </a:rPr>
              <a:t>Chống</a:t>
            </a:r>
            <a:r>
              <a:rPr lang="en-US" dirty="0">
                <a:solidFill>
                  <a:srgbClr val="00B050"/>
                </a:solidFill>
              </a:rPr>
              <a:t> </a:t>
            </a:r>
            <a:r>
              <a:rPr lang="en-US" dirty="0" err="1">
                <a:solidFill>
                  <a:srgbClr val="00B050"/>
                </a:solidFill>
              </a:rPr>
              <a:t>lại</a:t>
            </a:r>
            <a:r>
              <a:rPr lang="en-US" dirty="0">
                <a:solidFill>
                  <a:srgbClr val="00B050"/>
                </a:solidFill>
              </a:rPr>
              <a:t> </a:t>
            </a:r>
            <a:r>
              <a:rPr lang="en-US" dirty="0" err="1">
                <a:solidFill>
                  <a:srgbClr val="00B050"/>
                </a:solidFill>
              </a:rPr>
              <a:t>sự</a:t>
            </a:r>
            <a:r>
              <a:rPr lang="en-US" dirty="0">
                <a:solidFill>
                  <a:srgbClr val="00B050"/>
                </a:solidFill>
              </a:rPr>
              <a:t> </a:t>
            </a:r>
            <a:r>
              <a:rPr lang="en-US" dirty="0" err="1">
                <a:solidFill>
                  <a:srgbClr val="00B050"/>
                </a:solidFill>
              </a:rPr>
              <a:t>thoái</a:t>
            </a:r>
            <a:r>
              <a:rPr lang="en-US" dirty="0">
                <a:solidFill>
                  <a:srgbClr val="00B050"/>
                </a:solidFill>
              </a:rPr>
              <a:t> </a:t>
            </a:r>
            <a:r>
              <a:rPr lang="en-US" dirty="0" err="1">
                <a:solidFill>
                  <a:srgbClr val="00B050"/>
                </a:solidFill>
              </a:rPr>
              <a:t>thác</a:t>
            </a:r>
            <a:r>
              <a:rPr lang="en-US" dirty="0">
                <a:solidFill>
                  <a:srgbClr val="00B050"/>
                </a:solidFill>
              </a:rPr>
              <a:t> </a:t>
            </a:r>
            <a:r>
              <a:rPr lang="en-US" dirty="0" err="1">
                <a:solidFill>
                  <a:srgbClr val="00B050"/>
                </a:solidFill>
              </a:rPr>
              <a:t>trách</a:t>
            </a:r>
            <a:r>
              <a:rPr lang="en-US" dirty="0">
                <a:solidFill>
                  <a:srgbClr val="00B050"/>
                </a:solidFill>
              </a:rPr>
              <a:t> </a:t>
            </a:r>
            <a:r>
              <a:rPr lang="en-US" dirty="0" err="1">
                <a:solidFill>
                  <a:srgbClr val="00B050"/>
                </a:solidFill>
              </a:rPr>
              <a:t>nhiệm</a:t>
            </a:r>
            <a:r>
              <a:rPr lang="en-US" dirty="0">
                <a:solidFill>
                  <a:srgbClr val="00B050"/>
                </a:solidFill>
              </a:rPr>
              <a:t> (Non-repudiation)</a:t>
            </a:r>
            <a:endParaRPr lang="en-US" dirty="0">
              <a:solidFill>
                <a:srgbClr val="00B050"/>
              </a:solidFill>
            </a:endParaRPr>
          </a:p>
        </p:txBody>
      </p:sp>
      <p:grpSp>
        <p:nvGrpSpPr>
          <p:cNvPr id="267268" name="Group 4"/>
          <p:cNvGrpSpPr/>
          <p:nvPr/>
        </p:nvGrpSpPr>
        <p:grpSpPr bwMode="auto">
          <a:xfrm>
            <a:off x="2286000" y="4572000"/>
            <a:ext cx="563563" cy="512763"/>
            <a:chOff x="2414" y="2004"/>
            <a:chExt cx="355" cy="323"/>
          </a:xfrm>
        </p:grpSpPr>
        <p:sp>
          <p:nvSpPr>
            <p:cNvPr id="267269" name="Oval 5"/>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7270" name="Freeform 6"/>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7271" name="Oval 7"/>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7272" name="Oval 8"/>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grpSp>
        <p:nvGrpSpPr>
          <p:cNvPr id="267273" name="Group 9"/>
          <p:cNvGrpSpPr/>
          <p:nvPr/>
        </p:nvGrpSpPr>
        <p:grpSpPr bwMode="auto">
          <a:xfrm>
            <a:off x="5849938" y="4602163"/>
            <a:ext cx="563562" cy="512762"/>
            <a:chOff x="2414" y="2004"/>
            <a:chExt cx="355" cy="323"/>
          </a:xfrm>
        </p:grpSpPr>
        <p:sp>
          <p:nvSpPr>
            <p:cNvPr id="267274" name="Oval 10"/>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7275" name="Freeform 11"/>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7276" name="Oval 12"/>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7277" name="Oval 13"/>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sp>
        <p:nvSpPr>
          <p:cNvPr id="267278" name="Line 14"/>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85" name="Text Box 21"/>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panose="02080604020202020204" pitchFamily="34" charset="0"/>
              </a:rPr>
              <a:t>Alice</a:t>
            </a:r>
            <a:endParaRPr lang="en-US" altLang="en-US" sz="2400">
              <a:solidFill>
                <a:srgbClr val="FF99FF"/>
              </a:solidFill>
              <a:latin typeface="Times New Roman (Hebrew)" charset="-79"/>
              <a:cs typeface="Arial" panose="02080604020202020204" pitchFamily="34" charset="0"/>
            </a:endParaRPr>
          </a:p>
        </p:txBody>
      </p:sp>
      <p:sp>
        <p:nvSpPr>
          <p:cNvPr id="267286" name="Text Box 22"/>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panose="02080604020202020204" pitchFamily="34" charset="0"/>
              </a:rPr>
              <a:t>Bob</a:t>
            </a:r>
            <a:endParaRPr lang="en-US" altLang="en-US" sz="2400">
              <a:solidFill>
                <a:srgbClr val="66CCFF"/>
              </a:solidFill>
              <a:latin typeface="Times New Roman (Hebrew)" charset="-79"/>
              <a:cs typeface="Arial" panose="02080604020202020204" pitchFamily="34" charset="0"/>
            </a:endParaRPr>
          </a:p>
        </p:txBody>
      </p:sp>
      <p:sp>
        <p:nvSpPr>
          <p:cNvPr id="17"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5485"/>
            <a:ext cx="8380412" cy="535531"/>
          </a:xfrm>
        </p:spPr>
        <p:txBody>
          <a:bodyPr/>
          <a:lstStyle/>
          <a:p>
            <a:r>
              <a:rPr lang="en-US" dirty="0" err="1"/>
              <a:t>Tính</a:t>
            </a:r>
            <a:r>
              <a:rPr lang="en-US" dirty="0"/>
              <a:t> </a:t>
            </a:r>
            <a:r>
              <a:rPr lang="en-US" dirty="0" err="1"/>
              <a:t>riêng</a:t>
            </a:r>
            <a:r>
              <a:rPr lang="en-US" dirty="0"/>
              <a:t> </a:t>
            </a:r>
            <a:r>
              <a:rPr lang="en-US" dirty="0" err="1"/>
              <a:t>tư</a:t>
            </a:r>
            <a:endParaRPr lang="en-US" dirty="0"/>
          </a:p>
        </p:txBody>
      </p:sp>
      <p:sp>
        <p:nvSpPr>
          <p:cNvPr id="3" name="Content Placeholder 2"/>
          <p:cNvSpPr>
            <a:spLocks noGrp="1"/>
          </p:cNvSpPr>
          <p:nvPr>
            <p:ph idx="1"/>
          </p:nvPr>
        </p:nvSpPr>
        <p:spPr>
          <a:xfrm>
            <a:off x="382588" y="1414463"/>
            <a:ext cx="8380412" cy="5133713"/>
          </a:xfrm>
        </p:spPr>
        <p:txBody>
          <a:bodyPr/>
          <a:lstStyle/>
          <a:p>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nhạy</a:t>
            </a:r>
            <a:r>
              <a:rPr lang="en-US" dirty="0"/>
              <a:t> </a:t>
            </a:r>
            <a:r>
              <a:rPr lang="en-US" dirty="0" err="1"/>
              <a:t>cảm</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95938" name="Picture 2" descr="https://encrypted-tbn0.gstatic.com/images?q=tbn:ANd9GcQsYcQN3QyhlIUI-b7_4GXtS7CSdJh6ExjzkJPmeJ3wLG7_olc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2354" y="4898536"/>
            <a:ext cx="3105150" cy="1466851"/>
          </a:xfrm>
          <a:prstGeom prst="rect">
            <a:avLst/>
          </a:prstGeom>
          <a:noFill/>
          <a:extLst>
            <a:ext uri="{909E8E84-426E-40DD-AFC4-6F175D3DCCD1}">
              <a14:hiddenFill xmlns:a14="http://schemas.microsoft.com/office/drawing/2010/main">
                <a:solidFill>
                  <a:srgbClr val="FFFFFF"/>
                </a:solidFill>
              </a14:hiddenFill>
            </a:ext>
          </a:extLst>
        </p:spPr>
      </p:pic>
      <p:pic>
        <p:nvPicPr>
          <p:cNvPr id="295940" name="Picture 4" descr="http://vpnreviewz.com/wp-content/uploads/Protect-Your-Privacy-When-Youre-Using-Social-Med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0" y="2209799"/>
            <a:ext cx="3048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295942" name="Picture 6" descr="http://siliconangle.com/files/2011/02/my_location-300x2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3352800"/>
            <a:ext cx="2857500" cy="20193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971675" y="1672770"/>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16291" y="5401130"/>
            <a:ext cx="2053767" cy="461665"/>
          </a:xfrm>
          <a:prstGeom prst="rect">
            <a:avLst/>
          </a:prstGeom>
          <a:noFill/>
        </p:spPr>
        <p:txBody>
          <a:bodyPr wrap="none" rtlCol="0">
            <a:spAutoFit/>
          </a:bodyPr>
          <a:lstStyle/>
          <a:p>
            <a:r>
              <a:rPr lang="en-US" sz="2400" dirty="0" err="1">
                <a:latin typeface="+mn-lt"/>
              </a:rPr>
              <a:t>Thông</a:t>
            </a:r>
            <a:r>
              <a:rPr lang="en-US" sz="2400" dirty="0">
                <a:latin typeface="+mn-lt"/>
              </a:rPr>
              <a:t> tin </a:t>
            </a:r>
            <a:r>
              <a:rPr lang="en-US" sz="2400" dirty="0" err="1">
                <a:latin typeface="+mn-lt"/>
              </a:rPr>
              <a:t>vị</a:t>
            </a:r>
            <a:r>
              <a:rPr lang="en-US" sz="2400" dirty="0">
                <a:latin typeface="+mn-lt"/>
              </a:rPr>
              <a:t> </a:t>
            </a:r>
            <a:r>
              <a:rPr lang="en-US" sz="2400" dirty="0" err="1">
                <a:latin typeface="+mn-lt"/>
              </a:rPr>
              <a:t>trí</a:t>
            </a:r>
            <a:endParaRPr lang="en-US" sz="2400" dirty="0">
              <a:latin typeface="+mn-lt"/>
            </a:endParaRPr>
          </a:p>
        </p:txBody>
      </p:sp>
      <p:sp>
        <p:nvSpPr>
          <p:cNvPr id="13" name="TextBox 12"/>
          <p:cNvSpPr txBox="1"/>
          <p:nvPr/>
        </p:nvSpPr>
        <p:spPr>
          <a:xfrm>
            <a:off x="5070848" y="4407842"/>
            <a:ext cx="3539752" cy="461665"/>
          </a:xfrm>
          <a:prstGeom prst="rect">
            <a:avLst/>
          </a:prstGeom>
          <a:noFill/>
        </p:spPr>
        <p:txBody>
          <a:bodyPr wrap="none" rtlCol="0">
            <a:spAutoFit/>
          </a:bodyPr>
          <a:lstStyle/>
          <a:p>
            <a:r>
              <a:rPr lang="en-US" sz="2400" dirty="0" err="1">
                <a:latin typeface="+mn-lt"/>
              </a:rPr>
              <a:t>Thông</a:t>
            </a:r>
            <a:r>
              <a:rPr lang="en-US" sz="2400" dirty="0">
                <a:latin typeface="+mn-lt"/>
              </a:rPr>
              <a:t> tin </a:t>
            </a:r>
            <a:r>
              <a:rPr lang="en-US" sz="2400" dirty="0" err="1">
                <a:latin typeface="+mn-lt"/>
              </a:rPr>
              <a:t>trên</a:t>
            </a:r>
            <a:r>
              <a:rPr lang="en-US" sz="2400" dirty="0">
                <a:latin typeface="+mn-lt"/>
              </a:rPr>
              <a:t> </a:t>
            </a:r>
            <a:r>
              <a:rPr lang="en-US" sz="2400" dirty="0" err="1">
                <a:latin typeface="+mn-lt"/>
              </a:rPr>
              <a:t>mạng</a:t>
            </a:r>
            <a:r>
              <a:rPr lang="en-US" sz="2400" dirty="0">
                <a:latin typeface="+mn-lt"/>
              </a:rPr>
              <a:t> </a:t>
            </a:r>
            <a:r>
              <a:rPr lang="en-US" sz="2400" dirty="0" err="1">
                <a:latin typeface="+mn-lt"/>
              </a:rPr>
              <a:t>xã</a:t>
            </a:r>
            <a:r>
              <a:rPr lang="en-US" sz="2400" dirty="0">
                <a:latin typeface="+mn-lt"/>
              </a:rPr>
              <a:t> </a:t>
            </a:r>
            <a:r>
              <a:rPr lang="en-US" sz="2400" dirty="0" err="1">
                <a:latin typeface="+mn-lt"/>
              </a:rPr>
              <a:t>hội</a:t>
            </a:r>
            <a:endParaRPr lang="en-US" sz="2400" dirty="0">
              <a:latin typeface="+mn-lt"/>
            </a:endParaRPr>
          </a:p>
        </p:txBody>
      </p:sp>
      <p:sp>
        <p:nvSpPr>
          <p:cNvPr id="10"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ctrTitle"/>
          </p:nvPr>
        </p:nvSpPr>
        <p:spPr>
          <a:xfrm>
            <a:off x="727075" y="1522413"/>
            <a:ext cx="7843838" cy="1190625"/>
          </a:xfrm>
        </p:spPr>
        <p:txBody>
          <a:bodyPr/>
          <a:lstStyle/>
          <a:p>
            <a:r>
              <a:rPr lang="en-US" sz="4000"/>
              <a:t>Lịch sử phát triển </a:t>
            </a:r>
            <a:br>
              <a:rPr lang="en-US" sz="4000"/>
            </a:br>
            <a:r>
              <a:rPr lang="en-US" sz="4000"/>
              <a:t>của Mật mã học</a:t>
            </a:r>
            <a:endParaRPr lang="en-US" sz="4000"/>
          </a:p>
        </p:txBody>
      </p:sp>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dirty="0" err="1"/>
              <a:t>Sơ</a:t>
            </a:r>
            <a:r>
              <a:rPr lang="en-US" dirty="0"/>
              <a:t> </a:t>
            </a:r>
            <a:r>
              <a:rPr lang="en-US" dirty="0" err="1"/>
              <a:t>lược</a:t>
            </a:r>
            <a:r>
              <a:rPr lang="en-US" dirty="0"/>
              <a:t>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br>
              <a:rPr lang="en-US" dirty="0"/>
            </a:br>
            <a:r>
              <a:rPr lang="en-US" dirty="0" err="1"/>
              <a:t>của</a:t>
            </a:r>
            <a:r>
              <a:rPr lang="en-US" dirty="0"/>
              <a:t> </a:t>
            </a:r>
            <a:r>
              <a:rPr lang="en-US" dirty="0" err="1"/>
              <a:t>mật</a:t>
            </a:r>
            <a:r>
              <a:rPr lang="en-US" dirty="0"/>
              <a:t> </a:t>
            </a:r>
            <a:r>
              <a:rPr lang="en-US" dirty="0" err="1"/>
              <a:t>mã</a:t>
            </a:r>
            <a:r>
              <a:rPr lang="en-US" dirty="0"/>
              <a:t> </a:t>
            </a:r>
            <a:r>
              <a:rPr lang="en-US" dirty="0" err="1"/>
              <a:t>học</a:t>
            </a:r>
            <a:endParaRPr lang="en-US" dirty="0"/>
          </a:p>
        </p:txBody>
      </p:sp>
      <p:pic>
        <p:nvPicPr>
          <p:cNvPr id="2324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1600" y="1573212"/>
            <a:ext cx="3455988"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3" name="Text Box 5"/>
          <p:cNvSpPr txBox="1">
            <a:spLocks noChangeArrowheads="1"/>
          </p:cNvSpPr>
          <p:nvPr/>
        </p:nvSpPr>
        <p:spPr bwMode="auto">
          <a:xfrm>
            <a:off x="2362200" y="5147846"/>
            <a:ext cx="6618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600" dirty="0" err="1">
                <a:latin typeface="+mn-lt"/>
                <a:cs typeface="Arial" panose="02080604020202020204" pitchFamily="34" charset="0"/>
              </a:rPr>
              <a:t>Nguồn</a:t>
            </a:r>
            <a:r>
              <a:rPr lang="en-US" sz="1600" dirty="0">
                <a:latin typeface="+mn-lt"/>
                <a:cs typeface="Arial" panose="02080604020202020204" pitchFamily="34" charset="0"/>
              </a:rPr>
              <a:t>: </a:t>
            </a:r>
            <a:r>
              <a:rPr lang="en-US" sz="1600" u="sng" dirty="0">
                <a:solidFill>
                  <a:srgbClr val="66CCFF"/>
                </a:solidFill>
                <a:latin typeface="+mn-lt"/>
                <a:cs typeface="Arial" panose="02080604020202020204" pitchFamily="34" charset="0"/>
              </a:rPr>
              <a:t>http://www.cqrsoft.com/history/scytale.htm    </a:t>
            </a:r>
            <a:endParaRPr lang="en-US" sz="1600" u="sng" dirty="0">
              <a:solidFill>
                <a:srgbClr val="66CCFF"/>
              </a:solidFill>
              <a:latin typeface="+mn-lt"/>
              <a:cs typeface="Arial" panose="02080604020202020204" pitchFamily="34" charset="0"/>
            </a:endParaRPr>
          </a:p>
        </p:txBody>
      </p:sp>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Dẫn nhập</a:t>
            </a:r>
            <a:endParaRPr lang="en-US">
              <a:cs typeface="Tahoma" pitchFamily="34" charset="0"/>
            </a:endParaRPr>
          </a:p>
        </p:txBody>
      </p:sp>
      <p:sp>
        <p:nvSpPr>
          <p:cNvPr id="234502" name="Rectangle 6"/>
          <p:cNvSpPr>
            <a:spLocks noGrp="1" noChangeArrowheads="1"/>
          </p:cNvSpPr>
          <p:nvPr>
            <p:ph type="body" idx="1"/>
          </p:nvPr>
        </p:nvSpPr>
        <p:spPr>
          <a:xfrm>
            <a:off x="2743200" y="1414463"/>
            <a:ext cx="6019800" cy="2279650"/>
          </a:xfrm>
        </p:spPr>
        <p:txBody>
          <a:bodyPr/>
          <a:lstStyle/>
          <a:p>
            <a:r>
              <a:rPr lang="en-US">
                <a:effectLst/>
              </a:rPr>
              <a:t>Ấn/con dấu được sử dụng để đóng lên các tài liệu quan trọng</a:t>
            </a:r>
            <a:endParaRPr lang="en-US">
              <a:effectLst/>
            </a:endParaRPr>
          </a:p>
          <a:p>
            <a:r>
              <a:rPr lang="en-US">
                <a:effectLst/>
              </a:rPr>
              <a:t>Mật khẩu (Password) được sử dụng để định danh người trong tổ chức</a:t>
            </a:r>
            <a:endParaRPr lang="en-US">
              <a:effectLst/>
            </a:endParaRPr>
          </a:p>
          <a:p>
            <a:r>
              <a:rPr lang="en-US">
                <a:effectLst/>
              </a:rPr>
              <a:t>…</a:t>
            </a:r>
            <a:endParaRPr lang="en-US">
              <a:effectLst/>
            </a:endParaRPr>
          </a:p>
        </p:txBody>
      </p:sp>
      <p:pic>
        <p:nvPicPr>
          <p:cNvPr id="234499" name="Picture 3" descr="se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371600"/>
            <a:ext cx="2201863" cy="2951163"/>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34500" name="Text Box 4"/>
          <p:cNvSpPr txBox="1">
            <a:spLocks noChangeArrowheads="1"/>
          </p:cNvSpPr>
          <p:nvPr/>
        </p:nvSpPr>
        <p:spPr bwMode="auto">
          <a:xfrm>
            <a:off x="605971" y="4495800"/>
            <a:ext cx="853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600" dirty="0" err="1">
                <a:latin typeface="Arial" panose="02080604020202020204" pitchFamily="34" charset="0"/>
                <a:cs typeface="Arial" panose="02080604020202020204" pitchFamily="34" charset="0"/>
              </a:rPr>
              <a:t>Nguồn</a:t>
            </a:r>
            <a:r>
              <a:rPr lang="en-US" sz="1600" dirty="0">
                <a:latin typeface="Arial" panose="02080604020202020204" pitchFamily="34" charset="0"/>
                <a:cs typeface="Arial" panose="02080604020202020204" pitchFamily="34" charset="0"/>
              </a:rPr>
              <a:t>: </a:t>
            </a:r>
            <a:r>
              <a:rPr lang="en-US" sz="1600" dirty="0">
                <a:latin typeface="Arial" panose="02080604020202020204" pitchFamily="34" charset="0"/>
                <a:cs typeface="Arial" panose="02080604020202020204" pitchFamily="34" charset="0"/>
                <a:hlinkClick r:id="rId2"/>
              </a:rPr>
              <a:t>http://images.encarta.msn.com/xrefmedia/sharemed/targets/images/pho/t025/T025102A.jpg</a:t>
            </a:r>
            <a:r>
              <a:rPr lang="en-US" sz="1600" dirty="0">
                <a:latin typeface="Arial" panose="02080604020202020204" pitchFamily="34" charset="0"/>
                <a:cs typeface="Arial" panose="02080604020202020204" pitchFamily="34" charset="0"/>
              </a:rPr>
              <a:t> </a:t>
            </a:r>
            <a:endParaRPr lang="en-US" sz="1600" dirty="0">
              <a:latin typeface="Arial" panose="02080604020202020204" pitchFamily="34" charset="0"/>
              <a:cs typeface="Arial" panose="02080604020202020204" pitchFamily="34" charset="0"/>
            </a:endParaRPr>
          </a:p>
        </p:txBody>
      </p:sp>
      <p:sp>
        <p:nvSpPr>
          <p:cNvPr id="6"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Mã hóa thời kỳ cổ đại</a:t>
            </a:r>
            <a:endParaRPr lang="en-US"/>
          </a:p>
        </p:txBody>
      </p:sp>
      <p:sp>
        <p:nvSpPr>
          <p:cNvPr id="236646" name="Rectangle 102"/>
          <p:cNvSpPr>
            <a:spLocks noGrp="1" noChangeArrowheads="1"/>
          </p:cNvSpPr>
          <p:nvPr>
            <p:ph type="body" idx="1"/>
          </p:nvPr>
        </p:nvSpPr>
        <p:spPr>
          <a:xfrm>
            <a:off x="382588" y="2438400"/>
            <a:ext cx="8380412" cy="1511300"/>
          </a:xfrm>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b="1" dirty="0" err="1"/>
              <a:t>Atbash</a:t>
            </a:r>
            <a:r>
              <a:rPr lang="en-US" dirty="0"/>
              <a:t>:</a:t>
            </a:r>
            <a:endParaRPr lang="en-US" dirty="0"/>
          </a:p>
          <a:p>
            <a:pPr lvl="1"/>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tiếng</a:t>
            </a:r>
            <a:r>
              <a:rPr lang="en-US" dirty="0"/>
              <a:t> Hebrew </a:t>
            </a:r>
            <a:r>
              <a:rPr lang="en-US" dirty="0" err="1"/>
              <a:t>cổ</a:t>
            </a:r>
            <a:r>
              <a:rPr lang="en-US" dirty="0"/>
              <a:t> “</a:t>
            </a:r>
            <a:r>
              <a:rPr lang="he-IL" dirty="0"/>
              <a:t>בבל = ששך</a:t>
            </a:r>
            <a:r>
              <a:rPr lang="en-US" dirty="0"/>
              <a:t>“</a:t>
            </a:r>
            <a:endParaRPr lang="en-US" dirty="0"/>
          </a:p>
          <a:p>
            <a:r>
              <a:rPr lang="en-US" dirty="0" err="1"/>
              <a:t>Phương</a:t>
            </a:r>
            <a:r>
              <a:rPr lang="en-US" dirty="0"/>
              <a:t> </a:t>
            </a:r>
            <a:r>
              <a:rPr lang="en-US" dirty="0" err="1"/>
              <a:t>pháp</a:t>
            </a:r>
            <a:r>
              <a:rPr lang="en-US" dirty="0"/>
              <a:t> </a:t>
            </a:r>
            <a:r>
              <a:rPr lang="en-US" b="1" dirty="0"/>
              <a:t>Caesar</a:t>
            </a:r>
            <a:endParaRPr lang="en-US" dirty="0"/>
          </a:p>
          <a:p>
            <a:endParaRPr lang="en-US" dirty="0"/>
          </a:p>
          <a:p>
            <a:endParaRPr lang="en-US" dirty="0"/>
          </a:p>
          <a:p>
            <a:endParaRPr lang="en-US" dirty="0"/>
          </a:p>
          <a:p>
            <a:r>
              <a:rPr lang="en-US" dirty="0" err="1"/>
              <a:t>Bất</a:t>
            </a:r>
            <a:r>
              <a:rPr lang="en-US" dirty="0"/>
              <a:t> </a:t>
            </a:r>
            <a:r>
              <a:rPr lang="en-US" dirty="0" err="1"/>
              <a:t>kỳ</a:t>
            </a:r>
            <a:r>
              <a:rPr lang="en-US" dirty="0"/>
              <a:t> </a:t>
            </a:r>
            <a:r>
              <a:rPr lang="en-US" dirty="0" err="1"/>
              <a:t>ai</a:t>
            </a:r>
            <a:r>
              <a:rPr lang="en-US" dirty="0"/>
              <a:t> </a:t>
            </a:r>
            <a:r>
              <a:rPr lang="en-US" dirty="0" err="1"/>
              <a:t>biết</a:t>
            </a:r>
            <a:r>
              <a:rPr lang="en-US" dirty="0"/>
              <a:t> </a:t>
            </a:r>
            <a:r>
              <a:rPr lang="en-US" dirty="0" err="1"/>
              <a:t>được</a:t>
            </a:r>
            <a:r>
              <a:rPr lang="en-US" dirty="0"/>
              <a:t> </a:t>
            </a:r>
            <a:r>
              <a:rPr lang="en-US" dirty="0" err="1"/>
              <a:t>quy</a:t>
            </a:r>
            <a:r>
              <a:rPr lang="en-US" dirty="0"/>
              <a:t> </a:t>
            </a:r>
            <a:r>
              <a:rPr lang="en-US" dirty="0" err="1"/>
              <a:t>tắc</a:t>
            </a:r>
            <a:r>
              <a:rPr lang="en-US" dirty="0"/>
              <a:t> </a:t>
            </a:r>
            <a:r>
              <a:rPr lang="en-US" dirty="0" err="1"/>
              <a:t>mã</a:t>
            </a:r>
            <a:r>
              <a:rPr lang="en-US" dirty="0"/>
              <a:t> </a:t>
            </a:r>
            <a:r>
              <a:rPr lang="en-US" dirty="0" err="1"/>
              <a:t>hóa</a:t>
            </a:r>
            <a:r>
              <a:rPr lang="en-US" dirty="0"/>
              <a:t> </a:t>
            </a:r>
            <a:r>
              <a:rPr lang="en-US" dirty="0" err="1"/>
              <a:t>này</a:t>
            </a:r>
            <a:r>
              <a:rPr lang="en-US" dirty="0"/>
              <a:t> </a:t>
            </a:r>
            <a:r>
              <a:rPr lang="en-US" dirty="0" err="1"/>
              <a:t>để</a:t>
            </a:r>
            <a:r>
              <a:rPr lang="en-US" dirty="0"/>
              <a:t> </a:t>
            </a:r>
            <a:r>
              <a:rPr lang="en-US" dirty="0" err="1"/>
              <a:t>dễ</a:t>
            </a:r>
            <a:r>
              <a:rPr lang="en-US" dirty="0"/>
              <a:t> </a:t>
            </a:r>
            <a:r>
              <a:rPr lang="en-US" dirty="0" err="1"/>
              <a:t>dàng</a:t>
            </a:r>
            <a:r>
              <a:rPr lang="en-US" dirty="0"/>
              <a:t> </a:t>
            </a:r>
            <a:r>
              <a:rPr lang="en-US" dirty="0" err="1"/>
              <a:t>giải</a:t>
            </a:r>
            <a:r>
              <a:rPr lang="en-US" dirty="0"/>
              <a:t> </a:t>
            </a:r>
            <a:r>
              <a:rPr lang="en-US" dirty="0" err="1"/>
              <a:t>mã</a:t>
            </a:r>
            <a:r>
              <a:rPr lang="en-US" dirty="0"/>
              <a:t> </a:t>
            </a:r>
            <a:r>
              <a:rPr lang="en-US" dirty="0" err="1"/>
              <a:t>thông</a:t>
            </a:r>
            <a:r>
              <a:rPr lang="en-US" dirty="0"/>
              <a:t> </a:t>
            </a:r>
            <a:r>
              <a:rPr lang="en-US" dirty="0" err="1"/>
              <a:t>điệp</a:t>
            </a:r>
            <a:endParaRPr lang="en-US"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236645" name="Group 101"/>
          <p:cNvGraphicFramePr>
            <a:graphicFrameLocks noGrp="1"/>
          </p:cNvGraphicFramePr>
          <p:nvPr>
            <p:ph idx="4294967295"/>
          </p:nvPr>
        </p:nvGraphicFramePr>
        <p:xfrm>
          <a:off x="381000" y="1414463"/>
          <a:ext cx="8380413" cy="841376"/>
        </p:xfrm>
        <a:graphic>
          <a:graphicData uri="http://schemas.openxmlformats.org/drawingml/2006/table">
            <a:tbl>
              <a:tblPr/>
              <a:tblGrid>
                <a:gridCol w="382588"/>
                <a:gridCol w="379412"/>
                <a:gridCol w="382588"/>
                <a:gridCol w="377825"/>
                <a:gridCol w="382587"/>
                <a:gridCol w="381000"/>
                <a:gridCol w="381000"/>
                <a:gridCol w="379413"/>
                <a:gridCol w="381000"/>
                <a:gridCol w="381000"/>
                <a:gridCol w="382587"/>
                <a:gridCol w="381000"/>
                <a:gridCol w="381000"/>
                <a:gridCol w="381000"/>
                <a:gridCol w="379413"/>
                <a:gridCol w="381000"/>
                <a:gridCol w="381000"/>
                <a:gridCol w="382587"/>
                <a:gridCol w="377825"/>
                <a:gridCol w="382588"/>
                <a:gridCol w="379412"/>
                <a:gridCol w="382588"/>
              </a:tblGrid>
              <a:tr h="420688">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ת</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ש</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ר</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ק</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צ</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פ</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ע</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ס</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נ</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מ</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ל</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כ</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י</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ט</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ח</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ז</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ו</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ה</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ד</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ג</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ב</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א</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0688">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א</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ב</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ג</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ד</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ה</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ו</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ז</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ח</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ט</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י</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כ</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ל</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מ</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נ</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ס</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a:ln>
                            <a:noFill/>
                          </a:ln>
                          <a:solidFill>
                            <a:schemeClr val="tx1"/>
                          </a:solidFill>
                          <a:effectLst/>
                          <a:latin typeface="Times New Roman" pitchFamily="18" charset="0"/>
                          <a:cs typeface="Tahoma" pitchFamily="34" charset="0"/>
                        </a:rPr>
                        <a:t>ע</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פ</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צ</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ק</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ר</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ש</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he-IL" sz="2400" b="0" i="0" u="none" strike="noStrike" cap="none" normalizeH="0" baseline="0" dirty="0">
                          <a:ln>
                            <a:noFill/>
                          </a:ln>
                          <a:solidFill>
                            <a:schemeClr val="tx1"/>
                          </a:solidFill>
                          <a:effectLst/>
                          <a:latin typeface="Times New Roman" pitchFamily="18" charset="0"/>
                          <a:cs typeface="Tahoma" pitchFamily="34" charset="0"/>
                        </a:rPr>
                        <a:t>ת</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236619" name="Group 75"/>
          <p:cNvGraphicFramePr>
            <a:graphicFrameLocks noGrp="1"/>
          </p:cNvGraphicFramePr>
          <p:nvPr/>
        </p:nvGraphicFramePr>
        <p:xfrm>
          <a:off x="755650" y="3886200"/>
          <a:ext cx="7561263" cy="1035050"/>
        </p:xfrm>
        <a:graphic>
          <a:graphicData uri="http://schemas.openxmlformats.org/drawingml/2006/table">
            <a:tbl>
              <a:tblPr/>
              <a:tblGrid>
                <a:gridCol w="431800"/>
                <a:gridCol w="360363"/>
                <a:gridCol w="360362"/>
                <a:gridCol w="5111750"/>
                <a:gridCol w="431800"/>
                <a:gridCol w="433388"/>
                <a:gridCol w="431800"/>
              </a:tblGrid>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C</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X</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Y</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Z</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D</a:t>
                      </a: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E</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C</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Mã hóa thời kỳ cổ đại</a:t>
            </a:r>
            <a:endParaRPr lang="en-US"/>
          </a:p>
        </p:txBody>
      </p:sp>
      <p:sp>
        <p:nvSpPr>
          <p:cNvPr id="5" name="Content Placeholder 4"/>
          <p:cNvSpPr>
            <a:spLocks noGrp="1"/>
          </p:cNvSpPr>
          <p:nvPr>
            <p:ph idx="1"/>
          </p:nvPr>
        </p:nvSpPr>
        <p:spPr/>
        <p:txBody>
          <a:bodyPr/>
          <a:lstStyle/>
          <a:p>
            <a:r>
              <a:rPr lang="vi-VN" dirty="0">
                <a:latin typeface="+mn-lt"/>
              </a:rPr>
              <a:t>Phương pháp Caesar là một trường hợp đặc biệt của phương pháp mã hóa bằng cách dịch chuyển (Shift Ciphers).</a:t>
            </a:r>
            <a:endParaRPr lang="vi-VN" dirty="0">
              <a:latin typeface="+mn-lt"/>
            </a:endParaRPr>
          </a:p>
          <a:p>
            <a:r>
              <a:rPr lang="vi-VN" dirty="0">
                <a:latin typeface="+mn-lt"/>
              </a:rPr>
              <a:t> Phương pháp Shift Cipher: các ký tự được xoay vòng đi K vị trí trong bảng chữ cái. K được xem là khóa để giải mã</a:t>
            </a:r>
            <a:endParaRPr lang="en-US" dirty="0">
              <a:latin typeface="+mn-lt"/>
            </a:endParaRPr>
          </a:p>
          <a:p>
            <a:endParaRPr lang="en-US" sz="1100" dirty="0">
              <a:latin typeface="+mn-lt"/>
            </a:endParaRPr>
          </a:p>
          <a:p>
            <a:endParaRPr lang="en-US" dirty="0">
              <a:latin typeface="+mn-lt"/>
            </a:endParaRPr>
          </a:p>
          <a:p>
            <a:endParaRPr lang="en-US" dirty="0">
              <a:latin typeface="+mn-lt"/>
            </a:endParaRPr>
          </a:p>
          <a:p>
            <a:pPr algn="just"/>
            <a:r>
              <a:rPr lang="en-US" dirty="0" err="1"/>
              <a:t>Cả</a:t>
            </a:r>
            <a:r>
              <a:rPr lang="en-US" dirty="0"/>
              <a:t> </a:t>
            </a:r>
            <a:r>
              <a:rPr lang="en-US" dirty="0" err="1"/>
              <a:t>phương</a:t>
            </a:r>
            <a:r>
              <a:rPr lang="en-US" dirty="0"/>
              <a:t> </a:t>
            </a:r>
            <a:r>
              <a:rPr lang="en-US" dirty="0" err="1"/>
              <a:t>pháp</a:t>
            </a:r>
            <a:r>
              <a:rPr lang="en-US" dirty="0"/>
              <a:t> </a:t>
            </a:r>
            <a:r>
              <a:rPr lang="en-US" dirty="0" err="1"/>
              <a:t>Atbash</a:t>
            </a:r>
            <a:r>
              <a:rPr lang="en-US" dirty="0"/>
              <a:t> </a:t>
            </a:r>
            <a:r>
              <a:rPr lang="en-US" dirty="0" err="1"/>
              <a:t>và</a:t>
            </a:r>
            <a:r>
              <a:rPr lang="en-US" dirty="0"/>
              <a:t> Shift Cipher </a:t>
            </a:r>
            <a:r>
              <a:rPr lang="en-US" dirty="0" err="1"/>
              <a:t>đều</a:t>
            </a:r>
            <a:r>
              <a:rPr lang="en-US" dirty="0"/>
              <a:t> </a:t>
            </a:r>
            <a:r>
              <a:rPr lang="en-US" dirty="0" err="1"/>
              <a:t>là</a:t>
            </a:r>
            <a:r>
              <a:rPr lang="en-US" dirty="0"/>
              <a:t> </a:t>
            </a:r>
            <a:r>
              <a:rPr lang="en-US" dirty="0" err="1"/>
              <a:t>trường</a:t>
            </a:r>
            <a:r>
              <a:rPr lang="en-US" dirty="0"/>
              <a:t> </a:t>
            </a:r>
            <a:r>
              <a:rPr lang="en-US" dirty="0" err="1"/>
              <a:t>hợp</a:t>
            </a:r>
            <a:r>
              <a:rPr lang="en-US" dirty="0"/>
              <a:t> </a:t>
            </a:r>
            <a:r>
              <a:rPr lang="en-US" dirty="0" err="1"/>
              <a:t>đặc</a:t>
            </a:r>
            <a:r>
              <a:rPr lang="en-US" dirty="0"/>
              <a:t> </a:t>
            </a:r>
            <a:r>
              <a:rPr lang="en-US" dirty="0" err="1"/>
              <a:t>biệt</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tổng</a:t>
            </a:r>
            <a:r>
              <a:rPr lang="en-US" dirty="0"/>
              <a:t> </a:t>
            </a:r>
            <a:r>
              <a:rPr lang="en-US" dirty="0" err="1"/>
              <a:t>quát</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Phương</a:t>
            </a:r>
            <a:r>
              <a:rPr lang="en-US" dirty="0"/>
              <a:t> </a:t>
            </a:r>
            <a:r>
              <a:rPr lang="en-US" dirty="0" err="1"/>
              <a:t>pháp</a:t>
            </a:r>
            <a:r>
              <a:rPr lang="en-US" dirty="0"/>
              <a:t> </a:t>
            </a:r>
            <a:r>
              <a:rPr lang="en-US" dirty="0" err="1"/>
              <a:t>Thay</a:t>
            </a:r>
            <a:r>
              <a:rPr lang="en-US" dirty="0"/>
              <a:t> </a:t>
            </a:r>
            <a:r>
              <a:rPr lang="en-US" dirty="0" err="1"/>
              <a:t>thể</a:t>
            </a:r>
            <a:r>
              <a:rPr lang="en-US" dirty="0"/>
              <a:t> </a:t>
            </a:r>
            <a:r>
              <a:rPr lang="en-US" dirty="0" err="1"/>
              <a:t>đơn</a:t>
            </a:r>
            <a:r>
              <a:rPr lang="en-US" dirty="0"/>
              <a:t> </a:t>
            </a:r>
            <a:r>
              <a:rPr lang="en-US" dirty="0" err="1"/>
              <a:t>ký</a:t>
            </a:r>
            <a:r>
              <a:rPr lang="en-US" dirty="0"/>
              <a:t> </a:t>
            </a:r>
            <a:r>
              <a:rPr lang="en-US" dirty="0" err="1"/>
              <a:t>tự</a:t>
            </a:r>
            <a:r>
              <a:rPr lang="en-US" dirty="0"/>
              <a:t> (</a:t>
            </a:r>
            <a:r>
              <a:rPr lang="en-US" dirty="0" err="1"/>
              <a:t>MonoAlphabetic</a:t>
            </a:r>
            <a:r>
              <a:rPr lang="en-US" dirty="0"/>
              <a:t> </a:t>
            </a:r>
            <a:r>
              <a:rPr lang="en-US" dirty="0">
                <a:solidFill>
                  <a:srgbClr val="FF0000"/>
                </a:solidFill>
              </a:rPr>
              <a:t>Substitution</a:t>
            </a:r>
            <a:r>
              <a:rPr lang="en-US" dirty="0"/>
              <a:t> Cipher)</a:t>
            </a:r>
            <a:endParaRPr lang="en-US" dirty="0">
              <a:latin typeface="+mn-lt"/>
            </a:endParaRPr>
          </a:p>
        </p:txBody>
      </p:sp>
      <p:graphicFrame>
        <p:nvGraphicFramePr>
          <p:cNvPr id="238623" name="Group 31"/>
          <p:cNvGraphicFramePr>
            <a:graphicFrameLocks noGrp="1"/>
          </p:cNvGraphicFramePr>
          <p:nvPr/>
        </p:nvGraphicFramePr>
        <p:xfrm>
          <a:off x="755650" y="3613150"/>
          <a:ext cx="7561263" cy="1035050"/>
        </p:xfrm>
        <a:graphic>
          <a:graphicData uri="http://schemas.openxmlformats.org/drawingml/2006/table">
            <a:tbl>
              <a:tblPr/>
              <a:tblGrid>
                <a:gridCol w="431800"/>
                <a:gridCol w="360363"/>
                <a:gridCol w="360362"/>
                <a:gridCol w="5111750"/>
                <a:gridCol w="431800"/>
                <a:gridCol w="433388"/>
                <a:gridCol w="431800"/>
              </a:tblGrid>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B</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C</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X</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Y</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Z</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D</a:t>
                      </a: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E</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A</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a:ln>
                            <a:noFill/>
                          </a:ln>
                          <a:solidFill>
                            <a:schemeClr val="tx1"/>
                          </a:solidFill>
                          <a:effectLst/>
                          <a:latin typeface="Times New Roman" pitchFamily="18" charset="0"/>
                        </a:rPr>
                        <a:t>B</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pPr>
                      <a:r>
                        <a:rPr kumimoji="0" lang="en-US" sz="2400" b="0" i="0" u="none" strike="noStrike" cap="none" normalizeH="0" baseline="0" dirty="0">
                          <a:ln>
                            <a:noFill/>
                          </a:ln>
                          <a:solidFill>
                            <a:schemeClr val="tx1"/>
                          </a:solidFill>
                          <a:effectLst/>
                          <a:latin typeface="Times New Roman" pitchFamily="18" charset="0"/>
                        </a:rPr>
                        <a:t>C</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Mã hóa thời kỳ cổ đại</a:t>
            </a:r>
            <a:endParaRPr lang="en-US"/>
          </a:p>
        </p:txBody>
      </p:sp>
      <p:sp>
        <p:nvSpPr>
          <p:cNvPr id="244742" name="Rectangle 6"/>
          <p:cNvSpPr>
            <a:spLocks noGrp="1" noChangeArrowheads="1"/>
          </p:cNvSpPr>
          <p:nvPr>
            <p:ph type="body" idx="1"/>
          </p:nvPr>
        </p:nvSpPr>
        <p:spPr>
          <a:xfrm>
            <a:off x="382588" y="1414463"/>
            <a:ext cx="8380412" cy="1382712"/>
          </a:xfrm>
        </p:spPr>
        <p:txBody>
          <a:bodyPr/>
          <a:lstStyle/>
          <a:p>
            <a:r>
              <a:rPr lang="en-US" dirty="0" err="1"/>
              <a:t>Không</a:t>
            </a:r>
            <a:r>
              <a:rPr lang="en-US" dirty="0"/>
              <a:t> </a:t>
            </a:r>
            <a:r>
              <a:rPr lang="en-US" dirty="0" err="1"/>
              <a:t>phải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mã</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đều</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thay</a:t>
            </a:r>
            <a:r>
              <a:rPr lang="en-US" dirty="0"/>
              <a:t> </a:t>
            </a:r>
            <a:r>
              <a:rPr lang="en-US" dirty="0" err="1"/>
              <a:t>thế</a:t>
            </a:r>
            <a:r>
              <a:rPr lang="en-US" dirty="0"/>
              <a:t>.</a:t>
            </a:r>
            <a:endParaRPr lang="en-US" dirty="0"/>
          </a:p>
          <a:p>
            <a:r>
              <a:rPr lang="en-US" dirty="0" err="1"/>
              <a:t>Thiết</a:t>
            </a:r>
            <a:r>
              <a:rPr lang="en-US" dirty="0"/>
              <a:t> </a:t>
            </a:r>
            <a:r>
              <a:rPr lang="en-US" dirty="0" err="1"/>
              <a:t>bị</a:t>
            </a:r>
            <a:r>
              <a:rPr lang="en-US" dirty="0"/>
              <a:t> </a:t>
            </a:r>
            <a:r>
              <a:rPr lang="en-US" dirty="0" err="1"/>
              <a:t>mã</a:t>
            </a:r>
            <a:r>
              <a:rPr lang="en-US" dirty="0"/>
              <a:t> </a:t>
            </a:r>
            <a:r>
              <a:rPr lang="en-US" dirty="0" err="1"/>
              <a:t>hóa</a:t>
            </a:r>
            <a:r>
              <a:rPr lang="en-US" dirty="0"/>
              <a:t> </a:t>
            </a:r>
            <a:r>
              <a:rPr lang="en-US" dirty="0" err="1"/>
              <a:t>đầu</a:t>
            </a:r>
            <a:r>
              <a:rPr lang="en-US" dirty="0"/>
              <a:t> </a:t>
            </a:r>
            <a:r>
              <a:rPr lang="en-US" dirty="0" err="1"/>
              <a:t>tiên</a:t>
            </a:r>
            <a:r>
              <a:rPr lang="en-US" dirty="0"/>
              <a:t>: Spartan </a:t>
            </a:r>
            <a:r>
              <a:rPr lang="en-US" dirty="0" err="1"/>
              <a:t>scytale</a:t>
            </a:r>
            <a:endParaRPr lang="en-US" dirty="0"/>
          </a:p>
          <a:p>
            <a:endParaRPr lang="en-US" dirty="0"/>
          </a:p>
          <a:p>
            <a:endParaRPr lang="en-US" dirty="0"/>
          </a:p>
          <a:p>
            <a:endParaRPr lang="en-US" dirty="0"/>
          </a:p>
          <a:p>
            <a:endParaRPr lang="en-US" dirty="0"/>
          </a:p>
          <a:p>
            <a:r>
              <a:rPr lang="en-US" dirty="0" err="1"/>
              <a:t>Sử</a:t>
            </a:r>
            <a:r>
              <a:rPr lang="en-US" dirty="0"/>
              <a:t> </a:t>
            </a:r>
            <a:r>
              <a:rPr lang="en-US" dirty="0" err="1"/>
              <a:t>dụng</a:t>
            </a:r>
            <a:r>
              <a:rPr lang="en-US" dirty="0"/>
              <a:t> </a:t>
            </a:r>
            <a:r>
              <a:rPr lang="en-US" dirty="0" err="1"/>
              <a:t>thiết</a:t>
            </a:r>
            <a:r>
              <a:rPr lang="en-US" dirty="0"/>
              <a:t> </a:t>
            </a:r>
            <a:r>
              <a:rPr lang="en-US" dirty="0" err="1"/>
              <a:t>bị</a:t>
            </a:r>
            <a:r>
              <a:rPr lang="en-US" dirty="0"/>
              <a:t> </a:t>
            </a:r>
            <a:r>
              <a:rPr lang="en-US" dirty="0" err="1"/>
              <a:t>này</a:t>
            </a:r>
            <a:r>
              <a:rPr lang="en-US" dirty="0"/>
              <a:t>, </a:t>
            </a:r>
            <a:r>
              <a:rPr lang="en-US" dirty="0" err="1"/>
              <a:t>các</a:t>
            </a:r>
            <a:r>
              <a:rPr lang="en-US" dirty="0"/>
              <a:t> </a:t>
            </a:r>
            <a:r>
              <a:rPr lang="en-US" dirty="0" err="1"/>
              <a:t>chữ</a:t>
            </a:r>
            <a:r>
              <a:rPr lang="en-US" dirty="0"/>
              <a:t> </a:t>
            </a:r>
            <a:r>
              <a:rPr lang="en-US" dirty="0" err="1"/>
              <a:t>cái</a:t>
            </a:r>
            <a:r>
              <a:rPr lang="en-US" dirty="0"/>
              <a:t> </a:t>
            </a:r>
            <a:r>
              <a:rPr lang="en-US" dirty="0" err="1"/>
              <a:t>trong</a:t>
            </a:r>
            <a:r>
              <a:rPr lang="en-US" dirty="0"/>
              <a:t> </a:t>
            </a:r>
            <a:r>
              <a:rPr lang="en-US" dirty="0" err="1"/>
              <a:t>thông</a:t>
            </a:r>
            <a:r>
              <a:rPr lang="en-US" dirty="0"/>
              <a:t> </a:t>
            </a:r>
            <a:r>
              <a:rPr lang="en-US" dirty="0" err="1"/>
              <a:t>điệp</a:t>
            </a:r>
            <a:r>
              <a:rPr lang="en-US" dirty="0"/>
              <a:t> </a:t>
            </a:r>
            <a:r>
              <a:rPr lang="en-US" dirty="0" err="1"/>
              <a:t>không</a:t>
            </a:r>
            <a:r>
              <a:rPr lang="en-US" dirty="0"/>
              <a:t> </a:t>
            </a:r>
            <a:r>
              <a:rPr lang="en-US" dirty="0" err="1"/>
              <a:t>bị</a:t>
            </a:r>
            <a:r>
              <a:rPr lang="en-US" dirty="0"/>
              <a:t> </a:t>
            </a:r>
            <a:r>
              <a:rPr lang="en-US" dirty="0" err="1"/>
              <a:t>thay</a:t>
            </a:r>
            <a:r>
              <a:rPr lang="en-US" dirty="0"/>
              <a:t> </a:t>
            </a:r>
            <a:r>
              <a:rPr lang="en-US" dirty="0" err="1"/>
              <a:t>đổi</a:t>
            </a:r>
            <a:r>
              <a:rPr lang="en-US" dirty="0"/>
              <a:t>, </a:t>
            </a:r>
            <a:r>
              <a:rPr lang="en-US" dirty="0" err="1"/>
              <a:t>mà</a:t>
            </a:r>
            <a:r>
              <a:rPr lang="en-US" dirty="0"/>
              <a:t> </a:t>
            </a:r>
            <a:r>
              <a:rPr lang="en-US" dirty="0" err="1"/>
              <a:t>chỉ</a:t>
            </a:r>
            <a:r>
              <a:rPr lang="en-US" dirty="0"/>
              <a:t> </a:t>
            </a:r>
            <a:r>
              <a:rPr lang="en-US" dirty="0" err="1"/>
              <a:t>thay</a:t>
            </a:r>
            <a:r>
              <a:rPr lang="en-US" dirty="0"/>
              <a:t> </a:t>
            </a:r>
            <a:r>
              <a:rPr lang="en-US" dirty="0" err="1"/>
              <a:t>đổi</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các</a:t>
            </a:r>
            <a:r>
              <a:rPr lang="en-US" dirty="0"/>
              <a:t> </a:t>
            </a:r>
            <a:r>
              <a:rPr lang="en-US" dirty="0" err="1"/>
              <a:t>thông</a:t>
            </a:r>
            <a:r>
              <a:rPr lang="en-US" dirty="0"/>
              <a:t> </a:t>
            </a:r>
            <a:r>
              <a:rPr lang="en-US" dirty="0" err="1"/>
              <a:t>điệp</a:t>
            </a:r>
            <a:r>
              <a:rPr lang="en-US" dirty="0"/>
              <a:t> (</a:t>
            </a:r>
            <a:r>
              <a:rPr lang="en-US" dirty="0">
                <a:solidFill>
                  <a:srgbClr val="FF0000"/>
                </a:solidFill>
              </a:rPr>
              <a:t>Transposition</a:t>
            </a:r>
            <a:r>
              <a:rPr lang="en-US" dirty="0"/>
              <a:t>)</a:t>
            </a:r>
            <a:endParaRPr lang="en-US" dirty="0"/>
          </a:p>
          <a:p>
            <a:endParaRPr lang="en-US" dirty="0"/>
          </a:p>
        </p:txBody>
      </p:sp>
      <p:pic>
        <p:nvPicPr>
          <p:cNvPr id="2447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952750"/>
            <a:ext cx="31146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4741" name="Text Box 5"/>
          <p:cNvSpPr txBox="1">
            <a:spLocks noChangeArrowheads="1"/>
          </p:cNvSpPr>
          <p:nvPr/>
        </p:nvSpPr>
        <p:spPr bwMode="auto">
          <a:xfrm>
            <a:off x="4819650" y="3352800"/>
            <a:ext cx="4324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600" dirty="0" err="1">
                <a:latin typeface="Arial" panose="02080604020202020204" pitchFamily="34" charset="0"/>
                <a:cs typeface="Arial" panose="02080604020202020204" pitchFamily="34" charset="0"/>
              </a:rPr>
              <a:t>Nguồn</a:t>
            </a:r>
            <a:r>
              <a:rPr lang="en-US" sz="1600" dirty="0">
                <a:latin typeface="Arial" panose="02080604020202020204" pitchFamily="34" charset="0"/>
                <a:cs typeface="Arial" panose="02080604020202020204" pitchFamily="34" charset="0"/>
              </a:rPr>
              <a:t>: </a:t>
            </a:r>
            <a:r>
              <a:rPr lang="en-US" sz="1600" dirty="0">
                <a:latin typeface="Arial" panose="02080604020202020204" pitchFamily="34" charset="0"/>
                <a:cs typeface="Arial" panose="02080604020202020204" pitchFamily="34" charset="0"/>
                <a:hlinkClick r:id="rId2"/>
              </a:rPr>
              <a:t>http://plus.maths.org/issue34/features/ekert/</a:t>
            </a:r>
            <a:r>
              <a:rPr lang="en-US" sz="1600" dirty="0">
                <a:latin typeface="Arial" panose="02080604020202020204" pitchFamily="34" charset="0"/>
                <a:cs typeface="Arial" panose="02080604020202020204" pitchFamily="34" charset="0"/>
              </a:rPr>
              <a:t> </a:t>
            </a:r>
            <a:endParaRPr lang="en-US" sz="1600" dirty="0">
              <a:latin typeface="Arial" panose="02080604020202020204" pitchFamily="34" charset="0"/>
              <a:cs typeface="Arial" panose="02080604020202020204" pitchFamily="34" charset="0"/>
            </a:endParaRPr>
          </a:p>
        </p:txBody>
      </p:sp>
      <p:sp>
        <p:nvSpPr>
          <p:cNvPr id="7"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Mã hóa thời kỳ cổ đại</a:t>
            </a:r>
            <a:endParaRPr lang="en-US"/>
          </a:p>
        </p:txBody>
      </p:sp>
      <p:sp>
        <p:nvSpPr>
          <p:cNvPr id="248841" name="Rectangle 9"/>
          <p:cNvSpPr>
            <a:spLocks noGrp="1" noChangeArrowheads="1"/>
          </p:cNvSpPr>
          <p:nvPr>
            <p:ph type="body" idx="1"/>
          </p:nvPr>
        </p:nvSpPr>
        <p:spPr>
          <a:xfrm>
            <a:off x="382588" y="1414463"/>
            <a:ext cx="8380412" cy="869950"/>
          </a:xfrm>
        </p:spPr>
        <p:txBody>
          <a:bodyPr/>
          <a:lstStyle/>
          <a:p>
            <a:r>
              <a:rPr lang="en-US" dirty="0"/>
              <a:t>Theo </a:t>
            </a:r>
            <a:r>
              <a:rPr lang="en-US" dirty="0" err="1"/>
              <a:t>các</a:t>
            </a:r>
            <a:r>
              <a:rPr lang="en-US" dirty="0"/>
              <a:t> </a:t>
            </a:r>
            <a:r>
              <a:rPr lang="en-US" dirty="0" err="1"/>
              <a:t>tài</a:t>
            </a:r>
            <a:r>
              <a:rPr lang="en-US" dirty="0"/>
              <a:t> </a:t>
            </a:r>
            <a:r>
              <a:rPr lang="en-US" dirty="0" err="1"/>
              <a:t>liệu</a:t>
            </a:r>
            <a:r>
              <a:rPr lang="en-US" dirty="0"/>
              <a:t> </a:t>
            </a:r>
            <a:r>
              <a:rPr lang="en-US" dirty="0" err="1"/>
              <a:t>ghi</a:t>
            </a:r>
            <a:r>
              <a:rPr lang="en-US" dirty="0"/>
              <a:t> </a:t>
            </a:r>
            <a:r>
              <a:rPr lang="en-US" dirty="0" err="1"/>
              <a:t>nhận</a:t>
            </a:r>
            <a:r>
              <a:rPr lang="en-US" dirty="0"/>
              <a:t> </a:t>
            </a:r>
            <a:r>
              <a:rPr lang="en-US" dirty="0" err="1"/>
              <a:t>lại</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tần</a:t>
            </a:r>
            <a:r>
              <a:rPr lang="en-US" dirty="0"/>
              <a:t> </a:t>
            </a:r>
            <a:r>
              <a:rPr lang="en-US" dirty="0" err="1"/>
              <a:t>số</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thế</a:t>
            </a:r>
            <a:r>
              <a:rPr lang="en-US" dirty="0"/>
              <a:t> </a:t>
            </a:r>
            <a:r>
              <a:rPr lang="en-US" dirty="0" err="1"/>
              <a:t>kỷ</a:t>
            </a:r>
            <a:r>
              <a:rPr lang="en-US" dirty="0"/>
              <a:t> </a:t>
            </a:r>
            <a:r>
              <a:rPr lang="en-US" dirty="0" err="1"/>
              <a:t>thứ</a:t>
            </a:r>
            <a:r>
              <a:rPr lang="en-US" dirty="0"/>
              <a:t> 9</a:t>
            </a:r>
            <a:endParaRPr lang="en-US" dirty="0"/>
          </a:p>
          <a:p>
            <a:endParaRPr lang="en-US" sz="1800" dirty="0"/>
          </a:p>
          <a:p>
            <a:endParaRPr lang="en-US" dirty="0"/>
          </a:p>
          <a:p>
            <a:endParaRPr lang="en-US" dirty="0"/>
          </a:p>
          <a:p>
            <a:endParaRPr lang="en-US" dirty="0"/>
          </a:p>
          <a:p>
            <a:endParaRPr lang="en-US" dirty="0"/>
          </a:p>
          <a:p>
            <a:endParaRPr lang="en-US" dirty="0"/>
          </a:p>
          <a:p>
            <a:endParaRPr lang="en-US" dirty="0"/>
          </a:p>
          <a:p>
            <a:r>
              <a:rPr lang="en-US" dirty="0" err="1"/>
              <a:t>Mã</a:t>
            </a:r>
            <a:r>
              <a:rPr lang="en-US" dirty="0"/>
              <a:t> </a:t>
            </a:r>
            <a:r>
              <a:rPr lang="en-US" dirty="0" err="1"/>
              <a:t>hóa</a:t>
            </a:r>
            <a:r>
              <a:rPr lang="en-US" dirty="0"/>
              <a:t> ở </a:t>
            </a:r>
            <a:r>
              <a:rPr lang="en-US" dirty="0" err="1"/>
              <a:t>Châu</a:t>
            </a:r>
            <a:r>
              <a:rPr lang="en-US" dirty="0"/>
              <a:t> </a:t>
            </a:r>
            <a:r>
              <a:rPr lang="en-US" dirty="0" err="1"/>
              <a:t>Âu</a:t>
            </a:r>
            <a:r>
              <a:rPr lang="en-US" dirty="0"/>
              <a:t> </a:t>
            </a:r>
            <a:r>
              <a:rPr lang="en-US" dirty="0" err="1"/>
              <a:t>gần</a:t>
            </a:r>
            <a:r>
              <a:rPr lang="en-US" dirty="0"/>
              <a:t> </a:t>
            </a:r>
            <a:r>
              <a:rPr lang="en-US" dirty="0" err="1"/>
              <a:t>như</a:t>
            </a:r>
            <a:r>
              <a:rPr lang="en-US" dirty="0"/>
              <a:t> </a:t>
            </a:r>
            <a:r>
              <a:rPr lang="en-US" dirty="0" err="1"/>
              <a:t>ít</a:t>
            </a:r>
            <a:r>
              <a:rPr lang="en-US" dirty="0"/>
              <a:t> </a:t>
            </a:r>
            <a:r>
              <a:rPr lang="en-US" dirty="0" err="1"/>
              <a:t>có</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từ</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đến</a:t>
            </a:r>
            <a:r>
              <a:rPr lang="en-US" dirty="0"/>
              <a:t> </a:t>
            </a:r>
            <a:r>
              <a:rPr lang="en-US" dirty="0" err="1"/>
              <a:t>thế</a:t>
            </a:r>
            <a:r>
              <a:rPr lang="en-US" dirty="0"/>
              <a:t> </a:t>
            </a:r>
            <a:r>
              <a:rPr lang="en-US" dirty="0" err="1"/>
              <a:t>kỷ</a:t>
            </a:r>
            <a:r>
              <a:rPr lang="en-US" dirty="0"/>
              <a:t> 14!!!</a:t>
            </a:r>
            <a:endParaRPr lang="en-US" dirty="0"/>
          </a:p>
          <a:p>
            <a:endParaRPr lang="en-US" dirty="0"/>
          </a:p>
        </p:txBody>
      </p:sp>
      <p:pic>
        <p:nvPicPr>
          <p:cNvPr id="248836" name="Picture 4" descr="al-kindi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362200"/>
            <a:ext cx="2143125" cy="2519363"/>
          </a:xfrm>
          <a:prstGeom prst="rect">
            <a:avLst/>
          </a:prstGeom>
          <a:noFill/>
          <a:extLst>
            <a:ext uri="{909E8E84-426E-40DD-AFC4-6F175D3DCCD1}">
              <a14:hiddenFill xmlns:a14="http://schemas.microsoft.com/office/drawing/2010/main">
                <a:solidFill>
                  <a:srgbClr val="FFFFFF"/>
                </a:solidFill>
              </a14:hiddenFill>
            </a:ext>
          </a:extLst>
        </p:spPr>
      </p:pic>
      <p:pic>
        <p:nvPicPr>
          <p:cNvPr id="2488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362200"/>
            <a:ext cx="304800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8838" name="Text Box 6"/>
          <p:cNvSpPr txBox="1">
            <a:spLocks noChangeArrowheads="1"/>
          </p:cNvSpPr>
          <p:nvPr/>
        </p:nvSpPr>
        <p:spPr bwMode="auto">
          <a:xfrm>
            <a:off x="4932363" y="4953000"/>
            <a:ext cx="3678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latin typeface="Arial" panose="02080604020202020204" pitchFamily="34" charset="0"/>
                <a:cs typeface="Arial" panose="02080604020202020204" pitchFamily="34" charset="0"/>
                <a:hlinkClick r:id="rId3"/>
              </a:rPr>
              <a:t>http://en.wikipedia.org/wiki/Caesar_cipher</a:t>
            </a:r>
            <a:r>
              <a:rPr lang="en-US" sz="1400" dirty="0">
                <a:latin typeface="Arial" panose="02080604020202020204" pitchFamily="34" charset="0"/>
                <a:cs typeface="Arial" panose="02080604020202020204" pitchFamily="34" charset="0"/>
              </a:rPr>
              <a:t> </a:t>
            </a:r>
            <a:endParaRPr lang="en-US" sz="1400" dirty="0">
              <a:latin typeface="Arial" panose="02080604020202020204" pitchFamily="34" charset="0"/>
              <a:cs typeface="Arial" panose="02080604020202020204" pitchFamily="34" charset="0"/>
            </a:endParaRPr>
          </a:p>
        </p:txBody>
      </p:sp>
      <p:sp>
        <p:nvSpPr>
          <p:cNvPr id="248839" name="Text Box 7"/>
          <p:cNvSpPr txBox="1">
            <a:spLocks noChangeArrowheads="1"/>
          </p:cNvSpPr>
          <p:nvPr/>
        </p:nvSpPr>
        <p:spPr bwMode="auto">
          <a:xfrm>
            <a:off x="685800" y="4953000"/>
            <a:ext cx="411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400" dirty="0">
                <a:latin typeface="Arial" panose="02080604020202020204" pitchFamily="34" charset="0"/>
                <a:cs typeface="Arial" panose="02080604020202020204" pitchFamily="34" charset="0"/>
                <a:hlinkClick r:id="rId4"/>
              </a:rPr>
              <a:t>http://plus.maths.org/issue34/features/ekert/</a:t>
            </a:r>
            <a:r>
              <a:rPr lang="en-US" sz="1400" dirty="0">
                <a:latin typeface="Arial" panose="02080604020202020204" pitchFamily="34" charset="0"/>
                <a:cs typeface="Arial" panose="02080604020202020204" pitchFamily="34" charset="0"/>
              </a:rPr>
              <a:t> </a:t>
            </a:r>
            <a:endParaRPr lang="en-US" sz="1400" dirty="0">
              <a:latin typeface="Arial" panose="02080604020202020204" pitchFamily="34" charset="0"/>
              <a:cs typeface="Arial" panose="02080604020202020204" pitchFamily="34" charset="0"/>
            </a:endParaRPr>
          </a:p>
        </p:txBody>
      </p:sp>
      <p:sp>
        <p:nvSpPr>
          <p:cNvPr id="9"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ctrTitle"/>
          </p:nvPr>
        </p:nvSpPr>
        <p:spPr>
          <a:xfrm>
            <a:off x="727075" y="1797050"/>
            <a:ext cx="7843838" cy="641350"/>
          </a:xfrm>
        </p:spPr>
        <p:txBody>
          <a:bodyPr/>
          <a:lstStyle/>
          <a:p>
            <a:r>
              <a:rPr lang="en-US" sz="4000"/>
              <a:t>Mở đầu</a:t>
            </a:r>
            <a:endParaRPr lang="en-US" sz="4000"/>
          </a:p>
        </p:txBody>
      </p:sp>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382588" y="365125"/>
            <a:ext cx="8380412" cy="476250"/>
          </a:xfrm>
        </p:spPr>
        <p:txBody>
          <a:bodyPr/>
          <a:lstStyle/>
          <a:p>
            <a:r>
              <a:rPr lang="en-US" sz="2800"/>
              <a:t>Mã hóa thời kỳ phục hưng</a:t>
            </a:r>
            <a:endParaRPr lang="en-US" sz="2800"/>
          </a:p>
        </p:txBody>
      </p:sp>
      <p:sp>
        <p:nvSpPr>
          <p:cNvPr id="252933" name="Rectangle 5"/>
          <p:cNvSpPr>
            <a:spLocks noGrp="1" noChangeArrowheads="1"/>
          </p:cNvSpPr>
          <p:nvPr>
            <p:ph type="body" idx="1"/>
          </p:nvPr>
        </p:nvSpPr>
        <p:spPr>
          <a:xfrm>
            <a:off x="3124200" y="1414463"/>
            <a:ext cx="5638800" cy="5133713"/>
          </a:xfrm>
        </p:spPr>
        <p:txBody>
          <a:bodyPr/>
          <a:lstStyle/>
          <a:p>
            <a:pPr algn="just"/>
            <a:r>
              <a:rPr lang="en-US" dirty="0"/>
              <a:t>Ở Ý, </a:t>
            </a:r>
            <a:r>
              <a:rPr lang="en-US" dirty="0" err="1"/>
              <a:t>cũng</a:t>
            </a:r>
            <a:r>
              <a:rPr lang="en-US" dirty="0"/>
              <a:t> </a:t>
            </a:r>
            <a:r>
              <a:rPr lang="en-US" dirty="0" err="1"/>
              <a:t>như</a:t>
            </a:r>
            <a:r>
              <a:rPr lang="en-US" dirty="0"/>
              <a:t> </a:t>
            </a:r>
            <a:r>
              <a:rPr lang="en-US" dirty="0" err="1"/>
              <a:t>các</a:t>
            </a:r>
            <a:r>
              <a:rPr lang="en-US" dirty="0"/>
              <a:t> </a:t>
            </a:r>
            <a:r>
              <a:rPr lang="en-US" dirty="0" err="1"/>
              <a:t>nước</a:t>
            </a:r>
            <a:r>
              <a:rPr lang="en-US" dirty="0"/>
              <a:t> </a:t>
            </a:r>
            <a:r>
              <a:rPr lang="en-US" dirty="0" err="1"/>
              <a:t>Châu</a:t>
            </a:r>
            <a:r>
              <a:rPr lang="en-US" dirty="0"/>
              <a:t> </a:t>
            </a:r>
            <a:r>
              <a:rPr lang="en-US" dirty="0" err="1"/>
              <a:t>Âu</a:t>
            </a:r>
            <a:r>
              <a:rPr lang="en-US" dirty="0"/>
              <a:t> </a:t>
            </a:r>
            <a:r>
              <a:rPr lang="en-US" dirty="0" err="1"/>
              <a:t>khác</a:t>
            </a:r>
            <a:r>
              <a:rPr lang="en-US" dirty="0"/>
              <a:t>, </a:t>
            </a:r>
            <a:r>
              <a:rPr lang="en-US" dirty="0" err="1"/>
              <a:t>mật</a:t>
            </a:r>
            <a:r>
              <a:rPr lang="en-US" dirty="0"/>
              <a:t> </a:t>
            </a:r>
            <a:r>
              <a:rPr lang="en-US" dirty="0" err="1"/>
              <a:t>mã</a:t>
            </a:r>
            <a:r>
              <a:rPr lang="en-US" dirty="0"/>
              <a:t> </a:t>
            </a:r>
            <a:r>
              <a:rPr lang="en-US" dirty="0" err="1"/>
              <a:t>học</a:t>
            </a:r>
            <a:r>
              <a:rPr lang="en-US" dirty="0"/>
              <a:t> </a:t>
            </a:r>
            <a:r>
              <a:rPr lang="en-US" dirty="0" err="1"/>
              <a:t>bắt</a:t>
            </a:r>
            <a:r>
              <a:rPr lang="en-US" dirty="0"/>
              <a:t> </a:t>
            </a:r>
            <a:r>
              <a:rPr lang="en-US" dirty="0" err="1"/>
              <a:t>đầu</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trở</a:t>
            </a:r>
            <a:r>
              <a:rPr lang="en-US" dirty="0"/>
              <a:t> </a:t>
            </a:r>
            <a:r>
              <a:rPr lang="en-US" dirty="0" err="1"/>
              <a:t>lại</a:t>
            </a:r>
            <a:endParaRPr lang="en-US" dirty="0"/>
          </a:p>
          <a:p>
            <a:pPr algn="just"/>
            <a:r>
              <a:rPr lang="en-US" dirty="0" err="1"/>
              <a:t>Các</a:t>
            </a:r>
            <a:r>
              <a:rPr lang="en-US" dirty="0"/>
              <a:t> </a:t>
            </a:r>
            <a:r>
              <a:rPr lang="en-US" dirty="0" err="1"/>
              <a:t>quốc</a:t>
            </a:r>
            <a:r>
              <a:rPr lang="en-US" dirty="0"/>
              <a:t> </a:t>
            </a:r>
            <a:r>
              <a:rPr lang="en-US" dirty="0" err="1"/>
              <a:t>gia</a:t>
            </a:r>
            <a:r>
              <a:rPr lang="en-US" dirty="0"/>
              <a:t>, </a:t>
            </a:r>
            <a:r>
              <a:rPr lang="en-US" dirty="0" err="1"/>
              <a:t>các</a:t>
            </a:r>
            <a:r>
              <a:rPr lang="en-US" dirty="0"/>
              <a:t> </a:t>
            </a:r>
            <a:r>
              <a:rPr lang="en-US" dirty="0" err="1"/>
              <a:t>thành</a:t>
            </a:r>
            <a:r>
              <a:rPr lang="en-US" dirty="0"/>
              <a:t> </a:t>
            </a:r>
            <a:r>
              <a:rPr lang="en-US" dirty="0" err="1"/>
              <a:t>phố</a:t>
            </a:r>
            <a:r>
              <a:rPr lang="en-US" dirty="0"/>
              <a:t> </a:t>
            </a:r>
            <a:r>
              <a:rPr lang="en-US" dirty="0" err="1"/>
              <a:t>bắt</a:t>
            </a:r>
            <a:r>
              <a:rPr lang="en-US" dirty="0"/>
              <a:t> </a:t>
            </a:r>
            <a:r>
              <a:rPr lang="en-US" dirty="0" err="1"/>
              <a:t>đầu</a:t>
            </a:r>
            <a:r>
              <a:rPr lang="en-US" dirty="0"/>
              <a:t> </a:t>
            </a:r>
            <a:r>
              <a:rPr lang="en-US" dirty="0" err="1"/>
              <a:t>tìm</a:t>
            </a:r>
            <a:r>
              <a:rPr lang="en-US" dirty="0"/>
              <a:t> </a:t>
            </a:r>
            <a:r>
              <a:rPr lang="en-US" dirty="0" err="1"/>
              <a:t>kiếm</a:t>
            </a:r>
            <a:r>
              <a:rPr lang="en-US" dirty="0"/>
              <a:t> </a:t>
            </a:r>
            <a:r>
              <a:rPr lang="en-US" dirty="0" err="1"/>
              <a:t>các</a:t>
            </a:r>
            <a:r>
              <a:rPr lang="en-US" dirty="0"/>
              <a:t> </a:t>
            </a:r>
            <a:r>
              <a:rPr lang="en-US" dirty="0" err="1"/>
              <a:t>chuyên</a:t>
            </a:r>
            <a:r>
              <a:rPr lang="en-US" dirty="0"/>
              <a:t> </a:t>
            </a:r>
            <a:r>
              <a:rPr lang="en-US" dirty="0" err="1"/>
              <a:t>gia</a:t>
            </a:r>
            <a:r>
              <a:rPr lang="en-US" dirty="0"/>
              <a:t> </a:t>
            </a:r>
            <a:r>
              <a:rPr lang="en-US" dirty="0" err="1"/>
              <a:t>về</a:t>
            </a:r>
            <a:r>
              <a:rPr lang="en-US" dirty="0"/>
              <a:t> </a:t>
            </a:r>
            <a:r>
              <a:rPr lang="en-US" dirty="0" err="1"/>
              <a:t>mật</a:t>
            </a:r>
            <a:r>
              <a:rPr lang="en-US" dirty="0"/>
              <a:t> </a:t>
            </a:r>
            <a:r>
              <a:rPr lang="en-US" dirty="0" err="1"/>
              <a:t>mã</a:t>
            </a:r>
            <a:r>
              <a:rPr lang="en-US" dirty="0"/>
              <a:t> </a:t>
            </a:r>
            <a:r>
              <a:rPr lang="en-US" dirty="0" err="1"/>
              <a:t>và</a:t>
            </a:r>
            <a:r>
              <a:rPr lang="en-US" dirty="0"/>
              <a:t> </a:t>
            </a:r>
            <a:r>
              <a:rPr lang="en-US" dirty="0" err="1"/>
              <a:t>phá</a:t>
            </a:r>
            <a:r>
              <a:rPr lang="en-US" dirty="0"/>
              <a:t> </a:t>
            </a:r>
            <a:r>
              <a:rPr lang="en-US" dirty="0" err="1"/>
              <a:t>mã</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các</a:t>
            </a:r>
            <a:r>
              <a:rPr lang="en-US" dirty="0"/>
              <a:t> </a:t>
            </a:r>
            <a:r>
              <a:rPr lang="en-US" dirty="0" err="1"/>
              <a:t>bức</a:t>
            </a:r>
            <a:r>
              <a:rPr lang="en-US" dirty="0"/>
              <a:t> </a:t>
            </a:r>
            <a:r>
              <a:rPr lang="en-US" dirty="0" err="1"/>
              <a:t>thư</a:t>
            </a:r>
            <a:r>
              <a:rPr lang="en-US" dirty="0"/>
              <a:t>.</a:t>
            </a:r>
            <a:endParaRPr lang="en-US" dirty="0"/>
          </a:p>
          <a:p>
            <a:pPr algn="just"/>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giai</a:t>
            </a:r>
            <a:r>
              <a:rPr lang="en-US" dirty="0"/>
              <a:t> </a:t>
            </a:r>
            <a:r>
              <a:rPr lang="en-US" dirty="0" err="1"/>
              <a:t>đoạn</a:t>
            </a:r>
            <a:r>
              <a:rPr lang="en-US" dirty="0"/>
              <a:t> </a:t>
            </a:r>
            <a:r>
              <a:rPr lang="en-US" dirty="0" err="1"/>
              <a:t>này</a:t>
            </a:r>
            <a:r>
              <a:rPr lang="en-US" dirty="0"/>
              <a:t> </a:t>
            </a:r>
            <a:r>
              <a:rPr lang="en-US" dirty="0" err="1"/>
              <a:t>thường</a:t>
            </a:r>
            <a:r>
              <a:rPr lang="en-US" dirty="0"/>
              <a:t> </a:t>
            </a:r>
            <a:r>
              <a:rPr lang="en-US" dirty="0" err="1"/>
              <a:t>là</a:t>
            </a:r>
            <a:r>
              <a:rPr lang="en-US" dirty="0"/>
              <a:t> </a:t>
            </a:r>
            <a:r>
              <a:rPr lang="en-US" dirty="0" err="1">
                <a:solidFill>
                  <a:srgbClr val="FF0000"/>
                </a:solidFill>
              </a:rPr>
              <a:t>Thay</a:t>
            </a:r>
            <a:r>
              <a:rPr lang="en-US" dirty="0">
                <a:solidFill>
                  <a:srgbClr val="FF0000"/>
                </a:solidFill>
              </a:rPr>
              <a:t> </a:t>
            </a:r>
            <a:r>
              <a:rPr lang="en-US" dirty="0" err="1">
                <a:solidFill>
                  <a:srgbClr val="FF0000"/>
                </a:solidFill>
              </a:rPr>
              <a:t>thế</a:t>
            </a:r>
            <a:r>
              <a:rPr lang="en-US" dirty="0">
                <a:solidFill>
                  <a:srgbClr val="FF0000"/>
                </a:solidFill>
              </a:rPr>
              <a:t> </a:t>
            </a:r>
            <a:r>
              <a:rPr lang="en-US" dirty="0" err="1">
                <a:solidFill>
                  <a:srgbClr val="FF0000"/>
                </a:solidFill>
              </a:rPr>
              <a:t>đa</a:t>
            </a:r>
            <a:r>
              <a:rPr lang="en-US" dirty="0">
                <a:solidFill>
                  <a:srgbClr val="FF0000"/>
                </a:solidFill>
              </a:rPr>
              <a:t> </a:t>
            </a:r>
            <a:r>
              <a:rPr lang="en-US" dirty="0" err="1">
                <a:solidFill>
                  <a:srgbClr val="FF0000"/>
                </a:solidFill>
              </a:rPr>
              <a:t>ký</a:t>
            </a:r>
            <a:r>
              <a:rPr lang="en-US" dirty="0">
                <a:solidFill>
                  <a:srgbClr val="FF0000"/>
                </a:solidFill>
              </a:rPr>
              <a:t> </a:t>
            </a:r>
            <a:r>
              <a:rPr lang="en-US" dirty="0" err="1">
                <a:solidFill>
                  <a:srgbClr val="FF0000"/>
                </a:solidFill>
              </a:rPr>
              <a:t>tự</a:t>
            </a:r>
            <a:r>
              <a:rPr lang="en-US" dirty="0">
                <a:solidFill>
                  <a:srgbClr val="FF0000"/>
                </a:solidFill>
              </a:rPr>
              <a:t> </a:t>
            </a:r>
            <a:r>
              <a:rPr lang="en-US" dirty="0"/>
              <a:t>(</a:t>
            </a:r>
            <a:r>
              <a:rPr lang="en-US" sz="2400" dirty="0" err="1"/>
              <a:t>PolyAlphabetic</a:t>
            </a:r>
            <a:r>
              <a:rPr lang="en-US" sz="2400" dirty="0"/>
              <a:t> Substitution Cipher</a:t>
            </a:r>
            <a:r>
              <a:rPr lang="en-US" dirty="0"/>
              <a:t>).</a:t>
            </a:r>
            <a:endParaRPr lang="en-US" dirty="0"/>
          </a:p>
          <a:p>
            <a:pPr algn="just"/>
            <a:r>
              <a:rPr lang="en-US" dirty="0" err="1"/>
              <a:t>Nhiều</a:t>
            </a:r>
            <a:r>
              <a:rPr lang="en-US" dirty="0"/>
              <a:t> </a:t>
            </a:r>
            <a:r>
              <a:rPr lang="en-US" dirty="0" err="1"/>
              <a:t>dụng</a:t>
            </a:r>
            <a:r>
              <a:rPr lang="en-US" dirty="0"/>
              <a:t> </a:t>
            </a:r>
            <a:r>
              <a:rPr lang="en-US" dirty="0" err="1"/>
              <a:t>cụ</a:t>
            </a:r>
            <a:r>
              <a:rPr lang="en-US" dirty="0"/>
              <a:t> </a:t>
            </a:r>
            <a:r>
              <a:rPr lang="en-US" dirty="0" err="1"/>
              <a:t>mã</a:t>
            </a:r>
            <a:r>
              <a:rPr lang="en-US" dirty="0"/>
              <a:t> </a:t>
            </a:r>
            <a:r>
              <a:rPr lang="en-US" dirty="0" err="1"/>
              <a:t>hóa</a:t>
            </a:r>
            <a:r>
              <a:rPr lang="en-US" dirty="0"/>
              <a:t> </a:t>
            </a:r>
            <a:r>
              <a:rPr lang="en-US" dirty="0" err="1"/>
              <a:t>được</a:t>
            </a:r>
            <a:r>
              <a:rPr lang="en-US" dirty="0"/>
              <a:t> </a:t>
            </a:r>
            <a:r>
              <a:rPr lang="en-US" dirty="0" err="1"/>
              <a:t>chế</a:t>
            </a:r>
            <a:r>
              <a:rPr lang="en-US" dirty="0"/>
              <a:t> </a:t>
            </a:r>
            <a:r>
              <a:rPr lang="en-US" dirty="0" err="1"/>
              <a:t>tạo</a:t>
            </a:r>
            <a:r>
              <a:rPr lang="en-US" dirty="0"/>
              <a:t> </a:t>
            </a:r>
            <a:r>
              <a:rPr lang="en-US" dirty="0" err="1"/>
              <a:t>và</a:t>
            </a:r>
            <a:r>
              <a:rPr lang="en-US" dirty="0"/>
              <a:t> </a:t>
            </a:r>
            <a:r>
              <a:rPr lang="en-US" dirty="0" err="1"/>
              <a:t>sử</a:t>
            </a:r>
            <a:r>
              <a:rPr lang="en-US" dirty="0"/>
              <a:t> </a:t>
            </a:r>
            <a:r>
              <a:rPr lang="en-US" dirty="0" err="1"/>
              <a:t>dụng</a:t>
            </a:r>
            <a:endParaRPr lang="en-US" dirty="0"/>
          </a:p>
        </p:txBody>
      </p:sp>
      <p:pic>
        <p:nvPicPr>
          <p:cNvPr id="252932" name="Picture 4" descr="simappr-100078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447800"/>
            <a:ext cx="2765425" cy="34559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382588" y="365125"/>
            <a:ext cx="8380412" cy="476250"/>
          </a:xfrm>
        </p:spPr>
        <p:txBody>
          <a:bodyPr/>
          <a:lstStyle/>
          <a:p>
            <a:r>
              <a:rPr lang="en-US" sz="2800"/>
              <a:t>Mã hóa thời kỳ phục hưng</a:t>
            </a:r>
            <a:endParaRPr lang="en-US" sz="2800"/>
          </a:p>
        </p:txBody>
      </p:sp>
      <p:sp>
        <p:nvSpPr>
          <p:cNvPr id="254980" name="Rectangle 4"/>
          <p:cNvSpPr>
            <a:spLocks noGrp="1" noChangeArrowheads="1"/>
          </p:cNvSpPr>
          <p:nvPr>
            <p:ph type="body" idx="1"/>
          </p:nvPr>
        </p:nvSpPr>
        <p:spPr>
          <a:xfrm>
            <a:off x="382588" y="1414463"/>
            <a:ext cx="8380412" cy="2151062"/>
          </a:xfrm>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cách</a:t>
            </a:r>
            <a:r>
              <a:rPr lang="en-US" dirty="0"/>
              <a:t> </a:t>
            </a:r>
            <a:r>
              <a:rPr lang="en-US" dirty="0" err="1"/>
              <a:t>thay</a:t>
            </a:r>
            <a:r>
              <a:rPr lang="en-US" dirty="0"/>
              <a:t> </a:t>
            </a:r>
            <a:r>
              <a:rPr lang="en-US" dirty="0" err="1"/>
              <a:t>thế</a:t>
            </a:r>
            <a:r>
              <a:rPr lang="en-US" dirty="0"/>
              <a:t> </a:t>
            </a:r>
            <a:r>
              <a:rPr lang="en-US" dirty="0" err="1"/>
              <a:t>đa</a:t>
            </a:r>
            <a:r>
              <a:rPr lang="en-US" dirty="0"/>
              <a:t> </a:t>
            </a:r>
            <a:r>
              <a:rPr lang="en-US" dirty="0" err="1"/>
              <a:t>ký</a:t>
            </a:r>
            <a:r>
              <a:rPr lang="en-US" dirty="0"/>
              <a:t> </a:t>
            </a:r>
            <a:r>
              <a:rPr lang="en-US" dirty="0" err="1"/>
              <a:t>tự</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lần</a:t>
            </a:r>
            <a:r>
              <a:rPr lang="en-US" dirty="0"/>
              <a:t> </a:t>
            </a:r>
            <a:r>
              <a:rPr lang="en-US" dirty="0" err="1"/>
              <a:t>thay</a:t>
            </a:r>
            <a:r>
              <a:rPr lang="en-US" dirty="0"/>
              <a:t> </a:t>
            </a:r>
            <a:r>
              <a:rPr lang="en-US" dirty="0" err="1"/>
              <a:t>thế</a:t>
            </a:r>
            <a:r>
              <a:rPr lang="en-US" dirty="0"/>
              <a:t> </a:t>
            </a:r>
            <a:r>
              <a:rPr lang="en-US" dirty="0" err="1"/>
              <a:t>đơn</a:t>
            </a:r>
            <a:r>
              <a:rPr lang="en-US" dirty="0"/>
              <a:t> </a:t>
            </a:r>
            <a:r>
              <a:rPr lang="en-US" dirty="0" err="1"/>
              <a:t>ký</a:t>
            </a:r>
            <a:r>
              <a:rPr lang="en-US" dirty="0"/>
              <a:t> </a:t>
            </a:r>
            <a:r>
              <a:rPr lang="en-US" dirty="0" err="1"/>
              <a:t>tự</a:t>
            </a:r>
            <a:r>
              <a:rPr lang="en-US" dirty="0"/>
              <a:t> </a:t>
            </a:r>
            <a:r>
              <a:rPr lang="en-US" dirty="0" err="1"/>
              <a:t>liên</a:t>
            </a:r>
            <a:r>
              <a:rPr lang="en-US" dirty="0"/>
              <a:t> </a:t>
            </a:r>
            <a:r>
              <a:rPr lang="en-US" dirty="0" err="1"/>
              <a:t>tiếp</a:t>
            </a:r>
            <a:r>
              <a:rPr lang="en-US" dirty="0"/>
              <a:t> </a:t>
            </a:r>
            <a:r>
              <a:rPr lang="en-US" dirty="0" err="1"/>
              <a:t>nhau</a:t>
            </a:r>
            <a:r>
              <a:rPr lang="en-US" dirty="0"/>
              <a:t>.</a:t>
            </a:r>
            <a:endParaRPr lang="en-US" dirty="0"/>
          </a:p>
          <a:p>
            <a:r>
              <a:rPr lang="en-US" dirty="0" err="1"/>
              <a:t>Thường</a:t>
            </a:r>
            <a:r>
              <a:rPr lang="en-US" dirty="0"/>
              <a:t> </a:t>
            </a:r>
            <a:r>
              <a:rPr lang="en-US" dirty="0" err="1"/>
              <a:t>dùng</a:t>
            </a:r>
            <a:r>
              <a:rPr lang="en-US" dirty="0"/>
              <a:t> </a:t>
            </a:r>
            <a:r>
              <a:rPr lang="en-US" dirty="0" err="1"/>
              <a:t>dụng</a:t>
            </a:r>
            <a:r>
              <a:rPr lang="en-US" dirty="0"/>
              <a:t> </a:t>
            </a:r>
            <a:r>
              <a:rPr lang="en-US" dirty="0" err="1"/>
              <a:t>cụ</a:t>
            </a:r>
            <a:r>
              <a:rPr lang="en-US" dirty="0"/>
              <a:t> Cipher Disk, </a:t>
            </a:r>
            <a:r>
              <a:rPr lang="en-US" dirty="0" err="1"/>
              <a:t>hoặc</a:t>
            </a:r>
            <a:r>
              <a:rPr lang="en-US" dirty="0"/>
              <a:t> </a:t>
            </a:r>
            <a:r>
              <a:rPr lang="en-US" dirty="0" err="1"/>
              <a:t>dùng</a:t>
            </a:r>
            <a:r>
              <a:rPr lang="en-US" dirty="0"/>
              <a:t> </a:t>
            </a:r>
            <a:r>
              <a:rPr lang="en-US" dirty="0" err="1"/>
              <a:t>bảng</a:t>
            </a:r>
            <a:r>
              <a:rPr lang="en-US" dirty="0"/>
              <a:t> </a:t>
            </a:r>
            <a:r>
              <a:rPr lang="en-US" dirty="0" err="1"/>
              <a:t>tra</a:t>
            </a:r>
            <a:r>
              <a:rPr lang="en-US" dirty="0"/>
              <a:t> </a:t>
            </a:r>
            <a:r>
              <a:rPr lang="en-US" dirty="0" err="1"/>
              <a:t>để</a:t>
            </a:r>
            <a:r>
              <a:rPr lang="en-US" dirty="0"/>
              <a:t> </a:t>
            </a:r>
            <a:r>
              <a:rPr lang="en-US" dirty="0" err="1"/>
              <a:t>giúp</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endParaRPr lang="en-US" dirty="0"/>
          </a:p>
          <a:p>
            <a:r>
              <a:rPr lang="vi-VN" dirty="0"/>
              <a:t>Kỹ thuật chính (kinh điển) dùng để phá vỡ hệ mã Thay thế đa ký tự gồm 2 bước:</a:t>
            </a:r>
            <a:endParaRPr lang="vi-VN" dirty="0"/>
          </a:p>
          <a:p>
            <a:pPr lvl="1"/>
            <a:r>
              <a:rPr lang="vi-VN" dirty="0"/>
              <a:t>Tìm ra độ dài của chu kỳ</a:t>
            </a:r>
            <a:endParaRPr lang="vi-VN" dirty="0"/>
          </a:p>
          <a:p>
            <a:pPr lvl="1"/>
            <a:r>
              <a:rPr lang="vi-VN" dirty="0"/>
              <a:t>Áp dụng kỹ thuật phân tích (cho phương pháp mã hóa thay thế đơn ký tự) + thông tin thu được từ các ký tự trước</a:t>
            </a:r>
            <a:endParaRPr lang="vi-VN" dirty="0"/>
          </a:p>
          <a:p>
            <a:endParaRPr lang="en-US" dirty="0"/>
          </a:p>
        </p:txBody>
      </p:sp>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82588" y="365125"/>
            <a:ext cx="8380412" cy="476250"/>
          </a:xfrm>
        </p:spPr>
        <p:txBody>
          <a:bodyPr/>
          <a:lstStyle/>
          <a:p>
            <a:r>
              <a:rPr lang="en-US" sz="2800"/>
              <a:t>Mã hóa trong thế kỷ 19 và đầu thế kỷ 20</a:t>
            </a:r>
            <a:endParaRPr lang="en-US" sz="2800"/>
          </a:p>
        </p:txBody>
      </p:sp>
      <p:sp>
        <p:nvSpPr>
          <p:cNvPr id="259077" name="Rectangle 5"/>
          <p:cNvSpPr>
            <a:spLocks noGrp="1" noChangeArrowheads="1"/>
          </p:cNvSpPr>
          <p:nvPr>
            <p:ph type="body" idx="1"/>
          </p:nvPr>
        </p:nvSpPr>
        <p:spPr>
          <a:xfrm>
            <a:off x="3657600" y="1414463"/>
            <a:ext cx="5105400" cy="3944937"/>
          </a:xfrm>
        </p:spPr>
        <p:txBody>
          <a:bodyPr/>
          <a:lstStyle/>
          <a:p>
            <a:r>
              <a:rPr lang="en-US"/>
              <a:t>Mã hóa được sử dụng phổ biến trong Thế chiến I</a:t>
            </a:r>
            <a:endParaRPr lang="en-US"/>
          </a:p>
          <a:p>
            <a:r>
              <a:rPr lang="en-US"/>
              <a:t>Sự phát triển của sóng vô tuyến và điện đài giúp việc liên lạc trong quân đội được thực hiện dễ dàng và nhiều hơn.</a:t>
            </a:r>
            <a:endParaRPr lang="en-US"/>
          </a:p>
          <a:p>
            <a:r>
              <a:rPr lang="en-US"/>
              <a:t>Đòi hỏi các thiết bị hỗ trợ việc mã hóa và giải mã </a:t>
            </a:r>
            <a:endParaRPr lang="en-US"/>
          </a:p>
          <a:p>
            <a:r>
              <a:rPr lang="en-US"/>
              <a:t>Các máy mã hóa ra đời</a:t>
            </a:r>
            <a:endParaRPr lang="en-US"/>
          </a:p>
        </p:txBody>
      </p:sp>
      <p:pic>
        <p:nvPicPr>
          <p:cNvPr id="259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1989138"/>
            <a:ext cx="3024187"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382588" y="365125"/>
            <a:ext cx="8380412" cy="476250"/>
          </a:xfrm>
        </p:spPr>
        <p:txBody>
          <a:bodyPr/>
          <a:lstStyle/>
          <a:p>
            <a:r>
              <a:rPr lang="en-US" sz="2800"/>
              <a:t>Mã hóa trong thế kỷ 19 và đầu thế kỷ 20</a:t>
            </a:r>
            <a:endParaRPr lang="en-US" sz="2800"/>
          </a:p>
        </p:txBody>
      </p:sp>
      <p:sp>
        <p:nvSpPr>
          <p:cNvPr id="261125" name="Rectangle 5"/>
          <p:cNvSpPr>
            <a:spLocks noGrp="1" noChangeArrowheads="1"/>
          </p:cNvSpPr>
          <p:nvPr>
            <p:ph type="body" idx="1"/>
          </p:nvPr>
        </p:nvSpPr>
        <p:spPr>
          <a:xfrm>
            <a:off x="4191000" y="1414463"/>
            <a:ext cx="4572000" cy="4200525"/>
          </a:xfrm>
        </p:spPr>
        <p:txBody>
          <a:bodyPr/>
          <a:lstStyle/>
          <a:p>
            <a:r>
              <a:rPr lang="en-US"/>
              <a:t>Thế chiến thứ 2: cuộc chiến trên lĩnh vực khoa học, trong đó có cả khoa học mật mã.</a:t>
            </a:r>
            <a:endParaRPr lang="en-US"/>
          </a:p>
          <a:p>
            <a:r>
              <a:rPr lang="en-US"/>
              <a:t>Máy mã hóa Enigma (của Đức) bị quân đội Anh giải mã </a:t>
            </a:r>
            <a:endParaRPr lang="en-US"/>
          </a:p>
          <a:p>
            <a:r>
              <a:rPr lang="en-US"/>
              <a:t>Máy mã hóa “Purple” của Nhật bị quân đội Mỹ giải mã</a:t>
            </a:r>
            <a:endParaRPr lang="en-US"/>
          </a:p>
        </p:txBody>
      </p:sp>
      <p:pic>
        <p:nvPicPr>
          <p:cNvPr id="261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2276475"/>
            <a:ext cx="29527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ctrTitle"/>
          </p:nvPr>
        </p:nvSpPr>
        <p:spPr>
          <a:xfrm>
            <a:off x="727075" y="1797050"/>
            <a:ext cx="7843838" cy="641350"/>
          </a:xfrm>
        </p:spPr>
        <p:txBody>
          <a:bodyPr/>
          <a:lstStyle/>
          <a:p>
            <a:r>
              <a:rPr lang="en-US" sz="4000"/>
              <a:t>Hệ thống mã hóa</a:t>
            </a:r>
            <a:endParaRPr lang="en-US" sz="4000"/>
          </a:p>
        </p:txBody>
      </p:sp>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Hệ thống mã hóa</a:t>
            </a:r>
            <a:endParaRPr lang="en-US"/>
          </a:p>
        </p:txBody>
      </p:sp>
      <p:pic>
        <p:nvPicPr>
          <p:cNvPr id="224259" name="Picture 3" descr="dn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362075"/>
            <a:ext cx="7880350" cy="4484688"/>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224260" name="Rectangle 4"/>
          <p:cNvSpPr>
            <a:spLocks noChangeArrowheads="1"/>
          </p:cNvSpPr>
          <p:nvPr/>
        </p:nvSpPr>
        <p:spPr bwMode="auto">
          <a:xfrm>
            <a:off x="685800" y="3962400"/>
            <a:ext cx="7848600" cy="1905000"/>
          </a:xfrm>
          <a:prstGeom prst="rect">
            <a:avLst/>
          </a:prstGeom>
          <a:gradFill rotWithShape="1">
            <a:gsLst>
              <a:gs pos="0">
                <a:schemeClr val="tx2">
                  <a:alpha val="20000"/>
                </a:schemeClr>
              </a:gs>
              <a:gs pos="100000">
                <a:schemeClr val="tx2">
                  <a:gamma/>
                  <a:shade val="46275"/>
                  <a:invGamma/>
                  <a:alpha val="20000"/>
                </a:scheme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4026807" y="5562600"/>
            <a:ext cx="3974193"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dirty="0" err="1">
                <a:solidFill>
                  <a:srgbClr val="000000"/>
                </a:solidFill>
                <a:effectLst>
                  <a:outerShdw blurRad="38100" dist="38100" dir="2700000" algn="tl">
                    <a:srgbClr val="FFFFFF"/>
                  </a:outerShdw>
                </a:effectLst>
                <a:cs typeface="Arial" panose="02080604020202020204" pitchFamily="34" charset="0"/>
              </a:rPr>
              <a:t>Bảo</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đảm</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một</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mẩu</a:t>
            </a:r>
            <a:r>
              <a:rPr lang="en-US" b="1" dirty="0">
                <a:solidFill>
                  <a:srgbClr val="000000"/>
                </a:solidFill>
                <a:effectLst>
                  <a:outerShdw blurRad="38100" dist="38100" dir="2700000" algn="tl">
                    <a:srgbClr val="FFFFFF"/>
                  </a:outerShdw>
                </a:effectLst>
                <a:cs typeface="Arial" panose="02080604020202020204" pitchFamily="34" charset="0"/>
              </a:rPr>
              <a:t> tin </a:t>
            </a:r>
            <a:r>
              <a:rPr lang="en-US" b="1" i="1" dirty="0">
                <a:solidFill>
                  <a:srgbClr val="000000"/>
                </a:solidFill>
                <a:effectLst>
                  <a:outerShdw blurRad="38100" dist="38100" dir="2700000" algn="tl">
                    <a:srgbClr val="FFFFFF"/>
                  </a:outerShdw>
                </a:effectLst>
                <a:cs typeface="Arial" panose="02080604020202020204" pitchFamily="34" charset="0"/>
              </a:rPr>
              <a:t>x</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được</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mã</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hóa</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bằng</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luật</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mã</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hóa</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i="1" dirty="0" err="1">
                <a:solidFill>
                  <a:srgbClr val="000000"/>
                </a:solidFill>
                <a:effectLst>
                  <a:outerShdw blurRad="38100" dist="38100" dir="2700000" algn="tl">
                    <a:srgbClr val="FFFFFF"/>
                  </a:outerShdw>
                </a:effectLst>
                <a:cs typeface="Arial" panose="02080604020202020204" pitchFamily="34" charset="0"/>
              </a:rPr>
              <a:t>e</a:t>
            </a:r>
            <a:r>
              <a:rPr lang="en-US" b="1" i="1" baseline="-25000" dirty="0" err="1">
                <a:solidFill>
                  <a:srgbClr val="000000"/>
                </a:solidFill>
                <a:effectLst>
                  <a:outerShdw blurRad="38100" dist="38100" dir="2700000" algn="tl">
                    <a:srgbClr val="FFFFFF"/>
                  </a:outerShdw>
                </a:effectLst>
                <a:cs typeface="Arial" panose="02080604020202020204" pitchFamily="34" charset="0"/>
              </a:rPr>
              <a:t>k</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có</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thể</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được</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giải</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mã</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chính</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xác</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bằng</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dirty="0" err="1">
                <a:solidFill>
                  <a:srgbClr val="000000"/>
                </a:solidFill>
                <a:effectLst>
                  <a:outerShdw blurRad="38100" dist="38100" dir="2700000" algn="tl">
                    <a:srgbClr val="FFFFFF"/>
                  </a:outerShdw>
                </a:effectLst>
                <a:cs typeface="Arial" panose="02080604020202020204" pitchFamily="34" charset="0"/>
              </a:rPr>
              <a:t>luật</a:t>
            </a:r>
            <a:r>
              <a:rPr lang="en-US" b="1" dirty="0">
                <a:solidFill>
                  <a:srgbClr val="000000"/>
                </a:solidFill>
                <a:effectLst>
                  <a:outerShdw blurRad="38100" dist="38100" dir="2700000" algn="tl">
                    <a:srgbClr val="FFFFFF"/>
                  </a:outerShdw>
                </a:effectLst>
                <a:cs typeface="Arial" panose="02080604020202020204" pitchFamily="34" charset="0"/>
              </a:rPr>
              <a:t> </a:t>
            </a:r>
            <a:r>
              <a:rPr lang="en-US" b="1" i="1" dirty="0" err="1">
                <a:solidFill>
                  <a:srgbClr val="000000"/>
                </a:solidFill>
                <a:effectLst>
                  <a:outerShdw blurRad="38100" dist="38100" dir="2700000" algn="tl">
                    <a:srgbClr val="FFFFFF"/>
                  </a:outerShdw>
                </a:effectLst>
                <a:cs typeface="Arial" panose="02080604020202020204" pitchFamily="34" charset="0"/>
              </a:rPr>
              <a:t>d</a:t>
            </a:r>
            <a:r>
              <a:rPr lang="en-US" b="1" i="1" baseline="-25000" dirty="0" err="1">
                <a:solidFill>
                  <a:srgbClr val="000000"/>
                </a:solidFill>
                <a:effectLst>
                  <a:outerShdw blurRad="38100" dist="38100" dir="2700000" algn="tl">
                    <a:srgbClr val="FFFFFF"/>
                  </a:outerShdw>
                </a:effectLst>
                <a:cs typeface="Arial" panose="02080604020202020204" pitchFamily="34" charset="0"/>
              </a:rPr>
              <a:t>k</a:t>
            </a:r>
            <a:endParaRPr lang="en-US" b="1" i="1" baseline="-25000" dirty="0">
              <a:solidFill>
                <a:srgbClr val="000000"/>
              </a:solidFill>
              <a:effectLst>
                <a:outerShdw blurRad="38100" dist="38100" dir="2700000" algn="tl">
                  <a:srgbClr val="FFFFFF"/>
                </a:outerShdw>
              </a:effectLst>
              <a:cs typeface="Arial" panose="02080604020202020204" pitchFamily="34" charset="0"/>
            </a:endParaRPr>
          </a:p>
        </p:txBody>
      </p:sp>
      <p:sp>
        <p:nvSpPr>
          <p:cNvPr id="7"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dissolve">
                                      <p:cBhvr>
                                        <p:cTn id="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     Hệ thống mã hóa đối xứng</a:t>
            </a:r>
            <a:endParaRPr lang="en-US"/>
          </a:p>
        </p:txBody>
      </p:sp>
      <p:pic>
        <p:nvPicPr>
          <p:cNvPr id="287747" name="Picture 3" descr="mess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8600" y="3352800"/>
            <a:ext cx="1490663" cy="1411288"/>
          </a:xfrm>
          <a:prstGeom prst="rect">
            <a:avLst/>
          </a:prstGeom>
          <a:noFill/>
          <a:extLst>
            <a:ext uri="{909E8E84-426E-40DD-AFC4-6F175D3DCCD1}">
              <a14:hiddenFill xmlns:a14="http://schemas.microsoft.com/office/drawing/2010/main">
                <a:solidFill>
                  <a:srgbClr val="FFFFFF"/>
                </a:solidFill>
              </a14:hiddenFill>
            </a:ext>
          </a:extLst>
        </p:spPr>
      </p:pic>
      <p:grpSp>
        <p:nvGrpSpPr>
          <p:cNvPr id="287748" name="Group 4"/>
          <p:cNvGrpSpPr/>
          <p:nvPr/>
        </p:nvGrpSpPr>
        <p:grpSpPr bwMode="auto">
          <a:xfrm>
            <a:off x="5181600" y="1905000"/>
            <a:ext cx="1809750" cy="1695450"/>
            <a:chOff x="3600" y="3252"/>
            <a:chExt cx="1140" cy="1068"/>
          </a:xfrm>
        </p:grpSpPr>
        <p:pic>
          <p:nvPicPr>
            <p:cNvPr id="287749" name="Picture 5" descr="mess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7750" name="Text Box 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panose="02080604020202020204" pitchFamily="34" charset="0"/>
                  <a:sym typeface="Webdings" pitchFamily="18" charset="2"/>
                </a:rPr>
                <a:t></a:t>
              </a:r>
              <a:endParaRPr lang="en-US" sz="8800">
                <a:solidFill>
                  <a:srgbClr val="FFFF00"/>
                </a:solidFill>
                <a:effectLst>
                  <a:outerShdw blurRad="38100" dist="38100" dir="2700000" algn="tl">
                    <a:srgbClr val="000000"/>
                  </a:outerShdw>
                </a:effectLst>
                <a:cs typeface="Arial" panose="02080604020202020204" pitchFamily="34" charset="0"/>
              </a:endParaRPr>
            </a:p>
          </p:txBody>
        </p:sp>
      </p:grpSp>
      <p:pic>
        <p:nvPicPr>
          <p:cNvPr id="287751" name="Picture 7" descr="lock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1676400"/>
            <a:ext cx="1225550" cy="1773238"/>
          </a:xfrm>
          <a:prstGeom prst="rect">
            <a:avLst/>
          </a:prstGeom>
          <a:noFill/>
          <a:extLst>
            <a:ext uri="{909E8E84-426E-40DD-AFC4-6F175D3DCCD1}">
              <a14:hiddenFill xmlns:a14="http://schemas.microsoft.com/office/drawing/2010/main">
                <a:solidFill>
                  <a:srgbClr val="FFFFFF"/>
                </a:solidFill>
              </a14:hiddenFill>
            </a:ext>
          </a:extLst>
        </p:spPr>
      </p:pic>
      <p:pic>
        <p:nvPicPr>
          <p:cNvPr id="287752" name="Picture 8" descr="unloc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473575"/>
            <a:ext cx="1673225" cy="1851025"/>
          </a:xfrm>
          <a:prstGeom prst="rect">
            <a:avLst/>
          </a:prstGeom>
          <a:noFill/>
          <a:extLst>
            <a:ext uri="{909E8E84-426E-40DD-AFC4-6F175D3DCCD1}">
              <a14:hiddenFill xmlns:a14="http://schemas.microsoft.com/office/drawing/2010/main">
                <a:solidFill>
                  <a:srgbClr val="FFFFFF"/>
                </a:solidFill>
              </a14:hiddenFill>
            </a:ext>
          </a:extLst>
        </p:spPr>
      </p:pic>
      <p:sp>
        <p:nvSpPr>
          <p:cNvPr id="287753" name="AutoShape 9"/>
          <p:cNvSpPr>
            <a:spLocks noChangeArrowheads="1"/>
          </p:cNvSpPr>
          <p:nvPr/>
        </p:nvSpPr>
        <p:spPr bwMode="auto">
          <a:xfrm rot="-2499843">
            <a:off x="1981200" y="32766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panose="02080604020202020204" pitchFamily="34" charset="0"/>
            </a:endParaRPr>
          </a:p>
        </p:txBody>
      </p:sp>
      <p:sp>
        <p:nvSpPr>
          <p:cNvPr id="287754" name="AutoShape 10"/>
          <p:cNvSpPr>
            <a:spLocks noChangeArrowheads="1"/>
          </p:cNvSpPr>
          <p:nvPr/>
        </p:nvSpPr>
        <p:spPr bwMode="auto">
          <a:xfrm>
            <a:off x="4495800" y="23622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panose="02080604020202020204" pitchFamily="34" charset="0"/>
            </a:endParaRPr>
          </a:p>
        </p:txBody>
      </p:sp>
      <p:sp>
        <p:nvSpPr>
          <p:cNvPr id="287755" name="AutoShape 11"/>
          <p:cNvSpPr>
            <a:spLocks noChangeArrowheads="1"/>
          </p:cNvSpPr>
          <p:nvPr/>
        </p:nvSpPr>
        <p:spPr bwMode="auto">
          <a:xfrm>
            <a:off x="6858000" y="49530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panose="02080604020202020204" pitchFamily="34" charset="0"/>
            </a:endParaRPr>
          </a:p>
        </p:txBody>
      </p:sp>
      <p:sp>
        <p:nvSpPr>
          <p:cNvPr id="287756" name="AutoShape 12"/>
          <p:cNvSpPr>
            <a:spLocks noChangeArrowheads="1"/>
          </p:cNvSpPr>
          <p:nvPr/>
        </p:nvSpPr>
        <p:spPr bwMode="auto">
          <a:xfrm>
            <a:off x="5562600" y="3962400"/>
            <a:ext cx="609600" cy="381000"/>
          </a:xfrm>
          <a:prstGeom prst="down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panose="02080604020202020204" pitchFamily="34" charset="0"/>
            </a:endParaRPr>
          </a:p>
        </p:txBody>
      </p:sp>
      <p:pic>
        <p:nvPicPr>
          <p:cNvPr id="287757" name="Picture 13" descr="key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219200"/>
            <a:ext cx="1179513" cy="920750"/>
          </a:xfrm>
          <a:prstGeom prst="rect">
            <a:avLst/>
          </a:prstGeom>
          <a:noFill/>
          <a:extLst>
            <a:ext uri="{909E8E84-426E-40DD-AFC4-6F175D3DCCD1}">
              <a14:hiddenFill xmlns:a14="http://schemas.microsoft.com/office/drawing/2010/main">
                <a:solidFill>
                  <a:srgbClr val="FFFFFF"/>
                </a:solidFill>
              </a14:hiddenFill>
            </a:ext>
          </a:extLst>
        </p:spPr>
      </p:pic>
      <p:grpSp>
        <p:nvGrpSpPr>
          <p:cNvPr id="287758" name="Group 14"/>
          <p:cNvGrpSpPr/>
          <p:nvPr/>
        </p:nvGrpSpPr>
        <p:grpSpPr bwMode="auto">
          <a:xfrm>
            <a:off x="7239000" y="4648200"/>
            <a:ext cx="1809750" cy="1695450"/>
            <a:chOff x="3600" y="3252"/>
            <a:chExt cx="1140" cy="1068"/>
          </a:xfrm>
        </p:grpSpPr>
        <p:pic>
          <p:nvPicPr>
            <p:cNvPr id="287759" name="Picture 15" descr="mess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7760" name="Text Box 1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panose="02080604020202020204" pitchFamily="34" charset="0"/>
                  <a:sym typeface="Webdings" pitchFamily="18" charset="2"/>
                </a:rPr>
                <a:t></a:t>
              </a:r>
              <a:endParaRPr lang="en-US" sz="8800">
                <a:solidFill>
                  <a:srgbClr val="FFFF00"/>
                </a:solidFill>
                <a:effectLst>
                  <a:outerShdw blurRad="38100" dist="38100" dir="2700000" algn="tl">
                    <a:srgbClr val="000000"/>
                  </a:outerShdw>
                </a:effectLst>
                <a:cs typeface="Arial" panose="02080604020202020204" pitchFamily="34" charset="0"/>
              </a:endParaRPr>
            </a:p>
          </p:txBody>
        </p:sp>
      </p:grpSp>
      <p:sp>
        <p:nvSpPr>
          <p:cNvPr id="17"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757"/>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77778E-7 2.42775E-6 L 0.25833 0.14428 " pathEditMode="relative" ptsTypes="AA">
                                      <p:cBhvr>
                                        <p:cTn id="8" dur="2000" fill="hold"/>
                                        <p:tgtEl>
                                          <p:spTgt spid="287757"/>
                                        </p:tgtEl>
                                        <p:attrNameLst>
                                          <p:attrName>ppt_x</p:attrName>
                                          <p:attrName>ppt_y</p:attrName>
                                        </p:attrNameLst>
                                      </p:cBhvr>
                                    </p:animMotion>
                                  </p:childTnLst>
                                </p:cTn>
                              </p:par>
                              <p:par>
                                <p:cTn id="9" presetID="22" presetClass="entr" presetSubtype="4" fill="hold" grpId="0" nodeType="withEffect">
                                  <p:stCondLst>
                                    <p:cond delay="0"/>
                                  </p:stCondLst>
                                  <p:childTnLst>
                                    <p:set>
                                      <p:cBhvr>
                                        <p:cTn id="10" dur="1" fill="hold">
                                          <p:stCondLst>
                                            <p:cond delay="0"/>
                                          </p:stCondLst>
                                        </p:cTn>
                                        <p:tgtEl>
                                          <p:spTgt spid="287753"/>
                                        </p:tgtEl>
                                        <p:attrNameLst>
                                          <p:attrName>style.visibility</p:attrName>
                                        </p:attrNameLst>
                                      </p:cBhvr>
                                      <p:to>
                                        <p:strVal val="visible"/>
                                      </p:to>
                                    </p:set>
                                    <p:animEffect transition="in" filter="wipe(down)">
                                      <p:cBhvr>
                                        <p:cTn id="11" dur="500"/>
                                        <p:tgtEl>
                                          <p:spTgt spid="287753"/>
                                        </p:tgtEl>
                                      </p:cBhvr>
                                    </p:animEffect>
                                  </p:childTnLst>
                                </p:cTn>
                              </p:par>
                            </p:childTnLst>
                          </p:cTn>
                        </p:par>
                        <p:par>
                          <p:cTn id="12" fill="hold">
                            <p:stCondLst>
                              <p:cond delay="0"/>
                            </p:stCondLst>
                            <p:childTnLst>
                              <p:par>
                                <p:cTn id="13" presetID="55" presetClass="entr" presetSubtype="0" fill="hold" grpId="0" nodeType="afterEffect">
                                  <p:stCondLst>
                                    <p:cond delay="0"/>
                                  </p:stCondLst>
                                  <p:childTnLst>
                                    <p:set>
                                      <p:cBhvr>
                                        <p:cTn id="14" dur="1" fill="hold">
                                          <p:stCondLst>
                                            <p:cond delay="0"/>
                                          </p:stCondLst>
                                        </p:cTn>
                                        <p:tgtEl>
                                          <p:spTgt spid="287754"/>
                                        </p:tgtEl>
                                        <p:attrNameLst>
                                          <p:attrName>style.visibility</p:attrName>
                                        </p:attrNameLst>
                                      </p:cBhvr>
                                      <p:to>
                                        <p:strVal val="visible"/>
                                      </p:to>
                                    </p:set>
                                    <p:anim calcmode="lin" valueType="num">
                                      <p:cBhvr>
                                        <p:cTn id="15" dur="1000" fill="hold"/>
                                        <p:tgtEl>
                                          <p:spTgt spid="287754"/>
                                        </p:tgtEl>
                                        <p:attrNameLst>
                                          <p:attrName>ppt_w</p:attrName>
                                        </p:attrNameLst>
                                      </p:cBhvr>
                                      <p:tavLst>
                                        <p:tav tm="0">
                                          <p:val>
                                            <p:strVal val="#ppt_w*0.70"/>
                                          </p:val>
                                        </p:tav>
                                        <p:tav tm="100000">
                                          <p:val>
                                            <p:strVal val="#ppt_w"/>
                                          </p:val>
                                        </p:tav>
                                      </p:tavLst>
                                    </p:anim>
                                    <p:anim calcmode="lin" valueType="num">
                                      <p:cBhvr>
                                        <p:cTn id="16" dur="1000" fill="hold"/>
                                        <p:tgtEl>
                                          <p:spTgt spid="287754"/>
                                        </p:tgtEl>
                                        <p:attrNameLst>
                                          <p:attrName>ppt_h</p:attrName>
                                        </p:attrNameLst>
                                      </p:cBhvr>
                                      <p:tavLst>
                                        <p:tav tm="0">
                                          <p:val>
                                            <p:strVal val="#ppt_h"/>
                                          </p:val>
                                        </p:tav>
                                        <p:tav tm="100000">
                                          <p:val>
                                            <p:strVal val="#ppt_h"/>
                                          </p:val>
                                        </p:tav>
                                      </p:tavLst>
                                    </p:anim>
                                    <p:animEffect transition="in" filter="fade">
                                      <p:cBhvr>
                                        <p:cTn id="17" dur="1000"/>
                                        <p:tgtEl>
                                          <p:spTgt spid="28775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287748"/>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287752"/>
                                        </p:tgtEl>
                                        <p:attrNameLst>
                                          <p:attrName>style.visibility</p:attrName>
                                        </p:attrNameLst>
                                      </p:cBhvr>
                                      <p:to>
                                        <p:strVal val="visible"/>
                                      </p:to>
                                    </p:set>
                                  </p:childTnLst>
                                </p:cTn>
                              </p:par>
                            </p:childTnLst>
                          </p:cTn>
                        </p:par>
                        <p:par>
                          <p:cTn id="24" fill="hold">
                            <p:stCondLst>
                              <p:cond delay="1000"/>
                            </p:stCondLst>
                            <p:childTnLst>
                              <p:par>
                                <p:cTn id="25" presetID="0" presetClass="path" presetSubtype="0" accel="50000" decel="50000" fill="hold" nodeType="afterEffect">
                                  <p:stCondLst>
                                    <p:cond delay="0"/>
                                  </p:stCondLst>
                                  <p:childTnLst>
                                    <p:animMotion origin="layout" path="M 0.25833 0.14428 L 0.56892 0.58775 " pathEditMode="relative" rAng="0" ptsTypes="AA">
                                      <p:cBhvr>
                                        <p:cTn id="26" dur="2000" fill="hold"/>
                                        <p:tgtEl>
                                          <p:spTgt spid="287757"/>
                                        </p:tgtEl>
                                        <p:attrNameLst>
                                          <p:attrName>ppt_x</p:attrName>
                                          <p:attrName>ppt_y</p:attrName>
                                        </p:attrNameLst>
                                      </p:cBhvr>
                                      <p:rCtr x="15521" y="22173"/>
                                    </p:animMotion>
                                  </p:childTnLst>
                                </p:cTn>
                              </p:par>
                              <p:par>
                                <p:cTn id="27" presetID="16" presetClass="entr" presetSubtype="26" fill="hold" grpId="0" nodeType="withEffect">
                                  <p:stCondLst>
                                    <p:cond delay="0"/>
                                  </p:stCondLst>
                                  <p:childTnLst>
                                    <p:set>
                                      <p:cBhvr>
                                        <p:cTn id="28" dur="1" fill="hold">
                                          <p:stCondLst>
                                            <p:cond delay="0"/>
                                          </p:stCondLst>
                                        </p:cTn>
                                        <p:tgtEl>
                                          <p:spTgt spid="287756"/>
                                        </p:tgtEl>
                                        <p:attrNameLst>
                                          <p:attrName>style.visibility</p:attrName>
                                        </p:attrNameLst>
                                      </p:cBhvr>
                                      <p:to>
                                        <p:strVal val="visible"/>
                                      </p:to>
                                    </p:set>
                                    <p:animEffect transition="in" filter="barn(inHorizontal)">
                                      <p:cBhvr>
                                        <p:cTn id="29" dur="500"/>
                                        <p:tgtEl>
                                          <p:spTgt spid="287756"/>
                                        </p:tgtEl>
                                      </p:cBhvr>
                                    </p:animEffect>
                                  </p:childTnLst>
                                </p:cTn>
                              </p:par>
                            </p:childTnLst>
                          </p:cTn>
                        </p:par>
                        <p:par>
                          <p:cTn id="30" fill="hold">
                            <p:stCondLst>
                              <p:cond delay="3000"/>
                            </p:stCondLst>
                            <p:childTnLst>
                              <p:par>
                                <p:cTn id="31" presetID="55" presetClass="entr" presetSubtype="0" fill="hold" grpId="0" nodeType="afterEffect">
                                  <p:stCondLst>
                                    <p:cond delay="0"/>
                                  </p:stCondLst>
                                  <p:childTnLst>
                                    <p:set>
                                      <p:cBhvr>
                                        <p:cTn id="32" dur="1" fill="hold">
                                          <p:stCondLst>
                                            <p:cond delay="0"/>
                                          </p:stCondLst>
                                        </p:cTn>
                                        <p:tgtEl>
                                          <p:spTgt spid="287755"/>
                                        </p:tgtEl>
                                        <p:attrNameLst>
                                          <p:attrName>style.visibility</p:attrName>
                                        </p:attrNameLst>
                                      </p:cBhvr>
                                      <p:to>
                                        <p:strVal val="visible"/>
                                      </p:to>
                                    </p:set>
                                    <p:anim calcmode="lin" valueType="num">
                                      <p:cBhvr>
                                        <p:cTn id="33" dur="1000" fill="hold"/>
                                        <p:tgtEl>
                                          <p:spTgt spid="287755"/>
                                        </p:tgtEl>
                                        <p:attrNameLst>
                                          <p:attrName>ppt_w</p:attrName>
                                        </p:attrNameLst>
                                      </p:cBhvr>
                                      <p:tavLst>
                                        <p:tav tm="0">
                                          <p:val>
                                            <p:strVal val="#ppt_w*0.70"/>
                                          </p:val>
                                        </p:tav>
                                        <p:tav tm="100000">
                                          <p:val>
                                            <p:strVal val="#ppt_w"/>
                                          </p:val>
                                        </p:tav>
                                      </p:tavLst>
                                    </p:anim>
                                    <p:anim calcmode="lin" valueType="num">
                                      <p:cBhvr>
                                        <p:cTn id="34" dur="1000" fill="hold"/>
                                        <p:tgtEl>
                                          <p:spTgt spid="287755"/>
                                        </p:tgtEl>
                                        <p:attrNameLst>
                                          <p:attrName>ppt_h</p:attrName>
                                        </p:attrNameLst>
                                      </p:cBhvr>
                                      <p:tavLst>
                                        <p:tav tm="0">
                                          <p:val>
                                            <p:strVal val="#ppt_h"/>
                                          </p:val>
                                        </p:tav>
                                        <p:tav tm="100000">
                                          <p:val>
                                            <p:strVal val="#ppt_h"/>
                                          </p:val>
                                        </p:tav>
                                      </p:tavLst>
                                    </p:anim>
                                    <p:animEffect transition="in" filter="fade">
                                      <p:cBhvr>
                                        <p:cTn id="35" dur="1000"/>
                                        <p:tgtEl>
                                          <p:spTgt spid="287755"/>
                                        </p:tgtEl>
                                      </p:cBhvr>
                                    </p:animEffect>
                                  </p:childTnLst>
                                </p:cTn>
                              </p:par>
                            </p:childTnLst>
                          </p:cTn>
                        </p:par>
                        <p:par>
                          <p:cTn id="36" fill="hold">
                            <p:stCondLst>
                              <p:cond delay="4000"/>
                            </p:stCondLst>
                            <p:childTnLst>
                              <p:par>
                                <p:cTn id="37" presetID="1" presetClass="entr" presetSubtype="0" fill="hold" nodeType="afterEffect">
                                  <p:stCondLst>
                                    <p:cond delay="0"/>
                                  </p:stCondLst>
                                  <p:childTnLst>
                                    <p:set>
                                      <p:cBhvr>
                                        <p:cTn id="38" dur="1" fill="hold">
                                          <p:stCondLst>
                                            <p:cond delay="0"/>
                                          </p:stCondLst>
                                        </p:cTn>
                                        <p:tgtEl>
                                          <p:spTgt spid="287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P spid="287754" grpId="0" animBg="1"/>
      <p:bldP spid="287755" grpId="0" animBg="1"/>
      <p:bldP spid="2877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Mã hóa khóa công cộng</a:t>
            </a:r>
            <a:endParaRPr lang="en-US" dirty="0"/>
          </a:p>
        </p:txBody>
      </p:sp>
      <p:pic>
        <p:nvPicPr>
          <p:cNvPr id="288771" name="Picture 3" descr="mess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738" y="2514600"/>
            <a:ext cx="1490662" cy="1411288"/>
          </a:xfrm>
          <a:prstGeom prst="rect">
            <a:avLst/>
          </a:prstGeom>
          <a:noFill/>
          <a:extLst>
            <a:ext uri="{909E8E84-426E-40DD-AFC4-6F175D3DCCD1}">
              <a14:hiddenFill xmlns:a14="http://schemas.microsoft.com/office/drawing/2010/main">
                <a:solidFill>
                  <a:srgbClr val="FFFFFF"/>
                </a:solidFill>
              </a14:hiddenFill>
            </a:ext>
          </a:extLst>
        </p:spPr>
      </p:pic>
      <p:grpSp>
        <p:nvGrpSpPr>
          <p:cNvPr id="288772" name="Group 4"/>
          <p:cNvGrpSpPr/>
          <p:nvPr/>
        </p:nvGrpSpPr>
        <p:grpSpPr bwMode="auto">
          <a:xfrm>
            <a:off x="4495800" y="2057400"/>
            <a:ext cx="1809750" cy="1695450"/>
            <a:chOff x="3600" y="3252"/>
            <a:chExt cx="1140" cy="1068"/>
          </a:xfrm>
        </p:grpSpPr>
        <p:pic>
          <p:nvPicPr>
            <p:cNvPr id="288773" name="Picture 5" descr="mess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8774" name="Text Box 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panose="02080604020202020204" pitchFamily="34" charset="0"/>
                  <a:sym typeface="Webdings" pitchFamily="18" charset="2"/>
                </a:rPr>
                <a:t></a:t>
              </a:r>
              <a:endParaRPr lang="en-US" sz="8800">
                <a:solidFill>
                  <a:srgbClr val="FFFF00"/>
                </a:solidFill>
                <a:effectLst>
                  <a:outerShdw blurRad="38100" dist="38100" dir="2700000" algn="tl">
                    <a:srgbClr val="000000"/>
                  </a:outerShdw>
                </a:effectLst>
                <a:cs typeface="Arial" panose="02080604020202020204" pitchFamily="34" charset="0"/>
              </a:endParaRPr>
            </a:p>
          </p:txBody>
        </p:sp>
      </p:grpSp>
      <p:grpSp>
        <p:nvGrpSpPr>
          <p:cNvPr id="288775" name="Group 7"/>
          <p:cNvGrpSpPr/>
          <p:nvPr/>
        </p:nvGrpSpPr>
        <p:grpSpPr bwMode="auto">
          <a:xfrm>
            <a:off x="7239000" y="4476750"/>
            <a:ext cx="1809750" cy="1695450"/>
            <a:chOff x="3600" y="3252"/>
            <a:chExt cx="1140" cy="1068"/>
          </a:xfrm>
        </p:grpSpPr>
        <p:pic>
          <p:nvPicPr>
            <p:cNvPr id="288776" name="Picture 8" descr="mess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8777" name="Text Box 9"/>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panose="02080604020202020204" pitchFamily="34" charset="0"/>
                  <a:sym typeface="Webdings" pitchFamily="18" charset="2"/>
                </a:rPr>
                <a:t></a:t>
              </a:r>
              <a:endParaRPr lang="en-US" sz="8800">
                <a:solidFill>
                  <a:srgbClr val="FFFF00"/>
                </a:solidFill>
                <a:effectLst>
                  <a:outerShdw blurRad="38100" dist="38100" dir="2700000" algn="tl">
                    <a:srgbClr val="000000"/>
                  </a:outerShdw>
                </a:effectLst>
                <a:cs typeface="Arial" panose="02080604020202020204" pitchFamily="34" charset="0"/>
              </a:endParaRPr>
            </a:p>
          </p:txBody>
        </p:sp>
      </p:grpSp>
      <p:sp>
        <p:nvSpPr>
          <p:cNvPr id="288778" name="AutoShape 10"/>
          <p:cNvSpPr>
            <a:spLocks noChangeArrowheads="1"/>
          </p:cNvSpPr>
          <p:nvPr/>
        </p:nvSpPr>
        <p:spPr bwMode="auto">
          <a:xfrm>
            <a:off x="1828800" y="2514600"/>
            <a:ext cx="457200" cy="685800"/>
          </a:xfrm>
          <a:prstGeom prst="rightArrow">
            <a:avLst>
              <a:gd name="adj1" fmla="val 50000"/>
              <a:gd name="adj2" fmla="val 25000"/>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9" name="AutoShape 11"/>
          <p:cNvSpPr>
            <a:spLocks noChangeArrowheads="1"/>
          </p:cNvSpPr>
          <p:nvPr/>
        </p:nvSpPr>
        <p:spPr bwMode="auto">
          <a:xfrm>
            <a:off x="4191000" y="2590800"/>
            <a:ext cx="457200" cy="685800"/>
          </a:xfrm>
          <a:prstGeom prst="rightArrow">
            <a:avLst>
              <a:gd name="adj1" fmla="val 50000"/>
              <a:gd name="adj2" fmla="val 25000"/>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AutoShape 12"/>
          <p:cNvSpPr>
            <a:spLocks noChangeArrowheads="1"/>
          </p:cNvSpPr>
          <p:nvPr/>
        </p:nvSpPr>
        <p:spPr bwMode="auto">
          <a:xfrm>
            <a:off x="6629400" y="4876800"/>
            <a:ext cx="457200" cy="685800"/>
          </a:xfrm>
          <a:prstGeom prst="rightArrow">
            <a:avLst>
              <a:gd name="adj1" fmla="val 50000"/>
              <a:gd name="adj2" fmla="val 25000"/>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1" name="AutoShape 13"/>
          <p:cNvSpPr>
            <a:spLocks noChangeArrowheads="1"/>
          </p:cNvSpPr>
          <p:nvPr/>
        </p:nvSpPr>
        <p:spPr bwMode="auto">
          <a:xfrm>
            <a:off x="3886200" y="4953000"/>
            <a:ext cx="457200" cy="685800"/>
          </a:xfrm>
          <a:prstGeom prst="rightArrow">
            <a:avLst>
              <a:gd name="adj1" fmla="val 50000"/>
              <a:gd name="adj2" fmla="val 25000"/>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2" name="AutoShape 14"/>
          <p:cNvSpPr>
            <a:spLocks noChangeArrowheads="1"/>
          </p:cNvSpPr>
          <p:nvPr/>
        </p:nvSpPr>
        <p:spPr bwMode="auto">
          <a:xfrm>
            <a:off x="5181600" y="3733800"/>
            <a:ext cx="609600" cy="381000"/>
          </a:xfrm>
          <a:prstGeom prst="downArrow">
            <a:avLst>
              <a:gd name="adj1" fmla="val 50000"/>
              <a:gd name="adj2" fmla="val 25000"/>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8783" name="Picture 15" descr="lock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884363"/>
            <a:ext cx="1225550" cy="1773237"/>
          </a:xfrm>
          <a:prstGeom prst="rect">
            <a:avLst/>
          </a:prstGeom>
          <a:noFill/>
          <a:extLst>
            <a:ext uri="{909E8E84-426E-40DD-AFC4-6F175D3DCCD1}">
              <a14:hiddenFill xmlns:a14="http://schemas.microsoft.com/office/drawing/2010/main">
                <a:solidFill>
                  <a:srgbClr val="FFFFFF"/>
                </a:solidFill>
              </a14:hiddenFill>
            </a:ext>
          </a:extLst>
        </p:spPr>
      </p:pic>
      <p:pic>
        <p:nvPicPr>
          <p:cNvPr id="288784" name="Picture 16" descr="unlock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4267200"/>
            <a:ext cx="1673225" cy="1851025"/>
          </a:xfrm>
          <a:prstGeom prst="rect">
            <a:avLst/>
          </a:prstGeom>
          <a:noFill/>
          <a:extLst>
            <a:ext uri="{909E8E84-426E-40DD-AFC4-6F175D3DCCD1}">
              <a14:hiddenFill xmlns:a14="http://schemas.microsoft.com/office/drawing/2010/main">
                <a:solidFill>
                  <a:srgbClr val="FFFFFF"/>
                </a:solidFill>
              </a14:hiddenFill>
            </a:ext>
          </a:extLst>
        </p:spPr>
      </p:pic>
      <p:pic>
        <p:nvPicPr>
          <p:cNvPr id="288785" name="Picture 17" descr="key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888" y="1600200"/>
            <a:ext cx="1179512" cy="920750"/>
          </a:xfrm>
          <a:prstGeom prst="rect">
            <a:avLst/>
          </a:prstGeom>
          <a:noFill/>
          <a:extLst>
            <a:ext uri="{909E8E84-426E-40DD-AFC4-6F175D3DCCD1}">
              <a14:hiddenFill xmlns:a14="http://schemas.microsoft.com/office/drawing/2010/main">
                <a:solidFill>
                  <a:srgbClr val="FFFFFF"/>
                </a:solidFill>
              </a14:hiddenFill>
            </a:ext>
          </a:extLst>
        </p:spPr>
      </p:pic>
      <p:pic>
        <p:nvPicPr>
          <p:cNvPr id="288786" name="Picture 18" descr="key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4800600"/>
            <a:ext cx="1179513" cy="920750"/>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dissolve">
                                      <p:cBhvr>
                                        <p:cTn id="7" dur="500"/>
                                        <p:tgtEl>
                                          <p:spTgt spid="2887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8785"/>
                                        </p:tgtEl>
                                        <p:attrNameLst>
                                          <p:attrName>style.visibility</p:attrName>
                                        </p:attrNameLst>
                                      </p:cBhvr>
                                      <p:to>
                                        <p:strVal val="visible"/>
                                      </p:to>
                                    </p:set>
                                    <p:animEffect transition="in" filter="dissolve">
                                      <p:cBhvr>
                                        <p:cTn id="12" dur="500"/>
                                        <p:tgtEl>
                                          <p:spTgt spid="28878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8778"/>
                                        </p:tgtEl>
                                        <p:attrNameLst>
                                          <p:attrName>style.visibility</p:attrName>
                                        </p:attrNameLst>
                                      </p:cBhvr>
                                      <p:to>
                                        <p:strVal val="visible"/>
                                      </p:to>
                                    </p:se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88783"/>
                                        </p:tgtEl>
                                        <p:attrNameLst>
                                          <p:attrName>style.visibility</p:attrName>
                                        </p:attrNameLst>
                                      </p:cBhvr>
                                      <p:to>
                                        <p:strVal val="visible"/>
                                      </p:to>
                                    </p:set>
                                    <p:animEffect transition="in" filter="dissolve">
                                      <p:cBhvr>
                                        <p:cTn id="20" dur="500"/>
                                        <p:tgtEl>
                                          <p:spTgt spid="28878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8779"/>
                                        </p:tgtEl>
                                        <p:attrNameLst>
                                          <p:attrName>style.visibility</p:attrName>
                                        </p:attrNameLst>
                                      </p:cBhvr>
                                      <p:to>
                                        <p:strVal val="visible"/>
                                      </p:to>
                                    </p:se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288772"/>
                                        </p:tgtEl>
                                        <p:attrNameLst>
                                          <p:attrName>style.visibility</p:attrName>
                                        </p:attrNameLst>
                                      </p:cBhvr>
                                      <p:to>
                                        <p:strVal val="visible"/>
                                      </p:to>
                                    </p:set>
                                    <p:animEffect transition="in" filter="dissolve">
                                      <p:cBhvr>
                                        <p:cTn id="28" dur="500"/>
                                        <p:tgtEl>
                                          <p:spTgt spid="28877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88786"/>
                                        </p:tgtEl>
                                        <p:attrNameLst>
                                          <p:attrName>style.visibility</p:attrName>
                                        </p:attrNameLst>
                                      </p:cBhvr>
                                      <p:to>
                                        <p:strVal val="visible"/>
                                      </p:to>
                                    </p:set>
                                    <p:animEffect transition="in" filter="dissolve">
                                      <p:cBhvr>
                                        <p:cTn id="33" dur="500"/>
                                        <p:tgtEl>
                                          <p:spTgt spid="28878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88781"/>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88782"/>
                                        </p:tgtEl>
                                        <p:attrNameLst>
                                          <p:attrName>style.visibility</p:attrName>
                                        </p:attrNameLst>
                                      </p:cBhvr>
                                      <p:to>
                                        <p:strVal val="visible"/>
                                      </p:to>
                                    </p:set>
                                  </p:childTnLst>
                                </p:cTn>
                              </p:par>
                            </p:childTnLst>
                          </p:cTn>
                        </p:par>
                        <p:par>
                          <p:cTn id="41" fill="hold">
                            <p:stCondLst>
                              <p:cond delay="1000"/>
                            </p:stCondLst>
                            <p:childTnLst>
                              <p:par>
                                <p:cTn id="42" presetID="9" presetClass="entr" presetSubtype="0" fill="hold" nodeType="afterEffect">
                                  <p:stCondLst>
                                    <p:cond delay="0"/>
                                  </p:stCondLst>
                                  <p:childTnLst>
                                    <p:set>
                                      <p:cBhvr>
                                        <p:cTn id="43" dur="1" fill="hold">
                                          <p:stCondLst>
                                            <p:cond delay="0"/>
                                          </p:stCondLst>
                                        </p:cTn>
                                        <p:tgtEl>
                                          <p:spTgt spid="288784"/>
                                        </p:tgtEl>
                                        <p:attrNameLst>
                                          <p:attrName>style.visibility</p:attrName>
                                        </p:attrNameLst>
                                      </p:cBhvr>
                                      <p:to>
                                        <p:strVal val="visible"/>
                                      </p:to>
                                    </p:set>
                                    <p:animEffect transition="in" filter="dissolve">
                                      <p:cBhvr>
                                        <p:cTn id="44" dur="500"/>
                                        <p:tgtEl>
                                          <p:spTgt spid="28878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88780"/>
                                        </p:tgtEl>
                                        <p:attrNameLst>
                                          <p:attrName>style.visibility</p:attrName>
                                        </p:attrNameLst>
                                      </p:cBhvr>
                                      <p:to>
                                        <p:strVal val="visible"/>
                                      </p:to>
                                    </p:set>
                                  </p:childTnLst>
                                </p:cTn>
                              </p:par>
                            </p:childTnLst>
                          </p:cTn>
                        </p:par>
                        <p:par>
                          <p:cTn id="49" fill="hold">
                            <p:stCondLst>
                              <p:cond delay="500"/>
                            </p:stCondLst>
                            <p:childTnLst>
                              <p:par>
                                <p:cTn id="50" presetID="9" presetClass="entr" presetSubtype="0" fill="hold" nodeType="afterEffect">
                                  <p:stCondLst>
                                    <p:cond delay="0"/>
                                  </p:stCondLst>
                                  <p:childTnLst>
                                    <p:set>
                                      <p:cBhvr>
                                        <p:cTn id="51" dur="1" fill="hold">
                                          <p:stCondLst>
                                            <p:cond delay="0"/>
                                          </p:stCondLst>
                                        </p:cTn>
                                        <p:tgtEl>
                                          <p:spTgt spid="288775"/>
                                        </p:tgtEl>
                                        <p:attrNameLst>
                                          <p:attrName>style.visibility</p:attrName>
                                        </p:attrNameLst>
                                      </p:cBhvr>
                                      <p:to>
                                        <p:strVal val="visible"/>
                                      </p:to>
                                    </p:set>
                                    <p:animEffect transition="in" filter="dissolve">
                                      <p:cBhvr>
                                        <p:cTn id="52" dur="500"/>
                                        <p:tgtEl>
                                          <p:spTgt spid="28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8" grpId="0" animBg="1"/>
      <p:bldP spid="288779" grpId="0" animBg="1"/>
      <p:bldP spid="288780" grpId="0" animBg="1"/>
      <p:bldP spid="288781" grpId="0" animBg="1"/>
      <p:bldP spid="28878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Mã đối xứng VS mã bất đối xứng</a:t>
            </a:r>
            <a:endParaRPr lang="en-US"/>
          </a:p>
        </p:txBody>
      </p:sp>
      <p:sp>
        <p:nvSpPr>
          <p:cNvPr id="290819" name="Rectangle 3"/>
          <p:cNvSpPr>
            <a:spLocks noChangeArrowheads="1"/>
          </p:cNvSpPr>
          <p:nvPr/>
        </p:nvSpPr>
        <p:spPr bwMode="auto">
          <a:xfrm>
            <a:off x="914400" y="3429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panose="02080604020202020204" pitchFamily="34" charset="0"/>
              </a:rPr>
              <a:t>Mã khóa ngắn</a:t>
            </a:r>
            <a:endParaRPr lang="en-US" sz="2400">
              <a:solidFill>
                <a:srgbClr val="000000"/>
              </a:solidFill>
              <a:cs typeface="Arial" panose="02080604020202020204" pitchFamily="34" charset="0"/>
            </a:endParaRPr>
          </a:p>
        </p:txBody>
      </p:sp>
      <p:sp>
        <p:nvSpPr>
          <p:cNvPr id="290820" name="Rectangle 4"/>
          <p:cNvSpPr>
            <a:spLocks noChangeArrowheads="1"/>
          </p:cNvSpPr>
          <p:nvPr/>
        </p:nvSpPr>
        <p:spPr bwMode="auto">
          <a:xfrm>
            <a:off x="914400" y="2286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panose="02080604020202020204" pitchFamily="34" charset="0"/>
              </a:rPr>
              <a:t>Tốc độ xử lý nhanh</a:t>
            </a:r>
            <a:endParaRPr lang="en-US" sz="2400">
              <a:solidFill>
                <a:srgbClr val="000000"/>
              </a:solidFill>
              <a:cs typeface="Arial" panose="02080604020202020204" pitchFamily="34" charset="0"/>
            </a:endParaRPr>
          </a:p>
        </p:txBody>
      </p:sp>
      <p:sp>
        <p:nvSpPr>
          <p:cNvPr id="290821" name="Rectangle 5"/>
          <p:cNvSpPr>
            <a:spLocks noChangeArrowheads="1"/>
          </p:cNvSpPr>
          <p:nvPr/>
        </p:nvSpPr>
        <p:spPr bwMode="auto">
          <a:xfrm>
            <a:off x="5638800" y="3505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panose="02080604020202020204" pitchFamily="34" charset="0"/>
              </a:rPr>
              <a:t>Mã khóa dài</a:t>
            </a:r>
            <a:endParaRPr lang="en-US" sz="2400">
              <a:solidFill>
                <a:srgbClr val="000000"/>
              </a:solidFill>
              <a:cs typeface="Arial" panose="02080604020202020204" pitchFamily="34" charset="0"/>
            </a:endParaRPr>
          </a:p>
        </p:txBody>
      </p:sp>
      <p:sp>
        <p:nvSpPr>
          <p:cNvPr id="290822" name="Rectangle 6"/>
          <p:cNvSpPr>
            <a:spLocks noChangeArrowheads="1"/>
          </p:cNvSpPr>
          <p:nvPr/>
        </p:nvSpPr>
        <p:spPr bwMode="auto">
          <a:xfrm>
            <a:off x="5638800" y="2362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panose="02080604020202020204" pitchFamily="34" charset="0"/>
              </a:rPr>
              <a:t>Tốc độ xử lý chậm</a:t>
            </a:r>
            <a:endParaRPr lang="en-US" sz="2400">
              <a:solidFill>
                <a:srgbClr val="000000"/>
              </a:solidFill>
              <a:cs typeface="Arial" panose="02080604020202020204" pitchFamily="34" charset="0"/>
            </a:endParaRPr>
          </a:p>
        </p:txBody>
      </p:sp>
      <p:sp>
        <p:nvSpPr>
          <p:cNvPr id="290823" name="Rectangle 7"/>
          <p:cNvSpPr>
            <a:spLocks noChangeArrowheads="1"/>
          </p:cNvSpPr>
          <p:nvPr/>
        </p:nvSpPr>
        <p:spPr bwMode="auto">
          <a:xfrm>
            <a:off x="5638800" y="4572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panose="02080604020202020204" pitchFamily="34" charset="0"/>
              </a:rPr>
              <a:t>Trao đổi mã khóa</a:t>
            </a:r>
            <a:endParaRPr lang="en-US" sz="2400">
              <a:solidFill>
                <a:srgbClr val="000000"/>
              </a:solidFill>
              <a:cs typeface="Arial" panose="02080604020202020204" pitchFamily="34" charset="0"/>
            </a:endParaRPr>
          </a:p>
          <a:p>
            <a:pPr algn="ctr"/>
            <a:r>
              <a:rPr lang="en-US" sz="2400">
                <a:solidFill>
                  <a:srgbClr val="000000"/>
                </a:solidFill>
                <a:cs typeface="Arial" panose="02080604020202020204" pitchFamily="34" charset="0"/>
              </a:rPr>
              <a:t>dễ dàng</a:t>
            </a:r>
            <a:endParaRPr lang="en-US" sz="2400">
              <a:solidFill>
                <a:srgbClr val="000000"/>
              </a:solidFill>
              <a:cs typeface="Arial" panose="02080604020202020204" pitchFamily="34" charset="0"/>
            </a:endParaRPr>
          </a:p>
        </p:txBody>
      </p:sp>
      <p:sp>
        <p:nvSpPr>
          <p:cNvPr id="290824" name="Rectangle 8"/>
          <p:cNvSpPr>
            <a:spLocks noChangeArrowheads="1"/>
          </p:cNvSpPr>
          <p:nvPr/>
        </p:nvSpPr>
        <p:spPr bwMode="auto">
          <a:xfrm>
            <a:off x="914400" y="4648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panose="02080604020202020204" pitchFamily="34" charset="0"/>
              </a:rPr>
              <a:t>Khó trao đổi </a:t>
            </a:r>
            <a:endParaRPr lang="en-US" sz="2400">
              <a:solidFill>
                <a:srgbClr val="000000"/>
              </a:solidFill>
              <a:cs typeface="Arial" panose="02080604020202020204" pitchFamily="34" charset="0"/>
            </a:endParaRPr>
          </a:p>
          <a:p>
            <a:pPr algn="ctr"/>
            <a:r>
              <a:rPr lang="en-US" sz="2400">
                <a:solidFill>
                  <a:srgbClr val="000000"/>
                </a:solidFill>
                <a:cs typeface="Arial" panose="02080604020202020204" pitchFamily="34" charset="0"/>
              </a:rPr>
              <a:t>mã khóa</a:t>
            </a:r>
            <a:endParaRPr lang="en-US" sz="2400">
              <a:solidFill>
                <a:srgbClr val="000000"/>
              </a:solidFill>
              <a:cs typeface="Arial" panose="02080604020202020204" pitchFamily="34" charset="0"/>
            </a:endParaRPr>
          </a:p>
        </p:txBody>
      </p:sp>
      <p:sp>
        <p:nvSpPr>
          <p:cNvPr id="9"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 calcmode="lin" valueType="num">
                                      <p:cBhvr additive="base">
                                        <p:cTn id="7" dur="500" fill="hold"/>
                                        <p:tgtEl>
                                          <p:spTgt spid="290820"/>
                                        </p:tgtEl>
                                        <p:attrNameLst>
                                          <p:attrName>ppt_x</p:attrName>
                                        </p:attrNameLst>
                                      </p:cBhvr>
                                      <p:tavLst>
                                        <p:tav tm="0">
                                          <p:val>
                                            <p:strVal val="0-#ppt_w/2"/>
                                          </p:val>
                                        </p:tav>
                                        <p:tav tm="100000">
                                          <p:val>
                                            <p:strVal val="#ppt_x"/>
                                          </p:val>
                                        </p:tav>
                                      </p:tavLst>
                                    </p:anim>
                                    <p:anim calcmode="lin" valueType="num">
                                      <p:cBhvr additive="base">
                                        <p:cTn id="8"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0822"/>
                                        </p:tgtEl>
                                        <p:attrNameLst>
                                          <p:attrName>style.visibility</p:attrName>
                                        </p:attrNameLst>
                                      </p:cBhvr>
                                      <p:to>
                                        <p:strVal val="visible"/>
                                      </p:to>
                                    </p:set>
                                    <p:anim calcmode="lin" valueType="num">
                                      <p:cBhvr additive="base">
                                        <p:cTn id="13" dur="500" fill="hold"/>
                                        <p:tgtEl>
                                          <p:spTgt spid="290822"/>
                                        </p:tgtEl>
                                        <p:attrNameLst>
                                          <p:attrName>ppt_x</p:attrName>
                                        </p:attrNameLst>
                                      </p:cBhvr>
                                      <p:tavLst>
                                        <p:tav tm="0">
                                          <p:val>
                                            <p:strVal val="1+#ppt_w/2"/>
                                          </p:val>
                                        </p:tav>
                                        <p:tav tm="100000">
                                          <p:val>
                                            <p:strVal val="#ppt_x"/>
                                          </p:val>
                                        </p:tav>
                                      </p:tavLst>
                                    </p:anim>
                                    <p:anim calcmode="lin" valueType="num">
                                      <p:cBhvr additive="base">
                                        <p:cTn id="14"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gtEl>
                                        <p:attrNameLst>
                                          <p:attrName>style.visibility</p:attrName>
                                        </p:attrNameLst>
                                      </p:cBhvr>
                                      <p:to>
                                        <p:strVal val="visible"/>
                                      </p:to>
                                    </p:set>
                                    <p:anim calcmode="lin" valueType="num">
                                      <p:cBhvr additive="base">
                                        <p:cTn id="19" dur="500" fill="hold"/>
                                        <p:tgtEl>
                                          <p:spTgt spid="290819"/>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0821"/>
                                        </p:tgtEl>
                                        <p:attrNameLst>
                                          <p:attrName>style.visibility</p:attrName>
                                        </p:attrNameLst>
                                      </p:cBhvr>
                                      <p:to>
                                        <p:strVal val="visible"/>
                                      </p:to>
                                    </p:set>
                                    <p:anim calcmode="lin" valueType="num">
                                      <p:cBhvr additive="base">
                                        <p:cTn id="25" dur="500" fill="hold"/>
                                        <p:tgtEl>
                                          <p:spTgt spid="290821"/>
                                        </p:tgtEl>
                                        <p:attrNameLst>
                                          <p:attrName>ppt_x</p:attrName>
                                        </p:attrNameLst>
                                      </p:cBhvr>
                                      <p:tavLst>
                                        <p:tav tm="0">
                                          <p:val>
                                            <p:strVal val="1+#ppt_w/2"/>
                                          </p:val>
                                        </p:tav>
                                        <p:tav tm="100000">
                                          <p:val>
                                            <p:strVal val="#ppt_x"/>
                                          </p:val>
                                        </p:tav>
                                      </p:tavLst>
                                    </p:anim>
                                    <p:anim calcmode="lin" valueType="num">
                                      <p:cBhvr additive="base">
                                        <p:cTn id="26" dur="500" fill="hold"/>
                                        <p:tgtEl>
                                          <p:spTgt spid="2908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24"/>
                                        </p:tgtEl>
                                        <p:attrNameLst>
                                          <p:attrName>style.visibility</p:attrName>
                                        </p:attrNameLst>
                                      </p:cBhvr>
                                      <p:to>
                                        <p:strVal val="visible"/>
                                      </p:to>
                                    </p:set>
                                    <p:anim calcmode="lin" valueType="num">
                                      <p:cBhvr additive="base">
                                        <p:cTn id="31" dur="500" fill="hold"/>
                                        <p:tgtEl>
                                          <p:spTgt spid="290824"/>
                                        </p:tgtEl>
                                        <p:attrNameLst>
                                          <p:attrName>ppt_x</p:attrName>
                                        </p:attrNameLst>
                                      </p:cBhvr>
                                      <p:tavLst>
                                        <p:tav tm="0">
                                          <p:val>
                                            <p:strVal val="0-#ppt_w/2"/>
                                          </p:val>
                                        </p:tav>
                                        <p:tav tm="100000">
                                          <p:val>
                                            <p:strVal val="#ppt_x"/>
                                          </p:val>
                                        </p:tav>
                                      </p:tavLst>
                                    </p:anim>
                                    <p:anim calcmode="lin" valueType="num">
                                      <p:cBhvr additive="base">
                                        <p:cTn id="32" dur="500" fill="hold"/>
                                        <p:tgtEl>
                                          <p:spTgt spid="2908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0823"/>
                                        </p:tgtEl>
                                        <p:attrNameLst>
                                          <p:attrName>style.visibility</p:attrName>
                                        </p:attrNameLst>
                                      </p:cBhvr>
                                      <p:to>
                                        <p:strVal val="visible"/>
                                      </p:to>
                                    </p:set>
                                    <p:anim calcmode="lin" valueType="num">
                                      <p:cBhvr additive="base">
                                        <p:cTn id="37" dur="500" fill="hold"/>
                                        <p:tgtEl>
                                          <p:spTgt spid="290823"/>
                                        </p:tgtEl>
                                        <p:attrNameLst>
                                          <p:attrName>ppt_x</p:attrName>
                                        </p:attrNameLst>
                                      </p:cBhvr>
                                      <p:tavLst>
                                        <p:tav tm="0">
                                          <p:val>
                                            <p:strVal val="1+#ppt_w/2"/>
                                          </p:val>
                                        </p:tav>
                                        <p:tav tm="100000">
                                          <p:val>
                                            <p:strVal val="#ppt_x"/>
                                          </p:val>
                                        </p:tav>
                                      </p:tavLst>
                                    </p:anim>
                                    <p:anim calcmode="lin" valueType="num">
                                      <p:cBhvr additive="base">
                                        <p:cTn id="38" dur="500" fill="hold"/>
                                        <p:tgtEl>
                                          <p:spTgt spid="290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nimBg="1" autoUpdateAnimBg="0"/>
      <p:bldP spid="290820" grpId="0" animBg="1" autoUpdateAnimBg="0"/>
      <p:bldP spid="290821" grpId="0" animBg="1" autoUpdateAnimBg="0"/>
      <p:bldP spid="290822" grpId="0" animBg="1" autoUpdateAnimBg="0"/>
      <p:bldP spid="290823" grpId="0" animBg="1" autoUpdateAnimBg="0"/>
      <p:bldP spid="29082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ctrTitle"/>
          </p:nvPr>
        </p:nvSpPr>
        <p:spPr/>
        <p:txBody>
          <a:bodyPr/>
          <a:lstStyle/>
          <a:p>
            <a:r>
              <a:rPr lang="en-US"/>
              <a:t>Một số hướng tiếp cận</a:t>
            </a:r>
            <a:endParaRPr lang="en-US"/>
          </a:p>
        </p:txBody>
      </p:sp>
      <p:sp>
        <p:nvSpPr>
          <p:cNvPr id="291845" name="Rectangle 5"/>
          <p:cNvSpPr>
            <a:spLocks noGrp="1" noChangeArrowheads="1"/>
          </p:cNvSpPr>
          <p:nvPr>
            <p:ph type="subTitle" idx="1"/>
          </p:nvPr>
        </p:nvSpPr>
        <p:spPr/>
        <p:txBody>
          <a:bodyPr/>
          <a:lstStyle/>
          <a:p>
            <a:endParaRPr lang="en-US" dirty="0"/>
          </a:p>
        </p:txBody>
      </p:sp>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Mở đầu</a:t>
            </a:r>
            <a:endParaRPr lang="en-US"/>
          </a:p>
        </p:txBody>
      </p:sp>
      <p:sp>
        <p:nvSpPr>
          <p:cNvPr id="220163" name="Rectangle 3"/>
          <p:cNvSpPr>
            <a:spLocks noGrp="1" noChangeArrowheads="1"/>
          </p:cNvSpPr>
          <p:nvPr>
            <p:ph type="body" idx="1"/>
          </p:nvPr>
        </p:nvSpPr>
        <p:spPr>
          <a:xfrm>
            <a:off x="382588" y="1414463"/>
            <a:ext cx="8380412" cy="4584700"/>
          </a:xfrm>
        </p:spPr>
        <p:txBody>
          <a:bodyPr/>
          <a:lstStyle/>
          <a:p>
            <a:pPr algn="just"/>
            <a:r>
              <a:rPr lang="en-US"/>
              <a:t>Khoa học mật mã đã ra đời từ </a:t>
            </a:r>
            <a:r>
              <a:rPr lang="en-US">
                <a:solidFill>
                  <a:schemeClr val="accent1"/>
                </a:solidFill>
              </a:rPr>
              <a:t>hàng nghìn năm</a:t>
            </a:r>
            <a:r>
              <a:rPr lang="en-US"/>
              <a:t>. </a:t>
            </a:r>
            <a:endParaRPr lang="en-US"/>
          </a:p>
          <a:p>
            <a:pPr algn="just"/>
            <a:r>
              <a:rPr lang="en-US"/>
              <a:t>Trong suốt nhiều thế kỷ, các kết quả của lĩnh vực này hầu như không được ứng dụng trong các lĩnh vực dân sự thông thường của đời sống – xã hội mà chủ yếu được sử dụng trong lĩnh vực </a:t>
            </a:r>
            <a:r>
              <a:rPr lang="en-US">
                <a:solidFill>
                  <a:schemeClr val="accent1"/>
                </a:solidFill>
              </a:rPr>
              <a:t>quân sự, chính trị, ngoại giao</a:t>
            </a:r>
            <a:r>
              <a:rPr lang="en-US"/>
              <a:t>... </a:t>
            </a:r>
            <a:endParaRPr lang="en-US"/>
          </a:p>
          <a:p>
            <a:pPr algn="just"/>
            <a:r>
              <a:rPr lang="en-US"/>
              <a:t>Ngày nay, các ứng dụng mã hóa và bảo mật thông tin đang được sử dụng ngày càng phổ biến trong các lĩnh vực khác nhau trên thế giới, từ các lĩnh vực an ninh, quân sự, quốc phòng…, cho đến các lĩnh vực dân sự như </a:t>
            </a:r>
            <a:r>
              <a:rPr lang="en-US">
                <a:solidFill>
                  <a:schemeClr val="accent1"/>
                </a:solidFill>
              </a:rPr>
              <a:t>thương mại điện tử, ngân hàng</a:t>
            </a:r>
            <a:r>
              <a:rPr lang="en-US"/>
              <a:t>… </a:t>
            </a:r>
            <a:endParaRPr lang="en-US"/>
          </a:p>
        </p:txBody>
      </p:sp>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0" y="42622"/>
            <a:ext cx="9144000" cy="967312"/>
          </a:xfrm>
        </p:spPr>
        <p:txBody>
          <a:bodyPr/>
          <a:lstStyle/>
          <a:p>
            <a:r>
              <a:rPr lang="en-US" dirty="0" err="1"/>
              <a:t>Thiết</a:t>
            </a:r>
            <a:r>
              <a:rPr lang="en-US" dirty="0"/>
              <a:t> </a:t>
            </a:r>
            <a:r>
              <a:rPr lang="en-US" dirty="0" err="1"/>
              <a:t>kế</a:t>
            </a:r>
            <a:r>
              <a:rPr lang="en-US" dirty="0"/>
              <a:t> </a:t>
            </a:r>
            <a:r>
              <a:rPr lang="en-US" dirty="0" err="1"/>
              <a:t>theo</a:t>
            </a:r>
            <a:r>
              <a:rPr lang="en-US" dirty="0"/>
              <a:t> </a:t>
            </a:r>
            <a:r>
              <a:rPr lang="en-US" dirty="0" err="1"/>
              <a:t>hướng</a:t>
            </a:r>
            <a:r>
              <a:rPr lang="en-US" dirty="0"/>
              <a:t> </a:t>
            </a:r>
            <a:br>
              <a:rPr lang="en-US" dirty="0"/>
            </a:br>
            <a:r>
              <a:rPr lang="en-US" dirty="0" err="1"/>
              <a:t>phân</a:t>
            </a:r>
            <a:r>
              <a:rPr lang="en-US" dirty="0"/>
              <a:t> </a:t>
            </a:r>
            <a:r>
              <a:rPr lang="en-US" dirty="0" err="1"/>
              <a:t>tích</a:t>
            </a:r>
            <a:r>
              <a:rPr lang="en-US" dirty="0"/>
              <a:t> </a:t>
            </a:r>
            <a:r>
              <a:rPr lang="en-US" dirty="0" err="1"/>
              <a:t>mật</a:t>
            </a:r>
            <a:r>
              <a:rPr lang="en-US" dirty="0"/>
              <a:t> </a:t>
            </a:r>
            <a:r>
              <a:rPr lang="en-US" dirty="0" err="1"/>
              <a:t>mã</a:t>
            </a:r>
            <a:endParaRPr lang="en-US" dirty="0"/>
          </a:p>
        </p:txBody>
      </p:sp>
      <p:sp>
        <p:nvSpPr>
          <p:cNvPr id="293893" name="Oval 5"/>
          <p:cNvSpPr>
            <a:spLocks noChangeArrowheads="1"/>
          </p:cNvSpPr>
          <p:nvPr/>
        </p:nvSpPr>
        <p:spPr bwMode="auto">
          <a:xfrm>
            <a:off x="990600" y="2133600"/>
            <a:ext cx="2209800" cy="762000"/>
          </a:xfrm>
          <a:prstGeom prst="ellipse">
            <a:avLst/>
          </a:prstGeom>
          <a:gradFill rotWithShape="1">
            <a:gsLst>
              <a:gs pos="0">
                <a:srgbClr val="FFCC66">
                  <a:gamma/>
                  <a:shade val="50980"/>
                  <a:invGamma/>
                </a:srgbClr>
              </a:gs>
              <a:gs pos="50000">
                <a:srgbClr val="FFCC66"/>
              </a:gs>
              <a:gs pos="100000">
                <a:srgbClr val="FFCC66">
                  <a:gamma/>
                  <a:shade val="50980"/>
                  <a:invGamma/>
                </a:srgbClr>
              </a:gs>
            </a:gsLst>
            <a:lin ang="0" scaled="1"/>
          </a:gradFill>
          <a:ln w="9525" algn="ctr">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Đề nghị </a:t>
            </a:r>
            <a:endParaRPr lang="en-US" sz="2000" b="1">
              <a:effectLst>
                <a:outerShdw blurRad="38100" dist="38100" dir="2700000" algn="tl">
                  <a:srgbClr val="000000">
                    <a:alpha val="43137"/>
                  </a:srgbClr>
                </a:outerShdw>
              </a:effectLst>
            </a:endParaRPr>
          </a:p>
          <a:p>
            <a:pPr algn="ctr"/>
            <a:r>
              <a:rPr lang="en-US" sz="2000" b="1">
                <a:effectLst>
                  <a:outerShdw blurRad="38100" dist="38100" dir="2700000" algn="tl">
                    <a:srgbClr val="000000">
                      <a:alpha val="43137"/>
                    </a:srgbClr>
                  </a:outerShdw>
                </a:effectLst>
              </a:rPr>
              <a:t>Giải pháp</a:t>
            </a:r>
            <a:endParaRPr lang="en-US" sz="2000" b="1">
              <a:effectLst>
                <a:outerShdw blurRad="38100" dist="38100" dir="2700000" algn="tl">
                  <a:srgbClr val="000000">
                    <a:alpha val="43137"/>
                  </a:srgbClr>
                </a:outerShdw>
              </a:effectLst>
            </a:endParaRPr>
          </a:p>
        </p:txBody>
      </p:sp>
      <p:sp>
        <p:nvSpPr>
          <p:cNvPr id="293894" name="Oval 6"/>
          <p:cNvSpPr>
            <a:spLocks noChangeArrowheads="1"/>
          </p:cNvSpPr>
          <p:nvPr/>
        </p:nvSpPr>
        <p:spPr bwMode="auto">
          <a:xfrm>
            <a:off x="0" y="1219200"/>
            <a:ext cx="2209800" cy="838200"/>
          </a:xfrm>
          <a:prstGeom prst="ellipse">
            <a:avLst/>
          </a:prstGeom>
          <a:gradFill rotWithShape="1">
            <a:gsLst>
              <a:gs pos="0">
                <a:srgbClr val="FF0000">
                  <a:gamma/>
                  <a:shade val="44314"/>
                  <a:invGamma/>
                </a:srgbClr>
              </a:gs>
              <a:gs pos="50000">
                <a:srgbClr val="FF0000"/>
              </a:gs>
              <a:gs pos="100000">
                <a:srgbClr val="FF0000">
                  <a:gamma/>
                  <a:shade val="44314"/>
                  <a:invGamma/>
                </a:srgbClr>
              </a:gs>
            </a:gsLst>
            <a:lin ang="0" scaled="1"/>
          </a:gradFill>
          <a:ln w="9525" algn="ctr">
            <a:solidFill>
              <a:srgbClr val="FF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Xác định</a:t>
            </a:r>
            <a:endParaRPr lang="en-US" sz="2000" b="1">
              <a:effectLst>
                <a:outerShdw blurRad="38100" dist="38100" dir="2700000" algn="tl">
                  <a:srgbClr val="000000">
                    <a:alpha val="43137"/>
                  </a:srgbClr>
                </a:outerShdw>
              </a:effectLst>
            </a:endParaRPr>
          </a:p>
          <a:p>
            <a:pPr algn="ctr"/>
            <a:r>
              <a:rPr lang="en-US" sz="2000" b="1">
                <a:effectLst>
                  <a:outerShdw blurRad="38100" dist="38100" dir="2700000" algn="tl">
                    <a:srgbClr val="000000">
                      <a:alpha val="43137"/>
                    </a:srgbClr>
                  </a:outerShdw>
                </a:effectLst>
              </a:rPr>
              <a:t>Bài toán</a:t>
            </a:r>
            <a:endParaRPr lang="en-US" sz="2000" b="1">
              <a:effectLst>
                <a:outerShdw blurRad="38100" dist="38100" dir="2700000" algn="tl">
                  <a:srgbClr val="000000">
                    <a:alpha val="43137"/>
                  </a:srgbClr>
                </a:outerShdw>
              </a:effectLst>
            </a:endParaRPr>
          </a:p>
        </p:txBody>
      </p:sp>
      <p:sp>
        <p:nvSpPr>
          <p:cNvPr id="293895" name="Oval 7"/>
          <p:cNvSpPr>
            <a:spLocks noChangeArrowheads="1"/>
          </p:cNvSpPr>
          <p:nvPr/>
        </p:nvSpPr>
        <p:spPr bwMode="auto">
          <a:xfrm>
            <a:off x="3352800" y="3733800"/>
            <a:ext cx="2209800" cy="838200"/>
          </a:xfrm>
          <a:prstGeom prst="ellipse">
            <a:avLst/>
          </a:prstGeom>
          <a:gradFill rotWithShape="1">
            <a:gsLst>
              <a:gs pos="0">
                <a:srgbClr val="66FF33">
                  <a:gamma/>
                  <a:shade val="46275"/>
                  <a:invGamma/>
                </a:srgbClr>
              </a:gs>
              <a:gs pos="50000">
                <a:srgbClr val="66FF33"/>
              </a:gs>
              <a:gs pos="100000">
                <a:srgbClr val="66FF33">
                  <a:gamma/>
                  <a:shade val="46275"/>
                  <a:invGamma/>
                </a:srgbClr>
              </a:gs>
            </a:gsLst>
            <a:lin ang="0" scaled="1"/>
          </a:gradFill>
          <a:ln w="9525" algn="ctr">
            <a:solidFill>
              <a:srgbClr val="99FF99"/>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Điều chỉnh</a:t>
            </a:r>
            <a:endParaRPr lang="en-US" sz="2000" b="1">
              <a:effectLst>
                <a:outerShdw blurRad="38100" dist="38100" dir="2700000" algn="tl">
                  <a:srgbClr val="000000">
                    <a:alpha val="43137"/>
                  </a:srgbClr>
                </a:outerShdw>
              </a:effectLst>
            </a:endParaRPr>
          </a:p>
          <a:p>
            <a:pPr algn="ctr"/>
            <a:r>
              <a:rPr lang="en-US" sz="2000" b="1">
                <a:effectLst>
                  <a:outerShdw blurRad="38100" dist="38100" dir="2700000" algn="tl">
                    <a:srgbClr val="000000">
                      <a:alpha val="43137"/>
                    </a:srgbClr>
                  </a:outerShdw>
                </a:effectLst>
              </a:rPr>
              <a:t>Giải pháp</a:t>
            </a:r>
            <a:endParaRPr lang="en-US" sz="2000" b="1">
              <a:effectLst>
                <a:outerShdw blurRad="38100" dist="38100" dir="2700000" algn="tl">
                  <a:srgbClr val="000000">
                    <a:alpha val="43137"/>
                  </a:srgbClr>
                </a:outerShdw>
              </a:effectLst>
            </a:endParaRPr>
          </a:p>
        </p:txBody>
      </p:sp>
      <p:sp>
        <p:nvSpPr>
          <p:cNvPr id="293896" name="Oval 8"/>
          <p:cNvSpPr>
            <a:spLocks noChangeArrowheads="1"/>
          </p:cNvSpPr>
          <p:nvPr/>
        </p:nvSpPr>
        <p:spPr bwMode="auto">
          <a:xfrm>
            <a:off x="2133600" y="2895600"/>
            <a:ext cx="2209800" cy="838200"/>
          </a:xfrm>
          <a:prstGeom prst="ellipse">
            <a:avLst/>
          </a:prstGeom>
          <a:gradFill rotWithShape="1">
            <a:gsLst>
              <a:gs pos="0">
                <a:srgbClr val="FFFF00">
                  <a:gamma/>
                  <a:shade val="46275"/>
                  <a:invGamma/>
                </a:srgbClr>
              </a:gs>
              <a:gs pos="50000">
                <a:srgbClr val="FFFF00"/>
              </a:gs>
              <a:gs pos="100000">
                <a:srgbClr val="FFFF00">
                  <a:gamma/>
                  <a:shade val="46275"/>
                  <a:invGamma/>
                </a:srgbClr>
              </a:gs>
            </a:gsLst>
            <a:lin ang="0" scaled="1"/>
          </a:gradFill>
          <a:ln w="9525" algn="ctr">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Bug!</a:t>
            </a:r>
            <a:endParaRPr lang="en-US" sz="2000" b="1">
              <a:effectLst>
                <a:outerShdw blurRad="38100" dist="38100" dir="2700000" algn="tl">
                  <a:srgbClr val="000000">
                    <a:alpha val="43137"/>
                  </a:srgbClr>
                </a:outerShdw>
              </a:effectLst>
            </a:endParaRPr>
          </a:p>
        </p:txBody>
      </p:sp>
      <p:sp>
        <p:nvSpPr>
          <p:cNvPr id="293906" name="Oval 18"/>
          <p:cNvSpPr>
            <a:spLocks noChangeArrowheads="1"/>
          </p:cNvSpPr>
          <p:nvPr/>
        </p:nvSpPr>
        <p:spPr bwMode="auto">
          <a:xfrm>
            <a:off x="5334000" y="4953000"/>
            <a:ext cx="2209800" cy="838200"/>
          </a:xfrm>
          <a:prstGeom prst="ellipse">
            <a:avLst/>
          </a:prstGeom>
          <a:gradFill rotWithShape="1">
            <a:gsLst>
              <a:gs pos="0">
                <a:srgbClr val="3399FF">
                  <a:gamma/>
                  <a:shade val="46275"/>
                  <a:invGamma/>
                </a:srgbClr>
              </a:gs>
              <a:gs pos="50000">
                <a:srgbClr val="3399FF"/>
              </a:gs>
              <a:gs pos="100000">
                <a:srgbClr val="3399FF">
                  <a:gamma/>
                  <a:shade val="46275"/>
                  <a:invGamma/>
                </a:srgbClr>
              </a:gs>
            </a:gsLst>
            <a:lin ang="0" scaled="1"/>
          </a:gradFill>
          <a:ln w="9525" algn="ctr">
            <a:solidFill>
              <a:srgbClr val="3399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Cài đặt</a:t>
            </a:r>
            <a:endParaRPr lang="en-US" sz="2000" b="1">
              <a:effectLst>
                <a:outerShdw blurRad="38100" dist="38100" dir="2700000" algn="tl">
                  <a:srgbClr val="000000">
                    <a:alpha val="43137"/>
                  </a:srgbClr>
                </a:outerShdw>
              </a:effectLst>
            </a:endParaRPr>
          </a:p>
        </p:txBody>
      </p:sp>
      <p:sp>
        <p:nvSpPr>
          <p:cNvPr id="293907" name="Oval 19"/>
          <p:cNvSpPr>
            <a:spLocks noChangeArrowheads="1"/>
          </p:cNvSpPr>
          <p:nvPr/>
        </p:nvSpPr>
        <p:spPr bwMode="auto">
          <a:xfrm>
            <a:off x="6553200" y="5791200"/>
            <a:ext cx="2209800" cy="838200"/>
          </a:xfrm>
          <a:prstGeom prst="ellipse">
            <a:avLst/>
          </a:prstGeom>
          <a:gradFill rotWithShape="1">
            <a:gsLst>
              <a:gs pos="0">
                <a:srgbClr val="FF99FF">
                  <a:gamma/>
                  <a:shade val="46275"/>
                  <a:invGamma/>
                </a:srgbClr>
              </a:gs>
              <a:gs pos="50000">
                <a:srgbClr val="FF99FF"/>
              </a:gs>
              <a:gs pos="100000">
                <a:srgbClr val="FF99FF">
                  <a:gamma/>
                  <a:shade val="46275"/>
                  <a:invGamma/>
                </a:srgbClr>
              </a:gs>
            </a:gsLst>
            <a:lin ang="0" scaled="1"/>
          </a:gradFill>
          <a:ln w="9525" algn="ctr">
            <a:solidFill>
              <a:srgbClr val="FF99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Bug!</a:t>
            </a:r>
            <a:endParaRPr lang="en-US" sz="2000" b="1">
              <a:effectLst>
                <a:outerShdw blurRad="38100" dist="38100" dir="2700000" algn="tl">
                  <a:srgbClr val="000000">
                    <a:alpha val="43137"/>
                  </a:srgbClr>
                </a:outerShdw>
              </a:effectLst>
            </a:endParaRPr>
          </a:p>
        </p:txBody>
      </p:sp>
      <p:sp>
        <p:nvSpPr>
          <p:cNvPr id="293908" name="Text Box 20"/>
          <p:cNvSpPr txBox="1">
            <a:spLocks noChangeArrowheads="1"/>
          </p:cNvSpPr>
          <p:nvPr/>
        </p:nvSpPr>
        <p:spPr bwMode="auto">
          <a:xfrm>
            <a:off x="5165725" y="4608513"/>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000000">
                      <a:alpha val="43137"/>
                    </a:srgbClr>
                  </a:outerShdw>
                </a:effectLst>
              </a:rPr>
              <a:t>…</a:t>
            </a:r>
            <a:endParaRPr lang="en-US" b="1">
              <a:effectLst>
                <a:outerShdw blurRad="38100" dist="38100" dir="2700000" algn="tl">
                  <a:srgbClr val="000000">
                    <a:alpha val="43137"/>
                  </a:srgbClr>
                </a:outerShdw>
              </a:effectLst>
            </a:endParaRPr>
          </a:p>
        </p:txBody>
      </p:sp>
      <p:sp>
        <p:nvSpPr>
          <p:cNvPr id="293909" name="Text Box 21"/>
          <p:cNvSpPr txBox="1">
            <a:spLocks noChangeArrowheads="1"/>
          </p:cNvSpPr>
          <p:nvPr/>
        </p:nvSpPr>
        <p:spPr bwMode="auto">
          <a:xfrm>
            <a:off x="8731250" y="6491288"/>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000000">
                      <a:alpha val="43137"/>
                    </a:srgbClr>
                  </a:outerShdw>
                </a:effectLst>
              </a:rPr>
              <a:t>…</a:t>
            </a:r>
            <a:endParaRPr lang="en-US" b="1">
              <a:effectLst>
                <a:outerShdw blurRad="38100" dist="38100" dir="2700000" algn="tl">
                  <a:srgbClr val="000000">
                    <a:alpha val="43137"/>
                  </a:srgbClr>
                </a:outerShdw>
              </a:effectLst>
            </a:endParaRPr>
          </a:p>
        </p:txBody>
      </p:sp>
      <p:sp>
        <p:nvSpPr>
          <p:cNvPr id="293910" name="AutoShape 22"/>
          <p:cNvSpPr>
            <a:spLocks noChangeArrowheads="1"/>
          </p:cNvSpPr>
          <p:nvPr/>
        </p:nvSpPr>
        <p:spPr bwMode="auto">
          <a:xfrm rot="2297410">
            <a:off x="2238375" y="1752600"/>
            <a:ext cx="685800" cy="228600"/>
          </a:xfrm>
          <a:prstGeom prst="curvedDownArrow">
            <a:avLst>
              <a:gd name="adj1" fmla="val 60000"/>
              <a:gd name="adj2" fmla="val 120000"/>
              <a:gd name="adj3" fmla="val 33333"/>
            </a:avLst>
          </a:prstGeom>
          <a:gradFill rotWithShape="1">
            <a:gsLst>
              <a:gs pos="0">
                <a:srgbClr val="FF0000"/>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1" name="AutoShape 23"/>
          <p:cNvSpPr>
            <a:spLocks noChangeArrowheads="1"/>
          </p:cNvSpPr>
          <p:nvPr/>
        </p:nvSpPr>
        <p:spPr bwMode="auto">
          <a:xfrm rot="2297410">
            <a:off x="3200400" y="2514600"/>
            <a:ext cx="685800" cy="228600"/>
          </a:xfrm>
          <a:prstGeom prst="curvedDownArrow">
            <a:avLst>
              <a:gd name="adj1" fmla="val 60000"/>
              <a:gd name="adj2" fmla="val 120000"/>
              <a:gd name="adj3" fmla="val 33333"/>
            </a:avLst>
          </a:prstGeom>
          <a:gradFill rotWithShape="1">
            <a:gsLst>
              <a:gs pos="0">
                <a:srgbClr val="FF9900"/>
              </a:gs>
              <a:gs pos="100000">
                <a:srgbClr val="FFFF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2" name="AutoShape 24"/>
          <p:cNvSpPr>
            <a:spLocks noChangeArrowheads="1"/>
          </p:cNvSpPr>
          <p:nvPr/>
        </p:nvSpPr>
        <p:spPr bwMode="auto">
          <a:xfrm rot="2297410">
            <a:off x="4343400" y="3352800"/>
            <a:ext cx="685800" cy="228600"/>
          </a:xfrm>
          <a:prstGeom prst="curvedDownArrow">
            <a:avLst>
              <a:gd name="adj1" fmla="val 60000"/>
              <a:gd name="adj2" fmla="val 120000"/>
              <a:gd name="adj3" fmla="val 33333"/>
            </a:avLst>
          </a:prstGeom>
          <a:gradFill rotWithShape="1">
            <a:gsLst>
              <a:gs pos="0">
                <a:srgbClr val="FFFF00"/>
              </a:gs>
              <a:gs pos="100000">
                <a:srgbClr val="66FF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3" name="AutoShape 25"/>
          <p:cNvSpPr>
            <a:spLocks noChangeArrowheads="1"/>
          </p:cNvSpPr>
          <p:nvPr/>
        </p:nvSpPr>
        <p:spPr bwMode="auto">
          <a:xfrm rot="2297410">
            <a:off x="5562600" y="4191000"/>
            <a:ext cx="685800" cy="228600"/>
          </a:xfrm>
          <a:prstGeom prst="curvedDownArrow">
            <a:avLst>
              <a:gd name="adj1" fmla="val 60000"/>
              <a:gd name="adj2" fmla="val 120000"/>
              <a:gd name="adj3" fmla="val 33333"/>
            </a:avLst>
          </a:prstGeom>
          <a:gradFill rotWithShape="1">
            <a:gsLst>
              <a:gs pos="0">
                <a:srgbClr val="66FF33"/>
              </a:gs>
              <a:gs pos="100000">
                <a:srgbClr val="66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4" name="AutoShape 26"/>
          <p:cNvSpPr>
            <a:spLocks noChangeArrowheads="1"/>
          </p:cNvSpPr>
          <p:nvPr/>
        </p:nvSpPr>
        <p:spPr bwMode="auto">
          <a:xfrm rot="2297410">
            <a:off x="7620000" y="5410200"/>
            <a:ext cx="685800" cy="228600"/>
          </a:xfrm>
          <a:prstGeom prst="curvedDownArrow">
            <a:avLst>
              <a:gd name="adj1" fmla="val 60000"/>
              <a:gd name="adj2" fmla="val 120000"/>
              <a:gd name="adj3" fmla="val 33333"/>
            </a:avLst>
          </a:prstGeom>
          <a:gradFill rotWithShape="1">
            <a:gsLst>
              <a:gs pos="0">
                <a:srgbClr val="3399FF"/>
              </a:gs>
              <a:gs pos="100000">
                <a:srgbClr val="FF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5" name="AutoShape 27"/>
          <p:cNvSpPr>
            <a:spLocks noChangeArrowheads="1"/>
          </p:cNvSpPr>
          <p:nvPr/>
        </p:nvSpPr>
        <p:spPr bwMode="auto">
          <a:xfrm rot="2297410">
            <a:off x="6172200" y="4572000"/>
            <a:ext cx="685800" cy="228600"/>
          </a:xfrm>
          <a:prstGeom prst="curvedDownArrow">
            <a:avLst>
              <a:gd name="adj1" fmla="val 60000"/>
              <a:gd name="adj2" fmla="val 120000"/>
              <a:gd name="adj3" fmla="val 33333"/>
            </a:avLst>
          </a:prstGeom>
          <a:gradFill rotWithShape="1">
            <a:gsLst>
              <a:gs pos="0">
                <a:srgbClr val="66FFFF"/>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6" name="AutoShape 28"/>
          <p:cNvSpPr>
            <a:spLocks noChangeArrowheads="1"/>
          </p:cNvSpPr>
          <p:nvPr/>
        </p:nvSpPr>
        <p:spPr bwMode="auto">
          <a:xfrm rot="2297410">
            <a:off x="8763000" y="6400800"/>
            <a:ext cx="685800" cy="228600"/>
          </a:xfrm>
          <a:prstGeom prst="curvedDownArrow">
            <a:avLst>
              <a:gd name="adj1" fmla="val 60000"/>
              <a:gd name="adj2" fmla="val 120000"/>
              <a:gd name="adj3" fmla="val 33333"/>
            </a:avLst>
          </a:prstGeom>
          <a:gradFill rotWithShape="1">
            <a:gsLst>
              <a:gs pos="0">
                <a:srgbClr val="FF99FF"/>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18"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effectLst>
                  <a:outerShdw blurRad="38100" dist="38100" dir="2700000" algn="tl">
                    <a:srgbClr val="000000">
                      <a:alpha val="43137"/>
                    </a:srgbClr>
                  </a:outerShdw>
                </a:effectLst>
                <a:latin typeface="+mn-lt"/>
              </a:rPr>
            </a:fld>
            <a:endParaRPr lang="en-US" dirty="0">
              <a:effectLst>
                <a:outerShdw blurRad="38100" dist="38100" dir="2700000" algn="tl">
                  <a:srgbClr val="000000">
                    <a:alpha val="43137"/>
                  </a:srgbClr>
                </a:outerShdw>
              </a:effectLst>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t>Hướng tiếp cận Provable-Security</a:t>
            </a:r>
            <a:endParaRPr lang="en-US"/>
          </a:p>
        </p:txBody>
      </p:sp>
      <p:sp>
        <p:nvSpPr>
          <p:cNvPr id="294916" name="Oval 4"/>
          <p:cNvSpPr>
            <a:spLocks noChangeArrowheads="1"/>
          </p:cNvSpPr>
          <p:nvPr/>
        </p:nvSpPr>
        <p:spPr bwMode="auto">
          <a:xfrm>
            <a:off x="1295400" y="2286000"/>
            <a:ext cx="2209800" cy="762000"/>
          </a:xfrm>
          <a:prstGeom prst="ellipse">
            <a:avLst/>
          </a:prstGeom>
          <a:gradFill rotWithShape="1">
            <a:gsLst>
              <a:gs pos="0">
                <a:srgbClr val="FFCC66">
                  <a:gamma/>
                  <a:shade val="50980"/>
                  <a:invGamma/>
                </a:srgbClr>
              </a:gs>
              <a:gs pos="50000">
                <a:srgbClr val="FFCC66"/>
              </a:gs>
              <a:gs pos="100000">
                <a:srgbClr val="FFCC66">
                  <a:gamma/>
                  <a:shade val="50980"/>
                  <a:invGamma/>
                </a:srgbClr>
              </a:gs>
            </a:gsLst>
            <a:lin ang="0" scaled="1"/>
          </a:gradFill>
          <a:ln w="9525" algn="ctr">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Định nghĩa</a:t>
            </a:r>
            <a:endParaRPr lang="en-US" sz="2000" b="1"/>
          </a:p>
        </p:txBody>
      </p:sp>
      <p:sp>
        <p:nvSpPr>
          <p:cNvPr id="294917" name="Oval 5"/>
          <p:cNvSpPr>
            <a:spLocks noChangeArrowheads="1"/>
          </p:cNvSpPr>
          <p:nvPr/>
        </p:nvSpPr>
        <p:spPr bwMode="auto">
          <a:xfrm>
            <a:off x="304800" y="1371600"/>
            <a:ext cx="2209800" cy="838200"/>
          </a:xfrm>
          <a:prstGeom prst="ellipse">
            <a:avLst/>
          </a:prstGeom>
          <a:gradFill rotWithShape="1">
            <a:gsLst>
              <a:gs pos="0">
                <a:srgbClr val="FF0000">
                  <a:gamma/>
                  <a:shade val="44314"/>
                  <a:invGamma/>
                </a:srgbClr>
              </a:gs>
              <a:gs pos="50000">
                <a:srgbClr val="FF0000"/>
              </a:gs>
              <a:gs pos="100000">
                <a:srgbClr val="FF0000">
                  <a:gamma/>
                  <a:shade val="44314"/>
                  <a:invGamma/>
                </a:srgbClr>
              </a:gs>
            </a:gsLst>
            <a:lin ang="0" scaled="1"/>
          </a:gradFill>
          <a:ln w="9525" algn="ctr">
            <a:solidFill>
              <a:srgbClr val="FF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Xác định</a:t>
            </a:r>
            <a:endParaRPr lang="en-US" sz="2000" b="1"/>
          </a:p>
          <a:p>
            <a:pPr algn="ctr"/>
            <a:r>
              <a:rPr lang="en-US" sz="2000" b="1"/>
              <a:t>Bài toán</a:t>
            </a:r>
            <a:endParaRPr lang="en-US" sz="2000" b="1"/>
          </a:p>
        </p:txBody>
      </p:sp>
      <p:sp>
        <p:nvSpPr>
          <p:cNvPr id="294918" name="Oval 6"/>
          <p:cNvSpPr>
            <a:spLocks noChangeArrowheads="1"/>
          </p:cNvSpPr>
          <p:nvPr/>
        </p:nvSpPr>
        <p:spPr bwMode="auto">
          <a:xfrm>
            <a:off x="3657600" y="3886200"/>
            <a:ext cx="2209800" cy="838200"/>
          </a:xfrm>
          <a:prstGeom prst="ellipse">
            <a:avLst/>
          </a:prstGeom>
          <a:gradFill rotWithShape="1">
            <a:gsLst>
              <a:gs pos="0">
                <a:srgbClr val="66FF33">
                  <a:gamma/>
                  <a:shade val="46275"/>
                  <a:invGamma/>
                </a:srgbClr>
              </a:gs>
              <a:gs pos="50000">
                <a:srgbClr val="66FF33"/>
              </a:gs>
              <a:gs pos="100000">
                <a:srgbClr val="66FF33">
                  <a:gamma/>
                  <a:shade val="46275"/>
                  <a:invGamma/>
                </a:srgbClr>
              </a:gs>
            </a:gsLst>
            <a:lin ang="0" scaled="1"/>
          </a:gradFill>
          <a:ln w="9525" algn="ctr">
            <a:solidFill>
              <a:srgbClr val="99FF99"/>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Đơn giản hóa</a:t>
            </a:r>
            <a:endParaRPr lang="en-US" sz="2000" b="1"/>
          </a:p>
          <a:p>
            <a:pPr algn="ctr"/>
            <a:r>
              <a:rPr lang="en-US" sz="2000" b="1"/>
              <a:t>Vấn đề</a:t>
            </a:r>
            <a:endParaRPr lang="en-US" sz="2000" b="1"/>
          </a:p>
        </p:txBody>
      </p:sp>
      <p:sp>
        <p:nvSpPr>
          <p:cNvPr id="294919" name="Oval 7"/>
          <p:cNvSpPr>
            <a:spLocks noChangeArrowheads="1"/>
          </p:cNvSpPr>
          <p:nvPr/>
        </p:nvSpPr>
        <p:spPr bwMode="auto">
          <a:xfrm>
            <a:off x="2438400" y="3048000"/>
            <a:ext cx="2209800" cy="838200"/>
          </a:xfrm>
          <a:prstGeom prst="ellipse">
            <a:avLst/>
          </a:prstGeom>
          <a:gradFill rotWithShape="1">
            <a:gsLst>
              <a:gs pos="0">
                <a:srgbClr val="FFFF00">
                  <a:gamma/>
                  <a:shade val="46275"/>
                  <a:invGamma/>
                </a:srgbClr>
              </a:gs>
              <a:gs pos="50000">
                <a:srgbClr val="FFFF00"/>
              </a:gs>
              <a:gs pos="100000">
                <a:srgbClr val="FFFF00">
                  <a:gamma/>
                  <a:shade val="46275"/>
                  <a:invGamma/>
                </a:srgbClr>
              </a:gs>
            </a:gsLst>
            <a:lin ang="0" scaled="1"/>
          </a:gradFill>
          <a:ln w="9525" algn="ctr">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Protocol</a:t>
            </a:r>
            <a:endParaRPr lang="en-US" sz="2000" b="1"/>
          </a:p>
        </p:txBody>
      </p:sp>
      <p:sp>
        <p:nvSpPr>
          <p:cNvPr id="294920" name="Oval 8"/>
          <p:cNvSpPr>
            <a:spLocks noChangeArrowheads="1"/>
          </p:cNvSpPr>
          <p:nvPr/>
        </p:nvSpPr>
        <p:spPr bwMode="auto">
          <a:xfrm>
            <a:off x="5029200" y="4724400"/>
            <a:ext cx="2209800" cy="838200"/>
          </a:xfrm>
          <a:prstGeom prst="ellipse">
            <a:avLst/>
          </a:prstGeom>
          <a:gradFill rotWithShape="1">
            <a:gsLst>
              <a:gs pos="0">
                <a:srgbClr val="3399FF">
                  <a:gamma/>
                  <a:shade val="46275"/>
                  <a:invGamma/>
                </a:srgbClr>
              </a:gs>
              <a:gs pos="50000">
                <a:srgbClr val="3399FF"/>
              </a:gs>
              <a:gs pos="100000">
                <a:srgbClr val="3399FF">
                  <a:gamma/>
                  <a:shade val="46275"/>
                  <a:invGamma/>
                </a:srgbClr>
              </a:gs>
            </a:gsLst>
            <a:lin ang="0" scaled="1"/>
          </a:gradFill>
          <a:ln w="9525" algn="ctr">
            <a:solidFill>
              <a:srgbClr val="3399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Cài đặt</a:t>
            </a:r>
            <a:endParaRPr lang="en-US" sz="2000" b="1"/>
          </a:p>
        </p:txBody>
      </p:sp>
      <p:sp>
        <p:nvSpPr>
          <p:cNvPr id="294921" name="Oval 9"/>
          <p:cNvSpPr>
            <a:spLocks noChangeArrowheads="1"/>
          </p:cNvSpPr>
          <p:nvPr/>
        </p:nvSpPr>
        <p:spPr bwMode="auto">
          <a:xfrm>
            <a:off x="6248400" y="5562600"/>
            <a:ext cx="2209800" cy="838200"/>
          </a:xfrm>
          <a:prstGeom prst="ellipse">
            <a:avLst/>
          </a:prstGeom>
          <a:gradFill rotWithShape="1">
            <a:gsLst>
              <a:gs pos="0">
                <a:srgbClr val="FF99FF">
                  <a:gamma/>
                  <a:shade val="46275"/>
                  <a:invGamma/>
                </a:srgbClr>
              </a:gs>
              <a:gs pos="50000">
                <a:srgbClr val="FF99FF"/>
              </a:gs>
              <a:gs pos="100000">
                <a:srgbClr val="FF99FF">
                  <a:gamma/>
                  <a:shade val="46275"/>
                  <a:invGamma/>
                </a:srgbClr>
              </a:gs>
            </a:gsLst>
            <a:lin ang="0" scaled="1"/>
          </a:gradFill>
          <a:ln w="9525" algn="ctr">
            <a:solidFill>
              <a:srgbClr val="FF99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Hoàn tất</a:t>
            </a:r>
            <a:endParaRPr lang="en-US" sz="2000" b="1"/>
          </a:p>
        </p:txBody>
      </p:sp>
      <p:sp>
        <p:nvSpPr>
          <p:cNvPr id="294924" name="AutoShape 12"/>
          <p:cNvSpPr>
            <a:spLocks noChangeArrowheads="1"/>
          </p:cNvSpPr>
          <p:nvPr/>
        </p:nvSpPr>
        <p:spPr bwMode="auto">
          <a:xfrm rot="2297410">
            <a:off x="2543175" y="1905000"/>
            <a:ext cx="685800" cy="228600"/>
          </a:xfrm>
          <a:prstGeom prst="curvedDownArrow">
            <a:avLst>
              <a:gd name="adj1" fmla="val 60000"/>
              <a:gd name="adj2" fmla="val 120000"/>
              <a:gd name="adj3" fmla="val 33333"/>
            </a:avLst>
          </a:prstGeom>
          <a:gradFill rotWithShape="1">
            <a:gsLst>
              <a:gs pos="0">
                <a:srgbClr val="FF0000"/>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5" name="AutoShape 13"/>
          <p:cNvSpPr>
            <a:spLocks noChangeArrowheads="1"/>
          </p:cNvSpPr>
          <p:nvPr/>
        </p:nvSpPr>
        <p:spPr bwMode="auto">
          <a:xfrm rot="2297410">
            <a:off x="3505200" y="2667000"/>
            <a:ext cx="685800" cy="228600"/>
          </a:xfrm>
          <a:prstGeom prst="curvedDownArrow">
            <a:avLst>
              <a:gd name="adj1" fmla="val 60000"/>
              <a:gd name="adj2" fmla="val 120000"/>
              <a:gd name="adj3" fmla="val 33333"/>
            </a:avLst>
          </a:prstGeom>
          <a:gradFill rotWithShape="1">
            <a:gsLst>
              <a:gs pos="0">
                <a:srgbClr val="FF9900"/>
              </a:gs>
              <a:gs pos="100000">
                <a:srgbClr val="FFFF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6" name="AutoShape 14"/>
          <p:cNvSpPr>
            <a:spLocks noChangeArrowheads="1"/>
          </p:cNvSpPr>
          <p:nvPr/>
        </p:nvSpPr>
        <p:spPr bwMode="auto">
          <a:xfrm rot="2297410">
            <a:off x="4648200" y="3505200"/>
            <a:ext cx="685800" cy="228600"/>
          </a:xfrm>
          <a:prstGeom prst="curvedDownArrow">
            <a:avLst>
              <a:gd name="adj1" fmla="val 60000"/>
              <a:gd name="adj2" fmla="val 120000"/>
              <a:gd name="adj3" fmla="val 33333"/>
            </a:avLst>
          </a:prstGeom>
          <a:gradFill rotWithShape="1">
            <a:gsLst>
              <a:gs pos="0">
                <a:srgbClr val="FFFF00"/>
              </a:gs>
              <a:gs pos="100000">
                <a:srgbClr val="66FF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8" name="AutoShape 16"/>
          <p:cNvSpPr>
            <a:spLocks noChangeArrowheads="1"/>
          </p:cNvSpPr>
          <p:nvPr/>
        </p:nvSpPr>
        <p:spPr bwMode="auto">
          <a:xfrm rot="2297410">
            <a:off x="7315200" y="5181600"/>
            <a:ext cx="685800" cy="228600"/>
          </a:xfrm>
          <a:prstGeom prst="curvedDownArrow">
            <a:avLst>
              <a:gd name="adj1" fmla="val 60000"/>
              <a:gd name="adj2" fmla="val 120000"/>
              <a:gd name="adj3" fmla="val 33333"/>
            </a:avLst>
          </a:prstGeom>
          <a:gradFill rotWithShape="1">
            <a:gsLst>
              <a:gs pos="0">
                <a:srgbClr val="3399FF"/>
              </a:gs>
              <a:gs pos="100000">
                <a:srgbClr val="FF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9" name="AutoShape 17"/>
          <p:cNvSpPr>
            <a:spLocks noChangeArrowheads="1"/>
          </p:cNvSpPr>
          <p:nvPr/>
        </p:nvSpPr>
        <p:spPr bwMode="auto">
          <a:xfrm rot="2297410">
            <a:off x="5943600" y="4267200"/>
            <a:ext cx="685800" cy="228600"/>
          </a:xfrm>
          <a:prstGeom prst="curvedDownArrow">
            <a:avLst>
              <a:gd name="adj1" fmla="val 60000"/>
              <a:gd name="adj2" fmla="val 120000"/>
              <a:gd name="adj3" fmla="val 33333"/>
            </a:avLst>
          </a:prstGeom>
          <a:gradFill rotWithShape="1">
            <a:gsLst>
              <a:gs pos="0">
                <a:srgbClr val="66FFFF"/>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type="ctrTitle"/>
          </p:nvPr>
        </p:nvSpPr>
        <p:spPr>
          <a:xfrm>
            <a:off x="727075" y="1797050"/>
            <a:ext cx="7843838" cy="641350"/>
          </a:xfrm>
        </p:spPr>
        <p:txBody>
          <a:bodyPr/>
          <a:lstStyle/>
          <a:p>
            <a:r>
              <a:rPr lang="en-US" sz="4000"/>
              <a:t>Trường Z</a:t>
            </a:r>
            <a:r>
              <a:rPr lang="en-US" sz="4000" baseline="-25000"/>
              <a:t>m</a:t>
            </a:r>
            <a:endParaRPr lang="en-US" sz="4000" baseline="-25000"/>
          </a:p>
        </p:txBody>
      </p:sp>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Khái niệm về </a:t>
            </a:r>
            <a:r>
              <a:rPr lang="en-US" i="1"/>
              <a:t>Z</a:t>
            </a:r>
            <a:r>
              <a:rPr lang="en-US" i="1" baseline="-25000"/>
              <a:t>m</a:t>
            </a:r>
            <a:endParaRPr lang="en-US" i="1" baseline="-25000"/>
          </a:p>
        </p:txBody>
      </p:sp>
      <p:sp>
        <p:nvSpPr>
          <p:cNvPr id="225283" name="Rectangle 3"/>
          <p:cNvSpPr>
            <a:spLocks noGrp="1" noChangeArrowheads="1"/>
          </p:cNvSpPr>
          <p:nvPr>
            <p:ph type="body" idx="1"/>
          </p:nvPr>
        </p:nvSpPr>
        <p:spPr>
          <a:xfrm>
            <a:off x="382588" y="1414463"/>
            <a:ext cx="8380412" cy="4586287"/>
          </a:xfrm>
        </p:spPr>
        <p:txBody>
          <a:bodyPr/>
          <a:lstStyle/>
          <a:p>
            <a:pPr algn="just"/>
            <a:r>
              <a:rPr lang="en-US" i="1">
                <a:solidFill>
                  <a:schemeClr val="tx2"/>
                </a:solidFill>
              </a:rPr>
              <a:t>Z</a:t>
            </a:r>
            <a:r>
              <a:rPr lang="en-US" i="1" baseline="-25000">
                <a:solidFill>
                  <a:schemeClr val="tx2"/>
                </a:solidFill>
              </a:rPr>
              <a:t>m</a:t>
            </a:r>
            <a:r>
              <a:rPr lang="en-US" baseline="-25000"/>
              <a:t> </a:t>
            </a:r>
            <a:r>
              <a:rPr lang="en-US"/>
              <a:t>được định nghĩa là tập hợp </a:t>
            </a:r>
            <a:r>
              <a:rPr lang="en-US">
                <a:solidFill>
                  <a:schemeClr val="tx2"/>
                </a:solidFill>
              </a:rPr>
              <a:t>{0, 1, …, </a:t>
            </a:r>
            <a:r>
              <a:rPr lang="en-US" i="1">
                <a:solidFill>
                  <a:schemeClr val="tx2"/>
                </a:solidFill>
              </a:rPr>
              <a:t>m</a:t>
            </a:r>
            <a:r>
              <a:rPr lang="en-US">
                <a:solidFill>
                  <a:schemeClr val="tx2"/>
                </a:solidFill>
              </a:rPr>
              <a:t>-1}</a:t>
            </a:r>
            <a:r>
              <a:rPr lang="en-US"/>
              <a:t>, được trang bị </a:t>
            </a:r>
            <a:r>
              <a:rPr lang="en-US">
                <a:solidFill>
                  <a:schemeClr val="tx2"/>
                </a:solidFill>
              </a:rPr>
              <a:t>phép cộng</a:t>
            </a:r>
            <a:r>
              <a:rPr lang="en-US"/>
              <a:t> (ký hiệu +) và </a:t>
            </a:r>
            <a:r>
              <a:rPr lang="en-US">
                <a:solidFill>
                  <a:schemeClr val="tx2"/>
                </a:solidFill>
              </a:rPr>
              <a:t>phép nhân</a:t>
            </a:r>
            <a:r>
              <a:rPr lang="en-US"/>
              <a:t> (ký hiệu là </a:t>
            </a:r>
            <a:r>
              <a:rPr lang="en-US">
                <a:sym typeface="Symbol" pitchFamily="18" charset="2"/>
              </a:rPr>
              <a:t></a:t>
            </a:r>
            <a:r>
              <a:rPr lang="en-US"/>
              <a:t>). </a:t>
            </a:r>
            <a:endParaRPr lang="en-US"/>
          </a:p>
          <a:p>
            <a:pPr algn="just"/>
            <a:r>
              <a:rPr lang="en-US"/>
              <a:t>Phép cộng và phép nhân trong  được thực hiện </a:t>
            </a:r>
            <a:r>
              <a:rPr lang="en-US" i="1"/>
              <a:t>Z</a:t>
            </a:r>
            <a:r>
              <a:rPr lang="en-US" i="1" baseline="-25000"/>
              <a:t>m</a:t>
            </a:r>
            <a:r>
              <a:rPr lang="en-US"/>
              <a:t> tương tự như trong </a:t>
            </a:r>
            <a:r>
              <a:rPr lang="en-US" i="1"/>
              <a:t>Z</a:t>
            </a:r>
            <a:r>
              <a:rPr lang="en-US"/>
              <a:t>, ngoại trừ kết quả tính theo modulo </a:t>
            </a:r>
            <a:r>
              <a:rPr lang="en-US" i="1"/>
              <a:t>m</a:t>
            </a:r>
            <a:r>
              <a:rPr lang="en-US"/>
              <a:t> </a:t>
            </a:r>
            <a:endParaRPr lang="en-US"/>
          </a:p>
          <a:p>
            <a:pPr algn="just"/>
            <a:r>
              <a:rPr lang="en-US" b="1" u="sng"/>
              <a:t>Ví dụ</a:t>
            </a:r>
            <a:r>
              <a:rPr lang="en-US"/>
              <a:t>: </a:t>
            </a:r>
            <a:endParaRPr lang="en-US"/>
          </a:p>
          <a:p>
            <a:pPr lvl="1" algn="just"/>
            <a:r>
              <a:rPr lang="en-US"/>
              <a:t>Giả sử ta cần tính giá trị  trong </a:t>
            </a:r>
            <a:r>
              <a:rPr lang="en-US" i="1"/>
              <a:t>Z</a:t>
            </a:r>
            <a:r>
              <a:rPr lang="en-US" baseline="-25000"/>
              <a:t>16</a:t>
            </a:r>
            <a:r>
              <a:rPr lang="en-US"/>
              <a:t>. </a:t>
            </a:r>
            <a:endParaRPr lang="en-US"/>
          </a:p>
          <a:p>
            <a:pPr lvl="1" algn="just"/>
            <a:r>
              <a:rPr lang="en-US"/>
              <a:t>Trong </a:t>
            </a:r>
            <a:r>
              <a:rPr lang="en-US" i="1"/>
              <a:t>Z</a:t>
            </a:r>
            <a:r>
              <a:rPr lang="en-US"/>
              <a:t>, ta có kết quả của phép nhân 11 </a:t>
            </a:r>
            <a:r>
              <a:rPr lang="en-US">
                <a:sym typeface="Symbol" pitchFamily="18" charset="2"/>
              </a:rPr>
              <a:t>13=143</a:t>
            </a:r>
            <a:r>
              <a:rPr lang="en-US"/>
              <a:t> </a:t>
            </a:r>
            <a:endParaRPr lang="en-US"/>
          </a:p>
          <a:p>
            <a:pPr lvl="1" algn="just"/>
            <a:r>
              <a:rPr lang="en-US"/>
              <a:t>Do 143</a:t>
            </a:r>
            <a:r>
              <a:rPr lang="en-US">
                <a:sym typeface="Symbol" pitchFamily="18" charset="2"/>
              </a:rPr>
              <a:t>15 (mod 16) </a:t>
            </a:r>
            <a:r>
              <a:rPr lang="en-US"/>
              <a:t>nên 11 </a:t>
            </a:r>
            <a:r>
              <a:rPr lang="en-US">
                <a:sym typeface="Symbol" pitchFamily="18" charset="2"/>
              </a:rPr>
              <a:t>13 = 15 </a:t>
            </a:r>
            <a:r>
              <a:rPr lang="en-US"/>
              <a:t>trong </a:t>
            </a:r>
            <a:r>
              <a:rPr lang="en-US" i="1"/>
              <a:t>Z</a:t>
            </a:r>
            <a:r>
              <a:rPr lang="en-US" baseline="-25000"/>
              <a:t>16</a:t>
            </a:r>
            <a:r>
              <a:rPr lang="en-US"/>
              <a:t>. </a:t>
            </a:r>
            <a:endParaRPr lang="en-US"/>
          </a:p>
        </p:txBody>
      </p:sp>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Tính chất của </a:t>
            </a:r>
            <a:r>
              <a:rPr lang="en-US" i="1"/>
              <a:t>Z</a:t>
            </a:r>
            <a:r>
              <a:rPr lang="en-US" i="1" baseline="-25000"/>
              <a:t>m</a:t>
            </a:r>
            <a:endParaRPr lang="en-US" i="1" baseline="-25000"/>
          </a:p>
        </p:txBody>
      </p:sp>
      <p:pic>
        <p:nvPicPr>
          <p:cNvPr id="226307" name="Picture 3" descr="tcZ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720850"/>
            <a:ext cx="8135938" cy="3079750"/>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Tính chất của </a:t>
            </a:r>
            <a:r>
              <a:rPr lang="en-US" i="1"/>
              <a:t>Z</a:t>
            </a:r>
            <a:r>
              <a:rPr lang="en-US" i="1" baseline="-25000"/>
              <a:t>m </a:t>
            </a:r>
            <a:r>
              <a:rPr lang="en-US"/>
              <a:t>(tt)</a:t>
            </a:r>
            <a:endParaRPr lang="en-US" baseline="-25000"/>
          </a:p>
        </p:txBody>
      </p:sp>
      <p:pic>
        <p:nvPicPr>
          <p:cNvPr id="227332" name="Picture 4" descr="tcZ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752600"/>
            <a:ext cx="7953375" cy="3390900"/>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Mật mã học</a:t>
            </a:r>
            <a:endParaRPr lang="en-US"/>
          </a:p>
        </p:txBody>
      </p:sp>
      <p:sp>
        <p:nvSpPr>
          <p:cNvPr id="221187" name="Rectangle 3"/>
          <p:cNvSpPr>
            <a:spLocks noGrp="1" noChangeArrowheads="1"/>
          </p:cNvSpPr>
          <p:nvPr>
            <p:ph type="body" idx="1"/>
          </p:nvPr>
        </p:nvSpPr>
        <p:spPr>
          <a:xfrm>
            <a:off x="382588" y="1414463"/>
            <a:ext cx="5915025" cy="2733675"/>
          </a:xfrm>
        </p:spPr>
        <p:txBody>
          <a:bodyPr/>
          <a:lstStyle/>
          <a:p>
            <a:pPr algn="just"/>
            <a:r>
              <a:rPr lang="en-US" dirty="0" err="1"/>
              <a:t>Mật</a:t>
            </a:r>
            <a:r>
              <a:rPr lang="en-US" dirty="0"/>
              <a:t> </a:t>
            </a:r>
            <a:r>
              <a:rPr lang="en-US" dirty="0" err="1"/>
              <a:t>mã</a:t>
            </a:r>
            <a:r>
              <a:rPr lang="en-US" dirty="0"/>
              <a:t> (Cryptography) </a:t>
            </a:r>
            <a:r>
              <a:rPr lang="en-US" dirty="0" err="1"/>
              <a:t>là</a:t>
            </a:r>
            <a:r>
              <a:rPr lang="en-US" dirty="0"/>
              <a:t> </a:t>
            </a:r>
            <a:r>
              <a:rPr lang="en-US" dirty="0" err="1"/>
              <a:t>ngành</a:t>
            </a:r>
            <a:r>
              <a:rPr lang="en-US" dirty="0"/>
              <a:t> </a:t>
            </a:r>
            <a:r>
              <a:rPr lang="en-US" dirty="0" err="1"/>
              <a:t>khoa</a:t>
            </a:r>
            <a:r>
              <a:rPr lang="en-US" dirty="0"/>
              <a:t> </a:t>
            </a:r>
            <a:r>
              <a:rPr lang="en-US" dirty="0" err="1"/>
              <a:t>học</a:t>
            </a:r>
            <a:r>
              <a:rPr lang="en-US" dirty="0"/>
              <a:t> </a:t>
            </a:r>
            <a:r>
              <a:rPr lang="en-US" dirty="0" err="1"/>
              <a:t>nghiên</a:t>
            </a:r>
            <a:r>
              <a:rPr lang="en-US" dirty="0"/>
              <a:t> </a:t>
            </a:r>
            <a:r>
              <a:rPr lang="en-US" dirty="0" err="1"/>
              <a:t>cứu</a:t>
            </a:r>
            <a:r>
              <a:rPr lang="en-US" dirty="0"/>
              <a:t> </a:t>
            </a:r>
            <a:r>
              <a:rPr lang="en-US" dirty="0" err="1"/>
              <a:t>các</a:t>
            </a:r>
            <a:r>
              <a:rPr lang="en-US" dirty="0"/>
              <a:t> </a:t>
            </a:r>
            <a:r>
              <a:rPr lang="en-US" dirty="0" err="1">
                <a:solidFill>
                  <a:srgbClr val="0070C0"/>
                </a:solidFill>
              </a:rPr>
              <a:t>kỹ</a:t>
            </a:r>
            <a:r>
              <a:rPr lang="en-US" dirty="0">
                <a:solidFill>
                  <a:srgbClr val="0070C0"/>
                </a:solidFill>
              </a:rPr>
              <a:t> </a:t>
            </a:r>
            <a:r>
              <a:rPr lang="en-US" dirty="0" err="1">
                <a:solidFill>
                  <a:srgbClr val="0070C0"/>
                </a:solidFill>
              </a:rPr>
              <a:t>thuật</a:t>
            </a:r>
            <a:r>
              <a:rPr lang="en-US" dirty="0">
                <a:solidFill>
                  <a:srgbClr val="0070C0"/>
                </a:solidFill>
              </a:rPr>
              <a:t> </a:t>
            </a:r>
            <a:r>
              <a:rPr lang="en-US" dirty="0" err="1">
                <a:solidFill>
                  <a:srgbClr val="0070C0"/>
                </a:solidFill>
              </a:rPr>
              <a:t>toán</a:t>
            </a:r>
            <a:r>
              <a:rPr lang="en-US" dirty="0">
                <a:solidFill>
                  <a:srgbClr val="0070C0"/>
                </a:solidFill>
              </a:rPr>
              <a:t> </a:t>
            </a:r>
            <a:r>
              <a:rPr lang="en-US" dirty="0" err="1">
                <a:solidFill>
                  <a:srgbClr val="0070C0"/>
                </a:solidFill>
              </a:rPr>
              <a:t>học</a:t>
            </a:r>
            <a:r>
              <a:rPr lang="en-US" dirty="0">
                <a:solidFill>
                  <a:srgbClr val="0070C0"/>
                </a:solidFill>
              </a:rPr>
              <a:t> </a:t>
            </a:r>
            <a:r>
              <a:rPr lang="en-US" dirty="0" err="1"/>
              <a:t>nhằm</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solidFill>
                  <a:srgbClr val="0070C0"/>
                </a:solidFill>
              </a:rPr>
              <a:t>dịch</a:t>
            </a:r>
            <a:r>
              <a:rPr lang="en-US" dirty="0">
                <a:solidFill>
                  <a:srgbClr val="0070C0"/>
                </a:solidFill>
              </a:rPr>
              <a:t> </a:t>
            </a:r>
            <a:r>
              <a:rPr lang="en-US" dirty="0" err="1">
                <a:solidFill>
                  <a:srgbClr val="0070C0"/>
                </a:solidFill>
              </a:rPr>
              <a:t>vụ</a:t>
            </a:r>
            <a:r>
              <a:rPr lang="en-US" dirty="0">
                <a:solidFill>
                  <a:srgbClr val="0070C0"/>
                </a:solidFill>
              </a:rPr>
              <a:t> </a:t>
            </a:r>
            <a:r>
              <a:rPr lang="en-US" dirty="0" err="1">
                <a:solidFill>
                  <a:srgbClr val="0070C0"/>
                </a:solidFill>
              </a:rPr>
              <a:t>bảo</a:t>
            </a:r>
            <a:r>
              <a:rPr lang="en-US" dirty="0">
                <a:solidFill>
                  <a:srgbClr val="0070C0"/>
                </a:solidFill>
              </a:rPr>
              <a:t> </a:t>
            </a:r>
            <a:r>
              <a:rPr lang="en-US" dirty="0" err="1">
                <a:solidFill>
                  <a:srgbClr val="0070C0"/>
                </a:solidFill>
              </a:rPr>
              <a:t>vệ</a:t>
            </a:r>
            <a:r>
              <a:rPr lang="en-US" dirty="0">
                <a:solidFill>
                  <a:srgbClr val="0070C0"/>
                </a:solidFill>
              </a:rPr>
              <a:t> </a:t>
            </a:r>
            <a:r>
              <a:rPr lang="en-US" dirty="0" err="1">
                <a:solidFill>
                  <a:srgbClr val="0070C0"/>
                </a:solidFill>
              </a:rPr>
              <a:t>thông</a:t>
            </a:r>
            <a:r>
              <a:rPr lang="en-US" dirty="0">
                <a:solidFill>
                  <a:srgbClr val="0070C0"/>
                </a:solidFill>
              </a:rPr>
              <a:t> tin</a:t>
            </a:r>
            <a:r>
              <a:rPr lang="en-US" dirty="0">
                <a:solidFill>
                  <a:schemeClr val="accent1"/>
                </a:solidFill>
              </a:rPr>
              <a:t>.</a:t>
            </a:r>
            <a:endParaRPr lang="en-US" dirty="0"/>
          </a:p>
          <a:p>
            <a:pPr algn="r">
              <a:buFont typeface="Wingdings 2" pitchFamily="18" charset="2"/>
              <a:buNone/>
            </a:pPr>
            <a:r>
              <a:rPr lang="en-US" sz="2400" dirty="0"/>
              <a:t>W. Stallings (2003),                                       </a:t>
            </a:r>
            <a:r>
              <a:rPr lang="en-US" sz="2400" i="1" dirty="0">
                <a:solidFill>
                  <a:srgbClr val="0070C0"/>
                </a:solidFill>
              </a:rPr>
              <a:t>Cryptography and Network Security: Principles and Practice, Third Edition</a:t>
            </a:r>
            <a:r>
              <a:rPr lang="en-US" sz="2400" i="1" dirty="0"/>
              <a:t>, </a:t>
            </a:r>
            <a:r>
              <a:rPr lang="en-US" sz="2400" dirty="0"/>
              <a:t>Prentice Hall</a:t>
            </a:r>
            <a:endParaRPr lang="en-US" sz="2400" dirty="0"/>
          </a:p>
        </p:txBody>
      </p:sp>
      <p:pic>
        <p:nvPicPr>
          <p:cNvPr id="221188" name="Picture 4" descr="240px-Nsa-enigm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1800" y="1981200"/>
            <a:ext cx="2193925" cy="2921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Một số thuật ngữ</a:t>
            </a:r>
            <a:endParaRPr lang="en-US">
              <a:solidFill>
                <a:schemeClr val="tx1"/>
              </a:solidFill>
            </a:endParaRPr>
          </a:p>
        </p:txBody>
      </p:sp>
      <p:sp>
        <p:nvSpPr>
          <p:cNvPr id="222211" name="Rectangle 3"/>
          <p:cNvSpPr>
            <a:spLocks noGrp="1" noChangeArrowheads="1"/>
          </p:cNvSpPr>
          <p:nvPr>
            <p:ph type="body" idx="1"/>
          </p:nvPr>
        </p:nvSpPr>
        <p:spPr>
          <a:xfrm>
            <a:off x="382588" y="1414463"/>
            <a:ext cx="8380412" cy="5133713"/>
          </a:xfrm>
        </p:spPr>
        <p:txBody>
          <a:bodyPr/>
          <a:lstStyle/>
          <a:p>
            <a:r>
              <a:rPr lang="en-US" dirty="0"/>
              <a:t>Cryptography</a:t>
            </a:r>
            <a:endParaRPr lang="en-US" dirty="0"/>
          </a:p>
          <a:p>
            <a:r>
              <a:rPr lang="en-US" dirty="0"/>
              <a:t>Crypt</a:t>
            </a:r>
            <a:r>
              <a:rPr lang="en-US" dirty="0">
                <a:solidFill>
                  <a:schemeClr val="tx2"/>
                </a:solidFill>
              </a:rPr>
              <a:t>analysis</a:t>
            </a:r>
            <a:endParaRPr lang="en-US" dirty="0">
              <a:solidFill>
                <a:schemeClr val="tx2"/>
              </a:solidFill>
            </a:endParaRPr>
          </a:p>
          <a:p>
            <a:r>
              <a:rPr lang="en-US" dirty="0"/>
              <a:t>Cryptology = Cryptography + Cryptanalysis</a:t>
            </a:r>
            <a:endParaRPr lang="en-US" dirty="0"/>
          </a:p>
          <a:p>
            <a:r>
              <a:rPr lang="en-US" dirty="0"/>
              <a:t>Security</a:t>
            </a:r>
            <a:endParaRPr lang="en-US" dirty="0"/>
          </a:p>
          <a:p>
            <a:pPr lvl="1"/>
            <a:r>
              <a:rPr lang="en-US" dirty="0"/>
              <a:t>Information Security</a:t>
            </a:r>
            <a:endParaRPr lang="en-US" dirty="0"/>
          </a:p>
          <a:p>
            <a:pPr lvl="1"/>
            <a:r>
              <a:rPr lang="en-US" dirty="0"/>
              <a:t>Network Security</a:t>
            </a:r>
            <a:endParaRPr lang="en-US" dirty="0"/>
          </a:p>
          <a:p>
            <a:pPr lvl="1"/>
            <a:r>
              <a:rPr lang="en-US" dirty="0"/>
              <a:t>Database Security</a:t>
            </a:r>
            <a:endParaRPr lang="en-US" dirty="0"/>
          </a:p>
          <a:p>
            <a:pPr lvl="1"/>
            <a:r>
              <a:rPr lang="en-US" dirty="0"/>
              <a:t>Computer Security…</a:t>
            </a:r>
            <a:endParaRPr lang="en-US" dirty="0"/>
          </a:p>
          <a:p>
            <a:r>
              <a:rPr lang="en-US" dirty="0"/>
              <a:t>Steganography</a:t>
            </a:r>
            <a:endParaRPr lang="en-US" dirty="0"/>
          </a:p>
          <a:p>
            <a:r>
              <a:rPr lang="en-US" dirty="0"/>
              <a:t>Digital Forensics…</a:t>
            </a:r>
            <a:endParaRPr lang="en-US" dirty="0"/>
          </a:p>
        </p:txBody>
      </p:sp>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ctrTitle"/>
          </p:nvPr>
        </p:nvSpPr>
        <p:spPr>
          <a:xfrm>
            <a:off x="727075" y="1522413"/>
            <a:ext cx="7843838" cy="1190625"/>
          </a:xfrm>
        </p:spPr>
        <p:txBody>
          <a:bodyPr/>
          <a:lstStyle/>
          <a:p>
            <a:r>
              <a:rPr lang="en-US" sz="4000" dirty="0" err="1"/>
              <a:t>Các</a:t>
            </a:r>
            <a:r>
              <a:rPr lang="en-US" sz="4000" dirty="0"/>
              <a:t> </a:t>
            </a:r>
            <a:r>
              <a:rPr lang="en-US" sz="4000" dirty="0" err="1"/>
              <a:t>vấn</a:t>
            </a:r>
            <a:r>
              <a:rPr lang="en-US" sz="4000" dirty="0"/>
              <a:t> </a:t>
            </a:r>
            <a:r>
              <a:rPr lang="en-US" sz="4000" dirty="0" err="1"/>
              <a:t>đề</a:t>
            </a:r>
            <a:r>
              <a:rPr lang="en-US" sz="4000" dirty="0"/>
              <a:t> </a:t>
            </a:r>
            <a:r>
              <a:rPr lang="en-US" sz="4000" dirty="0" err="1"/>
              <a:t>chính</a:t>
            </a:r>
            <a:r>
              <a:rPr lang="en-US" sz="4000" dirty="0"/>
              <a:t> </a:t>
            </a:r>
            <a:r>
              <a:rPr lang="en-US" sz="4000" dirty="0" err="1"/>
              <a:t>trong</a:t>
            </a:r>
            <a:r>
              <a:rPr lang="en-US" sz="4000" dirty="0"/>
              <a:t> </a:t>
            </a:r>
            <a:br>
              <a:rPr lang="en-US" sz="4000" dirty="0"/>
            </a:br>
            <a:r>
              <a:rPr lang="en-US" sz="4000" dirty="0"/>
              <a:t>An </a:t>
            </a:r>
            <a:r>
              <a:rPr lang="en-US" sz="4000" dirty="0" err="1"/>
              <a:t>toàn</a:t>
            </a:r>
            <a:r>
              <a:rPr lang="en-US" sz="4000" dirty="0"/>
              <a:t> </a:t>
            </a:r>
            <a:r>
              <a:rPr lang="en-US" sz="4000" dirty="0" err="1"/>
              <a:t>thông</a:t>
            </a:r>
            <a:r>
              <a:rPr lang="en-US" sz="4000" dirty="0"/>
              <a:t> tin</a:t>
            </a:r>
            <a:endParaRPr lang="en-US" sz="4000" dirty="0"/>
          </a:p>
        </p:txBody>
      </p:sp>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0" y="335485"/>
            <a:ext cx="9144000" cy="535531"/>
          </a:xfrm>
        </p:spPr>
        <p:txBody>
          <a:bodyPr/>
          <a:lstStyle/>
          <a:p>
            <a:pPr algn="r"/>
            <a:r>
              <a:rPr lang="en-US" dirty="0" err="1"/>
              <a:t>Mật</a:t>
            </a:r>
            <a:r>
              <a:rPr lang="en-US" dirty="0"/>
              <a:t> </a:t>
            </a:r>
            <a:r>
              <a:rPr lang="en-US" dirty="0" err="1"/>
              <a:t>mã</a:t>
            </a:r>
            <a:r>
              <a:rPr lang="en-US" dirty="0"/>
              <a:t> </a:t>
            </a:r>
            <a:r>
              <a:rPr lang="en-US" dirty="0" err="1"/>
              <a:t>học</a:t>
            </a:r>
            <a:r>
              <a:rPr lang="en-US" dirty="0"/>
              <a:t> – An </a:t>
            </a:r>
            <a:r>
              <a:rPr lang="en-US" dirty="0" err="1"/>
              <a:t>toàn</a:t>
            </a:r>
            <a:r>
              <a:rPr lang="en-US" dirty="0"/>
              <a:t> </a:t>
            </a:r>
            <a:r>
              <a:rPr lang="en-US" dirty="0" err="1"/>
              <a:t>thông</a:t>
            </a:r>
            <a:r>
              <a:rPr lang="en-US" dirty="0"/>
              <a:t> tin???</a:t>
            </a:r>
            <a:endParaRPr lang="en-US" dirty="0"/>
          </a:p>
        </p:txBody>
      </p:sp>
      <p:graphicFrame>
        <p:nvGraphicFramePr>
          <p:cNvPr id="264196" name="Object 4"/>
          <p:cNvGraphicFramePr>
            <a:graphicFrameLocks noChangeAspect="1"/>
          </p:cNvGraphicFramePr>
          <p:nvPr/>
        </p:nvGraphicFramePr>
        <p:xfrm>
          <a:off x="1368425" y="2517775"/>
          <a:ext cx="1162050" cy="1905000"/>
        </p:xfrm>
        <a:graphic>
          <a:graphicData uri="http://schemas.openxmlformats.org/presentationml/2006/ole">
            <mc:AlternateContent xmlns:mc="http://schemas.openxmlformats.org/markup-compatibility/2006">
              <mc:Choice xmlns:v="urn:schemas-microsoft-com:vml" Requires="v">
                <p:oleObj spid="_x0000_s1035" name="Clip" r:id="rId1" imgW="1162050" imgH="1905000" progId="MS_ClipArt_Gallery.2">
                  <p:embed/>
                </p:oleObj>
              </mc:Choice>
              <mc:Fallback>
                <p:oleObj name="Clip" r:id="rId1" imgW="1162050" imgH="1905000" progId="MS_ClipArt_Gallery.2">
                  <p:embed/>
                  <p:pic>
                    <p:nvPicPr>
                      <p:cNvPr id="0" name="Picture 1034"/>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68425" y="2517775"/>
                        <a:ext cx="116205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7" name="Object 5"/>
          <p:cNvGraphicFramePr>
            <a:graphicFrameLocks noChangeAspect="1"/>
          </p:cNvGraphicFramePr>
          <p:nvPr/>
        </p:nvGraphicFramePr>
        <p:xfrm>
          <a:off x="7358063" y="2576513"/>
          <a:ext cx="831850" cy="1647825"/>
        </p:xfrm>
        <a:graphic>
          <a:graphicData uri="http://schemas.openxmlformats.org/presentationml/2006/ole">
            <mc:AlternateContent xmlns:mc="http://schemas.openxmlformats.org/markup-compatibility/2006">
              <mc:Choice xmlns:v="urn:schemas-microsoft-com:vml" Requires="v">
                <p:oleObj spid="_x0000_s1036" name="Clip" r:id="rId3" imgW="704850" imgH="1428750" progId="MS_ClipArt_Gallery.2">
                  <p:embed/>
                </p:oleObj>
              </mc:Choice>
              <mc:Fallback>
                <p:oleObj name="Clip" r:id="rId3" imgW="704850" imgH="1428750" progId="MS_ClipArt_Gallery.2">
                  <p:embed/>
                  <p:pic>
                    <p:nvPicPr>
                      <p:cNvPr id="0" name="Picture 103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58063" y="2576513"/>
                        <a:ext cx="831850"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8" name="Object 6"/>
          <p:cNvGraphicFramePr>
            <a:graphicFrameLocks noChangeAspect="1"/>
          </p:cNvGraphicFramePr>
          <p:nvPr/>
        </p:nvGraphicFramePr>
        <p:xfrm>
          <a:off x="4057650" y="4729163"/>
          <a:ext cx="1463675" cy="1722437"/>
        </p:xfrm>
        <a:graphic>
          <a:graphicData uri="http://schemas.openxmlformats.org/presentationml/2006/ole">
            <mc:AlternateContent xmlns:mc="http://schemas.openxmlformats.org/markup-compatibility/2006">
              <mc:Choice xmlns:v="urn:schemas-microsoft-com:vml" Requires="v">
                <p:oleObj spid="_x0000_s1037" name="Clip" r:id="rId5" imgW="1619250" imgH="1905000" progId="MS_ClipArt_Gallery.2">
                  <p:embed/>
                </p:oleObj>
              </mc:Choice>
              <mc:Fallback>
                <p:oleObj name="Clip" r:id="rId5" imgW="1619250" imgH="1905000" progId="MS_ClipArt_Gallery.2">
                  <p:embed/>
                  <p:pic>
                    <p:nvPicPr>
                      <p:cNvPr id="0" name="Picture 1036"/>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057650" y="4729163"/>
                        <a:ext cx="1463675" cy="172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9" name="Line 7"/>
          <p:cNvSpPr>
            <a:spLocks noChangeShapeType="1"/>
          </p:cNvSpPr>
          <p:nvPr/>
        </p:nvSpPr>
        <p:spPr bwMode="auto">
          <a:xfrm>
            <a:off x="2703513" y="3475038"/>
            <a:ext cx="4092575" cy="0"/>
          </a:xfrm>
          <a:prstGeom prst="line">
            <a:avLst/>
          </a:prstGeom>
          <a:noFill/>
          <a:ln w="28575">
            <a:solidFill>
              <a:srgbClr val="3399FF"/>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4200" name="Text Box 8"/>
          <p:cNvSpPr txBox="1">
            <a:spLocks noChangeArrowheads="1"/>
          </p:cNvSpPr>
          <p:nvPr/>
        </p:nvSpPr>
        <p:spPr bwMode="auto">
          <a:xfrm>
            <a:off x="822711" y="1185397"/>
            <a:ext cx="7831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he-IL" sz="2800" dirty="0" err="1">
                <a:latin typeface="+mn-lt"/>
                <a:cs typeface="Arial" panose="02080604020202020204" pitchFamily="34" charset="0"/>
              </a:rPr>
              <a:t>Cách</a:t>
            </a:r>
            <a:r>
              <a:rPr lang="en-US" altLang="he-IL" sz="2800" dirty="0">
                <a:latin typeface="+mn-lt"/>
                <a:cs typeface="Arial" panose="02080604020202020204" pitchFamily="34" charset="0"/>
              </a:rPr>
              <a:t> </a:t>
            </a:r>
            <a:r>
              <a:rPr lang="en-US" altLang="he-IL" sz="2800" dirty="0" err="1">
                <a:latin typeface="+mn-lt"/>
                <a:cs typeface="Arial" panose="02080604020202020204" pitchFamily="34" charset="0"/>
              </a:rPr>
              <a:t>hiểu</a:t>
            </a:r>
            <a:r>
              <a:rPr lang="en-US" altLang="he-IL" sz="2800" dirty="0">
                <a:latin typeface="+mn-lt"/>
                <a:cs typeface="Arial" panose="02080604020202020204" pitchFamily="34" charset="0"/>
              </a:rPr>
              <a:t> </a:t>
            </a:r>
            <a:r>
              <a:rPr lang="en-US" altLang="he-IL" sz="2800" dirty="0" err="1">
                <a:latin typeface="+mn-lt"/>
                <a:cs typeface="Arial" panose="02080604020202020204" pitchFamily="34" charset="0"/>
              </a:rPr>
              <a:t>truyền</a:t>
            </a:r>
            <a:r>
              <a:rPr lang="en-US" altLang="he-IL" sz="2800" dirty="0">
                <a:latin typeface="+mn-lt"/>
                <a:cs typeface="Arial" panose="02080604020202020204" pitchFamily="34" charset="0"/>
              </a:rPr>
              <a:t> </a:t>
            </a:r>
            <a:r>
              <a:rPr lang="en-US" altLang="he-IL" sz="2800" dirty="0" err="1">
                <a:latin typeface="+mn-lt"/>
                <a:cs typeface="Arial" panose="02080604020202020204" pitchFamily="34" charset="0"/>
              </a:rPr>
              <a:t>thống</a:t>
            </a:r>
            <a:r>
              <a:rPr lang="en-US" altLang="he-IL" sz="2800" dirty="0">
                <a:latin typeface="+mn-lt"/>
                <a:cs typeface="Arial" panose="02080604020202020204" pitchFamily="34" charset="0"/>
              </a:rPr>
              <a:t>: </a:t>
            </a:r>
            <a:r>
              <a:rPr lang="en-US" altLang="he-IL" sz="2800" dirty="0" err="1">
                <a:solidFill>
                  <a:srgbClr val="00B050"/>
                </a:solidFill>
                <a:latin typeface="+mn-lt"/>
                <a:cs typeface="Arial" panose="02080604020202020204" pitchFamily="34" charset="0"/>
              </a:rPr>
              <a:t>giữ</a:t>
            </a:r>
            <a:r>
              <a:rPr lang="en-US" altLang="he-IL" sz="2800" dirty="0">
                <a:solidFill>
                  <a:srgbClr val="00B050"/>
                </a:solidFill>
                <a:latin typeface="+mn-lt"/>
                <a:cs typeface="Arial" panose="02080604020202020204" pitchFamily="34" charset="0"/>
              </a:rPr>
              <a:t> </a:t>
            </a:r>
            <a:r>
              <a:rPr lang="en-US" altLang="he-IL" sz="2800" dirty="0" err="1">
                <a:solidFill>
                  <a:srgbClr val="00B050"/>
                </a:solidFill>
                <a:latin typeface="+mn-lt"/>
                <a:cs typeface="Arial" panose="02080604020202020204" pitchFamily="34" charset="0"/>
              </a:rPr>
              <a:t>bí</a:t>
            </a:r>
            <a:r>
              <a:rPr lang="en-US" altLang="he-IL" sz="2800" dirty="0">
                <a:solidFill>
                  <a:srgbClr val="00B050"/>
                </a:solidFill>
                <a:latin typeface="+mn-lt"/>
                <a:cs typeface="Arial" panose="02080604020202020204" pitchFamily="34" charset="0"/>
              </a:rPr>
              <a:t> </a:t>
            </a:r>
            <a:r>
              <a:rPr lang="en-US" altLang="he-IL" sz="2800" dirty="0" err="1">
                <a:solidFill>
                  <a:srgbClr val="00B050"/>
                </a:solidFill>
                <a:latin typeface="+mn-lt"/>
                <a:cs typeface="Arial" panose="02080604020202020204" pitchFamily="34" charset="0"/>
              </a:rPr>
              <a:t>mật</a:t>
            </a:r>
            <a:r>
              <a:rPr lang="en-US" altLang="he-IL" sz="2800" dirty="0">
                <a:solidFill>
                  <a:srgbClr val="00B050"/>
                </a:solidFill>
                <a:latin typeface="+mn-lt"/>
                <a:cs typeface="Arial" panose="02080604020202020204" pitchFamily="34" charset="0"/>
              </a:rPr>
              <a:t> </a:t>
            </a:r>
            <a:r>
              <a:rPr lang="en-US" altLang="he-IL" sz="2800" dirty="0" err="1">
                <a:solidFill>
                  <a:srgbClr val="00B050"/>
                </a:solidFill>
                <a:latin typeface="+mn-lt"/>
                <a:cs typeface="Arial" panose="02080604020202020204" pitchFamily="34" charset="0"/>
              </a:rPr>
              <a:t>nội</a:t>
            </a:r>
            <a:r>
              <a:rPr lang="en-US" altLang="he-IL" sz="2800" dirty="0">
                <a:solidFill>
                  <a:srgbClr val="00B050"/>
                </a:solidFill>
                <a:latin typeface="+mn-lt"/>
                <a:cs typeface="Arial" panose="02080604020202020204" pitchFamily="34" charset="0"/>
              </a:rPr>
              <a:t> dung</a:t>
            </a:r>
            <a:r>
              <a:rPr lang="en-US" altLang="he-IL" sz="2800" dirty="0">
                <a:latin typeface="+mn-lt"/>
                <a:cs typeface="Arial" panose="02080604020202020204" pitchFamily="34" charset="0"/>
              </a:rPr>
              <a:t> </a:t>
            </a:r>
            <a:r>
              <a:rPr lang="en-US" altLang="he-IL" sz="2800" dirty="0" err="1">
                <a:latin typeface="+mn-lt"/>
                <a:cs typeface="Arial" panose="02080604020202020204" pitchFamily="34" charset="0"/>
              </a:rPr>
              <a:t>trao</a:t>
            </a:r>
            <a:r>
              <a:rPr lang="en-US" altLang="he-IL" sz="2800" dirty="0">
                <a:latin typeface="+mn-lt"/>
                <a:cs typeface="Arial" panose="02080604020202020204" pitchFamily="34" charset="0"/>
              </a:rPr>
              <a:t> </a:t>
            </a:r>
            <a:r>
              <a:rPr lang="en-US" altLang="he-IL" sz="2800" dirty="0" err="1">
                <a:latin typeface="+mn-lt"/>
                <a:cs typeface="Arial" panose="02080604020202020204" pitchFamily="34" charset="0"/>
              </a:rPr>
              <a:t>đổi</a:t>
            </a:r>
            <a:endParaRPr lang="en-US" altLang="he-IL" sz="2400" dirty="0">
              <a:latin typeface="+mn-lt"/>
              <a:cs typeface="Arial" panose="02080604020202020204" pitchFamily="34" charset="0"/>
            </a:endParaRPr>
          </a:p>
        </p:txBody>
      </p:sp>
      <p:sp>
        <p:nvSpPr>
          <p:cNvPr id="264201" name="Text Box 9"/>
          <p:cNvSpPr txBox="1">
            <a:spLocks noChangeArrowheads="1"/>
          </p:cNvSpPr>
          <p:nvPr/>
        </p:nvSpPr>
        <p:spPr bwMode="auto">
          <a:xfrm>
            <a:off x="1362246" y="1858933"/>
            <a:ext cx="6970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he-IL" sz="2000" b="1" dirty="0">
                <a:solidFill>
                  <a:srgbClr val="FF99FF"/>
                </a:solidFill>
                <a:latin typeface="+mn-lt"/>
                <a:cs typeface="Arial" panose="02080604020202020204" pitchFamily="34" charset="0"/>
              </a:rPr>
              <a:t>Alice</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và</a:t>
            </a:r>
            <a:r>
              <a:rPr lang="en-US" altLang="he-IL" sz="2000" b="1" dirty="0">
                <a:latin typeface="+mn-lt"/>
                <a:cs typeface="Arial" panose="02080604020202020204" pitchFamily="34" charset="0"/>
              </a:rPr>
              <a:t> </a:t>
            </a:r>
            <a:r>
              <a:rPr lang="en-US" altLang="he-IL" sz="2000" b="1" dirty="0">
                <a:solidFill>
                  <a:srgbClr val="66CCFF"/>
                </a:solidFill>
                <a:latin typeface="+mn-lt"/>
                <a:cs typeface="Arial" panose="02080604020202020204" pitchFamily="34" charset="0"/>
              </a:rPr>
              <a:t>Bob</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trao</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đổi</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với</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nhau</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trong</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khi</a:t>
            </a:r>
            <a:r>
              <a:rPr lang="en-US" altLang="he-IL" sz="2000" b="1" dirty="0">
                <a:latin typeface="+mn-lt"/>
                <a:cs typeface="Arial" panose="02080604020202020204" pitchFamily="34" charset="0"/>
              </a:rPr>
              <a:t> </a:t>
            </a:r>
            <a:r>
              <a:rPr lang="en-US" altLang="he-IL" sz="2000" b="1" dirty="0">
                <a:solidFill>
                  <a:schemeClr val="tx2"/>
                </a:solidFill>
                <a:latin typeface="+mn-lt"/>
                <a:cs typeface="Arial" panose="02080604020202020204" pitchFamily="34" charset="0"/>
              </a:rPr>
              <a:t>Eve</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tìm</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cách</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nghe</a:t>
            </a:r>
            <a:r>
              <a:rPr lang="en-US" altLang="he-IL" sz="2000" b="1" dirty="0">
                <a:latin typeface="+mn-lt"/>
                <a:cs typeface="Arial" panose="02080604020202020204" pitchFamily="34" charset="0"/>
              </a:rPr>
              <a:t> </a:t>
            </a:r>
            <a:r>
              <a:rPr lang="en-US" altLang="he-IL" sz="2000" b="1" dirty="0" err="1">
                <a:latin typeface="+mn-lt"/>
                <a:cs typeface="Arial" panose="02080604020202020204" pitchFamily="34" charset="0"/>
              </a:rPr>
              <a:t>lén</a:t>
            </a:r>
            <a:r>
              <a:rPr lang="en-US" altLang="he-IL" sz="2000" b="1" dirty="0">
                <a:latin typeface="+mn-lt"/>
                <a:cs typeface="Arial" panose="02080604020202020204" pitchFamily="34" charset="0"/>
              </a:rPr>
              <a:t>”</a:t>
            </a:r>
            <a:endParaRPr lang="en-US" altLang="he-IL" sz="2000" b="1" dirty="0">
              <a:latin typeface="+mn-lt"/>
              <a:cs typeface="Arial" panose="02080604020202020204" pitchFamily="34" charset="0"/>
            </a:endParaRPr>
          </a:p>
        </p:txBody>
      </p:sp>
      <p:sp>
        <p:nvSpPr>
          <p:cNvPr id="264202" name="Line 10"/>
          <p:cNvSpPr>
            <a:spLocks noChangeShapeType="1"/>
          </p:cNvSpPr>
          <p:nvPr/>
        </p:nvSpPr>
        <p:spPr bwMode="auto">
          <a:xfrm flipV="1">
            <a:off x="4673600" y="3578225"/>
            <a:ext cx="0" cy="1209675"/>
          </a:xfrm>
          <a:prstGeom prst="line">
            <a:avLst/>
          </a:prstGeom>
          <a:noFill/>
          <a:ln w="28575">
            <a:solidFill>
              <a:srgbClr val="3399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4203" name="Text Box 11"/>
          <p:cNvSpPr txBox="1">
            <a:spLocks noChangeArrowheads="1"/>
          </p:cNvSpPr>
          <p:nvPr/>
        </p:nvSpPr>
        <p:spPr bwMode="auto">
          <a:xfrm>
            <a:off x="754063" y="4191000"/>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effectLst>
                  <a:outerShdw blurRad="38100" dist="38100" dir="2700000" algn="tl">
                    <a:srgbClr val="000000"/>
                  </a:outerShdw>
                </a:effectLst>
                <a:latin typeface="+mn-lt"/>
                <a:cs typeface="Arial" panose="02080604020202020204" pitchFamily="34" charset="0"/>
              </a:rPr>
              <a:t>Alice</a:t>
            </a:r>
            <a:endParaRPr lang="en-US" altLang="en-US" sz="2400">
              <a:solidFill>
                <a:srgbClr val="FF99FF"/>
              </a:solidFill>
              <a:effectLst>
                <a:outerShdw blurRad="38100" dist="38100" dir="2700000" algn="tl">
                  <a:srgbClr val="000000"/>
                </a:outerShdw>
              </a:effectLst>
              <a:latin typeface="+mn-lt"/>
              <a:cs typeface="Arial" panose="02080604020202020204" pitchFamily="34" charset="0"/>
            </a:endParaRPr>
          </a:p>
        </p:txBody>
      </p:sp>
      <p:sp>
        <p:nvSpPr>
          <p:cNvPr id="264204" name="Text Box 12"/>
          <p:cNvSpPr txBox="1">
            <a:spLocks noChangeArrowheads="1"/>
          </p:cNvSpPr>
          <p:nvPr/>
        </p:nvSpPr>
        <p:spPr bwMode="auto">
          <a:xfrm>
            <a:off x="8188762" y="4390381"/>
            <a:ext cx="6976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effectLst>
                  <a:outerShdw blurRad="38100" dist="38100" dir="2700000" algn="tl">
                    <a:srgbClr val="000000"/>
                  </a:outerShdw>
                </a:effectLst>
                <a:latin typeface="+mn-lt"/>
                <a:cs typeface="Arial" panose="02080604020202020204" pitchFamily="34" charset="0"/>
              </a:rPr>
              <a:t>Bob</a:t>
            </a:r>
            <a:endParaRPr lang="en-US" altLang="en-US" sz="2400">
              <a:solidFill>
                <a:srgbClr val="66CCFF"/>
              </a:solidFill>
              <a:effectLst>
                <a:outerShdw blurRad="38100" dist="38100" dir="2700000" algn="tl">
                  <a:srgbClr val="000000"/>
                </a:outerShdw>
              </a:effectLst>
              <a:latin typeface="+mn-lt"/>
              <a:cs typeface="Arial" panose="02080604020202020204" pitchFamily="34" charset="0"/>
            </a:endParaRPr>
          </a:p>
        </p:txBody>
      </p:sp>
      <p:sp>
        <p:nvSpPr>
          <p:cNvPr id="264205" name="Text Box 13"/>
          <p:cNvSpPr txBox="1">
            <a:spLocks noChangeArrowheads="1"/>
          </p:cNvSpPr>
          <p:nvPr/>
        </p:nvSpPr>
        <p:spPr bwMode="auto">
          <a:xfrm>
            <a:off x="2849291" y="5855643"/>
            <a:ext cx="6799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solidFill>
                  <a:schemeClr val="tx2"/>
                </a:solidFill>
                <a:effectLst>
                  <a:outerShdw blurRad="38100" dist="38100" dir="2700000" algn="tl">
                    <a:srgbClr val="000000"/>
                  </a:outerShdw>
                </a:effectLst>
                <a:latin typeface="+mn-lt"/>
                <a:cs typeface="Arial" panose="02080604020202020204" pitchFamily="34" charset="0"/>
              </a:rPr>
              <a:t>Eve</a:t>
            </a:r>
            <a:endParaRPr lang="en-US" altLang="en-US" sz="2400">
              <a:solidFill>
                <a:schemeClr val="tx2"/>
              </a:solidFill>
              <a:effectLst>
                <a:outerShdw blurRad="38100" dist="38100" dir="2700000" algn="tl">
                  <a:srgbClr val="000000"/>
                </a:outerShdw>
              </a:effectLst>
              <a:latin typeface="+mn-lt"/>
              <a:cs typeface="Arial" panose="02080604020202020204" pitchFamily="34" charset="0"/>
            </a:endParaRPr>
          </a:p>
        </p:txBody>
      </p:sp>
      <p:sp>
        <p:nvSpPr>
          <p:cNvPr id="16"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0" y="366713"/>
            <a:ext cx="9144000" cy="476250"/>
          </a:xfrm>
        </p:spPr>
        <p:txBody>
          <a:bodyPr/>
          <a:lstStyle/>
          <a:p>
            <a:pPr algn="r"/>
            <a:r>
              <a:rPr lang="en-US" sz="2800" dirty="0" err="1"/>
              <a:t>Một</a:t>
            </a:r>
            <a:r>
              <a:rPr lang="en-US" sz="2800" dirty="0"/>
              <a:t> </a:t>
            </a:r>
            <a:r>
              <a:rPr lang="en-US" sz="2800" dirty="0" err="1"/>
              <a:t>số</a:t>
            </a:r>
            <a:r>
              <a:rPr lang="en-US" sz="2800" dirty="0"/>
              <a:t> </a:t>
            </a:r>
            <a:r>
              <a:rPr lang="en-US" sz="2800" dirty="0" err="1"/>
              <a:t>vấn</a:t>
            </a:r>
            <a:r>
              <a:rPr lang="en-US" sz="2800" dirty="0"/>
              <a:t> </a:t>
            </a:r>
            <a:r>
              <a:rPr lang="en-US" sz="2800" dirty="0" err="1"/>
              <a:t>đề</a:t>
            </a:r>
            <a:r>
              <a:rPr lang="en-US" sz="2800" dirty="0"/>
              <a:t> </a:t>
            </a:r>
            <a:r>
              <a:rPr lang="en-US" sz="2800" dirty="0" err="1"/>
              <a:t>chính</a:t>
            </a:r>
            <a:r>
              <a:rPr lang="en-US" sz="2800" dirty="0"/>
              <a:t> </a:t>
            </a:r>
            <a:r>
              <a:rPr lang="en-US" sz="2800" dirty="0" err="1"/>
              <a:t>trong</a:t>
            </a:r>
            <a:r>
              <a:rPr lang="en-US" sz="2800" dirty="0"/>
              <a:t> an </a:t>
            </a:r>
            <a:r>
              <a:rPr lang="en-US" sz="2800" dirty="0" err="1"/>
              <a:t>toàn</a:t>
            </a:r>
            <a:r>
              <a:rPr lang="en-US" sz="2800" dirty="0"/>
              <a:t> </a:t>
            </a:r>
            <a:r>
              <a:rPr lang="en-US" sz="2800" dirty="0" err="1"/>
              <a:t>thông</a:t>
            </a:r>
            <a:r>
              <a:rPr lang="en-US" sz="2800" dirty="0"/>
              <a:t> tin</a:t>
            </a:r>
            <a:endParaRPr lang="en-US" sz="2800" dirty="0"/>
          </a:p>
        </p:txBody>
      </p:sp>
      <p:sp>
        <p:nvSpPr>
          <p:cNvPr id="223235" name="Rectangle 3"/>
          <p:cNvSpPr>
            <a:spLocks noGrp="1" noChangeArrowheads="1"/>
          </p:cNvSpPr>
          <p:nvPr>
            <p:ph type="body" idx="1"/>
          </p:nvPr>
        </p:nvSpPr>
        <p:spPr>
          <a:xfrm>
            <a:off x="382588" y="1414463"/>
            <a:ext cx="8380412" cy="4524315"/>
          </a:xfrm>
        </p:spPr>
        <p:txBody>
          <a:bodyPr/>
          <a:lstStyle/>
          <a:p>
            <a:pPr algn="just">
              <a:lnSpc>
                <a:spcPct val="100000"/>
              </a:lnSpc>
              <a:spcBef>
                <a:spcPts val="0"/>
              </a:spcBef>
            </a:pPr>
            <a:r>
              <a:rPr lang="en-US" sz="2400" dirty="0" err="1">
                <a:solidFill>
                  <a:schemeClr val="accent1"/>
                </a:solidFill>
              </a:rPr>
              <a:t>Bảo</a:t>
            </a:r>
            <a:r>
              <a:rPr lang="en-US" sz="2400" dirty="0">
                <a:solidFill>
                  <a:schemeClr val="accent1"/>
                </a:solidFill>
              </a:rPr>
              <a:t> </a:t>
            </a:r>
            <a:r>
              <a:rPr lang="en-US" sz="2400" dirty="0" err="1">
                <a:solidFill>
                  <a:schemeClr val="accent1"/>
                </a:solidFill>
              </a:rPr>
              <a:t>mật</a:t>
            </a:r>
            <a:r>
              <a:rPr lang="en-US" sz="2400" dirty="0">
                <a:solidFill>
                  <a:schemeClr val="accent1"/>
                </a:solidFill>
              </a:rPr>
              <a:t> </a:t>
            </a:r>
            <a:r>
              <a:rPr lang="en-US" sz="2400" dirty="0" err="1">
                <a:solidFill>
                  <a:schemeClr val="accent1"/>
                </a:solidFill>
              </a:rPr>
              <a:t>thông</a:t>
            </a:r>
            <a:r>
              <a:rPr lang="en-US" sz="2400" dirty="0">
                <a:solidFill>
                  <a:schemeClr val="accent1"/>
                </a:solidFill>
              </a:rPr>
              <a:t> tin (Secrecy)</a:t>
            </a:r>
            <a:r>
              <a:rPr lang="en-US" sz="2400" dirty="0"/>
              <a:t>: </a:t>
            </a:r>
            <a:r>
              <a:rPr lang="en-US" sz="2400" dirty="0" err="1"/>
              <a:t>đảm</a:t>
            </a:r>
            <a:r>
              <a:rPr lang="en-US" sz="2400" dirty="0"/>
              <a:t> </a:t>
            </a:r>
            <a:r>
              <a:rPr lang="en-US" sz="2400" dirty="0" err="1"/>
              <a:t>bảo</a:t>
            </a:r>
            <a:r>
              <a:rPr lang="en-US" sz="2400" dirty="0"/>
              <a:t> </a:t>
            </a:r>
            <a:r>
              <a:rPr lang="en-US" sz="2400" dirty="0" err="1"/>
              <a:t>thông</a:t>
            </a:r>
            <a:r>
              <a:rPr lang="en-US" sz="2400" dirty="0"/>
              <a:t> tin </a:t>
            </a:r>
            <a:r>
              <a:rPr lang="en-US" sz="2400" dirty="0" err="1"/>
              <a:t>được</a:t>
            </a:r>
            <a:r>
              <a:rPr lang="en-US" sz="2400" dirty="0"/>
              <a:t> </a:t>
            </a:r>
            <a:r>
              <a:rPr lang="en-US" sz="2400" dirty="0" err="1"/>
              <a:t>giữ</a:t>
            </a:r>
            <a:r>
              <a:rPr lang="en-US" sz="2400" dirty="0"/>
              <a:t> </a:t>
            </a:r>
            <a:r>
              <a:rPr lang="en-US" sz="2400" dirty="0" err="1"/>
              <a:t>bí</a:t>
            </a:r>
            <a:r>
              <a:rPr lang="en-US" sz="2400" dirty="0"/>
              <a:t> </a:t>
            </a:r>
            <a:r>
              <a:rPr lang="en-US" sz="2400" dirty="0" err="1"/>
              <a:t>mật</a:t>
            </a:r>
            <a:r>
              <a:rPr lang="en-US" sz="2400" dirty="0"/>
              <a:t>.</a:t>
            </a:r>
            <a:endParaRPr lang="en-US" sz="2400" dirty="0"/>
          </a:p>
          <a:p>
            <a:pPr algn="just">
              <a:lnSpc>
                <a:spcPct val="100000"/>
              </a:lnSpc>
              <a:spcBef>
                <a:spcPts val="0"/>
              </a:spcBef>
            </a:pPr>
            <a:r>
              <a:rPr lang="en-US" sz="2400" dirty="0" err="1">
                <a:solidFill>
                  <a:schemeClr val="accent1"/>
                </a:solidFill>
              </a:rPr>
              <a:t>Toàn</a:t>
            </a:r>
            <a:r>
              <a:rPr lang="en-US" sz="2400" dirty="0">
                <a:solidFill>
                  <a:schemeClr val="accent1"/>
                </a:solidFill>
              </a:rPr>
              <a:t> </a:t>
            </a:r>
            <a:r>
              <a:rPr lang="en-US" sz="2400" dirty="0" err="1">
                <a:solidFill>
                  <a:schemeClr val="accent1"/>
                </a:solidFill>
              </a:rPr>
              <a:t>vẹn</a:t>
            </a:r>
            <a:r>
              <a:rPr lang="en-US" sz="2400" dirty="0">
                <a:solidFill>
                  <a:schemeClr val="accent1"/>
                </a:solidFill>
              </a:rPr>
              <a:t> </a:t>
            </a:r>
            <a:r>
              <a:rPr lang="en-US" sz="2400" dirty="0" err="1">
                <a:solidFill>
                  <a:schemeClr val="accent1"/>
                </a:solidFill>
              </a:rPr>
              <a:t>thông</a:t>
            </a:r>
            <a:r>
              <a:rPr lang="en-US" sz="2400" dirty="0">
                <a:solidFill>
                  <a:schemeClr val="accent1"/>
                </a:solidFill>
              </a:rPr>
              <a:t> tin (Integrity)</a:t>
            </a:r>
            <a:r>
              <a:rPr lang="en-US" sz="2400" dirty="0"/>
              <a:t>: </a:t>
            </a:r>
            <a:r>
              <a:rPr lang="en-US" sz="2400" dirty="0" err="1"/>
              <a:t>bảo</a:t>
            </a:r>
            <a:r>
              <a:rPr lang="en-US" sz="2400" dirty="0"/>
              <a:t> </a:t>
            </a:r>
            <a:r>
              <a:rPr lang="en-US" sz="2400" dirty="0" err="1"/>
              <a:t>đảm</a:t>
            </a:r>
            <a:r>
              <a:rPr lang="en-US" sz="2400" dirty="0"/>
              <a:t> </a:t>
            </a:r>
            <a:r>
              <a:rPr lang="en-US" sz="2400" dirty="0" err="1"/>
              <a:t>tính</a:t>
            </a:r>
            <a:r>
              <a:rPr lang="en-US" sz="2400" dirty="0"/>
              <a:t> </a:t>
            </a:r>
            <a:r>
              <a:rPr lang="en-US" sz="2400" dirty="0" err="1"/>
              <a:t>toàn</a:t>
            </a:r>
            <a:r>
              <a:rPr lang="en-US" sz="2400" dirty="0"/>
              <a:t> </a:t>
            </a:r>
            <a:r>
              <a:rPr lang="en-US" sz="2400" dirty="0" err="1"/>
              <a:t>vẹn</a:t>
            </a:r>
            <a:r>
              <a:rPr lang="en-US" sz="2400" dirty="0"/>
              <a:t> </a:t>
            </a:r>
            <a:r>
              <a:rPr lang="en-US" sz="2400" dirty="0" err="1"/>
              <a:t>thông</a:t>
            </a:r>
            <a:r>
              <a:rPr lang="en-US" sz="2400" dirty="0"/>
              <a:t> tin </a:t>
            </a:r>
            <a:r>
              <a:rPr lang="en-US" sz="2400" dirty="0" err="1"/>
              <a:t>trong</a:t>
            </a:r>
            <a:r>
              <a:rPr lang="en-US" sz="2400" dirty="0"/>
              <a:t> </a:t>
            </a:r>
            <a:r>
              <a:rPr lang="en-US" sz="2400" dirty="0" err="1"/>
              <a:t>liên</a:t>
            </a:r>
            <a:r>
              <a:rPr lang="en-US" sz="2400" dirty="0"/>
              <a:t> </a:t>
            </a:r>
            <a:r>
              <a:rPr lang="en-US" sz="2400" dirty="0" err="1"/>
              <a:t>lạc</a:t>
            </a:r>
            <a:r>
              <a:rPr lang="en-US" sz="2400" dirty="0"/>
              <a:t> </a:t>
            </a:r>
            <a:r>
              <a:rPr lang="en-US" sz="2400" dirty="0" err="1"/>
              <a:t>hoặc</a:t>
            </a:r>
            <a:r>
              <a:rPr lang="en-US" sz="2400" dirty="0"/>
              <a:t> </a:t>
            </a:r>
            <a:r>
              <a:rPr lang="en-US" sz="2400" dirty="0" err="1"/>
              <a:t>giúp</a:t>
            </a:r>
            <a:r>
              <a:rPr lang="en-US" sz="2400" dirty="0"/>
              <a:t> </a:t>
            </a:r>
            <a:r>
              <a:rPr lang="en-US" sz="2400" dirty="0" err="1"/>
              <a:t>phát</a:t>
            </a:r>
            <a:r>
              <a:rPr lang="en-US" sz="2400" dirty="0"/>
              <a:t> </a:t>
            </a:r>
            <a:r>
              <a:rPr lang="en-US" sz="2400" dirty="0" err="1"/>
              <a:t>hiện</a:t>
            </a:r>
            <a:r>
              <a:rPr lang="en-US" sz="2400" dirty="0"/>
              <a:t> </a:t>
            </a:r>
            <a:r>
              <a:rPr lang="en-US" sz="2400" dirty="0" err="1"/>
              <a:t>rằng</a:t>
            </a:r>
            <a:r>
              <a:rPr lang="en-US" sz="2400" dirty="0"/>
              <a:t> </a:t>
            </a:r>
            <a:r>
              <a:rPr lang="en-US" sz="2400" dirty="0" err="1"/>
              <a:t>thông</a:t>
            </a:r>
            <a:r>
              <a:rPr lang="en-US" sz="2400" dirty="0"/>
              <a:t> tin </a:t>
            </a:r>
            <a:r>
              <a:rPr lang="en-US" sz="2400" dirty="0" err="1"/>
              <a:t>đã</a:t>
            </a:r>
            <a:r>
              <a:rPr lang="en-US" sz="2400" dirty="0"/>
              <a:t> </a:t>
            </a:r>
            <a:r>
              <a:rPr lang="en-US" sz="2400" dirty="0" err="1"/>
              <a:t>bị</a:t>
            </a:r>
            <a:r>
              <a:rPr lang="en-US" sz="2400" dirty="0"/>
              <a:t> </a:t>
            </a:r>
            <a:r>
              <a:rPr lang="en-US" sz="2400" dirty="0" err="1"/>
              <a:t>sửa</a:t>
            </a:r>
            <a:r>
              <a:rPr lang="en-US" sz="2400" dirty="0"/>
              <a:t> </a:t>
            </a:r>
            <a:r>
              <a:rPr lang="en-US" sz="2400" dirty="0" err="1"/>
              <a:t>đổi</a:t>
            </a:r>
            <a:r>
              <a:rPr lang="en-US" sz="2400" dirty="0"/>
              <a:t>.</a:t>
            </a:r>
            <a:endParaRPr lang="en-US" sz="2400" dirty="0"/>
          </a:p>
          <a:p>
            <a:pPr algn="just">
              <a:lnSpc>
                <a:spcPct val="100000"/>
              </a:lnSpc>
              <a:spcBef>
                <a:spcPts val="0"/>
              </a:spcBef>
            </a:pPr>
            <a:r>
              <a:rPr lang="en-US" sz="2400" dirty="0" err="1">
                <a:solidFill>
                  <a:schemeClr val="accent1"/>
                </a:solidFill>
              </a:rPr>
              <a:t>Xác</a:t>
            </a:r>
            <a:r>
              <a:rPr lang="en-US" sz="2400" dirty="0">
                <a:solidFill>
                  <a:schemeClr val="accent1"/>
                </a:solidFill>
              </a:rPr>
              <a:t> </a:t>
            </a:r>
            <a:r>
              <a:rPr lang="en-US" sz="2400" dirty="0" err="1">
                <a:solidFill>
                  <a:schemeClr val="accent1"/>
                </a:solidFill>
              </a:rPr>
              <a:t>thực</a:t>
            </a:r>
            <a:r>
              <a:rPr lang="en-US" sz="2400" dirty="0"/>
              <a:t> </a:t>
            </a:r>
            <a:r>
              <a:rPr lang="en-US" sz="2400" dirty="0">
                <a:solidFill>
                  <a:schemeClr val="accent1"/>
                </a:solidFill>
              </a:rPr>
              <a:t>(Authentication)</a:t>
            </a:r>
            <a:r>
              <a:rPr lang="en-US" sz="2400" dirty="0"/>
              <a:t>: </a:t>
            </a:r>
            <a:r>
              <a:rPr lang="en-US" sz="2400" dirty="0" err="1"/>
              <a:t>xác</a:t>
            </a:r>
            <a:r>
              <a:rPr lang="en-US" sz="2400" dirty="0"/>
              <a:t> </a:t>
            </a:r>
            <a:r>
              <a:rPr lang="en-US" sz="2400" dirty="0" err="1"/>
              <a:t>thực</a:t>
            </a:r>
            <a:r>
              <a:rPr lang="en-US" sz="2400" dirty="0"/>
              <a:t> </a:t>
            </a:r>
            <a:r>
              <a:rPr lang="en-US" sz="2400" dirty="0" err="1"/>
              <a:t>các</a:t>
            </a:r>
            <a:r>
              <a:rPr lang="en-US" sz="2400" dirty="0"/>
              <a:t> </a:t>
            </a:r>
            <a:r>
              <a:rPr lang="en-US" sz="2400" dirty="0" err="1"/>
              <a:t>đối</a:t>
            </a:r>
            <a:r>
              <a:rPr lang="en-US" sz="2400" dirty="0"/>
              <a:t> </a:t>
            </a:r>
            <a:r>
              <a:rPr lang="en-US" sz="2400" dirty="0" err="1"/>
              <a:t>tác</a:t>
            </a:r>
            <a:r>
              <a:rPr lang="en-US" sz="2400" dirty="0"/>
              <a:t> </a:t>
            </a:r>
            <a:r>
              <a:rPr lang="en-US" sz="2400" dirty="0" err="1"/>
              <a:t>trong</a:t>
            </a:r>
            <a:r>
              <a:rPr lang="en-US" sz="2400" dirty="0"/>
              <a:t> </a:t>
            </a:r>
            <a:r>
              <a:rPr lang="en-US" sz="2400" dirty="0" err="1"/>
              <a:t>liên</a:t>
            </a:r>
            <a:r>
              <a:rPr lang="en-US" sz="2400" dirty="0"/>
              <a:t> </a:t>
            </a:r>
            <a:r>
              <a:rPr lang="en-US" sz="2400" dirty="0" err="1"/>
              <a:t>lạc</a:t>
            </a:r>
            <a:r>
              <a:rPr lang="en-US" sz="2400" dirty="0"/>
              <a:t> </a:t>
            </a:r>
            <a:r>
              <a:rPr lang="en-US" sz="2400" dirty="0" err="1"/>
              <a:t>và</a:t>
            </a:r>
            <a:r>
              <a:rPr lang="en-US" sz="2400" dirty="0"/>
              <a:t> </a:t>
            </a:r>
            <a:r>
              <a:rPr lang="en-US" sz="2400" dirty="0" err="1"/>
              <a:t>xác</a:t>
            </a:r>
            <a:r>
              <a:rPr lang="en-US" sz="2400" dirty="0"/>
              <a:t> </a:t>
            </a:r>
            <a:r>
              <a:rPr lang="en-US" sz="2400" dirty="0" err="1"/>
              <a:t>thực</a:t>
            </a:r>
            <a:r>
              <a:rPr lang="en-US" sz="2400" dirty="0"/>
              <a:t> </a:t>
            </a:r>
            <a:r>
              <a:rPr lang="en-US" sz="2400" dirty="0" err="1"/>
              <a:t>nội</a:t>
            </a:r>
            <a:r>
              <a:rPr lang="en-US" sz="2400" dirty="0"/>
              <a:t> dung </a:t>
            </a:r>
            <a:r>
              <a:rPr lang="en-US" sz="2400" dirty="0" err="1"/>
              <a:t>thông</a:t>
            </a:r>
            <a:r>
              <a:rPr lang="en-US" sz="2400" dirty="0"/>
              <a:t> tin </a:t>
            </a:r>
            <a:r>
              <a:rPr lang="en-US" sz="2400" dirty="0" err="1"/>
              <a:t>trong</a:t>
            </a:r>
            <a:r>
              <a:rPr lang="en-US" sz="2400" dirty="0"/>
              <a:t> </a:t>
            </a:r>
            <a:r>
              <a:rPr lang="en-US" sz="2400" dirty="0" err="1"/>
              <a:t>liên</a:t>
            </a:r>
            <a:r>
              <a:rPr lang="en-US" sz="2400" dirty="0"/>
              <a:t> </a:t>
            </a:r>
            <a:r>
              <a:rPr lang="en-US" sz="2400" dirty="0" err="1"/>
              <a:t>lạc</a:t>
            </a:r>
            <a:r>
              <a:rPr lang="en-US" sz="2400" dirty="0"/>
              <a:t>. </a:t>
            </a:r>
            <a:endParaRPr lang="en-US" sz="2400" dirty="0"/>
          </a:p>
          <a:p>
            <a:pPr algn="just">
              <a:lnSpc>
                <a:spcPct val="100000"/>
              </a:lnSpc>
              <a:spcBef>
                <a:spcPts val="0"/>
              </a:spcBef>
            </a:pPr>
            <a:r>
              <a:rPr lang="en-US" sz="2400" dirty="0" err="1">
                <a:solidFill>
                  <a:schemeClr val="accent1"/>
                </a:solidFill>
              </a:rPr>
              <a:t>Chống</a:t>
            </a:r>
            <a:r>
              <a:rPr lang="en-US" sz="2400" dirty="0">
                <a:solidFill>
                  <a:schemeClr val="accent1"/>
                </a:solidFill>
              </a:rPr>
              <a:t> </a:t>
            </a:r>
            <a:r>
              <a:rPr lang="en-US" sz="2400" dirty="0" err="1">
                <a:solidFill>
                  <a:schemeClr val="accent1"/>
                </a:solidFill>
              </a:rPr>
              <a:t>lại</a:t>
            </a:r>
            <a:r>
              <a:rPr lang="en-US" sz="2400" dirty="0">
                <a:solidFill>
                  <a:schemeClr val="accent1"/>
                </a:solidFill>
              </a:rPr>
              <a:t> </a:t>
            </a:r>
            <a:r>
              <a:rPr lang="en-US" sz="2400" dirty="0" err="1">
                <a:solidFill>
                  <a:schemeClr val="accent1"/>
                </a:solidFill>
              </a:rPr>
              <a:t>sự</a:t>
            </a:r>
            <a:r>
              <a:rPr lang="en-US" sz="2400" dirty="0">
                <a:solidFill>
                  <a:schemeClr val="accent1"/>
                </a:solidFill>
              </a:rPr>
              <a:t> </a:t>
            </a:r>
            <a:r>
              <a:rPr lang="en-US" sz="2400" dirty="0" err="1">
                <a:solidFill>
                  <a:schemeClr val="accent1"/>
                </a:solidFill>
              </a:rPr>
              <a:t>thoái</a:t>
            </a:r>
            <a:r>
              <a:rPr lang="en-US" sz="2400" dirty="0">
                <a:solidFill>
                  <a:schemeClr val="accent1"/>
                </a:solidFill>
              </a:rPr>
              <a:t> </a:t>
            </a:r>
            <a:r>
              <a:rPr lang="en-US" sz="2400" dirty="0" err="1">
                <a:solidFill>
                  <a:schemeClr val="accent1"/>
                </a:solidFill>
              </a:rPr>
              <a:t>thác</a:t>
            </a:r>
            <a:r>
              <a:rPr lang="en-US" sz="2400" dirty="0">
                <a:solidFill>
                  <a:schemeClr val="accent1"/>
                </a:solidFill>
              </a:rPr>
              <a:t> </a:t>
            </a:r>
            <a:r>
              <a:rPr lang="en-US" sz="2400" dirty="0" err="1">
                <a:solidFill>
                  <a:schemeClr val="accent1"/>
                </a:solidFill>
              </a:rPr>
              <a:t>trách</a:t>
            </a:r>
            <a:r>
              <a:rPr lang="en-US" sz="2400" dirty="0">
                <a:solidFill>
                  <a:schemeClr val="accent1"/>
                </a:solidFill>
              </a:rPr>
              <a:t> </a:t>
            </a:r>
            <a:r>
              <a:rPr lang="en-US" sz="2400" dirty="0" err="1">
                <a:solidFill>
                  <a:schemeClr val="accent1"/>
                </a:solidFill>
              </a:rPr>
              <a:t>nhiệm</a:t>
            </a:r>
            <a:r>
              <a:rPr lang="en-US" sz="2400" dirty="0">
                <a:solidFill>
                  <a:schemeClr val="accent1"/>
                </a:solidFill>
              </a:rPr>
              <a:t> (Non-repudiation)</a:t>
            </a:r>
            <a:r>
              <a:rPr lang="en-US" sz="2400" dirty="0"/>
              <a:t>: </a:t>
            </a:r>
            <a:r>
              <a:rPr lang="en-US" sz="2400" dirty="0" err="1"/>
              <a:t>đảm</a:t>
            </a:r>
            <a:r>
              <a:rPr lang="en-US" sz="2400" dirty="0"/>
              <a:t> </a:t>
            </a:r>
            <a:r>
              <a:rPr lang="en-US" sz="2400" dirty="0" err="1"/>
              <a:t>bảo</a:t>
            </a:r>
            <a:r>
              <a:rPr lang="en-US" sz="2400" dirty="0"/>
              <a:t> </a:t>
            </a:r>
            <a:r>
              <a:rPr lang="en-US" sz="2400" dirty="0" err="1"/>
              <a:t>một</a:t>
            </a:r>
            <a:r>
              <a:rPr lang="en-US" sz="2400" dirty="0"/>
              <a:t> </a:t>
            </a:r>
            <a:r>
              <a:rPr lang="en-US" sz="2400" dirty="0" err="1"/>
              <a:t>đối</a:t>
            </a:r>
            <a:r>
              <a:rPr lang="en-US" sz="2400" dirty="0"/>
              <a:t> </a:t>
            </a:r>
            <a:r>
              <a:rPr lang="en-US" sz="2400" dirty="0" err="1"/>
              <a:t>tác</a:t>
            </a:r>
            <a:r>
              <a:rPr lang="en-US" sz="2400" dirty="0"/>
              <a:t> </a:t>
            </a:r>
            <a:r>
              <a:rPr lang="en-US" sz="2400" dirty="0" err="1"/>
              <a:t>bất</a:t>
            </a:r>
            <a:r>
              <a:rPr lang="en-US" sz="2400" dirty="0"/>
              <a:t> </a:t>
            </a:r>
            <a:r>
              <a:rPr lang="en-US" sz="2400" dirty="0" err="1"/>
              <a:t>kỳ</a:t>
            </a:r>
            <a:r>
              <a:rPr lang="en-US" sz="2400" dirty="0"/>
              <a:t> </a:t>
            </a:r>
            <a:r>
              <a:rPr lang="en-US" sz="2400" dirty="0" err="1"/>
              <a:t>trong</a:t>
            </a:r>
            <a:r>
              <a:rPr lang="en-US" sz="2400" dirty="0"/>
              <a:t> </a:t>
            </a:r>
            <a:r>
              <a:rPr lang="en-US" sz="2400" dirty="0" err="1"/>
              <a:t>hệ</a:t>
            </a:r>
            <a:r>
              <a:rPr lang="en-US" sz="2400" dirty="0"/>
              <a:t> </a:t>
            </a:r>
            <a:r>
              <a:rPr lang="en-US" sz="2400" dirty="0" err="1"/>
              <a:t>thống</a:t>
            </a:r>
            <a:r>
              <a:rPr lang="en-US" sz="2400" dirty="0"/>
              <a:t> </a:t>
            </a:r>
            <a:r>
              <a:rPr lang="en-US" sz="2400" dirty="0" err="1"/>
              <a:t>không</a:t>
            </a:r>
            <a:r>
              <a:rPr lang="en-US" sz="2400" dirty="0"/>
              <a:t> </a:t>
            </a:r>
            <a:r>
              <a:rPr lang="en-US" sz="2400" dirty="0" err="1"/>
              <a:t>thể</a:t>
            </a:r>
            <a:r>
              <a:rPr lang="en-US" sz="2400" dirty="0"/>
              <a:t> </a:t>
            </a:r>
            <a:r>
              <a:rPr lang="en-US" sz="2400" dirty="0" err="1"/>
              <a:t>từ</a:t>
            </a:r>
            <a:r>
              <a:rPr lang="en-US" sz="2400" dirty="0"/>
              <a:t> </a:t>
            </a:r>
            <a:r>
              <a:rPr lang="en-US" sz="2400" dirty="0" err="1"/>
              <a:t>chối</a:t>
            </a:r>
            <a:r>
              <a:rPr lang="en-US" sz="2400" dirty="0"/>
              <a:t> </a:t>
            </a:r>
            <a:r>
              <a:rPr lang="en-US" sz="2400" dirty="0" err="1"/>
              <a:t>trách</a:t>
            </a:r>
            <a:r>
              <a:rPr lang="en-US" sz="2400" dirty="0"/>
              <a:t> </a:t>
            </a:r>
            <a:r>
              <a:rPr lang="en-US" sz="2400" dirty="0" err="1"/>
              <a:t>nhiệm</a:t>
            </a:r>
            <a:r>
              <a:rPr lang="en-US" sz="2400" dirty="0"/>
              <a:t> </a:t>
            </a:r>
            <a:r>
              <a:rPr lang="en-US" sz="2400" dirty="0" err="1"/>
              <a:t>về</a:t>
            </a:r>
            <a:r>
              <a:rPr lang="en-US" sz="2400" dirty="0"/>
              <a:t> </a:t>
            </a:r>
            <a:r>
              <a:rPr lang="en-US" sz="2400" dirty="0" err="1"/>
              <a:t>hành</a:t>
            </a:r>
            <a:r>
              <a:rPr lang="en-US" sz="2400" dirty="0"/>
              <a:t> </a:t>
            </a:r>
            <a:r>
              <a:rPr lang="en-US" sz="2400" dirty="0" err="1"/>
              <a:t>động</a:t>
            </a:r>
            <a:r>
              <a:rPr lang="en-US" sz="2400" dirty="0"/>
              <a:t> </a:t>
            </a:r>
            <a:r>
              <a:rPr lang="en-US" sz="2400" dirty="0" err="1"/>
              <a:t>mà</a:t>
            </a:r>
            <a:r>
              <a:rPr lang="en-US" sz="2400" dirty="0"/>
              <a:t> </a:t>
            </a:r>
            <a:r>
              <a:rPr lang="en-US" sz="2400" dirty="0" err="1"/>
              <a:t>mình</a:t>
            </a:r>
            <a:r>
              <a:rPr lang="en-US" sz="2400" dirty="0"/>
              <a:t> </a:t>
            </a:r>
            <a:r>
              <a:rPr lang="en-US" sz="2400" dirty="0" err="1"/>
              <a:t>đã</a:t>
            </a:r>
            <a:r>
              <a:rPr lang="en-US" sz="2400" dirty="0"/>
              <a:t> </a:t>
            </a:r>
            <a:r>
              <a:rPr lang="en-US" sz="2400" dirty="0" err="1"/>
              <a:t>thực</a:t>
            </a:r>
            <a:r>
              <a:rPr lang="en-US" sz="2400" dirty="0"/>
              <a:t> </a:t>
            </a:r>
            <a:r>
              <a:rPr lang="en-US" sz="2400" dirty="0" err="1"/>
              <a:t>hiện</a:t>
            </a:r>
            <a:endParaRPr lang="en-US" sz="2400" dirty="0"/>
          </a:p>
          <a:p>
            <a:pPr algn="just">
              <a:lnSpc>
                <a:spcPct val="100000"/>
              </a:lnSpc>
              <a:spcBef>
                <a:spcPts val="0"/>
              </a:spcBef>
            </a:pPr>
            <a:r>
              <a:rPr lang="en-US" sz="2400" dirty="0" err="1">
                <a:solidFill>
                  <a:schemeClr val="accent1"/>
                </a:solidFill>
              </a:rPr>
              <a:t>Tính</a:t>
            </a:r>
            <a:r>
              <a:rPr lang="en-US" sz="2400" dirty="0">
                <a:solidFill>
                  <a:schemeClr val="accent1"/>
                </a:solidFill>
              </a:rPr>
              <a:t> </a:t>
            </a:r>
            <a:r>
              <a:rPr lang="en-US" sz="2400" dirty="0" err="1">
                <a:solidFill>
                  <a:schemeClr val="accent1"/>
                </a:solidFill>
              </a:rPr>
              <a:t>riêng</a:t>
            </a:r>
            <a:r>
              <a:rPr lang="en-US" sz="2400" dirty="0">
                <a:solidFill>
                  <a:schemeClr val="accent1"/>
                </a:solidFill>
              </a:rPr>
              <a:t> </a:t>
            </a:r>
            <a:r>
              <a:rPr lang="en-US" sz="2400" dirty="0" err="1">
                <a:solidFill>
                  <a:schemeClr val="accent1"/>
                </a:solidFill>
              </a:rPr>
              <a:t>tư</a:t>
            </a:r>
            <a:r>
              <a:rPr lang="en-US" sz="2400" dirty="0">
                <a:solidFill>
                  <a:schemeClr val="accent1"/>
                </a:solidFill>
              </a:rPr>
              <a:t> (Privacy)</a:t>
            </a:r>
            <a:r>
              <a:rPr lang="en-US" sz="2400" dirty="0"/>
              <a:t>: </a:t>
            </a:r>
            <a:r>
              <a:rPr lang="en-US" sz="2400" dirty="0" err="1"/>
              <a:t>giữ</a:t>
            </a:r>
            <a:r>
              <a:rPr lang="en-US" sz="2400" dirty="0"/>
              <a:t> </a:t>
            </a:r>
            <a:r>
              <a:rPr lang="en-US" sz="2400" dirty="0" err="1"/>
              <a:t>bí</a:t>
            </a:r>
            <a:r>
              <a:rPr lang="en-US" sz="2400" dirty="0"/>
              <a:t> </a:t>
            </a:r>
            <a:r>
              <a:rPr lang="en-US" sz="2400" dirty="0" err="1"/>
              <a:t>mật</a:t>
            </a:r>
            <a:r>
              <a:rPr lang="en-US" sz="2400" dirty="0"/>
              <a:t> </a:t>
            </a:r>
            <a:r>
              <a:rPr lang="en-US" sz="2400" dirty="0" err="1"/>
              <a:t>thông</a:t>
            </a:r>
            <a:r>
              <a:rPr lang="en-US" sz="2400" dirty="0"/>
              <a:t> tin </a:t>
            </a:r>
            <a:r>
              <a:rPr lang="en-US" sz="2400" dirty="0" err="1"/>
              <a:t>về</a:t>
            </a:r>
            <a:r>
              <a:rPr lang="en-US" sz="2400" dirty="0"/>
              <a:t> </a:t>
            </a:r>
            <a:r>
              <a:rPr lang="en-US" sz="2400" dirty="0" err="1"/>
              <a:t>định</a:t>
            </a:r>
            <a:r>
              <a:rPr lang="en-US" sz="2400" dirty="0"/>
              <a:t> </a:t>
            </a:r>
            <a:r>
              <a:rPr lang="en-US" sz="2400" dirty="0" err="1"/>
              <a:t>danh</a:t>
            </a:r>
            <a:r>
              <a:rPr lang="en-US" sz="2400" dirty="0"/>
              <a:t>, </a:t>
            </a:r>
            <a:r>
              <a:rPr lang="en-US" sz="2400" dirty="0" err="1"/>
              <a:t>hành</a:t>
            </a:r>
            <a:r>
              <a:rPr lang="en-US" sz="2400" dirty="0"/>
              <a:t> </a:t>
            </a:r>
            <a:r>
              <a:rPr lang="en-US" sz="2400" dirty="0" err="1"/>
              <a:t>động</a:t>
            </a:r>
            <a:endParaRPr lang="en-US" sz="2400" dirty="0"/>
          </a:p>
        </p:txBody>
      </p:sp>
      <p:sp>
        <p:nvSpPr>
          <p:cNvPr id="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82588" y="338138"/>
            <a:ext cx="8761412" cy="530225"/>
          </a:xfrm>
        </p:spPr>
        <p:txBody>
          <a:bodyPr/>
          <a:lstStyle/>
          <a:p>
            <a:r>
              <a:rPr lang="en-US" dirty="0" err="1"/>
              <a:t>Tính</a:t>
            </a:r>
            <a:r>
              <a:rPr lang="en-US" dirty="0"/>
              <a:t> </a:t>
            </a:r>
            <a:r>
              <a:rPr lang="en-US" dirty="0" err="1"/>
              <a:t>toàn</a:t>
            </a:r>
            <a:r>
              <a:rPr lang="en-US" dirty="0"/>
              <a:t> </a:t>
            </a:r>
            <a:r>
              <a:rPr lang="en-US" dirty="0" err="1"/>
              <a:t>vẹn</a:t>
            </a:r>
            <a:r>
              <a:rPr lang="en-US" dirty="0"/>
              <a:t> </a:t>
            </a:r>
            <a:r>
              <a:rPr lang="en-US" dirty="0" err="1"/>
              <a:t>thông</a:t>
            </a:r>
            <a:r>
              <a:rPr lang="en-US" dirty="0"/>
              <a:t> tin (Integrity)</a:t>
            </a:r>
            <a:endParaRPr lang="en-US" dirty="0"/>
          </a:p>
        </p:txBody>
      </p:sp>
      <p:sp>
        <p:nvSpPr>
          <p:cNvPr id="266243" name="Rectangle 3"/>
          <p:cNvSpPr>
            <a:spLocks noGrp="1" noChangeArrowheads="1"/>
          </p:cNvSpPr>
          <p:nvPr>
            <p:ph type="body" idx="1"/>
          </p:nvPr>
        </p:nvSpPr>
        <p:spPr>
          <a:xfrm>
            <a:off x="382588" y="1414463"/>
            <a:ext cx="8380412" cy="5214937"/>
          </a:xfrm>
        </p:spPr>
        <p:txBody>
          <a:bodyPr/>
          <a:lstStyle/>
          <a:p>
            <a:r>
              <a:rPr lang="en-US" dirty="0" err="1"/>
              <a:t>Ví</a:t>
            </a:r>
            <a:r>
              <a:rPr lang="en-US" dirty="0"/>
              <a:t> </a:t>
            </a:r>
            <a:r>
              <a:rPr lang="en-US" dirty="0" err="1"/>
              <a:t>dụ</a:t>
            </a:r>
            <a:r>
              <a:rPr lang="en-US" dirty="0"/>
              <a:t>:</a:t>
            </a:r>
            <a:endParaRPr lang="en-US" dirty="0"/>
          </a:p>
          <a:p>
            <a:pPr lvl="1"/>
            <a:r>
              <a:rPr lang="en-US" dirty="0">
                <a:solidFill>
                  <a:srgbClr val="66CCFF"/>
                </a:solidFill>
              </a:rPr>
              <a:t>Bob</a:t>
            </a:r>
            <a:r>
              <a:rPr lang="en-US" dirty="0"/>
              <a:t> </a:t>
            </a:r>
            <a:r>
              <a:rPr lang="en-US" dirty="0" err="1"/>
              <a:t>cần</a:t>
            </a:r>
            <a:r>
              <a:rPr lang="en-US" dirty="0"/>
              <a:t> </a:t>
            </a:r>
            <a:r>
              <a:rPr lang="en-US" dirty="0" err="1"/>
              <a:t>đảm</a:t>
            </a:r>
            <a:r>
              <a:rPr lang="en-US" dirty="0"/>
              <a:t> </a:t>
            </a:r>
            <a:r>
              <a:rPr lang="en-US" dirty="0" err="1"/>
              <a:t>bảo</a:t>
            </a:r>
            <a:r>
              <a:rPr lang="en-US" dirty="0"/>
              <a:t> </a:t>
            </a:r>
            <a:r>
              <a:rPr lang="en-US" dirty="0" err="1"/>
              <a:t>là</a:t>
            </a:r>
            <a:r>
              <a:rPr lang="en-US" dirty="0"/>
              <a:t> </a:t>
            </a:r>
            <a:r>
              <a:rPr lang="en-US" dirty="0" err="1"/>
              <a:t>nhận</a:t>
            </a:r>
            <a:r>
              <a:rPr lang="en-US" dirty="0"/>
              <a:t> </a:t>
            </a:r>
            <a:r>
              <a:rPr lang="en-US" dirty="0" err="1"/>
              <a:t>chính</a:t>
            </a:r>
            <a:r>
              <a:rPr lang="en-US" dirty="0"/>
              <a:t> </a:t>
            </a:r>
            <a:r>
              <a:rPr lang="en-US" dirty="0" err="1"/>
              <a:t>xác</a:t>
            </a:r>
            <a:r>
              <a:rPr lang="en-US" dirty="0"/>
              <a:t> </a:t>
            </a:r>
            <a:r>
              <a:rPr lang="en-US" dirty="0" err="1"/>
              <a:t>nội</a:t>
            </a:r>
            <a:r>
              <a:rPr lang="en-US" dirty="0"/>
              <a:t> dung </a:t>
            </a:r>
            <a:r>
              <a:rPr lang="en-US" dirty="0" err="1"/>
              <a:t>mà</a:t>
            </a:r>
            <a:r>
              <a:rPr lang="en-US" dirty="0"/>
              <a:t> </a:t>
            </a:r>
            <a:r>
              <a:rPr lang="en-US" dirty="0">
                <a:solidFill>
                  <a:srgbClr val="FF99FF"/>
                </a:solidFill>
              </a:rPr>
              <a:t>Alice</a:t>
            </a:r>
            <a:r>
              <a:rPr lang="en-US" dirty="0"/>
              <a:t> </a:t>
            </a:r>
            <a:r>
              <a:rPr lang="en-US" dirty="0" err="1"/>
              <a:t>đã</a:t>
            </a:r>
            <a:r>
              <a:rPr lang="en-US" dirty="0"/>
              <a:t> </a:t>
            </a:r>
            <a:r>
              <a:rPr lang="en-US" dirty="0" err="1"/>
              <a:t>gửi</a:t>
            </a:r>
            <a:endParaRPr lang="en-US" dirty="0"/>
          </a:p>
          <a:p>
            <a:pPr lvl="1"/>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a:solidFill>
                  <a:schemeClr val="accent1"/>
                </a:solidFill>
              </a:rPr>
              <a:t>Eve</a:t>
            </a:r>
            <a:r>
              <a:rPr lang="en-US" dirty="0"/>
              <a:t> </a:t>
            </a:r>
            <a:r>
              <a:rPr lang="en-US" dirty="0" err="1"/>
              <a:t>không</a:t>
            </a:r>
            <a:r>
              <a:rPr lang="en-US" dirty="0"/>
              <a:t> can </a:t>
            </a:r>
            <a:r>
              <a:rPr lang="en-US" dirty="0" err="1"/>
              <a:t>thiệp</a:t>
            </a:r>
            <a:r>
              <a:rPr lang="en-US" dirty="0"/>
              <a:t> </a:t>
            </a:r>
            <a:r>
              <a:rPr lang="en-US" dirty="0" err="1"/>
              <a:t>để</a:t>
            </a:r>
            <a:r>
              <a:rPr lang="en-US" dirty="0"/>
              <a:t> </a:t>
            </a:r>
            <a:r>
              <a:rPr lang="en-US" dirty="0" err="1"/>
              <a:t>sửa</a:t>
            </a:r>
            <a:r>
              <a:rPr lang="en-US" dirty="0"/>
              <a:t> </a:t>
            </a:r>
            <a:r>
              <a:rPr lang="en-US" dirty="0" err="1"/>
              <a:t>nội</a:t>
            </a:r>
            <a:r>
              <a:rPr lang="en-US" dirty="0"/>
              <a:t> dung </a:t>
            </a:r>
            <a:r>
              <a:rPr lang="en-US" dirty="0" err="1"/>
              <a:t>thông</a:t>
            </a:r>
            <a:r>
              <a:rPr lang="en-US" dirty="0"/>
              <a:t> </a:t>
            </a:r>
            <a:r>
              <a:rPr lang="en-US" dirty="0" err="1"/>
              <a:t>điệp</a:t>
            </a:r>
            <a:r>
              <a:rPr lang="en-US" dirty="0"/>
              <a:t> </a:t>
            </a:r>
            <a:r>
              <a:rPr lang="en-US" dirty="0" err="1"/>
              <a:t>mà</a:t>
            </a:r>
            <a:r>
              <a:rPr lang="en-US" dirty="0"/>
              <a:t> </a:t>
            </a:r>
            <a:r>
              <a:rPr lang="en-US" dirty="0">
                <a:solidFill>
                  <a:srgbClr val="FF99FF"/>
                </a:solidFill>
              </a:rPr>
              <a:t>Alice</a:t>
            </a:r>
            <a:r>
              <a:rPr lang="en-US" dirty="0"/>
              <a:t> </a:t>
            </a:r>
            <a:r>
              <a:rPr lang="en-US" dirty="0" err="1"/>
              <a:t>gửi</a:t>
            </a:r>
            <a:r>
              <a:rPr lang="en-US" dirty="0"/>
              <a:t> </a:t>
            </a:r>
            <a:r>
              <a:rPr lang="en-US" dirty="0" err="1"/>
              <a:t>cho</a:t>
            </a:r>
            <a:r>
              <a:rPr lang="en-US" dirty="0"/>
              <a:t> </a:t>
            </a:r>
            <a:r>
              <a:rPr lang="en-US" dirty="0">
                <a:solidFill>
                  <a:srgbClr val="66CCFF"/>
                </a:solidFill>
              </a:rPr>
              <a:t>Bob</a:t>
            </a:r>
            <a:endParaRPr lang="en-US" dirty="0">
              <a:solidFill>
                <a:srgbClr val="66CCFF"/>
              </a:solidFill>
            </a:endParaRPr>
          </a:p>
          <a:p>
            <a:r>
              <a:rPr lang="en-US" dirty="0" err="1">
                <a:solidFill>
                  <a:srgbClr val="00B050"/>
                </a:solidFill>
              </a:rPr>
              <a:t>Tính</a:t>
            </a:r>
            <a:r>
              <a:rPr lang="en-US" dirty="0">
                <a:solidFill>
                  <a:srgbClr val="00B050"/>
                </a:solidFill>
              </a:rPr>
              <a:t> </a:t>
            </a:r>
            <a:r>
              <a:rPr lang="en-US" dirty="0" err="1">
                <a:solidFill>
                  <a:srgbClr val="00B050"/>
                </a:solidFill>
              </a:rPr>
              <a:t>toàn</a:t>
            </a:r>
            <a:r>
              <a:rPr lang="en-US" dirty="0">
                <a:solidFill>
                  <a:srgbClr val="00B050"/>
                </a:solidFill>
              </a:rPr>
              <a:t> </a:t>
            </a:r>
            <a:r>
              <a:rPr lang="en-US" dirty="0" err="1">
                <a:solidFill>
                  <a:srgbClr val="00B050"/>
                </a:solidFill>
              </a:rPr>
              <a:t>vẹn</a:t>
            </a:r>
            <a:r>
              <a:rPr lang="en-US" dirty="0">
                <a:solidFill>
                  <a:srgbClr val="00B050"/>
                </a:solidFill>
              </a:rPr>
              <a:t> </a:t>
            </a:r>
            <a:r>
              <a:rPr lang="en-US" dirty="0" err="1">
                <a:solidFill>
                  <a:srgbClr val="00B050"/>
                </a:solidFill>
              </a:rPr>
              <a:t>thông</a:t>
            </a:r>
            <a:r>
              <a:rPr lang="en-US" dirty="0">
                <a:solidFill>
                  <a:srgbClr val="00B050"/>
                </a:solidFill>
              </a:rPr>
              <a:t> tin (Integrity)</a:t>
            </a:r>
            <a:endParaRPr lang="en-US" dirty="0">
              <a:solidFill>
                <a:srgbClr val="00B050"/>
              </a:solidFill>
            </a:endParaRPr>
          </a:p>
          <a:p>
            <a:pPr lvl="1">
              <a:buFont typeface="Wingdings 2" pitchFamily="18" charset="2"/>
              <a:buNone/>
            </a:pPr>
            <a:endParaRPr lang="en-US" dirty="0"/>
          </a:p>
        </p:txBody>
      </p:sp>
      <p:grpSp>
        <p:nvGrpSpPr>
          <p:cNvPr id="266244" name="Group 4"/>
          <p:cNvGrpSpPr/>
          <p:nvPr/>
        </p:nvGrpSpPr>
        <p:grpSpPr bwMode="auto">
          <a:xfrm>
            <a:off x="2286000" y="4572000"/>
            <a:ext cx="563563" cy="512763"/>
            <a:chOff x="2414" y="2004"/>
            <a:chExt cx="355" cy="323"/>
          </a:xfrm>
        </p:grpSpPr>
        <p:sp>
          <p:nvSpPr>
            <p:cNvPr id="266245" name="Oval 5"/>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6246" name="Freeform 6"/>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6247" name="Oval 7"/>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6248" name="Oval 8"/>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grpSp>
        <p:nvGrpSpPr>
          <p:cNvPr id="266249" name="Group 9"/>
          <p:cNvGrpSpPr/>
          <p:nvPr/>
        </p:nvGrpSpPr>
        <p:grpSpPr bwMode="auto">
          <a:xfrm>
            <a:off x="5849938" y="4602163"/>
            <a:ext cx="563562" cy="512762"/>
            <a:chOff x="2414" y="2004"/>
            <a:chExt cx="355" cy="323"/>
          </a:xfrm>
        </p:grpSpPr>
        <p:sp>
          <p:nvSpPr>
            <p:cNvPr id="266250" name="Oval 10"/>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6251" name="Freeform 11"/>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6252" name="Oval 12"/>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6253" name="Oval 13"/>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sp>
        <p:nvSpPr>
          <p:cNvPr id="266254" name="Line 14"/>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255" name="Group 15"/>
          <p:cNvGrpSpPr/>
          <p:nvPr/>
        </p:nvGrpSpPr>
        <p:grpSpPr bwMode="auto">
          <a:xfrm>
            <a:off x="3722688" y="5680075"/>
            <a:ext cx="989012" cy="846138"/>
            <a:chOff x="2524" y="3229"/>
            <a:chExt cx="979" cy="1091"/>
          </a:xfrm>
        </p:grpSpPr>
        <p:sp>
          <p:nvSpPr>
            <p:cNvPr id="266256" name="Oval 16"/>
            <p:cNvSpPr>
              <a:spLocks noChangeArrowheads="1"/>
            </p:cNvSpPr>
            <p:nvPr/>
          </p:nvSpPr>
          <p:spPr bwMode="auto">
            <a:xfrm>
              <a:off x="2524" y="3229"/>
              <a:ext cx="979" cy="1091"/>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6257" name="Freeform 17"/>
            <p:cNvSpPr/>
            <p:nvPr/>
          </p:nvSpPr>
          <p:spPr bwMode="auto">
            <a:xfrm flipV="1">
              <a:off x="2747" y="3895"/>
              <a:ext cx="533" cy="134"/>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prstDash val="solid"/>
                  <a:round/>
                </a14:hiddenLine>
              </a:ext>
            </a:extLst>
          </p:spPr>
          <p:txBody>
            <a:bodyPr wrap="none" anchor="ctr"/>
            <a:lstStyle/>
            <a:p>
              <a:endParaRPr lang="en-US"/>
            </a:p>
          </p:txBody>
        </p:sp>
        <p:sp>
          <p:nvSpPr>
            <p:cNvPr id="266258" name="Oval 18"/>
            <p:cNvSpPr>
              <a:spLocks noChangeArrowheads="1"/>
            </p:cNvSpPr>
            <p:nvPr/>
          </p:nvSpPr>
          <p:spPr bwMode="auto">
            <a:xfrm>
              <a:off x="2814"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sp>
          <p:nvSpPr>
            <p:cNvPr id="266259" name="Oval 19"/>
            <p:cNvSpPr>
              <a:spLocks noChangeArrowheads="1"/>
            </p:cNvSpPr>
            <p:nvPr/>
          </p:nvSpPr>
          <p:spPr bwMode="auto">
            <a:xfrm>
              <a:off x="3125"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solidFill>
                    <a:srgbClr val="FFFFFF"/>
                  </a:solidFill>
                  <a:round/>
                </a14:hiddenLine>
              </a:ext>
            </a:extLst>
          </p:spPr>
          <p:txBody>
            <a:bodyPr wrap="none" anchor="ctr"/>
            <a:lstStyle/>
            <a:p>
              <a:endParaRPr lang="en-US"/>
            </a:p>
          </p:txBody>
        </p:sp>
      </p:grpSp>
      <p:sp>
        <p:nvSpPr>
          <p:cNvPr id="266260" name="Line 20"/>
          <p:cNvSpPr>
            <a:spLocks noChangeShapeType="1"/>
          </p:cNvSpPr>
          <p:nvPr/>
        </p:nvSpPr>
        <p:spPr bwMode="auto">
          <a:xfrm flipV="1">
            <a:off x="4210050" y="4916488"/>
            <a:ext cx="0" cy="708025"/>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1" name="Text Box 21"/>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panose="02080604020202020204" pitchFamily="34" charset="0"/>
              </a:rPr>
              <a:t>Alice</a:t>
            </a:r>
            <a:endParaRPr lang="en-US" altLang="en-US" sz="2400">
              <a:solidFill>
                <a:srgbClr val="FF99FF"/>
              </a:solidFill>
              <a:latin typeface="Times New Roman (Hebrew)" charset="-79"/>
              <a:cs typeface="Arial" panose="02080604020202020204" pitchFamily="34" charset="0"/>
            </a:endParaRPr>
          </a:p>
        </p:txBody>
      </p:sp>
      <p:sp>
        <p:nvSpPr>
          <p:cNvPr id="266262" name="Text Box 22"/>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panose="02080604020202020204" pitchFamily="34" charset="0"/>
              </a:rPr>
              <a:t>Bob</a:t>
            </a:r>
            <a:endParaRPr lang="en-US" altLang="en-US" sz="2400">
              <a:solidFill>
                <a:srgbClr val="66CCFF"/>
              </a:solidFill>
              <a:latin typeface="Times New Roman (Hebrew)" charset="-79"/>
              <a:cs typeface="Arial" panose="02080604020202020204" pitchFamily="34" charset="0"/>
            </a:endParaRPr>
          </a:p>
        </p:txBody>
      </p:sp>
      <p:sp>
        <p:nvSpPr>
          <p:cNvPr id="266263" name="Text Box 23"/>
          <p:cNvSpPr txBox="1">
            <a:spLocks noChangeArrowheads="1"/>
          </p:cNvSpPr>
          <p:nvPr/>
        </p:nvSpPr>
        <p:spPr bwMode="auto">
          <a:xfrm>
            <a:off x="2854325" y="59086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latin typeface="Times New Roman (Hebrew)" charset="-79"/>
                <a:cs typeface="Arial" panose="02080604020202020204" pitchFamily="34" charset="0"/>
              </a:rPr>
              <a:t>Eve</a:t>
            </a:r>
            <a:endParaRPr lang="en-US" altLang="en-US" sz="2400">
              <a:solidFill>
                <a:schemeClr val="hlink"/>
              </a:solidFill>
              <a:latin typeface="Times New Roman (Hebrew)" charset="-79"/>
              <a:cs typeface="Arial" panose="02080604020202020204" pitchFamily="34" charset="0"/>
            </a:endParaRPr>
          </a:p>
        </p:txBody>
      </p:sp>
      <p:sp>
        <p:nvSpPr>
          <p:cNvPr id="24" name="Slide Number Placeholder 3"/>
          <p:cNvSpPr txBox="1"/>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a:lstStyle>
          <a:p>
            <a:pPr algn="r">
              <a:defRPr/>
            </a:pPr>
            <a:fld id="{3706D037-C72E-4895-9FD0-E7B3D0C3FD6C}" type="slidenum">
              <a:rPr lang="en-US" smtClean="0">
                <a:latin typeface="+mn-lt"/>
              </a:rPr>
            </a:fld>
            <a:endParaRPr lang="en-US" dirty="0">
              <a:latin typeface="+mn-lt"/>
            </a:endParaRPr>
          </a:p>
        </p:txBody>
      </p:sp>
    </p:spTree>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FIT_CDIO_PPT Template</Template>
  <TotalTime>0</TotalTime>
  <Words>6529</Words>
  <Application>WPS Presentation</Application>
  <PresentationFormat>On-screen Show (4:3)</PresentationFormat>
  <Paragraphs>506</Paragraphs>
  <Slides>35</Slides>
  <Notes>10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57" baseType="lpstr">
      <vt:lpstr>Arial</vt:lpstr>
      <vt:lpstr>SimSun</vt:lpstr>
      <vt:lpstr>Wingdings</vt:lpstr>
      <vt:lpstr>DejaVu Sans</vt:lpstr>
      <vt:lpstr>MS PGothic</vt:lpstr>
      <vt:lpstr>思源黑体 CN</vt:lpstr>
      <vt:lpstr>Calibri</vt:lpstr>
      <vt:lpstr>Wingdings 2</vt:lpstr>
      <vt:lpstr>Pothana2000</vt:lpstr>
      <vt:lpstr>Symbol Neu for Powerline</vt:lpstr>
      <vt:lpstr>Arial</vt:lpstr>
      <vt:lpstr>Times New Roman (Hebrew)</vt:lpstr>
      <vt:lpstr>Tahoma</vt:lpstr>
      <vt:lpstr>Times New Roman</vt:lpstr>
      <vt:lpstr>Webdings</vt:lpstr>
      <vt:lpstr>Symbol</vt:lpstr>
      <vt:lpstr>Microsoft YaHei</vt:lpstr>
      <vt:lpstr>Arial Unicode MS</vt:lpstr>
      <vt:lpstr>FIT_CDIO_PPT Template</vt:lpstr>
      <vt:lpstr>MS_ClipArt_Gallery.2</vt:lpstr>
      <vt:lpstr>MS_ClipArt_Gallery.2</vt:lpstr>
      <vt:lpstr>MS_ClipArt_Gallery.2</vt:lpstr>
      <vt:lpstr>Chủ đề 1: Tổng quan  về An toàn thông tin và Ứng dụng  </vt:lpstr>
      <vt:lpstr>Mở đầu</vt:lpstr>
      <vt:lpstr>Mở đầu</vt:lpstr>
      <vt:lpstr>Mật mã học</vt:lpstr>
      <vt:lpstr>Một số thuật ngữ</vt:lpstr>
      <vt:lpstr>Các vấn đề chính trong  An toàn thông tin</vt:lpstr>
      <vt:lpstr>Mật mã học – An toàn thông tin???</vt:lpstr>
      <vt:lpstr>Một số vấn đề chính trong an toàn thông tin</vt:lpstr>
      <vt:lpstr>Tính toàn vẹn thông tin (Integrity)</vt:lpstr>
      <vt:lpstr>Xác thực (Authentication)</vt:lpstr>
      <vt:lpstr>Chống lại sự thoái thác trách nhiệm</vt:lpstr>
      <vt:lpstr>Tính riêng tư</vt:lpstr>
      <vt:lpstr>Lịch sử phát triển  của Mật mã học</vt:lpstr>
      <vt:lpstr>Sơ lược lịch sử phát triển  của mật mã học</vt:lpstr>
      <vt:lpstr>Dẫn nhập</vt:lpstr>
      <vt:lpstr>Mã hóa thời kỳ cổ đại</vt:lpstr>
      <vt:lpstr>Mã hóa thời kỳ cổ đại</vt:lpstr>
      <vt:lpstr>Mã hóa thời kỳ cổ đại</vt:lpstr>
      <vt:lpstr>Mã hóa thời kỳ cổ đại</vt:lpstr>
      <vt:lpstr>Mã hóa thời kỳ phục hưng</vt:lpstr>
      <vt:lpstr>Mã hóa thời kỳ phục hưng</vt:lpstr>
      <vt:lpstr>Mã hóa trong thế kỷ 19 và đầu thế kỷ 20</vt:lpstr>
      <vt:lpstr>Mã hóa trong thế kỷ 19 và đầu thế kỷ 20</vt:lpstr>
      <vt:lpstr>Hệ thống mã hóa</vt:lpstr>
      <vt:lpstr>Hệ thống mã hóa</vt:lpstr>
      <vt:lpstr>     Hệ thống mã hóa đối xứng</vt:lpstr>
      <vt:lpstr>Mã hóa khóa công cộng</vt:lpstr>
      <vt:lpstr>Mã đối xứng VS mã bất đối xứng</vt:lpstr>
      <vt:lpstr>Một số hướng tiếp cận</vt:lpstr>
      <vt:lpstr>Thiết kế theo hướng  phân tích mật mã</vt:lpstr>
      <vt:lpstr>Hướng tiếp cận Provable-Security</vt:lpstr>
      <vt:lpstr>Trường Zm</vt:lpstr>
      <vt:lpstr>Khái niệm về Zm</vt:lpstr>
      <vt:lpstr>Tính chất của Zm</vt:lpstr>
      <vt:lpstr>Tính chất của Zm (tt)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lenq</cp:lastModifiedBy>
  <cp:revision>16</cp:revision>
  <dcterms:created xsi:type="dcterms:W3CDTF">2022-02-22T03:31:06Z</dcterms:created>
  <dcterms:modified xsi:type="dcterms:W3CDTF">2022-02-22T03:31:06Z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