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A1BC4-D641-412F-9860-23E3F78FCC76}" type="datetimeFigureOut">
              <a:rPr lang="en-US" smtClean="0"/>
              <a:t>2/27/2021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B4C39-C53C-4061-8DEA-FF45C625B14F}" type="slidenum">
              <a:rPr lang="en-US" smtClean="0"/>
              <a:t>‹#›</a:t>
            </a:fld>
            <a:endParaRPr lang="en-US"/>
          </a:p>
        </p:txBody>
      </p:sp>
    </p:spTree>
    <p:extLst>
      <p:ext uri="{BB962C8B-B14F-4D97-AF65-F5344CB8AC3E}">
        <p14:creationId xmlns:p14="http://schemas.microsoft.com/office/powerpoint/2010/main" val="60323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1AC2B1-23A3-4344-A0D7-C56917F2593F}" type="slidenum">
              <a:rPr lang="en-US"/>
              <a:pPr/>
              <a:t>14</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45AD7-90AC-4861-9E48-684030170FA0}" type="slidenum">
              <a:rPr lang="en-US"/>
              <a:pPr/>
              <a:t>23</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2AE956-BDBA-4453-BF2E-C36E62E0B056}" type="slidenum">
              <a:rPr lang="en-US"/>
              <a:pPr/>
              <a:t>15</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F8C450-0F20-440B-89F8-8E02CD8537EE}" type="slidenum">
              <a:rPr lang="en-US"/>
              <a:pPr/>
              <a:t>16</a:t>
            </a:fld>
            <a:endParaRPr lang="en-US"/>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791FE-DB0B-4CDB-B6B1-4B2773B26217}" type="slidenum">
              <a:rPr lang="en-US"/>
              <a:pPr/>
              <a:t>17</a:t>
            </a:fld>
            <a:endParaRPr 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CC7076-F53D-409E-A52A-7FB8B996EEE5}" type="slidenum">
              <a:rPr lang="en-US"/>
              <a:pPr/>
              <a:t>18</a:t>
            </a:fld>
            <a:endParaRPr lang="en-US"/>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20A6C5-90CA-493C-9628-F5817E7A5EFB}" type="slidenum">
              <a:rPr lang="en-US"/>
              <a:pPr/>
              <a:t>19</a:t>
            </a:fld>
            <a:endParaRPr lang="en-US"/>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A44CCF-C46F-42EB-87E4-3187C1C89CCA}" type="slidenum">
              <a:rPr lang="en-US"/>
              <a:pPr/>
              <a:t>20</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 Many of the encrypted messages in this period use </a:t>
            </a:r>
            <a:r>
              <a:rPr lang="en-US" b="1"/>
              <a:t>nomenclature</a:t>
            </a:r>
            <a:r>
              <a:rPr lang="en-US"/>
              <a:t>.</a:t>
            </a:r>
          </a:p>
          <a:p>
            <a:r>
              <a:rPr lang="en-US"/>
              <a:t> Using substitution ciphers to encode messages using these codes, code breaking becomes harder.</a:t>
            </a:r>
          </a:p>
          <a:p>
            <a:r>
              <a:rPr lang="en-US"/>
              <a:t> Consider the issue of recognizing the fact that you’ve actually broken the code.</a:t>
            </a:r>
          </a:p>
          <a:p>
            <a:pPr eaLnBrk="0" hangingPunct="0">
              <a:spcBef>
                <a:spcPct val="0"/>
              </a:spcBef>
              <a:buFontTx/>
              <a:buChar char="•"/>
            </a:pPr>
            <a:r>
              <a:rPr lang="en-US" b="1"/>
              <a:t>nomenclature</a:t>
            </a:r>
            <a:r>
              <a:rPr lang="en-US"/>
              <a:t> – naming conventions that are a combination of a code and a simple compression technique. </a:t>
            </a:r>
            <a:br>
              <a:rPr lang="en-US"/>
            </a:br>
            <a:r>
              <a:rPr lang="en-US"/>
              <a:t>Different leaders and cities, professions and commodities get a 2-3 letter code.</a:t>
            </a:r>
          </a:p>
          <a:p>
            <a:endParaRPr lang="en-US"/>
          </a:p>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29FA36-121D-4480-83CA-F065D566380D}" type="slidenum">
              <a:rPr lang="en-US"/>
              <a:pPr/>
              <a:t>21</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D07C43-D188-4196-90B0-1557D97E0C52}" type="slidenum">
              <a:rPr lang="en-US"/>
              <a:pPr/>
              <a:t>22</a:t>
            </a:fld>
            <a:endParaRPr lang="en-US"/>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r>
              <a:rPr lang="en-US" sz="1000"/>
              <a:t>Cryptography in the 19</a:t>
            </a:r>
            <a:r>
              <a:rPr lang="en-US" sz="1000" baseline="30000"/>
              <a:t>th</a:t>
            </a:r>
            <a:r>
              <a:rPr lang="en-US" sz="1000"/>
              <a:t> and 20</a:t>
            </a:r>
            <a:r>
              <a:rPr lang="en-US" sz="1000" baseline="30000"/>
              <a:t>th</a:t>
            </a:r>
            <a:r>
              <a:rPr lang="en-US" sz="1000"/>
              <a:t> Centauries </a:t>
            </a:r>
            <a:endParaRPr lang="en-US"/>
          </a:p>
          <a:p>
            <a:r>
              <a:rPr lang="en-US"/>
              <a:t> </a:t>
            </a:r>
            <a:r>
              <a:rPr lang="en-US" b="1"/>
              <a:t>Telegraph</a:t>
            </a:r>
            <a:r>
              <a:rPr lang="en-US"/>
              <a:t> and </a:t>
            </a:r>
            <a:r>
              <a:rPr lang="en-US" b="1"/>
              <a:t>Morse code</a:t>
            </a:r>
            <a:r>
              <a:rPr lang="en-US"/>
              <a:t> revolutionize communications.</a:t>
            </a:r>
          </a:p>
          <a:p>
            <a:r>
              <a:rPr lang="en-US"/>
              <a:t> Many mechanical and electro-mechanical devices invented for encrypted communications.</a:t>
            </a:r>
          </a:p>
          <a:p>
            <a:r>
              <a:rPr lang="en-US"/>
              <a:t> Telegraphy and flags used in American civil war extensively, but relatively few interesting codes were used.</a:t>
            </a:r>
          </a:p>
          <a:p>
            <a:endParaRPr lang="en-US"/>
          </a:p>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8675"/>
            <a:ext cx="7772400" cy="941695"/>
          </a:xfrm>
        </p:spPr>
        <p:txBody>
          <a:bodyPr/>
          <a:lstStyle>
            <a:lvl1pPr>
              <a:defRPr sz="4000" b="1">
                <a:solidFill>
                  <a:schemeClr val="bg1"/>
                </a:solidFill>
                <a:latin typeface="Arial" pitchFamily="34" charset="0"/>
                <a:cs typeface="Arial" pitchFamily="34" charset="0"/>
              </a:defRPr>
            </a:lvl1pPr>
          </a:lstStyle>
          <a:p>
            <a:r>
              <a:rPr lang="en-US"/>
              <a:t>Click to edit Master title style</a:t>
            </a:r>
          </a:p>
        </p:txBody>
      </p:sp>
      <p:sp>
        <p:nvSpPr>
          <p:cNvPr id="3" name="Subtitle 2"/>
          <p:cNvSpPr>
            <a:spLocks noGrp="1"/>
          </p:cNvSpPr>
          <p:nvPr>
            <p:ph type="subTitle" idx="1"/>
          </p:nvPr>
        </p:nvSpPr>
        <p:spPr>
          <a:xfrm>
            <a:off x="1371600" y="2702258"/>
            <a:ext cx="6400800" cy="750627"/>
          </a:xfrm>
        </p:spPr>
        <p:txBody>
          <a:bodyPr/>
          <a:lstStyle>
            <a:lvl1pPr marL="0" indent="0" algn="ctr">
              <a:buNone/>
              <a:defRPr sz="280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7300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7F2948-BE55-4F01-9100-A399D2C358D3}" type="datetimeFigureOut">
              <a:rPr lang="en-US"/>
              <a:pPr>
                <a:defRPr/>
              </a:pPr>
              <a:t>2/27/2021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B275BC-DA3B-4173-BC4D-A93E5F176F7E}" type="slidenum">
              <a:rPr lang="en-US"/>
              <a:pPr>
                <a:defRPr/>
              </a:pPr>
              <a:t>‹#›</a:t>
            </a:fld>
            <a:endParaRPr lang="en-US"/>
          </a:p>
        </p:txBody>
      </p:sp>
    </p:spTree>
    <p:extLst>
      <p:ext uri="{BB962C8B-B14F-4D97-AF65-F5344CB8AC3E}">
        <p14:creationId xmlns:p14="http://schemas.microsoft.com/office/powerpoint/2010/main" val="227719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30E611-F0D9-4556-9352-3095206AAE40}" type="datetimeFigureOut">
              <a:rPr lang="en-US"/>
              <a:pPr>
                <a:defRPr/>
              </a:pPr>
              <a:t>2/27/2021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3677BD-C577-47FC-8D1A-55ECE8684140}" type="slidenum">
              <a:rPr lang="en-US"/>
              <a:pPr>
                <a:defRPr/>
              </a:pPr>
              <a:t>‹#›</a:t>
            </a:fld>
            <a:endParaRPr lang="en-US"/>
          </a:p>
        </p:txBody>
      </p:sp>
    </p:spTree>
    <p:extLst>
      <p:ext uri="{BB962C8B-B14F-4D97-AF65-F5344CB8AC3E}">
        <p14:creationId xmlns:p14="http://schemas.microsoft.com/office/powerpoint/2010/main" val="3123558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2588" y="338138"/>
            <a:ext cx="8380412" cy="530225"/>
          </a:xfrm>
        </p:spPr>
        <p:txBody>
          <a:bodyPr/>
          <a:lstStyle/>
          <a:p>
            <a:r>
              <a:rPr lang="en-US"/>
              <a:t>Click to edit Master title style</a:t>
            </a:r>
          </a:p>
        </p:txBody>
      </p:sp>
      <p:sp>
        <p:nvSpPr>
          <p:cNvPr id="3" name="Table Placeholder 2"/>
          <p:cNvSpPr>
            <a:spLocks noGrp="1"/>
          </p:cNvSpPr>
          <p:nvPr>
            <p:ph type="tbl" idx="1"/>
          </p:nvPr>
        </p:nvSpPr>
        <p:spPr>
          <a:xfrm>
            <a:off x="382588" y="1414463"/>
            <a:ext cx="8380412" cy="2170112"/>
          </a:xfrm>
        </p:spPr>
        <p:txBody>
          <a:bodyPr/>
          <a:lstStyle/>
          <a:p>
            <a:endParaRPr lang="en-US"/>
          </a:p>
        </p:txBody>
      </p:sp>
    </p:spTree>
    <p:extLst>
      <p:ext uri="{BB962C8B-B14F-4D97-AF65-F5344CB8AC3E}">
        <p14:creationId xmlns:p14="http://schemas.microsoft.com/office/powerpoint/2010/main" val="6655271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8424" y="42622"/>
            <a:ext cx="7308376" cy="967312"/>
          </a:xfrm>
        </p:spPr>
        <p:txBody>
          <a:bodyPr/>
          <a:lstStyle/>
          <a:p>
            <a:r>
              <a:rPr lang="en-US"/>
              <a:t>Click to edit Master title style</a:t>
            </a:r>
          </a:p>
        </p:txBody>
      </p:sp>
      <p:sp>
        <p:nvSpPr>
          <p:cNvPr id="3" name="Content Placeholder 2"/>
          <p:cNvSpPr>
            <a:spLocks noGrp="1"/>
          </p:cNvSpPr>
          <p:nvPr>
            <p:ph idx="1"/>
          </p:nvPr>
        </p:nvSpPr>
        <p:spPr>
          <a:xfrm>
            <a:off x="457200" y="1204408"/>
            <a:ext cx="8229600" cy="4746015"/>
          </a:xfrm>
        </p:spPr>
        <p:txBody>
          <a:bodyPr/>
          <a:lstStyle>
            <a:lvl1pPr>
              <a:buClr>
                <a:schemeClr val="accent6"/>
              </a:buClr>
              <a:defRPr sz="2400"/>
            </a:lvl1pPr>
            <a:lvl2pPr>
              <a:buClr>
                <a:srgbClr val="0F75BD"/>
              </a:buClr>
              <a:defRPr sz="2000"/>
            </a:lvl2pPr>
            <a:lvl3pPr marL="1201738" indent="-287338">
              <a:buClr>
                <a:schemeClr val="accent6"/>
              </a:buClr>
              <a:defRPr sz="1800"/>
            </a:lvl3pPr>
            <a:lvl4pPr>
              <a:buClr>
                <a:srgbClr val="0F75BD"/>
              </a:buClr>
              <a:defRPr sz="1600"/>
            </a:lvl4pPr>
            <a:lvl5pPr>
              <a:buClr>
                <a:schemeClr val="accent6"/>
              </a:buCl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193800" y="6192838"/>
            <a:ext cx="881063" cy="365125"/>
          </a:xfrm>
        </p:spPr>
        <p:txBody>
          <a:bodyPr/>
          <a:lstStyle>
            <a:lvl1pPr>
              <a:defRPr smtClean="0">
                <a:solidFill>
                  <a:schemeClr val="tx1"/>
                </a:solidFill>
                <a:latin typeface="Arial" pitchFamily="34" charset="0"/>
                <a:cs typeface="Arial" pitchFamily="34" charset="0"/>
              </a:defRPr>
            </a:lvl1pPr>
          </a:lstStyle>
          <a:p>
            <a:pPr>
              <a:defRPr/>
            </a:pPr>
            <a:fld id="{3CEE9B7D-56CF-401A-97FB-23437E06295C}" type="datetimeFigureOut">
              <a:rPr lang="en-US"/>
              <a:pPr>
                <a:defRPr/>
              </a:pPr>
              <a:t>2/27/2021</a:t>
            </a:fld>
            <a:endParaRPr lang="en-US"/>
          </a:p>
        </p:txBody>
      </p:sp>
      <p:sp>
        <p:nvSpPr>
          <p:cNvPr id="5" name="Footer Placeholder 4"/>
          <p:cNvSpPr>
            <a:spLocks noGrp="1"/>
          </p:cNvSpPr>
          <p:nvPr>
            <p:ph type="ftr" sz="quarter" idx="11"/>
          </p:nvPr>
        </p:nvSpPr>
        <p:spPr>
          <a:xfrm>
            <a:off x="3492500" y="6137275"/>
            <a:ext cx="2895600" cy="365125"/>
          </a:xfrm>
        </p:spPr>
        <p:txBody>
          <a:bodyPr/>
          <a:lstStyle>
            <a:lvl1pPr>
              <a:defRPr smtClean="0">
                <a:solidFill>
                  <a:schemeClr val="tx1"/>
                </a:solidFill>
                <a:latin typeface="Arial" pitchFamily="34" charset="0"/>
                <a:cs typeface="Arial" pitchFamily="34" charset="0"/>
              </a:defRPr>
            </a:lvl1pPr>
          </a:lstStyle>
          <a:p>
            <a:pPr>
              <a:defRPr/>
            </a:pPr>
            <a:r>
              <a:rPr lang="en-US"/>
              <a:t>Footer</a:t>
            </a:r>
          </a:p>
        </p:txBody>
      </p:sp>
      <p:sp>
        <p:nvSpPr>
          <p:cNvPr id="6" name="Slide Number Placeholder 5"/>
          <p:cNvSpPr>
            <a:spLocks noGrp="1"/>
          </p:cNvSpPr>
          <p:nvPr>
            <p:ph type="sldNum" sz="quarter" idx="12"/>
          </p:nvPr>
        </p:nvSpPr>
        <p:spPr>
          <a:xfrm>
            <a:off x="7010400" y="6110288"/>
            <a:ext cx="2133600" cy="365125"/>
          </a:xfrm>
        </p:spPr>
        <p:txBody>
          <a:bodyPr/>
          <a:lstStyle>
            <a:lvl1pPr>
              <a:defRPr smtClean="0">
                <a:solidFill>
                  <a:schemeClr val="tx1"/>
                </a:solidFill>
                <a:latin typeface="Arial" pitchFamily="34" charset="0"/>
                <a:cs typeface="Arial" pitchFamily="34" charset="0"/>
              </a:defRPr>
            </a:lvl1pPr>
          </a:lstStyle>
          <a:p>
            <a:pPr>
              <a:defRPr/>
            </a:pPr>
            <a:fld id="{69C8832B-7125-497D-9203-C485B3877D5D}" type="slidenum">
              <a:rPr lang="en-US"/>
              <a:pPr>
                <a:defRPr/>
              </a:pPr>
              <a:t>‹#›</a:t>
            </a:fld>
            <a:endParaRPr lang="en-US"/>
          </a:p>
        </p:txBody>
      </p:sp>
    </p:spTree>
    <p:extLst>
      <p:ext uri="{BB962C8B-B14F-4D97-AF65-F5344CB8AC3E}">
        <p14:creationId xmlns:p14="http://schemas.microsoft.com/office/powerpoint/2010/main" val="2252940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3518D6-6D57-4438-80B6-70D93DABCB6C}" type="datetimeFigureOut">
              <a:rPr lang="en-US"/>
              <a:pPr>
                <a:defRPr/>
              </a:pPr>
              <a:t>2/27/2021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AC4085-A0F9-4115-86BA-25DD0F8D3E1F}" type="slidenum">
              <a:rPr lang="en-US"/>
              <a:pPr>
                <a:defRPr/>
              </a:pPr>
              <a:t>‹#›</a:t>
            </a:fld>
            <a:endParaRPr lang="en-US"/>
          </a:p>
        </p:txBody>
      </p:sp>
    </p:spTree>
    <p:extLst>
      <p:ext uri="{BB962C8B-B14F-4D97-AF65-F5344CB8AC3E}">
        <p14:creationId xmlns:p14="http://schemas.microsoft.com/office/powerpoint/2010/main" val="419196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76CF86E-63EF-421F-8AC5-88E1BD6991C8}" type="datetimeFigureOut">
              <a:rPr lang="en-US"/>
              <a:pPr>
                <a:defRPr/>
              </a:pPr>
              <a:t>2/27/2021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6504EB3-31DE-4523-AD3C-F347A0274421}" type="slidenum">
              <a:rPr lang="en-US"/>
              <a:pPr>
                <a:defRPr/>
              </a:pPr>
              <a:t>‹#›</a:t>
            </a:fld>
            <a:endParaRPr lang="en-US"/>
          </a:p>
        </p:txBody>
      </p:sp>
    </p:spTree>
    <p:extLst>
      <p:ext uri="{BB962C8B-B14F-4D97-AF65-F5344CB8AC3E}">
        <p14:creationId xmlns:p14="http://schemas.microsoft.com/office/powerpoint/2010/main" val="264788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FFFB4DD-9353-4907-ADC8-CFF9B1E558D4}" type="datetimeFigureOut">
              <a:rPr lang="en-US"/>
              <a:pPr>
                <a:defRPr/>
              </a:pPr>
              <a:t>2/27/2021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5EF7C8-C332-4611-BAF3-3E9D5C270C3B}" type="slidenum">
              <a:rPr lang="en-US"/>
              <a:pPr>
                <a:defRPr/>
              </a:pPr>
              <a:t>‹#›</a:t>
            </a:fld>
            <a:endParaRPr lang="en-US"/>
          </a:p>
        </p:txBody>
      </p:sp>
    </p:spTree>
    <p:extLst>
      <p:ext uri="{BB962C8B-B14F-4D97-AF65-F5344CB8AC3E}">
        <p14:creationId xmlns:p14="http://schemas.microsoft.com/office/powerpoint/2010/main" val="290950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3AE694F-B6E5-4FB3-857F-F8FD3E5B2BB5}" type="datetimeFigureOut">
              <a:rPr lang="en-US"/>
              <a:pPr>
                <a:defRPr/>
              </a:pPr>
              <a:t>2/27/2021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70A6AF5-97EB-4297-B154-DE6D31B5CDD4}" type="slidenum">
              <a:rPr lang="en-US"/>
              <a:pPr>
                <a:defRPr/>
              </a:pPr>
              <a:t>‹#›</a:t>
            </a:fld>
            <a:endParaRPr lang="en-US"/>
          </a:p>
        </p:txBody>
      </p:sp>
    </p:spTree>
    <p:extLst>
      <p:ext uri="{BB962C8B-B14F-4D97-AF65-F5344CB8AC3E}">
        <p14:creationId xmlns:p14="http://schemas.microsoft.com/office/powerpoint/2010/main" val="274427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011706-B82C-450C-B0C2-F033D693733F}" type="datetimeFigureOut">
              <a:rPr lang="en-US"/>
              <a:pPr>
                <a:defRPr/>
              </a:pPr>
              <a:t>2/27/2021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DA6BF45-D5D6-4629-8D41-7758E37A3547}" type="slidenum">
              <a:rPr lang="en-US"/>
              <a:pPr>
                <a:defRPr/>
              </a:pPr>
              <a:t>‹#›</a:t>
            </a:fld>
            <a:endParaRPr lang="en-US"/>
          </a:p>
        </p:txBody>
      </p:sp>
    </p:spTree>
    <p:extLst>
      <p:ext uri="{BB962C8B-B14F-4D97-AF65-F5344CB8AC3E}">
        <p14:creationId xmlns:p14="http://schemas.microsoft.com/office/powerpoint/2010/main" val="131032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DF93E6-AD53-4114-A04B-751082D31A49}" type="datetimeFigureOut">
              <a:rPr lang="en-US"/>
              <a:pPr>
                <a:defRPr/>
              </a:pPr>
              <a:t>2/27/2021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C80F27E-894F-4873-9FAD-C99361093447}" type="slidenum">
              <a:rPr lang="en-US"/>
              <a:pPr>
                <a:defRPr/>
              </a:pPr>
              <a:t>‹#›</a:t>
            </a:fld>
            <a:endParaRPr lang="en-US"/>
          </a:p>
        </p:txBody>
      </p:sp>
    </p:spTree>
    <p:extLst>
      <p:ext uri="{BB962C8B-B14F-4D97-AF65-F5344CB8AC3E}">
        <p14:creationId xmlns:p14="http://schemas.microsoft.com/office/powerpoint/2010/main" val="133493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9B3211-6D5A-4D0C-964A-F28006DA16DF}" type="datetimeFigureOut">
              <a:rPr lang="en-US"/>
              <a:pPr>
                <a:defRPr/>
              </a:pPr>
              <a:t>2/27/2021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CCD0510-0276-48BB-952A-B8E3556CFAE9}" type="slidenum">
              <a:rPr lang="en-US"/>
              <a:pPr>
                <a:defRPr/>
              </a:pPr>
              <a:t>‹#›</a:t>
            </a:fld>
            <a:endParaRPr lang="en-US"/>
          </a:p>
        </p:txBody>
      </p:sp>
    </p:spTree>
    <p:extLst>
      <p:ext uri="{BB962C8B-B14F-4D97-AF65-F5344CB8AC3E}">
        <p14:creationId xmlns:p14="http://schemas.microsoft.com/office/powerpoint/2010/main" val="374955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377950" y="274638"/>
            <a:ext cx="7308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fld id="{BA9DEBCA-6714-4E5D-B79F-D5383BF45238}" type="datetimeFigureOut">
              <a:rPr lang="en-US"/>
              <a:pPr>
                <a:defRPr/>
              </a:pPr>
              <a:t>2/27/2021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E0CCEA86-DC8A-4C05-96FF-0707E7DFAC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457200" rtl="0" eaLnBrk="1" fontAlgn="base" hangingPunct="1">
        <a:spcBef>
          <a:spcPct val="0"/>
        </a:spcBef>
        <a:spcAft>
          <a:spcPct val="0"/>
        </a:spcAft>
        <a:defRPr sz="3600" kern="1200">
          <a:solidFill>
            <a:schemeClr val="tx1"/>
          </a:solidFill>
          <a:latin typeface="Arial" pitchFamily="34" charset="0"/>
          <a:ea typeface="MS PGothic" pitchFamily="34" charset="-128"/>
          <a:cs typeface="Arial" pitchFamily="34" charset="0"/>
        </a:defRPr>
      </a:lvl1pPr>
      <a:lvl2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2pPr>
      <a:lvl3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3pPr>
      <a:lvl4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4pPr>
      <a:lvl5pPr algn="ctr" defTabSz="457200" rtl="0" eaLnBrk="1" fontAlgn="base" hangingPunct="1">
        <a:spcBef>
          <a:spcPct val="0"/>
        </a:spcBef>
        <a:spcAft>
          <a:spcPct val="0"/>
        </a:spcAft>
        <a:defRPr sz="3600">
          <a:solidFill>
            <a:schemeClr val="tx1"/>
          </a:solidFill>
          <a:latin typeface="Arial" charset="0"/>
          <a:ea typeface="MS PGothic" pitchFamily="34" charset="-128"/>
          <a:cs typeface="Arial" charset="0"/>
        </a:defRPr>
      </a:lvl5pPr>
      <a:lvl6pPr marL="4572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4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6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800" algn="ctr" defTabSz="457200"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463550" indent="-463550" algn="l" defTabSz="457200" rtl="0" eaLnBrk="1" fontAlgn="base" hangingPunct="1">
        <a:spcBef>
          <a:spcPct val="20000"/>
        </a:spcBef>
        <a:spcAft>
          <a:spcPct val="0"/>
        </a:spcAft>
        <a:buClr>
          <a:srgbClr val="F7941D"/>
        </a:buClr>
        <a:buFont typeface="Wingdings 2" pitchFamily="18" charset="2"/>
        <a:buChar char=""/>
        <a:defRPr sz="3200" kern="1200">
          <a:solidFill>
            <a:schemeClr val="tx1"/>
          </a:solidFill>
          <a:latin typeface="Arial" pitchFamily="34" charset="0"/>
          <a:ea typeface="MS PGothic" pitchFamily="34" charset="-128"/>
          <a:cs typeface="Arial" pitchFamily="34" charset="0"/>
        </a:defRPr>
      </a:lvl1pPr>
      <a:lvl2pPr marL="860425" indent="-403225" algn="l" defTabSz="457200" rtl="0" eaLnBrk="1" fontAlgn="base" hangingPunct="1">
        <a:spcBef>
          <a:spcPct val="20000"/>
        </a:spcBef>
        <a:spcAft>
          <a:spcPct val="0"/>
        </a:spcAft>
        <a:buClr>
          <a:srgbClr val="0F75BD"/>
        </a:buClr>
        <a:buFont typeface="Wingdings" pitchFamily="2" charset="2"/>
        <a:buChar char=""/>
        <a:defRPr sz="2800" kern="1200">
          <a:solidFill>
            <a:schemeClr val="tx1"/>
          </a:solidFill>
          <a:latin typeface="Arial" pitchFamily="34" charset="0"/>
          <a:ea typeface="MS PGothic" pitchFamily="34" charset="-128"/>
          <a:cs typeface="Arial" pitchFamily="34" charset="0"/>
        </a:defRPr>
      </a:lvl2pPr>
      <a:lvl3pPr marL="1146175" indent="-231775" algn="l" defTabSz="457200" rtl="0" eaLnBrk="1" fontAlgn="base" hangingPunct="1">
        <a:spcBef>
          <a:spcPct val="20000"/>
        </a:spcBef>
        <a:spcAft>
          <a:spcPct val="0"/>
        </a:spcAft>
        <a:buClr>
          <a:srgbClr val="F7941D"/>
        </a:buClr>
        <a:buFont typeface="Wingdings 2" pitchFamily="18" charset="2"/>
        <a:buChar char=""/>
        <a:defRPr sz="2400" kern="1200">
          <a:solidFill>
            <a:schemeClr val="tx1"/>
          </a:solidFill>
          <a:latin typeface="Arial" pitchFamily="34" charset="0"/>
          <a:ea typeface="MS PGothic" pitchFamily="34" charset="-128"/>
          <a:cs typeface="Arial" pitchFamily="34" charset="0"/>
        </a:defRPr>
      </a:lvl3pPr>
      <a:lvl4pPr marL="1597025" indent="-225425" algn="l" defTabSz="457200" rtl="0" eaLnBrk="1" fontAlgn="base" hangingPunct="1">
        <a:spcBef>
          <a:spcPct val="20000"/>
        </a:spcBef>
        <a:spcAft>
          <a:spcPct val="0"/>
        </a:spcAft>
        <a:buClr>
          <a:srgbClr val="0F75BD"/>
        </a:buClr>
        <a:buFont typeface="Wingdings" pitchFamily="2" charset="2"/>
        <a:buChar char="§"/>
        <a:defRPr sz="2000" kern="1200">
          <a:solidFill>
            <a:schemeClr val="tx1"/>
          </a:solidFill>
          <a:latin typeface="Arial" pitchFamily="34" charset="0"/>
          <a:ea typeface="MS PGothic" pitchFamily="34" charset="-128"/>
          <a:cs typeface="Arial" pitchFamily="34" charset="0"/>
        </a:defRPr>
      </a:lvl4pPr>
      <a:lvl5pPr marL="2060575" indent="-231775" algn="l" defTabSz="457200" rtl="0" eaLnBrk="1" fontAlgn="base" hangingPunct="1">
        <a:spcBef>
          <a:spcPct val="20000"/>
        </a:spcBef>
        <a:spcAft>
          <a:spcPct val="0"/>
        </a:spcAft>
        <a:buClr>
          <a:srgbClr val="F7941D"/>
        </a:buClr>
        <a:buFont typeface="Arial" charset="0"/>
        <a:buChar char="•"/>
        <a:defRPr sz="2000" kern="1200">
          <a:solidFill>
            <a:schemeClr val="tx1"/>
          </a:solidFill>
          <a:latin typeface="Arial" pitchFamily="34" charset="0"/>
          <a:ea typeface="MS PGothic" pitchFamily="34" charset="-128"/>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images.encarta.msn.com/xrefmedia/sharemed/targets/images/pho/t025/T025102A.jp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lus.maths.org/issue34/features/eker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plus.maths.org/issue34/features/ekert/" TargetMode="External"/><Relationship Id="rId5" Type="http://schemas.openxmlformats.org/officeDocument/2006/relationships/hyperlink" Target="http://en.wikipedia.org/wiki/Caesar_cipher"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5.png"/><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ctrTitle"/>
          </p:nvPr>
        </p:nvSpPr>
        <p:spPr>
          <a:xfrm>
            <a:off x="0" y="1678675"/>
            <a:ext cx="9144000" cy="941695"/>
          </a:xfrm>
        </p:spPr>
        <p:txBody>
          <a:bodyPr/>
          <a:lstStyle/>
          <a:p>
            <a:r>
              <a:rPr lang="en-US" dirty="0" err="1"/>
              <a:t>Chủ</a:t>
            </a:r>
            <a:r>
              <a:rPr lang="en-US" dirty="0"/>
              <a:t> </a:t>
            </a:r>
            <a:r>
              <a:rPr lang="en-US" dirty="0" err="1"/>
              <a:t>đề</a:t>
            </a:r>
            <a:r>
              <a:rPr lang="en-US" dirty="0"/>
              <a:t> 1:</a:t>
            </a:r>
            <a:br>
              <a:rPr lang="en-US" dirty="0"/>
            </a:br>
            <a:r>
              <a:rPr lang="en-US" dirty="0" err="1"/>
              <a:t>Tổng</a:t>
            </a:r>
            <a:r>
              <a:rPr lang="en-US" dirty="0"/>
              <a:t> </a:t>
            </a:r>
            <a:r>
              <a:rPr lang="en-US" dirty="0" err="1"/>
              <a:t>quan</a:t>
            </a:r>
            <a:r>
              <a:rPr lang="en-US" dirty="0"/>
              <a:t> </a:t>
            </a:r>
            <a:br>
              <a:rPr lang="en-US" dirty="0"/>
            </a:br>
            <a:r>
              <a:rPr lang="en-US" dirty="0" err="1"/>
              <a:t>về</a:t>
            </a:r>
            <a:r>
              <a:rPr lang="en-US" dirty="0"/>
              <a:t> An </a:t>
            </a:r>
            <a:r>
              <a:rPr lang="en-US" dirty="0" err="1"/>
              <a:t>toàn</a:t>
            </a:r>
            <a:r>
              <a:rPr lang="en-US" dirty="0"/>
              <a:t> </a:t>
            </a:r>
            <a:r>
              <a:rPr lang="en-US" dirty="0" err="1"/>
              <a:t>thông</a:t>
            </a:r>
            <a:r>
              <a:rPr lang="en-US" dirty="0"/>
              <a:t> tin </a:t>
            </a:r>
            <a:r>
              <a:rPr lang="en-US" dirty="0" err="1"/>
              <a:t>và</a:t>
            </a:r>
            <a:r>
              <a:rPr lang="en-US" dirty="0"/>
              <a:t> </a:t>
            </a:r>
            <a:r>
              <a:rPr lang="en-US" dirty="0" err="1"/>
              <a:t>Ứng</a:t>
            </a:r>
            <a:r>
              <a:rPr lang="en-US" dirty="0"/>
              <a:t> </a:t>
            </a:r>
            <a:r>
              <a:rPr lang="en-US" dirty="0" err="1"/>
              <a:t>dụng</a:t>
            </a:r>
            <a:r>
              <a:rPr lang="en-US" dirty="0"/>
              <a:t>  </a:t>
            </a:r>
          </a:p>
        </p:txBody>
      </p:sp>
      <p:sp>
        <p:nvSpPr>
          <p:cNvPr id="2" name="TextBox 1"/>
          <p:cNvSpPr txBox="1"/>
          <p:nvPr/>
        </p:nvSpPr>
        <p:spPr>
          <a:xfrm>
            <a:off x="5105400" y="3581400"/>
            <a:ext cx="3555204" cy="523220"/>
          </a:xfrm>
          <a:prstGeom prst="rect">
            <a:avLst/>
          </a:prstGeom>
          <a:noFill/>
        </p:spPr>
        <p:txBody>
          <a:bodyPr wrap="none" rtlCol="0">
            <a:spAutoFit/>
          </a:bodyPr>
          <a:lstStyle/>
          <a:p>
            <a:r>
              <a:rPr lang="en-US" sz="2800" dirty="0" err="1">
                <a:solidFill>
                  <a:schemeClr val="bg1"/>
                </a:solidFill>
              </a:rPr>
              <a:t>PGS.TS</a:t>
            </a:r>
            <a:r>
              <a:rPr lang="en-US" sz="2800" dirty="0">
                <a:solidFill>
                  <a:schemeClr val="bg1"/>
                </a:solidFill>
              </a:rPr>
              <a:t>. Trần Minh </a:t>
            </a:r>
            <a:r>
              <a:rPr lang="en-US" sz="2800" dirty="0" err="1">
                <a:solidFill>
                  <a:schemeClr val="bg1"/>
                </a:solidFill>
              </a:rPr>
              <a:t>Triết</a:t>
            </a:r>
            <a:endParaRPr lang="en-US" sz="2800" dirty="0">
              <a:solidFill>
                <a:schemeClr val="bg1"/>
              </a:solidFill>
            </a:endParaRPr>
          </a:p>
        </p:txBody>
      </p:sp>
    </p:spTree>
    <p:extLst>
      <p:ext uri="{BB962C8B-B14F-4D97-AF65-F5344CB8AC3E}">
        <p14:creationId xmlns:p14="http://schemas.microsoft.com/office/powerpoint/2010/main" val="509013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382588" y="338138"/>
            <a:ext cx="8761412" cy="530225"/>
          </a:xfrm>
        </p:spPr>
        <p:txBody>
          <a:bodyPr/>
          <a:lstStyle/>
          <a:p>
            <a:r>
              <a:rPr lang="en-US"/>
              <a:t>Xác thực (Authentication)</a:t>
            </a:r>
          </a:p>
        </p:txBody>
      </p:sp>
      <p:sp>
        <p:nvSpPr>
          <p:cNvPr id="265219"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chờ</a:t>
            </a:r>
            <a:r>
              <a:rPr lang="en-US" dirty="0"/>
              <a:t> </a:t>
            </a:r>
            <a:r>
              <a:rPr lang="en-US" dirty="0">
                <a:solidFill>
                  <a:srgbClr val="FF99FF"/>
                </a:solidFill>
              </a:rPr>
              <a:t>Alice</a:t>
            </a:r>
            <a:r>
              <a:rPr lang="en-US" dirty="0"/>
              <a:t> “</a:t>
            </a:r>
            <a:r>
              <a:rPr lang="en-US" dirty="0" err="1"/>
              <a:t>xác</a:t>
            </a:r>
            <a:r>
              <a:rPr lang="en-US" dirty="0"/>
              <a:t> </a:t>
            </a:r>
            <a:r>
              <a:rPr lang="en-US" dirty="0" err="1"/>
              <a:t>nhận</a:t>
            </a:r>
            <a:r>
              <a:rPr lang="en-US" dirty="0"/>
              <a:t>” </a:t>
            </a:r>
            <a:r>
              <a:rPr lang="en-US" dirty="0" err="1"/>
              <a:t>khi</a:t>
            </a:r>
            <a:r>
              <a:rPr lang="en-US" dirty="0"/>
              <a:t> </a:t>
            </a:r>
            <a:r>
              <a:rPr lang="en-US" dirty="0" err="1"/>
              <a:t>đến</a:t>
            </a:r>
            <a:r>
              <a:rPr lang="en-US" dirty="0"/>
              <a:t> </a:t>
            </a:r>
            <a:r>
              <a:rPr lang="en-US" dirty="0" err="1"/>
              <a:t>thời</a:t>
            </a:r>
            <a:r>
              <a:rPr lang="en-US" dirty="0"/>
              <a:t> </a:t>
            </a:r>
            <a:r>
              <a:rPr lang="en-US" dirty="0" err="1"/>
              <a:t>điểm</a:t>
            </a:r>
            <a:r>
              <a:rPr lang="en-US" dirty="0"/>
              <a:t> </a:t>
            </a:r>
            <a:r>
              <a:rPr lang="en-US" dirty="0" err="1"/>
              <a:t>thực</a:t>
            </a:r>
            <a:r>
              <a:rPr lang="en-US" dirty="0"/>
              <a:t> </a:t>
            </a:r>
            <a:r>
              <a:rPr lang="en-US" dirty="0" err="1"/>
              <a:t>hiện</a:t>
            </a:r>
            <a:r>
              <a:rPr lang="en-US" dirty="0"/>
              <a:t> </a:t>
            </a:r>
            <a:r>
              <a:rPr lang="en-US" dirty="0" err="1"/>
              <a:t>công</a:t>
            </a:r>
            <a:r>
              <a:rPr lang="en-US" dirty="0"/>
              <a:t> </a:t>
            </a:r>
            <a:r>
              <a:rPr lang="en-US" dirty="0" err="1"/>
              <a:t>việc</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tạo</a:t>
            </a:r>
            <a:r>
              <a:rPr lang="en-US" dirty="0"/>
              <a:t> “</a:t>
            </a:r>
            <a:r>
              <a:rPr lang="en-US" dirty="0" err="1"/>
              <a:t>xác</a:t>
            </a:r>
            <a:r>
              <a:rPr lang="en-US" dirty="0"/>
              <a:t> </a:t>
            </a:r>
            <a:r>
              <a:rPr lang="en-US" dirty="0" err="1"/>
              <a:t>nhận</a:t>
            </a:r>
            <a:r>
              <a:rPr lang="en-US" dirty="0"/>
              <a:t>” </a:t>
            </a:r>
            <a:r>
              <a:rPr lang="en-US" dirty="0" err="1"/>
              <a:t>giả</a:t>
            </a:r>
            <a:endParaRPr lang="en-US" dirty="0"/>
          </a:p>
          <a:p>
            <a:r>
              <a:rPr lang="en-US" dirty="0" err="1">
                <a:solidFill>
                  <a:srgbClr val="00B050"/>
                </a:solidFill>
              </a:rPr>
              <a:t>Xác</a:t>
            </a:r>
            <a:r>
              <a:rPr lang="en-US" dirty="0">
                <a:solidFill>
                  <a:srgbClr val="00B050"/>
                </a:solidFill>
              </a:rPr>
              <a:t> </a:t>
            </a:r>
            <a:r>
              <a:rPr lang="en-US" dirty="0" err="1">
                <a:solidFill>
                  <a:srgbClr val="00B050"/>
                </a:solidFill>
              </a:rPr>
              <a:t>thực</a:t>
            </a:r>
            <a:r>
              <a:rPr lang="en-US" dirty="0">
                <a:solidFill>
                  <a:srgbClr val="00B050"/>
                </a:solidFill>
              </a:rPr>
              <a:t> (Authentication), </a:t>
            </a:r>
            <a:r>
              <a:rPr lang="en-US" dirty="0" err="1">
                <a:solidFill>
                  <a:srgbClr val="00B050"/>
                </a:solidFill>
              </a:rPr>
              <a:t>Định</a:t>
            </a:r>
            <a:r>
              <a:rPr lang="en-US" dirty="0">
                <a:solidFill>
                  <a:srgbClr val="00B050"/>
                </a:solidFill>
              </a:rPr>
              <a:t> </a:t>
            </a:r>
            <a:r>
              <a:rPr lang="en-US" dirty="0" err="1">
                <a:solidFill>
                  <a:srgbClr val="00B050"/>
                </a:solidFill>
              </a:rPr>
              <a:t>danh</a:t>
            </a:r>
            <a:r>
              <a:rPr lang="en-US" dirty="0">
                <a:solidFill>
                  <a:srgbClr val="00B050"/>
                </a:solidFill>
              </a:rPr>
              <a:t> (identification)</a:t>
            </a:r>
          </a:p>
          <a:p>
            <a:pPr lvl="1">
              <a:buFont typeface="Wingdings 2" pitchFamily="18" charset="2"/>
              <a:buNone/>
            </a:pPr>
            <a:endParaRPr lang="en-US" dirty="0"/>
          </a:p>
        </p:txBody>
      </p:sp>
      <p:grpSp>
        <p:nvGrpSpPr>
          <p:cNvPr id="265221" name="Group 5"/>
          <p:cNvGrpSpPr>
            <a:grpSpLocks/>
          </p:cNvGrpSpPr>
          <p:nvPr/>
        </p:nvGrpSpPr>
        <p:grpSpPr bwMode="auto">
          <a:xfrm>
            <a:off x="2286000" y="4572000"/>
            <a:ext cx="563563" cy="512763"/>
            <a:chOff x="2414" y="2004"/>
            <a:chExt cx="355" cy="323"/>
          </a:xfrm>
        </p:grpSpPr>
        <p:sp>
          <p:nvSpPr>
            <p:cNvPr id="265222" name="Oval 6"/>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3" name="Freeform 7"/>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24" name="Oval 8"/>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5" name="Oval 9"/>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5226" name="Group 10"/>
          <p:cNvGrpSpPr>
            <a:grpSpLocks/>
          </p:cNvGrpSpPr>
          <p:nvPr/>
        </p:nvGrpSpPr>
        <p:grpSpPr bwMode="auto">
          <a:xfrm>
            <a:off x="5849938" y="4602163"/>
            <a:ext cx="563562" cy="512762"/>
            <a:chOff x="2414" y="2004"/>
            <a:chExt cx="355" cy="323"/>
          </a:xfrm>
        </p:grpSpPr>
        <p:sp>
          <p:nvSpPr>
            <p:cNvPr id="265227" name="Oval 11"/>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28" name="Freeform 12"/>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29" name="Oval 13"/>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0" name="Oval 14"/>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5231" name="Line 15"/>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5232" name="Group 16"/>
          <p:cNvGrpSpPr>
            <a:grpSpLocks/>
          </p:cNvGrpSpPr>
          <p:nvPr/>
        </p:nvGrpSpPr>
        <p:grpSpPr bwMode="auto">
          <a:xfrm>
            <a:off x="3722688" y="5680075"/>
            <a:ext cx="989012" cy="846138"/>
            <a:chOff x="2524" y="3229"/>
            <a:chExt cx="979" cy="1091"/>
          </a:xfrm>
        </p:grpSpPr>
        <p:sp>
          <p:nvSpPr>
            <p:cNvPr id="265233" name="Oval 17"/>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4" name="Freeform 18"/>
            <p:cNvSpPr>
              <a:spLocks/>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5235" name="Oval 19"/>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5236" name="Oval 20"/>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5237" name="Line 21"/>
          <p:cNvSpPr>
            <a:spLocks noChangeShapeType="1"/>
          </p:cNvSpPr>
          <p:nvPr/>
        </p:nvSpPr>
        <p:spPr bwMode="auto">
          <a:xfrm flipV="1">
            <a:off x="4210050" y="4916488"/>
            <a:ext cx="0" cy="7080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38" name="Text Box 22"/>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5239" name="Text Box 23"/>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265240" name="Text Box 24"/>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charset="0"/>
              </a:rPr>
              <a:t>Eve</a:t>
            </a:r>
            <a:endParaRPr lang="en-US" altLang="en-US" sz="2400">
              <a:solidFill>
                <a:schemeClr val="hlink"/>
              </a:solidFill>
              <a:latin typeface="Times New Roman (Hebrew)" charset="-79"/>
              <a:cs typeface="Arial" charset="0"/>
            </a:endParaRPr>
          </a:p>
        </p:txBody>
      </p:sp>
      <p:sp>
        <p:nvSpPr>
          <p:cNvPr id="2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10</a:t>
            </a:fld>
            <a:endParaRPr lang="en-US" dirty="0">
              <a:latin typeface="+mn-lt"/>
            </a:endParaRPr>
          </a:p>
        </p:txBody>
      </p:sp>
    </p:spTree>
    <p:extLst>
      <p:ext uri="{BB962C8B-B14F-4D97-AF65-F5344CB8AC3E}">
        <p14:creationId xmlns:p14="http://schemas.microsoft.com/office/powerpoint/2010/main" val="356278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0" y="338138"/>
            <a:ext cx="9144000" cy="530225"/>
          </a:xfrm>
        </p:spPr>
        <p:txBody>
          <a:bodyPr/>
          <a:lstStyle/>
          <a:p>
            <a:pPr algn="r"/>
            <a:r>
              <a:rPr lang="en-US" dirty="0" err="1"/>
              <a:t>Chống</a:t>
            </a:r>
            <a:r>
              <a:rPr lang="en-US" dirty="0"/>
              <a:t> </a:t>
            </a:r>
            <a:r>
              <a:rPr lang="en-US" dirty="0" err="1"/>
              <a:t>lại</a:t>
            </a:r>
            <a:r>
              <a:rPr lang="en-US" dirty="0"/>
              <a:t> </a:t>
            </a:r>
            <a:r>
              <a:rPr lang="en-US" dirty="0" err="1"/>
              <a:t>sự</a:t>
            </a:r>
            <a:r>
              <a:rPr lang="en-US" dirty="0"/>
              <a:t> </a:t>
            </a:r>
            <a:r>
              <a:rPr lang="en-US" dirty="0" err="1"/>
              <a:t>thoái</a:t>
            </a:r>
            <a:r>
              <a:rPr lang="en-US" dirty="0"/>
              <a:t> </a:t>
            </a:r>
            <a:r>
              <a:rPr lang="en-US" dirty="0" err="1"/>
              <a:t>thác</a:t>
            </a:r>
            <a:r>
              <a:rPr lang="en-US" dirty="0"/>
              <a:t> </a:t>
            </a:r>
            <a:r>
              <a:rPr lang="en-US" dirty="0" err="1"/>
              <a:t>trách</a:t>
            </a:r>
            <a:r>
              <a:rPr lang="en-US" dirty="0"/>
              <a:t> </a:t>
            </a:r>
            <a:r>
              <a:rPr lang="en-US" dirty="0" err="1"/>
              <a:t>nhiệm</a:t>
            </a:r>
            <a:endParaRPr lang="en-US" dirty="0"/>
          </a:p>
        </p:txBody>
      </p:sp>
      <p:sp>
        <p:nvSpPr>
          <p:cNvPr id="267267"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nhận</a:t>
            </a:r>
            <a:r>
              <a:rPr lang="en-US" dirty="0"/>
              <a:t> </a:t>
            </a:r>
            <a:r>
              <a:rPr lang="en-US" dirty="0" err="1"/>
              <a:t>được</a:t>
            </a:r>
            <a:r>
              <a:rPr lang="en-US" dirty="0"/>
              <a:t> 1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a:solidFill>
                  <a:srgbClr val="FF99FF"/>
                </a:solidFill>
              </a:rPr>
              <a:t>Alice</a:t>
            </a:r>
            <a:r>
              <a:rPr lang="en-US" dirty="0"/>
              <a:t> </a:t>
            </a:r>
            <a:r>
              <a:rPr lang="en-US" dirty="0" err="1"/>
              <a:t>không</a:t>
            </a:r>
            <a:r>
              <a:rPr lang="en-US" dirty="0"/>
              <a:t> </a:t>
            </a:r>
            <a:r>
              <a:rPr lang="en-US" dirty="0" err="1"/>
              <a:t>thể</a:t>
            </a:r>
            <a:r>
              <a:rPr lang="en-US" dirty="0"/>
              <a:t> “</a:t>
            </a:r>
            <a:r>
              <a:rPr lang="en-US" dirty="0" err="1"/>
              <a:t>chối</a:t>
            </a:r>
            <a:r>
              <a:rPr lang="en-US" dirty="0"/>
              <a:t>” </a:t>
            </a:r>
            <a:r>
              <a:rPr lang="en-US" dirty="0" err="1"/>
              <a:t>rằng</a:t>
            </a:r>
            <a:r>
              <a:rPr lang="en-US" dirty="0"/>
              <a:t> </a:t>
            </a:r>
            <a:r>
              <a:rPr lang="en-US" dirty="0" err="1"/>
              <a:t>không</a:t>
            </a:r>
            <a:r>
              <a:rPr lang="en-US" dirty="0"/>
              <a:t> </a:t>
            </a:r>
            <a:r>
              <a:rPr lang="en-US" dirty="0" err="1"/>
              <a:t>gửi</a:t>
            </a:r>
            <a:r>
              <a:rPr lang="en-US" dirty="0"/>
              <a:t> </a:t>
            </a:r>
            <a:r>
              <a:rPr lang="en-US" dirty="0" err="1"/>
              <a:t>thông</a:t>
            </a:r>
            <a:r>
              <a:rPr lang="en-US" dirty="0"/>
              <a:t> </a:t>
            </a:r>
            <a:r>
              <a:rPr lang="en-US" dirty="0" err="1"/>
              <a:t>điệp</a:t>
            </a:r>
            <a:r>
              <a:rPr lang="en-US" dirty="0"/>
              <a:t> </a:t>
            </a:r>
            <a:r>
              <a:rPr lang="en-US" dirty="0" err="1"/>
              <a:t>này</a:t>
            </a:r>
            <a:r>
              <a:rPr lang="en-US" dirty="0"/>
              <a:t> </a:t>
            </a:r>
            <a:r>
              <a:rPr lang="en-US" dirty="0" err="1"/>
              <a:t>cho</a:t>
            </a:r>
            <a:r>
              <a:rPr lang="en-US" dirty="0"/>
              <a:t> </a:t>
            </a:r>
            <a:r>
              <a:rPr lang="en-US" dirty="0">
                <a:solidFill>
                  <a:srgbClr val="66CCFF"/>
                </a:solidFill>
              </a:rPr>
              <a:t>Bob</a:t>
            </a:r>
          </a:p>
          <a:p>
            <a:r>
              <a:rPr lang="en-US" dirty="0" err="1">
                <a:solidFill>
                  <a:srgbClr val="00B050"/>
                </a:solidFill>
              </a:rPr>
              <a:t>Chống</a:t>
            </a:r>
            <a:r>
              <a:rPr lang="en-US" dirty="0">
                <a:solidFill>
                  <a:srgbClr val="00B050"/>
                </a:solidFill>
              </a:rPr>
              <a:t> </a:t>
            </a:r>
            <a:r>
              <a:rPr lang="en-US" dirty="0" err="1">
                <a:solidFill>
                  <a:srgbClr val="00B050"/>
                </a:solidFill>
              </a:rPr>
              <a:t>lại</a:t>
            </a:r>
            <a:r>
              <a:rPr lang="en-US" dirty="0">
                <a:solidFill>
                  <a:srgbClr val="00B050"/>
                </a:solidFill>
              </a:rPr>
              <a:t> </a:t>
            </a:r>
            <a:r>
              <a:rPr lang="en-US" dirty="0" err="1">
                <a:solidFill>
                  <a:srgbClr val="00B050"/>
                </a:solidFill>
              </a:rPr>
              <a:t>sự</a:t>
            </a:r>
            <a:r>
              <a:rPr lang="en-US" dirty="0">
                <a:solidFill>
                  <a:srgbClr val="00B050"/>
                </a:solidFill>
              </a:rPr>
              <a:t> </a:t>
            </a:r>
            <a:r>
              <a:rPr lang="en-US" dirty="0" err="1">
                <a:solidFill>
                  <a:srgbClr val="00B050"/>
                </a:solidFill>
              </a:rPr>
              <a:t>thoái</a:t>
            </a:r>
            <a:r>
              <a:rPr lang="en-US" dirty="0">
                <a:solidFill>
                  <a:srgbClr val="00B050"/>
                </a:solidFill>
              </a:rPr>
              <a:t> </a:t>
            </a:r>
            <a:r>
              <a:rPr lang="en-US" dirty="0" err="1">
                <a:solidFill>
                  <a:srgbClr val="00B050"/>
                </a:solidFill>
              </a:rPr>
              <a:t>thác</a:t>
            </a:r>
            <a:r>
              <a:rPr lang="en-US" dirty="0">
                <a:solidFill>
                  <a:srgbClr val="00B050"/>
                </a:solidFill>
              </a:rPr>
              <a:t> </a:t>
            </a:r>
            <a:r>
              <a:rPr lang="en-US" dirty="0" err="1">
                <a:solidFill>
                  <a:srgbClr val="00B050"/>
                </a:solidFill>
              </a:rPr>
              <a:t>trách</a:t>
            </a:r>
            <a:r>
              <a:rPr lang="en-US" dirty="0">
                <a:solidFill>
                  <a:srgbClr val="00B050"/>
                </a:solidFill>
              </a:rPr>
              <a:t> </a:t>
            </a:r>
            <a:r>
              <a:rPr lang="en-US" dirty="0" err="1">
                <a:solidFill>
                  <a:srgbClr val="00B050"/>
                </a:solidFill>
              </a:rPr>
              <a:t>nhiệm</a:t>
            </a:r>
            <a:r>
              <a:rPr lang="en-US" dirty="0">
                <a:solidFill>
                  <a:srgbClr val="00B050"/>
                </a:solidFill>
              </a:rPr>
              <a:t> (Non-repudiation)</a:t>
            </a:r>
          </a:p>
        </p:txBody>
      </p:sp>
      <p:grpSp>
        <p:nvGrpSpPr>
          <p:cNvPr id="267268" name="Group 4"/>
          <p:cNvGrpSpPr>
            <a:grpSpLocks/>
          </p:cNvGrpSpPr>
          <p:nvPr/>
        </p:nvGrpSpPr>
        <p:grpSpPr bwMode="auto">
          <a:xfrm>
            <a:off x="2286000" y="4572000"/>
            <a:ext cx="563563" cy="512763"/>
            <a:chOff x="2414" y="2004"/>
            <a:chExt cx="355" cy="323"/>
          </a:xfrm>
        </p:grpSpPr>
        <p:sp>
          <p:nvSpPr>
            <p:cNvPr id="267269"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0" name="Freeform 6"/>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7271"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2"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7273" name="Group 9"/>
          <p:cNvGrpSpPr>
            <a:grpSpLocks/>
          </p:cNvGrpSpPr>
          <p:nvPr/>
        </p:nvGrpSpPr>
        <p:grpSpPr bwMode="auto">
          <a:xfrm>
            <a:off x="5849938" y="4602163"/>
            <a:ext cx="563562" cy="512762"/>
            <a:chOff x="2414" y="2004"/>
            <a:chExt cx="355" cy="323"/>
          </a:xfrm>
        </p:grpSpPr>
        <p:sp>
          <p:nvSpPr>
            <p:cNvPr id="267274"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5" name="Freeform 11"/>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7276"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7277"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7278"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285"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7286"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11</a:t>
            </a:fld>
            <a:endParaRPr lang="en-US" dirty="0">
              <a:latin typeface="+mn-lt"/>
            </a:endParaRPr>
          </a:p>
        </p:txBody>
      </p:sp>
    </p:spTree>
    <p:extLst>
      <p:ext uri="{BB962C8B-B14F-4D97-AF65-F5344CB8AC3E}">
        <p14:creationId xmlns:p14="http://schemas.microsoft.com/office/powerpoint/2010/main" val="1010687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88" y="335485"/>
            <a:ext cx="8380412" cy="535531"/>
          </a:xfrm>
        </p:spPr>
        <p:txBody>
          <a:bodyPr/>
          <a:lstStyle/>
          <a:p>
            <a:r>
              <a:rPr lang="en-US" dirty="0" err="1"/>
              <a:t>Tính</a:t>
            </a:r>
            <a:r>
              <a:rPr lang="en-US" dirty="0"/>
              <a:t> </a:t>
            </a:r>
            <a:r>
              <a:rPr lang="en-US" dirty="0" err="1"/>
              <a:t>riêng</a:t>
            </a:r>
            <a:r>
              <a:rPr lang="en-US" dirty="0"/>
              <a:t> </a:t>
            </a:r>
            <a:r>
              <a:rPr lang="en-US" dirty="0" err="1"/>
              <a:t>tư</a:t>
            </a:r>
            <a:endParaRPr lang="en-US" dirty="0"/>
          </a:p>
        </p:txBody>
      </p:sp>
      <p:sp>
        <p:nvSpPr>
          <p:cNvPr id="3" name="Content Placeholder 2"/>
          <p:cNvSpPr>
            <a:spLocks noGrp="1"/>
          </p:cNvSpPr>
          <p:nvPr>
            <p:ph idx="1"/>
          </p:nvPr>
        </p:nvSpPr>
        <p:spPr>
          <a:xfrm>
            <a:off x="382588" y="1414463"/>
            <a:ext cx="8380412" cy="5133713"/>
          </a:xfrm>
        </p:spPr>
        <p:txBody>
          <a:bodyPr/>
          <a:lstStyle/>
          <a:p>
            <a:r>
              <a:rPr lang="en-US" dirty="0" err="1"/>
              <a:t>Bảo</a:t>
            </a:r>
            <a:r>
              <a:rPr lang="en-US" dirty="0"/>
              <a:t> </a:t>
            </a:r>
            <a:r>
              <a:rPr lang="en-US" dirty="0" err="1"/>
              <a:t>vệ</a:t>
            </a:r>
            <a:r>
              <a:rPr lang="en-US" dirty="0"/>
              <a:t> </a:t>
            </a:r>
            <a:r>
              <a:rPr lang="en-US" dirty="0" err="1"/>
              <a:t>dữ</a:t>
            </a:r>
            <a:r>
              <a:rPr lang="en-US" dirty="0"/>
              <a:t> </a:t>
            </a:r>
            <a:r>
              <a:rPr lang="en-US" dirty="0" err="1"/>
              <a:t>liệu</a:t>
            </a:r>
            <a:r>
              <a:rPr lang="en-US" dirty="0"/>
              <a:t> </a:t>
            </a:r>
            <a:r>
              <a:rPr lang="en-US" dirty="0" err="1"/>
              <a:t>thông</a:t>
            </a:r>
            <a:r>
              <a:rPr lang="en-US" dirty="0"/>
              <a:t> tin </a:t>
            </a:r>
            <a:r>
              <a:rPr lang="en-US" dirty="0" err="1"/>
              <a:t>cá</a:t>
            </a:r>
            <a:r>
              <a:rPr lang="en-US" dirty="0"/>
              <a:t> </a:t>
            </a:r>
            <a:r>
              <a:rPr lang="en-US" dirty="0" err="1"/>
              <a:t>nhân</a:t>
            </a:r>
            <a:r>
              <a:rPr lang="en-US" dirty="0"/>
              <a:t>, </a:t>
            </a:r>
            <a:r>
              <a:rPr lang="en-US" dirty="0" err="1"/>
              <a:t>nhạy</a:t>
            </a:r>
            <a:r>
              <a:rPr lang="en-US" dirty="0"/>
              <a:t> </a:t>
            </a:r>
            <a:r>
              <a:rPr lang="en-US" dirty="0" err="1"/>
              <a:t>cảm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95938" name="Picture 2" descr="https://encrypted-tbn0.gstatic.com/images?q=tbn:ANd9GcQsYcQN3QyhlIUI-b7_4GXtS7CSdJh6ExjzkJPmeJ3wLG7_ol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354" y="4898536"/>
            <a:ext cx="3105150" cy="1466851"/>
          </a:xfrm>
          <a:prstGeom prst="rect">
            <a:avLst/>
          </a:prstGeom>
          <a:noFill/>
          <a:extLst>
            <a:ext uri="{909E8E84-426E-40DD-AFC4-6F175D3DCCD1}">
              <a14:hiddenFill xmlns:a14="http://schemas.microsoft.com/office/drawing/2010/main">
                <a:solidFill>
                  <a:srgbClr val="FFFFFF"/>
                </a:solidFill>
              </a14:hiddenFill>
            </a:ext>
          </a:extLst>
        </p:spPr>
      </p:pic>
      <p:pic>
        <p:nvPicPr>
          <p:cNvPr id="295940" name="Picture 4" descr="http://vpnreviewz.com/wp-content/uploads/Protect-Your-Privacy-When-Youre-Using-Social-Medi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2209799"/>
            <a:ext cx="3048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295942" name="Picture 6" descr="http://siliconangle.com/files/2011/02/my_location-300x2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352800"/>
            <a:ext cx="2857500" cy="2019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1971675" y="1672770"/>
            <a:ext cx="10001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16291" y="5401130"/>
            <a:ext cx="2053767"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vị</a:t>
            </a:r>
            <a:r>
              <a:rPr lang="en-US" sz="2400" dirty="0">
                <a:latin typeface="+mn-lt"/>
              </a:rPr>
              <a:t> </a:t>
            </a:r>
            <a:r>
              <a:rPr lang="en-US" sz="2400" dirty="0" err="1">
                <a:latin typeface="+mn-lt"/>
              </a:rPr>
              <a:t>trí</a:t>
            </a:r>
            <a:endParaRPr lang="en-US" sz="2400" dirty="0">
              <a:latin typeface="+mn-lt"/>
            </a:endParaRPr>
          </a:p>
        </p:txBody>
      </p:sp>
      <p:sp>
        <p:nvSpPr>
          <p:cNvPr id="13" name="TextBox 12"/>
          <p:cNvSpPr txBox="1"/>
          <p:nvPr/>
        </p:nvSpPr>
        <p:spPr>
          <a:xfrm>
            <a:off x="5070848" y="4407842"/>
            <a:ext cx="3539752" cy="461665"/>
          </a:xfrm>
          <a:prstGeom prst="rect">
            <a:avLst/>
          </a:prstGeom>
          <a:noFill/>
        </p:spPr>
        <p:txBody>
          <a:bodyPr wrap="none" rtlCol="0">
            <a:spAutoFit/>
          </a:bodyPr>
          <a:lstStyle/>
          <a:p>
            <a:r>
              <a:rPr lang="en-US" sz="2400" dirty="0" err="1">
                <a:latin typeface="+mn-lt"/>
              </a:rPr>
              <a:t>Thông</a:t>
            </a:r>
            <a:r>
              <a:rPr lang="en-US" sz="2400" dirty="0">
                <a:latin typeface="+mn-lt"/>
              </a:rPr>
              <a:t> tin </a:t>
            </a:r>
            <a:r>
              <a:rPr lang="en-US" sz="2400" dirty="0" err="1">
                <a:latin typeface="+mn-lt"/>
              </a:rPr>
              <a:t>trên</a:t>
            </a:r>
            <a:r>
              <a:rPr lang="en-US" sz="2400" dirty="0">
                <a:latin typeface="+mn-lt"/>
              </a:rPr>
              <a:t> </a:t>
            </a:r>
            <a:r>
              <a:rPr lang="en-US" sz="2400" dirty="0" err="1">
                <a:latin typeface="+mn-lt"/>
              </a:rPr>
              <a:t>mạng</a:t>
            </a:r>
            <a:r>
              <a:rPr lang="en-US" sz="2400" dirty="0">
                <a:latin typeface="+mn-lt"/>
              </a:rPr>
              <a:t> </a:t>
            </a:r>
            <a:r>
              <a:rPr lang="en-US" sz="2400" dirty="0" err="1">
                <a:latin typeface="+mn-lt"/>
              </a:rPr>
              <a:t>xã</a:t>
            </a:r>
            <a:r>
              <a:rPr lang="en-US" sz="2400" dirty="0">
                <a:latin typeface="+mn-lt"/>
              </a:rPr>
              <a:t> </a:t>
            </a:r>
            <a:r>
              <a:rPr lang="en-US" sz="2400" dirty="0" err="1">
                <a:latin typeface="+mn-lt"/>
              </a:rPr>
              <a:t>hội</a:t>
            </a:r>
            <a:endParaRPr lang="en-US" sz="2400" dirty="0">
              <a:latin typeface="+mn-lt"/>
            </a:endParaRPr>
          </a:p>
        </p:txBody>
      </p:sp>
      <p:sp>
        <p:nvSpPr>
          <p:cNvPr id="10"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12</a:t>
            </a:fld>
            <a:endParaRPr lang="en-US" dirty="0">
              <a:latin typeface="+mn-lt"/>
            </a:endParaRPr>
          </a:p>
        </p:txBody>
      </p:sp>
    </p:spTree>
    <p:extLst>
      <p:ext uri="{BB962C8B-B14F-4D97-AF65-F5344CB8AC3E}">
        <p14:creationId xmlns:p14="http://schemas.microsoft.com/office/powerpoint/2010/main" val="419012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p:cNvSpPr>
            <a:spLocks noGrp="1" noChangeArrowheads="1"/>
          </p:cNvSpPr>
          <p:nvPr>
            <p:ph type="ctrTitle"/>
          </p:nvPr>
        </p:nvSpPr>
        <p:spPr>
          <a:xfrm>
            <a:off x="727075" y="1522413"/>
            <a:ext cx="7843838" cy="1190625"/>
          </a:xfrm>
        </p:spPr>
        <p:txBody>
          <a:bodyPr/>
          <a:lstStyle/>
          <a:p>
            <a:r>
              <a:rPr lang="en-US" sz="4000"/>
              <a:t>Lịch sử phát triển </a:t>
            </a:r>
            <a:br>
              <a:rPr lang="en-US" sz="4000"/>
            </a:br>
            <a:r>
              <a:rPr lang="en-US" sz="4000"/>
              <a:t>của Mật mã học</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13</a:t>
            </a:fld>
            <a:endParaRPr lang="en-US" dirty="0">
              <a:latin typeface="+mn-lt"/>
            </a:endParaRPr>
          </a:p>
        </p:txBody>
      </p:sp>
    </p:spTree>
    <p:extLst>
      <p:ext uri="{BB962C8B-B14F-4D97-AF65-F5344CB8AC3E}">
        <p14:creationId xmlns:p14="http://schemas.microsoft.com/office/powerpoint/2010/main" val="12882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dirty="0" err="1"/>
              <a:t>Sơ</a:t>
            </a:r>
            <a:r>
              <a:rPr lang="en-US" dirty="0"/>
              <a:t> </a:t>
            </a:r>
            <a:r>
              <a:rPr lang="en-US" dirty="0" err="1"/>
              <a:t>lược</a:t>
            </a:r>
            <a:r>
              <a:rPr lang="en-US" dirty="0"/>
              <a:t>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br>
              <a:rPr lang="en-US" dirty="0"/>
            </a:br>
            <a:r>
              <a:rPr lang="en-US" dirty="0" err="1"/>
              <a:t>của</a:t>
            </a:r>
            <a:r>
              <a:rPr lang="en-US" dirty="0"/>
              <a:t> </a:t>
            </a:r>
            <a:r>
              <a:rPr lang="en-US" dirty="0" err="1"/>
              <a:t>mật</a:t>
            </a:r>
            <a:r>
              <a:rPr lang="en-US" dirty="0"/>
              <a:t> </a:t>
            </a:r>
            <a:r>
              <a:rPr lang="en-US" dirty="0" err="1"/>
              <a:t>mã</a:t>
            </a:r>
            <a:r>
              <a:rPr lang="en-US" dirty="0"/>
              <a:t> </a:t>
            </a:r>
            <a:r>
              <a:rPr lang="en-US" dirty="0" err="1"/>
              <a:t>học</a:t>
            </a:r>
            <a:endParaRPr lang="en-US" dirty="0"/>
          </a:p>
        </p:txBody>
      </p:sp>
      <p:pic>
        <p:nvPicPr>
          <p:cNvPr id="232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73212"/>
            <a:ext cx="34559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453" name="Text Box 5"/>
          <p:cNvSpPr txBox="1">
            <a:spLocks noChangeArrowheads="1"/>
          </p:cNvSpPr>
          <p:nvPr/>
        </p:nvSpPr>
        <p:spPr bwMode="auto">
          <a:xfrm>
            <a:off x="2362200" y="5147846"/>
            <a:ext cx="66182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mn-lt"/>
                <a:cs typeface="Arial" charset="0"/>
              </a:rPr>
              <a:t>Nguồn</a:t>
            </a:r>
            <a:r>
              <a:rPr lang="en-US" sz="1600" dirty="0">
                <a:latin typeface="+mn-lt"/>
                <a:cs typeface="Arial" charset="0"/>
              </a:rPr>
              <a:t>: </a:t>
            </a:r>
            <a:r>
              <a:rPr lang="en-US" sz="1600" u="sng" dirty="0">
                <a:solidFill>
                  <a:srgbClr val="66CCFF"/>
                </a:solidFill>
                <a:latin typeface="+mn-lt"/>
                <a:cs typeface="Arial" charset="0"/>
              </a:rPr>
              <a:t>http://www.cqrsoft.com/history/scytale.htm    </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14</a:t>
            </a:fld>
            <a:endParaRPr lang="en-US" dirty="0">
              <a:latin typeface="+mn-lt"/>
            </a:endParaRPr>
          </a:p>
        </p:txBody>
      </p:sp>
    </p:spTree>
    <p:extLst>
      <p:ext uri="{BB962C8B-B14F-4D97-AF65-F5344CB8AC3E}">
        <p14:creationId xmlns:p14="http://schemas.microsoft.com/office/powerpoint/2010/main" val="3098427267"/>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Dẫn nhập</a:t>
            </a:r>
            <a:endParaRPr lang="en-US">
              <a:cs typeface="Tahoma" pitchFamily="34" charset="0"/>
            </a:endParaRPr>
          </a:p>
        </p:txBody>
      </p:sp>
      <p:sp>
        <p:nvSpPr>
          <p:cNvPr id="234502" name="Rectangle 6"/>
          <p:cNvSpPr>
            <a:spLocks noGrp="1" noChangeArrowheads="1"/>
          </p:cNvSpPr>
          <p:nvPr>
            <p:ph type="body" idx="1"/>
          </p:nvPr>
        </p:nvSpPr>
        <p:spPr>
          <a:xfrm>
            <a:off x="2743200" y="1414463"/>
            <a:ext cx="6019800" cy="2279650"/>
          </a:xfrm>
          <a:ln/>
        </p:spPr>
        <p:txBody>
          <a:bodyPr/>
          <a:lstStyle/>
          <a:p>
            <a:r>
              <a:rPr lang="en-US">
                <a:effectLst/>
              </a:rPr>
              <a:t>Ấn/con dấu được sử dụng để đóng lên các tài liệu quan trọng</a:t>
            </a:r>
          </a:p>
          <a:p>
            <a:r>
              <a:rPr lang="en-US">
                <a:effectLst/>
              </a:rPr>
              <a:t>Mật khẩu (Password) được sử dụng để định danh người trong tổ chức</a:t>
            </a:r>
          </a:p>
          <a:p>
            <a:r>
              <a:rPr lang="en-US">
                <a:effectLst/>
              </a:rPr>
              <a:t>…</a:t>
            </a:r>
          </a:p>
        </p:txBody>
      </p:sp>
      <p:pic>
        <p:nvPicPr>
          <p:cNvPr id="234499" name="Picture 3" descr="se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2201863" cy="2951163"/>
          </a:xfrm>
          <a:prstGeom prst="rect">
            <a:avLst/>
          </a:prstGeom>
          <a:noFill/>
          <a:ln w="9525">
            <a:solidFill>
              <a:schemeClr val="bg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34500" name="Text Box 4"/>
          <p:cNvSpPr txBox="1">
            <a:spLocks noChangeArrowheads="1"/>
          </p:cNvSpPr>
          <p:nvPr/>
        </p:nvSpPr>
        <p:spPr bwMode="auto">
          <a:xfrm>
            <a:off x="605971" y="4495800"/>
            <a:ext cx="8534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ct val="50000"/>
              </a:spcBef>
            </a:pPr>
            <a:r>
              <a:rPr lang="en-US" sz="1600" dirty="0" err="1">
                <a:latin typeface="Arial" pitchFamily="34" charset="0"/>
                <a:cs typeface="Arial" pitchFamily="34" charset="0"/>
              </a:rPr>
              <a:t>Nguồn</a:t>
            </a:r>
            <a:r>
              <a:rPr lang="en-US" sz="1600" dirty="0">
                <a:latin typeface="Arial" pitchFamily="34" charset="0"/>
                <a:cs typeface="Arial" pitchFamily="34" charset="0"/>
              </a:rPr>
              <a:t>: </a:t>
            </a:r>
            <a:r>
              <a:rPr lang="en-US" sz="1600" dirty="0">
                <a:latin typeface="Arial" pitchFamily="34" charset="0"/>
                <a:cs typeface="Arial" pitchFamily="34" charset="0"/>
                <a:hlinkClick r:id="rId4"/>
              </a:rPr>
              <a:t>http://images.encarta.msn.com/xrefmedia/sharemed/targets/images/pho/t025/T025102A.jpg</a:t>
            </a:r>
            <a:r>
              <a:rPr lang="en-US" sz="1600" dirty="0">
                <a:latin typeface="Arial" pitchFamily="34" charset="0"/>
                <a:cs typeface="Arial" pitchFamily="34" charset="0"/>
              </a:rPr>
              <a:t> </a:t>
            </a:r>
          </a:p>
        </p:txBody>
      </p:sp>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15</a:t>
            </a:fld>
            <a:endParaRPr lang="en-US" dirty="0">
              <a:latin typeface="+mn-lt"/>
            </a:endParaRPr>
          </a:p>
        </p:txBody>
      </p:sp>
    </p:spTree>
    <p:extLst>
      <p:ext uri="{BB962C8B-B14F-4D97-AF65-F5344CB8AC3E}">
        <p14:creationId xmlns:p14="http://schemas.microsoft.com/office/powerpoint/2010/main" val="424283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Mã hóa thời kỳ cổ đại</a:t>
            </a:r>
          </a:p>
        </p:txBody>
      </p:sp>
      <p:sp>
        <p:nvSpPr>
          <p:cNvPr id="236646" name="Rectangle 102"/>
          <p:cNvSpPr>
            <a:spLocks noGrp="1" noChangeArrowheads="1"/>
          </p:cNvSpPr>
          <p:nvPr>
            <p:ph type="body" idx="1"/>
          </p:nvPr>
        </p:nvSpPr>
        <p:spPr>
          <a:xfrm>
            <a:off x="382588" y="2438400"/>
            <a:ext cx="8380412" cy="1511300"/>
          </a:xfrm>
          <a:ln/>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b="1" dirty="0" err="1"/>
              <a:t>Atbash</a:t>
            </a:r>
            <a:r>
              <a:rPr lang="en-US" dirty="0"/>
              <a:t>:</a:t>
            </a:r>
          </a:p>
          <a:p>
            <a:pPr lvl="1"/>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tiếng</a:t>
            </a:r>
            <a:r>
              <a:rPr lang="en-US" dirty="0"/>
              <a:t> Hebrew </a:t>
            </a:r>
            <a:r>
              <a:rPr lang="en-US" dirty="0" err="1"/>
              <a:t>cổ</a:t>
            </a:r>
            <a:r>
              <a:rPr lang="en-US" dirty="0"/>
              <a:t> “</a:t>
            </a:r>
            <a:r>
              <a:rPr lang="he-IL" dirty="0"/>
              <a:t>בבל = ששך</a:t>
            </a:r>
            <a:r>
              <a:rPr lang="en-US" dirty="0"/>
              <a:t>“</a:t>
            </a:r>
          </a:p>
          <a:p>
            <a:r>
              <a:rPr lang="en-US" dirty="0" err="1"/>
              <a:t>Phương</a:t>
            </a:r>
            <a:r>
              <a:rPr lang="en-US" dirty="0"/>
              <a:t> </a:t>
            </a:r>
            <a:r>
              <a:rPr lang="en-US" dirty="0" err="1"/>
              <a:t>pháp</a:t>
            </a:r>
            <a:r>
              <a:rPr lang="en-US" dirty="0"/>
              <a:t> </a:t>
            </a:r>
            <a:r>
              <a:rPr lang="en-US" b="1" dirty="0"/>
              <a:t>Caesar</a:t>
            </a:r>
            <a:endParaRPr lang="en-US" dirty="0"/>
          </a:p>
          <a:p>
            <a:endParaRPr lang="en-US" dirty="0"/>
          </a:p>
          <a:p>
            <a:endParaRPr lang="en-US" dirty="0"/>
          </a:p>
          <a:p>
            <a:endParaRPr lang="en-US" dirty="0"/>
          </a:p>
          <a:p>
            <a:r>
              <a:rPr lang="en-US" dirty="0" err="1"/>
              <a:t>Bất</a:t>
            </a:r>
            <a:r>
              <a:rPr lang="en-US" dirty="0"/>
              <a:t> </a:t>
            </a:r>
            <a:r>
              <a:rPr lang="en-US" dirty="0" err="1"/>
              <a:t>kỳ</a:t>
            </a:r>
            <a:r>
              <a:rPr lang="en-US" dirty="0"/>
              <a:t> </a:t>
            </a:r>
            <a:r>
              <a:rPr lang="en-US" dirty="0" err="1"/>
              <a:t>ai</a:t>
            </a:r>
            <a:r>
              <a:rPr lang="en-US" dirty="0"/>
              <a:t> </a:t>
            </a:r>
            <a:r>
              <a:rPr lang="en-US" dirty="0" err="1"/>
              <a:t>biết</a:t>
            </a:r>
            <a:r>
              <a:rPr lang="en-US" dirty="0"/>
              <a:t> </a:t>
            </a:r>
            <a:r>
              <a:rPr lang="en-US" dirty="0" err="1"/>
              <a:t>được</a:t>
            </a:r>
            <a:r>
              <a:rPr lang="en-US" dirty="0"/>
              <a:t> </a:t>
            </a:r>
            <a:r>
              <a:rPr lang="en-US" dirty="0" err="1"/>
              <a:t>quy</a:t>
            </a:r>
            <a:r>
              <a:rPr lang="en-US" dirty="0"/>
              <a:t> </a:t>
            </a:r>
            <a:r>
              <a:rPr lang="en-US" dirty="0" err="1"/>
              <a:t>tắc</a:t>
            </a:r>
            <a:r>
              <a:rPr lang="en-US" dirty="0"/>
              <a:t> </a:t>
            </a:r>
            <a:r>
              <a:rPr lang="en-US" dirty="0" err="1"/>
              <a:t>mã</a:t>
            </a:r>
            <a:r>
              <a:rPr lang="en-US" dirty="0"/>
              <a:t> </a:t>
            </a:r>
            <a:r>
              <a:rPr lang="en-US" dirty="0" err="1"/>
              <a:t>hóa</a:t>
            </a:r>
            <a:r>
              <a:rPr lang="en-US" dirty="0"/>
              <a:t> </a:t>
            </a:r>
            <a:r>
              <a:rPr lang="en-US" dirty="0" err="1"/>
              <a:t>này</a:t>
            </a:r>
            <a:r>
              <a:rPr lang="en-US" dirty="0"/>
              <a:t> </a:t>
            </a:r>
            <a:r>
              <a:rPr lang="en-US" dirty="0" err="1"/>
              <a:t>để</a:t>
            </a:r>
            <a:r>
              <a:rPr lang="en-US" dirty="0"/>
              <a:t> </a:t>
            </a:r>
            <a:r>
              <a:rPr lang="en-US" dirty="0" err="1"/>
              <a:t>dễ</a:t>
            </a:r>
            <a:r>
              <a:rPr lang="en-US" dirty="0"/>
              <a:t> </a:t>
            </a:r>
            <a:r>
              <a:rPr lang="en-US" dirty="0" err="1"/>
              <a:t>dàng</a:t>
            </a:r>
            <a:r>
              <a:rPr lang="en-US" dirty="0"/>
              <a:t> </a:t>
            </a:r>
            <a:r>
              <a:rPr lang="en-US" dirty="0" err="1"/>
              <a:t>giải</a:t>
            </a:r>
            <a:r>
              <a:rPr lang="en-US" dirty="0"/>
              <a:t> </a:t>
            </a:r>
            <a:r>
              <a:rPr lang="en-US" dirty="0" err="1"/>
              <a:t>mã</a:t>
            </a:r>
            <a:r>
              <a:rPr lang="en-US" dirty="0"/>
              <a:t> </a:t>
            </a:r>
            <a:r>
              <a:rPr lang="en-US" dirty="0" err="1"/>
              <a:t>thông</a:t>
            </a:r>
            <a:r>
              <a:rPr lang="en-US" dirty="0"/>
              <a:t> </a:t>
            </a:r>
            <a:r>
              <a:rPr lang="en-US" dirty="0" err="1"/>
              <a:t>điệp</a:t>
            </a:r>
            <a:endParaRPr lang="en-US" dirty="0"/>
          </a:p>
          <a:p>
            <a:endParaRPr lang="en-US" b="1" dirty="0"/>
          </a:p>
          <a:p>
            <a:endParaRPr lang="en-US" b="1" dirty="0"/>
          </a:p>
          <a:p>
            <a:endParaRPr lang="en-US" b="1" dirty="0"/>
          </a:p>
          <a:p>
            <a:endParaRPr lang="en-US" b="1" dirty="0"/>
          </a:p>
          <a:p>
            <a:endParaRPr lang="en-US" b="1" dirty="0"/>
          </a:p>
          <a:p>
            <a:endParaRPr lang="en-US" b="1" dirty="0"/>
          </a:p>
        </p:txBody>
      </p:sp>
      <p:graphicFrame>
        <p:nvGraphicFramePr>
          <p:cNvPr id="236645" name="Group 101"/>
          <p:cNvGraphicFramePr>
            <a:graphicFrameLocks noGrp="1"/>
          </p:cNvGraphicFramePr>
          <p:nvPr>
            <p:ph idx="4294967295"/>
            <p:extLst>
              <p:ext uri="{D42A27DB-BD31-4B8C-83A1-F6EECF244321}">
                <p14:modId xmlns:p14="http://schemas.microsoft.com/office/powerpoint/2010/main" val="2825273591"/>
              </p:ext>
            </p:extLst>
          </p:nvPr>
        </p:nvGraphicFramePr>
        <p:xfrm>
          <a:off x="381000" y="1414463"/>
          <a:ext cx="8380413" cy="841376"/>
        </p:xfrm>
        <a:graphic>
          <a:graphicData uri="http://schemas.openxmlformats.org/drawingml/2006/table">
            <a:tbl>
              <a:tblPr/>
              <a:tblGrid>
                <a:gridCol w="382588">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7782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79413">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79413">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gridCol w="381000">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7782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gridCol w="379412">
                  <a:extLst>
                    <a:ext uri="{9D8B030D-6E8A-4147-A177-3AD203B41FA5}">
                      <a16:colId xmlns:a16="http://schemas.microsoft.com/office/drawing/2014/main" val="20020"/>
                    </a:ext>
                  </a:extLst>
                </a:gridCol>
                <a:gridCol w="382588">
                  <a:extLst>
                    <a:ext uri="{9D8B030D-6E8A-4147-A177-3AD203B41FA5}">
                      <a16:colId xmlns:a16="http://schemas.microsoft.com/office/drawing/2014/main" val="20021"/>
                    </a:ext>
                  </a:extLst>
                </a:gridCol>
              </a:tblGrid>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פ</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ל</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ו</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א</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ב</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ג</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ד</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ה</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ו</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ז</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ח</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ט</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י</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כ</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ל</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מ</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נ</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ס</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a:ln>
                            <a:noFill/>
                          </a:ln>
                          <a:solidFill>
                            <a:schemeClr val="tx1"/>
                          </a:solidFill>
                          <a:effectLst/>
                          <a:latin typeface="Times New Roman" pitchFamily="18" charset="0"/>
                          <a:cs typeface="Tahoma" pitchFamily="34" charset="0"/>
                        </a:rPr>
                        <a:t>ע</a:t>
                      </a:r>
                      <a:endParaRPr kumimoji="0" lang="en-US" sz="2400" b="0" i="0" u="none" strike="noStrike" cap="none" normalizeH="0" baseline="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פ</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צ</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ק</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ר</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ש</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he-IL" sz="2400" b="0" i="0" u="none" strike="noStrike" cap="none" normalizeH="0" baseline="0" dirty="0">
                          <a:ln>
                            <a:noFill/>
                          </a:ln>
                          <a:solidFill>
                            <a:schemeClr val="tx1"/>
                          </a:solidFill>
                          <a:effectLst/>
                          <a:latin typeface="Times New Roman" pitchFamily="18" charset="0"/>
                          <a:cs typeface="Tahoma" pitchFamily="34" charset="0"/>
                        </a:rPr>
                        <a:t>ת</a:t>
                      </a:r>
                      <a:endParaRPr kumimoji="0" lang="en-US" sz="2400" b="0" i="0" u="none" strike="noStrike" cap="none" normalizeH="0" baseline="0" dirty="0">
                        <a:ln>
                          <a:noFill/>
                        </a:ln>
                        <a:solidFill>
                          <a:schemeClr val="tx1"/>
                        </a:solidFill>
                        <a:effectLst/>
                        <a:latin typeface="Times New Roman" pitchFamily="18" charset="0"/>
                        <a:cs typeface="Tahoma"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36619" name="Group 75"/>
          <p:cNvGraphicFramePr>
            <a:graphicFrameLocks noGrp="1"/>
          </p:cNvGraphicFramePr>
          <p:nvPr>
            <p:extLst>
              <p:ext uri="{D42A27DB-BD31-4B8C-83A1-F6EECF244321}">
                <p14:modId xmlns:p14="http://schemas.microsoft.com/office/powerpoint/2010/main" val="2937762912"/>
              </p:ext>
            </p:extLst>
          </p:nvPr>
        </p:nvGraphicFramePr>
        <p:xfrm>
          <a:off x="755650" y="3886200"/>
          <a:ext cx="7561263" cy="1035050"/>
        </p:xfrm>
        <a:graphic>
          <a:graphicData uri="http://schemas.openxmlformats.org/drawingml/2006/table">
            <a:tbl>
              <a:tblPr/>
              <a:tblGrid>
                <a:gridCol w="431800">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51117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3388">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16</a:t>
            </a:fld>
            <a:endParaRPr lang="en-US" dirty="0">
              <a:latin typeface="+mn-lt"/>
            </a:endParaRPr>
          </a:p>
        </p:txBody>
      </p:sp>
    </p:spTree>
    <p:extLst>
      <p:ext uri="{BB962C8B-B14F-4D97-AF65-F5344CB8AC3E}">
        <p14:creationId xmlns:p14="http://schemas.microsoft.com/office/powerpoint/2010/main" val="110720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a:t>Mã hóa thời kỳ cổ đại</a:t>
            </a:r>
          </a:p>
        </p:txBody>
      </p:sp>
      <p:sp>
        <p:nvSpPr>
          <p:cNvPr id="5" name="Content Placeholder 4"/>
          <p:cNvSpPr>
            <a:spLocks noGrp="1"/>
          </p:cNvSpPr>
          <p:nvPr>
            <p:ph idx="1"/>
          </p:nvPr>
        </p:nvSpPr>
        <p:spPr/>
        <p:txBody>
          <a:bodyPr/>
          <a:lstStyle/>
          <a:p>
            <a:r>
              <a:rPr lang="vi-VN" dirty="0">
                <a:latin typeface="+mn-lt"/>
              </a:rPr>
              <a:t>Phương pháp Caesar là một trường hợp đặc biệt của phương pháp mã hóa bằng cách dịch chuyển (Shift Ciphers).</a:t>
            </a:r>
          </a:p>
          <a:p>
            <a:r>
              <a:rPr lang="vi-VN" dirty="0">
                <a:latin typeface="+mn-lt"/>
              </a:rPr>
              <a:t> Phương pháp Shift Cipher: các ký tự được xoay vòng đi K vị trí trong bảng chữ cái. K được xem là khóa để giải mã</a:t>
            </a:r>
            <a:endParaRPr lang="en-US" dirty="0">
              <a:latin typeface="+mn-lt"/>
            </a:endParaRPr>
          </a:p>
          <a:p>
            <a:endParaRPr lang="en-US" sz="1100" dirty="0">
              <a:latin typeface="+mn-lt"/>
            </a:endParaRPr>
          </a:p>
          <a:p>
            <a:endParaRPr lang="en-US" dirty="0">
              <a:latin typeface="+mn-lt"/>
            </a:endParaRPr>
          </a:p>
          <a:p>
            <a:endParaRPr lang="en-US" dirty="0">
              <a:latin typeface="+mn-lt"/>
            </a:endParaRPr>
          </a:p>
          <a:p>
            <a:pPr algn="just"/>
            <a:r>
              <a:rPr lang="en-US" dirty="0" err="1"/>
              <a:t>Cả</a:t>
            </a:r>
            <a:r>
              <a:rPr lang="en-US" dirty="0"/>
              <a:t> </a:t>
            </a:r>
            <a:r>
              <a:rPr lang="en-US" dirty="0" err="1"/>
              <a:t>phương</a:t>
            </a:r>
            <a:r>
              <a:rPr lang="en-US" dirty="0"/>
              <a:t> </a:t>
            </a:r>
            <a:r>
              <a:rPr lang="en-US" dirty="0" err="1"/>
              <a:t>pháp</a:t>
            </a:r>
            <a:r>
              <a:rPr lang="en-US" dirty="0"/>
              <a:t> </a:t>
            </a:r>
            <a:r>
              <a:rPr lang="en-US" dirty="0" err="1"/>
              <a:t>Atbash</a:t>
            </a:r>
            <a:r>
              <a:rPr lang="en-US" dirty="0"/>
              <a:t> </a:t>
            </a:r>
            <a:r>
              <a:rPr lang="en-US" dirty="0" err="1"/>
              <a:t>và</a:t>
            </a:r>
            <a:r>
              <a:rPr lang="en-US" dirty="0"/>
              <a:t> Shift Cipher </a:t>
            </a:r>
            <a:r>
              <a:rPr lang="en-US" dirty="0" err="1"/>
              <a:t>đều</a:t>
            </a:r>
            <a:r>
              <a:rPr lang="en-US" dirty="0"/>
              <a:t> </a:t>
            </a:r>
            <a:r>
              <a:rPr lang="en-US" dirty="0" err="1"/>
              <a:t>là</a:t>
            </a:r>
            <a:r>
              <a:rPr lang="en-US" dirty="0"/>
              <a:t> </a:t>
            </a:r>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 </a:t>
            </a:r>
            <a:r>
              <a:rPr lang="en-US" dirty="0" err="1"/>
              <a:t>của</a:t>
            </a:r>
            <a:r>
              <a:rPr lang="en-US" dirty="0"/>
              <a:t> </a:t>
            </a:r>
            <a:r>
              <a:rPr lang="en-US" dirty="0" err="1"/>
              <a:t>phương</a:t>
            </a:r>
            <a:r>
              <a:rPr lang="en-US" dirty="0"/>
              <a:t> </a:t>
            </a:r>
            <a:r>
              <a:rPr lang="en-US" dirty="0" err="1"/>
              <a:t>pháp</a:t>
            </a:r>
            <a:r>
              <a:rPr lang="en-US" dirty="0"/>
              <a:t> </a:t>
            </a:r>
            <a:r>
              <a:rPr lang="en-US" dirty="0" err="1"/>
              <a:t>tổng</a:t>
            </a:r>
            <a:r>
              <a:rPr lang="en-US" dirty="0"/>
              <a:t> </a:t>
            </a:r>
            <a:r>
              <a:rPr lang="en-US" dirty="0" err="1"/>
              <a:t>quát</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trong</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thể</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MonoAlphabetic</a:t>
            </a:r>
            <a:r>
              <a:rPr lang="en-US" dirty="0"/>
              <a:t> </a:t>
            </a:r>
            <a:r>
              <a:rPr lang="en-US" dirty="0">
                <a:solidFill>
                  <a:srgbClr val="FF0000"/>
                </a:solidFill>
              </a:rPr>
              <a:t>Substitution</a:t>
            </a:r>
            <a:r>
              <a:rPr lang="en-US" dirty="0"/>
              <a:t> Cipher)</a:t>
            </a:r>
            <a:endParaRPr lang="en-US" dirty="0">
              <a:latin typeface="+mn-lt"/>
            </a:endParaRPr>
          </a:p>
        </p:txBody>
      </p:sp>
      <p:graphicFrame>
        <p:nvGraphicFramePr>
          <p:cNvPr id="238623" name="Group 31"/>
          <p:cNvGraphicFramePr>
            <a:graphicFrameLocks noGrp="1"/>
          </p:cNvGraphicFramePr>
          <p:nvPr>
            <p:extLst>
              <p:ext uri="{D42A27DB-BD31-4B8C-83A1-F6EECF244321}">
                <p14:modId xmlns:p14="http://schemas.microsoft.com/office/powerpoint/2010/main" val="244627835"/>
              </p:ext>
            </p:extLst>
          </p:nvPr>
        </p:nvGraphicFramePr>
        <p:xfrm>
          <a:off x="755650" y="3613150"/>
          <a:ext cx="7561263" cy="1035050"/>
        </p:xfrm>
        <a:graphic>
          <a:graphicData uri="http://schemas.openxmlformats.org/drawingml/2006/table">
            <a:tbl>
              <a:tblPr/>
              <a:tblGrid>
                <a:gridCol w="431800">
                  <a:extLst>
                    <a:ext uri="{9D8B030D-6E8A-4147-A177-3AD203B41FA5}">
                      <a16:colId xmlns:a16="http://schemas.microsoft.com/office/drawing/2014/main" val="20000"/>
                    </a:ext>
                  </a:extLst>
                </a:gridCol>
                <a:gridCol w="360363">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511175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3388">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Z</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a:ln>
                            <a:noFill/>
                          </a:ln>
                          <a:solidFill>
                            <a:schemeClr val="tx1"/>
                          </a:solidFill>
                          <a:effectLst/>
                          <a:latin typeface="Times New Roman" pitchFamily="18" charset="0"/>
                        </a:rPr>
                        <a:t>B</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30000"/>
                        </a:spcBef>
                        <a:spcAft>
                          <a:spcPct val="0"/>
                        </a:spcAft>
                        <a:buClr>
                          <a:schemeClr val="tx2"/>
                        </a:buClr>
                        <a:buSzTx/>
                        <a:buFont typeface="Wingdings 2" pitchFamily="18" charset="2"/>
                        <a:buNone/>
                        <a:tabLst/>
                      </a:pPr>
                      <a:r>
                        <a:rPr kumimoji="0" lang="en-US" sz="2400" b="0" i="0" u="none" strike="noStrike" cap="none" normalizeH="0" baseline="0" dirty="0">
                          <a:ln>
                            <a:noFill/>
                          </a:ln>
                          <a:solidFill>
                            <a:schemeClr val="tx1"/>
                          </a:solidFill>
                          <a:effectLst/>
                          <a:latin typeface="Times New Roman" pitchFamily="18" charset="0"/>
                        </a:rPr>
                        <a:t>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17</a:t>
            </a:fld>
            <a:endParaRPr lang="en-US" dirty="0">
              <a:latin typeface="+mn-lt"/>
            </a:endParaRPr>
          </a:p>
        </p:txBody>
      </p:sp>
    </p:spTree>
    <p:extLst>
      <p:ext uri="{BB962C8B-B14F-4D97-AF65-F5344CB8AC3E}">
        <p14:creationId xmlns:p14="http://schemas.microsoft.com/office/powerpoint/2010/main" val="2473156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Mã hóa thời kỳ cổ đại</a:t>
            </a:r>
          </a:p>
        </p:txBody>
      </p:sp>
      <p:sp>
        <p:nvSpPr>
          <p:cNvPr id="244742" name="Rectangle 6"/>
          <p:cNvSpPr>
            <a:spLocks noGrp="1" noChangeArrowheads="1"/>
          </p:cNvSpPr>
          <p:nvPr>
            <p:ph type="body" idx="1"/>
          </p:nvPr>
        </p:nvSpPr>
        <p:spPr>
          <a:xfrm>
            <a:off x="382588" y="1414463"/>
            <a:ext cx="8380412" cy="1382712"/>
          </a:xfrm>
          <a:ln/>
        </p:spPr>
        <p:txBody>
          <a:bodyPr/>
          <a:lstStyle/>
          <a:p>
            <a:r>
              <a:rPr lang="en-US" dirty="0" err="1"/>
              <a:t>Không</a:t>
            </a:r>
            <a:r>
              <a:rPr lang="en-US" dirty="0"/>
              <a:t> </a:t>
            </a:r>
            <a:r>
              <a:rPr lang="en-US" dirty="0" err="1"/>
              <a:t>phải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mã</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đều</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thay</a:t>
            </a:r>
            <a:r>
              <a:rPr lang="en-US" dirty="0"/>
              <a:t> </a:t>
            </a:r>
            <a:r>
              <a:rPr lang="en-US" dirty="0" err="1"/>
              <a:t>thế</a:t>
            </a:r>
            <a:r>
              <a:rPr lang="en-US" dirty="0"/>
              <a:t>.</a:t>
            </a:r>
          </a:p>
          <a:p>
            <a:r>
              <a:rPr lang="en-US" dirty="0" err="1"/>
              <a:t>Thiết</a:t>
            </a:r>
            <a:r>
              <a:rPr lang="en-US" dirty="0"/>
              <a:t> </a:t>
            </a:r>
            <a:r>
              <a:rPr lang="en-US" dirty="0" err="1"/>
              <a:t>bị</a:t>
            </a:r>
            <a:r>
              <a:rPr lang="en-US" dirty="0"/>
              <a:t> </a:t>
            </a:r>
            <a:r>
              <a:rPr lang="en-US" dirty="0" err="1"/>
              <a:t>mã</a:t>
            </a:r>
            <a:r>
              <a:rPr lang="en-US" dirty="0"/>
              <a:t> </a:t>
            </a:r>
            <a:r>
              <a:rPr lang="en-US" dirty="0" err="1"/>
              <a:t>hóa</a:t>
            </a:r>
            <a:r>
              <a:rPr lang="en-US" dirty="0"/>
              <a:t> </a:t>
            </a:r>
            <a:r>
              <a:rPr lang="en-US" dirty="0" err="1"/>
              <a:t>đầu</a:t>
            </a:r>
            <a:r>
              <a:rPr lang="en-US" dirty="0"/>
              <a:t> </a:t>
            </a:r>
            <a:r>
              <a:rPr lang="en-US" dirty="0" err="1"/>
              <a:t>tiên</a:t>
            </a:r>
            <a:r>
              <a:rPr lang="en-US" dirty="0"/>
              <a:t>: Spartan </a:t>
            </a:r>
            <a:r>
              <a:rPr lang="en-US" dirty="0" err="1"/>
              <a:t>scytale</a:t>
            </a:r>
            <a:endParaRPr lang="en-US" dirty="0"/>
          </a:p>
          <a:p>
            <a:endParaRPr lang="en-US" dirty="0"/>
          </a:p>
          <a:p>
            <a:endParaRPr lang="en-US" dirty="0"/>
          </a:p>
          <a:p>
            <a:endParaRPr lang="en-US" dirty="0"/>
          </a:p>
          <a:p>
            <a:endParaRPr lang="en-US" dirty="0"/>
          </a:p>
          <a:p>
            <a:r>
              <a:rPr lang="en-US" dirty="0" err="1"/>
              <a:t>Sử</a:t>
            </a:r>
            <a:r>
              <a:rPr lang="en-US" dirty="0"/>
              <a:t> </a:t>
            </a:r>
            <a:r>
              <a:rPr lang="en-US" dirty="0" err="1"/>
              <a:t>dụng</a:t>
            </a:r>
            <a:r>
              <a:rPr lang="en-US" dirty="0"/>
              <a:t> </a:t>
            </a:r>
            <a:r>
              <a:rPr lang="en-US" dirty="0" err="1"/>
              <a:t>thiết</a:t>
            </a:r>
            <a:r>
              <a:rPr lang="en-US" dirty="0"/>
              <a:t> </a:t>
            </a:r>
            <a:r>
              <a:rPr lang="en-US" dirty="0" err="1"/>
              <a:t>bị</a:t>
            </a:r>
            <a:r>
              <a:rPr lang="en-US" dirty="0"/>
              <a:t> </a:t>
            </a:r>
            <a:r>
              <a:rPr lang="en-US" dirty="0" err="1"/>
              <a:t>này</a:t>
            </a:r>
            <a:r>
              <a:rPr lang="en-US" dirty="0"/>
              <a:t>, </a:t>
            </a:r>
            <a:r>
              <a:rPr lang="en-US" dirty="0" err="1"/>
              <a:t>các</a:t>
            </a:r>
            <a:r>
              <a:rPr lang="en-US" dirty="0"/>
              <a:t> </a:t>
            </a:r>
            <a:r>
              <a:rPr lang="en-US" dirty="0" err="1"/>
              <a:t>chữ</a:t>
            </a:r>
            <a:r>
              <a:rPr lang="en-US" dirty="0"/>
              <a:t> </a:t>
            </a:r>
            <a:r>
              <a:rPr lang="en-US" dirty="0" err="1"/>
              <a:t>cái</a:t>
            </a:r>
            <a:r>
              <a:rPr lang="en-US" dirty="0"/>
              <a:t> </a:t>
            </a:r>
            <a:r>
              <a:rPr lang="en-US" dirty="0" err="1"/>
              <a:t>trong</a:t>
            </a:r>
            <a:r>
              <a:rPr lang="en-US" dirty="0"/>
              <a:t> </a:t>
            </a:r>
            <a:r>
              <a:rPr lang="en-US" dirty="0" err="1"/>
              <a:t>thông</a:t>
            </a:r>
            <a:r>
              <a:rPr lang="en-US" dirty="0"/>
              <a:t> </a:t>
            </a:r>
            <a:r>
              <a:rPr lang="en-US" dirty="0" err="1"/>
              <a:t>điệp</a:t>
            </a:r>
            <a:r>
              <a:rPr lang="en-US" dirty="0"/>
              <a:t> </a:t>
            </a:r>
            <a:r>
              <a:rPr lang="en-US" dirty="0" err="1"/>
              <a:t>không</a:t>
            </a:r>
            <a:r>
              <a:rPr lang="en-US" dirty="0"/>
              <a:t> </a:t>
            </a:r>
            <a:r>
              <a:rPr lang="en-US" dirty="0" err="1"/>
              <a:t>bị</a:t>
            </a:r>
            <a:r>
              <a:rPr lang="en-US" dirty="0"/>
              <a:t> </a:t>
            </a:r>
            <a:r>
              <a:rPr lang="en-US" dirty="0" err="1"/>
              <a:t>thay</a:t>
            </a:r>
            <a:r>
              <a:rPr lang="en-US" dirty="0"/>
              <a:t> </a:t>
            </a:r>
            <a:r>
              <a:rPr lang="en-US" dirty="0" err="1"/>
              <a:t>đổi</a:t>
            </a:r>
            <a:r>
              <a:rPr lang="en-US" dirty="0"/>
              <a:t>, </a:t>
            </a:r>
            <a:r>
              <a:rPr lang="en-US" dirty="0" err="1"/>
              <a:t>mà</a:t>
            </a:r>
            <a:r>
              <a:rPr lang="en-US" dirty="0"/>
              <a:t> </a:t>
            </a:r>
            <a:r>
              <a:rPr lang="en-US" dirty="0" err="1"/>
              <a:t>chỉ</a:t>
            </a:r>
            <a:r>
              <a:rPr lang="en-US" dirty="0"/>
              <a:t> </a:t>
            </a:r>
            <a:r>
              <a:rPr lang="en-US" dirty="0" err="1"/>
              <a:t>thay</a:t>
            </a:r>
            <a:r>
              <a:rPr lang="en-US" dirty="0"/>
              <a:t> </a:t>
            </a:r>
            <a:r>
              <a:rPr lang="en-US" dirty="0" err="1"/>
              <a:t>đổi</a:t>
            </a:r>
            <a:r>
              <a:rPr lang="en-US" dirty="0"/>
              <a:t>  </a:t>
            </a:r>
            <a:r>
              <a:rPr lang="en-US" dirty="0" err="1"/>
              <a:t>vị</a:t>
            </a:r>
            <a:r>
              <a:rPr lang="en-US" dirty="0"/>
              <a:t> </a:t>
            </a:r>
            <a:r>
              <a:rPr lang="en-US" dirty="0" err="1"/>
              <a:t>trí</a:t>
            </a:r>
            <a:r>
              <a:rPr lang="en-US" dirty="0"/>
              <a:t> </a:t>
            </a:r>
            <a:r>
              <a:rPr lang="en-US" dirty="0" err="1"/>
              <a:t>xuất</a:t>
            </a:r>
            <a:r>
              <a:rPr lang="en-US" dirty="0"/>
              <a:t> </a:t>
            </a:r>
            <a:r>
              <a:rPr lang="en-US" dirty="0" err="1"/>
              <a:t>hiện</a:t>
            </a:r>
            <a:r>
              <a:rPr lang="en-US" dirty="0"/>
              <a:t> </a:t>
            </a:r>
            <a:r>
              <a:rPr lang="en-US" dirty="0" err="1"/>
              <a:t>của</a:t>
            </a:r>
            <a:r>
              <a:rPr lang="en-US" dirty="0"/>
              <a:t> </a:t>
            </a:r>
            <a:r>
              <a:rPr lang="en-US" dirty="0" err="1"/>
              <a:t>các</a:t>
            </a:r>
            <a:r>
              <a:rPr lang="en-US" dirty="0"/>
              <a:t> </a:t>
            </a:r>
            <a:r>
              <a:rPr lang="en-US" dirty="0" err="1"/>
              <a:t>thông</a:t>
            </a:r>
            <a:r>
              <a:rPr lang="en-US" dirty="0"/>
              <a:t> </a:t>
            </a:r>
            <a:r>
              <a:rPr lang="en-US" dirty="0" err="1"/>
              <a:t>điệp</a:t>
            </a:r>
            <a:r>
              <a:rPr lang="en-US" dirty="0"/>
              <a:t> (</a:t>
            </a:r>
            <a:r>
              <a:rPr lang="en-US" dirty="0">
                <a:solidFill>
                  <a:srgbClr val="FF0000"/>
                </a:solidFill>
              </a:rPr>
              <a:t>Transposition</a:t>
            </a:r>
            <a:r>
              <a:rPr lang="en-US" dirty="0"/>
              <a:t>)</a:t>
            </a:r>
          </a:p>
          <a:p>
            <a:endParaRPr lang="en-US" dirty="0"/>
          </a:p>
        </p:txBody>
      </p:sp>
      <p:pic>
        <p:nvPicPr>
          <p:cNvPr id="2447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952750"/>
            <a:ext cx="31146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4741" name="Text Box 5"/>
          <p:cNvSpPr txBox="1">
            <a:spLocks noChangeArrowheads="1"/>
          </p:cNvSpPr>
          <p:nvPr/>
        </p:nvSpPr>
        <p:spPr bwMode="auto">
          <a:xfrm>
            <a:off x="4819650" y="3352800"/>
            <a:ext cx="43243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dirty="0" err="1">
                <a:latin typeface="Arial" pitchFamily="34" charset="0"/>
                <a:cs typeface="Arial" pitchFamily="34" charset="0"/>
              </a:rPr>
              <a:t>Nguồn</a:t>
            </a:r>
            <a:r>
              <a:rPr lang="en-US" sz="1600" dirty="0">
                <a:latin typeface="Arial" pitchFamily="34" charset="0"/>
                <a:cs typeface="Arial" pitchFamily="34" charset="0"/>
              </a:rPr>
              <a:t>: </a:t>
            </a:r>
            <a:r>
              <a:rPr lang="en-US" sz="1600" dirty="0">
                <a:latin typeface="Arial" pitchFamily="34" charset="0"/>
                <a:cs typeface="Arial" pitchFamily="34" charset="0"/>
                <a:hlinkClick r:id="rId4"/>
              </a:rPr>
              <a:t>http://plus.maths.org/issue34/features/ekert/</a:t>
            </a:r>
            <a:r>
              <a:rPr lang="en-US" sz="1600" dirty="0">
                <a:latin typeface="Arial" pitchFamily="34" charset="0"/>
                <a:cs typeface="Arial" pitchFamily="34" charset="0"/>
              </a:rPr>
              <a:t> </a:t>
            </a: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18</a:t>
            </a:fld>
            <a:endParaRPr lang="en-US" dirty="0">
              <a:latin typeface="+mn-lt"/>
            </a:endParaRPr>
          </a:p>
        </p:txBody>
      </p:sp>
    </p:spTree>
    <p:extLst>
      <p:ext uri="{BB962C8B-B14F-4D97-AF65-F5344CB8AC3E}">
        <p14:creationId xmlns:p14="http://schemas.microsoft.com/office/powerpoint/2010/main" val="2737009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r>
              <a:rPr lang="en-US"/>
              <a:t>Mã hóa thời kỳ cổ đại</a:t>
            </a:r>
          </a:p>
        </p:txBody>
      </p:sp>
      <p:sp>
        <p:nvSpPr>
          <p:cNvPr id="248841" name="Rectangle 9"/>
          <p:cNvSpPr>
            <a:spLocks noGrp="1" noChangeArrowheads="1"/>
          </p:cNvSpPr>
          <p:nvPr>
            <p:ph type="body" idx="1"/>
          </p:nvPr>
        </p:nvSpPr>
        <p:spPr>
          <a:xfrm>
            <a:off x="382588" y="1414463"/>
            <a:ext cx="8380412" cy="869950"/>
          </a:xfrm>
          <a:ln/>
        </p:spPr>
        <p:txBody>
          <a:bodyPr/>
          <a:lstStyle/>
          <a:p>
            <a:r>
              <a:rPr lang="en-US" dirty="0"/>
              <a:t>Theo </a:t>
            </a:r>
            <a:r>
              <a:rPr lang="en-US" dirty="0" err="1"/>
              <a:t>các</a:t>
            </a:r>
            <a:r>
              <a:rPr lang="en-US" dirty="0"/>
              <a:t> </a:t>
            </a:r>
            <a:r>
              <a:rPr lang="en-US" dirty="0" err="1"/>
              <a:t>tài</a:t>
            </a:r>
            <a:r>
              <a:rPr lang="en-US" dirty="0"/>
              <a:t> </a:t>
            </a:r>
            <a:r>
              <a:rPr lang="en-US" dirty="0" err="1"/>
              <a:t>liệu</a:t>
            </a:r>
            <a:r>
              <a:rPr lang="en-US" dirty="0"/>
              <a:t> </a:t>
            </a:r>
            <a:r>
              <a:rPr lang="en-US" dirty="0" err="1"/>
              <a:t>ghi</a:t>
            </a:r>
            <a:r>
              <a:rPr lang="en-US" dirty="0"/>
              <a:t> </a:t>
            </a:r>
            <a:r>
              <a:rPr lang="en-US" dirty="0" err="1"/>
              <a:t>nhận</a:t>
            </a:r>
            <a:r>
              <a:rPr lang="en-US" dirty="0"/>
              <a:t> </a:t>
            </a:r>
            <a:r>
              <a:rPr lang="en-US" dirty="0" err="1"/>
              <a:t>lại</a:t>
            </a:r>
            <a:r>
              <a:rPr lang="en-US" dirty="0"/>
              <a:t>, </a:t>
            </a:r>
            <a:r>
              <a:rPr lang="en-US" dirty="0" err="1"/>
              <a:t>phương</a:t>
            </a:r>
            <a:r>
              <a:rPr lang="en-US" dirty="0"/>
              <a:t> </a:t>
            </a:r>
            <a:r>
              <a:rPr lang="en-US" dirty="0" err="1"/>
              <a:t>pháp</a:t>
            </a:r>
            <a:r>
              <a:rPr lang="en-US" dirty="0"/>
              <a:t> </a:t>
            </a:r>
            <a:r>
              <a:rPr lang="en-US" dirty="0" err="1"/>
              <a:t>phân</a:t>
            </a:r>
            <a:r>
              <a:rPr lang="en-US" dirty="0"/>
              <a:t> </a:t>
            </a:r>
            <a:r>
              <a:rPr lang="en-US" dirty="0" err="1"/>
              <a:t>tích</a:t>
            </a:r>
            <a:r>
              <a:rPr lang="en-US" dirty="0"/>
              <a:t> </a:t>
            </a:r>
            <a:r>
              <a:rPr lang="en-US" dirty="0" err="1"/>
              <a:t>tần</a:t>
            </a:r>
            <a:r>
              <a:rPr lang="en-US" dirty="0"/>
              <a:t> </a:t>
            </a:r>
            <a:r>
              <a:rPr lang="en-US" dirty="0" err="1"/>
              <a:t>số</a:t>
            </a:r>
            <a:r>
              <a:rPr lang="en-US" dirty="0"/>
              <a:t> </a:t>
            </a:r>
            <a:r>
              <a:rPr lang="en-US" dirty="0" err="1"/>
              <a:t>sử</a:t>
            </a:r>
            <a:r>
              <a:rPr lang="en-US" dirty="0"/>
              <a:t> </a:t>
            </a:r>
            <a:r>
              <a:rPr lang="en-US" dirty="0" err="1"/>
              <a:t>dụng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thế</a:t>
            </a:r>
            <a:r>
              <a:rPr lang="en-US" dirty="0"/>
              <a:t> </a:t>
            </a:r>
            <a:r>
              <a:rPr lang="en-US" dirty="0" err="1"/>
              <a:t>kỷ</a:t>
            </a:r>
            <a:r>
              <a:rPr lang="en-US" dirty="0"/>
              <a:t> </a:t>
            </a:r>
            <a:r>
              <a:rPr lang="en-US" dirty="0" err="1"/>
              <a:t>thứ</a:t>
            </a:r>
            <a:r>
              <a:rPr lang="en-US" dirty="0"/>
              <a:t> 9</a:t>
            </a:r>
          </a:p>
          <a:p>
            <a:endParaRPr lang="en-US" sz="1800" dirty="0"/>
          </a:p>
          <a:p>
            <a:endParaRPr lang="en-US" dirty="0"/>
          </a:p>
          <a:p>
            <a:endParaRPr lang="en-US" dirty="0"/>
          </a:p>
          <a:p>
            <a:endParaRPr lang="en-US" dirty="0"/>
          </a:p>
          <a:p>
            <a:endParaRPr lang="en-US" dirty="0"/>
          </a:p>
          <a:p>
            <a:endParaRPr lang="en-US" dirty="0"/>
          </a:p>
          <a:p>
            <a:endParaRPr lang="en-US" dirty="0"/>
          </a:p>
          <a:p>
            <a:r>
              <a:rPr lang="en-US" dirty="0" err="1"/>
              <a:t>Mã</a:t>
            </a:r>
            <a:r>
              <a:rPr lang="en-US" dirty="0"/>
              <a:t> </a:t>
            </a:r>
            <a:r>
              <a:rPr lang="en-US" dirty="0" err="1"/>
              <a:t>hóa</a:t>
            </a:r>
            <a:r>
              <a:rPr lang="en-US" dirty="0"/>
              <a:t> ở </a:t>
            </a:r>
            <a:r>
              <a:rPr lang="en-US" dirty="0" err="1"/>
              <a:t>Châu</a:t>
            </a:r>
            <a:r>
              <a:rPr lang="en-US" dirty="0"/>
              <a:t> </a:t>
            </a:r>
            <a:r>
              <a:rPr lang="en-US" dirty="0" err="1"/>
              <a:t>Âu</a:t>
            </a:r>
            <a:r>
              <a:rPr lang="en-US" dirty="0"/>
              <a:t> </a:t>
            </a:r>
            <a:r>
              <a:rPr lang="en-US" dirty="0" err="1"/>
              <a:t>gần</a:t>
            </a:r>
            <a:r>
              <a:rPr lang="en-US" dirty="0"/>
              <a:t> </a:t>
            </a:r>
            <a:r>
              <a:rPr lang="en-US" dirty="0" err="1"/>
              <a:t>như</a:t>
            </a:r>
            <a:r>
              <a:rPr lang="en-US" dirty="0"/>
              <a:t> </a:t>
            </a:r>
            <a:r>
              <a:rPr lang="en-US" dirty="0" err="1"/>
              <a:t>ít</a:t>
            </a:r>
            <a:r>
              <a:rPr lang="en-US" dirty="0"/>
              <a:t> </a:t>
            </a:r>
            <a:r>
              <a:rPr lang="en-US" dirty="0" err="1"/>
              <a:t>có</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từ</a:t>
            </a:r>
            <a:r>
              <a:rPr lang="en-US" dirty="0"/>
              <a:t> </a:t>
            </a:r>
            <a:r>
              <a:rPr lang="en-US" dirty="0" err="1"/>
              <a:t>thời</a:t>
            </a:r>
            <a:r>
              <a:rPr lang="en-US" dirty="0"/>
              <a:t> </a:t>
            </a:r>
            <a:r>
              <a:rPr lang="en-US" dirty="0" err="1"/>
              <a:t>cổ</a:t>
            </a:r>
            <a:r>
              <a:rPr lang="en-US" dirty="0"/>
              <a:t> </a:t>
            </a:r>
            <a:r>
              <a:rPr lang="en-US" dirty="0" err="1"/>
              <a:t>đại</a:t>
            </a:r>
            <a:r>
              <a:rPr lang="en-US" dirty="0"/>
              <a:t> </a:t>
            </a:r>
            <a:r>
              <a:rPr lang="en-US" dirty="0" err="1"/>
              <a:t>đến</a:t>
            </a:r>
            <a:r>
              <a:rPr lang="en-US" dirty="0"/>
              <a:t> </a:t>
            </a:r>
            <a:r>
              <a:rPr lang="en-US" dirty="0" err="1"/>
              <a:t>thế</a:t>
            </a:r>
            <a:r>
              <a:rPr lang="en-US" dirty="0"/>
              <a:t> </a:t>
            </a:r>
            <a:r>
              <a:rPr lang="en-US" dirty="0" err="1"/>
              <a:t>kỷ</a:t>
            </a:r>
            <a:r>
              <a:rPr lang="en-US" dirty="0"/>
              <a:t> 14!!!</a:t>
            </a:r>
          </a:p>
          <a:p>
            <a:endParaRPr lang="en-US" dirty="0"/>
          </a:p>
        </p:txBody>
      </p:sp>
      <p:pic>
        <p:nvPicPr>
          <p:cNvPr id="248836" name="Picture 4" descr="al-kindi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2143125" cy="2519363"/>
          </a:xfrm>
          <a:prstGeom prst="rect">
            <a:avLst/>
          </a:prstGeom>
          <a:noFill/>
          <a:extLst>
            <a:ext uri="{909E8E84-426E-40DD-AFC4-6F175D3DCCD1}">
              <a14:hiddenFill xmlns:a14="http://schemas.microsoft.com/office/drawing/2010/main">
                <a:solidFill>
                  <a:srgbClr val="FFFFFF"/>
                </a:solidFill>
              </a14:hiddenFill>
            </a:ext>
          </a:extLst>
        </p:spPr>
      </p:pic>
      <p:pic>
        <p:nvPicPr>
          <p:cNvPr id="2488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362200"/>
            <a:ext cx="30480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8838" name="Text Box 6"/>
          <p:cNvSpPr txBox="1">
            <a:spLocks noChangeArrowheads="1"/>
          </p:cNvSpPr>
          <p:nvPr/>
        </p:nvSpPr>
        <p:spPr bwMode="auto">
          <a:xfrm>
            <a:off x="4932363" y="4953000"/>
            <a:ext cx="36782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latin typeface="Arial" pitchFamily="34" charset="0"/>
                <a:cs typeface="Arial" pitchFamily="34" charset="0"/>
                <a:hlinkClick r:id="rId5"/>
              </a:rPr>
              <a:t>http://en.wikipedia.org/wiki/Caesar_cipher</a:t>
            </a:r>
            <a:r>
              <a:rPr lang="en-US" sz="1400" dirty="0">
                <a:latin typeface="Arial" pitchFamily="34" charset="0"/>
                <a:cs typeface="Arial" pitchFamily="34" charset="0"/>
              </a:rPr>
              <a:t> </a:t>
            </a:r>
          </a:p>
        </p:txBody>
      </p:sp>
      <p:sp>
        <p:nvSpPr>
          <p:cNvPr id="248839" name="Text Box 7"/>
          <p:cNvSpPr txBox="1">
            <a:spLocks noChangeArrowheads="1"/>
          </p:cNvSpPr>
          <p:nvPr/>
        </p:nvSpPr>
        <p:spPr bwMode="auto">
          <a:xfrm>
            <a:off x="685800" y="4953000"/>
            <a:ext cx="411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1400" dirty="0">
                <a:latin typeface="Arial" pitchFamily="34" charset="0"/>
                <a:cs typeface="Arial" pitchFamily="34" charset="0"/>
                <a:hlinkClick r:id="rId6"/>
              </a:rPr>
              <a:t>http://plus.maths.org/issue34/features/ekert/</a:t>
            </a:r>
            <a:r>
              <a:rPr lang="en-US" sz="1400" dirty="0">
                <a:latin typeface="Arial" pitchFamily="34" charset="0"/>
                <a:cs typeface="Arial" pitchFamily="34" charset="0"/>
              </a:rPr>
              <a:t> </a:t>
            </a: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19</a:t>
            </a:fld>
            <a:endParaRPr lang="en-US" dirty="0">
              <a:latin typeface="+mn-lt"/>
            </a:endParaRPr>
          </a:p>
        </p:txBody>
      </p:sp>
    </p:spTree>
    <p:extLst>
      <p:ext uri="{BB962C8B-B14F-4D97-AF65-F5344CB8AC3E}">
        <p14:creationId xmlns:p14="http://schemas.microsoft.com/office/powerpoint/2010/main" val="30079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8" name="Rectangle 4"/>
          <p:cNvSpPr>
            <a:spLocks noGrp="1" noChangeArrowheads="1"/>
          </p:cNvSpPr>
          <p:nvPr>
            <p:ph type="ctrTitle"/>
          </p:nvPr>
        </p:nvSpPr>
        <p:spPr>
          <a:xfrm>
            <a:off x="727075" y="1797050"/>
            <a:ext cx="7843838" cy="641350"/>
          </a:xfrm>
        </p:spPr>
        <p:txBody>
          <a:bodyPr/>
          <a:lstStyle/>
          <a:p>
            <a:r>
              <a:rPr lang="en-US" sz="4000"/>
              <a:t>Mở đầu</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a:t>
            </a:fld>
            <a:endParaRPr lang="en-US" dirty="0">
              <a:latin typeface="+mn-lt"/>
            </a:endParaRPr>
          </a:p>
        </p:txBody>
      </p:sp>
    </p:spTree>
    <p:extLst>
      <p:ext uri="{BB962C8B-B14F-4D97-AF65-F5344CB8AC3E}">
        <p14:creationId xmlns:p14="http://schemas.microsoft.com/office/powerpoint/2010/main" val="2321577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382588" y="365125"/>
            <a:ext cx="8380412" cy="476250"/>
          </a:xfrm>
        </p:spPr>
        <p:txBody>
          <a:bodyPr/>
          <a:lstStyle/>
          <a:p>
            <a:r>
              <a:rPr lang="en-US" sz="2800"/>
              <a:t>Mã hóa thời kỳ phục hưng</a:t>
            </a:r>
          </a:p>
        </p:txBody>
      </p:sp>
      <p:sp>
        <p:nvSpPr>
          <p:cNvPr id="252933" name="Rectangle 5"/>
          <p:cNvSpPr>
            <a:spLocks noGrp="1" noChangeArrowheads="1"/>
          </p:cNvSpPr>
          <p:nvPr>
            <p:ph type="body" idx="1"/>
          </p:nvPr>
        </p:nvSpPr>
        <p:spPr>
          <a:xfrm>
            <a:off x="3124200" y="1414463"/>
            <a:ext cx="5638800" cy="5133713"/>
          </a:xfrm>
          <a:ln/>
        </p:spPr>
        <p:txBody>
          <a:bodyPr/>
          <a:lstStyle/>
          <a:p>
            <a:pPr algn="just"/>
            <a:r>
              <a:rPr lang="en-US" dirty="0"/>
              <a:t>Ở Ý, </a:t>
            </a:r>
            <a:r>
              <a:rPr lang="en-US" dirty="0" err="1"/>
              <a:t>cũng</a:t>
            </a:r>
            <a:r>
              <a:rPr lang="en-US" dirty="0"/>
              <a:t> </a:t>
            </a:r>
            <a:r>
              <a:rPr lang="en-US" dirty="0" err="1"/>
              <a:t>như</a:t>
            </a:r>
            <a:r>
              <a:rPr lang="en-US" dirty="0"/>
              <a:t> </a:t>
            </a:r>
            <a:r>
              <a:rPr lang="en-US" dirty="0" err="1"/>
              <a:t>các</a:t>
            </a:r>
            <a:r>
              <a:rPr lang="en-US" dirty="0"/>
              <a:t> </a:t>
            </a:r>
            <a:r>
              <a:rPr lang="en-US" dirty="0" err="1"/>
              <a:t>nước</a:t>
            </a:r>
            <a:r>
              <a:rPr lang="en-US" dirty="0"/>
              <a:t> </a:t>
            </a:r>
            <a:r>
              <a:rPr lang="en-US" dirty="0" err="1"/>
              <a:t>Châu</a:t>
            </a:r>
            <a:r>
              <a:rPr lang="en-US" dirty="0"/>
              <a:t> </a:t>
            </a:r>
            <a:r>
              <a:rPr lang="en-US" dirty="0" err="1"/>
              <a:t>Âu</a:t>
            </a:r>
            <a:r>
              <a:rPr lang="en-US" dirty="0"/>
              <a:t> </a:t>
            </a:r>
            <a:r>
              <a:rPr lang="en-US" dirty="0" err="1"/>
              <a:t>khác</a:t>
            </a:r>
            <a:r>
              <a:rPr lang="en-US" dirty="0"/>
              <a:t>, </a:t>
            </a:r>
            <a:r>
              <a:rPr lang="en-US" dirty="0" err="1"/>
              <a:t>mật</a:t>
            </a:r>
            <a:r>
              <a:rPr lang="en-US" dirty="0"/>
              <a:t> </a:t>
            </a:r>
            <a:r>
              <a:rPr lang="en-US" dirty="0" err="1"/>
              <a:t>mã</a:t>
            </a:r>
            <a:r>
              <a:rPr lang="en-US" dirty="0"/>
              <a:t> </a:t>
            </a:r>
            <a:r>
              <a:rPr lang="en-US" dirty="0" err="1"/>
              <a:t>học</a:t>
            </a:r>
            <a:r>
              <a:rPr lang="en-US" dirty="0"/>
              <a:t> </a:t>
            </a:r>
            <a:r>
              <a:rPr lang="en-US" dirty="0" err="1"/>
              <a:t>bắt</a:t>
            </a:r>
            <a:r>
              <a:rPr lang="en-US" dirty="0"/>
              <a:t> </a:t>
            </a:r>
            <a:r>
              <a:rPr lang="en-US" dirty="0" err="1"/>
              <a:t>đầu</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trở</a:t>
            </a:r>
            <a:r>
              <a:rPr lang="en-US" dirty="0"/>
              <a:t> </a:t>
            </a:r>
            <a:r>
              <a:rPr lang="en-US" dirty="0" err="1"/>
              <a:t>lại</a:t>
            </a:r>
            <a:endParaRPr lang="en-US" dirty="0"/>
          </a:p>
          <a:p>
            <a:pPr algn="just"/>
            <a:r>
              <a:rPr lang="en-US" dirty="0" err="1"/>
              <a:t>Các</a:t>
            </a:r>
            <a:r>
              <a:rPr lang="en-US" dirty="0"/>
              <a:t> </a:t>
            </a:r>
            <a:r>
              <a:rPr lang="en-US" dirty="0" err="1"/>
              <a:t>quốc</a:t>
            </a:r>
            <a:r>
              <a:rPr lang="en-US" dirty="0"/>
              <a:t> </a:t>
            </a:r>
            <a:r>
              <a:rPr lang="en-US" dirty="0" err="1"/>
              <a:t>gia</a:t>
            </a:r>
            <a:r>
              <a:rPr lang="en-US" dirty="0"/>
              <a:t>, </a:t>
            </a:r>
            <a:r>
              <a:rPr lang="en-US" dirty="0" err="1"/>
              <a:t>các</a:t>
            </a:r>
            <a:r>
              <a:rPr lang="en-US" dirty="0"/>
              <a:t> </a:t>
            </a:r>
            <a:r>
              <a:rPr lang="en-US" dirty="0" err="1"/>
              <a:t>thành</a:t>
            </a:r>
            <a:r>
              <a:rPr lang="en-US" dirty="0"/>
              <a:t> </a:t>
            </a:r>
            <a:r>
              <a:rPr lang="en-US" dirty="0" err="1"/>
              <a:t>phố</a:t>
            </a:r>
            <a:r>
              <a:rPr lang="en-US" dirty="0"/>
              <a:t> </a:t>
            </a:r>
            <a:r>
              <a:rPr lang="en-US" dirty="0" err="1"/>
              <a:t>bắt</a:t>
            </a:r>
            <a:r>
              <a:rPr lang="en-US" dirty="0"/>
              <a:t> </a:t>
            </a:r>
            <a:r>
              <a:rPr lang="en-US" dirty="0" err="1"/>
              <a:t>đầu</a:t>
            </a:r>
            <a:r>
              <a:rPr lang="en-US" dirty="0"/>
              <a:t> </a:t>
            </a:r>
            <a:r>
              <a:rPr lang="en-US" dirty="0" err="1"/>
              <a:t>tìm</a:t>
            </a:r>
            <a:r>
              <a:rPr lang="en-US" dirty="0"/>
              <a:t> </a:t>
            </a:r>
            <a:r>
              <a:rPr lang="en-US" dirty="0" err="1"/>
              <a:t>kiếm</a:t>
            </a:r>
            <a:r>
              <a:rPr lang="en-US" dirty="0"/>
              <a:t> </a:t>
            </a:r>
            <a:r>
              <a:rPr lang="en-US" dirty="0" err="1"/>
              <a:t>các</a:t>
            </a:r>
            <a:r>
              <a:rPr lang="en-US" dirty="0"/>
              <a:t> </a:t>
            </a:r>
            <a:r>
              <a:rPr lang="en-US" dirty="0" err="1"/>
              <a:t>chuyên</a:t>
            </a:r>
            <a:r>
              <a:rPr lang="en-US" dirty="0"/>
              <a:t> </a:t>
            </a:r>
            <a:r>
              <a:rPr lang="en-US" dirty="0" err="1"/>
              <a:t>gia</a:t>
            </a:r>
            <a:r>
              <a:rPr lang="en-US" dirty="0"/>
              <a:t> </a:t>
            </a:r>
            <a:r>
              <a:rPr lang="en-US" dirty="0" err="1"/>
              <a:t>về</a:t>
            </a:r>
            <a:r>
              <a:rPr lang="en-US" dirty="0"/>
              <a:t> </a:t>
            </a:r>
            <a:r>
              <a:rPr lang="en-US" dirty="0" err="1"/>
              <a:t>mật</a:t>
            </a:r>
            <a:r>
              <a:rPr lang="en-US" dirty="0"/>
              <a:t> </a:t>
            </a:r>
            <a:r>
              <a:rPr lang="en-US" dirty="0" err="1"/>
              <a:t>mã</a:t>
            </a:r>
            <a:r>
              <a:rPr lang="en-US" dirty="0"/>
              <a:t> </a:t>
            </a:r>
            <a:r>
              <a:rPr lang="en-US" dirty="0" err="1"/>
              <a:t>và</a:t>
            </a:r>
            <a:r>
              <a:rPr lang="en-US" dirty="0"/>
              <a:t> </a:t>
            </a:r>
            <a:r>
              <a:rPr lang="en-US" dirty="0" err="1"/>
              <a:t>phá</a:t>
            </a:r>
            <a:r>
              <a:rPr lang="en-US" dirty="0"/>
              <a:t> </a:t>
            </a:r>
            <a:r>
              <a:rPr lang="en-US" dirty="0" err="1"/>
              <a:t>mã</a:t>
            </a:r>
            <a:r>
              <a:rPr lang="en-US" dirty="0"/>
              <a:t> </a:t>
            </a:r>
            <a:r>
              <a:rPr lang="en-US" dirty="0" err="1"/>
              <a:t>để</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các</a:t>
            </a:r>
            <a:r>
              <a:rPr lang="en-US" dirty="0"/>
              <a:t> </a:t>
            </a:r>
            <a:r>
              <a:rPr lang="en-US" dirty="0" err="1"/>
              <a:t>bức</a:t>
            </a:r>
            <a:r>
              <a:rPr lang="en-US" dirty="0"/>
              <a:t> </a:t>
            </a:r>
            <a:r>
              <a:rPr lang="en-US" dirty="0" err="1"/>
              <a:t>thư</a:t>
            </a:r>
            <a:r>
              <a:rPr lang="en-US" dirty="0"/>
              <a:t>.</a:t>
            </a:r>
          </a:p>
          <a:p>
            <a:pPr algn="just"/>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giai</a:t>
            </a:r>
            <a:r>
              <a:rPr lang="en-US" dirty="0"/>
              <a:t> </a:t>
            </a:r>
            <a:r>
              <a:rPr lang="en-US" dirty="0" err="1"/>
              <a:t>đoạn</a:t>
            </a:r>
            <a:r>
              <a:rPr lang="en-US" dirty="0"/>
              <a:t> </a:t>
            </a:r>
            <a:r>
              <a:rPr lang="en-US" dirty="0" err="1"/>
              <a:t>này</a:t>
            </a:r>
            <a:r>
              <a:rPr lang="en-US" dirty="0"/>
              <a:t> </a:t>
            </a:r>
            <a:r>
              <a:rPr lang="en-US" dirty="0" err="1"/>
              <a:t>thường</a:t>
            </a:r>
            <a:r>
              <a:rPr lang="en-US" dirty="0"/>
              <a:t> </a:t>
            </a:r>
            <a:r>
              <a:rPr lang="en-US" dirty="0" err="1"/>
              <a:t>là</a:t>
            </a:r>
            <a:r>
              <a:rPr lang="en-US" dirty="0"/>
              <a:t> </a:t>
            </a:r>
            <a:r>
              <a:rPr lang="en-US" dirty="0" err="1">
                <a:solidFill>
                  <a:srgbClr val="FF0000"/>
                </a:solidFill>
              </a:rPr>
              <a:t>Thay</a:t>
            </a:r>
            <a:r>
              <a:rPr lang="en-US" dirty="0">
                <a:solidFill>
                  <a:srgbClr val="FF0000"/>
                </a:solidFill>
              </a:rPr>
              <a:t> </a:t>
            </a:r>
            <a:r>
              <a:rPr lang="en-US" dirty="0" err="1">
                <a:solidFill>
                  <a:srgbClr val="FF0000"/>
                </a:solidFill>
              </a:rPr>
              <a:t>thế</a:t>
            </a:r>
            <a:r>
              <a:rPr lang="en-US" dirty="0">
                <a:solidFill>
                  <a:srgbClr val="FF0000"/>
                </a:solidFill>
              </a:rPr>
              <a:t> </a:t>
            </a:r>
            <a:r>
              <a:rPr lang="en-US" dirty="0" err="1">
                <a:solidFill>
                  <a:srgbClr val="FF0000"/>
                </a:solidFill>
              </a:rPr>
              <a:t>đa</a:t>
            </a:r>
            <a:r>
              <a:rPr lang="en-US" dirty="0">
                <a:solidFill>
                  <a:srgbClr val="FF0000"/>
                </a:solidFill>
              </a:rPr>
              <a:t> </a:t>
            </a:r>
            <a:r>
              <a:rPr lang="en-US" dirty="0" err="1">
                <a:solidFill>
                  <a:srgbClr val="FF0000"/>
                </a:solidFill>
              </a:rPr>
              <a:t>ký</a:t>
            </a:r>
            <a:r>
              <a:rPr lang="en-US" dirty="0">
                <a:solidFill>
                  <a:srgbClr val="FF0000"/>
                </a:solidFill>
              </a:rPr>
              <a:t> </a:t>
            </a:r>
            <a:r>
              <a:rPr lang="en-US" dirty="0" err="1">
                <a:solidFill>
                  <a:srgbClr val="FF0000"/>
                </a:solidFill>
              </a:rPr>
              <a:t>tự</a:t>
            </a:r>
            <a:r>
              <a:rPr lang="en-US" dirty="0">
                <a:solidFill>
                  <a:srgbClr val="FF0000"/>
                </a:solidFill>
              </a:rPr>
              <a:t> </a:t>
            </a:r>
            <a:r>
              <a:rPr lang="en-US" dirty="0"/>
              <a:t>(</a:t>
            </a:r>
            <a:r>
              <a:rPr lang="en-US" sz="2400" dirty="0" err="1"/>
              <a:t>PolyAlphabetic</a:t>
            </a:r>
            <a:r>
              <a:rPr lang="en-US" sz="2400" dirty="0"/>
              <a:t> Substitution Cipher</a:t>
            </a:r>
            <a:r>
              <a:rPr lang="en-US" dirty="0"/>
              <a:t>).</a:t>
            </a:r>
          </a:p>
          <a:p>
            <a:pPr algn="just"/>
            <a:r>
              <a:rPr lang="en-US" dirty="0" err="1"/>
              <a:t>Nhiều</a:t>
            </a:r>
            <a:r>
              <a:rPr lang="en-US" dirty="0"/>
              <a:t> </a:t>
            </a:r>
            <a:r>
              <a:rPr lang="en-US" dirty="0" err="1"/>
              <a:t>dụng</a:t>
            </a:r>
            <a:r>
              <a:rPr lang="en-US" dirty="0"/>
              <a:t> </a:t>
            </a:r>
            <a:r>
              <a:rPr lang="en-US" dirty="0" err="1"/>
              <a:t>cụ</a:t>
            </a:r>
            <a:r>
              <a:rPr lang="en-US" dirty="0"/>
              <a:t> </a:t>
            </a:r>
            <a:r>
              <a:rPr lang="en-US" dirty="0" err="1"/>
              <a:t>mã</a:t>
            </a:r>
            <a:r>
              <a:rPr lang="en-US" dirty="0"/>
              <a:t> </a:t>
            </a:r>
            <a:r>
              <a:rPr lang="en-US" dirty="0" err="1"/>
              <a:t>hóa</a:t>
            </a:r>
            <a:r>
              <a:rPr lang="en-US" dirty="0"/>
              <a:t> </a:t>
            </a:r>
            <a:r>
              <a:rPr lang="en-US" dirty="0" err="1"/>
              <a:t>được</a:t>
            </a:r>
            <a:r>
              <a:rPr lang="en-US" dirty="0"/>
              <a:t> </a:t>
            </a:r>
            <a:r>
              <a:rPr lang="en-US" dirty="0" err="1"/>
              <a:t>chế</a:t>
            </a:r>
            <a:r>
              <a:rPr lang="en-US" dirty="0"/>
              <a:t> </a:t>
            </a:r>
            <a:r>
              <a:rPr lang="en-US" dirty="0" err="1"/>
              <a:t>tạo</a:t>
            </a:r>
            <a:r>
              <a:rPr lang="en-US" dirty="0"/>
              <a:t> </a:t>
            </a:r>
            <a:r>
              <a:rPr lang="en-US" dirty="0" err="1"/>
              <a:t>và</a:t>
            </a:r>
            <a:r>
              <a:rPr lang="en-US" dirty="0"/>
              <a:t> </a:t>
            </a:r>
            <a:r>
              <a:rPr lang="en-US" dirty="0" err="1"/>
              <a:t>sử</a:t>
            </a:r>
            <a:r>
              <a:rPr lang="en-US" dirty="0"/>
              <a:t> </a:t>
            </a:r>
            <a:r>
              <a:rPr lang="en-US" dirty="0" err="1"/>
              <a:t>dụng</a:t>
            </a:r>
            <a:endParaRPr lang="en-US" dirty="0"/>
          </a:p>
        </p:txBody>
      </p:sp>
      <p:pic>
        <p:nvPicPr>
          <p:cNvPr id="252932" name="Picture 4" descr="simappr-100078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2765425" cy="34559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20</a:t>
            </a:fld>
            <a:endParaRPr lang="en-US" dirty="0">
              <a:latin typeface="+mn-lt"/>
            </a:endParaRPr>
          </a:p>
        </p:txBody>
      </p:sp>
    </p:spTree>
    <p:extLst>
      <p:ext uri="{BB962C8B-B14F-4D97-AF65-F5344CB8AC3E}">
        <p14:creationId xmlns:p14="http://schemas.microsoft.com/office/powerpoint/2010/main" val="274452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382588" y="365125"/>
            <a:ext cx="8380412" cy="476250"/>
          </a:xfrm>
        </p:spPr>
        <p:txBody>
          <a:bodyPr/>
          <a:lstStyle/>
          <a:p>
            <a:r>
              <a:rPr lang="en-US" sz="2800"/>
              <a:t>Mã hóa thời kỳ phục hưng</a:t>
            </a:r>
          </a:p>
        </p:txBody>
      </p:sp>
      <p:sp>
        <p:nvSpPr>
          <p:cNvPr id="254980" name="Rectangle 4"/>
          <p:cNvSpPr>
            <a:spLocks noGrp="1" noChangeArrowheads="1"/>
          </p:cNvSpPr>
          <p:nvPr>
            <p:ph type="body" idx="1"/>
          </p:nvPr>
        </p:nvSpPr>
        <p:spPr>
          <a:xfrm>
            <a:off x="382588" y="1414463"/>
            <a:ext cx="8380412" cy="2151062"/>
          </a:xfrm>
          <a:ln/>
        </p:spPr>
        <p:txBody>
          <a:bodyPr/>
          <a:lstStyle/>
          <a:p>
            <a:r>
              <a:rPr lang="en-US" dirty="0" err="1"/>
              <a:t>Phương</a:t>
            </a:r>
            <a:r>
              <a:rPr lang="en-US" dirty="0"/>
              <a:t> </a:t>
            </a:r>
            <a:r>
              <a:rPr lang="en-US" dirty="0" err="1"/>
              <a:t>pháp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cách</a:t>
            </a:r>
            <a:r>
              <a:rPr lang="en-US" dirty="0"/>
              <a:t> </a:t>
            </a:r>
            <a:r>
              <a:rPr lang="en-US" dirty="0" err="1"/>
              <a:t>thay</a:t>
            </a:r>
            <a:r>
              <a:rPr lang="en-US" dirty="0"/>
              <a:t> </a:t>
            </a:r>
            <a:r>
              <a:rPr lang="en-US" dirty="0" err="1"/>
              <a:t>thế</a:t>
            </a:r>
            <a:r>
              <a:rPr lang="en-US" dirty="0"/>
              <a:t> </a:t>
            </a:r>
            <a:r>
              <a:rPr lang="en-US" dirty="0" err="1"/>
              <a:t>đa</a:t>
            </a:r>
            <a:r>
              <a:rPr lang="en-US" dirty="0"/>
              <a:t> </a:t>
            </a:r>
            <a:r>
              <a:rPr lang="en-US" dirty="0" err="1"/>
              <a:t>ký</a:t>
            </a:r>
            <a:r>
              <a:rPr lang="en-US" dirty="0"/>
              <a:t> </a:t>
            </a:r>
            <a:r>
              <a:rPr lang="en-US" dirty="0" err="1"/>
              <a:t>tự</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xem</a:t>
            </a:r>
            <a:r>
              <a:rPr lang="en-US" dirty="0"/>
              <a:t> </a:t>
            </a:r>
            <a:r>
              <a:rPr lang="en-US" dirty="0" err="1"/>
              <a:t>như</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lần</a:t>
            </a:r>
            <a:r>
              <a:rPr lang="en-US" dirty="0"/>
              <a:t> </a:t>
            </a:r>
            <a:r>
              <a:rPr lang="en-US" dirty="0" err="1"/>
              <a:t>thay</a:t>
            </a:r>
            <a:r>
              <a:rPr lang="en-US" dirty="0"/>
              <a:t> </a:t>
            </a:r>
            <a:r>
              <a:rPr lang="en-US" dirty="0" err="1"/>
              <a:t>thế</a:t>
            </a:r>
            <a:r>
              <a:rPr lang="en-US" dirty="0"/>
              <a:t> </a:t>
            </a:r>
            <a:r>
              <a:rPr lang="en-US" dirty="0" err="1"/>
              <a:t>đơn</a:t>
            </a:r>
            <a:r>
              <a:rPr lang="en-US" dirty="0"/>
              <a:t> </a:t>
            </a:r>
            <a:r>
              <a:rPr lang="en-US" dirty="0" err="1"/>
              <a:t>ký</a:t>
            </a:r>
            <a:r>
              <a:rPr lang="en-US" dirty="0"/>
              <a:t> </a:t>
            </a:r>
            <a:r>
              <a:rPr lang="en-US" dirty="0" err="1"/>
              <a:t>tự</a:t>
            </a:r>
            <a:r>
              <a:rPr lang="en-US" dirty="0"/>
              <a:t> </a:t>
            </a:r>
            <a:r>
              <a:rPr lang="en-US" dirty="0" err="1"/>
              <a:t>liên</a:t>
            </a:r>
            <a:r>
              <a:rPr lang="en-US" dirty="0"/>
              <a:t> </a:t>
            </a:r>
            <a:r>
              <a:rPr lang="en-US" dirty="0" err="1"/>
              <a:t>tiếp</a:t>
            </a:r>
            <a:r>
              <a:rPr lang="en-US" dirty="0"/>
              <a:t> </a:t>
            </a:r>
            <a:r>
              <a:rPr lang="en-US" dirty="0" err="1"/>
              <a:t>nhau</a:t>
            </a:r>
            <a:r>
              <a:rPr lang="en-US" dirty="0"/>
              <a:t>.</a:t>
            </a:r>
          </a:p>
          <a:p>
            <a:r>
              <a:rPr lang="en-US" dirty="0" err="1"/>
              <a:t>Thường</a:t>
            </a:r>
            <a:r>
              <a:rPr lang="en-US" dirty="0"/>
              <a:t> </a:t>
            </a:r>
            <a:r>
              <a:rPr lang="en-US" dirty="0" err="1"/>
              <a:t>dùng</a:t>
            </a:r>
            <a:r>
              <a:rPr lang="en-US" dirty="0"/>
              <a:t> </a:t>
            </a:r>
            <a:r>
              <a:rPr lang="en-US" dirty="0" err="1"/>
              <a:t>dụng</a:t>
            </a:r>
            <a:r>
              <a:rPr lang="en-US" dirty="0"/>
              <a:t> </a:t>
            </a:r>
            <a:r>
              <a:rPr lang="en-US" dirty="0" err="1"/>
              <a:t>cụ</a:t>
            </a:r>
            <a:r>
              <a:rPr lang="en-US" dirty="0"/>
              <a:t> Cipher Disk, </a:t>
            </a:r>
            <a:r>
              <a:rPr lang="en-US" dirty="0" err="1"/>
              <a:t>hoặc</a:t>
            </a:r>
            <a:r>
              <a:rPr lang="en-US" dirty="0"/>
              <a:t> </a:t>
            </a:r>
            <a:r>
              <a:rPr lang="en-US" dirty="0" err="1"/>
              <a:t>dùng</a:t>
            </a:r>
            <a:r>
              <a:rPr lang="en-US" dirty="0"/>
              <a:t> </a:t>
            </a:r>
            <a:r>
              <a:rPr lang="en-US" dirty="0" err="1"/>
              <a:t>bảng</a:t>
            </a:r>
            <a:r>
              <a:rPr lang="en-US" dirty="0"/>
              <a:t> </a:t>
            </a:r>
            <a:r>
              <a:rPr lang="en-US" dirty="0" err="1"/>
              <a:t>tra</a:t>
            </a:r>
            <a:r>
              <a:rPr lang="en-US" dirty="0"/>
              <a:t> </a:t>
            </a:r>
            <a:r>
              <a:rPr lang="en-US" dirty="0" err="1"/>
              <a:t>để</a:t>
            </a:r>
            <a:r>
              <a:rPr lang="en-US" dirty="0"/>
              <a:t> </a:t>
            </a:r>
            <a:r>
              <a:rPr lang="en-US" dirty="0" err="1"/>
              <a:t>giúp</a:t>
            </a:r>
            <a:r>
              <a:rPr lang="en-US" dirty="0"/>
              <a:t> </a:t>
            </a:r>
            <a:r>
              <a:rPr lang="en-US" dirty="0" err="1"/>
              <a:t>mã</a:t>
            </a:r>
            <a:r>
              <a:rPr lang="en-US" dirty="0"/>
              <a:t> </a:t>
            </a:r>
            <a:r>
              <a:rPr lang="en-US" dirty="0" err="1"/>
              <a:t>hóa</a:t>
            </a:r>
            <a:r>
              <a:rPr lang="en-US" dirty="0"/>
              <a:t> </a:t>
            </a:r>
            <a:r>
              <a:rPr lang="en-US" dirty="0" err="1"/>
              <a:t>và</a:t>
            </a:r>
            <a:r>
              <a:rPr lang="en-US" dirty="0"/>
              <a:t> </a:t>
            </a:r>
            <a:r>
              <a:rPr lang="en-US" dirty="0" err="1"/>
              <a:t>giải</a:t>
            </a:r>
            <a:r>
              <a:rPr lang="en-US" dirty="0"/>
              <a:t> </a:t>
            </a:r>
            <a:r>
              <a:rPr lang="en-US" dirty="0" err="1"/>
              <a:t>mã</a:t>
            </a:r>
            <a:endParaRPr lang="en-US" dirty="0"/>
          </a:p>
          <a:p>
            <a:r>
              <a:rPr lang="vi-VN" dirty="0"/>
              <a:t>Kỹ thuật chính (kinh điển) dùng để phá vỡ hệ mã Thay thế đa ký tự gồm 2 bước:</a:t>
            </a:r>
          </a:p>
          <a:p>
            <a:pPr lvl="1"/>
            <a:r>
              <a:rPr lang="vi-VN" dirty="0"/>
              <a:t>Tìm ra độ dài của chu kỳ</a:t>
            </a:r>
          </a:p>
          <a:p>
            <a:pPr lvl="1"/>
            <a:r>
              <a:rPr lang="vi-VN" dirty="0"/>
              <a:t>Áp dụng kỹ thuật phân tích (cho phương pháp mã hóa thay thế đơn ký tự) + thông tin thu được từ các ký tự trước</a:t>
            </a:r>
          </a:p>
          <a:p>
            <a:endParaRPr lang="en-US" dirty="0"/>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21</a:t>
            </a:fld>
            <a:endParaRPr lang="en-US" dirty="0">
              <a:latin typeface="+mn-lt"/>
            </a:endParaRPr>
          </a:p>
        </p:txBody>
      </p:sp>
    </p:spTree>
    <p:extLst>
      <p:ext uri="{BB962C8B-B14F-4D97-AF65-F5344CB8AC3E}">
        <p14:creationId xmlns:p14="http://schemas.microsoft.com/office/powerpoint/2010/main" val="4145178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p>
        </p:txBody>
      </p:sp>
      <p:sp>
        <p:nvSpPr>
          <p:cNvPr id="259077" name="Rectangle 5"/>
          <p:cNvSpPr>
            <a:spLocks noGrp="1" noChangeArrowheads="1"/>
          </p:cNvSpPr>
          <p:nvPr>
            <p:ph type="body" idx="1"/>
          </p:nvPr>
        </p:nvSpPr>
        <p:spPr>
          <a:xfrm>
            <a:off x="3657600" y="1414463"/>
            <a:ext cx="5105400" cy="3944937"/>
          </a:xfrm>
          <a:ln/>
        </p:spPr>
        <p:txBody>
          <a:bodyPr/>
          <a:lstStyle/>
          <a:p>
            <a:r>
              <a:rPr lang="en-US"/>
              <a:t>Mã hóa được sử dụng phổ biến trong Thế chiến I</a:t>
            </a:r>
          </a:p>
          <a:p>
            <a:r>
              <a:rPr lang="en-US"/>
              <a:t>Sự phát triển của sóng vô tuyến và điện đài giúp việc liên lạc trong quân đội được thực hiện dễ dàng và nhiều hơn.</a:t>
            </a:r>
          </a:p>
          <a:p>
            <a:r>
              <a:rPr lang="en-US"/>
              <a:t>Đòi hỏi các thiết bị hỗ trợ việc mã hóa và giải mã </a:t>
            </a:r>
          </a:p>
          <a:p>
            <a:r>
              <a:rPr lang="en-US"/>
              <a:t>Các máy mã hóa ra đời</a:t>
            </a:r>
          </a:p>
        </p:txBody>
      </p:sp>
      <p:pic>
        <p:nvPicPr>
          <p:cNvPr id="259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89138"/>
            <a:ext cx="3024187"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22</a:t>
            </a:fld>
            <a:endParaRPr lang="en-US" dirty="0">
              <a:latin typeface="+mn-lt"/>
            </a:endParaRPr>
          </a:p>
        </p:txBody>
      </p:sp>
    </p:spTree>
    <p:extLst>
      <p:ext uri="{BB962C8B-B14F-4D97-AF65-F5344CB8AC3E}">
        <p14:creationId xmlns:p14="http://schemas.microsoft.com/office/powerpoint/2010/main" val="1262664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382588" y="365125"/>
            <a:ext cx="8380412" cy="476250"/>
          </a:xfrm>
        </p:spPr>
        <p:txBody>
          <a:bodyPr/>
          <a:lstStyle/>
          <a:p>
            <a:r>
              <a:rPr lang="en-US" sz="2800"/>
              <a:t>Mã hóa trong thế kỷ 19 và đầu thế kỷ 20</a:t>
            </a:r>
          </a:p>
        </p:txBody>
      </p:sp>
      <p:sp>
        <p:nvSpPr>
          <p:cNvPr id="261125" name="Rectangle 5"/>
          <p:cNvSpPr>
            <a:spLocks noGrp="1" noChangeArrowheads="1"/>
          </p:cNvSpPr>
          <p:nvPr>
            <p:ph type="body" idx="1"/>
          </p:nvPr>
        </p:nvSpPr>
        <p:spPr>
          <a:xfrm>
            <a:off x="4191000" y="1414463"/>
            <a:ext cx="4572000" cy="4200525"/>
          </a:xfrm>
          <a:ln/>
        </p:spPr>
        <p:txBody>
          <a:bodyPr/>
          <a:lstStyle/>
          <a:p>
            <a:r>
              <a:rPr lang="en-US"/>
              <a:t>Thế chiến thứ 2: cuộc chiến trên lĩnh vực khoa học, trong đó có cả khoa học mật mã.</a:t>
            </a:r>
          </a:p>
          <a:p>
            <a:r>
              <a:rPr lang="en-US"/>
              <a:t>Máy mã hóa Enigma (của Đức) bị quân đội Anh giải mã </a:t>
            </a:r>
          </a:p>
          <a:p>
            <a:r>
              <a:rPr lang="en-US"/>
              <a:t>Máy mã hóa “Purple” của Nhật bị quân đội Mỹ giải mã</a:t>
            </a:r>
          </a:p>
        </p:txBody>
      </p:sp>
      <p:pic>
        <p:nvPicPr>
          <p:cNvPr id="261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276475"/>
            <a:ext cx="29527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23</a:t>
            </a:fld>
            <a:endParaRPr lang="en-US" dirty="0">
              <a:latin typeface="+mn-lt"/>
            </a:endParaRPr>
          </a:p>
        </p:txBody>
      </p:sp>
    </p:spTree>
    <p:extLst>
      <p:ext uri="{BB962C8B-B14F-4D97-AF65-F5344CB8AC3E}">
        <p14:creationId xmlns:p14="http://schemas.microsoft.com/office/powerpoint/2010/main" val="2077324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3"/>
          <p:cNvSpPr>
            <a:spLocks noGrp="1" noChangeArrowheads="1"/>
          </p:cNvSpPr>
          <p:nvPr>
            <p:ph type="ctrTitle"/>
          </p:nvPr>
        </p:nvSpPr>
        <p:spPr>
          <a:xfrm>
            <a:off x="727075" y="1797050"/>
            <a:ext cx="7843838" cy="641350"/>
          </a:xfrm>
        </p:spPr>
        <p:txBody>
          <a:bodyPr/>
          <a:lstStyle/>
          <a:p>
            <a:r>
              <a:rPr lang="en-US" sz="4000"/>
              <a:t>Hệ thống mã hóa</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24</a:t>
            </a:fld>
            <a:endParaRPr lang="en-US" dirty="0">
              <a:latin typeface="+mn-lt"/>
            </a:endParaRPr>
          </a:p>
        </p:txBody>
      </p:sp>
    </p:spTree>
    <p:extLst>
      <p:ext uri="{BB962C8B-B14F-4D97-AF65-F5344CB8AC3E}">
        <p14:creationId xmlns:p14="http://schemas.microsoft.com/office/powerpoint/2010/main" val="1051318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Hệ thống mã hóa</a:t>
            </a:r>
          </a:p>
        </p:txBody>
      </p:sp>
      <p:pic>
        <p:nvPicPr>
          <p:cNvPr id="224259" name="Picture 3" descr="d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62075"/>
            <a:ext cx="7880350" cy="4484688"/>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224260" name="Rectangle 4"/>
          <p:cNvSpPr>
            <a:spLocks noChangeArrowheads="1"/>
          </p:cNvSpPr>
          <p:nvPr/>
        </p:nvSpPr>
        <p:spPr bwMode="auto">
          <a:xfrm>
            <a:off x="685800" y="3962400"/>
            <a:ext cx="7848600" cy="1905000"/>
          </a:xfrm>
          <a:prstGeom prst="rect">
            <a:avLst/>
          </a:prstGeom>
          <a:gradFill rotWithShape="1">
            <a:gsLst>
              <a:gs pos="0">
                <a:schemeClr val="tx2">
                  <a:alpha val="20000"/>
                </a:schemeClr>
              </a:gs>
              <a:gs pos="100000">
                <a:schemeClr val="tx2">
                  <a:gamma/>
                  <a:shade val="46275"/>
                  <a:invGamma/>
                  <a:alpha val="20000"/>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Rectangle 1"/>
          <p:cNvSpPr/>
          <p:nvPr/>
        </p:nvSpPr>
        <p:spPr>
          <a:xfrm>
            <a:off x="4026807" y="5562600"/>
            <a:ext cx="3974193"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b="1" dirty="0" err="1">
                <a:solidFill>
                  <a:srgbClr val="000000"/>
                </a:solidFill>
                <a:effectLst>
                  <a:outerShdw blurRad="38100" dist="38100" dir="2700000" algn="tl">
                    <a:srgbClr val="FFFFFF"/>
                  </a:outerShdw>
                </a:effectLst>
                <a:cs typeface="Arial" charset="0"/>
              </a:rPr>
              <a:t>Bảo</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đảm</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một</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mẩu</a:t>
            </a:r>
            <a:r>
              <a:rPr lang="en-US" b="1" dirty="0">
                <a:solidFill>
                  <a:srgbClr val="000000"/>
                </a:solidFill>
                <a:effectLst>
                  <a:outerShdw blurRad="38100" dist="38100" dir="2700000" algn="tl">
                    <a:srgbClr val="FFFFFF"/>
                  </a:outerShdw>
                </a:effectLst>
                <a:cs typeface="Arial" charset="0"/>
              </a:rPr>
              <a:t> tin </a:t>
            </a:r>
            <a:r>
              <a:rPr lang="en-US" b="1" i="1" dirty="0">
                <a:solidFill>
                  <a:srgbClr val="000000"/>
                </a:solidFill>
                <a:effectLst>
                  <a:outerShdw blurRad="38100" dist="38100" dir="2700000" algn="tl">
                    <a:srgbClr val="FFFFFF"/>
                  </a:outerShdw>
                </a:effectLst>
                <a:cs typeface="Arial" charset="0"/>
              </a:rPr>
              <a:t>x</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được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hóa</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bằng</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luật</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hóa</a:t>
            </a:r>
            <a:r>
              <a:rPr lang="en-US" b="1" dirty="0">
                <a:solidFill>
                  <a:srgbClr val="000000"/>
                </a:solidFill>
                <a:effectLst>
                  <a:outerShdw blurRad="38100" dist="38100" dir="2700000" algn="tl">
                    <a:srgbClr val="FFFFFF"/>
                  </a:outerShdw>
                </a:effectLst>
                <a:cs typeface="Arial" charset="0"/>
              </a:rPr>
              <a:t> </a:t>
            </a:r>
            <a:r>
              <a:rPr lang="en-US" b="1" i="1" dirty="0" err="1">
                <a:solidFill>
                  <a:srgbClr val="000000"/>
                </a:solidFill>
                <a:effectLst>
                  <a:outerShdw blurRad="38100" dist="38100" dir="2700000" algn="tl">
                    <a:srgbClr val="FFFFFF"/>
                  </a:outerShdw>
                </a:effectLst>
                <a:cs typeface="Arial" charset="0"/>
              </a:rPr>
              <a:t>e</a:t>
            </a:r>
            <a:r>
              <a:rPr lang="en-US" b="1" i="1" baseline="-25000" dirty="0" err="1">
                <a:solidFill>
                  <a:srgbClr val="000000"/>
                </a:solidFill>
                <a:effectLst>
                  <a:outerShdw blurRad="38100" dist="38100" dir="2700000" algn="tl">
                    <a:srgbClr val="FFFFFF"/>
                  </a:outerShdw>
                </a:effectLst>
                <a:cs typeface="Arial" charset="0"/>
              </a:rPr>
              <a:t>k</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có</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thể</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được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giải</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mã</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chính</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xác</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bằng</a:t>
            </a:r>
            <a:r>
              <a:rPr lang="en-US" b="1" dirty="0">
                <a:solidFill>
                  <a:srgbClr val="000000"/>
                </a:solidFill>
                <a:effectLst>
                  <a:outerShdw blurRad="38100" dist="38100" dir="2700000" algn="tl">
                    <a:srgbClr val="FFFFFF"/>
                  </a:outerShdw>
                </a:effectLst>
                <a:cs typeface="Arial" charset="0"/>
              </a:rPr>
              <a:t> </a:t>
            </a:r>
            <a:r>
              <a:rPr lang="en-US" b="1" dirty="0" err="1">
                <a:solidFill>
                  <a:srgbClr val="000000"/>
                </a:solidFill>
                <a:effectLst>
                  <a:outerShdw blurRad="38100" dist="38100" dir="2700000" algn="tl">
                    <a:srgbClr val="FFFFFF"/>
                  </a:outerShdw>
                </a:effectLst>
                <a:cs typeface="Arial" charset="0"/>
              </a:rPr>
              <a:t>luật</a:t>
            </a:r>
            <a:r>
              <a:rPr lang="en-US" b="1" dirty="0">
                <a:solidFill>
                  <a:srgbClr val="000000"/>
                </a:solidFill>
                <a:effectLst>
                  <a:outerShdw blurRad="38100" dist="38100" dir="2700000" algn="tl">
                    <a:srgbClr val="FFFFFF"/>
                  </a:outerShdw>
                </a:effectLst>
                <a:cs typeface="Arial" charset="0"/>
              </a:rPr>
              <a:t> </a:t>
            </a:r>
            <a:r>
              <a:rPr lang="en-US" b="1" i="1" dirty="0" err="1">
                <a:solidFill>
                  <a:srgbClr val="000000"/>
                </a:solidFill>
                <a:effectLst>
                  <a:outerShdw blurRad="38100" dist="38100" dir="2700000" algn="tl">
                    <a:srgbClr val="FFFFFF"/>
                  </a:outerShdw>
                </a:effectLst>
                <a:cs typeface="Arial" charset="0"/>
              </a:rPr>
              <a:t>d</a:t>
            </a:r>
            <a:r>
              <a:rPr lang="en-US" b="1" i="1" baseline="-25000" dirty="0" err="1">
                <a:solidFill>
                  <a:srgbClr val="000000"/>
                </a:solidFill>
                <a:effectLst>
                  <a:outerShdw blurRad="38100" dist="38100" dir="2700000" algn="tl">
                    <a:srgbClr val="FFFFFF"/>
                  </a:outerShdw>
                </a:effectLst>
                <a:cs typeface="Arial" charset="0"/>
              </a:rPr>
              <a:t>k</a:t>
            </a:r>
            <a:endParaRPr lang="en-US" b="1" i="1" baseline="-25000" dirty="0">
              <a:solidFill>
                <a:srgbClr val="000000"/>
              </a:solidFill>
              <a:effectLst>
                <a:outerShdw blurRad="38100" dist="38100" dir="2700000" algn="tl">
                  <a:srgbClr val="FFFFFF"/>
                </a:outerShdw>
              </a:effectLst>
              <a:cs typeface="Arial" charset="0"/>
            </a:endParaRPr>
          </a:p>
        </p:txBody>
      </p:sp>
      <p:sp>
        <p:nvSpPr>
          <p:cNvPr id="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25</a:t>
            </a:fld>
            <a:endParaRPr lang="en-US" dirty="0">
              <a:latin typeface="+mn-lt"/>
            </a:endParaRPr>
          </a:p>
        </p:txBody>
      </p:sp>
    </p:spTree>
    <p:extLst>
      <p:ext uri="{BB962C8B-B14F-4D97-AF65-F5344CB8AC3E}">
        <p14:creationId xmlns:p14="http://schemas.microsoft.com/office/powerpoint/2010/main" val="194549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260"/>
                                        </p:tgtEl>
                                        <p:attrNameLst>
                                          <p:attrName>style.visibility</p:attrName>
                                        </p:attrNameLst>
                                      </p:cBhvr>
                                      <p:to>
                                        <p:strVal val="visible"/>
                                      </p:to>
                                    </p:set>
                                    <p:animEffect transition="in" filter="dissolve">
                                      <p:cBhvr>
                                        <p:cTn id="7" dur="500"/>
                                        <p:tgtEl>
                                          <p:spTgt spid="22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     Hệ thống mã hóa đối xứng</a:t>
            </a:r>
          </a:p>
        </p:txBody>
      </p:sp>
      <p:pic>
        <p:nvPicPr>
          <p:cNvPr id="287747" name="Picture 3"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352800"/>
            <a:ext cx="1490663"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7748" name="Group 4"/>
          <p:cNvGrpSpPr>
            <a:grpSpLocks/>
          </p:cNvGrpSpPr>
          <p:nvPr/>
        </p:nvGrpSpPr>
        <p:grpSpPr bwMode="auto">
          <a:xfrm>
            <a:off x="5181600" y="1905000"/>
            <a:ext cx="1809750" cy="1695450"/>
            <a:chOff x="3600" y="3252"/>
            <a:chExt cx="1140" cy="1068"/>
          </a:xfrm>
        </p:grpSpPr>
        <p:pic>
          <p:nvPicPr>
            <p:cNvPr id="287749" name="Picture 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50"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pic>
        <p:nvPicPr>
          <p:cNvPr id="287751" name="Picture 7" descr="lock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0" y="1676400"/>
            <a:ext cx="1225550" cy="1773238"/>
          </a:xfrm>
          <a:prstGeom prst="rect">
            <a:avLst/>
          </a:prstGeom>
          <a:noFill/>
          <a:extLst>
            <a:ext uri="{909E8E84-426E-40DD-AFC4-6F175D3DCCD1}">
              <a14:hiddenFill xmlns:a14="http://schemas.microsoft.com/office/drawing/2010/main">
                <a:solidFill>
                  <a:srgbClr val="FFFFFF"/>
                </a:solidFill>
              </a14:hiddenFill>
            </a:ext>
          </a:extLst>
        </p:spPr>
      </p:pic>
      <p:pic>
        <p:nvPicPr>
          <p:cNvPr id="287752" name="Picture 8" descr="unlock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5400" y="4473575"/>
            <a:ext cx="1673225" cy="1851025"/>
          </a:xfrm>
          <a:prstGeom prst="rect">
            <a:avLst/>
          </a:prstGeom>
          <a:noFill/>
          <a:extLst>
            <a:ext uri="{909E8E84-426E-40DD-AFC4-6F175D3DCCD1}">
              <a14:hiddenFill xmlns:a14="http://schemas.microsoft.com/office/drawing/2010/main">
                <a:solidFill>
                  <a:srgbClr val="FFFFFF"/>
                </a:solidFill>
              </a14:hiddenFill>
            </a:ext>
          </a:extLst>
        </p:spPr>
      </p:pic>
      <p:sp>
        <p:nvSpPr>
          <p:cNvPr id="287753" name="AutoShape 9"/>
          <p:cNvSpPr>
            <a:spLocks noChangeArrowheads="1"/>
          </p:cNvSpPr>
          <p:nvPr/>
        </p:nvSpPr>
        <p:spPr bwMode="auto">
          <a:xfrm rot="-2499843">
            <a:off x="1981200" y="32766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4" name="AutoShape 10"/>
          <p:cNvSpPr>
            <a:spLocks noChangeArrowheads="1"/>
          </p:cNvSpPr>
          <p:nvPr/>
        </p:nvSpPr>
        <p:spPr bwMode="auto">
          <a:xfrm>
            <a:off x="4495800" y="23622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5" name="AutoShape 11"/>
          <p:cNvSpPr>
            <a:spLocks noChangeArrowheads="1"/>
          </p:cNvSpPr>
          <p:nvPr/>
        </p:nvSpPr>
        <p:spPr bwMode="auto">
          <a:xfrm>
            <a:off x="6858000" y="4953000"/>
            <a:ext cx="457200" cy="685800"/>
          </a:xfrm>
          <a:prstGeom prst="right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sp>
        <p:nvSpPr>
          <p:cNvPr id="287756" name="AutoShape 12"/>
          <p:cNvSpPr>
            <a:spLocks noChangeArrowheads="1"/>
          </p:cNvSpPr>
          <p:nvPr/>
        </p:nvSpPr>
        <p:spPr bwMode="auto">
          <a:xfrm>
            <a:off x="5562600" y="3962400"/>
            <a:ext cx="609600" cy="381000"/>
          </a:xfrm>
          <a:prstGeom prst="downArrow">
            <a:avLst>
              <a:gd name="adj1" fmla="val 50000"/>
              <a:gd name="adj2" fmla="val 25000"/>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bg1"/>
              </a:solidFill>
              <a:latin typeface="Times New Roman" pitchFamily="18" charset="0"/>
              <a:cs typeface="Arial" charset="0"/>
            </a:endParaRPr>
          </a:p>
        </p:txBody>
      </p:sp>
      <p:pic>
        <p:nvPicPr>
          <p:cNvPr id="287757" name="Picture 13" descr="key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219200"/>
            <a:ext cx="1179513" cy="920750"/>
          </a:xfrm>
          <a:prstGeom prst="rect">
            <a:avLst/>
          </a:prstGeom>
          <a:noFill/>
          <a:extLst>
            <a:ext uri="{909E8E84-426E-40DD-AFC4-6F175D3DCCD1}">
              <a14:hiddenFill xmlns:a14="http://schemas.microsoft.com/office/drawing/2010/main">
                <a:solidFill>
                  <a:srgbClr val="FFFFFF"/>
                </a:solidFill>
              </a14:hiddenFill>
            </a:ext>
          </a:extLst>
        </p:spPr>
      </p:pic>
      <p:grpSp>
        <p:nvGrpSpPr>
          <p:cNvPr id="287758" name="Group 14"/>
          <p:cNvGrpSpPr>
            <a:grpSpLocks/>
          </p:cNvGrpSpPr>
          <p:nvPr/>
        </p:nvGrpSpPr>
        <p:grpSpPr bwMode="auto">
          <a:xfrm>
            <a:off x="7239000" y="4648200"/>
            <a:ext cx="1809750" cy="1695450"/>
            <a:chOff x="3600" y="3252"/>
            <a:chExt cx="1140" cy="1068"/>
          </a:xfrm>
        </p:grpSpPr>
        <p:pic>
          <p:nvPicPr>
            <p:cNvPr id="287759" name="Picture 1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7760" name="Text Box 1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17"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26</a:t>
            </a:fld>
            <a:endParaRPr lang="en-US" dirty="0">
              <a:latin typeface="+mn-lt"/>
            </a:endParaRPr>
          </a:p>
        </p:txBody>
      </p:sp>
    </p:spTree>
    <p:extLst>
      <p:ext uri="{BB962C8B-B14F-4D97-AF65-F5344CB8AC3E}">
        <p14:creationId xmlns:p14="http://schemas.microsoft.com/office/powerpoint/2010/main" val="1185505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7757"/>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2.77778E-7 2.42775E-6 L 0.25833 0.14428 " pathEditMode="relative" ptsTypes="AA">
                                      <p:cBhvr>
                                        <p:cTn id="8" dur="2000" fill="hold"/>
                                        <p:tgtEl>
                                          <p:spTgt spid="287757"/>
                                        </p:tgtEl>
                                        <p:attrNameLst>
                                          <p:attrName>ppt_x</p:attrName>
                                          <p:attrName>ppt_y</p:attrName>
                                        </p:attrNameLst>
                                      </p:cBhvr>
                                    </p:animMotion>
                                  </p:childTnLst>
                                </p:cTn>
                              </p:par>
                              <p:par>
                                <p:cTn id="9" presetID="22" presetClass="entr" presetSubtype="4" fill="hold" grpId="0" nodeType="withEffect">
                                  <p:stCondLst>
                                    <p:cond delay="0"/>
                                  </p:stCondLst>
                                  <p:childTnLst>
                                    <p:set>
                                      <p:cBhvr>
                                        <p:cTn id="10" dur="1" fill="hold">
                                          <p:stCondLst>
                                            <p:cond delay="0"/>
                                          </p:stCondLst>
                                        </p:cTn>
                                        <p:tgtEl>
                                          <p:spTgt spid="287753"/>
                                        </p:tgtEl>
                                        <p:attrNameLst>
                                          <p:attrName>style.visibility</p:attrName>
                                        </p:attrNameLst>
                                      </p:cBhvr>
                                      <p:to>
                                        <p:strVal val="visible"/>
                                      </p:to>
                                    </p:set>
                                    <p:animEffect transition="in" filter="wipe(down)">
                                      <p:cBhvr>
                                        <p:cTn id="11" dur="500"/>
                                        <p:tgtEl>
                                          <p:spTgt spid="287753"/>
                                        </p:tgtEl>
                                      </p:cBhvr>
                                    </p:animEffect>
                                  </p:childTnLst>
                                </p:cTn>
                              </p:par>
                            </p:childTnLst>
                          </p:cTn>
                        </p:par>
                        <p:par>
                          <p:cTn id="12" fill="hold" nodeType="afterGroup">
                            <p:stCondLst>
                              <p:cond delay="2000"/>
                            </p:stCondLst>
                            <p:childTnLst>
                              <p:par>
                                <p:cTn id="13" presetID="55" presetClass="entr" presetSubtype="0" fill="hold" grpId="0" nodeType="afterEffect">
                                  <p:stCondLst>
                                    <p:cond delay="0"/>
                                  </p:stCondLst>
                                  <p:childTnLst>
                                    <p:set>
                                      <p:cBhvr>
                                        <p:cTn id="14" dur="1" fill="hold">
                                          <p:stCondLst>
                                            <p:cond delay="0"/>
                                          </p:stCondLst>
                                        </p:cTn>
                                        <p:tgtEl>
                                          <p:spTgt spid="287754"/>
                                        </p:tgtEl>
                                        <p:attrNameLst>
                                          <p:attrName>style.visibility</p:attrName>
                                        </p:attrNameLst>
                                      </p:cBhvr>
                                      <p:to>
                                        <p:strVal val="visible"/>
                                      </p:to>
                                    </p:set>
                                    <p:anim calcmode="lin" valueType="num">
                                      <p:cBhvr>
                                        <p:cTn id="15" dur="1000" fill="hold"/>
                                        <p:tgtEl>
                                          <p:spTgt spid="287754"/>
                                        </p:tgtEl>
                                        <p:attrNameLst>
                                          <p:attrName>ppt_w</p:attrName>
                                        </p:attrNameLst>
                                      </p:cBhvr>
                                      <p:tavLst>
                                        <p:tav tm="0">
                                          <p:val>
                                            <p:strVal val="#ppt_w*0.70"/>
                                          </p:val>
                                        </p:tav>
                                        <p:tav tm="100000">
                                          <p:val>
                                            <p:strVal val="#ppt_w"/>
                                          </p:val>
                                        </p:tav>
                                      </p:tavLst>
                                    </p:anim>
                                    <p:anim calcmode="lin" valueType="num">
                                      <p:cBhvr>
                                        <p:cTn id="16" dur="1000" fill="hold"/>
                                        <p:tgtEl>
                                          <p:spTgt spid="287754"/>
                                        </p:tgtEl>
                                        <p:attrNameLst>
                                          <p:attrName>ppt_h</p:attrName>
                                        </p:attrNameLst>
                                      </p:cBhvr>
                                      <p:tavLst>
                                        <p:tav tm="0">
                                          <p:val>
                                            <p:strVal val="#ppt_h"/>
                                          </p:val>
                                        </p:tav>
                                        <p:tav tm="100000">
                                          <p:val>
                                            <p:strVal val="#ppt_h"/>
                                          </p:val>
                                        </p:tav>
                                      </p:tavLst>
                                    </p:anim>
                                    <p:animEffect transition="in" filter="fade">
                                      <p:cBhvr>
                                        <p:cTn id="17" dur="1000"/>
                                        <p:tgtEl>
                                          <p:spTgt spid="287754"/>
                                        </p:tgtEl>
                                      </p:cBhvr>
                                    </p:animEffect>
                                  </p:childTnLst>
                                </p:cTn>
                              </p:par>
                            </p:childTnLst>
                          </p:cTn>
                        </p:par>
                        <p:par>
                          <p:cTn id="18" fill="hold" nodeType="afterGroup">
                            <p:stCondLst>
                              <p:cond delay="3000"/>
                            </p:stCondLst>
                            <p:childTnLst>
                              <p:par>
                                <p:cTn id="19" presetID="1" presetClass="entr" presetSubtype="0" fill="hold" nodeType="afterEffect">
                                  <p:stCondLst>
                                    <p:cond delay="0"/>
                                  </p:stCondLst>
                                  <p:childTnLst>
                                    <p:set>
                                      <p:cBhvr>
                                        <p:cTn id="20" dur="1" fill="hold">
                                          <p:stCondLst>
                                            <p:cond delay="0"/>
                                          </p:stCondLst>
                                        </p:cTn>
                                        <p:tgtEl>
                                          <p:spTgt spid="287748"/>
                                        </p:tgtEl>
                                        <p:attrNameLst>
                                          <p:attrName>style.visibility</p:attrName>
                                        </p:attrNameLst>
                                      </p:cBhvr>
                                      <p:to>
                                        <p:strVal val="visible"/>
                                      </p:to>
                                    </p:set>
                                  </p:childTnLst>
                                </p:cTn>
                              </p:par>
                            </p:childTnLst>
                          </p:cTn>
                        </p:par>
                        <p:par>
                          <p:cTn id="21" fill="hold" nodeType="afterGroup">
                            <p:stCondLst>
                              <p:cond delay="3000"/>
                            </p:stCondLst>
                            <p:childTnLst>
                              <p:par>
                                <p:cTn id="22" presetID="1" presetClass="entr" presetSubtype="0" fill="hold" nodeType="afterEffect">
                                  <p:stCondLst>
                                    <p:cond delay="0"/>
                                  </p:stCondLst>
                                  <p:childTnLst>
                                    <p:set>
                                      <p:cBhvr>
                                        <p:cTn id="23" dur="1" fill="hold">
                                          <p:stCondLst>
                                            <p:cond delay="0"/>
                                          </p:stCondLst>
                                        </p:cTn>
                                        <p:tgtEl>
                                          <p:spTgt spid="287752"/>
                                        </p:tgtEl>
                                        <p:attrNameLst>
                                          <p:attrName>style.visibility</p:attrName>
                                        </p:attrNameLst>
                                      </p:cBhvr>
                                      <p:to>
                                        <p:strVal val="visible"/>
                                      </p:to>
                                    </p:set>
                                  </p:childTnLst>
                                </p:cTn>
                              </p:par>
                            </p:childTnLst>
                          </p:cTn>
                        </p:par>
                        <p:par>
                          <p:cTn id="24" fill="hold" nodeType="afterGroup">
                            <p:stCondLst>
                              <p:cond delay="3000"/>
                            </p:stCondLst>
                            <p:childTnLst>
                              <p:par>
                                <p:cTn id="25" presetID="0" presetClass="path" presetSubtype="0" accel="50000" decel="50000" fill="hold" nodeType="afterEffect">
                                  <p:stCondLst>
                                    <p:cond delay="0"/>
                                  </p:stCondLst>
                                  <p:childTnLst>
                                    <p:animMotion origin="layout" path="M 0.25833 0.14428 L 0.56892 0.58775 " pathEditMode="relative" rAng="0" ptsTypes="AA">
                                      <p:cBhvr>
                                        <p:cTn id="26" dur="2000" fill="hold"/>
                                        <p:tgtEl>
                                          <p:spTgt spid="287757"/>
                                        </p:tgtEl>
                                        <p:attrNameLst>
                                          <p:attrName>ppt_x</p:attrName>
                                          <p:attrName>ppt_y</p:attrName>
                                        </p:attrNameLst>
                                      </p:cBhvr>
                                      <p:rCtr x="15521" y="22173"/>
                                    </p:animMotion>
                                  </p:childTnLst>
                                </p:cTn>
                              </p:par>
                              <p:par>
                                <p:cTn id="27" presetID="16" presetClass="entr" presetSubtype="26" fill="hold" grpId="0" nodeType="withEffect">
                                  <p:stCondLst>
                                    <p:cond delay="0"/>
                                  </p:stCondLst>
                                  <p:childTnLst>
                                    <p:set>
                                      <p:cBhvr>
                                        <p:cTn id="28" dur="1" fill="hold">
                                          <p:stCondLst>
                                            <p:cond delay="0"/>
                                          </p:stCondLst>
                                        </p:cTn>
                                        <p:tgtEl>
                                          <p:spTgt spid="287756"/>
                                        </p:tgtEl>
                                        <p:attrNameLst>
                                          <p:attrName>style.visibility</p:attrName>
                                        </p:attrNameLst>
                                      </p:cBhvr>
                                      <p:to>
                                        <p:strVal val="visible"/>
                                      </p:to>
                                    </p:set>
                                    <p:animEffect transition="in" filter="barn(inHorizontal)">
                                      <p:cBhvr>
                                        <p:cTn id="29" dur="500"/>
                                        <p:tgtEl>
                                          <p:spTgt spid="287756"/>
                                        </p:tgtEl>
                                      </p:cBhvr>
                                    </p:animEffect>
                                  </p:childTnLst>
                                </p:cTn>
                              </p:par>
                            </p:childTnLst>
                          </p:cTn>
                        </p:par>
                        <p:par>
                          <p:cTn id="30" fill="hold" nodeType="afterGroup">
                            <p:stCondLst>
                              <p:cond delay="5000"/>
                            </p:stCondLst>
                            <p:childTnLst>
                              <p:par>
                                <p:cTn id="31" presetID="55" presetClass="entr" presetSubtype="0" fill="hold" grpId="0" nodeType="afterEffect">
                                  <p:stCondLst>
                                    <p:cond delay="0"/>
                                  </p:stCondLst>
                                  <p:childTnLst>
                                    <p:set>
                                      <p:cBhvr>
                                        <p:cTn id="32" dur="1" fill="hold">
                                          <p:stCondLst>
                                            <p:cond delay="0"/>
                                          </p:stCondLst>
                                        </p:cTn>
                                        <p:tgtEl>
                                          <p:spTgt spid="287755"/>
                                        </p:tgtEl>
                                        <p:attrNameLst>
                                          <p:attrName>style.visibility</p:attrName>
                                        </p:attrNameLst>
                                      </p:cBhvr>
                                      <p:to>
                                        <p:strVal val="visible"/>
                                      </p:to>
                                    </p:set>
                                    <p:anim calcmode="lin" valueType="num">
                                      <p:cBhvr>
                                        <p:cTn id="33" dur="1000" fill="hold"/>
                                        <p:tgtEl>
                                          <p:spTgt spid="287755"/>
                                        </p:tgtEl>
                                        <p:attrNameLst>
                                          <p:attrName>ppt_w</p:attrName>
                                        </p:attrNameLst>
                                      </p:cBhvr>
                                      <p:tavLst>
                                        <p:tav tm="0">
                                          <p:val>
                                            <p:strVal val="#ppt_w*0.70"/>
                                          </p:val>
                                        </p:tav>
                                        <p:tav tm="100000">
                                          <p:val>
                                            <p:strVal val="#ppt_w"/>
                                          </p:val>
                                        </p:tav>
                                      </p:tavLst>
                                    </p:anim>
                                    <p:anim calcmode="lin" valueType="num">
                                      <p:cBhvr>
                                        <p:cTn id="34" dur="1000" fill="hold"/>
                                        <p:tgtEl>
                                          <p:spTgt spid="287755"/>
                                        </p:tgtEl>
                                        <p:attrNameLst>
                                          <p:attrName>ppt_h</p:attrName>
                                        </p:attrNameLst>
                                      </p:cBhvr>
                                      <p:tavLst>
                                        <p:tav tm="0">
                                          <p:val>
                                            <p:strVal val="#ppt_h"/>
                                          </p:val>
                                        </p:tav>
                                        <p:tav tm="100000">
                                          <p:val>
                                            <p:strVal val="#ppt_h"/>
                                          </p:val>
                                        </p:tav>
                                      </p:tavLst>
                                    </p:anim>
                                    <p:animEffect transition="in" filter="fade">
                                      <p:cBhvr>
                                        <p:cTn id="35" dur="1000"/>
                                        <p:tgtEl>
                                          <p:spTgt spid="287755"/>
                                        </p:tgtEl>
                                      </p:cBhvr>
                                    </p:animEffect>
                                  </p:childTnLst>
                                </p:cTn>
                              </p:par>
                            </p:childTnLst>
                          </p:cTn>
                        </p:par>
                        <p:par>
                          <p:cTn id="36" fill="hold" nodeType="afterGroup">
                            <p:stCondLst>
                              <p:cond delay="6000"/>
                            </p:stCondLst>
                            <p:childTnLst>
                              <p:par>
                                <p:cTn id="37" presetID="1" presetClass="entr" presetSubtype="0" fill="hold" nodeType="afterEffect">
                                  <p:stCondLst>
                                    <p:cond delay="0"/>
                                  </p:stCondLst>
                                  <p:childTnLst>
                                    <p:set>
                                      <p:cBhvr>
                                        <p:cTn id="38" dur="1" fill="hold">
                                          <p:stCondLst>
                                            <p:cond delay="0"/>
                                          </p:stCondLst>
                                        </p:cTn>
                                        <p:tgtEl>
                                          <p:spTgt spid="287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P spid="287754" grpId="0" animBg="1"/>
      <p:bldP spid="287755" grpId="0" animBg="1"/>
      <p:bldP spid="2877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Mã hóa khóa công cộng</a:t>
            </a:r>
            <a:endParaRPr lang="en-US" dirty="0"/>
          </a:p>
        </p:txBody>
      </p:sp>
      <p:pic>
        <p:nvPicPr>
          <p:cNvPr id="288771" name="Picture 3"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8" y="2514600"/>
            <a:ext cx="1490662" cy="1411288"/>
          </a:xfrm>
          <a:prstGeom prst="rect">
            <a:avLst/>
          </a:prstGeom>
          <a:noFill/>
          <a:extLst>
            <a:ext uri="{909E8E84-426E-40DD-AFC4-6F175D3DCCD1}">
              <a14:hiddenFill xmlns:a14="http://schemas.microsoft.com/office/drawing/2010/main">
                <a:solidFill>
                  <a:srgbClr val="FFFFFF"/>
                </a:solidFill>
              </a14:hiddenFill>
            </a:ext>
          </a:extLst>
        </p:spPr>
      </p:pic>
      <p:grpSp>
        <p:nvGrpSpPr>
          <p:cNvPr id="288772" name="Group 4"/>
          <p:cNvGrpSpPr>
            <a:grpSpLocks/>
          </p:cNvGrpSpPr>
          <p:nvPr/>
        </p:nvGrpSpPr>
        <p:grpSpPr bwMode="auto">
          <a:xfrm>
            <a:off x="4495800" y="2057400"/>
            <a:ext cx="1809750" cy="1695450"/>
            <a:chOff x="3600" y="3252"/>
            <a:chExt cx="1140" cy="1068"/>
          </a:xfrm>
        </p:grpSpPr>
        <p:pic>
          <p:nvPicPr>
            <p:cNvPr id="288773" name="Picture 5"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4" name="Text Box 6"/>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grpSp>
        <p:nvGrpSpPr>
          <p:cNvPr id="288775" name="Group 7"/>
          <p:cNvGrpSpPr>
            <a:grpSpLocks/>
          </p:cNvGrpSpPr>
          <p:nvPr/>
        </p:nvGrpSpPr>
        <p:grpSpPr bwMode="auto">
          <a:xfrm>
            <a:off x="7239000" y="4476750"/>
            <a:ext cx="1809750" cy="1695450"/>
            <a:chOff x="3600" y="3252"/>
            <a:chExt cx="1140" cy="1068"/>
          </a:xfrm>
        </p:grpSpPr>
        <p:pic>
          <p:nvPicPr>
            <p:cNvPr id="288776" name="Picture 8" descr="mess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 y="3252"/>
              <a:ext cx="939" cy="889"/>
            </a:xfrm>
            <a:prstGeom prst="rect">
              <a:avLst/>
            </a:prstGeom>
            <a:noFill/>
            <a:extLst>
              <a:ext uri="{909E8E84-426E-40DD-AFC4-6F175D3DCCD1}">
                <a14:hiddenFill xmlns:a14="http://schemas.microsoft.com/office/drawing/2010/main">
                  <a:solidFill>
                    <a:srgbClr val="FFFFFF"/>
                  </a:solidFill>
                </a14:hiddenFill>
              </a:ext>
            </a:extLst>
          </p:spPr>
        </p:pic>
        <p:sp>
          <p:nvSpPr>
            <p:cNvPr id="288777" name="Text Box 9"/>
            <p:cNvSpPr txBox="1">
              <a:spLocks noChangeArrowheads="1"/>
            </p:cNvSpPr>
            <p:nvPr/>
          </p:nvSpPr>
          <p:spPr bwMode="auto">
            <a:xfrm>
              <a:off x="3600" y="3417"/>
              <a:ext cx="820" cy="903"/>
            </a:xfrm>
            <a:prstGeom prst="rect">
              <a:avLst/>
            </a:prstGeom>
            <a:noFill/>
            <a:ln>
              <a:noFill/>
            </a:ln>
            <a:effectLst/>
            <a:extLst>
              <a:ext uri="{909E8E84-426E-40DD-AFC4-6F175D3DCCD1}">
                <a14:hiddenFill xmlns:a14="http://schemas.microsoft.com/office/drawing/2010/main">
                  <a:solidFill>
                    <a:srgbClr val="3366CC"/>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800">
                  <a:solidFill>
                    <a:srgbClr val="FFFF00"/>
                  </a:solidFill>
                  <a:effectLst>
                    <a:outerShdw blurRad="38100" dist="38100" dir="2700000" algn="tl">
                      <a:srgbClr val="000000"/>
                    </a:outerShdw>
                  </a:effectLst>
                  <a:cs typeface="Arial" charset="0"/>
                  <a:sym typeface="Webdings" pitchFamily="18" charset="2"/>
                </a:rPr>
                <a:t></a:t>
              </a:r>
              <a:endParaRPr lang="en-US" sz="8800">
                <a:solidFill>
                  <a:srgbClr val="FFFF00"/>
                </a:solidFill>
                <a:effectLst>
                  <a:outerShdw blurRad="38100" dist="38100" dir="2700000" algn="tl">
                    <a:srgbClr val="000000"/>
                  </a:outerShdw>
                </a:effectLst>
                <a:cs typeface="Arial" charset="0"/>
              </a:endParaRPr>
            </a:p>
          </p:txBody>
        </p:sp>
      </p:grpSp>
      <p:sp>
        <p:nvSpPr>
          <p:cNvPr id="288778" name="AutoShape 10"/>
          <p:cNvSpPr>
            <a:spLocks noChangeArrowheads="1"/>
          </p:cNvSpPr>
          <p:nvPr/>
        </p:nvSpPr>
        <p:spPr bwMode="auto">
          <a:xfrm>
            <a:off x="1828800" y="25146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79" name="AutoShape 11"/>
          <p:cNvSpPr>
            <a:spLocks noChangeArrowheads="1"/>
          </p:cNvSpPr>
          <p:nvPr/>
        </p:nvSpPr>
        <p:spPr bwMode="auto">
          <a:xfrm>
            <a:off x="4191000" y="25908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0" name="AutoShape 12"/>
          <p:cNvSpPr>
            <a:spLocks noChangeArrowheads="1"/>
          </p:cNvSpPr>
          <p:nvPr/>
        </p:nvSpPr>
        <p:spPr bwMode="auto">
          <a:xfrm>
            <a:off x="6629400" y="48768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1" name="AutoShape 13"/>
          <p:cNvSpPr>
            <a:spLocks noChangeArrowheads="1"/>
          </p:cNvSpPr>
          <p:nvPr/>
        </p:nvSpPr>
        <p:spPr bwMode="auto">
          <a:xfrm>
            <a:off x="3886200" y="4953000"/>
            <a:ext cx="457200" cy="685800"/>
          </a:xfrm>
          <a:prstGeom prst="right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782" name="AutoShape 14"/>
          <p:cNvSpPr>
            <a:spLocks noChangeArrowheads="1"/>
          </p:cNvSpPr>
          <p:nvPr/>
        </p:nvSpPr>
        <p:spPr bwMode="auto">
          <a:xfrm>
            <a:off x="5181600" y="3733800"/>
            <a:ext cx="609600" cy="381000"/>
          </a:xfrm>
          <a:prstGeom prst="downArrow">
            <a:avLst>
              <a:gd name="adj1" fmla="val 50000"/>
              <a:gd name="adj2" fmla="val 25000"/>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88783" name="Picture 15" descr="lock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1884363"/>
            <a:ext cx="1225550" cy="1773237"/>
          </a:xfrm>
          <a:prstGeom prst="rect">
            <a:avLst/>
          </a:prstGeom>
          <a:noFill/>
          <a:extLst>
            <a:ext uri="{909E8E84-426E-40DD-AFC4-6F175D3DCCD1}">
              <a14:hiddenFill xmlns:a14="http://schemas.microsoft.com/office/drawing/2010/main">
                <a:solidFill>
                  <a:srgbClr val="FFFFFF"/>
                </a:solidFill>
              </a14:hiddenFill>
            </a:ext>
          </a:extLst>
        </p:spPr>
      </p:pic>
      <p:pic>
        <p:nvPicPr>
          <p:cNvPr id="288784" name="Picture 16" descr="unlock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7575" y="4267200"/>
            <a:ext cx="1673225" cy="1851025"/>
          </a:xfrm>
          <a:prstGeom prst="rect">
            <a:avLst/>
          </a:prstGeom>
          <a:noFill/>
          <a:extLst>
            <a:ext uri="{909E8E84-426E-40DD-AFC4-6F175D3DCCD1}">
              <a14:hiddenFill xmlns:a14="http://schemas.microsoft.com/office/drawing/2010/main">
                <a:solidFill>
                  <a:srgbClr val="FFFFFF"/>
                </a:solidFill>
              </a14:hiddenFill>
            </a:ext>
          </a:extLst>
        </p:spPr>
      </p:pic>
      <p:pic>
        <p:nvPicPr>
          <p:cNvPr id="288785" name="Picture 17" descr="key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6888" y="1600200"/>
            <a:ext cx="1179512" cy="920750"/>
          </a:xfrm>
          <a:prstGeom prst="rect">
            <a:avLst/>
          </a:prstGeom>
          <a:noFill/>
          <a:extLst>
            <a:ext uri="{909E8E84-426E-40DD-AFC4-6F175D3DCCD1}">
              <a14:hiddenFill xmlns:a14="http://schemas.microsoft.com/office/drawing/2010/main">
                <a:solidFill>
                  <a:srgbClr val="FFFFFF"/>
                </a:solidFill>
              </a14:hiddenFill>
            </a:ext>
          </a:extLst>
        </p:spPr>
      </p:pic>
      <p:pic>
        <p:nvPicPr>
          <p:cNvPr id="288786" name="Picture 18" descr="key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38400" y="4800600"/>
            <a:ext cx="1179513" cy="920750"/>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27</a:t>
            </a:fld>
            <a:endParaRPr lang="en-US" dirty="0">
              <a:latin typeface="+mn-lt"/>
            </a:endParaRPr>
          </a:p>
        </p:txBody>
      </p:sp>
    </p:spTree>
    <p:extLst>
      <p:ext uri="{BB962C8B-B14F-4D97-AF65-F5344CB8AC3E}">
        <p14:creationId xmlns:p14="http://schemas.microsoft.com/office/powerpoint/2010/main" val="3088981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dissolve">
                                      <p:cBhvr>
                                        <p:cTn id="7" dur="500"/>
                                        <p:tgtEl>
                                          <p:spTgt spid="288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8785"/>
                                        </p:tgtEl>
                                        <p:attrNameLst>
                                          <p:attrName>style.visibility</p:attrName>
                                        </p:attrNameLst>
                                      </p:cBhvr>
                                      <p:to>
                                        <p:strVal val="visible"/>
                                      </p:to>
                                    </p:set>
                                    <p:animEffect transition="in" filter="dissolve">
                                      <p:cBhvr>
                                        <p:cTn id="12" dur="500"/>
                                        <p:tgtEl>
                                          <p:spTgt spid="2887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8778"/>
                                        </p:tgtEl>
                                        <p:attrNameLst>
                                          <p:attrName>style.visibility</p:attrName>
                                        </p:attrNameLst>
                                      </p:cBhvr>
                                      <p:to>
                                        <p:strVal val="visible"/>
                                      </p:to>
                                    </p:se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288783"/>
                                        </p:tgtEl>
                                        <p:attrNameLst>
                                          <p:attrName>style.visibility</p:attrName>
                                        </p:attrNameLst>
                                      </p:cBhvr>
                                      <p:to>
                                        <p:strVal val="visible"/>
                                      </p:to>
                                    </p:set>
                                    <p:animEffect transition="in" filter="dissolve">
                                      <p:cBhvr>
                                        <p:cTn id="20" dur="500"/>
                                        <p:tgtEl>
                                          <p:spTgt spid="28878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88779"/>
                                        </p:tgtEl>
                                        <p:attrNameLst>
                                          <p:attrName>style.visibility</p:attrName>
                                        </p:attrNameLst>
                                      </p:cBhvr>
                                      <p:to>
                                        <p:strVal val="visible"/>
                                      </p:to>
                                    </p:se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288772"/>
                                        </p:tgtEl>
                                        <p:attrNameLst>
                                          <p:attrName>style.visibility</p:attrName>
                                        </p:attrNameLst>
                                      </p:cBhvr>
                                      <p:to>
                                        <p:strVal val="visible"/>
                                      </p:to>
                                    </p:set>
                                    <p:animEffect transition="in" filter="dissolve">
                                      <p:cBhvr>
                                        <p:cTn id="28" dur="500"/>
                                        <p:tgtEl>
                                          <p:spTgt spid="2887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88786"/>
                                        </p:tgtEl>
                                        <p:attrNameLst>
                                          <p:attrName>style.visibility</p:attrName>
                                        </p:attrNameLst>
                                      </p:cBhvr>
                                      <p:to>
                                        <p:strVal val="visible"/>
                                      </p:to>
                                    </p:set>
                                    <p:animEffect transition="in" filter="dissolve">
                                      <p:cBhvr>
                                        <p:cTn id="33" dur="500"/>
                                        <p:tgtEl>
                                          <p:spTgt spid="2887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8781"/>
                                        </p:tgtEl>
                                        <p:attrNameLst>
                                          <p:attrName>style.visibility</p:attrName>
                                        </p:attrNameLst>
                                      </p:cBhvr>
                                      <p:to>
                                        <p:strVal val="visible"/>
                                      </p:to>
                                    </p:set>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288782"/>
                                        </p:tgtEl>
                                        <p:attrNameLst>
                                          <p:attrName>style.visibility</p:attrName>
                                        </p:attrNameLst>
                                      </p:cBhvr>
                                      <p:to>
                                        <p:strVal val="visible"/>
                                      </p:to>
                                    </p:set>
                                  </p:childTnLst>
                                </p:cTn>
                              </p:par>
                            </p:childTnLst>
                          </p:cTn>
                        </p:par>
                        <p:par>
                          <p:cTn id="41" fill="hold" nodeType="afterGroup">
                            <p:stCondLst>
                              <p:cond delay="1000"/>
                            </p:stCondLst>
                            <p:childTnLst>
                              <p:par>
                                <p:cTn id="42" presetID="9" presetClass="entr" presetSubtype="0" fill="hold" nodeType="afterEffect">
                                  <p:stCondLst>
                                    <p:cond delay="0"/>
                                  </p:stCondLst>
                                  <p:childTnLst>
                                    <p:set>
                                      <p:cBhvr>
                                        <p:cTn id="43" dur="1" fill="hold">
                                          <p:stCondLst>
                                            <p:cond delay="0"/>
                                          </p:stCondLst>
                                        </p:cTn>
                                        <p:tgtEl>
                                          <p:spTgt spid="288784"/>
                                        </p:tgtEl>
                                        <p:attrNameLst>
                                          <p:attrName>style.visibility</p:attrName>
                                        </p:attrNameLst>
                                      </p:cBhvr>
                                      <p:to>
                                        <p:strVal val="visible"/>
                                      </p:to>
                                    </p:set>
                                    <p:animEffect transition="in" filter="dissolve">
                                      <p:cBhvr>
                                        <p:cTn id="44" dur="500"/>
                                        <p:tgtEl>
                                          <p:spTgt spid="28878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88780"/>
                                        </p:tgtEl>
                                        <p:attrNameLst>
                                          <p:attrName>style.visibility</p:attrName>
                                        </p:attrNameLst>
                                      </p:cBhvr>
                                      <p:to>
                                        <p:strVal val="visible"/>
                                      </p:to>
                                    </p:se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288775"/>
                                        </p:tgtEl>
                                        <p:attrNameLst>
                                          <p:attrName>style.visibility</p:attrName>
                                        </p:attrNameLst>
                                      </p:cBhvr>
                                      <p:to>
                                        <p:strVal val="visible"/>
                                      </p:to>
                                    </p:set>
                                    <p:animEffect transition="in" filter="dissolve">
                                      <p:cBhvr>
                                        <p:cTn id="52" dur="500"/>
                                        <p:tgtEl>
                                          <p:spTgt spid="28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8" grpId="0" animBg="1"/>
      <p:bldP spid="288779" grpId="0" animBg="1"/>
      <p:bldP spid="288780" grpId="0" animBg="1"/>
      <p:bldP spid="288781" grpId="0" animBg="1"/>
      <p:bldP spid="2887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Mã đối xứng VS mã bất đối xứng</a:t>
            </a:r>
          </a:p>
        </p:txBody>
      </p:sp>
      <p:sp>
        <p:nvSpPr>
          <p:cNvPr id="290819" name="Rectangle 3"/>
          <p:cNvSpPr>
            <a:spLocks noChangeArrowheads="1"/>
          </p:cNvSpPr>
          <p:nvPr/>
        </p:nvSpPr>
        <p:spPr bwMode="auto">
          <a:xfrm>
            <a:off x="914400" y="3429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Mã khóa ngắn</a:t>
            </a:r>
          </a:p>
        </p:txBody>
      </p:sp>
      <p:sp>
        <p:nvSpPr>
          <p:cNvPr id="290820" name="Rectangle 4"/>
          <p:cNvSpPr>
            <a:spLocks noChangeArrowheads="1"/>
          </p:cNvSpPr>
          <p:nvPr/>
        </p:nvSpPr>
        <p:spPr bwMode="auto">
          <a:xfrm>
            <a:off x="914400" y="2286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Tốc độ xử lý nhanh</a:t>
            </a:r>
          </a:p>
        </p:txBody>
      </p:sp>
      <p:sp>
        <p:nvSpPr>
          <p:cNvPr id="290821" name="Rectangle 5"/>
          <p:cNvSpPr>
            <a:spLocks noChangeArrowheads="1"/>
          </p:cNvSpPr>
          <p:nvPr/>
        </p:nvSpPr>
        <p:spPr bwMode="auto">
          <a:xfrm>
            <a:off x="5638800" y="3505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Mã khóa dài</a:t>
            </a:r>
          </a:p>
        </p:txBody>
      </p:sp>
      <p:sp>
        <p:nvSpPr>
          <p:cNvPr id="290822" name="Rectangle 6"/>
          <p:cNvSpPr>
            <a:spLocks noChangeArrowheads="1"/>
          </p:cNvSpPr>
          <p:nvPr/>
        </p:nvSpPr>
        <p:spPr bwMode="auto">
          <a:xfrm>
            <a:off x="5638800" y="2362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Tốc độ xử lý chậm</a:t>
            </a:r>
          </a:p>
        </p:txBody>
      </p:sp>
      <p:sp>
        <p:nvSpPr>
          <p:cNvPr id="290823" name="Rectangle 7"/>
          <p:cNvSpPr>
            <a:spLocks noChangeArrowheads="1"/>
          </p:cNvSpPr>
          <p:nvPr/>
        </p:nvSpPr>
        <p:spPr bwMode="auto">
          <a:xfrm>
            <a:off x="5638800" y="4572000"/>
            <a:ext cx="2743200" cy="914400"/>
          </a:xfrm>
          <a:prstGeom prst="rect">
            <a:avLst/>
          </a:prstGeom>
          <a:gradFill rotWithShape="0">
            <a:gsLst>
              <a:gs pos="0">
                <a:srgbClr val="33CCFF">
                  <a:gamma/>
                  <a:tint val="0"/>
                  <a:invGamma/>
                </a:srgbClr>
              </a:gs>
              <a:gs pos="50000">
                <a:srgbClr val="33CCFF"/>
              </a:gs>
              <a:gs pos="100000">
                <a:srgbClr val="33CC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Trao đổi mã khóa</a:t>
            </a:r>
          </a:p>
          <a:p>
            <a:pPr algn="ctr"/>
            <a:r>
              <a:rPr lang="en-US" sz="2400">
                <a:solidFill>
                  <a:srgbClr val="000000"/>
                </a:solidFill>
                <a:cs typeface="Arial" charset="0"/>
              </a:rPr>
              <a:t>dễ dàng</a:t>
            </a:r>
          </a:p>
        </p:txBody>
      </p:sp>
      <p:sp>
        <p:nvSpPr>
          <p:cNvPr id="290824" name="Rectangle 8"/>
          <p:cNvSpPr>
            <a:spLocks noChangeArrowheads="1"/>
          </p:cNvSpPr>
          <p:nvPr/>
        </p:nvSpPr>
        <p:spPr bwMode="auto">
          <a:xfrm>
            <a:off x="914400" y="4648200"/>
            <a:ext cx="2743200" cy="914400"/>
          </a:xfrm>
          <a:prstGeom prst="rect">
            <a:avLst/>
          </a:prstGeom>
          <a:gradFill rotWithShape="0">
            <a:gsLst>
              <a:gs pos="0">
                <a:srgbClr val="FF99FF">
                  <a:gamma/>
                  <a:tint val="0"/>
                  <a:invGamma/>
                </a:srgbClr>
              </a:gs>
              <a:gs pos="50000">
                <a:srgbClr val="FF99FF"/>
              </a:gs>
              <a:gs pos="100000">
                <a:srgbClr val="FF99FF">
                  <a:gamma/>
                  <a:tint val="0"/>
                  <a:invGamma/>
                </a:srgbClr>
              </a:gs>
            </a:gsLst>
            <a:lin ang="2700000" scaled="1"/>
          </a:gra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US" sz="2400">
                <a:solidFill>
                  <a:srgbClr val="000000"/>
                </a:solidFill>
                <a:cs typeface="Arial" charset="0"/>
              </a:rPr>
              <a:t>Khó trao đổi </a:t>
            </a:r>
          </a:p>
          <a:p>
            <a:pPr algn="ctr"/>
            <a:r>
              <a:rPr lang="en-US" sz="2400">
                <a:solidFill>
                  <a:srgbClr val="000000"/>
                </a:solidFill>
                <a:cs typeface="Arial" charset="0"/>
              </a:rPr>
              <a:t>mã khóa</a:t>
            </a:r>
          </a:p>
        </p:txBody>
      </p:sp>
      <p:sp>
        <p:nvSpPr>
          <p:cNvPr id="9"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28</a:t>
            </a:fld>
            <a:endParaRPr lang="en-US" dirty="0">
              <a:latin typeface="+mn-lt"/>
            </a:endParaRPr>
          </a:p>
        </p:txBody>
      </p:sp>
    </p:spTree>
    <p:extLst>
      <p:ext uri="{BB962C8B-B14F-4D97-AF65-F5344CB8AC3E}">
        <p14:creationId xmlns:p14="http://schemas.microsoft.com/office/powerpoint/2010/main" val="3493627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500" fill="hold"/>
                                        <p:tgtEl>
                                          <p:spTgt spid="290820"/>
                                        </p:tgtEl>
                                        <p:attrNameLst>
                                          <p:attrName>ppt_x</p:attrName>
                                        </p:attrNameLst>
                                      </p:cBhvr>
                                      <p:tavLst>
                                        <p:tav tm="0">
                                          <p:val>
                                            <p:strVal val="0-#ppt_w/2"/>
                                          </p:val>
                                        </p:tav>
                                        <p:tav tm="100000">
                                          <p:val>
                                            <p:strVal val="#ppt_x"/>
                                          </p:val>
                                        </p:tav>
                                      </p:tavLst>
                                    </p:anim>
                                    <p:anim calcmode="lin" valueType="num">
                                      <p:cBhvr additive="base">
                                        <p:cTn id="8" dur="500" fill="hold"/>
                                        <p:tgtEl>
                                          <p:spTgt spid="2908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0822"/>
                                        </p:tgtEl>
                                        <p:attrNameLst>
                                          <p:attrName>style.visibility</p:attrName>
                                        </p:attrNameLst>
                                      </p:cBhvr>
                                      <p:to>
                                        <p:strVal val="visible"/>
                                      </p:to>
                                    </p:set>
                                    <p:anim calcmode="lin" valueType="num">
                                      <p:cBhvr additive="base">
                                        <p:cTn id="13" dur="500" fill="hold"/>
                                        <p:tgtEl>
                                          <p:spTgt spid="290822"/>
                                        </p:tgtEl>
                                        <p:attrNameLst>
                                          <p:attrName>ppt_x</p:attrName>
                                        </p:attrNameLst>
                                      </p:cBhvr>
                                      <p:tavLst>
                                        <p:tav tm="0">
                                          <p:val>
                                            <p:strVal val="1+#ppt_w/2"/>
                                          </p:val>
                                        </p:tav>
                                        <p:tav tm="100000">
                                          <p:val>
                                            <p:strVal val="#ppt_x"/>
                                          </p:val>
                                        </p:tav>
                                      </p:tavLst>
                                    </p:anim>
                                    <p:anim calcmode="lin" valueType="num">
                                      <p:cBhvr additive="base">
                                        <p:cTn id="14" dur="500" fill="hold"/>
                                        <p:tgtEl>
                                          <p:spTgt spid="2908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0819"/>
                                        </p:tgtEl>
                                        <p:attrNameLst>
                                          <p:attrName>style.visibility</p:attrName>
                                        </p:attrNameLst>
                                      </p:cBhvr>
                                      <p:to>
                                        <p:strVal val="visible"/>
                                      </p:to>
                                    </p:set>
                                    <p:anim calcmode="lin" valueType="num">
                                      <p:cBhvr additive="base">
                                        <p:cTn id="19" dur="500" fill="hold"/>
                                        <p:tgtEl>
                                          <p:spTgt spid="290819"/>
                                        </p:tgtEl>
                                        <p:attrNameLst>
                                          <p:attrName>ppt_x</p:attrName>
                                        </p:attrNameLst>
                                      </p:cBhvr>
                                      <p:tavLst>
                                        <p:tav tm="0">
                                          <p:val>
                                            <p:strVal val="0-#ppt_w/2"/>
                                          </p:val>
                                        </p:tav>
                                        <p:tav tm="100000">
                                          <p:val>
                                            <p:strVal val="#ppt_x"/>
                                          </p:val>
                                        </p:tav>
                                      </p:tavLst>
                                    </p:anim>
                                    <p:anim calcmode="lin" valueType="num">
                                      <p:cBhvr additive="base">
                                        <p:cTn id="20" dur="500" fill="hold"/>
                                        <p:tgtEl>
                                          <p:spTgt spid="29081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0821"/>
                                        </p:tgtEl>
                                        <p:attrNameLst>
                                          <p:attrName>style.visibility</p:attrName>
                                        </p:attrNameLst>
                                      </p:cBhvr>
                                      <p:to>
                                        <p:strVal val="visible"/>
                                      </p:to>
                                    </p:set>
                                    <p:anim calcmode="lin" valueType="num">
                                      <p:cBhvr additive="base">
                                        <p:cTn id="25" dur="500" fill="hold"/>
                                        <p:tgtEl>
                                          <p:spTgt spid="290821"/>
                                        </p:tgtEl>
                                        <p:attrNameLst>
                                          <p:attrName>ppt_x</p:attrName>
                                        </p:attrNameLst>
                                      </p:cBhvr>
                                      <p:tavLst>
                                        <p:tav tm="0">
                                          <p:val>
                                            <p:strVal val="1+#ppt_w/2"/>
                                          </p:val>
                                        </p:tav>
                                        <p:tav tm="100000">
                                          <p:val>
                                            <p:strVal val="#ppt_x"/>
                                          </p:val>
                                        </p:tav>
                                      </p:tavLst>
                                    </p:anim>
                                    <p:anim calcmode="lin" valueType="num">
                                      <p:cBhvr additive="base">
                                        <p:cTn id="26" dur="500" fill="hold"/>
                                        <p:tgtEl>
                                          <p:spTgt spid="2908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24"/>
                                        </p:tgtEl>
                                        <p:attrNameLst>
                                          <p:attrName>style.visibility</p:attrName>
                                        </p:attrNameLst>
                                      </p:cBhvr>
                                      <p:to>
                                        <p:strVal val="visible"/>
                                      </p:to>
                                    </p:set>
                                    <p:anim calcmode="lin" valueType="num">
                                      <p:cBhvr additive="base">
                                        <p:cTn id="31" dur="500" fill="hold"/>
                                        <p:tgtEl>
                                          <p:spTgt spid="290824"/>
                                        </p:tgtEl>
                                        <p:attrNameLst>
                                          <p:attrName>ppt_x</p:attrName>
                                        </p:attrNameLst>
                                      </p:cBhvr>
                                      <p:tavLst>
                                        <p:tav tm="0">
                                          <p:val>
                                            <p:strVal val="0-#ppt_w/2"/>
                                          </p:val>
                                        </p:tav>
                                        <p:tav tm="100000">
                                          <p:val>
                                            <p:strVal val="#ppt_x"/>
                                          </p:val>
                                        </p:tav>
                                      </p:tavLst>
                                    </p:anim>
                                    <p:anim calcmode="lin" valueType="num">
                                      <p:cBhvr additive="base">
                                        <p:cTn id="32" dur="500" fill="hold"/>
                                        <p:tgtEl>
                                          <p:spTgt spid="2908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90823"/>
                                        </p:tgtEl>
                                        <p:attrNameLst>
                                          <p:attrName>style.visibility</p:attrName>
                                        </p:attrNameLst>
                                      </p:cBhvr>
                                      <p:to>
                                        <p:strVal val="visible"/>
                                      </p:to>
                                    </p:set>
                                    <p:anim calcmode="lin" valueType="num">
                                      <p:cBhvr additive="base">
                                        <p:cTn id="37" dur="500" fill="hold"/>
                                        <p:tgtEl>
                                          <p:spTgt spid="290823"/>
                                        </p:tgtEl>
                                        <p:attrNameLst>
                                          <p:attrName>ppt_x</p:attrName>
                                        </p:attrNameLst>
                                      </p:cBhvr>
                                      <p:tavLst>
                                        <p:tav tm="0">
                                          <p:val>
                                            <p:strVal val="1+#ppt_w/2"/>
                                          </p:val>
                                        </p:tav>
                                        <p:tav tm="100000">
                                          <p:val>
                                            <p:strVal val="#ppt_x"/>
                                          </p:val>
                                        </p:tav>
                                      </p:tavLst>
                                    </p:anim>
                                    <p:anim calcmode="lin" valueType="num">
                                      <p:cBhvr additive="base">
                                        <p:cTn id="38"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nimBg="1" autoUpdateAnimBg="0"/>
      <p:bldP spid="290820" grpId="0" animBg="1" autoUpdateAnimBg="0"/>
      <p:bldP spid="290821" grpId="0" animBg="1" autoUpdateAnimBg="0"/>
      <p:bldP spid="290822" grpId="0" animBg="1" autoUpdateAnimBg="0"/>
      <p:bldP spid="290823" grpId="0" animBg="1" autoUpdateAnimBg="0"/>
      <p:bldP spid="29082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4" name="Rectangle 4"/>
          <p:cNvSpPr>
            <a:spLocks noGrp="1" noChangeArrowheads="1"/>
          </p:cNvSpPr>
          <p:nvPr>
            <p:ph type="ctrTitle"/>
          </p:nvPr>
        </p:nvSpPr>
        <p:spPr/>
        <p:txBody>
          <a:bodyPr/>
          <a:lstStyle/>
          <a:p>
            <a:r>
              <a:rPr lang="en-US"/>
              <a:t>Một số hướng tiếp cận</a:t>
            </a:r>
          </a:p>
        </p:txBody>
      </p:sp>
      <p:sp>
        <p:nvSpPr>
          <p:cNvPr id="291845" name="Rectangle 5"/>
          <p:cNvSpPr>
            <a:spLocks noGrp="1" noChangeArrowheads="1"/>
          </p:cNvSpPr>
          <p:nvPr>
            <p:ph type="subTitle" idx="1"/>
          </p:nvPr>
        </p:nvSpPr>
        <p:spPr/>
        <p:txBody>
          <a:bodyPr/>
          <a:lstStyle/>
          <a:p>
            <a:endParaRPr lang="en-US" dirty="0"/>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29</a:t>
            </a:fld>
            <a:endParaRPr lang="en-US" dirty="0">
              <a:latin typeface="+mn-lt"/>
            </a:endParaRPr>
          </a:p>
        </p:txBody>
      </p:sp>
    </p:spTree>
    <p:extLst>
      <p:ext uri="{BB962C8B-B14F-4D97-AF65-F5344CB8AC3E}">
        <p14:creationId xmlns:p14="http://schemas.microsoft.com/office/powerpoint/2010/main" val="135980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Mở đầu</a:t>
            </a:r>
          </a:p>
        </p:txBody>
      </p:sp>
      <p:sp>
        <p:nvSpPr>
          <p:cNvPr id="220163" name="Rectangle 3"/>
          <p:cNvSpPr>
            <a:spLocks noGrp="1" noChangeArrowheads="1"/>
          </p:cNvSpPr>
          <p:nvPr>
            <p:ph type="body" idx="1"/>
          </p:nvPr>
        </p:nvSpPr>
        <p:spPr>
          <a:xfrm>
            <a:off x="382588" y="1414463"/>
            <a:ext cx="8380412" cy="4584700"/>
          </a:xfrm>
          <a:ln/>
        </p:spPr>
        <p:txBody>
          <a:bodyPr/>
          <a:lstStyle/>
          <a:p>
            <a:pPr algn="just"/>
            <a:r>
              <a:rPr lang="en-US"/>
              <a:t>Khoa học mật mã đã ra đời từ </a:t>
            </a:r>
            <a:r>
              <a:rPr lang="en-US">
                <a:solidFill>
                  <a:schemeClr val="accent1"/>
                </a:solidFill>
              </a:rPr>
              <a:t>hàng nghìn năm</a:t>
            </a:r>
            <a:r>
              <a:rPr lang="en-US"/>
              <a:t>. </a:t>
            </a:r>
          </a:p>
          <a:p>
            <a:pPr algn="just"/>
            <a:r>
              <a:rPr lang="en-US"/>
              <a:t>Trong suốt nhiều thế kỷ, các kết quả của lĩnh vực này hầu như không được ứng dụng trong các lĩnh vực dân sự thông thường của đời sống – xã hội mà chủ yếu được sử dụng trong lĩnh vực </a:t>
            </a:r>
            <a:r>
              <a:rPr lang="en-US">
                <a:solidFill>
                  <a:schemeClr val="accent1"/>
                </a:solidFill>
              </a:rPr>
              <a:t>quân sự, chính trị, ngoại giao</a:t>
            </a:r>
            <a:r>
              <a:rPr lang="en-US"/>
              <a:t>... </a:t>
            </a:r>
          </a:p>
          <a:p>
            <a:pPr algn="just"/>
            <a:r>
              <a:rPr lang="en-US"/>
              <a:t>Ngày nay, các ứng dụng mã hóa và bảo mật thông tin đang được sử dụng ngày càng phổ biến trong các lĩnh vực khác nhau trên thế giới, từ các lĩnh vực an ninh, quân sự, quốc phòng…, cho đến các lĩnh vực dân sự như </a:t>
            </a:r>
            <a:r>
              <a:rPr lang="en-US">
                <a:solidFill>
                  <a:schemeClr val="accent1"/>
                </a:solidFill>
              </a:rPr>
              <a:t>thương mại điện tử, ngân hàng</a:t>
            </a:r>
            <a:r>
              <a:rPr lang="en-US"/>
              <a:t>… </a:t>
            </a:r>
          </a:p>
        </p:txBody>
      </p:sp>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a:t>
            </a:fld>
            <a:endParaRPr lang="en-US" dirty="0">
              <a:latin typeface="+mn-lt"/>
            </a:endParaRPr>
          </a:p>
        </p:txBody>
      </p:sp>
    </p:spTree>
    <p:extLst>
      <p:ext uri="{BB962C8B-B14F-4D97-AF65-F5344CB8AC3E}">
        <p14:creationId xmlns:p14="http://schemas.microsoft.com/office/powerpoint/2010/main" val="1100628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0" y="42622"/>
            <a:ext cx="9144000" cy="967312"/>
          </a:xfrm>
        </p:spPr>
        <p:txBody>
          <a:bodyPr/>
          <a:lstStyle/>
          <a:p>
            <a:r>
              <a:rPr lang="en-US" dirty="0" err="1"/>
              <a:t>Thiết</a:t>
            </a:r>
            <a:r>
              <a:rPr lang="en-US" dirty="0"/>
              <a:t> </a:t>
            </a:r>
            <a:r>
              <a:rPr lang="en-US" dirty="0" err="1"/>
              <a:t>kế</a:t>
            </a:r>
            <a:r>
              <a:rPr lang="en-US" dirty="0"/>
              <a:t> </a:t>
            </a:r>
            <a:r>
              <a:rPr lang="en-US" dirty="0" err="1"/>
              <a:t>theo</a:t>
            </a:r>
            <a:r>
              <a:rPr lang="en-US" dirty="0"/>
              <a:t> </a:t>
            </a:r>
            <a:r>
              <a:rPr lang="en-US" dirty="0" err="1"/>
              <a:t>hướng</a:t>
            </a:r>
            <a:r>
              <a:rPr lang="en-US" dirty="0"/>
              <a:t> </a:t>
            </a:r>
            <a:br>
              <a:rPr lang="en-US" dirty="0"/>
            </a:br>
            <a:r>
              <a:rPr lang="en-US" dirty="0" err="1"/>
              <a:t>phân</a:t>
            </a:r>
            <a:r>
              <a:rPr lang="en-US" dirty="0"/>
              <a:t> </a:t>
            </a:r>
            <a:r>
              <a:rPr lang="en-US" dirty="0" err="1"/>
              <a:t>tích</a:t>
            </a:r>
            <a:r>
              <a:rPr lang="en-US" dirty="0"/>
              <a:t> </a:t>
            </a:r>
            <a:r>
              <a:rPr lang="en-US" dirty="0" err="1"/>
              <a:t>mật</a:t>
            </a:r>
            <a:r>
              <a:rPr lang="en-US" dirty="0"/>
              <a:t> </a:t>
            </a:r>
            <a:r>
              <a:rPr lang="en-US" dirty="0" err="1"/>
              <a:t>mã</a:t>
            </a:r>
            <a:endParaRPr lang="en-US" dirty="0"/>
          </a:p>
        </p:txBody>
      </p:sp>
      <p:sp>
        <p:nvSpPr>
          <p:cNvPr id="293893" name="Oval 5"/>
          <p:cNvSpPr>
            <a:spLocks noChangeArrowheads="1"/>
          </p:cNvSpPr>
          <p:nvPr/>
        </p:nvSpPr>
        <p:spPr bwMode="auto">
          <a:xfrm>
            <a:off x="990600" y="21336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Đề nghị </a:t>
            </a:r>
          </a:p>
          <a:p>
            <a:pPr algn="ctr"/>
            <a:r>
              <a:rPr lang="en-US" sz="2000" b="1">
                <a:effectLst>
                  <a:outerShdw blurRad="38100" dist="38100" dir="2700000" algn="tl">
                    <a:srgbClr val="000000">
                      <a:alpha val="43137"/>
                    </a:srgbClr>
                  </a:outerShdw>
                </a:effectLst>
              </a:rPr>
              <a:t>Giải pháp</a:t>
            </a:r>
          </a:p>
        </p:txBody>
      </p:sp>
      <p:sp>
        <p:nvSpPr>
          <p:cNvPr id="293894" name="Oval 6"/>
          <p:cNvSpPr>
            <a:spLocks noChangeArrowheads="1"/>
          </p:cNvSpPr>
          <p:nvPr/>
        </p:nvSpPr>
        <p:spPr bwMode="auto">
          <a:xfrm>
            <a:off x="0" y="12192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Xác định</a:t>
            </a:r>
          </a:p>
          <a:p>
            <a:pPr algn="ctr"/>
            <a:r>
              <a:rPr lang="en-US" sz="2000" b="1">
                <a:effectLst>
                  <a:outerShdw blurRad="38100" dist="38100" dir="2700000" algn="tl">
                    <a:srgbClr val="000000">
                      <a:alpha val="43137"/>
                    </a:srgbClr>
                  </a:outerShdw>
                </a:effectLst>
              </a:rPr>
              <a:t>Bài toán</a:t>
            </a:r>
          </a:p>
        </p:txBody>
      </p:sp>
      <p:sp>
        <p:nvSpPr>
          <p:cNvPr id="293895" name="Oval 7"/>
          <p:cNvSpPr>
            <a:spLocks noChangeArrowheads="1"/>
          </p:cNvSpPr>
          <p:nvPr/>
        </p:nvSpPr>
        <p:spPr bwMode="auto">
          <a:xfrm>
            <a:off x="3352800" y="37338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Điều chỉnh</a:t>
            </a:r>
          </a:p>
          <a:p>
            <a:pPr algn="ctr"/>
            <a:r>
              <a:rPr lang="en-US" sz="2000" b="1">
                <a:effectLst>
                  <a:outerShdw blurRad="38100" dist="38100" dir="2700000" algn="tl">
                    <a:srgbClr val="000000">
                      <a:alpha val="43137"/>
                    </a:srgbClr>
                  </a:outerShdw>
                </a:effectLst>
              </a:rPr>
              <a:t>Giải pháp</a:t>
            </a:r>
          </a:p>
        </p:txBody>
      </p:sp>
      <p:sp>
        <p:nvSpPr>
          <p:cNvPr id="293896" name="Oval 8"/>
          <p:cNvSpPr>
            <a:spLocks noChangeArrowheads="1"/>
          </p:cNvSpPr>
          <p:nvPr/>
        </p:nvSpPr>
        <p:spPr bwMode="auto">
          <a:xfrm>
            <a:off x="2133600" y="28956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p>
        </p:txBody>
      </p:sp>
      <p:sp>
        <p:nvSpPr>
          <p:cNvPr id="293906" name="Oval 18"/>
          <p:cNvSpPr>
            <a:spLocks noChangeArrowheads="1"/>
          </p:cNvSpPr>
          <p:nvPr/>
        </p:nvSpPr>
        <p:spPr bwMode="auto">
          <a:xfrm>
            <a:off x="5334000" y="49530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Cài đặt</a:t>
            </a:r>
          </a:p>
        </p:txBody>
      </p:sp>
      <p:sp>
        <p:nvSpPr>
          <p:cNvPr id="293907" name="Oval 19"/>
          <p:cNvSpPr>
            <a:spLocks noChangeArrowheads="1"/>
          </p:cNvSpPr>
          <p:nvPr/>
        </p:nvSpPr>
        <p:spPr bwMode="auto">
          <a:xfrm>
            <a:off x="6553200" y="57912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effectLst>
                  <a:outerShdw blurRad="38100" dist="38100" dir="2700000" algn="tl">
                    <a:srgbClr val="000000">
                      <a:alpha val="43137"/>
                    </a:srgbClr>
                  </a:outerShdw>
                </a:effectLst>
              </a:rPr>
              <a:t>Bug!</a:t>
            </a:r>
          </a:p>
        </p:txBody>
      </p:sp>
      <p:sp>
        <p:nvSpPr>
          <p:cNvPr id="293908" name="Text Box 20"/>
          <p:cNvSpPr txBox="1">
            <a:spLocks noChangeArrowheads="1"/>
          </p:cNvSpPr>
          <p:nvPr/>
        </p:nvSpPr>
        <p:spPr bwMode="auto">
          <a:xfrm>
            <a:off x="5165725" y="4608513"/>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p>
        </p:txBody>
      </p:sp>
      <p:sp>
        <p:nvSpPr>
          <p:cNvPr id="293909" name="Text Box 21"/>
          <p:cNvSpPr txBox="1">
            <a:spLocks noChangeArrowheads="1"/>
          </p:cNvSpPr>
          <p:nvPr/>
        </p:nvSpPr>
        <p:spPr bwMode="auto">
          <a:xfrm>
            <a:off x="8731250" y="6491288"/>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effectLst>
                  <a:outerShdw blurRad="38100" dist="38100" dir="2700000" algn="tl">
                    <a:srgbClr val="000000">
                      <a:alpha val="43137"/>
                    </a:srgbClr>
                  </a:outerShdw>
                </a:effectLst>
              </a:rPr>
              <a:t>…</a:t>
            </a:r>
          </a:p>
        </p:txBody>
      </p:sp>
      <p:sp>
        <p:nvSpPr>
          <p:cNvPr id="293910" name="AutoShape 22"/>
          <p:cNvSpPr>
            <a:spLocks noChangeArrowheads="1"/>
          </p:cNvSpPr>
          <p:nvPr/>
        </p:nvSpPr>
        <p:spPr bwMode="auto">
          <a:xfrm rot="2297410">
            <a:off x="2238375" y="17526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1" name="AutoShape 23"/>
          <p:cNvSpPr>
            <a:spLocks noChangeArrowheads="1"/>
          </p:cNvSpPr>
          <p:nvPr/>
        </p:nvSpPr>
        <p:spPr bwMode="auto">
          <a:xfrm rot="2297410">
            <a:off x="3200400" y="25146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2" name="AutoShape 24"/>
          <p:cNvSpPr>
            <a:spLocks noChangeArrowheads="1"/>
          </p:cNvSpPr>
          <p:nvPr/>
        </p:nvSpPr>
        <p:spPr bwMode="auto">
          <a:xfrm rot="2297410">
            <a:off x="4343400" y="33528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3" name="AutoShape 25"/>
          <p:cNvSpPr>
            <a:spLocks noChangeArrowheads="1"/>
          </p:cNvSpPr>
          <p:nvPr/>
        </p:nvSpPr>
        <p:spPr bwMode="auto">
          <a:xfrm rot="2297410">
            <a:off x="5562600" y="4191000"/>
            <a:ext cx="685800" cy="228600"/>
          </a:xfrm>
          <a:prstGeom prst="curvedDownArrow">
            <a:avLst>
              <a:gd name="adj1" fmla="val 60000"/>
              <a:gd name="adj2" fmla="val 120000"/>
              <a:gd name="adj3" fmla="val 33333"/>
            </a:avLst>
          </a:prstGeom>
          <a:gradFill rotWithShape="1">
            <a:gsLst>
              <a:gs pos="0">
                <a:srgbClr val="66FF33"/>
              </a:gs>
              <a:gs pos="100000">
                <a:srgbClr val="66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4" name="AutoShape 26"/>
          <p:cNvSpPr>
            <a:spLocks noChangeArrowheads="1"/>
          </p:cNvSpPr>
          <p:nvPr/>
        </p:nvSpPr>
        <p:spPr bwMode="auto">
          <a:xfrm rot="2297410">
            <a:off x="7620000" y="54102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5" name="AutoShape 27"/>
          <p:cNvSpPr>
            <a:spLocks noChangeArrowheads="1"/>
          </p:cNvSpPr>
          <p:nvPr/>
        </p:nvSpPr>
        <p:spPr bwMode="auto">
          <a:xfrm rot="2297410">
            <a:off x="6172200" y="45720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293916" name="AutoShape 28"/>
          <p:cNvSpPr>
            <a:spLocks noChangeArrowheads="1"/>
          </p:cNvSpPr>
          <p:nvPr/>
        </p:nvSpPr>
        <p:spPr bwMode="auto">
          <a:xfrm rot="2297410">
            <a:off x="8763000" y="6400800"/>
            <a:ext cx="685800" cy="228600"/>
          </a:xfrm>
          <a:prstGeom prst="curvedDownArrow">
            <a:avLst>
              <a:gd name="adj1" fmla="val 60000"/>
              <a:gd name="adj2" fmla="val 120000"/>
              <a:gd name="adj3" fmla="val 33333"/>
            </a:avLst>
          </a:prstGeom>
          <a:gradFill rotWithShape="1">
            <a:gsLst>
              <a:gs pos="0">
                <a:srgbClr val="FF99FF"/>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effectLst>
                <a:outerShdw blurRad="38100" dist="38100" dir="2700000" algn="tl">
                  <a:srgbClr val="000000">
                    <a:alpha val="43137"/>
                  </a:srgbClr>
                </a:outerShdw>
              </a:effectLst>
            </a:endParaRPr>
          </a:p>
        </p:txBody>
      </p:sp>
      <p:sp>
        <p:nvSpPr>
          <p:cNvPr id="18"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effectLst>
                  <a:outerShdw blurRad="38100" dist="38100" dir="2700000" algn="tl">
                    <a:srgbClr val="000000">
                      <a:alpha val="43137"/>
                    </a:srgbClr>
                  </a:outerShdw>
                </a:effectLst>
                <a:latin typeface="+mn-lt"/>
              </a:rPr>
              <a:pPr algn="r">
                <a:defRPr/>
              </a:pPr>
              <a:t>30</a:t>
            </a:fld>
            <a:endParaRPr lang="en-US"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06284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Hướng tiếp cận Provable-Security</a:t>
            </a:r>
          </a:p>
        </p:txBody>
      </p:sp>
      <p:sp>
        <p:nvSpPr>
          <p:cNvPr id="294916" name="Oval 4"/>
          <p:cNvSpPr>
            <a:spLocks noChangeArrowheads="1"/>
          </p:cNvSpPr>
          <p:nvPr/>
        </p:nvSpPr>
        <p:spPr bwMode="auto">
          <a:xfrm>
            <a:off x="1295400" y="2286000"/>
            <a:ext cx="2209800" cy="762000"/>
          </a:xfrm>
          <a:prstGeom prst="ellipse">
            <a:avLst/>
          </a:prstGeom>
          <a:gradFill rotWithShape="1">
            <a:gsLst>
              <a:gs pos="0">
                <a:srgbClr val="FFCC66">
                  <a:gamma/>
                  <a:shade val="50980"/>
                  <a:invGamma/>
                </a:srgbClr>
              </a:gs>
              <a:gs pos="50000">
                <a:srgbClr val="FFCC66"/>
              </a:gs>
              <a:gs pos="100000">
                <a:srgbClr val="FFCC66">
                  <a:gamma/>
                  <a:shade val="50980"/>
                  <a:invGamma/>
                </a:srgbClr>
              </a:gs>
            </a:gsLst>
            <a:lin ang="0" scaled="1"/>
          </a:gradFill>
          <a:ln w="9525" algn="ctr">
            <a:solidFill>
              <a:srgbClr val="FF99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Định nghĩa</a:t>
            </a:r>
          </a:p>
        </p:txBody>
      </p:sp>
      <p:sp>
        <p:nvSpPr>
          <p:cNvPr id="294917" name="Oval 5"/>
          <p:cNvSpPr>
            <a:spLocks noChangeArrowheads="1"/>
          </p:cNvSpPr>
          <p:nvPr/>
        </p:nvSpPr>
        <p:spPr bwMode="auto">
          <a:xfrm>
            <a:off x="304800" y="1371600"/>
            <a:ext cx="2209800" cy="838200"/>
          </a:xfrm>
          <a:prstGeom prst="ellipse">
            <a:avLst/>
          </a:prstGeom>
          <a:gradFill rotWithShape="1">
            <a:gsLst>
              <a:gs pos="0">
                <a:srgbClr val="FF0000">
                  <a:gamma/>
                  <a:shade val="44314"/>
                  <a:invGamma/>
                </a:srgbClr>
              </a:gs>
              <a:gs pos="50000">
                <a:srgbClr val="FF0000"/>
              </a:gs>
              <a:gs pos="100000">
                <a:srgbClr val="FF0000">
                  <a:gamma/>
                  <a:shade val="44314"/>
                  <a:invGamma/>
                </a:srgbClr>
              </a:gs>
            </a:gsLst>
            <a:lin ang="0" scaled="1"/>
          </a:gra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Xác định</a:t>
            </a:r>
          </a:p>
          <a:p>
            <a:pPr algn="ctr"/>
            <a:r>
              <a:rPr lang="en-US" sz="2000" b="1"/>
              <a:t>Bài toán</a:t>
            </a:r>
          </a:p>
        </p:txBody>
      </p:sp>
      <p:sp>
        <p:nvSpPr>
          <p:cNvPr id="294918" name="Oval 6"/>
          <p:cNvSpPr>
            <a:spLocks noChangeArrowheads="1"/>
          </p:cNvSpPr>
          <p:nvPr/>
        </p:nvSpPr>
        <p:spPr bwMode="auto">
          <a:xfrm>
            <a:off x="3657600" y="3886200"/>
            <a:ext cx="2209800" cy="838200"/>
          </a:xfrm>
          <a:prstGeom prst="ellipse">
            <a:avLst/>
          </a:prstGeom>
          <a:gradFill rotWithShape="1">
            <a:gsLst>
              <a:gs pos="0">
                <a:srgbClr val="66FF33">
                  <a:gamma/>
                  <a:shade val="46275"/>
                  <a:invGamma/>
                </a:srgbClr>
              </a:gs>
              <a:gs pos="50000">
                <a:srgbClr val="66FF33"/>
              </a:gs>
              <a:gs pos="100000">
                <a:srgbClr val="66FF33">
                  <a:gamma/>
                  <a:shade val="46275"/>
                  <a:invGamma/>
                </a:srgbClr>
              </a:gs>
            </a:gsLst>
            <a:lin ang="0" scaled="1"/>
          </a:gradFill>
          <a:ln w="9525" algn="ctr">
            <a:solidFill>
              <a:srgbClr val="99FF99"/>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Đơn giản hóa</a:t>
            </a:r>
          </a:p>
          <a:p>
            <a:pPr algn="ctr"/>
            <a:r>
              <a:rPr lang="en-US" sz="2000" b="1"/>
              <a:t>Vấn đề</a:t>
            </a:r>
          </a:p>
        </p:txBody>
      </p:sp>
      <p:sp>
        <p:nvSpPr>
          <p:cNvPr id="294919" name="Oval 7"/>
          <p:cNvSpPr>
            <a:spLocks noChangeArrowheads="1"/>
          </p:cNvSpPr>
          <p:nvPr/>
        </p:nvSpPr>
        <p:spPr bwMode="auto">
          <a:xfrm>
            <a:off x="2438400" y="3048000"/>
            <a:ext cx="2209800" cy="838200"/>
          </a:xfrm>
          <a:prstGeom prst="ellipse">
            <a:avLst/>
          </a:prstGeom>
          <a:gradFill rotWithShape="1">
            <a:gsLst>
              <a:gs pos="0">
                <a:srgbClr val="FFFF00">
                  <a:gamma/>
                  <a:shade val="46275"/>
                  <a:invGamma/>
                </a:srgbClr>
              </a:gs>
              <a:gs pos="50000">
                <a:srgbClr val="FFFF00"/>
              </a:gs>
              <a:gs pos="100000">
                <a:srgbClr val="FFFF00">
                  <a:gamma/>
                  <a:shade val="46275"/>
                  <a:invGamma/>
                </a:srgbClr>
              </a:gs>
            </a:gsLst>
            <a:lin ang="0" scaled="1"/>
          </a:gra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Protocol</a:t>
            </a:r>
          </a:p>
        </p:txBody>
      </p:sp>
      <p:sp>
        <p:nvSpPr>
          <p:cNvPr id="294920" name="Oval 8"/>
          <p:cNvSpPr>
            <a:spLocks noChangeArrowheads="1"/>
          </p:cNvSpPr>
          <p:nvPr/>
        </p:nvSpPr>
        <p:spPr bwMode="auto">
          <a:xfrm>
            <a:off x="5029200" y="4724400"/>
            <a:ext cx="2209800" cy="838200"/>
          </a:xfrm>
          <a:prstGeom prst="ellipse">
            <a:avLst/>
          </a:prstGeom>
          <a:gradFill rotWithShape="1">
            <a:gsLst>
              <a:gs pos="0">
                <a:srgbClr val="3399FF">
                  <a:gamma/>
                  <a:shade val="46275"/>
                  <a:invGamma/>
                </a:srgbClr>
              </a:gs>
              <a:gs pos="50000">
                <a:srgbClr val="3399FF"/>
              </a:gs>
              <a:gs pos="100000">
                <a:srgbClr val="3399FF">
                  <a:gamma/>
                  <a:shade val="46275"/>
                  <a:invGamma/>
                </a:srgbClr>
              </a:gs>
            </a:gsLst>
            <a:lin ang="0" scaled="1"/>
          </a:gradFill>
          <a:ln w="9525" algn="ctr">
            <a:solidFill>
              <a:srgbClr val="33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Cài đặt</a:t>
            </a:r>
          </a:p>
        </p:txBody>
      </p:sp>
      <p:sp>
        <p:nvSpPr>
          <p:cNvPr id="294921" name="Oval 9"/>
          <p:cNvSpPr>
            <a:spLocks noChangeArrowheads="1"/>
          </p:cNvSpPr>
          <p:nvPr/>
        </p:nvSpPr>
        <p:spPr bwMode="auto">
          <a:xfrm>
            <a:off x="6248400" y="5562600"/>
            <a:ext cx="2209800" cy="838200"/>
          </a:xfrm>
          <a:prstGeom prst="ellipse">
            <a:avLst/>
          </a:prstGeom>
          <a:gradFill rotWithShape="1">
            <a:gsLst>
              <a:gs pos="0">
                <a:srgbClr val="FF99FF">
                  <a:gamma/>
                  <a:shade val="46275"/>
                  <a:invGamma/>
                </a:srgbClr>
              </a:gs>
              <a:gs pos="50000">
                <a:srgbClr val="FF99FF"/>
              </a:gs>
              <a:gs pos="100000">
                <a:srgbClr val="FF99FF">
                  <a:gamma/>
                  <a:shade val="46275"/>
                  <a:invGamma/>
                </a:srgbClr>
              </a:gs>
            </a:gsLst>
            <a:lin ang="0" scaled="1"/>
          </a:gradFill>
          <a:ln w="9525" algn="ctr">
            <a:solidFill>
              <a:srgbClr val="FF99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sz="2000" b="1"/>
              <a:t>Hoàn tất</a:t>
            </a:r>
          </a:p>
        </p:txBody>
      </p:sp>
      <p:sp>
        <p:nvSpPr>
          <p:cNvPr id="294924" name="AutoShape 12"/>
          <p:cNvSpPr>
            <a:spLocks noChangeArrowheads="1"/>
          </p:cNvSpPr>
          <p:nvPr/>
        </p:nvSpPr>
        <p:spPr bwMode="auto">
          <a:xfrm rot="2297410">
            <a:off x="2543175" y="1905000"/>
            <a:ext cx="685800" cy="228600"/>
          </a:xfrm>
          <a:prstGeom prst="curvedDownArrow">
            <a:avLst>
              <a:gd name="adj1" fmla="val 60000"/>
              <a:gd name="adj2" fmla="val 120000"/>
              <a:gd name="adj3" fmla="val 33333"/>
            </a:avLst>
          </a:prstGeom>
          <a:gradFill rotWithShape="1">
            <a:gsLst>
              <a:gs pos="0">
                <a:srgbClr val="FF0000"/>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5" name="AutoShape 13"/>
          <p:cNvSpPr>
            <a:spLocks noChangeArrowheads="1"/>
          </p:cNvSpPr>
          <p:nvPr/>
        </p:nvSpPr>
        <p:spPr bwMode="auto">
          <a:xfrm rot="2297410">
            <a:off x="3505200" y="2667000"/>
            <a:ext cx="685800" cy="228600"/>
          </a:xfrm>
          <a:prstGeom prst="curvedDownArrow">
            <a:avLst>
              <a:gd name="adj1" fmla="val 60000"/>
              <a:gd name="adj2" fmla="val 120000"/>
              <a:gd name="adj3" fmla="val 33333"/>
            </a:avLst>
          </a:prstGeom>
          <a:gradFill rotWithShape="1">
            <a:gsLst>
              <a:gs pos="0">
                <a:srgbClr val="FF9900"/>
              </a:gs>
              <a:gs pos="100000">
                <a:srgbClr val="FFFF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6" name="AutoShape 14"/>
          <p:cNvSpPr>
            <a:spLocks noChangeArrowheads="1"/>
          </p:cNvSpPr>
          <p:nvPr/>
        </p:nvSpPr>
        <p:spPr bwMode="auto">
          <a:xfrm rot="2297410">
            <a:off x="4648200" y="3505200"/>
            <a:ext cx="685800" cy="228600"/>
          </a:xfrm>
          <a:prstGeom prst="curvedDownArrow">
            <a:avLst>
              <a:gd name="adj1" fmla="val 60000"/>
              <a:gd name="adj2" fmla="val 120000"/>
              <a:gd name="adj3" fmla="val 33333"/>
            </a:avLst>
          </a:prstGeom>
          <a:gradFill rotWithShape="1">
            <a:gsLst>
              <a:gs pos="0">
                <a:srgbClr val="FFFF00"/>
              </a:gs>
              <a:gs pos="100000">
                <a:srgbClr val="66FF33"/>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8" name="AutoShape 16"/>
          <p:cNvSpPr>
            <a:spLocks noChangeArrowheads="1"/>
          </p:cNvSpPr>
          <p:nvPr/>
        </p:nvSpPr>
        <p:spPr bwMode="auto">
          <a:xfrm rot="2297410">
            <a:off x="7315200" y="5181600"/>
            <a:ext cx="685800" cy="228600"/>
          </a:xfrm>
          <a:prstGeom prst="curvedDownArrow">
            <a:avLst>
              <a:gd name="adj1" fmla="val 60000"/>
              <a:gd name="adj2" fmla="val 120000"/>
              <a:gd name="adj3" fmla="val 33333"/>
            </a:avLst>
          </a:prstGeom>
          <a:gradFill rotWithShape="1">
            <a:gsLst>
              <a:gs pos="0">
                <a:srgbClr val="3399FF"/>
              </a:gs>
              <a:gs pos="100000">
                <a:srgbClr val="FF99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929" name="AutoShape 17"/>
          <p:cNvSpPr>
            <a:spLocks noChangeArrowheads="1"/>
          </p:cNvSpPr>
          <p:nvPr/>
        </p:nvSpPr>
        <p:spPr bwMode="auto">
          <a:xfrm rot="2297410">
            <a:off x="5943600" y="4267200"/>
            <a:ext cx="685800" cy="228600"/>
          </a:xfrm>
          <a:prstGeom prst="curvedDownArrow">
            <a:avLst>
              <a:gd name="adj1" fmla="val 60000"/>
              <a:gd name="adj2" fmla="val 120000"/>
              <a:gd name="adj3" fmla="val 33333"/>
            </a:avLst>
          </a:prstGeom>
          <a:gradFill rotWithShape="1">
            <a:gsLst>
              <a:gs pos="0">
                <a:srgbClr val="66FFFF"/>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31</a:t>
            </a:fld>
            <a:endParaRPr lang="en-US" dirty="0">
              <a:latin typeface="+mn-lt"/>
            </a:endParaRPr>
          </a:p>
        </p:txBody>
      </p:sp>
    </p:spTree>
    <p:extLst>
      <p:ext uri="{BB962C8B-B14F-4D97-AF65-F5344CB8AC3E}">
        <p14:creationId xmlns:p14="http://schemas.microsoft.com/office/powerpoint/2010/main" val="1885544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5" name="Rectangle 3"/>
          <p:cNvSpPr>
            <a:spLocks noGrp="1" noChangeArrowheads="1"/>
          </p:cNvSpPr>
          <p:nvPr>
            <p:ph type="ctrTitle"/>
          </p:nvPr>
        </p:nvSpPr>
        <p:spPr>
          <a:xfrm>
            <a:off x="727075" y="1797050"/>
            <a:ext cx="7843838" cy="641350"/>
          </a:xfrm>
        </p:spPr>
        <p:txBody>
          <a:bodyPr/>
          <a:lstStyle/>
          <a:p>
            <a:r>
              <a:rPr lang="en-US" sz="4000"/>
              <a:t>Trường Z</a:t>
            </a:r>
            <a:r>
              <a:rPr lang="en-US" sz="4000" baseline="-25000"/>
              <a:t>m</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32</a:t>
            </a:fld>
            <a:endParaRPr lang="en-US" dirty="0">
              <a:latin typeface="+mn-lt"/>
            </a:endParaRPr>
          </a:p>
        </p:txBody>
      </p:sp>
    </p:spTree>
    <p:extLst>
      <p:ext uri="{BB962C8B-B14F-4D97-AF65-F5344CB8AC3E}">
        <p14:creationId xmlns:p14="http://schemas.microsoft.com/office/powerpoint/2010/main" val="421655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t>Khái niệm về </a:t>
            </a:r>
            <a:r>
              <a:rPr lang="en-US" i="1"/>
              <a:t>Z</a:t>
            </a:r>
            <a:r>
              <a:rPr lang="en-US" i="1" baseline="-25000"/>
              <a:t>m</a:t>
            </a:r>
          </a:p>
        </p:txBody>
      </p:sp>
      <p:sp>
        <p:nvSpPr>
          <p:cNvPr id="225283" name="Rectangle 3"/>
          <p:cNvSpPr>
            <a:spLocks noGrp="1" noChangeArrowheads="1"/>
          </p:cNvSpPr>
          <p:nvPr>
            <p:ph type="body" idx="1"/>
          </p:nvPr>
        </p:nvSpPr>
        <p:spPr>
          <a:xfrm>
            <a:off x="382588" y="1414463"/>
            <a:ext cx="8380412" cy="4586287"/>
          </a:xfrm>
          <a:ln/>
        </p:spPr>
        <p:txBody>
          <a:bodyPr/>
          <a:lstStyle/>
          <a:p>
            <a:pPr algn="just"/>
            <a:r>
              <a:rPr lang="en-US" i="1">
                <a:solidFill>
                  <a:schemeClr val="tx2"/>
                </a:solidFill>
              </a:rPr>
              <a:t>Z</a:t>
            </a:r>
            <a:r>
              <a:rPr lang="en-US" i="1" baseline="-25000">
                <a:solidFill>
                  <a:schemeClr val="tx2"/>
                </a:solidFill>
              </a:rPr>
              <a:t>m</a:t>
            </a:r>
            <a:r>
              <a:rPr lang="en-US" baseline="-25000"/>
              <a:t> </a:t>
            </a:r>
            <a:r>
              <a:rPr lang="en-US"/>
              <a:t>được định nghĩa là tập hợp </a:t>
            </a:r>
            <a:r>
              <a:rPr lang="en-US">
                <a:solidFill>
                  <a:schemeClr val="tx2"/>
                </a:solidFill>
              </a:rPr>
              <a:t>{0, 1, …, </a:t>
            </a:r>
            <a:r>
              <a:rPr lang="en-US" i="1">
                <a:solidFill>
                  <a:schemeClr val="tx2"/>
                </a:solidFill>
              </a:rPr>
              <a:t>m</a:t>
            </a:r>
            <a:r>
              <a:rPr lang="en-US">
                <a:solidFill>
                  <a:schemeClr val="tx2"/>
                </a:solidFill>
              </a:rPr>
              <a:t>-1}</a:t>
            </a:r>
            <a:r>
              <a:rPr lang="en-US"/>
              <a:t>, được trang bị </a:t>
            </a:r>
            <a:r>
              <a:rPr lang="en-US">
                <a:solidFill>
                  <a:schemeClr val="tx2"/>
                </a:solidFill>
              </a:rPr>
              <a:t>phép cộng</a:t>
            </a:r>
            <a:r>
              <a:rPr lang="en-US"/>
              <a:t> (ký hiệu +) và </a:t>
            </a:r>
            <a:r>
              <a:rPr lang="en-US">
                <a:solidFill>
                  <a:schemeClr val="tx2"/>
                </a:solidFill>
              </a:rPr>
              <a:t>phép nhân</a:t>
            </a:r>
            <a:r>
              <a:rPr lang="en-US"/>
              <a:t> (ký hiệu là </a:t>
            </a:r>
            <a:r>
              <a:rPr lang="en-US">
                <a:sym typeface="Symbol" pitchFamily="18" charset="2"/>
              </a:rPr>
              <a:t></a:t>
            </a:r>
            <a:r>
              <a:rPr lang="en-US"/>
              <a:t>). </a:t>
            </a:r>
          </a:p>
          <a:p>
            <a:pPr algn="just"/>
            <a:r>
              <a:rPr lang="en-US"/>
              <a:t>Phép cộng và phép nhân trong  được thực hiện </a:t>
            </a:r>
            <a:r>
              <a:rPr lang="en-US" i="1"/>
              <a:t>Z</a:t>
            </a:r>
            <a:r>
              <a:rPr lang="en-US" i="1" baseline="-25000"/>
              <a:t>m</a:t>
            </a:r>
            <a:r>
              <a:rPr lang="en-US"/>
              <a:t> tương tự như trong </a:t>
            </a:r>
            <a:r>
              <a:rPr lang="en-US" i="1"/>
              <a:t>Z</a:t>
            </a:r>
            <a:r>
              <a:rPr lang="en-US"/>
              <a:t>, ngoại trừ kết quả tính theo modulo </a:t>
            </a:r>
            <a:r>
              <a:rPr lang="en-US" i="1"/>
              <a:t>m</a:t>
            </a:r>
            <a:r>
              <a:rPr lang="en-US"/>
              <a:t> </a:t>
            </a:r>
          </a:p>
          <a:p>
            <a:pPr algn="just"/>
            <a:r>
              <a:rPr lang="en-US" b="1" u="sng"/>
              <a:t>Ví dụ</a:t>
            </a:r>
            <a:r>
              <a:rPr lang="en-US"/>
              <a:t>: </a:t>
            </a:r>
          </a:p>
          <a:p>
            <a:pPr lvl="1" algn="just"/>
            <a:r>
              <a:rPr lang="en-US"/>
              <a:t>Giả sử ta cần tính giá trị  trong </a:t>
            </a:r>
            <a:r>
              <a:rPr lang="en-US" i="1"/>
              <a:t>Z</a:t>
            </a:r>
            <a:r>
              <a:rPr lang="en-US" baseline="-25000"/>
              <a:t>16</a:t>
            </a:r>
            <a:r>
              <a:rPr lang="en-US"/>
              <a:t>. </a:t>
            </a:r>
          </a:p>
          <a:p>
            <a:pPr lvl="1" algn="just"/>
            <a:r>
              <a:rPr lang="en-US"/>
              <a:t>Trong </a:t>
            </a:r>
            <a:r>
              <a:rPr lang="en-US" i="1"/>
              <a:t>Z</a:t>
            </a:r>
            <a:r>
              <a:rPr lang="en-US"/>
              <a:t>, ta có kết quả của phép nhân 11 </a:t>
            </a:r>
            <a:r>
              <a:rPr lang="en-US">
                <a:sym typeface="Symbol" pitchFamily="18" charset="2"/>
              </a:rPr>
              <a:t>13=143</a:t>
            </a:r>
            <a:r>
              <a:rPr lang="en-US"/>
              <a:t> </a:t>
            </a:r>
          </a:p>
          <a:p>
            <a:pPr lvl="1" algn="just"/>
            <a:r>
              <a:rPr lang="en-US"/>
              <a:t>Do 143</a:t>
            </a:r>
            <a:r>
              <a:rPr lang="en-US">
                <a:sym typeface="Symbol" pitchFamily="18" charset="2"/>
              </a:rPr>
              <a:t>15 (mod 16) </a:t>
            </a:r>
            <a:r>
              <a:rPr lang="en-US"/>
              <a:t>nên 11 </a:t>
            </a:r>
            <a:r>
              <a:rPr lang="en-US">
                <a:sym typeface="Symbol" pitchFamily="18" charset="2"/>
              </a:rPr>
              <a:t>13 = 15 </a:t>
            </a:r>
            <a:r>
              <a:rPr lang="en-US"/>
              <a:t>trong </a:t>
            </a:r>
            <a:r>
              <a:rPr lang="en-US" i="1"/>
              <a:t>Z</a:t>
            </a:r>
            <a:r>
              <a:rPr lang="en-US" baseline="-25000"/>
              <a:t>16</a:t>
            </a:r>
            <a:r>
              <a:rPr lang="en-US"/>
              <a:t>. </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33</a:t>
            </a:fld>
            <a:endParaRPr lang="en-US" dirty="0">
              <a:latin typeface="+mn-lt"/>
            </a:endParaRPr>
          </a:p>
        </p:txBody>
      </p:sp>
    </p:spTree>
    <p:extLst>
      <p:ext uri="{BB962C8B-B14F-4D97-AF65-F5344CB8AC3E}">
        <p14:creationId xmlns:p14="http://schemas.microsoft.com/office/powerpoint/2010/main" val="101438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Tính chất của </a:t>
            </a:r>
            <a:r>
              <a:rPr lang="en-US" i="1"/>
              <a:t>Z</a:t>
            </a:r>
            <a:r>
              <a:rPr lang="en-US" i="1" baseline="-25000"/>
              <a:t>m</a:t>
            </a:r>
          </a:p>
        </p:txBody>
      </p:sp>
      <p:pic>
        <p:nvPicPr>
          <p:cNvPr id="226307" name="Picture 3" descr="tc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0850"/>
            <a:ext cx="8135938" cy="307975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34</a:t>
            </a:fld>
            <a:endParaRPr lang="en-US" dirty="0">
              <a:latin typeface="+mn-lt"/>
            </a:endParaRPr>
          </a:p>
        </p:txBody>
      </p:sp>
    </p:spTree>
    <p:extLst>
      <p:ext uri="{BB962C8B-B14F-4D97-AF65-F5344CB8AC3E}">
        <p14:creationId xmlns:p14="http://schemas.microsoft.com/office/powerpoint/2010/main" val="11870276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t>Tính chất của </a:t>
            </a:r>
            <a:r>
              <a:rPr lang="en-US" i="1"/>
              <a:t>Z</a:t>
            </a:r>
            <a:r>
              <a:rPr lang="en-US" i="1" baseline="-25000"/>
              <a:t>m </a:t>
            </a:r>
            <a:r>
              <a:rPr lang="en-US"/>
              <a:t>(tt)</a:t>
            </a:r>
            <a:endParaRPr lang="en-US" baseline="-25000"/>
          </a:p>
        </p:txBody>
      </p:sp>
      <p:pic>
        <p:nvPicPr>
          <p:cNvPr id="227332" name="Picture 4" descr="tcZ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953375" cy="3390900"/>
          </a:xfrm>
          <a:prstGeom prst="rect">
            <a:avLst/>
          </a:prstGeom>
          <a:noFill/>
          <a:ln w="9525" algn="ctr">
            <a:solidFill>
              <a:schemeClr val="accent1"/>
            </a:solidFill>
            <a:miter lim="800000"/>
            <a:headEnd/>
            <a:tailEnd/>
          </a:ln>
          <a:effectLst>
            <a:outerShdw dist="89803" dir="2700000" algn="ctr" rotWithShape="0">
              <a:schemeClr val="folHlink"/>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35</a:t>
            </a:fld>
            <a:endParaRPr lang="en-US" dirty="0">
              <a:latin typeface="+mn-lt"/>
            </a:endParaRPr>
          </a:p>
        </p:txBody>
      </p:sp>
    </p:spTree>
    <p:extLst>
      <p:ext uri="{BB962C8B-B14F-4D97-AF65-F5344CB8AC3E}">
        <p14:creationId xmlns:p14="http://schemas.microsoft.com/office/powerpoint/2010/main" val="190793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Mật mã học</a:t>
            </a:r>
          </a:p>
        </p:txBody>
      </p:sp>
      <p:sp>
        <p:nvSpPr>
          <p:cNvPr id="221187" name="Rectangle 3"/>
          <p:cNvSpPr>
            <a:spLocks noGrp="1" noChangeArrowheads="1"/>
          </p:cNvSpPr>
          <p:nvPr>
            <p:ph type="body" idx="1"/>
          </p:nvPr>
        </p:nvSpPr>
        <p:spPr>
          <a:xfrm>
            <a:off x="382588" y="1414463"/>
            <a:ext cx="5915025" cy="2733675"/>
          </a:xfrm>
          <a:ln/>
        </p:spPr>
        <p:txBody>
          <a:bodyPr/>
          <a:lstStyle/>
          <a:p>
            <a:pPr algn="just"/>
            <a:r>
              <a:rPr lang="en-US" dirty="0" err="1"/>
              <a:t>Mật</a:t>
            </a:r>
            <a:r>
              <a:rPr lang="en-US" dirty="0"/>
              <a:t> </a:t>
            </a:r>
            <a:r>
              <a:rPr lang="en-US" dirty="0" err="1"/>
              <a:t>mã</a:t>
            </a:r>
            <a:r>
              <a:rPr lang="en-US" dirty="0"/>
              <a:t> (Cryptography) </a:t>
            </a:r>
            <a:r>
              <a:rPr lang="en-US" dirty="0" err="1"/>
              <a:t>là</a:t>
            </a:r>
            <a:r>
              <a:rPr lang="en-US" dirty="0"/>
              <a:t> </a:t>
            </a:r>
            <a:r>
              <a:rPr lang="en-US" dirty="0" err="1"/>
              <a:t>ngành</a:t>
            </a:r>
            <a:r>
              <a:rPr lang="en-US" dirty="0"/>
              <a:t> </a:t>
            </a:r>
            <a:r>
              <a:rPr lang="en-US" dirty="0" err="1"/>
              <a:t>khoa</a:t>
            </a:r>
            <a:r>
              <a:rPr lang="en-US" dirty="0"/>
              <a:t> </a:t>
            </a:r>
            <a:r>
              <a:rPr lang="en-US" dirty="0" err="1"/>
              <a:t>học</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solidFill>
                  <a:srgbClr val="0070C0"/>
                </a:solidFill>
              </a:rPr>
              <a:t>kỹ</a:t>
            </a:r>
            <a:r>
              <a:rPr lang="en-US" dirty="0">
                <a:solidFill>
                  <a:srgbClr val="0070C0"/>
                </a:solidFill>
              </a:rPr>
              <a:t> </a:t>
            </a:r>
            <a:r>
              <a:rPr lang="en-US" dirty="0" err="1">
                <a:solidFill>
                  <a:srgbClr val="0070C0"/>
                </a:solidFill>
              </a:rPr>
              <a:t>thuật</a:t>
            </a:r>
            <a:r>
              <a:rPr lang="en-US" dirty="0">
                <a:solidFill>
                  <a:srgbClr val="0070C0"/>
                </a:solidFill>
              </a:rPr>
              <a:t> </a:t>
            </a:r>
            <a:r>
              <a:rPr lang="en-US" dirty="0" err="1">
                <a:solidFill>
                  <a:srgbClr val="0070C0"/>
                </a:solidFill>
              </a:rPr>
              <a:t>toán</a:t>
            </a:r>
            <a:r>
              <a:rPr lang="en-US" dirty="0">
                <a:solidFill>
                  <a:srgbClr val="0070C0"/>
                </a:solidFill>
              </a:rPr>
              <a:t> </a:t>
            </a:r>
            <a:r>
              <a:rPr lang="en-US" dirty="0" err="1">
                <a:solidFill>
                  <a:srgbClr val="0070C0"/>
                </a:solidFill>
              </a:rPr>
              <a:t>học</a:t>
            </a:r>
            <a:r>
              <a:rPr lang="en-US" dirty="0">
                <a:solidFill>
                  <a:srgbClr val="0070C0"/>
                </a:solidFill>
              </a:rPr>
              <a:t> </a:t>
            </a:r>
            <a:r>
              <a:rPr lang="en-US" dirty="0" err="1"/>
              <a:t>nhằm</a:t>
            </a:r>
            <a:r>
              <a:rPr lang="en-US" dirty="0"/>
              <a:t> </a:t>
            </a:r>
            <a:r>
              <a:rPr lang="en-US" dirty="0" err="1"/>
              <a:t>cung</a:t>
            </a:r>
            <a:r>
              <a:rPr lang="en-US" dirty="0"/>
              <a:t> </a:t>
            </a:r>
            <a:r>
              <a:rPr lang="en-US" dirty="0" err="1"/>
              <a:t>cấp</a:t>
            </a:r>
            <a:r>
              <a:rPr lang="en-US" dirty="0"/>
              <a:t> </a:t>
            </a:r>
            <a:r>
              <a:rPr lang="en-US" dirty="0" err="1"/>
              <a:t>các</a:t>
            </a:r>
            <a:r>
              <a:rPr lang="en-US" dirty="0"/>
              <a:t> </a:t>
            </a:r>
            <a:r>
              <a:rPr lang="en-US" dirty="0" err="1">
                <a:solidFill>
                  <a:srgbClr val="0070C0"/>
                </a:solidFill>
              </a:rPr>
              <a:t>dịch</a:t>
            </a:r>
            <a:r>
              <a:rPr lang="en-US" dirty="0">
                <a:solidFill>
                  <a:srgbClr val="0070C0"/>
                </a:solidFill>
              </a:rPr>
              <a:t> </a:t>
            </a:r>
            <a:r>
              <a:rPr lang="en-US" dirty="0" err="1">
                <a:solidFill>
                  <a:srgbClr val="0070C0"/>
                </a:solidFill>
              </a:rPr>
              <a:t>vụ</a:t>
            </a:r>
            <a:r>
              <a:rPr lang="en-US" dirty="0">
                <a:solidFill>
                  <a:srgbClr val="0070C0"/>
                </a:solidFill>
              </a:rPr>
              <a:t> </a:t>
            </a:r>
            <a:r>
              <a:rPr lang="en-US" dirty="0" err="1">
                <a:solidFill>
                  <a:srgbClr val="0070C0"/>
                </a:solidFill>
              </a:rPr>
              <a:t>bảo</a:t>
            </a:r>
            <a:r>
              <a:rPr lang="en-US" dirty="0">
                <a:solidFill>
                  <a:srgbClr val="0070C0"/>
                </a:solidFill>
              </a:rPr>
              <a:t> </a:t>
            </a:r>
            <a:r>
              <a:rPr lang="en-US" dirty="0" err="1">
                <a:solidFill>
                  <a:srgbClr val="0070C0"/>
                </a:solidFill>
              </a:rPr>
              <a:t>vệ</a:t>
            </a:r>
            <a:r>
              <a:rPr lang="en-US" dirty="0">
                <a:solidFill>
                  <a:srgbClr val="0070C0"/>
                </a:solidFill>
              </a:rPr>
              <a:t> </a:t>
            </a:r>
            <a:r>
              <a:rPr lang="en-US" dirty="0" err="1">
                <a:solidFill>
                  <a:srgbClr val="0070C0"/>
                </a:solidFill>
              </a:rPr>
              <a:t>thông</a:t>
            </a:r>
            <a:r>
              <a:rPr lang="en-US" dirty="0">
                <a:solidFill>
                  <a:srgbClr val="0070C0"/>
                </a:solidFill>
              </a:rPr>
              <a:t> tin</a:t>
            </a:r>
            <a:r>
              <a:rPr lang="en-US" dirty="0">
                <a:solidFill>
                  <a:schemeClr val="accent1"/>
                </a:solidFill>
              </a:rPr>
              <a:t>.</a:t>
            </a:r>
            <a:endParaRPr lang="en-US" dirty="0"/>
          </a:p>
          <a:p>
            <a:pPr algn="r">
              <a:buFont typeface="Wingdings 2" pitchFamily="18" charset="2"/>
              <a:buNone/>
            </a:pPr>
            <a:r>
              <a:rPr lang="en-US" sz="2400" dirty="0"/>
              <a:t>W. Stallings (2003),                                       </a:t>
            </a:r>
            <a:r>
              <a:rPr lang="en-US" sz="2400" i="1" dirty="0">
                <a:solidFill>
                  <a:srgbClr val="0070C0"/>
                </a:solidFill>
              </a:rPr>
              <a:t>Cryptography and Network Security: Principles and Practice, Third Edition</a:t>
            </a:r>
            <a:r>
              <a:rPr lang="en-US" sz="2400" i="1" dirty="0"/>
              <a:t>, </a:t>
            </a:r>
            <a:r>
              <a:rPr lang="en-US" sz="2400" dirty="0"/>
              <a:t>Prentice Hall</a:t>
            </a:r>
          </a:p>
        </p:txBody>
      </p:sp>
      <p:pic>
        <p:nvPicPr>
          <p:cNvPr id="221188" name="Picture 4" descr="240px-Nsa-enig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981200"/>
            <a:ext cx="2193925" cy="2921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4</a:t>
            </a:fld>
            <a:endParaRPr lang="en-US" dirty="0">
              <a:latin typeface="+mn-lt"/>
            </a:endParaRPr>
          </a:p>
        </p:txBody>
      </p:sp>
    </p:spTree>
    <p:extLst>
      <p:ext uri="{BB962C8B-B14F-4D97-AF65-F5344CB8AC3E}">
        <p14:creationId xmlns:p14="http://schemas.microsoft.com/office/powerpoint/2010/main" val="2622002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Một số thuật ngữ</a:t>
            </a:r>
            <a:endParaRPr lang="en-US">
              <a:solidFill>
                <a:schemeClr val="tx1"/>
              </a:solidFill>
            </a:endParaRPr>
          </a:p>
        </p:txBody>
      </p:sp>
      <p:sp>
        <p:nvSpPr>
          <p:cNvPr id="222211" name="Rectangle 3"/>
          <p:cNvSpPr>
            <a:spLocks noGrp="1" noChangeArrowheads="1"/>
          </p:cNvSpPr>
          <p:nvPr>
            <p:ph type="body" idx="1"/>
          </p:nvPr>
        </p:nvSpPr>
        <p:spPr>
          <a:xfrm>
            <a:off x="382588" y="1414463"/>
            <a:ext cx="8380412" cy="5133713"/>
          </a:xfrm>
          <a:ln/>
        </p:spPr>
        <p:txBody>
          <a:bodyPr/>
          <a:lstStyle/>
          <a:p>
            <a:r>
              <a:rPr lang="en-US" dirty="0"/>
              <a:t>Cryptography</a:t>
            </a:r>
          </a:p>
          <a:p>
            <a:r>
              <a:rPr lang="en-US" dirty="0"/>
              <a:t>Crypt</a:t>
            </a:r>
            <a:r>
              <a:rPr lang="en-US" dirty="0">
                <a:solidFill>
                  <a:schemeClr val="tx2"/>
                </a:solidFill>
              </a:rPr>
              <a:t>analysis</a:t>
            </a:r>
          </a:p>
          <a:p>
            <a:r>
              <a:rPr lang="en-US" dirty="0"/>
              <a:t>Cryptology = Cryptography + Cryptanalysis</a:t>
            </a:r>
          </a:p>
          <a:p>
            <a:r>
              <a:rPr lang="en-US" dirty="0"/>
              <a:t>Security</a:t>
            </a:r>
          </a:p>
          <a:p>
            <a:pPr lvl="1"/>
            <a:r>
              <a:rPr lang="en-US" dirty="0"/>
              <a:t>Information Security</a:t>
            </a:r>
          </a:p>
          <a:p>
            <a:pPr lvl="1"/>
            <a:r>
              <a:rPr lang="en-US" dirty="0"/>
              <a:t>Network Security</a:t>
            </a:r>
          </a:p>
          <a:p>
            <a:pPr lvl="1"/>
            <a:r>
              <a:rPr lang="en-US" dirty="0"/>
              <a:t>Database Security</a:t>
            </a:r>
          </a:p>
          <a:p>
            <a:pPr lvl="1"/>
            <a:r>
              <a:rPr lang="en-US" dirty="0"/>
              <a:t>Computer Security…</a:t>
            </a:r>
          </a:p>
          <a:p>
            <a:r>
              <a:rPr lang="en-US" dirty="0"/>
              <a:t>Steganography</a:t>
            </a:r>
          </a:p>
          <a:p>
            <a:r>
              <a:rPr lang="en-US" dirty="0"/>
              <a:t>Digital Forensics…</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5</a:t>
            </a:fld>
            <a:endParaRPr lang="en-US" dirty="0">
              <a:latin typeface="+mn-lt"/>
            </a:endParaRPr>
          </a:p>
        </p:txBody>
      </p:sp>
    </p:spTree>
    <p:extLst>
      <p:ext uri="{BB962C8B-B14F-4D97-AF65-F5344CB8AC3E}">
        <p14:creationId xmlns:p14="http://schemas.microsoft.com/office/powerpoint/2010/main" val="264719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ctrTitle"/>
          </p:nvPr>
        </p:nvSpPr>
        <p:spPr>
          <a:xfrm>
            <a:off x="727075" y="1522413"/>
            <a:ext cx="7843838" cy="1190625"/>
          </a:xfrm>
        </p:spPr>
        <p:txBody>
          <a:bodyPr/>
          <a:lstStyle/>
          <a:p>
            <a:r>
              <a:rPr lang="en-US" sz="4000" dirty="0" err="1"/>
              <a:t>Các</a:t>
            </a:r>
            <a:r>
              <a:rPr lang="en-US" sz="4000" dirty="0"/>
              <a:t> </a:t>
            </a:r>
            <a:r>
              <a:rPr lang="en-US" sz="4000" dirty="0" err="1"/>
              <a:t>vấn</a:t>
            </a:r>
            <a:r>
              <a:rPr lang="en-US" sz="4000" dirty="0"/>
              <a:t> </a:t>
            </a:r>
            <a:r>
              <a:rPr lang="en-US" sz="4000" dirty="0" err="1"/>
              <a:t>đề</a:t>
            </a:r>
            <a:r>
              <a:rPr lang="en-US" sz="4000" dirty="0"/>
              <a:t> </a:t>
            </a:r>
            <a:r>
              <a:rPr lang="en-US" sz="4000" dirty="0" err="1"/>
              <a:t>chính</a:t>
            </a:r>
            <a:r>
              <a:rPr lang="en-US" sz="4000" dirty="0"/>
              <a:t> </a:t>
            </a:r>
            <a:r>
              <a:rPr lang="en-US" sz="4000" dirty="0" err="1"/>
              <a:t>trong</a:t>
            </a:r>
            <a:r>
              <a:rPr lang="en-US" sz="4000" dirty="0"/>
              <a:t> </a:t>
            </a:r>
            <a:br>
              <a:rPr lang="en-US" sz="4000" dirty="0"/>
            </a:br>
            <a:r>
              <a:rPr lang="en-US" sz="4000" dirty="0"/>
              <a:t>An </a:t>
            </a:r>
            <a:r>
              <a:rPr lang="en-US" sz="4000" dirty="0" err="1"/>
              <a:t>toàn</a:t>
            </a:r>
            <a:r>
              <a:rPr lang="en-US" sz="4000" dirty="0"/>
              <a:t> </a:t>
            </a:r>
            <a:r>
              <a:rPr lang="en-US" sz="4000" dirty="0" err="1"/>
              <a:t>thông</a:t>
            </a:r>
            <a:r>
              <a:rPr lang="en-US" sz="4000" dirty="0"/>
              <a:t> tin</a:t>
            </a:r>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6</a:t>
            </a:fld>
            <a:endParaRPr lang="en-US" dirty="0">
              <a:latin typeface="+mn-lt"/>
            </a:endParaRPr>
          </a:p>
        </p:txBody>
      </p:sp>
    </p:spTree>
    <p:extLst>
      <p:ext uri="{BB962C8B-B14F-4D97-AF65-F5344CB8AC3E}">
        <p14:creationId xmlns:p14="http://schemas.microsoft.com/office/powerpoint/2010/main" val="428415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335485"/>
            <a:ext cx="9144000" cy="535531"/>
          </a:xfrm>
        </p:spPr>
        <p:txBody>
          <a:bodyPr/>
          <a:lstStyle/>
          <a:p>
            <a:pPr algn="r"/>
            <a:r>
              <a:rPr lang="en-US" dirty="0" err="1"/>
              <a:t>Mật</a:t>
            </a:r>
            <a:r>
              <a:rPr lang="en-US" dirty="0"/>
              <a:t> </a:t>
            </a:r>
            <a:r>
              <a:rPr lang="en-US" dirty="0" err="1"/>
              <a:t>mã</a:t>
            </a:r>
            <a:r>
              <a:rPr lang="en-US" dirty="0"/>
              <a:t> </a:t>
            </a:r>
            <a:r>
              <a:rPr lang="en-US" dirty="0" err="1"/>
              <a:t>học</a:t>
            </a:r>
            <a:r>
              <a:rPr lang="en-US" dirty="0"/>
              <a:t> – An </a:t>
            </a:r>
            <a:r>
              <a:rPr lang="en-US" dirty="0" err="1"/>
              <a:t>toàn</a:t>
            </a:r>
            <a:r>
              <a:rPr lang="en-US" dirty="0"/>
              <a:t> </a:t>
            </a:r>
            <a:r>
              <a:rPr lang="en-US" dirty="0" err="1"/>
              <a:t>thông</a:t>
            </a:r>
            <a:r>
              <a:rPr lang="en-US" dirty="0"/>
              <a:t> tin???</a:t>
            </a:r>
          </a:p>
        </p:txBody>
      </p:sp>
      <p:graphicFrame>
        <p:nvGraphicFramePr>
          <p:cNvPr id="264196" name="Object 4"/>
          <p:cNvGraphicFramePr>
            <a:graphicFrameLocks noChangeAspect="1"/>
          </p:cNvGraphicFramePr>
          <p:nvPr>
            <p:extLst>
              <p:ext uri="{D42A27DB-BD31-4B8C-83A1-F6EECF244321}">
                <p14:modId xmlns:p14="http://schemas.microsoft.com/office/powerpoint/2010/main" val="2466111258"/>
              </p:ext>
            </p:extLst>
          </p:nvPr>
        </p:nvGraphicFramePr>
        <p:xfrm>
          <a:off x="1368425" y="2517775"/>
          <a:ext cx="1162050" cy="1905000"/>
        </p:xfrm>
        <a:graphic>
          <a:graphicData uri="http://schemas.openxmlformats.org/presentationml/2006/ole">
            <mc:AlternateContent xmlns:mc="http://schemas.openxmlformats.org/markup-compatibility/2006">
              <mc:Choice xmlns:v="urn:schemas-microsoft-com:vml" Requires="v">
                <p:oleObj name="Clip" r:id="rId2" imgW="1161597" imgH="1904762" progId="MS_ClipArt_Gallery.2">
                  <p:embed/>
                </p:oleObj>
              </mc:Choice>
              <mc:Fallback>
                <p:oleObj name="Clip" r:id="rId2" imgW="1161597" imgH="1904762" progId="MS_ClipArt_Gallery.2">
                  <p:embed/>
                  <p:pic>
                    <p:nvPicPr>
                      <p:cNvPr id="0" name=""/>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68425" y="2517775"/>
                        <a:ext cx="116205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7" name="Object 5"/>
          <p:cNvGraphicFramePr>
            <a:graphicFrameLocks noChangeAspect="1"/>
          </p:cNvGraphicFramePr>
          <p:nvPr>
            <p:extLst>
              <p:ext uri="{D42A27DB-BD31-4B8C-83A1-F6EECF244321}">
                <p14:modId xmlns:p14="http://schemas.microsoft.com/office/powerpoint/2010/main" val="1669489716"/>
              </p:ext>
            </p:extLst>
          </p:nvPr>
        </p:nvGraphicFramePr>
        <p:xfrm>
          <a:off x="7358063" y="2576513"/>
          <a:ext cx="831850" cy="1647825"/>
        </p:xfrm>
        <a:graphic>
          <a:graphicData uri="http://schemas.openxmlformats.org/presentationml/2006/ole">
            <mc:AlternateContent xmlns:mc="http://schemas.openxmlformats.org/markup-compatibility/2006">
              <mc:Choice xmlns:v="urn:schemas-microsoft-com:vml" Requires="v">
                <p:oleObj name="Clip" r:id="rId4" imgW="704576" imgH="1428571" progId="MS_ClipArt_Gallery.2">
                  <p:embed/>
                </p:oleObj>
              </mc:Choice>
              <mc:Fallback>
                <p:oleObj name="Clip" r:id="rId4" imgW="704576" imgH="1428571" progId="MS_ClipArt_Gallery.2">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8063" y="2576513"/>
                        <a:ext cx="831850" cy="164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4198" name="Object 6"/>
          <p:cNvGraphicFramePr>
            <a:graphicFrameLocks noChangeAspect="1"/>
          </p:cNvGraphicFramePr>
          <p:nvPr>
            <p:extLst>
              <p:ext uri="{D42A27DB-BD31-4B8C-83A1-F6EECF244321}">
                <p14:modId xmlns:p14="http://schemas.microsoft.com/office/powerpoint/2010/main" val="3448741828"/>
              </p:ext>
            </p:extLst>
          </p:nvPr>
        </p:nvGraphicFramePr>
        <p:xfrm>
          <a:off x="4057650" y="4729163"/>
          <a:ext cx="1463675" cy="1722437"/>
        </p:xfrm>
        <a:graphic>
          <a:graphicData uri="http://schemas.openxmlformats.org/presentationml/2006/ole">
            <mc:AlternateContent xmlns:mc="http://schemas.openxmlformats.org/markup-compatibility/2006">
              <mc:Choice xmlns:v="urn:schemas-microsoft-com:vml" Requires="v">
                <p:oleObj name="Clip" r:id="rId6" imgW="1619048" imgH="1904762" progId="MS_ClipArt_Gallery.2">
                  <p:embed/>
                </p:oleObj>
              </mc:Choice>
              <mc:Fallback>
                <p:oleObj name="Clip" r:id="rId6" imgW="1619048" imgH="1904762" progId="MS_ClipArt_Gallery.2">
                  <p:embed/>
                  <p:pic>
                    <p:nvPicPr>
                      <p:cNvPr id="0" name=""/>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057650" y="4729163"/>
                        <a:ext cx="1463675" cy="172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9" name="Line 7"/>
          <p:cNvSpPr>
            <a:spLocks noChangeShapeType="1"/>
          </p:cNvSpPr>
          <p:nvPr/>
        </p:nvSpPr>
        <p:spPr bwMode="auto">
          <a:xfrm>
            <a:off x="2703513" y="3475038"/>
            <a:ext cx="4092575" cy="0"/>
          </a:xfrm>
          <a:prstGeom prst="line">
            <a:avLst/>
          </a:prstGeom>
          <a:noFill/>
          <a:ln w="28575">
            <a:solidFill>
              <a:srgbClr val="3399FF"/>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0" name="Text Box 8"/>
          <p:cNvSpPr txBox="1">
            <a:spLocks noChangeArrowheads="1"/>
          </p:cNvSpPr>
          <p:nvPr/>
        </p:nvSpPr>
        <p:spPr bwMode="auto">
          <a:xfrm>
            <a:off x="822711" y="1185397"/>
            <a:ext cx="78319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800" dirty="0" err="1">
                <a:latin typeface="+mn-lt"/>
                <a:cs typeface="Arial" charset="0"/>
              </a:rPr>
              <a:t>Cách</a:t>
            </a:r>
            <a:r>
              <a:rPr lang="en-US" altLang="he-IL" sz="2800" dirty="0">
                <a:latin typeface="+mn-lt"/>
                <a:cs typeface="Arial" charset="0"/>
              </a:rPr>
              <a:t> </a:t>
            </a:r>
            <a:r>
              <a:rPr lang="en-US" altLang="he-IL" sz="2800" dirty="0" err="1">
                <a:latin typeface="+mn-lt"/>
                <a:cs typeface="Arial" charset="0"/>
              </a:rPr>
              <a:t>hiểu</a:t>
            </a:r>
            <a:r>
              <a:rPr lang="en-US" altLang="he-IL" sz="2800" dirty="0">
                <a:latin typeface="+mn-lt"/>
                <a:cs typeface="Arial" charset="0"/>
              </a:rPr>
              <a:t> </a:t>
            </a:r>
            <a:r>
              <a:rPr lang="en-US" altLang="he-IL" sz="2800" dirty="0" err="1">
                <a:latin typeface="+mn-lt"/>
                <a:cs typeface="Arial" charset="0"/>
              </a:rPr>
              <a:t>truyền</a:t>
            </a:r>
            <a:r>
              <a:rPr lang="en-US" altLang="he-IL" sz="2800" dirty="0">
                <a:latin typeface="+mn-lt"/>
                <a:cs typeface="Arial" charset="0"/>
              </a:rPr>
              <a:t> </a:t>
            </a:r>
            <a:r>
              <a:rPr lang="en-US" altLang="he-IL" sz="2800" dirty="0" err="1">
                <a:latin typeface="+mn-lt"/>
                <a:cs typeface="Arial" charset="0"/>
              </a:rPr>
              <a:t>thống</a:t>
            </a:r>
            <a:r>
              <a:rPr lang="en-US" altLang="he-IL" sz="2800" dirty="0">
                <a:latin typeface="+mn-lt"/>
                <a:cs typeface="Arial" charset="0"/>
              </a:rPr>
              <a:t>: </a:t>
            </a:r>
            <a:r>
              <a:rPr lang="en-US" altLang="he-IL" sz="2800" dirty="0" err="1">
                <a:solidFill>
                  <a:srgbClr val="00B050"/>
                </a:solidFill>
                <a:latin typeface="+mn-lt"/>
                <a:cs typeface="Arial" charset="0"/>
              </a:rPr>
              <a:t>giữ</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bí</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mật</a:t>
            </a:r>
            <a:r>
              <a:rPr lang="en-US" altLang="he-IL" sz="2800" dirty="0">
                <a:solidFill>
                  <a:srgbClr val="00B050"/>
                </a:solidFill>
                <a:latin typeface="+mn-lt"/>
                <a:cs typeface="Arial" charset="0"/>
              </a:rPr>
              <a:t> </a:t>
            </a:r>
            <a:r>
              <a:rPr lang="en-US" altLang="he-IL" sz="2800" dirty="0" err="1">
                <a:solidFill>
                  <a:srgbClr val="00B050"/>
                </a:solidFill>
                <a:latin typeface="+mn-lt"/>
                <a:cs typeface="Arial" charset="0"/>
              </a:rPr>
              <a:t>nội</a:t>
            </a:r>
            <a:r>
              <a:rPr lang="en-US" altLang="he-IL" sz="2800" dirty="0">
                <a:solidFill>
                  <a:srgbClr val="00B050"/>
                </a:solidFill>
                <a:latin typeface="+mn-lt"/>
                <a:cs typeface="Arial" charset="0"/>
              </a:rPr>
              <a:t> dung</a:t>
            </a:r>
            <a:r>
              <a:rPr lang="en-US" altLang="he-IL" sz="2800" dirty="0">
                <a:latin typeface="+mn-lt"/>
                <a:cs typeface="Arial" charset="0"/>
              </a:rPr>
              <a:t> </a:t>
            </a:r>
            <a:r>
              <a:rPr lang="en-US" altLang="he-IL" sz="2800" dirty="0" err="1">
                <a:latin typeface="+mn-lt"/>
                <a:cs typeface="Arial" charset="0"/>
              </a:rPr>
              <a:t>trao</a:t>
            </a:r>
            <a:r>
              <a:rPr lang="en-US" altLang="he-IL" sz="2800" dirty="0">
                <a:latin typeface="+mn-lt"/>
                <a:cs typeface="Arial" charset="0"/>
              </a:rPr>
              <a:t> </a:t>
            </a:r>
            <a:r>
              <a:rPr lang="en-US" altLang="he-IL" sz="2800" dirty="0" err="1">
                <a:latin typeface="+mn-lt"/>
                <a:cs typeface="Arial" charset="0"/>
              </a:rPr>
              <a:t>đổi</a:t>
            </a:r>
            <a:endParaRPr lang="en-US" altLang="he-IL" sz="2400" dirty="0">
              <a:latin typeface="+mn-lt"/>
              <a:cs typeface="Arial" charset="0"/>
            </a:endParaRPr>
          </a:p>
        </p:txBody>
      </p:sp>
      <p:sp>
        <p:nvSpPr>
          <p:cNvPr id="264201" name="Text Box 9"/>
          <p:cNvSpPr txBox="1">
            <a:spLocks noChangeArrowheads="1"/>
          </p:cNvSpPr>
          <p:nvPr/>
        </p:nvSpPr>
        <p:spPr bwMode="auto">
          <a:xfrm>
            <a:off x="1362246" y="1858933"/>
            <a:ext cx="6970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US" altLang="he-IL" sz="2000" b="1" dirty="0">
                <a:solidFill>
                  <a:srgbClr val="FF99FF"/>
                </a:solidFill>
                <a:latin typeface="+mn-lt"/>
                <a:cs typeface="Arial" charset="0"/>
              </a:rPr>
              <a:t>Alice</a:t>
            </a:r>
            <a:r>
              <a:rPr lang="en-US" altLang="he-IL" sz="2000" b="1" dirty="0">
                <a:latin typeface="+mn-lt"/>
                <a:cs typeface="Arial" charset="0"/>
              </a:rPr>
              <a:t> </a:t>
            </a:r>
            <a:r>
              <a:rPr lang="en-US" altLang="he-IL" sz="2000" b="1" dirty="0" err="1">
                <a:latin typeface="+mn-lt"/>
                <a:cs typeface="Arial" charset="0"/>
              </a:rPr>
              <a:t>và</a:t>
            </a:r>
            <a:r>
              <a:rPr lang="en-US" altLang="he-IL" sz="2000" b="1" dirty="0">
                <a:latin typeface="+mn-lt"/>
                <a:cs typeface="Arial" charset="0"/>
              </a:rPr>
              <a:t> </a:t>
            </a:r>
            <a:r>
              <a:rPr lang="en-US" altLang="he-IL" sz="2000" b="1" dirty="0">
                <a:solidFill>
                  <a:srgbClr val="66CCFF"/>
                </a:solidFill>
                <a:latin typeface="+mn-lt"/>
                <a:cs typeface="Arial" charset="0"/>
              </a:rPr>
              <a:t>Bob</a:t>
            </a:r>
            <a:r>
              <a:rPr lang="en-US" altLang="he-IL" sz="2000" b="1" dirty="0">
                <a:latin typeface="+mn-lt"/>
                <a:cs typeface="Arial" charset="0"/>
              </a:rPr>
              <a:t> </a:t>
            </a:r>
            <a:r>
              <a:rPr lang="en-US" altLang="he-IL" sz="2000" b="1" dirty="0" err="1">
                <a:latin typeface="+mn-lt"/>
                <a:cs typeface="Arial" charset="0"/>
              </a:rPr>
              <a:t>trao</a:t>
            </a:r>
            <a:r>
              <a:rPr lang="en-US" altLang="he-IL" sz="2000" b="1" dirty="0">
                <a:latin typeface="+mn-lt"/>
                <a:cs typeface="Arial" charset="0"/>
              </a:rPr>
              <a:t> </a:t>
            </a:r>
            <a:r>
              <a:rPr lang="en-US" altLang="he-IL" sz="2000" b="1" dirty="0" err="1">
                <a:latin typeface="+mn-lt"/>
                <a:cs typeface="Arial" charset="0"/>
              </a:rPr>
              <a:t>đổi</a:t>
            </a:r>
            <a:r>
              <a:rPr lang="en-US" altLang="he-IL" sz="2000" b="1" dirty="0">
                <a:latin typeface="+mn-lt"/>
                <a:cs typeface="Arial" charset="0"/>
              </a:rPr>
              <a:t> </a:t>
            </a:r>
            <a:r>
              <a:rPr lang="en-US" altLang="he-IL" sz="2000" b="1" dirty="0" err="1">
                <a:latin typeface="+mn-lt"/>
                <a:cs typeface="Arial" charset="0"/>
              </a:rPr>
              <a:t>với</a:t>
            </a:r>
            <a:r>
              <a:rPr lang="en-US" altLang="he-IL" sz="2000" b="1" dirty="0">
                <a:latin typeface="+mn-lt"/>
                <a:cs typeface="Arial" charset="0"/>
              </a:rPr>
              <a:t> </a:t>
            </a:r>
            <a:r>
              <a:rPr lang="en-US" altLang="he-IL" sz="2000" b="1" dirty="0" err="1">
                <a:latin typeface="+mn-lt"/>
                <a:cs typeface="Arial" charset="0"/>
              </a:rPr>
              <a:t>nhau</a:t>
            </a:r>
            <a:r>
              <a:rPr lang="en-US" altLang="he-IL" sz="2000" b="1" dirty="0">
                <a:latin typeface="+mn-lt"/>
                <a:cs typeface="Arial" charset="0"/>
              </a:rPr>
              <a:t> </a:t>
            </a:r>
            <a:r>
              <a:rPr lang="en-US" altLang="he-IL" sz="2000" b="1" dirty="0" err="1">
                <a:latin typeface="+mn-lt"/>
                <a:cs typeface="Arial" charset="0"/>
              </a:rPr>
              <a:t>trong</a:t>
            </a:r>
            <a:r>
              <a:rPr lang="en-US" altLang="he-IL" sz="2000" b="1" dirty="0">
                <a:latin typeface="+mn-lt"/>
                <a:cs typeface="Arial" charset="0"/>
              </a:rPr>
              <a:t> </a:t>
            </a:r>
            <a:r>
              <a:rPr lang="en-US" altLang="he-IL" sz="2000" b="1" dirty="0" err="1">
                <a:latin typeface="+mn-lt"/>
                <a:cs typeface="Arial" charset="0"/>
              </a:rPr>
              <a:t>khi</a:t>
            </a:r>
            <a:r>
              <a:rPr lang="en-US" altLang="he-IL" sz="2000" b="1" dirty="0">
                <a:latin typeface="+mn-lt"/>
                <a:cs typeface="Arial" charset="0"/>
              </a:rPr>
              <a:t> </a:t>
            </a:r>
            <a:r>
              <a:rPr lang="en-US" altLang="he-IL" sz="2000" b="1" dirty="0">
                <a:solidFill>
                  <a:schemeClr val="tx2"/>
                </a:solidFill>
                <a:latin typeface="+mn-lt"/>
                <a:cs typeface="Arial" charset="0"/>
              </a:rPr>
              <a:t>Eve</a:t>
            </a:r>
            <a:r>
              <a:rPr lang="en-US" altLang="he-IL" sz="2000" b="1" dirty="0">
                <a:latin typeface="+mn-lt"/>
                <a:cs typeface="Arial" charset="0"/>
              </a:rPr>
              <a:t> </a:t>
            </a:r>
            <a:r>
              <a:rPr lang="en-US" altLang="he-IL" sz="2000" b="1" dirty="0" err="1">
                <a:latin typeface="+mn-lt"/>
                <a:cs typeface="Arial" charset="0"/>
              </a:rPr>
              <a:t>tìm</a:t>
            </a:r>
            <a:r>
              <a:rPr lang="en-US" altLang="he-IL" sz="2000" b="1" dirty="0">
                <a:latin typeface="+mn-lt"/>
                <a:cs typeface="Arial" charset="0"/>
              </a:rPr>
              <a:t> </a:t>
            </a:r>
            <a:r>
              <a:rPr lang="en-US" altLang="he-IL" sz="2000" b="1" dirty="0" err="1">
                <a:latin typeface="+mn-lt"/>
                <a:cs typeface="Arial" charset="0"/>
              </a:rPr>
              <a:t>cách</a:t>
            </a:r>
            <a:r>
              <a:rPr lang="en-US" altLang="he-IL" sz="2000" b="1" dirty="0">
                <a:latin typeface="+mn-lt"/>
                <a:cs typeface="Arial" charset="0"/>
              </a:rPr>
              <a:t> “</a:t>
            </a:r>
            <a:r>
              <a:rPr lang="en-US" altLang="he-IL" sz="2000" b="1" dirty="0" err="1">
                <a:latin typeface="+mn-lt"/>
                <a:cs typeface="Arial" charset="0"/>
              </a:rPr>
              <a:t>nghe</a:t>
            </a:r>
            <a:r>
              <a:rPr lang="en-US" altLang="he-IL" sz="2000" b="1" dirty="0">
                <a:latin typeface="+mn-lt"/>
                <a:cs typeface="Arial" charset="0"/>
              </a:rPr>
              <a:t> </a:t>
            </a:r>
            <a:r>
              <a:rPr lang="en-US" altLang="he-IL" sz="2000" b="1" dirty="0" err="1">
                <a:latin typeface="+mn-lt"/>
                <a:cs typeface="Arial" charset="0"/>
              </a:rPr>
              <a:t>lén</a:t>
            </a:r>
            <a:r>
              <a:rPr lang="en-US" altLang="he-IL" sz="2000" b="1" dirty="0">
                <a:latin typeface="+mn-lt"/>
                <a:cs typeface="Arial" charset="0"/>
              </a:rPr>
              <a:t>”</a:t>
            </a:r>
          </a:p>
        </p:txBody>
      </p:sp>
      <p:sp>
        <p:nvSpPr>
          <p:cNvPr id="264202" name="Line 10"/>
          <p:cNvSpPr>
            <a:spLocks noChangeShapeType="1"/>
          </p:cNvSpPr>
          <p:nvPr/>
        </p:nvSpPr>
        <p:spPr bwMode="auto">
          <a:xfrm flipV="1">
            <a:off x="4673600" y="3578225"/>
            <a:ext cx="0" cy="1209675"/>
          </a:xfrm>
          <a:prstGeom prst="line">
            <a:avLst/>
          </a:prstGeom>
          <a:noFill/>
          <a:ln w="28575">
            <a:solidFill>
              <a:srgbClr val="3399FF"/>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264203" name="Text Box 11"/>
          <p:cNvSpPr txBox="1">
            <a:spLocks noChangeArrowheads="1"/>
          </p:cNvSpPr>
          <p:nvPr/>
        </p:nvSpPr>
        <p:spPr bwMode="auto">
          <a:xfrm>
            <a:off x="754063" y="4191000"/>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effectLst>
                  <a:outerShdw blurRad="38100" dist="38100" dir="2700000" algn="tl">
                    <a:srgbClr val="000000"/>
                  </a:outerShdw>
                </a:effectLst>
                <a:latin typeface="+mn-lt"/>
                <a:cs typeface="Arial" charset="0"/>
              </a:rPr>
              <a:t>Alice</a:t>
            </a:r>
            <a:endParaRPr lang="en-US" altLang="en-US" sz="2400">
              <a:solidFill>
                <a:srgbClr val="FF99FF"/>
              </a:solidFill>
              <a:effectLst>
                <a:outerShdw blurRad="38100" dist="38100" dir="2700000" algn="tl">
                  <a:srgbClr val="000000"/>
                </a:outerShdw>
              </a:effectLst>
              <a:latin typeface="+mn-lt"/>
              <a:cs typeface="Arial" charset="0"/>
            </a:endParaRPr>
          </a:p>
        </p:txBody>
      </p:sp>
      <p:sp>
        <p:nvSpPr>
          <p:cNvPr id="264204" name="Text Box 12"/>
          <p:cNvSpPr txBox="1">
            <a:spLocks noChangeArrowheads="1"/>
          </p:cNvSpPr>
          <p:nvPr/>
        </p:nvSpPr>
        <p:spPr bwMode="auto">
          <a:xfrm>
            <a:off x="8188762" y="4390381"/>
            <a:ext cx="6976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effectLst>
                  <a:outerShdw blurRad="38100" dist="38100" dir="2700000" algn="tl">
                    <a:srgbClr val="000000"/>
                  </a:outerShdw>
                </a:effectLst>
                <a:latin typeface="+mn-lt"/>
                <a:cs typeface="Arial" charset="0"/>
              </a:rPr>
              <a:t>Bob</a:t>
            </a:r>
            <a:endParaRPr lang="en-US" altLang="en-US" sz="2400">
              <a:solidFill>
                <a:srgbClr val="66CCFF"/>
              </a:solidFill>
              <a:effectLst>
                <a:outerShdw blurRad="38100" dist="38100" dir="2700000" algn="tl">
                  <a:srgbClr val="000000"/>
                </a:outerShdw>
              </a:effectLst>
              <a:latin typeface="+mn-lt"/>
              <a:cs typeface="Arial" charset="0"/>
            </a:endParaRPr>
          </a:p>
        </p:txBody>
      </p:sp>
      <p:sp>
        <p:nvSpPr>
          <p:cNvPr id="264205" name="Text Box 13"/>
          <p:cNvSpPr txBox="1">
            <a:spLocks noChangeArrowheads="1"/>
          </p:cNvSpPr>
          <p:nvPr/>
        </p:nvSpPr>
        <p:spPr bwMode="auto">
          <a:xfrm>
            <a:off x="2849291" y="5855643"/>
            <a:ext cx="6799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solidFill>
                  <a:schemeClr val="tx2"/>
                </a:solidFill>
                <a:effectLst>
                  <a:outerShdw blurRad="38100" dist="38100" dir="2700000" algn="tl">
                    <a:srgbClr val="000000"/>
                  </a:outerShdw>
                </a:effectLst>
                <a:latin typeface="+mn-lt"/>
                <a:cs typeface="Arial" charset="0"/>
              </a:rPr>
              <a:t>Eve</a:t>
            </a:r>
            <a:endParaRPr lang="en-US" altLang="en-US" sz="2400">
              <a:solidFill>
                <a:schemeClr val="tx2"/>
              </a:solidFill>
              <a:effectLst>
                <a:outerShdw blurRad="38100" dist="38100" dir="2700000" algn="tl">
                  <a:srgbClr val="000000"/>
                </a:outerShdw>
              </a:effectLst>
              <a:latin typeface="+mn-lt"/>
              <a:cs typeface="Arial" charset="0"/>
            </a:endParaRPr>
          </a:p>
        </p:txBody>
      </p:sp>
      <p:sp>
        <p:nvSpPr>
          <p:cNvPr id="16"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7</a:t>
            </a:fld>
            <a:endParaRPr lang="en-US" dirty="0">
              <a:latin typeface="+mn-lt"/>
            </a:endParaRPr>
          </a:p>
        </p:txBody>
      </p:sp>
    </p:spTree>
    <p:extLst>
      <p:ext uri="{BB962C8B-B14F-4D97-AF65-F5344CB8AC3E}">
        <p14:creationId xmlns:p14="http://schemas.microsoft.com/office/powerpoint/2010/main" val="228748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0" y="366713"/>
            <a:ext cx="9144000" cy="476250"/>
          </a:xfrm>
        </p:spPr>
        <p:txBody>
          <a:bodyPr/>
          <a:lstStyle/>
          <a:p>
            <a:pPr algn="r"/>
            <a:r>
              <a:rPr lang="en-US" sz="2800" dirty="0" err="1"/>
              <a:t>Một</a:t>
            </a:r>
            <a:r>
              <a:rPr lang="en-US" sz="2800" dirty="0"/>
              <a:t> </a:t>
            </a:r>
            <a:r>
              <a:rPr lang="en-US" sz="2800" dirty="0" err="1"/>
              <a:t>số</a:t>
            </a:r>
            <a:r>
              <a:rPr lang="en-US" sz="2800" dirty="0"/>
              <a:t> </a:t>
            </a:r>
            <a:r>
              <a:rPr lang="en-US" sz="2800" dirty="0" err="1"/>
              <a:t>vấn</a:t>
            </a:r>
            <a:r>
              <a:rPr lang="en-US" sz="2800" dirty="0"/>
              <a:t> </a:t>
            </a:r>
            <a:r>
              <a:rPr lang="en-US" sz="2800" dirty="0" err="1"/>
              <a:t>đề</a:t>
            </a:r>
            <a:r>
              <a:rPr lang="en-US" sz="2800" dirty="0"/>
              <a:t> </a:t>
            </a:r>
            <a:r>
              <a:rPr lang="en-US" sz="2800" dirty="0" err="1"/>
              <a:t>chính</a:t>
            </a:r>
            <a:r>
              <a:rPr lang="en-US" sz="2800" dirty="0"/>
              <a:t> </a:t>
            </a:r>
            <a:r>
              <a:rPr lang="en-US" sz="2800" dirty="0" err="1"/>
              <a:t>trong</a:t>
            </a:r>
            <a:r>
              <a:rPr lang="en-US" sz="2800" dirty="0"/>
              <a:t> an </a:t>
            </a:r>
            <a:r>
              <a:rPr lang="en-US" sz="2800" dirty="0" err="1"/>
              <a:t>toàn</a:t>
            </a:r>
            <a:r>
              <a:rPr lang="en-US" sz="2800" dirty="0"/>
              <a:t> </a:t>
            </a:r>
            <a:r>
              <a:rPr lang="en-US" sz="2800" dirty="0" err="1"/>
              <a:t>thông</a:t>
            </a:r>
            <a:r>
              <a:rPr lang="en-US" sz="2800" dirty="0"/>
              <a:t> tin</a:t>
            </a:r>
          </a:p>
        </p:txBody>
      </p:sp>
      <p:sp>
        <p:nvSpPr>
          <p:cNvPr id="223235" name="Rectangle 3"/>
          <p:cNvSpPr>
            <a:spLocks noGrp="1" noChangeArrowheads="1"/>
          </p:cNvSpPr>
          <p:nvPr>
            <p:ph type="body" idx="1"/>
          </p:nvPr>
        </p:nvSpPr>
        <p:spPr>
          <a:xfrm>
            <a:off x="382588" y="1414463"/>
            <a:ext cx="8380412" cy="4524315"/>
          </a:xfrm>
          <a:ln/>
        </p:spPr>
        <p:txBody>
          <a:bodyPr/>
          <a:lstStyle/>
          <a:p>
            <a:pPr algn="just">
              <a:lnSpc>
                <a:spcPct val="100000"/>
              </a:lnSpc>
              <a:spcBef>
                <a:spcPts val="0"/>
              </a:spcBef>
            </a:pPr>
            <a:r>
              <a:rPr lang="en-US" sz="2400" dirty="0">
                <a:solidFill>
                  <a:schemeClr val="accent1"/>
                </a:solidFill>
              </a:rPr>
              <a:t>Bảo </a:t>
            </a:r>
            <a:r>
              <a:rPr lang="en-US" sz="2400" dirty="0" err="1">
                <a:solidFill>
                  <a:schemeClr val="accent1"/>
                </a:solidFill>
              </a:rPr>
              <a:t>mật</a:t>
            </a:r>
            <a:r>
              <a:rPr lang="en-US" sz="2400" dirty="0">
                <a:solidFill>
                  <a:schemeClr val="accent1"/>
                </a:solidFill>
              </a:rPr>
              <a:t> </a:t>
            </a:r>
            <a:r>
              <a:rPr lang="en-US" sz="2400" dirty="0" err="1">
                <a:solidFill>
                  <a:schemeClr val="accent1"/>
                </a:solidFill>
              </a:rPr>
              <a:t>dữ</a:t>
            </a:r>
            <a:r>
              <a:rPr lang="en-US" sz="2400" dirty="0">
                <a:solidFill>
                  <a:schemeClr val="accent1"/>
                </a:solidFill>
              </a:rPr>
              <a:t> </a:t>
            </a:r>
            <a:r>
              <a:rPr lang="en-US" sz="2400" dirty="0" err="1">
                <a:solidFill>
                  <a:schemeClr val="accent1"/>
                </a:solidFill>
              </a:rPr>
              <a:t>liệu</a:t>
            </a:r>
            <a:r>
              <a:rPr lang="en-US" sz="2400" dirty="0">
                <a:solidFill>
                  <a:schemeClr val="accent1"/>
                </a:solidFill>
              </a:rPr>
              <a:t> (Secrecy)</a:t>
            </a:r>
            <a:r>
              <a:rPr lang="en-US" sz="2400" dirty="0"/>
              <a:t>: </a:t>
            </a:r>
            <a:r>
              <a:rPr lang="en-US" sz="2400" dirty="0" err="1"/>
              <a:t>đảm</a:t>
            </a:r>
            <a:r>
              <a:rPr lang="en-US" sz="2400" dirty="0"/>
              <a:t> </a:t>
            </a:r>
            <a:r>
              <a:rPr lang="en-US" sz="2400" dirty="0" err="1"/>
              <a:t>bảo</a:t>
            </a:r>
            <a:r>
              <a:rPr lang="en-US" sz="2400" dirty="0"/>
              <a:t> </a:t>
            </a:r>
            <a:r>
              <a:rPr lang="en-US" sz="2400" dirty="0" err="1"/>
              <a:t>dữ</a:t>
            </a:r>
            <a:r>
              <a:rPr lang="en-US" sz="2400" dirty="0"/>
              <a:t> </a:t>
            </a:r>
            <a:r>
              <a:rPr lang="en-US" sz="2400" dirty="0" err="1"/>
              <a:t>liệu</a:t>
            </a:r>
            <a:r>
              <a:rPr lang="en-US" sz="2400" dirty="0"/>
              <a:t> </a:t>
            </a:r>
            <a:r>
              <a:rPr lang="en-US" sz="2400" dirty="0" err="1"/>
              <a:t>được</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a:t>
            </a:r>
          </a:p>
          <a:p>
            <a:pPr algn="just">
              <a:lnSpc>
                <a:spcPct val="100000"/>
              </a:lnSpc>
              <a:spcBef>
                <a:spcPts val="0"/>
              </a:spcBef>
            </a:pPr>
            <a:r>
              <a:rPr lang="en-US" sz="2400" dirty="0" err="1">
                <a:solidFill>
                  <a:schemeClr val="accent1"/>
                </a:solidFill>
              </a:rPr>
              <a:t>Toàn</a:t>
            </a:r>
            <a:r>
              <a:rPr lang="en-US" sz="2400" dirty="0">
                <a:solidFill>
                  <a:schemeClr val="accent1"/>
                </a:solidFill>
              </a:rPr>
              <a:t> </a:t>
            </a:r>
            <a:r>
              <a:rPr lang="en-US" sz="2400" dirty="0" err="1">
                <a:solidFill>
                  <a:schemeClr val="accent1"/>
                </a:solidFill>
              </a:rPr>
              <a:t>vẹn</a:t>
            </a:r>
            <a:r>
              <a:rPr lang="en-US" sz="2400" dirty="0">
                <a:solidFill>
                  <a:schemeClr val="accent1"/>
                </a:solidFill>
              </a:rPr>
              <a:t> </a:t>
            </a:r>
            <a:r>
              <a:rPr lang="en-US" sz="2400" dirty="0" err="1">
                <a:solidFill>
                  <a:schemeClr val="accent1"/>
                </a:solidFill>
              </a:rPr>
              <a:t>dữ</a:t>
            </a:r>
            <a:r>
              <a:rPr lang="en-US" sz="2400" dirty="0">
                <a:solidFill>
                  <a:schemeClr val="accent1"/>
                </a:solidFill>
              </a:rPr>
              <a:t> </a:t>
            </a:r>
            <a:r>
              <a:rPr lang="en-US" sz="2400" dirty="0" err="1">
                <a:solidFill>
                  <a:schemeClr val="accent1"/>
                </a:solidFill>
              </a:rPr>
              <a:t>liệu</a:t>
            </a:r>
            <a:r>
              <a:rPr lang="en-US" sz="2400" dirty="0">
                <a:solidFill>
                  <a:schemeClr val="accent1"/>
                </a:solidFill>
              </a:rPr>
              <a:t> (Integrity)</a:t>
            </a:r>
            <a:r>
              <a:rPr lang="en-US" sz="2400" dirty="0"/>
              <a:t>: </a:t>
            </a:r>
            <a:r>
              <a:rPr lang="en-US" sz="2400" dirty="0" err="1"/>
              <a:t>bảo</a:t>
            </a:r>
            <a:r>
              <a:rPr lang="en-US" sz="2400" dirty="0"/>
              <a:t> </a:t>
            </a:r>
            <a:r>
              <a:rPr lang="en-US" sz="2400" dirty="0" err="1"/>
              <a:t>đảm</a:t>
            </a:r>
            <a:r>
              <a:rPr lang="en-US" sz="2400" dirty="0"/>
              <a:t> </a:t>
            </a:r>
            <a:r>
              <a:rPr lang="en-US" sz="2400" dirty="0" err="1"/>
              <a:t>tính</a:t>
            </a:r>
            <a:r>
              <a:rPr lang="en-US" sz="2400" dirty="0"/>
              <a:t> </a:t>
            </a:r>
            <a:r>
              <a:rPr lang="en-US" sz="2400" dirty="0" err="1"/>
              <a:t>toàn</a:t>
            </a:r>
            <a:r>
              <a:rPr lang="en-US" sz="2400" dirty="0"/>
              <a:t> </a:t>
            </a:r>
            <a:r>
              <a:rPr lang="en-US" sz="2400" dirty="0" err="1"/>
              <a:t>vẹn</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hoặc</a:t>
            </a:r>
            <a:r>
              <a:rPr lang="en-US" sz="2400" dirty="0"/>
              <a:t> </a:t>
            </a:r>
            <a:r>
              <a:rPr lang="en-US" sz="2400" dirty="0" err="1"/>
              <a:t>giúp</a:t>
            </a:r>
            <a:r>
              <a:rPr lang="en-US" sz="2400" dirty="0"/>
              <a:t> </a:t>
            </a:r>
            <a:r>
              <a:rPr lang="en-US" sz="2400" dirty="0" err="1"/>
              <a:t>phát</a:t>
            </a:r>
            <a:r>
              <a:rPr lang="en-US" sz="2400" dirty="0"/>
              <a:t> </a:t>
            </a:r>
            <a:r>
              <a:rPr lang="en-US" sz="2400" dirty="0" err="1"/>
              <a:t>hiện</a:t>
            </a:r>
            <a:r>
              <a:rPr lang="en-US" sz="2400" dirty="0"/>
              <a:t> </a:t>
            </a:r>
            <a:r>
              <a:rPr lang="en-US" sz="2400" dirty="0" err="1"/>
              <a:t>rằng</a:t>
            </a:r>
            <a:r>
              <a:rPr lang="en-US" sz="2400" dirty="0"/>
              <a:t> </a:t>
            </a:r>
            <a:r>
              <a:rPr lang="en-US" sz="2400" dirty="0" err="1"/>
              <a:t>dữ</a:t>
            </a:r>
            <a:r>
              <a:rPr lang="en-US" sz="2400" dirty="0"/>
              <a:t> </a:t>
            </a:r>
            <a:r>
              <a:rPr lang="en-US" sz="2400" dirty="0" err="1"/>
              <a:t>liệu</a:t>
            </a:r>
            <a:r>
              <a:rPr lang="en-US" sz="2400" dirty="0"/>
              <a:t> </a:t>
            </a:r>
            <a:r>
              <a:rPr lang="en-US" sz="2400" dirty="0" err="1"/>
              <a:t>đã</a:t>
            </a:r>
            <a:r>
              <a:rPr lang="en-US" sz="2400" dirty="0"/>
              <a:t> </a:t>
            </a:r>
            <a:r>
              <a:rPr lang="en-US" sz="2400" dirty="0" err="1"/>
              <a:t>bị</a:t>
            </a:r>
            <a:r>
              <a:rPr lang="en-US" sz="2400" dirty="0"/>
              <a:t> </a:t>
            </a:r>
            <a:r>
              <a:rPr lang="en-US" sz="2400" dirty="0" err="1"/>
              <a:t>sửa</a:t>
            </a:r>
            <a:r>
              <a:rPr lang="en-US" sz="2400" dirty="0"/>
              <a:t> </a:t>
            </a:r>
            <a:r>
              <a:rPr lang="en-US" sz="2400" dirty="0" err="1"/>
              <a:t>đổi</a:t>
            </a:r>
            <a:r>
              <a:rPr lang="en-US" sz="2400" dirty="0"/>
              <a:t>.</a:t>
            </a:r>
          </a:p>
          <a:p>
            <a:pPr algn="just">
              <a:lnSpc>
                <a:spcPct val="100000"/>
              </a:lnSpc>
              <a:spcBef>
                <a:spcPts val="0"/>
              </a:spcBef>
            </a:pPr>
            <a:r>
              <a:rPr lang="en-US" sz="2400" dirty="0" err="1">
                <a:solidFill>
                  <a:schemeClr val="accent1"/>
                </a:solidFill>
              </a:rPr>
              <a:t>Xác</a:t>
            </a:r>
            <a:r>
              <a:rPr lang="en-US" sz="2400" dirty="0">
                <a:solidFill>
                  <a:schemeClr val="accent1"/>
                </a:solidFill>
              </a:rPr>
              <a:t> </a:t>
            </a:r>
            <a:r>
              <a:rPr lang="en-US" sz="2400" dirty="0" err="1">
                <a:solidFill>
                  <a:schemeClr val="accent1"/>
                </a:solidFill>
              </a:rPr>
              <a:t>thực</a:t>
            </a:r>
            <a:r>
              <a:rPr lang="en-US" sz="2400" dirty="0"/>
              <a:t> </a:t>
            </a:r>
            <a:r>
              <a:rPr lang="en-US" sz="2400" dirty="0">
                <a:solidFill>
                  <a:schemeClr val="accent1"/>
                </a:solidFill>
              </a:rPr>
              <a:t>(Authentication)</a:t>
            </a:r>
            <a:r>
              <a:rPr lang="en-US" sz="2400" dirty="0"/>
              <a:t>: </a:t>
            </a:r>
            <a:r>
              <a:rPr lang="en-US" sz="2400" dirty="0" err="1"/>
              <a:t>xác</a:t>
            </a:r>
            <a:r>
              <a:rPr lang="en-US" sz="2400" dirty="0"/>
              <a:t> </a:t>
            </a:r>
            <a:r>
              <a:rPr lang="en-US" sz="2400" dirty="0" err="1"/>
              <a:t>thực</a:t>
            </a:r>
            <a:r>
              <a:rPr lang="en-US" sz="2400" dirty="0"/>
              <a:t> </a:t>
            </a:r>
            <a:r>
              <a:rPr lang="en-US" sz="2400" dirty="0" err="1"/>
              <a:t>các</a:t>
            </a:r>
            <a:r>
              <a:rPr lang="en-US" sz="2400" dirty="0"/>
              <a:t> </a:t>
            </a:r>
            <a:r>
              <a:rPr lang="en-US" sz="2400" dirty="0" err="1"/>
              <a:t>đối</a:t>
            </a:r>
            <a:r>
              <a:rPr lang="en-US" sz="2400" dirty="0"/>
              <a:t> </a:t>
            </a:r>
            <a:r>
              <a:rPr lang="en-US" sz="2400" dirty="0" err="1"/>
              <a:t>tác</a:t>
            </a:r>
            <a:r>
              <a:rPr lang="en-US" sz="2400" dirty="0"/>
              <a:t> </a:t>
            </a:r>
            <a:r>
              <a:rPr lang="en-US" sz="2400" dirty="0" err="1"/>
              <a:t>trong</a:t>
            </a:r>
            <a:r>
              <a:rPr lang="en-US" sz="2400" dirty="0"/>
              <a:t> </a:t>
            </a:r>
            <a:r>
              <a:rPr lang="en-US" sz="2400" dirty="0" err="1"/>
              <a:t>liên</a:t>
            </a:r>
            <a:r>
              <a:rPr lang="en-US" sz="2400" dirty="0"/>
              <a:t> </a:t>
            </a:r>
            <a:r>
              <a:rPr lang="en-US" sz="2400" dirty="0" err="1"/>
              <a:t>lạc</a:t>
            </a:r>
            <a:r>
              <a:rPr lang="en-US" sz="2400" dirty="0"/>
              <a:t> </a:t>
            </a:r>
            <a:r>
              <a:rPr lang="en-US" sz="2400" dirty="0" err="1"/>
              <a:t>và</a:t>
            </a:r>
            <a:r>
              <a:rPr lang="en-US" sz="2400" dirty="0"/>
              <a:t> </a:t>
            </a:r>
            <a:r>
              <a:rPr lang="en-US" sz="2400" dirty="0" err="1"/>
              <a:t>xác</a:t>
            </a:r>
            <a:r>
              <a:rPr lang="en-US" sz="2400" dirty="0"/>
              <a:t> </a:t>
            </a:r>
            <a:r>
              <a:rPr lang="en-US" sz="2400" dirty="0" err="1"/>
              <a:t>thực</a:t>
            </a:r>
            <a:r>
              <a:rPr lang="en-US" sz="2400" dirty="0"/>
              <a:t> </a:t>
            </a:r>
            <a:r>
              <a:rPr lang="en-US" sz="2400" dirty="0" err="1"/>
              <a:t>nội</a:t>
            </a:r>
            <a:r>
              <a:rPr lang="en-US" sz="2400" dirty="0"/>
              <a:t> dung </a:t>
            </a:r>
            <a:r>
              <a:rPr lang="en-US" sz="2400" dirty="0" err="1"/>
              <a:t>thông</a:t>
            </a:r>
            <a:r>
              <a:rPr lang="en-US" sz="2400" dirty="0"/>
              <a:t> tin </a:t>
            </a:r>
            <a:r>
              <a:rPr lang="en-US" sz="2400" dirty="0" err="1"/>
              <a:t>trong</a:t>
            </a:r>
            <a:r>
              <a:rPr lang="en-US" sz="2400" dirty="0"/>
              <a:t> </a:t>
            </a:r>
            <a:r>
              <a:rPr lang="en-US" sz="2400" dirty="0" err="1"/>
              <a:t>liên</a:t>
            </a:r>
            <a:r>
              <a:rPr lang="en-US" sz="2400" dirty="0"/>
              <a:t> </a:t>
            </a:r>
            <a:r>
              <a:rPr lang="en-US" sz="2400" dirty="0" err="1"/>
              <a:t>lạc</a:t>
            </a:r>
            <a:r>
              <a:rPr lang="en-US" sz="2400" dirty="0"/>
              <a:t>. </a:t>
            </a:r>
          </a:p>
          <a:p>
            <a:pPr algn="just">
              <a:lnSpc>
                <a:spcPct val="100000"/>
              </a:lnSpc>
              <a:spcBef>
                <a:spcPts val="0"/>
              </a:spcBef>
            </a:pPr>
            <a:r>
              <a:rPr lang="en-US" sz="2400" dirty="0" err="1">
                <a:solidFill>
                  <a:schemeClr val="accent1"/>
                </a:solidFill>
              </a:rPr>
              <a:t>Chống</a:t>
            </a:r>
            <a:r>
              <a:rPr lang="en-US" sz="2400" dirty="0">
                <a:solidFill>
                  <a:schemeClr val="accent1"/>
                </a:solidFill>
              </a:rPr>
              <a:t> </a:t>
            </a:r>
            <a:r>
              <a:rPr lang="en-US" sz="2400" dirty="0" err="1">
                <a:solidFill>
                  <a:schemeClr val="accent1"/>
                </a:solidFill>
              </a:rPr>
              <a:t>lại</a:t>
            </a:r>
            <a:r>
              <a:rPr lang="en-US" sz="2400" dirty="0">
                <a:solidFill>
                  <a:schemeClr val="accent1"/>
                </a:solidFill>
              </a:rPr>
              <a:t> </a:t>
            </a:r>
            <a:r>
              <a:rPr lang="en-US" sz="2400" dirty="0" err="1">
                <a:solidFill>
                  <a:schemeClr val="accent1"/>
                </a:solidFill>
              </a:rPr>
              <a:t>sự</a:t>
            </a:r>
            <a:r>
              <a:rPr lang="en-US" sz="2400" dirty="0">
                <a:solidFill>
                  <a:schemeClr val="accent1"/>
                </a:solidFill>
              </a:rPr>
              <a:t> </a:t>
            </a:r>
            <a:r>
              <a:rPr lang="en-US" sz="2400" dirty="0" err="1">
                <a:solidFill>
                  <a:schemeClr val="accent1"/>
                </a:solidFill>
              </a:rPr>
              <a:t>thoái</a:t>
            </a:r>
            <a:r>
              <a:rPr lang="en-US" sz="2400" dirty="0">
                <a:solidFill>
                  <a:schemeClr val="accent1"/>
                </a:solidFill>
              </a:rPr>
              <a:t> </a:t>
            </a:r>
            <a:r>
              <a:rPr lang="en-US" sz="2400" dirty="0" err="1">
                <a:solidFill>
                  <a:schemeClr val="accent1"/>
                </a:solidFill>
              </a:rPr>
              <a:t>thác</a:t>
            </a:r>
            <a:r>
              <a:rPr lang="en-US" sz="2400" dirty="0">
                <a:solidFill>
                  <a:schemeClr val="accent1"/>
                </a:solidFill>
              </a:rPr>
              <a:t> </a:t>
            </a:r>
            <a:r>
              <a:rPr lang="en-US" sz="2400" dirty="0" err="1">
                <a:solidFill>
                  <a:schemeClr val="accent1"/>
                </a:solidFill>
              </a:rPr>
              <a:t>trách</a:t>
            </a:r>
            <a:r>
              <a:rPr lang="en-US" sz="2400" dirty="0">
                <a:solidFill>
                  <a:schemeClr val="accent1"/>
                </a:solidFill>
              </a:rPr>
              <a:t> </a:t>
            </a:r>
            <a:r>
              <a:rPr lang="en-US" sz="2400" dirty="0" err="1">
                <a:solidFill>
                  <a:schemeClr val="accent1"/>
                </a:solidFill>
              </a:rPr>
              <a:t>nhiệm</a:t>
            </a:r>
            <a:r>
              <a:rPr lang="en-US" sz="2400" dirty="0">
                <a:solidFill>
                  <a:schemeClr val="accent1"/>
                </a:solidFill>
              </a:rPr>
              <a:t> (Non-repudiation)</a:t>
            </a:r>
            <a:r>
              <a:rPr lang="en-US" sz="2400" dirty="0"/>
              <a:t>: </a:t>
            </a:r>
            <a:r>
              <a:rPr lang="en-US" sz="2400" dirty="0" err="1"/>
              <a:t>đảm</a:t>
            </a:r>
            <a:r>
              <a:rPr lang="en-US" sz="2400" dirty="0"/>
              <a:t> </a:t>
            </a:r>
            <a:r>
              <a:rPr lang="en-US" sz="2400" dirty="0" err="1"/>
              <a:t>bảo</a:t>
            </a:r>
            <a:r>
              <a:rPr lang="en-US" sz="2400" dirty="0"/>
              <a:t> </a:t>
            </a:r>
            <a:r>
              <a:rPr lang="en-US" sz="2400" dirty="0" err="1"/>
              <a:t>một</a:t>
            </a:r>
            <a:r>
              <a:rPr lang="en-US" sz="2400" dirty="0"/>
              <a:t> </a:t>
            </a:r>
            <a:r>
              <a:rPr lang="en-US" sz="2400" dirty="0" err="1"/>
              <a:t>đối</a:t>
            </a:r>
            <a:r>
              <a:rPr lang="en-US" sz="2400" dirty="0"/>
              <a:t> </a:t>
            </a:r>
            <a:r>
              <a:rPr lang="en-US" sz="2400" dirty="0" err="1"/>
              <a:t>tác</a:t>
            </a:r>
            <a:r>
              <a:rPr lang="en-US" sz="2400" dirty="0"/>
              <a:t> </a:t>
            </a:r>
            <a:r>
              <a:rPr lang="en-US" sz="2400" dirty="0" err="1"/>
              <a:t>bất</a:t>
            </a:r>
            <a:r>
              <a:rPr lang="en-US" sz="2400" dirty="0"/>
              <a:t> </a:t>
            </a:r>
            <a:r>
              <a:rPr lang="en-US" sz="2400" dirty="0" err="1"/>
              <a:t>kỳ</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không</a:t>
            </a:r>
            <a:r>
              <a:rPr lang="en-US" sz="2400" dirty="0"/>
              <a:t> </a:t>
            </a:r>
            <a:r>
              <a:rPr lang="en-US" sz="2400" dirty="0" err="1"/>
              <a:t>thể</a:t>
            </a:r>
            <a:r>
              <a:rPr lang="en-US" sz="2400" dirty="0"/>
              <a:t> </a:t>
            </a:r>
            <a:r>
              <a:rPr lang="en-US" sz="2400" dirty="0" err="1"/>
              <a:t>từ</a:t>
            </a:r>
            <a:r>
              <a:rPr lang="en-US" sz="2400" dirty="0"/>
              <a:t> </a:t>
            </a:r>
            <a:r>
              <a:rPr lang="en-US" sz="2400" dirty="0" err="1"/>
              <a:t>chối</a:t>
            </a:r>
            <a:r>
              <a:rPr lang="en-US" sz="2400" dirty="0"/>
              <a:t> </a:t>
            </a:r>
            <a:r>
              <a:rPr lang="en-US" sz="2400" dirty="0" err="1"/>
              <a:t>trách</a:t>
            </a:r>
            <a:r>
              <a:rPr lang="en-US" sz="2400" dirty="0"/>
              <a:t> </a:t>
            </a:r>
            <a:r>
              <a:rPr lang="en-US" sz="2400" dirty="0" err="1"/>
              <a:t>nhiệm</a:t>
            </a:r>
            <a:r>
              <a:rPr lang="en-US" sz="2400" dirty="0"/>
              <a:t> </a:t>
            </a:r>
            <a:r>
              <a:rPr lang="en-US" sz="2400" dirty="0" err="1"/>
              <a:t>về</a:t>
            </a:r>
            <a:r>
              <a:rPr lang="en-US" sz="2400" dirty="0"/>
              <a:t> </a:t>
            </a:r>
            <a:r>
              <a:rPr lang="en-US" sz="2400" dirty="0" err="1"/>
              <a:t>hành</a:t>
            </a:r>
            <a:r>
              <a:rPr lang="en-US" sz="2400" dirty="0"/>
              <a:t> </a:t>
            </a:r>
            <a:r>
              <a:rPr lang="en-US" sz="2400" dirty="0" err="1"/>
              <a:t>động</a:t>
            </a:r>
            <a:r>
              <a:rPr lang="en-US" sz="2400" dirty="0"/>
              <a:t> </a:t>
            </a:r>
            <a:r>
              <a:rPr lang="en-US" sz="2400" dirty="0" err="1"/>
              <a:t>mà</a:t>
            </a:r>
            <a:r>
              <a:rPr lang="en-US" sz="2400" dirty="0"/>
              <a:t> </a:t>
            </a:r>
            <a:r>
              <a:rPr lang="en-US" sz="2400" dirty="0" err="1"/>
              <a:t>mình</a:t>
            </a:r>
            <a:r>
              <a:rPr lang="en-US" sz="2400" dirty="0"/>
              <a:t> </a:t>
            </a:r>
            <a:r>
              <a:rPr lang="en-US" sz="2400" dirty="0" err="1"/>
              <a:t>đã</a:t>
            </a:r>
            <a:r>
              <a:rPr lang="en-US" sz="2400" dirty="0"/>
              <a:t> </a:t>
            </a:r>
            <a:r>
              <a:rPr lang="en-US" sz="2400" dirty="0" err="1"/>
              <a:t>thực</a:t>
            </a:r>
            <a:r>
              <a:rPr lang="en-US" sz="2400" dirty="0"/>
              <a:t> </a:t>
            </a:r>
            <a:r>
              <a:rPr lang="en-US" sz="2400" dirty="0" err="1"/>
              <a:t>hiện</a:t>
            </a:r>
            <a:endParaRPr lang="en-US" sz="2400" dirty="0"/>
          </a:p>
          <a:p>
            <a:pPr algn="just">
              <a:lnSpc>
                <a:spcPct val="100000"/>
              </a:lnSpc>
              <a:spcBef>
                <a:spcPts val="0"/>
              </a:spcBef>
            </a:pPr>
            <a:r>
              <a:rPr lang="en-US" sz="2400" dirty="0" err="1">
                <a:solidFill>
                  <a:schemeClr val="accent1"/>
                </a:solidFill>
              </a:rPr>
              <a:t>Tính</a:t>
            </a:r>
            <a:r>
              <a:rPr lang="en-US" sz="2400" dirty="0">
                <a:solidFill>
                  <a:schemeClr val="accent1"/>
                </a:solidFill>
              </a:rPr>
              <a:t> </a:t>
            </a:r>
            <a:r>
              <a:rPr lang="en-US" sz="2400" dirty="0" err="1">
                <a:solidFill>
                  <a:schemeClr val="accent1"/>
                </a:solidFill>
              </a:rPr>
              <a:t>riêng</a:t>
            </a:r>
            <a:r>
              <a:rPr lang="en-US" sz="2400" dirty="0">
                <a:solidFill>
                  <a:schemeClr val="accent1"/>
                </a:solidFill>
              </a:rPr>
              <a:t> </a:t>
            </a:r>
            <a:r>
              <a:rPr lang="en-US" sz="2400" dirty="0" err="1">
                <a:solidFill>
                  <a:schemeClr val="accent1"/>
                </a:solidFill>
              </a:rPr>
              <a:t>tư</a:t>
            </a:r>
            <a:r>
              <a:rPr lang="en-US" sz="2400" dirty="0">
                <a:solidFill>
                  <a:schemeClr val="accent1"/>
                </a:solidFill>
              </a:rPr>
              <a:t> (Privacy)</a:t>
            </a:r>
            <a:r>
              <a:rPr lang="en-US" sz="2400" dirty="0"/>
              <a:t>: </a:t>
            </a:r>
            <a:r>
              <a:rPr lang="en-US" sz="2400" dirty="0" err="1"/>
              <a:t>giữ</a:t>
            </a:r>
            <a:r>
              <a:rPr lang="en-US" sz="2400" dirty="0"/>
              <a:t> </a:t>
            </a:r>
            <a:r>
              <a:rPr lang="en-US" sz="2400" dirty="0" err="1"/>
              <a:t>bí</a:t>
            </a:r>
            <a:r>
              <a:rPr lang="en-US" sz="2400" dirty="0"/>
              <a:t> </a:t>
            </a:r>
            <a:r>
              <a:rPr lang="en-US" sz="2400" dirty="0" err="1"/>
              <a:t>mật</a:t>
            </a:r>
            <a:r>
              <a:rPr lang="en-US" sz="2400" dirty="0"/>
              <a:t> </a:t>
            </a:r>
            <a:r>
              <a:rPr lang="en-US" sz="2400" dirty="0" err="1"/>
              <a:t>thông</a:t>
            </a:r>
            <a:r>
              <a:rPr lang="en-US" sz="2400" dirty="0"/>
              <a:t> tin </a:t>
            </a:r>
            <a:r>
              <a:rPr lang="en-US" sz="2400" dirty="0" err="1"/>
              <a:t>về</a:t>
            </a:r>
            <a:r>
              <a:rPr lang="en-US" sz="2400" dirty="0"/>
              <a:t> </a:t>
            </a:r>
            <a:r>
              <a:rPr lang="en-US" sz="2400" dirty="0" err="1"/>
              <a:t>định</a:t>
            </a:r>
            <a:r>
              <a:rPr lang="en-US" sz="2400" dirty="0"/>
              <a:t> </a:t>
            </a:r>
            <a:r>
              <a:rPr lang="en-US" sz="2400" dirty="0" err="1"/>
              <a:t>danh</a:t>
            </a:r>
            <a:r>
              <a:rPr lang="en-US" sz="2400" dirty="0"/>
              <a:t>, </a:t>
            </a:r>
            <a:r>
              <a:rPr lang="en-US" sz="2400" dirty="0" err="1"/>
              <a:t>hành</a:t>
            </a:r>
            <a:r>
              <a:rPr lang="en-US" sz="2400" dirty="0"/>
              <a:t> </a:t>
            </a:r>
            <a:r>
              <a:rPr lang="en-US" sz="2400" dirty="0" err="1"/>
              <a:t>động</a:t>
            </a:r>
            <a:endParaRPr lang="en-US" sz="2400" dirty="0"/>
          </a:p>
        </p:txBody>
      </p:sp>
      <p:sp>
        <p:nvSpPr>
          <p:cNvPr id="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8</a:t>
            </a:fld>
            <a:endParaRPr lang="en-US" dirty="0">
              <a:latin typeface="+mn-lt"/>
            </a:endParaRPr>
          </a:p>
        </p:txBody>
      </p:sp>
    </p:spTree>
    <p:extLst>
      <p:ext uri="{BB962C8B-B14F-4D97-AF65-F5344CB8AC3E}">
        <p14:creationId xmlns:p14="http://schemas.microsoft.com/office/powerpoint/2010/main" val="372536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82588" y="338138"/>
            <a:ext cx="8761412" cy="530225"/>
          </a:xfrm>
        </p:spPr>
        <p:txBody>
          <a:bodyPr/>
          <a:lstStyle/>
          <a:p>
            <a:r>
              <a:rPr lang="en-US" dirty="0" err="1"/>
              <a:t>Tính</a:t>
            </a:r>
            <a:r>
              <a:rPr lang="en-US" dirty="0"/>
              <a:t> </a:t>
            </a:r>
            <a:r>
              <a:rPr lang="en-US" dirty="0" err="1"/>
              <a:t>toàn</a:t>
            </a:r>
            <a:r>
              <a:rPr lang="en-US" dirty="0"/>
              <a:t> </a:t>
            </a:r>
            <a:r>
              <a:rPr lang="en-US" dirty="0" err="1"/>
              <a:t>vẹn</a:t>
            </a:r>
            <a:r>
              <a:rPr lang="en-US" dirty="0"/>
              <a:t> </a:t>
            </a:r>
            <a:r>
              <a:rPr lang="en-US" dirty="0" err="1"/>
              <a:t>thông</a:t>
            </a:r>
            <a:r>
              <a:rPr lang="en-US" dirty="0"/>
              <a:t> tin (Integrity)</a:t>
            </a:r>
          </a:p>
        </p:txBody>
      </p:sp>
      <p:sp>
        <p:nvSpPr>
          <p:cNvPr id="266243" name="Rectangle 3"/>
          <p:cNvSpPr>
            <a:spLocks noGrp="1" noChangeArrowheads="1"/>
          </p:cNvSpPr>
          <p:nvPr>
            <p:ph type="body" idx="1"/>
          </p:nvPr>
        </p:nvSpPr>
        <p:spPr>
          <a:xfrm>
            <a:off x="382588" y="1414463"/>
            <a:ext cx="8380412" cy="5214937"/>
          </a:xfrm>
          <a:ln/>
        </p:spPr>
        <p:txBody>
          <a:bodyPr/>
          <a:lstStyle/>
          <a:p>
            <a:r>
              <a:rPr lang="en-US" dirty="0" err="1"/>
              <a:t>Ví</a:t>
            </a:r>
            <a:r>
              <a:rPr lang="en-US" dirty="0"/>
              <a:t> </a:t>
            </a:r>
            <a:r>
              <a:rPr lang="en-US" dirty="0" err="1"/>
              <a:t>dụ</a:t>
            </a:r>
            <a:r>
              <a:rPr lang="en-US" dirty="0"/>
              <a:t>:</a:t>
            </a:r>
          </a:p>
          <a:p>
            <a:pPr lvl="1"/>
            <a:r>
              <a:rPr lang="en-US" dirty="0">
                <a:solidFill>
                  <a:srgbClr val="66CCFF"/>
                </a:solidFill>
              </a:rPr>
              <a:t>Bob</a:t>
            </a:r>
            <a:r>
              <a:rPr lang="en-US" dirty="0"/>
              <a:t> </a:t>
            </a:r>
            <a:r>
              <a:rPr lang="en-US" dirty="0" err="1"/>
              <a:t>cần</a:t>
            </a:r>
            <a:r>
              <a:rPr lang="en-US" dirty="0"/>
              <a:t> </a:t>
            </a:r>
            <a:r>
              <a:rPr lang="en-US" dirty="0" err="1"/>
              <a:t>đảm</a:t>
            </a:r>
            <a:r>
              <a:rPr lang="en-US" dirty="0"/>
              <a:t> </a:t>
            </a:r>
            <a:r>
              <a:rPr lang="en-US" dirty="0" err="1"/>
              <a:t>bảo</a:t>
            </a:r>
            <a:r>
              <a:rPr lang="en-US" dirty="0"/>
              <a:t> </a:t>
            </a:r>
            <a:r>
              <a:rPr lang="en-US" dirty="0" err="1"/>
              <a:t>là</a:t>
            </a:r>
            <a:r>
              <a:rPr lang="en-US" dirty="0"/>
              <a:t> </a:t>
            </a:r>
            <a:r>
              <a:rPr lang="en-US" dirty="0" err="1"/>
              <a:t>nhận</a:t>
            </a:r>
            <a:r>
              <a:rPr lang="en-US" dirty="0"/>
              <a:t> </a:t>
            </a:r>
            <a:r>
              <a:rPr lang="en-US" dirty="0" err="1"/>
              <a:t>chính</a:t>
            </a:r>
            <a:r>
              <a:rPr lang="en-US" dirty="0"/>
              <a:t> </a:t>
            </a:r>
            <a:r>
              <a:rPr lang="en-US" dirty="0" err="1"/>
              <a:t>xác</a:t>
            </a:r>
            <a:r>
              <a:rPr lang="en-US" dirty="0"/>
              <a:t> </a:t>
            </a:r>
            <a:r>
              <a:rPr lang="en-US" dirty="0" err="1"/>
              <a:t>nội</a:t>
            </a:r>
            <a:r>
              <a:rPr lang="en-US" dirty="0"/>
              <a:t> dung </a:t>
            </a:r>
            <a:r>
              <a:rPr lang="en-US" dirty="0" err="1"/>
              <a:t>mà</a:t>
            </a:r>
            <a:r>
              <a:rPr lang="en-US" dirty="0"/>
              <a:t> </a:t>
            </a:r>
            <a:r>
              <a:rPr lang="en-US" dirty="0">
                <a:solidFill>
                  <a:srgbClr val="FF99FF"/>
                </a:solidFill>
              </a:rPr>
              <a:t>Alice</a:t>
            </a:r>
            <a:r>
              <a:rPr lang="en-US" dirty="0"/>
              <a:t> </a:t>
            </a:r>
            <a:r>
              <a:rPr lang="en-US" dirty="0" err="1"/>
              <a:t>đã</a:t>
            </a:r>
            <a:r>
              <a:rPr lang="en-US" dirty="0"/>
              <a:t> </a:t>
            </a:r>
            <a:r>
              <a:rPr lang="en-US" dirty="0" err="1"/>
              <a:t>gửi</a:t>
            </a:r>
            <a:endParaRPr lang="en-US" dirty="0"/>
          </a:p>
          <a:p>
            <a:pPr lvl="1"/>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a:solidFill>
                  <a:schemeClr val="accent1"/>
                </a:solidFill>
              </a:rPr>
              <a:t>Eve</a:t>
            </a:r>
            <a:r>
              <a:rPr lang="en-US" dirty="0"/>
              <a:t> </a:t>
            </a:r>
            <a:r>
              <a:rPr lang="en-US" dirty="0" err="1"/>
              <a:t>không</a:t>
            </a:r>
            <a:r>
              <a:rPr lang="en-US" dirty="0"/>
              <a:t> can </a:t>
            </a:r>
            <a:r>
              <a:rPr lang="en-US" dirty="0" err="1"/>
              <a:t>thiệp</a:t>
            </a:r>
            <a:r>
              <a:rPr lang="en-US" dirty="0"/>
              <a:t> </a:t>
            </a:r>
            <a:r>
              <a:rPr lang="en-US" dirty="0" err="1"/>
              <a:t>để</a:t>
            </a:r>
            <a:r>
              <a:rPr lang="en-US" dirty="0"/>
              <a:t> </a:t>
            </a:r>
            <a:r>
              <a:rPr lang="en-US" dirty="0" err="1"/>
              <a:t>sửa</a:t>
            </a:r>
            <a:r>
              <a:rPr lang="en-US" dirty="0"/>
              <a:t> </a:t>
            </a:r>
            <a:r>
              <a:rPr lang="en-US" dirty="0" err="1"/>
              <a:t>nội</a:t>
            </a:r>
            <a:r>
              <a:rPr lang="en-US" dirty="0"/>
              <a:t> dung </a:t>
            </a:r>
            <a:r>
              <a:rPr lang="en-US" dirty="0" err="1"/>
              <a:t>thông</a:t>
            </a:r>
            <a:r>
              <a:rPr lang="en-US" dirty="0"/>
              <a:t> </a:t>
            </a:r>
            <a:r>
              <a:rPr lang="en-US" dirty="0" err="1"/>
              <a:t>điệp</a:t>
            </a:r>
            <a:r>
              <a:rPr lang="en-US" dirty="0"/>
              <a:t> </a:t>
            </a:r>
            <a:r>
              <a:rPr lang="en-US" dirty="0" err="1"/>
              <a:t>mà</a:t>
            </a:r>
            <a:r>
              <a:rPr lang="en-US" dirty="0"/>
              <a:t> </a:t>
            </a:r>
            <a:r>
              <a:rPr lang="en-US" dirty="0">
                <a:solidFill>
                  <a:srgbClr val="FF99FF"/>
                </a:solidFill>
              </a:rPr>
              <a:t>Alice</a:t>
            </a:r>
            <a:r>
              <a:rPr lang="en-US" dirty="0"/>
              <a:t> </a:t>
            </a:r>
            <a:r>
              <a:rPr lang="en-US" dirty="0" err="1"/>
              <a:t>gửi</a:t>
            </a:r>
            <a:r>
              <a:rPr lang="en-US" dirty="0"/>
              <a:t> </a:t>
            </a:r>
            <a:r>
              <a:rPr lang="en-US" dirty="0" err="1"/>
              <a:t>cho</a:t>
            </a:r>
            <a:r>
              <a:rPr lang="en-US" dirty="0"/>
              <a:t> </a:t>
            </a:r>
            <a:r>
              <a:rPr lang="en-US" dirty="0">
                <a:solidFill>
                  <a:srgbClr val="66CCFF"/>
                </a:solidFill>
              </a:rPr>
              <a:t>Bob</a:t>
            </a:r>
          </a:p>
          <a:p>
            <a:r>
              <a:rPr lang="en-US" dirty="0" err="1">
                <a:solidFill>
                  <a:srgbClr val="00B050"/>
                </a:solidFill>
              </a:rPr>
              <a:t>Tính</a:t>
            </a:r>
            <a:r>
              <a:rPr lang="en-US" dirty="0">
                <a:solidFill>
                  <a:srgbClr val="00B050"/>
                </a:solidFill>
              </a:rPr>
              <a:t> </a:t>
            </a:r>
            <a:r>
              <a:rPr lang="en-US" dirty="0" err="1">
                <a:solidFill>
                  <a:srgbClr val="00B050"/>
                </a:solidFill>
              </a:rPr>
              <a:t>toàn</a:t>
            </a:r>
            <a:r>
              <a:rPr lang="en-US" dirty="0">
                <a:solidFill>
                  <a:srgbClr val="00B050"/>
                </a:solidFill>
              </a:rPr>
              <a:t> </a:t>
            </a:r>
            <a:r>
              <a:rPr lang="en-US" dirty="0" err="1">
                <a:solidFill>
                  <a:srgbClr val="00B050"/>
                </a:solidFill>
              </a:rPr>
              <a:t>vẹn</a:t>
            </a:r>
            <a:r>
              <a:rPr lang="en-US" dirty="0">
                <a:solidFill>
                  <a:srgbClr val="00B050"/>
                </a:solidFill>
              </a:rPr>
              <a:t> </a:t>
            </a:r>
            <a:r>
              <a:rPr lang="en-US" dirty="0" err="1">
                <a:solidFill>
                  <a:srgbClr val="00B050"/>
                </a:solidFill>
              </a:rPr>
              <a:t>thông</a:t>
            </a:r>
            <a:r>
              <a:rPr lang="en-US" dirty="0">
                <a:solidFill>
                  <a:srgbClr val="00B050"/>
                </a:solidFill>
              </a:rPr>
              <a:t> tin (Integrity)</a:t>
            </a:r>
          </a:p>
          <a:p>
            <a:pPr lvl="1">
              <a:buFont typeface="Wingdings 2" pitchFamily="18" charset="2"/>
              <a:buNone/>
            </a:pPr>
            <a:endParaRPr lang="en-US" dirty="0"/>
          </a:p>
        </p:txBody>
      </p:sp>
      <p:grpSp>
        <p:nvGrpSpPr>
          <p:cNvPr id="266244" name="Group 4"/>
          <p:cNvGrpSpPr>
            <a:grpSpLocks/>
          </p:cNvGrpSpPr>
          <p:nvPr/>
        </p:nvGrpSpPr>
        <p:grpSpPr bwMode="auto">
          <a:xfrm>
            <a:off x="2286000" y="4572000"/>
            <a:ext cx="563563" cy="512763"/>
            <a:chOff x="2414" y="2004"/>
            <a:chExt cx="355" cy="323"/>
          </a:xfrm>
        </p:grpSpPr>
        <p:sp>
          <p:nvSpPr>
            <p:cNvPr id="266245" name="Oval 5"/>
            <p:cNvSpPr>
              <a:spLocks noChangeArrowheads="1"/>
            </p:cNvSpPr>
            <p:nvPr/>
          </p:nvSpPr>
          <p:spPr bwMode="auto">
            <a:xfrm>
              <a:off x="2414" y="2004"/>
              <a:ext cx="355" cy="323"/>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46" name="Freeform 6"/>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47" name="Oval 7"/>
            <p:cNvSpPr>
              <a:spLocks noChangeArrowheads="1"/>
            </p:cNvSpPr>
            <p:nvPr/>
          </p:nvSpPr>
          <p:spPr bwMode="auto">
            <a:xfrm>
              <a:off x="2519"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48" name="Oval 8"/>
            <p:cNvSpPr>
              <a:spLocks noChangeArrowheads="1"/>
            </p:cNvSpPr>
            <p:nvPr/>
          </p:nvSpPr>
          <p:spPr bwMode="auto">
            <a:xfrm>
              <a:off x="2632" y="2101"/>
              <a:ext cx="32" cy="32"/>
            </a:xfrm>
            <a:prstGeom prst="ellipse">
              <a:avLst/>
            </a:prstGeom>
            <a:gradFill rotWithShape="0">
              <a:gsLst>
                <a:gs pos="0">
                  <a:srgbClr val="FF66CC">
                    <a:gamma/>
                    <a:tint val="19216"/>
                    <a:invGamma/>
                  </a:srgbClr>
                </a:gs>
                <a:gs pos="100000">
                  <a:srgbClr val="FF66CC"/>
                </a:gs>
              </a:gsLst>
              <a:lin ang="5400000" scaled="1"/>
            </a:gradFill>
            <a:ln>
              <a:noFill/>
            </a:ln>
            <a:effectLst>
              <a:prstShdw prst="shdw17" dist="17961" dir="18900000">
                <a:srgbClr val="FF66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grpSp>
        <p:nvGrpSpPr>
          <p:cNvPr id="266249" name="Group 9"/>
          <p:cNvGrpSpPr>
            <a:grpSpLocks/>
          </p:cNvGrpSpPr>
          <p:nvPr/>
        </p:nvGrpSpPr>
        <p:grpSpPr bwMode="auto">
          <a:xfrm>
            <a:off x="5849938" y="4602163"/>
            <a:ext cx="563562" cy="512762"/>
            <a:chOff x="2414" y="2004"/>
            <a:chExt cx="355" cy="323"/>
          </a:xfrm>
        </p:grpSpPr>
        <p:sp>
          <p:nvSpPr>
            <p:cNvPr id="266250" name="Oval 10"/>
            <p:cNvSpPr>
              <a:spLocks noChangeArrowheads="1"/>
            </p:cNvSpPr>
            <p:nvPr/>
          </p:nvSpPr>
          <p:spPr bwMode="auto">
            <a:xfrm>
              <a:off x="2414" y="2004"/>
              <a:ext cx="355" cy="323"/>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1" name="Freeform 11"/>
            <p:cNvSpPr>
              <a:spLocks/>
            </p:cNvSpPr>
            <p:nvPr/>
          </p:nvSpPr>
          <p:spPr bwMode="auto">
            <a:xfrm>
              <a:off x="2495" y="2238"/>
              <a:ext cx="193" cy="40"/>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52" name="Oval 12"/>
            <p:cNvSpPr>
              <a:spLocks noChangeArrowheads="1"/>
            </p:cNvSpPr>
            <p:nvPr/>
          </p:nvSpPr>
          <p:spPr bwMode="auto">
            <a:xfrm>
              <a:off x="2519"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3" name="Oval 13"/>
            <p:cNvSpPr>
              <a:spLocks noChangeArrowheads="1"/>
            </p:cNvSpPr>
            <p:nvPr/>
          </p:nvSpPr>
          <p:spPr bwMode="auto">
            <a:xfrm>
              <a:off x="2632" y="2101"/>
              <a:ext cx="32" cy="32"/>
            </a:xfrm>
            <a:prstGeom prst="ellipse">
              <a:avLst/>
            </a:prstGeom>
            <a:gradFill rotWithShape="0">
              <a:gsLst>
                <a:gs pos="0">
                  <a:srgbClr val="0097CC">
                    <a:gamma/>
                    <a:tint val="19216"/>
                    <a:invGamma/>
                  </a:srgbClr>
                </a:gs>
                <a:gs pos="100000">
                  <a:srgbClr val="0097CC"/>
                </a:gs>
              </a:gsLst>
              <a:lin ang="5400000" scaled="1"/>
            </a:gradFill>
            <a:ln>
              <a:noFill/>
            </a:ln>
            <a:effectLst>
              <a:prstShdw prst="shdw17" dist="17961" dir="18900000">
                <a:srgbClr val="0097CC">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6254" name="Line 14"/>
          <p:cNvSpPr>
            <a:spLocks noChangeShapeType="1"/>
          </p:cNvSpPr>
          <p:nvPr/>
        </p:nvSpPr>
        <p:spPr bwMode="auto">
          <a:xfrm flipV="1">
            <a:off x="2908300" y="4826000"/>
            <a:ext cx="2884488" cy="0"/>
          </a:xfrm>
          <a:prstGeom prst="line">
            <a:avLst/>
          </a:prstGeom>
          <a:noFill/>
          <a:ln w="2857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255" name="Group 15"/>
          <p:cNvGrpSpPr>
            <a:grpSpLocks/>
          </p:cNvGrpSpPr>
          <p:nvPr/>
        </p:nvGrpSpPr>
        <p:grpSpPr bwMode="auto">
          <a:xfrm>
            <a:off x="3722688" y="5680075"/>
            <a:ext cx="989012" cy="846138"/>
            <a:chOff x="2524" y="3229"/>
            <a:chExt cx="979" cy="1091"/>
          </a:xfrm>
        </p:grpSpPr>
        <p:sp>
          <p:nvSpPr>
            <p:cNvPr id="266256" name="Oval 16"/>
            <p:cNvSpPr>
              <a:spLocks noChangeArrowheads="1"/>
            </p:cNvSpPr>
            <p:nvPr/>
          </p:nvSpPr>
          <p:spPr bwMode="auto">
            <a:xfrm>
              <a:off x="2524" y="3229"/>
              <a:ext cx="979" cy="1091"/>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7" name="Freeform 17"/>
            <p:cNvSpPr>
              <a:spLocks/>
            </p:cNvSpPr>
            <p:nvPr/>
          </p:nvSpPr>
          <p:spPr bwMode="auto">
            <a:xfrm flipV="1">
              <a:off x="2747" y="3895"/>
              <a:ext cx="533" cy="134"/>
            </a:xfrm>
            <a:custGeom>
              <a:avLst/>
              <a:gdLst>
                <a:gd name="T0" fmla="*/ 0 w 24"/>
                <a:gd name="T1" fmla="*/ 0 h 5"/>
                <a:gd name="T2" fmla="*/ 24 w 24"/>
                <a:gd name="T3" fmla="*/ 0 h 5"/>
              </a:gdLst>
              <a:ahLst/>
              <a:cxnLst>
                <a:cxn ang="0">
                  <a:pos x="T0" y="T1"/>
                </a:cxn>
                <a:cxn ang="0">
                  <a:pos x="T2" y="T3"/>
                </a:cxn>
              </a:cxnLst>
              <a:rect l="0" t="0" r="r" b="b"/>
              <a:pathLst>
                <a:path w="24" h="5">
                  <a:moveTo>
                    <a:pt x="0" y="0"/>
                  </a:moveTo>
                  <a:cubicBezTo>
                    <a:pt x="8" y="5"/>
                    <a:pt x="16" y="5"/>
                    <a:pt x="24" y="0"/>
                  </a:cubicBezTo>
                </a:path>
              </a:pathLst>
            </a:cu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cap="flat" cmpd="sng">
                  <a:solidFill>
                    <a:srgbClr val="FFFFFF"/>
                  </a:solidFill>
                  <a:prstDash val="solid"/>
                  <a:round/>
                  <a:headEnd/>
                  <a:tailEnd/>
                </a14:hiddenLine>
              </a:ext>
            </a:extLst>
          </p:spPr>
          <p:txBody>
            <a:bodyPr wrap="none" anchor="ctr"/>
            <a:lstStyle/>
            <a:p>
              <a:endParaRPr lang="en-US"/>
            </a:p>
          </p:txBody>
        </p:sp>
        <p:sp>
          <p:nvSpPr>
            <p:cNvPr id="266258" name="Oval 18"/>
            <p:cNvSpPr>
              <a:spLocks noChangeArrowheads="1"/>
            </p:cNvSpPr>
            <p:nvPr/>
          </p:nvSpPr>
          <p:spPr bwMode="auto">
            <a:xfrm>
              <a:off x="2814"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sp>
          <p:nvSpPr>
            <p:cNvPr id="266259" name="Oval 19"/>
            <p:cNvSpPr>
              <a:spLocks noChangeArrowheads="1"/>
            </p:cNvSpPr>
            <p:nvPr/>
          </p:nvSpPr>
          <p:spPr bwMode="auto">
            <a:xfrm>
              <a:off x="3125" y="3596"/>
              <a:ext cx="88" cy="109"/>
            </a:xfrm>
            <a:prstGeom prst="ellipse">
              <a:avLst/>
            </a:prstGeom>
            <a:gradFill rotWithShape="0">
              <a:gsLst>
                <a:gs pos="0">
                  <a:srgbClr val="FECF36">
                    <a:gamma/>
                    <a:tint val="19216"/>
                    <a:invGamma/>
                  </a:srgbClr>
                </a:gs>
                <a:gs pos="100000">
                  <a:srgbClr val="FECF36"/>
                </a:gs>
              </a:gsLst>
              <a:lin ang="5400000" scaled="1"/>
            </a:gradFill>
            <a:ln>
              <a:noFill/>
            </a:ln>
            <a:effectLst>
              <a:prstShdw prst="shdw17" dist="17961" dir="18900000">
                <a:srgbClr val="FECF36">
                  <a:gamma/>
                  <a:shade val="60000"/>
                  <a:invGamma/>
                </a:srgbClr>
              </a:prstShdw>
            </a:effectLst>
            <a:extLst>
              <a:ext uri="{91240B29-F687-4F45-9708-019B960494DF}">
                <a14:hiddenLine xmlns:a14="http://schemas.microsoft.com/office/drawing/2010/main" w="9525" algn="ctr">
                  <a:solidFill>
                    <a:srgbClr val="FFFFFF"/>
                  </a:solidFill>
                  <a:round/>
                  <a:headEnd/>
                  <a:tailEnd/>
                </a14:hiddenLine>
              </a:ext>
            </a:extLst>
          </p:spPr>
          <p:txBody>
            <a:bodyPr wrap="none" anchor="ctr"/>
            <a:lstStyle/>
            <a:p>
              <a:endParaRPr lang="en-US"/>
            </a:p>
          </p:txBody>
        </p:sp>
      </p:grpSp>
      <p:sp>
        <p:nvSpPr>
          <p:cNvPr id="266260" name="Line 20"/>
          <p:cNvSpPr>
            <a:spLocks noChangeShapeType="1"/>
          </p:cNvSpPr>
          <p:nvPr/>
        </p:nvSpPr>
        <p:spPr bwMode="auto">
          <a:xfrm flipV="1">
            <a:off x="4210050" y="4916488"/>
            <a:ext cx="0" cy="7080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61" name="Text Box 21"/>
          <p:cNvSpPr txBox="1">
            <a:spLocks noChangeArrowheads="1"/>
          </p:cNvSpPr>
          <p:nvPr/>
        </p:nvSpPr>
        <p:spPr bwMode="auto">
          <a:xfrm>
            <a:off x="1082675" y="4584700"/>
            <a:ext cx="84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a:solidFill>
                  <a:srgbClr val="FF99FF"/>
                </a:solidFill>
                <a:latin typeface="Times New Roman (Hebrew)" charset="-79"/>
                <a:cs typeface="Arial" charset="0"/>
              </a:rPr>
              <a:t>Alice</a:t>
            </a:r>
            <a:endParaRPr lang="en-US" altLang="en-US" sz="2400">
              <a:solidFill>
                <a:srgbClr val="FF99FF"/>
              </a:solidFill>
              <a:latin typeface="Times New Roman (Hebrew)" charset="-79"/>
              <a:cs typeface="Arial" charset="0"/>
            </a:endParaRPr>
          </a:p>
        </p:txBody>
      </p:sp>
      <p:sp>
        <p:nvSpPr>
          <p:cNvPr id="266262" name="Text Box 22"/>
          <p:cNvSpPr txBox="1">
            <a:spLocks noChangeArrowheads="1"/>
          </p:cNvSpPr>
          <p:nvPr/>
        </p:nvSpPr>
        <p:spPr bwMode="auto">
          <a:xfrm>
            <a:off x="6511925" y="4640263"/>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r>
              <a:rPr lang="en-US" altLang="he-IL" sz="2400">
                <a:solidFill>
                  <a:srgbClr val="66CCFF"/>
                </a:solidFill>
                <a:latin typeface="Times New Roman (Hebrew)" charset="-79"/>
                <a:cs typeface="Arial" charset="0"/>
              </a:rPr>
              <a:t>Bob</a:t>
            </a:r>
            <a:endParaRPr lang="en-US" altLang="en-US" sz="2400">
              <a:solidFill>
                <a:srgbClr val="66CCFF"/>
              </a:solidFill>
              <a:latin typeface="Times New Roman (Hebrew)" charset="-79"/>
              <a:cs typeface="Arial" charset="0"/>
            </a:endParaRPr>
          </a:p>
        </p:txBody>
      </p:sp>
      <p:sp>
        <p:nvSpPr>
          <p:cNvPr id="266263" name="Text Box 23"/>
          <p:cNvSpPr txBox="1">
            <a:spLocks noChangeArrowheads="1"/>
          </p:cNvSpPr>
          <p:nvPr/>
        </p:nvSpPr>
        <p:spPr bwMode="auto">
          <a:xfrm>
            <a:off x="2854325" y="5908675"/>
            <a:ext cx="72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rtl="1" eaLnBrk="0" hangingPunct="0">
              <a:spcBef>
                <a:spcPct val="50000"/>
              </a:spcBef>
            </a:pPr>
            <a:r>
              <a:rPr lang="en-US" altLang="he-IL" sz="2400" b="1">
                <a:latin typeface="Times New Roman (Hebrew)" charset="-79"/>
                <a:cs typeface="Arial" charset="0"/>
              </a:rPr>
              <a:t>Eve</a:t>
            </a:r>
            <a:endParaRPr lang="en-US" altLang="en-US" sz="2400">
              <a:solidFill>
                <a:schemeClr val="hlink"/>
              </a:solidFill>
              <a:latin typeface="Times New Roman (Hebrew)" charset="-79"/>
              <a:cs typeface="Arial" charset="0"/>
            </a:endParaRPr>
          </a:p>
        </p:txBody>
      </p:sp>
      <p:sp>
        <p:nvSpPr>
          <p:cNvPr id="24" name="Slide Number Placeholder 3"/>
          <p:cNvSpPr txBox="1">
            <a:spLocks/>
          </p:cNvSpPr>
          <p:nvPr/>
        </p:nvSpPr>
        <p:spPr>
          <a:xfrm>
            <a:off x="7010400" y="6381750"/>
            <a:ext cx="2133600" cy="4762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3706D037-C72E-4895-9FD0-E7B3D0C3FD6C}" type="slidenum">
              <a:rPr lang="en-US" smtClean="0">
                <a:latin typeface="+mn-lt"/>
              </a:rPr>
              <a:pPr algn="r">
                <a:defRPr/>
              </a:pPr>
              <a:t>9</a:t>
            </a:fld>
            <a:endParaRPr lang="en-US" dirty="0">
              <a:latin typeface="+mn-lt"/>
            </a:endParaRPr>
          </a:p>
        </p:txBody>
      </p:sp>
    </p:spTree>
    <p:extLst>
      <p:ext uri="{BB962C8B-B14F-4D97-AF65-F5344CB8AC3E}">
        <p14:creationId xmlns:p14="http://schemas.microsoft.com/office/powerpoint/2010/main" val="4097710809"/>
      </p:ext>
    </p:extLst>
  </p:cSld>
  <p:clrMapOvr>
    <a:masterClrMapping/>
  </p:clrMapOvr>
</p:sld>
</file>

<file path=ppt/theme/theme1.xml><?xml version="1.0" encoding="utf-8"?>
<a:theme xmlns:a="http://schemas.openxmlformats.org/drawingml/2006/main" name="FIT_CDIO_PP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FIT_CDIO_PPT Template</Template>
  <TotalTime>133</TotalTime>
  <Words>1790</Words>
  <Application>Microsoft Office PowerPoint</Application>
  <PresentationFormat>On-screen Show (4:3)</PresentationFormat>
  <Paragraphs>310</Paragraphs>
  <Slides>35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Times New Roman</vt:lpstr>
      <vt:lpstr>Times New Roman (Hebrew)</vt:lpstr>
      <vt:lpstr>Wingdings</vt:lpstr>
      <vt:lpstr>Wingdings 2</vt:lpstr>
      <vt:lpstr>FIT_CDIO_PPT Template</vt:lpstr>
      <vt:lpstr>Clip</vt:lpstr>
      <vt:lpstr>Chủ đề 1: Tổng quan  về An toàn thông tin và Ứng dụng  </vt:lpstr>
      <vt:lpstr>Mở đầu</vt:lpstr>
      <vt:lpstr>Mở đầu</vt:lpstr>
      <vt:lpstr>Mật mã học</vt:lpstr>
      <vt:lpstr>Một số thuật ngữ</vt:lpstr>
      <vt:lpstr>Các vấn đề chính trong  An toàn thông tin</vt:lpstr>
      <vt:lpstr>Mật mã học – An toàn thông tin???</vt:lpstr>
      <vt:lpstr>Một số vấn đề chính trong an toàn thông tin</vt:lpstr>
      <vt:lpstr>Tính toàn vẹn thông tin (Integrity)</vt:lpstr>
      <vt:lpstr>Xác thực (Authentication)</vt:lpstr>
      <vt:lpstr>Chống lại sự thoái thác trách nhiệm</vt:lpstr>
      <vt:lpstr>Tính riêng tư</vt:lpstr>
      <vt:lpstr>Lịch sử phát triển  của Mật mã học</vt:lpstr>
      <vt:lpstr>Sơ lược lịch sử phát triển  của mật mã học</vt:lpstr>
      <vt:lpstr>Dẫn nhập</vt:lpstr>
      <vt:lpstr>Mã hóa thời kỳ cổ đại</vt:lpstr>
      <vt:lpstr>Mã hóa thời kỳ cổ đại</vt:lpstr>
      <vt:lpstr>Mã hóa thời kỳ cổ đại</vt:lpstr>
      <vt:lpstr>Mã hóa thời kỳ cổ đại</vt:lpstr>
      <vt:lpstr>Mã hóa thời kỳ phục hưng</vt:lpstr>
      <vt:lpstr>Mã hóa thời kỳ phục hưng</vt:lpstr>
      <vt:lpstr>Mã hóa trong thế kỷ 19 và đầu thế kỷ 20</vt:lpstr>
      <vt:lpstr>Mã hóa trong thế kỷ 19 và đầu thế kỷ 20</vt:lpstr>
      <vt:lpstr>Hệ thống mã hóa</vt:lpstr>
      <vt:lpstr>Hệ thống mã hóa</vt:lpstr>
      <vt:lpstr>     Hệ thống mã hóa đối xứng</vt:lpstr>
      <vt:lpstr>Mã hóa khóa công cộng</vt:lpstr>
      <vt:lpstr>Mã đối xứng VS mã bất đối xứng</vt:lpstr>
      <vt:lpstr>Một số hướng tiếp cận</vt:lpstr>
      <vt:lpstr>Thiết kế theo hướng  phân tích mật mã</vt:lpstr>
      <vt:lpstr>Hướng tiếp cận Provable-Security</vt:lpstr>
      <vt:lpstr>Trường Zm</vt:lpstr>
      <vt:lpstr>Khái niệm về Zm</vt:lpstr>
      <vt:lpstr>Tính chất của Zm</vt:lpstr>
      <vt:lpstr>Tính chất của Zm (tt)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Ngôn ngữ Java</dc:title>
  <dc:creator>Trần Minh Triết</dc:creator>
  <cp:lastModifiedBy>Minh-Triet TRAN</cp:lastModifiedBy>
  <cp:revision>15</cp:revision>
  <dcterms:created xsi:type="dcterms:W3CDTF">2012-02-24T03:24:57Z</dcterms:created>
  <dcterms:modified xsi:type="dcterms:W3CDTF">2021-02-27T07:57:06Z</dcterms:modified>
</cp:coreProperties>
</file>