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AC2B1-23A3-4344-A0D7-C56917F2593F}" type="slidenum">
              <a:rPr lang="en-US"/>
              <a:pPr/>
              <a:t>14</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45AD7-90AC-4861-9E48-684030170FA0}" type="slidenum">
              <a:rPr lang="en-US"/>
              <a:pPr/>
              <a:t>23</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AE956-BDBA-4453-BF2E-C36E62E0B056}" type="slidenum">
              <a:rPr lang="en-US"/>
              <a:pPr/>
              <a:t>15</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8C450-0F20-440B-89F8-8E02CD8537EE}" type="slidenum">
              <a:rPr lang="en-US"/>
              <a:pPr/>
              <a:t>16</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791FE-DB0B-4CDB-B6B1-4B2773B26217}" type="slidenum">
              <a:rPr lang="en-US"/>
              <a:pPr/>
              <a:t>17</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C7076-F53D-409E-A52A-7FB8B996EEE5}" type="slidenum">
              <a:rPr lang="en-US"/>
              <a:pPr/>
              <a:t>18</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0A6C5-90CA-493C-9628-F5817E7A5EFB}" type="slidenum">
              <a:rPr lang="en-US"/>
              <a:pPr/>
              <a:t>19</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44CCF-C46F-42EB-87E4-3187C1C89CCA}" type="slidenum">
              <a:rPr lang="en-US"/>
              <a:pPr/>
              <a:t>20</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 Many of the encrypted messages in this period use </a:t>
            </a:r>
            <a:r>
              <a:rPr lang="en-US" b="1"/>
              <a:t>nomenclature</a:t>
            </a:r>
            <a:r>
              <a:rPr lang="en-US"/>
              <a:t>.</a:t>
            </a:r>
          </a:p>
          <a:p>
            <a:r>
              <a:rPr lang="en-US"/>
              <a:t> Using substitution ciphers to encode messages using these codes, code breaking becomes harder.</a:t>
            </a:r>
          </a:p>
          <a:p>
            <a:r>
              <a:rPr lang="en-US"/>
              <a:t> Consider the issue of recognizing the fact that you’ve actually broken the code.</a:t>
            </a:r>
          </a:p>
          <a:p>
            <a:pPr eaLnBrk="0" hangingPunct="0">
              <a:spcBef>
                <a:spcPct val="0"/>
              </a:spcBef>
              <a:buFontTx/>
              <a:buChar char="•"/>
            </a:pPr>
            <a:r>
              <a:rPr lang="en-US" b="1"/>
              <a:t>nomenclature</a:t>
            </a:r>
            <a:r>
              <a:rPr lang="en-US"/>
              <a:t> – naming conventions that are a combination of a code and a simple compression technique. </a:t>
            </a:r>
            <a:br>
              <a:rPr lang="en-US"/>
            </a:br>
            <a:r>
              <a:rPr lang="en-US"/>
              <a:t>Different leaders and cities, professions and commodities get a 2-3 letter code.</a:t>
            </a:r>
          </a:p>
          <a:p>
            <a:endParaRPr lang="en-US"/>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9FA36-121D-4480-83CA-F065D566380D}" type="slidenum">
              <a:rPr lang="en-US"/>
              <a:pPr/>
              <a:t>21</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07C43-D188-4196-90B0-1557D97E0C52}" type="slidenum">
              <a:rPr lang="en-US"/>
              <a:pPr/>
              <a:t>22</a:t>
            </a:fld>
            <a:endParaRPr 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sz="1000"/>
              <a:t>Cryptography in the 19</a:t>
            </a:r>
            <a:r>
              <a:rPr lang="en-US" sz="1000" baseline="30000"/>
              <a:t>th</a:t>
            </a:r>
            <a:r>
              <a:rPr lang="en-US" sz="1000"/>
              <a:t> and 20</a:t>
            </a:r>
            <a:r>
              <a:rPr lang="en-US" sz="1000" baseline="30000"/>
              <a:t>th</a:t>
            </a:r>
            <a:r>
              <a:rPr lang="en-US" sz="1000"/>
              <a:t> Centauries </a:t>
            </a:r>
            <a:endParaRPr lang="en-US"/>
          </a:p>
          <a:p>
            <a:r>
              <a:rPr lang="en-US"/>
              <a:t> </a:t>
            </a:r>
            <a:r>
              <a:rPr lang="en-US" b="1"/>
              <a:t>Telegraph</a:t>
            </a:r>
            <a:r>
              <a:rPr lang="en-US"/>
              <a:t> and </a:t>
            </a:r>
            <a:r>
              <a:rPr lang="en-US" b="1"/>
              <a:t>Morse code</a:t>
            </a:r>
            <a:r>
              <a:rPr lang="en-US"/>
              <a:t> revolutionize communications.</a:t>
            </a:r>
          </a:p>
          <a:p>
            <a:r>
              <a:rPr lang="en-US"/>
              <a:t> Many mechanical and electro-mechanical devices invented for encrypted communications.</a:t>
            </a:r>
          </a:p>
          <a:p>
            <a:r>
              <a:rPr lang="en-US"/>
              <a:t> Telegraphy and flags used in American civil war extensively, but relatively few interesting codes were used.</a:t>
            </a:r>
          </a:p>
          <a:p>
            <a:endParaRPr lang="en-US"/>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able Placeholder 2"/>
          <p:cNvSpPr>
            <a:spLocks noGrp="1"/>
          </p:cNvSpPr>
          <p:nvPr>
            <p:ph type="tbl" idx="1"/>
          </p:nvPr>
        </p:nvSpPr>
        <p:spPr>
          <a:xfrm>
            <a:off x="382588" y="1414463"/>
            <a:ext cx="8380412" cy="2170112"/>
          </a:xfrm>
        </p:spPr>
        <p:txBody>
          <a:bodyPr/>
          <a:lstStyle/>
          <a:p>
            <a:endParaRPr lang="en-US"/>
          </a:p>
        </p:txBody>
      </p:sp>
    </p:spTree>
    <p:extLst>
      <p:ext uri="{BB962C8B-B14F-4D97-AF65-F5344CB8AC3E}">
        <p14:creationId xmlns:p14="http://schemas.microsoft.com/office/powerpoint/2010/main" val="6655271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images.encarta.msn.com/xrefmedia/sharemed/targets/images/pho/t025/T025102A.jp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lus.maths.org/issue34/features/eker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plus.maths.org/issue34/features/ekert/" TargetMode="External"/><Relationship Id="rId5" Type="http://schemas.openxmlformats.org/officeDocument/2006/relationships/hyperlink" Target="http://en.wikipedia.org/wiki/Caesar_cipher"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a:xfrm>
            <a:off x="0" y="1678675"/>
            <a:ext cx="9144000" cy="941695"/>
          </a:xfrm>
        </p:spPr>
        <p:txBody>
          <a:bodyPr/>
          <a:lstStyle/>
          <a:p>
            <a:r>
              <a:rPr lang="en-US" dirty="0" err="1"/>
              <a:t>Chủ</a:t>
            </a:r>
            <a:r>
              <a:rPr lang="en-US" dirty="0"/>
              <a:t> </a:t>
            </a:r>
            <a:r>
              <a:rPr lang="en-US" dirty="0" err="1"/>
              <a:t>đề</a:t>
            </a:r>
            <a:r>
              <a:rPr lang="en-US" dirty="0"/>
              <a:t> 1:</a:t>
            </a:r>
            <a:br>
              <a:rPr lang="en-US" dirty="0"/>
            </a:br>
            <a:r>
              <a:rPr lang="en-US" dirty="0" err="1"/>
              <a:t>Tổng</a:t>
            </a:r>
            <a:r>
              <a:rPr lang="en-US" dirty="0"/>
              <a:t> </a:t>
            </a:r>
            <a:r>
              <a:rPr lang="en-US" dirty="0" err="1"/>
              <a:t>quan</a:t>
            </a:r>
            <a:r>
              <a:rPr lang="en-US" dirty="0"/>
              <a:t> </a:t>
            </a:r>
            <a:br>
              <a:rPr lang="en-US" dirty="0"/>
            </a:br>
            <a:r>
              <a:rPr lang="en-US" dirty="0" err="1"/>
              <a:t>về</a:t>
            </a:r>
            <a:r>
              <a:rPr lang="en-US" dirty="0"/>
              <a:t> An </a:t>
            </a:r>
            <a:r>
              <a:rPr lang="en-US" dirty="0" err="1"/>
              <a:t>toàn</a:t>
            </a:r>
            <a:r>
              <a:rPr lang="en-US" dirty="0"/>
              <a:t> </a:t>
            </a:r>
            <a:r>
              <a:rPr lang="en-US" dirty="0" err="1"/>
              <a:t>thông</a:t>
            </a:r>
            <a:r>
              <a:rPr lang="en-US" dirty="0"/>
              <a:t> tin </a:t>
            </a:r>
            <a:r>
              <a:rPr lang="en-US" dirty="0" err="1"/>
              <a:t>và</a:t>
            </a:r>
            <a:r>
              <a:rPr lang="en-US" dirty="0"/>
              <a:t> </a:t>
            </a:r>
            <a:r>
              <a:rPr lang="en-US" dirty="0" err="1"/>
              <a:t>Ứng</a:t>
            </a:r>
            <a:r>
              <a:rPr lang="en-US" dirty="0"/>
              <a:t> </a:t>
            </a:r>
            <a:r>
              <a:rPr lang="en-US" dirty="0" err="1"/>
              <a:t>dụng</a:t>
            </a:r>
            <a:r>
              <a:rPr lang="en-US" dirty="0"/>
              <a:t>  </a:t>
            </a:r>
          </a:p>
        </p:txBody>
      </p:sp>
      <p:sp>
        <p:nvSpPr>
          <p:cNvPr id="2" name="TextBox 1"/>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50901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82588" y="338138"/>
            <a:ext cx="8761412" cy="530225"/>
          </a:xfrm>
        </p:spPr>
        <p:txBody>
          <a:bodyPr/>
          <a:lstStyle/>
          <a:p>
            <a:r>
              <a:rPr lang="en-US"/>
              <a:t>Xác thực (Authentication)</a:t>
            </a:r>
          </a:p>
        </p:txBody>
      </p:sp>
      <p:sp>
        <p:nvSpPr>
          <p:cNvPr id="265219"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chờ</a:t>
            </a:r>
            <a:r>
              <a:rPr lang="en-US" dirty="0"/>
              <a:t> </a:t>
            </a:r>
            <a:r>
              <a:rPr lang="en-US" dirty="0">
                <a:solidFill>
                  <a:srgbClr val="FF99FF"/>
                </a:solidFill>
              </a:rPr>
              <a:t>Alice</a:t>
            </a:r>
            <a:r>
              <a:rPr lang="en-US" dirty="0"/>
              <a:t> “</a:t>
            </a:r>
            <a:r>
              <a:rPr lang="en-US" dirty="0" err="1"/>
              <a:t>xác</a:t>
            </a:r>
            <a:r>
              <a:rPr lang="en-US" dirty="0"/>
              <a:t> </a:t>
            </a:r>
            <a:r>
              <a:rPr lang="en-US" dirty="0" err="1"/>
              <a:t>nhận</a:t>
            </a:r>
            <a:r>
              <a:rPr lang="en-US" dirty="0"/>
              <a:t>” </a:t>
            </a:r>
            <a:r>
              <a:rPr lang="en-US" dirty="0" err="1"/>
              <a:t>khi</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tạo</a:t>
            </a:r>
            <a:r>
              <a:rPr lang="en-US" dirty="0"/>
              <a:t> “</a:t>
            </a:r>
            <a:r>
              <a:rPr lang="en-US" dirty="0" err="1"/>
              <a:t>xác</a:t>
            </a:r>
            <a:r>
              <a:rPr lang="en-US" dirty="0"/>
              <a:t> </a:t>
            </a:r>
            <a:r>
              <a:rPr lang="en-US" dirty="0" err="1"/>
              <a:t>nhận</a:t>
            </a:r>
            <a:r>
              <a:rPr lang="en-US" dirty="0"/>
              <a:t>” </a:t>
            </a:r>
            <a:r>
              <a:rPr lang="en-US" dirty="0" err="1"/>
              <a:t>giả</a:t>
            </a:r>
            <a:endParaRPr lang="en-US" dirty="0"/>
          </a:p>
          <a:p>
            <a:r>
              <a:rPr lang="en-US" dirty="0" err="1">
                <a:solidFill>
                  <a:srgbClr val="00B050"/>
                </a:solidFill>
              </a:rPr>
              <a:t>Xác</a:t>
            </a:r>
            <a:r>
              <a:rPr lang="en-US" dirty="0">
                <a:solidFill>
                  <a:srgbClr val="00B050"/>
                </a:solidFill>
              </a:rPr>
              <a:t> </a:t>
            </a:r>
            <a:r>
              <a:rPr lang="en-US" dirty="0" err="1">
                <a:solidFill>
                  <a:srgbClr val="00B050"/>
                </a:solidFill>
              </a:rPr>
              <a:t>thực</a:t>
            </a:r>
            <a:r>
              <a:rPr lang="en-US" dirty="0">
                <a:solidFill>
                  <a:srgbClr val="00B050"/>
                </a:solidFill>
              </a:rPr>
              <a:t> (Authentication), </a:t>
            </a:r>
            <a:r>
              <a:rPr lang="en-US" dirty="0" err="1">
                <a:solidFill>
                  <a:srgbClr val="00B050"/>
                </a:solidFill>
              </a:rPr>
              <a:t>Định</a:t>
            </a:r>
            <a:r>
              <a:rPr lang="en-US" dirty="0">
                <a:solidFill>
                  <a:srgbClr val="00B050"/>
                </a:solidFill>
              </a:rPr>
              <a:t> </a:t>
            </a:r>
            <a:r>
              <a:rPr lang="en-US" dirty="0" err="1">
                <a:solidFill>
                  <a:srgbClr val="00B050"/>
                </a:solidFill>
              </a:rPr>
              <a:t>danh</a:t>
            </a:r>
            <a:r>
              <a:rPr lang="en-US" dirty="0">
                <a:solidFill>
                  <a:srgbClr val="00B050"/>
                </a:solidFill>
              </a:rPr>
              <a:t> (identification)</a:t>
            </a:r>
          </a:p>
          <a:p>
            <a:pPr lvl="1">
              <a:buFont typeface="Wingdings 2" pitchFamily="18" charset="2"/>
              <a:buNone/>
            </a:pPr>
            <a:endParaRPr lang="en-US" dirty="0"/>
          </a:p>
        </p:txBody>
      </p:sp>
      <p:grpSp>
        <p:nvGrpSpPr>
          <p:cNvPr id="265221" name="Group 5"/>
          <p:cNvGrpSpPr>
            <a:grpSpLocks/>
          </p:cNvGrpSpPr>
          <p:nvPr/>
        </p:nvGrpSpPr>
        <p:grpSpPr bwMode="auto">
          <a:xfrm>
            <a:off x="2286000" y="4572000"/>
            <a:ext cx="563563" cy="512763"/>
            <a:chOff x="2414" y="2004"/>
            <a:chExt cx="355" cy="323"/>
          </a:xfrm>
        </p:grpSpPr>
        <p:sp>
          <p:nvSpPr>
            <p:cNvPr id="265222" name="Oval 6"/>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3" name="Freeform 7"/>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24" name="Oval 8"/>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5" name="Oval 9"/>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5226" name="Group 10"/>
          <p:cNvGrpSpPr>
            <a:grpSpLocks/>
          </p:cNvGrpSpPr>
          <p:nvPr/>
        </p:nvGrpSpPr>
        <p:grpSpPr bwMode="auto">
          <a:xfrm>
            <a:off x="5849938" y="4602163"/>
            <a:ext cx="563562" cy="512762"/>
            <a:chOff x="2414" y="2004"/>
            <a:chExt cx="355" cy="323"/>
          </a:xfrm>
        </p:grpSpPr>
        <p:sp>
          <p:nvSpPr>
            <p:cNvPr id="265227" name="Oval 11"/>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8" name="Freeform 12"/>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29" name="Oval 13"/>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0" name="Oval 14"/>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5231" name="Line 15"/>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232" name="Group 16"/>
          <p:cNvGrpSpPr>
            <a:grpSpLocks/>
          </p:cNvGrpSpPr>
          <p:nvPr/>
        </p:nvGrpSpPr>
        <p:grpSpPr bwMode="auto">
          <a:xfrm>
            <a:off x="3722688" y="5680075"/>
            <a:ext cx="989012" cy="846138"/>
            <a:chOff x="2524" y="3229"/>
            <a:chExt cx="979" cy="1091"/>
          </a:xfrm>
        </p:grpSpPr>
        <p:sp>
          <p:nvSpPr>
            <p:cNvPr id="265233" name="Oval 17"/>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4" name="Freeform 18"/>
            <p:cNvSpPr>
              <a:spLocks/>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35" name="Oval 19"/>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6" name="Oval 20"/>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5237" name="Line 21"/>
          <p:cNvSpPr>
            <a:spLocks noChangeShapeType="1"/>
          </p:cNvSpPr>
          <p:nvPr/>
        </p:nvSpPr>
        <p:spPr bwMode="auto">
          <a:xfrm flipV="1">
            <a:off x="4210050" y="4916488"/>
            <a:ext cx="0" cy="7080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8" name="Text Box 22"/>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5239" name="Text Box 23"/>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265240" name="Text Box 24"/>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charset="0"/>
              </a:rPr>
              <a:t>Eve</a:t>
            </a:r>
            <a:endParaRPr lang="en-US" altLang="en-US" sz="2400">
              <a:solidFill>
                <a:schemeClr val="hlink"/>
              </a:solidFill>
              <a:latin typeface="Times New Roman (Hebrew)" charset="-79"/>
              <a:cs typeface="Arial" charset="0"/>
            </a:endParaRPr>
          </a:p>
        </p:txBody>
      </p:sp>
      <p:sp>
        <p:nvSpPr>
          <p:cNvPr id="2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356278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0" y="338138"/>
            <a:ext cx="9144000" cy="530225"/>
          </a:xfrm>
        </p:spPr>
        <p:txBody>
          <a:bodyPr/>
          <a:lstStyle/>
          <a:p>
            <a:pPr algn="r"/>
            <a:r>
              <a:rPr lang="en-US" dirty="0" err="1"/>
              <a:t>Chống</a:t>
            </a:r>
            <a:r>
              <a:rPr lang="en-US" dirty="0"/>
              <a:t> </a:t>
            </a:r>
            <a:r>
              <a:rPr lang="en-US" dirty="0" err="1"/>
              <a:t>lại</a:t>
            </a:r>
            <a:r>
              <a:rPr lang="en-US" dirty="0"/>
              <a:t> </a:t>
            </a:r>
            <a:r>
              <a:rPr lang="en-US" dirty="0" err="1"/>
              <a:t>sự</a:t>
            </a:r>
            <a:r>
              <a:rPr lang="en-US" dirty="0"/>
              <a:t> </a:t>
            </a:r>
            <a:r>
              <a:rPr lang="en-US" dirty="0" err="1"/>
              <a:t>thoái</a:t>
            </a:r>
            <a:r>
              <a:rPr lang="en-US" dirty="0"/>
              <a:t> </a:t>
            </a:r>
            <a:r>
              <a:rPr lang="en-US" dirty="0" err="1"/>
              <a:t>thác</a:t>
            </a:r>
            <a:r>
              <a:rPr lang="en-US" dirty="0"/>
              <a:t> </a:t>
            </a:r>
            <a:r>
              <a:rPr lang="en-US" dirty="0" err="1"/>
              <a:t>trách</a:t>
            </a:r>
            <a:r>
              <a:rPr lang="en-US" dirty="0"/>
              <a:t> </a:t>
            </a:r>
            <a:r>
              <a:rPr lang="en-US" dirty="0" err="1"/>
              <a:t>nhiệm</a:t>
            </a:r>
            <a:endParaRPr lang="en-US" dirty="0"/>
          </a:p>
        </p:txBody>
      </p:sp>
      <p:sp>
        <p:nvSpPr>
          <p:cNvPr id="267267"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nhận</a:t>
            </a:r>
            <a:r>
              <a:rPr lang="en-US" dirty="0"/>
              <a:t> </a:t>
            </a:r>
            <a:r>
              <a:rPr lang="en-US" dirty="0" err="1"/>
              <a:t>được</a:t>
            </a:r>
            <a:r>
              <a:rPr lang="en-US" dirty="0"/>
              <a:t> 1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a:solidFill>
                  <a:srgbClr val="FF99FF"/>
                </a:solidFill>
              </a:rPr>
              <a:t>Alice</a:t>
            </a:r>
            <a:r>
              <a:rPr lang="en-US" dirty="0"/>
              <a:t> </a:t>
            </a:r>
            <a:r>
              <a:rPr lang="en-US" dirty="0" err="1"/>
              <a:t>không</a:t>
            </a:r>
            <a:r>
              <a:rPr lang="en-US" dirty="0"/>
              <a:t> </a:t>
            </a:r>
            <a:r>
              <a:rPr lang="en-US" dirty="0" err="1"/>
              <a:t>thể</a:t>
            </a:r>
            <a:r>
              <a:rPr lang="en-US" dirty="0"/>
              <a:t> “</a:t>
            </a:r>
            <a:r>
              <a:rPr lang="en-US" dirty="0" err="1"/>
              <a:t>chối</a:t>
            </a:r>
            <a:r>
              <a:rPr lang="en-US" dirty="0"/>
              <a:t>” </a:t>
            </a:r>
            <a:r>
              <a:rPr lang="en-US" dirty="0" err="1"/>
              <a:t>rằng</a:t>
            </a:r>
            <a:r>
              <a:rPr lang="en-US" dirty="0"/>
              <a:t> </a:t>
            </a:r>
            <a:r>
              <a:rPr lang="en-US" dirty="0" err="1"/>
              <a:t>không</a:t>
            </a:r>
            <a:r>
              <a:rPr lang="en-US" dirty="0"/>
              <a:t> </a:t>
            </a:r>
            <a:r>
              <a:rPr lang="en-US" dirty="0" err="1"/>
              <a:t>gửi</a:t>
            </a:r>
            <a:r>
              <a:rPr lang="en-US" dirty="0"/>
              <a:t> </a:t>
            </a:r>
            <a:r>
              <a:rPr lang="en-US" dirty="0" err="1"/>
              <a:t>thông</a:t>
            </a:r>
            <a:r>
              <a:rPr lang="en-US" dirty="0"/>
              <a:t> </a:t>
            </a:r>
            <a:r>
              <a:rPr lang="en-US" dirty="0" err="1"/>
              <a:t>điệp</a:t>
            </a:r>
            <a:r>
              <a:rPr lang="en-US" dirty="0"/>
              <a:t> </a:t>
            </a:r>
            <a:r>
              <a:rPr lang="en-US" dirty="0" err="1"/>
              <a:t>này</a:t>
            </a:r>
            <a:r>
              <a:rPr lang="en-US" dirty="0"/>
              <a:t> </a:t>
            </a:r>
            <a:r>
              <a:rPr lang="en-US" dirty="0" err="1"/>
              <a:t>cho</a:t>
            </a:r>
            <a:r>
              <a:rPr lang="en-US" dirty="0"/>
              <a:t> </a:t>
            </a:r>
            <a:r>
              <a:rPr lang="en-US" dirty="0">
                <a:solidFill>
                  <a:srgbClr val="66CCFF"/>
                </a:solidFill>
              </a:rPr>
              <a:t>Bob</a:t>
            </a:r>
          </a:p>
          <a:p>
            <a:r>
              <a:rPr lang="en-US" dirty="0" err="1">
                <a:solidFill>
                  <a:srgbClr val="00B050"/>
                </a:solidFill>
              </a:rPr>
              <a:t>Chống</a:t>
            </a:r>
            <a:r>
              <a:rPr lang="en-US" dirty="0">
                <a:solidFill>
                  <a:srgbClr val="00B050"/>
                </a:solidFill>
              </a:rPr>
              <a:t> </a:t>
            </a:r>
            <a:r>
              <a:rPr lang="en-US" dirty="0" err="1">
                <a:solidFill>
                  <a:srgbClr val="00B050"/>
                </a:solidFill>
              </a:rPr>
              <a:t>lại</a:t>
            </a:r>
            <a:r>
              <a:rPr lang="en-US" dirty="0">
                <a:solidFill>
                  <a:srgbClr val="00B050"/>
                </a:solidFill>
              </a:rPr>
              <a:t> </a:t>
            </a:r>
            <a:r>
              <a:rPr lang="en-US" dirty="0" err="1">
                <a:solidFill>
                  <a:srgbClr val="00B050"/>
                </a:solidFill>
              </a:rPr>
              <a:t>sự</a:t>
            </a:r>
            <a:r>
              <a:rPr lang="en-US" dirty="0">
                <a:solidFill>
                  <a:srgbClr val="00B050"/>
                </a:solidFill>
              </a:rPr>
              <a:t> </a:t>
            </a:r>
            <a:r>
              <a:rPr lang="en-US" dirty="0" err="1">
                <a:solidFill>
                  <a:srgbClr val="00B050"/>
                </a:solidFill>
              </a:rPr>
              <a:t>thoái</a:t>
            </a:r>
            <a:r>
              <a:rPr lang="en-US" dirty="0">
                <a:solidFill>
                  <a:srgbClr val="00B050"/>
                </a:solidFill>
              </a:rPr>
              <a:t> </a:t>
            </a:r>
            <a:r>
              <a:rPr lang="en-US" dirty="0" err="1">
                <a:solidFill>
                  <a:srgbClr val="00B050"/>
                </a:solidFill>
              </a:rPr>
              <a:t>thác</a:t>
            </a:r>
            <a:r>
              <a:rPr lang="en-US" dirty="0">
                <a:solidFill>
                  <a:srgbClr val="00B050"/>
                </a:solidFill>
              </a:rPr>
              <a:t> </a:t>
            </a:r>
            <a:r>
              <a:rPr lang="en-US" dirty="0" err="1">
                <a:solidFill>
                  <a:srgbClr val="00B050"/>
                </a:solidFill>
              </a:rPr>
              <a:t>trách</a:t>
            </a:r>
            <a:r>
              <a:rPr lang="en-US" dirty="0">
                <a:solidFill>
                  <a:srgbClr val="00B050"/>
                </a:solidFill>
              </a:rPr>
              <a:t> </a:t>
            </a:r>
            <a:r>
              <a:rPr lang="en-US" dirty="0" err="1">
                <a:solidFill>
                  <a:srgbClr val="00B050"/>
                </a:solidFill>
              </a:rPr>
              <a:t>nhiệm</a:t>
            </a:r>
            <a:r>
              <a:rPr lang="en-US" dirty="0">
                <a:solidFill>
                  <a:srgbClr val="00B050"/>
                </a:solidFill>
              </a:rPr>
              <a:t> (Non-repudiation)</a:t>
            </a:r>
          </a:p>
        </p:txBody>
      </p:sp>
      <p:grpSp>
        <p:nvGrpSpPr>
          <p:cNvPr id="267268" name="Group 4"/>
          <p:cNvGrpSpPr>
            <a:grpSpLocks/>
          </p:cNvGrpSpPr>
          <p:nvPr/>
        </p:nvGrpSpPr>
        <p:grpSpPr bwMode="auto">
          <a:xfrm>
            <a:off x="2286000" y="4572000"/>
            <a:ext cx="563563" cy="512763"/>
            <a:chOff x="2414" y="2004"/>
            <a:chExt cx="355" cy="323"/>
          </a:xfrm>
        </p:grpSpPr>
        <p:sp>
          <p:nvSpPr>
            <p:cNvPr id="267269"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0" name="Freeform 6"/>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7271"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2"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7273" name="Group 9"/>
          <p:cNvGrpSpPr>
            <a:grpSpLocks/>
          </p:cNvGrpSpPr>
          <p:nvPr/>
        </p:nvGrpSpPr>
        <p:grpSpPr bwMode="auto">
          <a:xfrm>
            <a:off x="5849938" y="4602163"/>
            <a:ext cx="563562" cy="512762"/>
            <a:chOff x="2414" y="2004"/>
            <a:chExt cx="355" cy="323"/>
          </a:xfrm>
        </p:grpSpPr>
        <p:sp>
          <p:nvSpPr>
            <p:cNvPr id="267274"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5" name="Freeform 11"/>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7276"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7"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7278"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85"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7286"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101068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5485"/>
            <a:ext cx="8380412" cy="535531"/>
          </a:xfrm>
        </p:spPr>
        <p:txBody>
          <a:bodyPr/>
          <a:lstStyle/>
          <a:p>
            <a:r>
              <a:rPr lang="en-US" dirty="0" err="1"/>
              <a:t>Tính</a:t>
            </a:r>
            <a:r>
              <a:rPr lang="en-US" dirty="0"/>
              <a:t> </a:t>
            </a:r>
            <a:r>
              <a:rPr lang="en-US" dirty="0" err="1"/>
              <a:t>riêng</a:t>
            </a:r>
            <a:r>
              <a:rPr lang="en-US" dirty="0"/>
              <a:t> </a:t>
            </a:r>
            <a:r>
              <a:rPr lang="en-US" dirty="0" err="1"/>
              <a:t>tư</a:t>
            </a:r>
            <a:endParaRPr lang="en-US" dirty="0"/>
          </a:p>
        </p:txBody>
      </p:sp>
      <p:sp>
        <p:nvSpPr>
          <p:cNvPr id="3" name="Content Placeholder 2"/>
          <p:cNvSpPr>
            <a:spLocks noGrp="1"/>
          </p:cNvSpPr>
          <p:nvPr>
            <p:ph idx="1"/>
          </p:nvPr>
        </p:nvSpPr>
        <p:spPr>
          <a:xfrm>
            <a:off x="382588" y="1414463"/>
            <a:ext cx="8380412" cy="5133713"/>
          </a:xfrm>
        </p:spPr>
        <p:txBody>
          <a:bodyPr/>
          <a:lstStyle/>
          <a:p>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nhạy</a:t>
            </a:r>
            <a:r>
              <a:rPr lang="en-US" dirty="0"/>
              <a:t> </a:t>
            </a:r>
            <a:r>
              <a:rPr lang="en-US" dirty="0" err="1"/>
              <a:t>cảm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95938" name="Picture 2" descr="https://encrypted-tbn0.gstatic.com/images?q=tbn:ANd9GcQsYcQN3QyhlIUI-b7_4GXtS7CSdJh6ExjzkJPmeJ3wLG7_ol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354" y="4898536"/>
            <a:ext cx="3105150" cy="1466851"/>
          </a:xfrm>
          <a:prstGeom prst="rect">
            <a:avLst/>
          </a:prstGeom>
          <a:noFill/>
          <a:extLst>
            <a:ext uri="{909E8E84-426E-40DD-AFC4-6F175D3DCCD1}">
              <a14:hiddenFill xmlns:a14="http://schemas.microsoft.com/office/drawing/2010/main">
                <a:solidFill>
                  <a:srgbClr val="FFFFFF"/>
                </a:solidFill>
              </a14:hiddenFill>
            </a:ext>
          </a:extLst>
        </p:spPr>
      </p:pic>
      <p:pic>
        <p:nvPicPr>
          <p:cNvPr id="295940" name="Picture 4" descr="http://vpnreviewz.com/wp-content/uploads/Protect-Your-Privacy-When-Youre-Using-Social-Med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2209799"/>
            <a:ext cx="3048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95942" name="Picture 6" descr="http://siliconangle.com/files/2011/02/my_location-300x2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352800"/>
            <a:ext cx="2857500" cy="2019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971675" y="1672770"/>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16291" y="5401130"/>
            <a:ext cx="2053767"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vị</a:t>
            </a:r>
            <a:r>
              <a:rPr lang="en-US" sz="2400" dirty="0">
                <a:latin typeface="+mn-lt"/>
              </a:rPr>
              <a:t> </a:t>
            </a:r>
            <a:r>
              <a:rPr lang="en-US" sz="2400" dirty="0" err="1">
                <a:latin typeface="+mn-lt"/>
              </a:rPr>
              <a:t>trí</a:t>
            </a:r>
            <a:endParaRPr lang="en-US" sz="2400" dirty="0">
              <a:latin typeface="+mn-lt"/>
            </a:endParaRPr>
          </a:p>
        </p:txBody>
      </p:sp>
      <p:sp>
        <p:nvSpPr>
          <p:cNvPr id="13" name="TextBox 12"/>
          <p:cNvSpPr txBox="1"/>
          <p:nvPr/>
        </p:nvSpPr>
        <p:spPr>
          <a:xfrm>
            <a:off x="5070848" y="4407842"/>
            <a:ext cx="3539752"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trên</a:t>
            </a:r>
            <a:r>
              <a:rPr lang="en-US" sz="2400" dirty="0">
                <a:latin typeface="+mn-lt"/>
              </a:rPr>
              <a:t> </a:t>
            </a:r>
            <a:r>
              <a:rPr lang="en-US" sz="2400" dirty="0" err="1">
                <a:latin typeface="+mn-lt"/>
              </a:rPr>
              <a:t>mạng</a:t>
            </a:r>
            <a:r>
              <a:rPr lang="en-US" sz="2400" dirty="0">
                <a:latin typeface="+mn-lt"/>
              </a:rPr>
              <a:t> </a:t>
            </a:r>
            <a:r>
              <a:rPr lang="en-US" sz="2400" dirty="0" err="1">
                <a:latin typeface="+mn-lt"/>
              </a:rPr>
              <a:t>xã</a:t>
            </a:r>
            <a:r>
              <a:rPr lang="en-US" sz="2400" dirty="0">
                <a:latin typeface="+mn-lt"/>
              </a:rPr>
              <a:t> </a:t>
            </a:r>
            <a:r>
              <a:rPr lang="en-US" sz="2400" dirty="0" err="1">
                <a:latin typeface="+mn-lt"/>
              </a:rPr>
              <a:t>hội</a:t>
            </a:r>
            <a:endParaRPr lang="en-US" sz="2400" dirty="0">
              <a:latin typeface="+mn-lt"/>
            </a:endParaRPr>
          </a:p>
        </p:txBody>
      </p:sp>
      <p:sp>
        <p:nvSpPr>
          <p:cNvPr id="10"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419012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ctrTitle"/>
          </p:nvPr>
        </p:nvSpPr>
        <p:spPr>
          <a:xfrm>
            <a:off x="727075" y="1522413"/>
            <a:ext cx="7843838" cy="1190625"/>
          </a:xfrm>
        </p:spPr>
        <p:txBody>
          <a:bodyPr/>
          <a:lstStyle/>
          <a:p>
            <a:r>
              <a:rPr lang="en-US" sz="4000"/>
              <a:t>Lịch sử phát triển </a:t>
            </a:r>
            <a:br>
              <a:rPr lang="en-US" sz="4000"/>
            </a:br>
            <a:r>
              <a:rPr lang="en-US" sz="4000"/>
              <a:t>của Mật mã học</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12882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err="1"/>
              <a:t>Sơ</a:t>
            </a:r>
            <a:r>
              <a:rPr lang="en-US" dirty="0"/>
              <a:t> </a:t>
            </a:r>
            <a:r>
              <a:rPr lang="en-US" dirty="0" err="1"/>
              <a:t>lược</a:t>
            </a:r>
            <a:r>
              <a:rPr lang="en-US" dirty="0"/>
              <a:t>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br>
              <a:rPr lang="en-US" dirty="0"/>
            </a:br>
            <a:r>
              <a:rPr lang="en-US" dirty="0" err="1"/>
              <a:t>của</a:t>
            </a:r>
            <a:r>
              <a:rPr lang="en-US" dirty="0"/>
              <a:t> </a:t>
            </a:r>
            <a:r>
              <a:rPr lang="en-US" dirty="0" err="1"/>
              <a:t>mật</a:t>
            </a:r>
            <a:r>
              <a:rPr lang="en-US" dirty="0"/>
              <a:t> </a:t>
            </a:r>
            <a:r>
              <a:rPr lang="en-US" dirty="0" err="1"/>
              <a:t>mã</a:t>
            </a:r>
            <a:r>
              <a:rPr lang="en-US" dirty="0"/>
              <a:t> </a:t>
            </a:r>
            <a:r>
              <a:rPr lang="en-US" dirty="0" err="1"/>
              <a:t>học</a:t>
            </a:r>
            <a:endParaRPr lang="en-US" dirty="0"/>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73212"/>
            <a:ext cx="34559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3" name="Text Box 5"/>
          <p:cNvSpPr txBox="1">
            <a:spLocks noChangeArrowheads="1"/>
          </p:cNvSpPr>
          <p:nvPr/>
        </p:nvSpPr>
        <p:spPr bwMode="auto">
          <a:xfrm>
            <a:off x="2362200" y="5147846"/>
            <a:ext cx="6618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mn-lt"/>
                <a:cs typeface="Arial" charset="0"/>
              </a:rPr>
              <a:t>Nguồn</a:t>
            </a:r>
            <a:r>
              <a:rPr lang="en-US" sz="1600" dirty="0">
                <a:latin typeface="+mn-lt"/>
                <a:cs typeface="Arial" charset="0"/>
              </a:rPr>
              <a:t>: </a:t>
            </a:r>
            <a:r>
              <a:rPr lang="en-US" sz="1600" u="sng" dirty="0">
                <a:solidFill>
                  <a:srgbClr val="66CCFF"/>
                </a:solidFill>
                <a:latin typeface="+mn-lt"/>
                <a:cs typeface="Arial" charset="0"/>
              </a:rPr>
              <a:t>http://www.cqrsoft.com/history/scytale.htm    </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3098427267"/>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Dẫn nhập</a:t>
            </a:r>
            <a:endParaRPr lang="en-US">
              <a:cs typeface="Tahoma" pitchFamily="34" charset="0"/>
            </a:endParaRPr>
          </a:p>
        </p:txBody>
      </p:sp>
      <p:sp>
        <p:nvSpPr>
          <p:cNvPr id="234502" name="Rectangle 6"/>
          <p:cNvSpPr>
            <a:spLocks noGrp="1" noChangeArrowheads="1"/>
          </p:cNvSpPr>
          <p:nvPr>
            <p:ph type="body" idx="1"/>
          </p:nvPr>
        </p:nvSpPr>
        <p:spPr>
          <a:xfrm>
            <a:off x="2743200" y="1414463"/>
            <a:ext cx="6019800" cy="2279650"/>
          </a:xfrm>
          <a:ln/>
        </p:spPr>
        <p:txBody>
          <a:bodyPr/>
          <a:lstStyle/>
          <a:p>
            <a:r>
              <a:rPr lang="en-US">
                <a:effectLst/>
              </a:rPr>
              <a:t>Ấn/con dấu được sử dụng để đóng lên các tài liệu quan trọng</a:t>
            </a:r>
          </a:p>
          <a:p>
            <a:r>
              <a:rPr lang="en-US">
                <a:effectLst/>
              </a:rPr>
              <a:t>Mật khẩu (Password) được sử dụng để định danh người trong tổ chức</a:t>
            </a:r>
          </a:p>
          <a:p>
            <a:r>
              <a:rPr lang="en-US">
                <a:effectLst/>
              </a:rPr>
              <a:t>…</a:t>
            </a:r>
          </a:p>
        </p:txBody>
      </p:sp>
      <p:pic>
        <p:nvPicPr>
          <p:cNvPr id="234499" name="Picture 3" descr="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2201863" cy="2951163"/>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34500" name="Text Box 4"/>
          <p:cNvSpPr txBox="1">
            <a:spLocks noChangeArrowheads="1"/>
          </p:cNvSpPr>
          <p:nvPr/>
        </p:nvSpPr>
        <p:spPr bwMode="auto">
          <a:xfrm>
            <a:off x="605971" y="4495800"/>
            <a:ext cx="853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600" dirty="0" err="1">
                <a:latin typeface="Arial" pitchFamily="34" charset="0"/>
                <a:cs typeface="Arial" pitchFamily="34" charset="0"/>
              </a:rPr>
              <a:t>Nguồn</a:t>
            </a:r>
            <a:r>
              <a:rPr lang="en-US" sz="1600" dirty="0">
                <a:latin typeface="Arial" pitchFamily="34" charset="0"/>
                <a:cs typeface="Arial" pitchFamily="34" charset="0"/>
              </a:rPr>
              <a:t>: </a:t>
            </a:r>
            <a:r>
              <a:rPr lang="en-US" sz="1600" dirty="0">
                <a:latin typeface="Arial" pitchFamily="34" charset="0"/>
                <a:cs typeface="Arial" pitchFamily="34" charset="0"/>
                <a:hlinkClick r:id="rId4"/>
              </a:rPr>
              <a:t>http://images.encarta.msn.com/xrefmedia/sharemed/targets/images/pho/t025/T025102A.jpg</a:t>
            </a:r>
            <a:r>
              <a:rPr lang="en-US" sz="1600" dirty="0">
                <a:latin typeface="Arial" pitchFamily="34" charset="0"/>
                <a:cs typeface="Arial" pitchFamily="34" charset="0"/>
              </a:rPr>
              <a:t> </a:t>
            </a:r>
          </a:p>
        </p:txBody>
      </p:sp>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424283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Mã hóa thời kỳ cổ đại</a:t>
            </a:r>
          </a:p>
        </p:txBody>
      </p:sp>
      <p:sp>
        <p:nvSpPr>
          <p:cNvPr id="236646" name="Rectangle 102"/>
          <p:cNvSpPr>
            <a:spLocks noGrp="1" noChangeArrowheads="1"/>
          </p:cNvSpPr>
          <p:nvPr>
            <p:ph type="body" idx="1"/>
          </p:nvPr>
        </p:nvSpPr>
        <p:spPr>
          <a:xfrm>
            <a:off x="382588" y="2438400"/>
            <a:ext cx="8380412" cy="1511300"/>
          </a:xfrm>
          <a:ln/>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b="1" dirty="0" err="1"/>
              <a:t>Atbash</a:t>
            </a:r>
            <a:r>
              <a:rPr lang="en-US" dirty="0"/>
              <a:t>:</a:t>
            </a:r>
          </a:p>
          <a:p>
            <a:pPr lvl="1"/>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tiếng</a:t>
            </a:r>
            <a:r>
              <a:rPr lang="en-US" dirty="0"/>
              <a:t> Hebrew </a:t>
            </a:r>
            <a:r>
              <a:rPr lang="en-US" dirty="0" err="1"/>
              <a:t>cổ</a:t>
            </a:r>
            <a:r>
              <a:rPr lang="en-US" dirty="0"/>
              <a:t> “</a:t>
            </a:r>
            <a:r>
              <a:rPr lang="he-IL" dirty="0"/>
              <a:t>בבל = ששך</a:t>
            </a:r>
            <a:r>
              <a:rPr lang="en-US" dirty="0"/>
              <a:t>“</a:t>
            </a:r>
          </a:p>
          <a:p>
            <a:r>
              <a:rPr lang="en-US" dirty="0" err="1"/>
              <a:t>Phương</a:t>
            </a:r>
            <a:r>
              <a:rPr lang="en-US" dirty="0"/>
              <a:t> </a:t>
            </a:r>
            <a:r>
              <a:rPr lang="en-US" dirty="0" err="1"/>
              <a:t>pháp</a:t>
            </a:r>
            <a:r>
              <a:rPr lang="en-US" dirty="0"/>
              <a:t> </a:t>
            </a:r>
            <a:r>
              <a:rPr lang="en-US" b="1" dirty="0"/>
              <a:t>Caesar</a:t>
            </a:r>
            <a:endParaRPr lang="en-US" dirty="0"/>
          </a:p>
          <a:p>
            <a:endParaRPr lang="en-US" dirty="0"/>
          </a:p>
          <a:p>
            <a:endParaRPr lang="en-US" dirty="0"/>
          </a:p>
          <a:p>
            <a:endParaRPr lang="en-US" dirty="0"/>
          </a:p>
          <a:p>
            <a:r>
              <a:rPr lang="en-US" dirty="0" err="1"/>
              <a:t>Bất</a:t>
            </a:r>
            <a:r>
              <a:rPr lang="en-US" dirty="0"/>
              <a:t> </a:t>
            </a:r>
            <a:r>
              <a:rPr lang="en-US" dirty="0" err="1"/>
              <a:t>kỳ</a:t>
            </a:r>
            <a:r>
              <a:rPr lang="en-US" dirty="0"/>
              <a:t> </a:t>
            </a:r>
            <a:r>
              <a:rPr lang="en-US" dirty="0" err="1"/>
              <a:t>ai</a:t>
            </a:r>
            <a:r>
              <a:rPr lang="en-US" dirty="0"/>
              <a:t> </a:t>
            </a:r>
            <a:r>
              <a:rPr lang="en-US" dirty="0" err="1"/>
              <a:t>biết</a:t>
            </a:r>
            <a:r>
              <a:rPr lang="en-US" dirty="0"/>
              <a:t> </a:t>
            </a:r>
            <a:r>
              <a:rPr lang="en-US" dirty="0" err="1"/>
              <a:t>được</a:t>
            </a:r>
            <a:r>
              <a:rPr lang="en-US" dirty="0"/>
              <a:t> </a:t>
            </a:r>
            <a:r>
              <a:rPr lang="en-US" dirty="0" err="1"/>
              <a:t>quy</a:t>
            </a:r>
            <a:r>
              <a:rPr lang="en-US" dirty="0"/>
              <a:t> </a:t>
            </a:r>
            <a:r>
              <a:rPr lang="en-US" dirty="0" err="1"/>
              <a:t>tắc</a:t>
            </a:r>
            <a:r>
              <a:rPr lang="en-US" dirty="0"/>
              <a:t> </a:t>
            </a:r>
            <a:r>
              <a:rPr lang="en-US" dirty="0" err="1"/>
              <a:t>mã</a:t>
            </a:r>
            <a:r>
              <a:rPr lang="en-US" dirty="0"/>
              <a:t> </a:t>
            </a:r>
            <a:r>
              <a:rPr lang="en-US" dirty="0" err="1"/>
              <a:t>hóa</a:t>
            </a:r>
            <a:r>
              <a:rPr lang="en-US" dirty="0"/>
              <a:t> </a:t>
            </a:r>
            <a:r>
              <a:rPr lang="en-US" dirty="0" err="1"/>
              <a:t>này</a:t>
            </a:r>
            <a:r>
              <a:rPr lang="en-US" dirty="0"/>
              <a:t> </a:t>
            </a:r>
            <a:r>
              <a:rPr lang="en-US" dirty="0" err="1"/>
              <a:t>để</a:t>
            </a:r>
            <a:r>
              <a:rPr lang="en-US" dirty="0"/>
              <a:t> </a:t>
            </a:r>
            <a:r>
              <a:rPr lang="en-US" dirty="0" err="1"/>
              <a:t>dễ</a:t>
            </a:r>
            <a:r>
              <a:rPr lang="en-US" dirty="0"/>
              <a:t> </a:t>
            </a:r>
            <a:r>
              <a:rPr lang="en-US" dirty="0" err="1"/>
              <a:t>dàng</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endParaRPr lang="en-US"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236645" name="Group 101"/>
          <p:cNvGraphicFramePr>
            <a:graphicFrameLocks noGrp="1"/>
          </p:cNvGraphicFramePr>
          <p:nvPr>
            <p:ph idx="4294967295"/>
            <p:extLst>
              <p:ext uri="{D42A27DB-BD31-4B8C-83A1-F6EECF244321}">
                <p14:modId xmlns:p14="http://schemas.microsoft.com/office/powerpoint/2010/main" val="2825273591"/>
              </p:ext>
            </p:extLst>
          </p:nvPr>
        </p:nvGraphicFramePr>
        <p:xfrm>
          <a:off x="381000" y="1414463"/>
          <a:ext cx="8380413" cy="841376"/>
        </p:xfrm>
        <a:graphic>
          <a:graphicData uri="http://schemas.openxmlformats.org/drawingml/2006/table">
            <a:tbl>
              <a:tblPr/>
              <a:tblGrid>
                <a:gridCol w="382588">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7782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79413">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79413">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7782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gridCol w="379412">
                  <a:extLst>
                    <a:ext uri="{9D8B030D-6E8A-4147-A177-3AD203B41FA5}">
                      <a16:colId xmlns:a16="http://schemas.microsoft.com/office/drawing/2014/main" val="20020"/>
                    </a:ext>
                  </a:extLst>
                </a:gridCol>
                <a:gridCol w="382588">
                  <a:extLst>
                    <a:ext uri="{9D8B030D-6E8A-4147-A177-3AD203B41FA5}">
                      <a16:colId xmlns:a16="http://schemas.microsoft.com/office/drawing/2014/main" val="20021"/>
                    </a:ext>
                  </a:extLst>
                </a:gridCol>
              </a:tblGrid>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פ</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ל</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ו</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ו</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ל</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פ</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6619" name="Group 75"/>
          <p:cNvGraphicFramePr>
            <a:graphicFrameLocks noGrp="1"/>
          </p:cNvGraphicFramePr>
          <p:nvPr>
            <p:extLst>
              <p:ext uri="{D42A27DB-BD31-4B8C-83A1-F6EECF244321}">
                <p14:modId xmlns:p14="http://schemas.microsoft.com/office/powerpoint/2010/main" val="2937762912"/>
              </p:ext>
            </p:extLst>
          </p:nvPr>
        </p:nvGraphicFramePr>
        <p:xfrm>
          <a:off x="755650" y="3886200"/>
          <a:ext cx="7561263" cy="1035050"/>
        </p:xfrm>
        <a:graphic>
          <a:graphicData uri="http://schemas.openxmlformats.org/drawingml/2006/table">
            <a:tbl>
              <a:tblPr/>
              <a:tblGrid>
                <a:gridCol w="431800">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51117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3388">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110720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Mã hóa thời kỳ cổ đại</a:t>
            </a:r>
          </a:p>
        </p:txBody>
      </p:sp>
      <p:sp>
        <p:nvSpPr>
          <p:cNvPr id="5" name="Content Placeholder 4"/>
          <p:cNvSpPr>
            <a:spLocks noGrp="1"/>
          </p:cNvSpPr>
          <p:nvPr>
            <p:ph idx="1"/>
          </p:nvPr>
        </p:nvSpPr>
        <p:spPr/>
        <p:txBody>
          <a:bodyPr/>
          <a:lstStyle/>
          <a:p>
            <a:r>
              <a:rPr lang="vi-VN" dirty="0">
                <a:latin typeface="+mn-lt"/>
              </a:rPr>
              <a:t>Phương pháp Caesar là một trường hợp đặc biệt của phương pháp mã hóa bằng cách dịch chuyển (Shift Ciphers).</a:t>
            </a:r>
          </a:p>
          <a:p>
            <a:r>
              <a:rPr lang="vi-VN" dirty="0">
                <a:latin typeface="+mn-lt"/>
              </a:rPr>
              <a:t> Phương pháp Shift Cipher: các ký tự được xoay vòng đi K vị trí trong bảng chữ cái. K được xem là khóa để giải mã</a:t>
            </a:r>
            <a:endParaRPr lang="en-US" dirty="0">
              <a:latin typeface="+mn-lt"/>
            </a:endParaRPr>
          </a:p>
          <a:p>
            <a:endParaRPr lang="en-US" sz="1100" dirty="0">
              <a:latin typeface="+mn-lt"/>
            </a:endParaRPr>
          </a:p>
          <a:p>
            <a:endParaRPr lang="en-US" dirty="0">
              <a:latin typeface="+mn-lt"/>
            </a:endParaRPr>
          </a:p>
          <a:p>
            <a:endParaRPr lang="en-US" dirty="0">
              <a:latin typeface="+mn-lt"/>
            </a:endParaRPr>
          </a:p>
          <a:p>
            <a:pPr algn="just"/>
            <a:r>
              <a:rPr lang="en-US" dirty="0" err="1"/>
              <a:t>Cả</a:t>
            </a:r>
            <a:r>
              <a:rPr lang="en-US" dirty="0"/>
              <a:t> </a:t>
            </a:r>
            <a:r>
              <a:rPr lang="en-US" dirty="0" err="1"/>
              <a:t>phương</a:t>
            </a:r>
            <a:r>
              <a:rPr lang="en-US" dirty="0"/>
              <a:t> </a:t>
            </a:r>
            <a:r>
              <a:rPr lang="en-US" dirty="0" err="1"/>
              <a:t>pháp</a:t>
            </a:r>
            <a:r>
              <a:rPr lang="en-US" dirty="0"/>
              <a:t> </a:t>
            </a:r>
            <a:r>
              <a:rPr lang="en-US" dirty="0" err="1"/>
              <a:t>Atbash</a:t>
            </a:r>
            <a:r>
              <a:rPr lang="en-US" dirty="0"/>
              <a:t> </a:t>
            </a:r>
            <a:r>
              <a:rPr lang="en-US" dirty="0" err="1"/>
              <a:t>và</a:t>
            </a:r>
            <a:r>
              <a:rPr lang="en-US" dirty="0"/>
              <a:t> Shift Cipher </a:t>
            </a:r>
            <a:r>
              <a:rPr lang="en-US" dirty="0" err="1"/>
              <a:t>đều</a:t>
            </a:r>
            <a:r>
              <a:rPr lang="en-US" dirty="0"/>
              <a:t> </a:t>
            </a:r>
            <a:r>
              <a:rPr lang="en-US" dirty="0" err="1"/>
              <a:t>là</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tổng</a:t>
            </a:r>
            <a:r>
              <a:rPr lang="en-US" dirty="0"/>
              <a:t> </a:t>
            </a:r>
            <a:r>
              <a:rPr lang="en-US" dirty="0" err="1"/>
              <a:t>quát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thể</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MonoAlphabetic</a:t>
            </a:r>
            <a:r>
              <a:rPr lang="en-US" dirty="0"/>
              <a:t> </a:t>
            </a:r>
            <a:r>
              <a:rPr lang="en-US" dirty="0">
                <a:solidFill>
                  <a:srgbClr val="FF0000"/>
                </a:solidFill>
              </a:rPr>
              <a:t>Substitution</a:t>
            </a:r>
            <a:r>
              <a:rPr lang="en-US" dirty="0"/>
              <a:t> Cipher)</a:t>
            </a:r>
            <a:endParaRPr lang="en-US" dirty="0">
              <a:latin typeface="+mn-lt"/>
            </a:endParaRPr>
          </a:p>
        </p:txBody>
      </p:sp>
      <p:graphicFrame>
        <p:nvGraphicFramePr>
          <p:cNvPr id="238623" name="Group 31"/>
          <p:cNvGraphicFramePr>
            <a:graphicFrameLocks noGrp="1"/>
          </p:cNvGraphicFramePr>
          <p:nvPr>
            <p:extLst>
              <p:ext uri="{D42A27DB-BD31-4B8C-83A1-F6EECF244321}">
                <p14:modId xmlns:p14="http://schemas.microsoft.com/office/powerpoint/2010/main" val="244627835"/>
              </p:ext>
            </p:extLst>
          </p:nvPr>
        </p:nvGraphicFramePr>
        <p:xfrm>
          <a:off x="755650" y="3613150"/>
          <a:ext cx="7561263" cy="1035050"/>
        </p:xfrm>
        <a:graphic>
          <a:graphicData uri="http://schemas.openxmlformats.org/drawingml/2006/table">
            <a:tbl>
              <a:tblPr/>
              <a:tblGrid>
                <a:gridCol w="431800">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51117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3388">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247315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Mã hóa thời kỳ cổ đại</a:t>
            </a:r>
          </a:p>
        </p:txBody>
      </p:sp>
      <p:sp>
        <p:nvSpPr>
          <p:cNvPr id="244742" name="Rectangle 6"/>
          <p:cNvSpPr>
            <a:spLocks noGrp="1" noChangeArrowheads="1"/>
          </p:cNvSpPr>
          <p:nvPr>
            <p:ph type="body" idx="1"/>
          </p:nvPr>
        </p:nvSpPr>
        <p:spPr>
          <a:xfrm>
            <a:off x="382588" y="1414463"/>
            <a:ext cx="8380412" cy="1382712"/>
          </a:xfrm>
          <a:ln/>
        </p:spPr>
        <p:txBody>
          <a:bodyPr/>
          <a:lstStyle/>
          <a:p>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mã</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đều</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thế</a:t>
            </a:r>
            <a:r>
              <a:rPr lang="en-US" dirty="0"/>
              <a:t>.</a:t>
            </a:r>
          </a:p>
          <a:p>
            <a:r>
              <a:rPr lang="en-US" dirty="0" err="1"/>
              <a:t>Thiết</a:t>
            </a:r>
            <a:r>
              <a:rPr lang="en-US" dirty="0"/>
              <a:t> </a:t>
            </a:r>
            <a:r>
              <a:rPr lang="en-US" dirty="0" err="1"/>
              <a:t>bị</a:t>
            </a:r>
            <a:r>
              <a:rPr lang="en-US" dirty="0"/>
              <a:t> </a:t>
            </a:r>
            <a:r>
              <a:rPr lang="en-US" dirty="0" err="1"/>
              <a:t>mã</a:t>
            </a:r>
            <a:r>
              <a:rPr lang="en-US" dirty="0"/>
              <a:t> </a:t>
            </a:r>
            <a:r>
              <a:rPr lang="en-US" dirty="0" err="1"/>
              <a:t>hóa</a:t>
            </a:r>
            <a:r>
              <a:rPr lang="en-US" dirty="0"/>
              <a:t> </a:t>
            </a:r>
            <a:r>
              <a:rPr lang="en-US" dirty="0" err="1"/>
              <a:t>đầu</a:t>
            </a:r>
            <a:r>
              <a:rPr lang="en-US" dirty="0"/>
              <a:t> </a:t>
            </a:r>
            <a:r>
              <a:rPr lang="en-US" dirty="0" err="1"/>
              <a:t>tiên</a:t>
            </a:r>
            <a:r>
              <a:rPr lang="en-US" dirty="0"/>
              <a:t>: Spartan </a:t>
            </a:r>
            <a:r>
              <a:rPr lang="en-US" dirty="0" err="1"/>
              <a:t>scytale</a:t>
            </a:r>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a:t>
            </a:r>
            <a:r>
              <a:rPr lang="en-US" dirty="0" err="1"/>
              <a:t>thiết</a:t>
            </a:r>
            <a:r>
              <a:rPr lang="en-US" dirty="0"/>
              <a:t> </a:t>
            </a:r>
            <a:r>
              <a:rPr lang="en-US" dirty="0" err="1"/>
              <a:t>bị</a:t>
            </a:r>
            <a:r>
              <a:rPr lang="en-US" dirty="0"/>
              <a:t> </a:t>
            </a:r>
            <a:r>
              <a:rPr lang="en-US" dirty="0" err="1"/>
              <a:t>này</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trong</a:t>
            </a:r>
            <a:r>
              <a:rPr lang="en-US" dirty="0"/>
              <a:t> </a:t>
            </a:r>
            <a:r>
              <a:rPr lang="en-US" dirty="0" err="1"/>
              <a:t>thông</a:t>
            </a:r>
            <a:r>
              <a:rPr lang="en-US" dirty="0"/>
              <a:t> </a:t>
            </a:r>
            <a:r>
              <a:rPr lang="en-US" dirty="0" err="1"/>
              <a:t>điệp</a:t>
            </a:r>
            <a:r>
              <a:rPr lang="en-US" dirty="0"/>
              <a:t> </a:t>
            </a:r>
            <a:r>
              <a:rPr lang="en-US" dirty="0" err="1"/>
              <a:t>không</a:t>
            </a:r>
            <a:r>
              <a:rPr lang="en-US" dirty="0"/>
              <a:t> </a:t>
            </a:r>
            <a:r>
              <a:rPr lang="en-US" dirty="0" err="1"/>
              <a:t>bị</a:t>
            </a:r>
            <a:r>
              <a:rPr lang="en-US" dirty="0"/>
              <a:t> </a:t>
            </a:r>
            <a:r>
              <a:rPr lang="en-US" dirty="0" err="1"/>
              <a:t>thay</a:t>
            </a:r>
            <a:r>
              <a:rPr lang="en-US" dirty="0"/>
              <a:t> </a:t>
            </a:r>
            <a:r>
              <a:rPr lang="en-US" dirty="0" err="1"/>
              <a:t>đổi</a:t>
            </a:r>
            <a:r>
              <a:rPr lang="en-US" dirty="0"/>
              <a:t>, </a:t>
            </a:r>
            <a:r>
              <a:rPr lang="en-US" dirty="0" err="1"/>
              <a:t>mà</a:t>
            </a:r>
            <a:r>
              <a:rPr lang="en-US" dirty="0"/>
              <a:t> </a:t>
            </a:r>
            <a:r>
              <a:rPr lang="en-US" dirty="0" err="1"/>
              <a:t>chỉ</a:t>
            </a:r>
            <a:r>
              <a:rPr lang="en-US" dirty="0"/>
              <a:t> </a:t>
            </a:r>
            <a:r>
              <a:rPr lang="en-US" dirty="0" err="1"/>
              <a:t>thay</a:t>
            </a:r>
            <a:r>
              <a:rPr lang="en-US" dirty="0"/>
              <a:t> </a:t>
            </a:r>
            <a:r>
              <a:rPr lang="en-US" dirty="0" err="1"/>
              <a:t>đổi</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thông</a:t>
            </a:r>
            <a:r>
              <a:rPr lang="en-US" dirty="0"/>
              <a:t> </a:t>
            </a:r>
            <a:r>
              <a:rPr lang="en-US" dirty="0" err="1"/>
              <a:t>điệp</a:t>
            </a:r>
            <a:r>
              <a:rPr lang="en-US" dirty="0"/>
              <a:t> (</a:t>
            </a:r>
            <a:r>
              <a:rPr lang="en-US" dirty="0">
                <a:solidFill>
                  <a:srgbClr val="FF0000"/>
                </a:solidFill>
              </a:rPr>
              <a:t>Transposition</a:t>
            </a:r>
            <a:r>
              <a:rPr lang="en-US" dirty="0"/>
              <a:t>)</a:t>
            </a:r>
          </a:p>
          <a:p>
            <a:endParaRPr lang="en-US" dirty="0"/>
          </a:p>
        </p:txBody>
      </p:sp>
      <p:pic>
        <p:nvPicPr>
          <p:cNvPr id="244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52750"/>
            <a:ext cx="31146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41" name="Text Box 5"/>
          <p:cNvSpPr txBox="1">
            <a:spLocks noChangeArrowheads="1"/>
          </p:cNvSpPr>
          <p:nvPr/>
        </p:nvSpPr>
        <p:spPr bwMode="auto">
          <a:xfrm>
            <a:off x="4819650" y="3352800"/>
            <a:ext cx="4324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Arial" pitchFamily="34" charset="0"/>
                <a:cs typeface="Arial" pitchFamily="34" charset="0"/>
              </a:rPr>
              <a:t>Nguồn</a:t>
            </a:r>
            <a:r>
              <a:rPr lang="en-US" sz="1600" dirty="0">
                <a:latin typeface="Arial" pitchFamily="34" charset="0"/>
                <a:cs typeface="Arial" pitchFamily="34" charset="0"/>
              </a:rPr>
              <a:t>: </a:t>
            </a:r>
            <a:r>
              <a:rPr lang="en-US" sz="1600" dirty="0">
                <a:latin typeface="Arial" pitchFamily="34" charset="0"/>
                <a:cs typeface="Arial" pitchFamily="34" charset="0"/>
                <a:hlinkClick r:id="rId4"/>
              </a:rPr>
              <a:t>http://plus.maths.org/issue34/features/ekert/</a:t>
            </a:r>
            <a:r>
              <a:rPr lang="en-US" sz="1600" dirty="0">
                <a:latin typeface="Arial" pitchFamily="34" charset="0"/>
                <a:cs typeface="Arial" pitchFamily="34" charset="0"/>
              </a:rPr>
              <a:t> </a:t>
            </a: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273700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Mã hóa thời kỳ cổ đại</a:t>
            </a:r>
          </a:p>
        </p:txBody>
      </p:sp>
      <p:sp>
        <p:nvSpPr>
          <p:cNvPr id="248841" name="Rectangle 9"/>
          <p:cNvSpPr>
            <a:spLocks noGrp="1" noChangeArrowheads="1"/>
          </p:cNvSpPr>
          <p:nvPr>
            <p:ph type="body" idx="1"/>
          </p:nvPr>
        </p:nvSpPr>
        <p:spPr>
          <a:xfrm>
            <a:off x="382588" y="1414463"/>
            <a:ext cx="8380412" cy="869950"/>
          </a:xfrm>
          <a:ln/>
        </p:spPr>
        <p:txBody>
          <a:bodyPr/>
          <a:lstStyle/>
          <a:p>
            <a:r>
              <a:rPr lang="en-US" dirty="0"/>
              <a:t>Theo </a:t>
            </a:r>
            <a:r>
              <a:rPr lang="en-US" dirty="0" err="1"/>
              <a:t>các</a:t>
            </a:r>
            <a:r>
              <a:rPr lang="en-US" dirty="0"/>
              <a:t> </a:t>
            </a:r>
            <a:r>
              <a:rPr lang="en-US" dirty="0" err="1"/>
              <a:t>tài</a:t>
            </a:r>
            <a:r>
              <a:rPr lang="en-US" dirty="0"/>
              <a:t> </a:t>
            </a:r>
            <a:r>
              <a:rPr lang="en-US" dirty="0" err="1"/>
              <a:t>liệu</a:t>
            </a:r>
            <a:r>
              <a:rPr lang="en-US" dirty="0"/>
              <a:t> </a:t>
            </a:r>
            <a:r>
              <a:rPr lang="en-US" dirty="0" err="1"/>
              <a:t>ghi</a:t>
            </a:r>
            <a:r>
              <a:rPr lang="en-US" dirty="0"/>
              <a:t> </a:t>
            </a:r>
            <a:r>
              <a:rPr lang="en-US" dirty="0" err="1"/>
              <a:t>nhận</a:t>
            </a:r>
            <a:r>
              <a:rPr lang="en-US" dirty="0"/>
              <a:t> </a:t>
            </a:r>
            <a:r>
              <a:rPr lang="en-US" dirty="0" err="1"/>
              <a:t>lại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tần</a:t>
            </a:r>
            <a:r>
              <a:rPr lang="en-US" dirty="0"/>
              <a:t> </a:t>
            </a:r>
            <a:r>
              <a:rPr lang="en-US" dirty="0" err="1"/>
              <a:t>số</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thế</a:t>
            </a:r>
            <a:r>
              <a:rPr lang="en-US" dirty="0"/>
              <a:t> </a:t>
            </a:r>
            <a:r>
              <a:rPr lang="en-US" dirty="0" err="1"/>
              <a:t>kỷ</a:t>
            </a:r>
            <a:r>
              <a:rPr lang="en-US" dirty="0"/>
              <a:t> </a:t>
            </a:r>
            <a:r>
              <a:rPr lang="en-US" dirty="0" err="1"/>
              <a:t>thứ</a:t>
            </a:r>
            <a:r>
              <a:rPr lang="en-US" dirty="0"/>
              <a:t> 9</a:t>
            </a:r>
          </a:p>
          <a:p>
            <a:endParaRPr lang="en-US" sz="1800" dirty="0"/>
          </a:p>
          <a:p>
            <a:endParaRPr lang="en-US" dirty="0"/>
          </a:p>
          <a:p>
            <a:endParaRPr lang="en-US" dirty="0"/>
          </a:p>
          <a:p>
            <a:endParaRPr lang="en-US" dirty="0"/>
          </a:p>
          <a:p>
            <a:endParaRPr lang="en-US" dirty="0"/>
          </a:p>
          <a:p>
            <a:endParaRPr lang="en-US" dirty="0"/>
          </a:p>
          <a:p>
            <a:endParaRPr lang="en-US" dirty="0"/>
          </a:p>
          <a:p>
            <a:r>
              <a:rPr lang="en-US" dirty="0" err="1"/>
              <a:t>Mã</a:t>
            </a:r>
            <a:r>
              <a:rPr lang="en-US" dirty="0"/>
              <a:t> </a:t>
            </a:r>
            <a:r>
              <a:rPr lang="en-US" dirty="0" err="1"/>
              <a:t>hóa</a:t>
            </a:r>
            <a:r>
              <a:rPr lang="en-US" dirty="0"/>
              <a:t> ở </a:t>
            </a:r>
            <a:r>
              <a:rPr lang="en-US" dirty="0" err="1"/>
              <a:t>Châu</a:t>
            </a:r>
            <a:r>
              <a:rPr lang="en-US" dirty="0"/>
              <a:t> </a:t>
            </a:r>
            <a:r>
              <a:rPr lang="en-US" dirty="0" err="1"/>
              <a:t>Âu</a:t>
            </a:r>
            <a:r>
              <a:rPr lang="en-US" dirty="0"/>
              <a:t> </a:t>
            </a:r>
            <a:r>
              <a:rPr lang="en-US" dirty="0" err="1"/>
              <a:t>gần</a:t>
            </a:r>
            <a:r>
              <a:rPr lang="en-US" dirty="0"/>
              <a:t> </a:t>
            </a:r>
            <a:r>
              <a:rPr lang="en-US" dirty="0" err="1"/>
              <a:t>như</a:t>
            </a:r>
            <a:r>
              <a:rPr lang="en-US" dirty="0"/>
              <a:t> </a:t>
            </a:r>
            <a:r>
              <a:rPr lang="en-US" dirty="0" err="1"/>
              <a:t>ít</a:t>
            </a:r>
            <a:r>
              <a:rPr lang="en-US" dirty="0"/>
              <a:t> </a:t>
            </a:r>
            <a:r>
              <a:rPr lang="en-US" dirty="0" err="1"/>
              <a:t>có</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từ</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đến</a:t>
            </a:r>
            <a:r>
              <a:rPr lang="en-US" dirty="0"/>
              <a:t> </a:t>
            </a:r>
            <a:r>
              <a:rPr lang="en-US" dirty="0" err="1"/>
              <a:t>thế</a:t>
            </a:r>
            <a:r>
              <a:rPr lang="en-US" dirty="0"/>
              <a:t> </a:t>
            </a:r>
            <a:r>
              <a:rPr lang="en-US" dirty="0" err="1"/>
              <a:t>kỷ</a:t>
            </a:r>
            <a:r>
              <a:rPr lang="en-US" dirty="0"/>
              <a:t> 14!!!</a:t>
            </a:r>
          </a:p>
          <a:p>
            <a:endParaRPr lang="en-US" dirty="0"/>
          </a:p>
        </p:txBody>
      </p:sp>
      <p:pic>
        <p:nvPicPr>
          <p:cNvPr id="248836" name="Picture 4" descr="al-kind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2143125" cy="2519363"/>
          </a:xfrm>
          <a:prstGeom prst="rect">
            <a:avLst/>
          </a:prstGeom>
          <a:noFill/>
          <a:extLst>
            <a:ext uri="{909E8E84-426E-40DD-AFC4-6F175D3DCCD1}">
              <a14:hiddenFill xmlns:a14="http://schemas.microsoft.com/office/drawing/2010/main">
                <a:solidFill>
                  <a:srgbClr val="FFFFFF"/>
                </a:solidFill>
              </a14:hiddenFill>
            </a:ext>
          </a:extLst>
        </p:spPr>
      </p:pic>
      <p:pic>
        <p:nvPicPr>
          <p:cNvPr id="2488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362200"/>
            <a:ext cx="30480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8838" name="Text Box 6"/>
          <p:cNvSpPr txBox="1">
            <a:spLocks noChangeArrowheads="1"/>
          </p:cNvSpPr>
          <p:nvPr/>
        </p:nvSpPr>
        <p:spPr bwMode="auto">
          <a:xfrm>
            <a:off x="4932363" y="4953000"/>
            <a:ext cx="3678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latin typeface="Arial" pitchFamily="34" charset="0"/>
                <a:cs typeface="Arial" pitchFamily="34" charset="0"/>
                <a:hlinkClick r:id="rId5"/>
              </a:rPr>
              <a:t>http://en.wikipedia.org/wiki/Caesar_cipher</a:t>
            </a:r>
            <a:r>
              <a:rPr lang="en-US" sz="1400" dirty="0">
                <a:latin typeface="Arial" pitchFamily="34" charset="0"/>
                <a:cs typeface="Arial" pitchFamily="34" charset="0"/>
              </a:rPr>
              <a:t> </a:t>
            </a:r>
          </a:p>
        </p:txBody>
      </p:sp>
      <p:sp>
        <p:nvSpPr>
          <p:cNvPr id="248839" name="Text Box 7"/>
          <p:cNvSpPr txBox="1">
            <a:spLocks noChangeArrowheads="1"/>
          </p:cNvSpPr>
          <p:nvPr/>
        </p:nvSpPr>
        <p:spPr bwMode="auto">
          <a:xfrm>
            <a:off x="685800" y="4953000"/>
            <a:ext cx="411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400" dirty="0">
                <a:latin typeface="Arial" pitchFamily="34" charset="0"/>
                <a:cs typeface="Arial" pitchFamily="34" charset="0"/>
                <a:hlinkClick r:id="rId6"/>
              </a:rPr>
              <a:t>http://plus.maths.org/issue34/features/ekert/</a:t>
            </a:r>
            <a:r>
              <a:rPr lang="en-US" sz="1400" dirty="0">
                <a:latin typeface="Arial" pitchFamily="34" charset="0"/>
                <a:cs typeface="Arial" pitchFamily="34" charset="0"/>
              </a:rPr>
              <a:t> </a:t>
            </a: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30079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ctrTitle"/>
          </p:nvPr>
        </p:nvSpPr>
        <p:spPr>
          <a:xfrm>
            <a:off x="727075" y="1797050"/>
            <a:ext cx="7843838" cy="641350"/>
          </a:xfrm>
        </p:spPr>
        <p:txBody>
          <a:bodyPr/>
          <a:lstStyle/>
          <a:p>
            <a:r>
              <a:rPr lang="en-US" sz="4000"/>
              <a:t>Mở đầu</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232157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382588" y="365125"/>
            <a:ext cx="8380412" cy="476250"/>
          </a:xfrm>
        </p:spPr>
        <p:txBody>
          <a:bodyPr/>
          <a:lstStyle/>
          <a:p>
            <a:r>
              <a:rPr lang="en-US" sz="2800"/>
              <a:t>Mã hóa thời kỳ phục hưng</a:t>
            </a:r>
          </a:p>
        </p:txBody>
      </p:sp>
      <p:sp>
        <p:nvSpPr>
          <p:cNvPr id="252933" name="Rectangle 5"/>
          <p:cNvSpPr>
            <a:spLocks noGrp="1" noChangeArrowheads="1"/>
          </p:cNvSpPr>
          <p:nvPr>
            <p:ph type="body" idx="1"/>
          </p:nvPr>
        </p:nvSpPr>
        <p:spPr>
          <a:xfrm>
            <a:off x="3124200" y="1414463"/>
            <a:ext cx="5638800" cy="5133713"/>
          </a:xfrm>
          <a:ln/>
        </p:spPr>
        <p:txBody>
          <a:bodyPr/>
          <a:lstStyle/>
          <a:p>
            <a:pPr algn="just"/>
            <a:r>
              <a:rPr lang="en-US" dirty="0"/>
              <a:t>Ở Ý, </a:t>
            </a:r>
            <a:r>
              <a:rPr lang="en-US" dirty="0" err="1"/>
              <a:t>cũng</a:t>
            </a:r>
            <a:r>
              <a:rPr lang="en-US" dirty="0"/>
              <a:t> </a:t>
            </a:r>
            <a:r>
              <a:rPr lang="en-US" dirty="0" err="1"/>
              <a:t>như</a:t>
            </a:r>
            <a:r>
              <a:rPr lang="en-US" dirty="0"/>
              <a:t> </a:t>
            </a:r>
            <a:r>
              <a:rPr lang="en-US" dirty="0" err="1"/>
              <a:t>các</a:t>
            </a:r>
            <a:r>
              <a:rPr lang="en-US" dirty="0"/>
              <a:t> </a:t>
            </a:r>
            <a:r>
              <a:rPr lang="en-US" dirty="0" err="1"/>
              <a:t>nước</a:t>
            </a:r>
            <a:r>
              <a:rPr lang="en-US" dirty="0"/>
              <a:t> </a:t>
            </a:r>
            <a:r>
              <a:rPr lang="en-US" dirty="0" err="1"/>
              <a:t>Châu</a:t>
            </a:r>
            <a:r>
              <a:rPr lang="en-US" dirty="0"/>
              <a:t> </a:t>
            </a:r>
            <a:r>
              <a:rPr lang="en-US" dirty="0" err="1"/>
              <a:t>Âu</a:t>
            </a:r>
            <a:r>
              <a:rPr lang="en-US" dirty="0"/>
              <a:t> </a:t>
            </a:r>
            <a:r>
              <a:rPr lang="en-US" dirty="0" err="1"/>
              <a:t>khác</a:t>
            </a:r>
            <a:r>
              <a:rPr lang="en-US" dirty="0"/>
              <a:t>, </a:t>
            </a:r>
            <a:r>
              <a:rPr lang="en-US" dirty="0" err="1"/>
              <a:t>mật</a:t>
            </a:r>
            <a:r>
              <a:rPr lang="en-US" dirty="0"/>
              <a:t> </a:t>
            </a:r>
            <a:r>
              <a:rPr lang="en-US" dirty="0" err="1"/>
              <a:t>mã</a:t>
            </a:r>
            <a:r>
              <a:rPr lang="en-US" dirty="0"/>
              <a:t> </a:t>
            </a:r>
            <a:r>
              <a:rPr lang="en-US" dirty="0" err="1"/>
              <a:t>học</a:t>
            </a:r>
            <a:r>
              <a:rPr lang="en-US" dirty="0"/>
              <a:t> </a:t>
            </a:r>
            <a:r>
              <a:rPr lang="en-US" dirty="0" err="1"/>
              <a:t>bắt</a:t>
            </a:r>
            <a:r>
              <a:rPr lang="en-US" dirty="0"/>
              <a:t> </a:t>
            </a:r>
            <a:r>
              <a:rPr lang="en-US" dirty="0" err="1"/>
              <a:t>đầu</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trở</a:t>
            </a:r>
            <a:r>
              <a:rPr lang="en-US" dirty="0"/>
              <a:t> </a:t>
            </a:r>
            <a:r>
              <a:rPr lang="en-US" dirty="0" err="1"/>
              <a:t>lại</a:t>
            </a:r>
            <a:endParaRPr lang="en-US" dirty="0"/>
          </a:p>
          <a:p>
            <a:pPr algn="just"/>
            <a:r>
              <a:rPr lang="en-US" dirty="0" err="1"/>
              <a:t>Các</a:t>
            </a:r>
            <a:r>
              <a:rPr lang="en-US" dirty="0"/>
              <a:t> </a:t>
            </a:r>
            <a:r>
              <a:rPr lang="en-US" dirty="0" err="1"/>
              <a:t>quốc</a:t>
            </a:r>
            <a:r>
              <a:rPr lang="en-US" dirty="0"/>
              <a:t> </a:t>
            </a:r>
            <a:r>
              <a:rPr lang="en-US" dirty="0" err="1"/>
              <a:t>gia</a:t>
            </a:r>
            <a:r>
              <a:rPr lang="en-US" dirty="0"/>
              <a:t>, </a:t>
            </a:r>
            <a:r>
              <a:rPr lang="en-US" dirty="0" err="1"/>
              <a:t>các</a:t>
            </a:r>
            <a:r>
              <a:rPr lang="en-US" dirty="0"/>
              <a:t> </a:t>
            </a:r>
            <a:r>
              <a:rPr lang="en-US" dirty="0" err="1"/>
              <a:t>thành</a:t>
            </a:r>
            <a:r>
              <a:rPr lang="en-US" dirty="0"/>
              <a:t> </a:t>
            </a:r>
            <a:r>
              <a:rPr lang="en-US" dirty="0" err="1"/>
              <a:t>phố</a:t>
            </a:r>
            <a:r>
              <a:rPr lang="en-US" dirty="0"/>
              <a:t> </a:t>
            </a:r>
            <a:r>
              <a:rPr lang="en-US" dirty="0" err="1"/>
              <a:t>bắt</a:t>
            </a:r>
            <a:r>
              <a:rPr lang="en-US" dirty="0"/>
              <a:t> </a:t>
            </a:r>
            <a:r>
              <a:rPr lang="en-US" dirty="0" err="1"/>
              <a:t>đầu</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chuyên</a:t>
            </a:r>
            <a:r>
              <a:rPr lang="en-US" dirty="0"/>
              <a:t> </a:t>
            </a:r>
            <a:r>
              <a:rPr lang="en-US" dirty="0" err="1"/>
              <a:t>gia</a:t>
            </a:r>
            <a:r>
              <a:rPr lang="en-US" dirty="0"/>
              <a:t> </a:t>
            </a:r>
            <a:r>
              <a:rPr lang="en-US" dirty="0" err="1"/>
              <a:t>về</a:t>
            </a:r>
            <a:r>
              <a:rPr lang="en-US" dirty="0"/>
              <a:t> </a:t>
            </a:r>
            <a:r>
              <a:rPr lang="en-US" dirty="0" err="1"/>
              <a:t>mật</a:t>
            </a:r>
            <a:r>
              <a:rPr lang="en-US" dirty="0"/>
              <a:t> </a:t>
            </a:r>
            <a:r>
              <a:rPr lang="en-US" dirty="0" err="1"/>
              <a:t>mã</a:t>
            </a:r>
            <a:r>
              <a:rPr lang="en-US" dirty="0"/>
              <a:t> </a:t>
            </a:r>
            <a:r>
              <a:rPr lang="en-US" dirty="0" err="1"/>
              <a:t>và</a:t>
            </a:r>
            <a:r>
              <a:rPr lang="en-US" dirty="0"/>
              <a:t> </a:t>
            </a:r>
            <a:r>
              <a:rPr lang="en-US" dirty="0" err="1"/>
              <a:t>phá</a:t>
            </a:r>
            <a:r>
              <a:rPr lang="en-US" dirty="0"/>
              <a:t> </a:t>
            </a:r>
            <a:r>
              <a:rPr lang="en-US" dirty="0" err="1"/>
              <a:t>mã</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các</a:t>
            </a:r>
            <a:r>
              <a:rPr lang="en-US" dirty="0"/>
              <a:t> </a:t>
            </a:r>
            <a:r>
              <a:rPr lang="en-US" dirty="0" err="1"/>
              <a:t>bức</a:t>
            </a:r>
            <a:r>
              <a:rPr lang="en-US" dirty="0"/>
              <a:t> </a:t>
            </a:r>
            <a:r>
              <a:rPr lang="en-US" dirty="0" err="1"/>
              <a:t>thư</a:t>
            </a:r>
            <a:r>
              <a:rPr lang="en-US" dirty="0"/>
              <a:t>.</a:t>
            </a:r>
          </a:p>
          <a:p>
            <a:pPr algn="just"/>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giai</a:t>
            </a:r>
            <a:r>
              <a:rPr lang="en-US" dirty="0"/>
              <a:t> </a:t>
            </a:r>
            <a:r>
              <a:rPr lang="en-US" dirty="0" err="1"/>
              <a:t>đoạn</a:t>
            </a:r>
            <a:r>
              <a:rPr lang="en-US" dirty="0"/>
              <a:t> </a:t>
            </a:r>
            <a:r>
              <a:rPr lang="en-US" dirty="0" err="1"/>
              <a:t>này</a:t>
            </a:r>
            <a:r>
              <a:rPr lang="en-US" dirty="0"/>
              <a:t> </a:t>
            </a:r>
            <a:r>
              <a:rPr lang="en-US" dirty="0" err="1"/>
              <a:t>thường</a:t>
            </a:r>
            <a:r>
              <a:rPr lang="en-US" dirty="0"/>
              <a:t> </a:t>
            </a:r>
            <a:r>
              <a:rPr lang="en-US" dirty="0" err="1"/>
              <a:t>là</a:t>
            </a:r>
            <a:r>
              <a:rPr lang="en-US" dirty="0"/>
              <a:t> </a:t>
            </a:r>
            <a:r>
              <a:rPr lang="en-US" dirty="0" err="1">
                <a:solidFill>
                  <a:srgbClr val="FF0000"/>
                </a:solidFill>
              </a:rPr>
              <a:t>Thay</a:t>
            </a:r>
            <a:r>
              <a:rPr lang="en-US" dirty="0">
                <a:solidFill>
                  <a:srgbClr val="FF0000"/>
                </a:solidFill>
              </a:rPr>
              <a:t> </a:t>
            </a:r>
            <a:r>
              <a:rPr lang="en-US" dirty="0" err="1">
                <a:solidFill>
                  <a:srgbClr val="FF0000"/>
                </a:solidFill>
              </a:rPr>
              <a:t>thế</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ký</a:t>
            </a:r>
            <a:r>
              <a:rPr lang="en-US" dirty="0">
                <a:solidFill>
                  <a:srgbClr val="FF0000"/>
                </a:solidFill>
              </a:rPr>
              <a:t> </a:t>
            </a:r>
            <a:r>
              <a:rPr lang="en-US" dirty="0" err="1">
                <a:solidFill>
                  <a:srgbClr val="FF0000"/>
                </a:solidFill>
              </a:rPr>
              <a:t>tự</a:t>
            </a:r>
            <a:r>
              <a:rPr lang="en-US" dirty="0">
                <a:solidFill>
                  <a:srgbClr val="FF0000"/>
                </a:solidFill>
              </a:rPr>
              <a:t> </a:t>
            </a:r>
            <a:r>
              <a:rPr lang="en-US" dirty="0"/>
              <a:t>(</a:t>
            </a:r>
            <a:r>
              <a:rPr lang="en-US" sz="2400" dirty="0" err="1"/>
              <a:t>PolyAlphabetic</a:t>
            </a:r>
            <a:r>
              <a:rPr lang="en-US" sz="2400" dirty="0"/>
              <a:t> Substitution Cipher</a:t>
            </a:r>
            <a:r>
              <a:rPr lang="en-US" dirty="0"/>
              <a:t>).</a:t>
            </a:r>
          </a:p>
          <a:p>
            <a:pPr algn="just"/>
            <a:r>
              <a:rPr lang="en-US" dirty="0" err="1"/>
              <a:t>Nhiều</a:t>
            </a:r>
            <a:r>
              <a:rPr lang="en-US" dirty="0"/>
              <a:t> </a:t>
            </a:r>
            <a:r>
              <a:rPr lang="en-US" dirty="0" err="1"/>
              <a:t>dụng</a:t>
            </a:r>
            <a:r>
              <a:rPr lang="en-US" dirty="0"/>
              <a:t> </a:t>
            </a:r>
            <a:r>
              <a:rPr lang="en-US" dirty="0" err="1"/>
              <a:t>cụ</a:t>
            </a:r>
            <a:r>
              <a:rPr lang="en-US" dirty="0"/>
              <a:t> </a:t>
            </a:r>
            <a:r>
              <a:rPr lang="en-US" dirty="0" err="1"/>
              <a:t>mã</a:t>
            </a:r>
            <a:r>
              <a:rPr lang="en-US" dirty="0"/>
              <a:t> </a:t>
            </a:r>
            <a:r>
              <a:rPr lang="en-US" dirty="0" err="1"/>
              <a:t>hóa</a:t>
            </a:r>
            <a:r>
              <a:rPr lang="en-US" dirty="0"/>
              <a:t> </a:t>
            </a:r>
            <a:r>
              <a:rPr lang="en-US" dirty="0" err="1"/>
              <a:t>được</a:t>
            </a:r>
            <a:r>
              <a:rPr lang="en-US" dirty="0"/>
              <a:t> </a:t>
            </a:r>
            <a:r>
              <a:rPr lang="en-US" dirty="0" err="1"/>
              <a:t>chế</a:t>
            </a:r>
            <a:r>
              <a:rPr lang="en-US" dirty="0"/>
              <a:t> </a:t>
            </a:r>
            <a:r>
              <a:rPr lang="en-US" dirty="0" err="1"/>
              <a:t>tạo</a:t>
            </a:r>
            <a:r>
              <a:rPr lang="en-US" dirty="0"/>
              <a:t> </a:t>
            </a:r>
            <a:r>
              <a:rPr lang="en-US" dirty="0" err="1"/>
              <a:t>và</a:t>
            </a:r>
            <a:r>
              <a:rPr lang="en-US" dirty="0"/>
              <a:t> </a:t>
            </a:r>
            <a:r>
              <a:rPr lang="en-US" dirty="0" err="1"/>
              <a:t>sử</a:t>
            </a:r>
            <a:r>
              <a:rPr lang="en-US" dirty="0"/>
              <a:t> </a:t>
            </a:r>
            <a:r>
              <a:rPr lang="en-US" dirty="0" err="1"/>
              <a:t>dụng</a:t>
            </a:r>
            <a:endParaRPr lang="en-US" dirty="0"/>
          </a:p>
        </p:txBody>
      </p:sp>
      <p:pic>
        <p:nvPicPr>
          <p:cNvPr id="252932" name="Picture 4" descr="simappr-100078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2765425" cy="34559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27445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82588" y="365125"/>
            <a:ext cx="8380412" cy="476250"/>
          </a:xfrm>
        </p:spPr>
        <p:txBody>
          <a:bodyPr/>
          <a:lstStyle/>
          <a:p>
            <a:r>
              <a:rPr lang="en-US" sz="2800"/>
              <a:t>Mã hóa thời kỳ phục hưng</a:t>
            </a:r>
          </a:p>
        </p:txBody>
      </p:sp>
      <p:sp>
        <p:nvSpPr>
          <p:cNvPr id="254980" name="Rectangle 4"/>
          <p:cNvSpPr>
            <a:spLocks noGrp="1" noChangeArrowheads="1"/>
          </p:cNvSpPr>
          <p:nvPr>
            <p:ph type="body" idx="1"/>
          </p:nvPr>
        </p:nvSpPr>
        <p:spPr>
          <a:xfrm>
            <a:off x="382588" y="1414463"/>
            <a:ext cx="8380412" cy="2151062"/>
          </a:xfrm>
          <a:ln/>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cách</a:t>
            </a:r>
            <a:r>
              <a:rPr lang="en-US" dirty="0"/>
              <a:t> </a:t>
            </a:r>
            <a:r>
              <a:rPr lang="en-US" dirty="0" err="1"/>
              <a:t>thay</a:t>
            </a:r>
            <a:r>
              <a:rPr lang="en-US" dirty="0"/>
              <a:t> </a:t>
            </a:r>
            <a:r>
              <a:rPr lang="en-US" dirty="0" err="1"/>
              <a:t>thế</a:t>
            </a:r>
            <a:r>
              <a:rPr lang="en-US" dirty="0"/>
              <a:t> </a:t>
            </a:r>
            <a:r>
              <a:rPr lang="en-US" dirty="0" err="1"/>
              <a:t>đa</a:t>
            </a:r>
            <a:r>
              <a:rPr lang="en-US" dirty="0"/>
              <a:t> </a:t>
            </a:r>
            <a:r>
              <a:rPr lang="en-US" dirty="0" err="1"/>
              <a:t>ký</a:t>
            </a:r>
            <a:r>
              <a:rPr lang="en-US" dirty="0"/>
              <a:t> </a:t>
            </a:r>
            <a:r>
              <a:rPr lang="en-US" dirty="0" err="1"/>
              <a:t>tự</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lần</a:t>
            </a:r>
            <a:r>
              <a:rPr lang="en-US" dirty="0"/>
              <a:t> </a:t>
            </a:r>
            <a:r>
              <a:rPr lang="en-US" dirty="0" err="1"/>
              <a:t>thay</a:t>
            </a:r>
            <a:r>
              <a:rPr lang="en-US" dirty="0"/>
              <a:t> </a:t>
            </a:r>
            <a:r>
              <a:rPr lang="en-US" dirty="0" err="1"/>
              <a:t>thế</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liên</a:t>
            </a:r>
            <a:r>
              <a:rPr lang="en-US" dirty="0"/>
              <a:t> </a:t>
            </a:r>
            <a:r>
              <a:rPr lang="en-US" dirty="0" err="1"/>
              <a:t>tiếp</a:t>
            </a:r>
            <a:r>
              <a:rPr lang="en-US" dirty="0"/>
              <a:t> </a:t>
            </a:r>
            <a:r>
              <a:rPr lang="en-US" dirty="0" err="1"/>
              <a:t>nhau</a:t>
            </a:r>
            <a:r>
              <a:rPr lang="en-US" dirty="0"/>
              <a:t>.</a:t>
            </a:r>
          </a:p>
          <a:p>
            <a:r>
              <a:rPr lang="en-US" dirty="0" err="1"/>
              <a:t>Thường</a:t>
            </a:r>
            <a:r>
              <a:rPr lang="en-US" dirty="0"/>
              <a:t> </a:t>
            </a:r>
            <a:r>
              <a:rPr lang="en-US" dirty="0" err="1"/>
              <a:t>dùng</a:t>
            </a:r>
            <a:r>
              <a:rPr lang="en-US" dirty="0"/>
              <a:t> </a:t>
            </a:r>
            <a:r>
              <a:rPr lang="en-US" dirty="0" err="1"/>
              <a:t>dụng</a:t>
            </a:r>
            <a:r>
              <a:rPr lang="en-US" dirty="0"/>
              <a:t> </a:t>
            </a:r>
            <a:r>
              <a:rPr lang="en-US" dirty="0" err="1"/>
              <a:t>cụ</a:t>
            </a:r>
            <a:r>
              <a:rPr lang="en-US" dirty="0"/>
              <a:t> Cipher Disk, </a:t>
            </a:r>
            <a:r>
              <a:rPr lang="en-US" dirty="0" err="1"/>
              <a:t>hoặc</a:t>
            </a:r>
            <a:r>
              <a:rPr lang="en-US" dirty="0"/>
              <a:t> </a:t>
            </a:r>
            <a:r>
              <a:rPr lang="en-US" dirty="0" err="1"/>
              <a:t>dùng</a:t>
            </a:r>
            <a:r>
              <a:rPr lang="en-US" dirty="0"/>
              <a:t> </a:t>
            </a:r>
            <a:r>
              <a:rPr lang="en-US" dirty="0" err="1"/>
              <a:t>bảng</a:t>
            </a:r>
            <a:r>
              <a:rPr lang="en-US" dirty="0"/>
              <a:t> </a:t>
            </a:r>
            <a:r>
              <a:rPr lang="en-US" dirty="0" err="1"/>
              <a:t>tra</a:t>
            </a:r>
            <a:r>
              <a:rPr lang="en-US" dirty="0"/>
              <a:t> </a:t>
            </a:r>
            <a:r>
              <a:rPr lang="en-US" dirty="0" err="1"/>
              <a:t>để</a:t>
            </a:r>
            <a:r>
              <a:rPr lang="en-US" dirty="0"/>
              <a:t> </a:t>
            </a:r>
            <a:r>
              <a:rPr lang="en-US" dirty="0" err="1"/>
              <a:t>giúp</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endParaRPr lang="en-US" dirty="0"/>
          </a:p>
          <a:p>
            <a:r>
              <a:rPr lang="vi-VN" dirty="0"/>
              <a:t>Kỹ thuật chính (kinh điển) dùng để phá vỡ hệ mã Thay thế đa ký tự gồm 2 bước:</a:t>
            </a:r>
          </a:p>
          <a:p>
            <a:pPr lvl="1"/>
            <a:r>
              <a:rPr lang="vi-VN" dirty="0"/>
              <a:t>Tìm ra độ dài của chu kỳ</a:t>
            </a:r>
          </a:p>
          <a:p>
            <a:pPr lvl="1"/>
            <a:r>
              <a:rPr lang="vi-VN" dirty="0"/>
              <a:t>Áp dụng kỹ thuật phân tích (cho phương pháp mã hóa thay thế đơn ký tự) + thông tin thu được từ các ký tự trước</a:t>
            </a:r>
          </a:p>
          <a:p>
            <a:endParaRPr lang="en-US" dirty="0"/>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4145178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p>
        </p:txBody>
      </p:sp>
      <p:sp>
        <p:nvSpPr>
          <p:cNvPr id="259077" name="Rectangle 5"/>
          <p:cNvSpPr>
            <a:spLocks noGrp="1" noChangeArrowheads="1"/>
          </p:cNvSpPr>
          <p:nvPr>
            <p:ph type="body" idx="1"/>
          </p:nvPr>
        </p:nvSpPr>
        <p:spPr>
          <a:xfrm>
            <a:off x="3657600" y="1414463"/>
            <a:ext cx="5105400" cy="3944937"/>
          </a:xfrm>
          <a:ln/>
        </p:spPr>
        <p:txBody>
          <a:bodyPr/>
          <a:lstStyle/>
          <a:p>
            <a:r>
              <a:rPr lang="en-US"/>
              <a:t>Mã hóa được sử dụng phổ biến trong Thế chiến I</a:t>
            </a:r>
          </a:p>
          <a:p>
            <a:r>
              <a:rPr lang="en-US"/>
              <a:t>Sự phát triển của sóng vô tuyến và điện đài giúp việc liên lạc trong quân đội được thực hiện dễ dàng và nhiều hơn.</a:t>
            </a:r>
          </a:p>
          <a:p>
            <a:r>
              <a:rPr lang="en-US"/>
              <a:t>Đòi hỏi các thiết bị hỗ trợ việc mã hóa và giải mã </a:t>
            </a:r>
          </a:p>
          <a:p>
            <a:r>
              <a:rPr lang="en-US"/>
              <a:t>Các máy mã hóa ra đời</a:t>
            </a:r>
          </a:p>
        </p:txBody>
      </p:sp>
      <p:pic>
        <p:nvPicPr>
          <p:cNvPr id="259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89138"/>
            <a:ext cx="302418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126266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p>
        </p:txBody>
      </p:sp>
      <p:sp>
        <p:nvSpPr>
          <p:cNvPr id="261125" name="Rectangle 5"/>
          <p:cNvSpPr>
            <a:spLocks noGrp="1" noChangeArrowheads="1"/>
          </p:cNvSpPr>
          <p:nvPr>
            <p:ph type="body" idx="1"/>
          </p:nvPr>
        </p:nvSpPr>
        <p:spPr>
          <a:xfrm>
            <a:off x="4191000" y="1414463"/>
            <a:ext cx="4572000" cy="4200525"/>
          </a:xfrm>
          <a:ln/>
        </p:spPr>
        <p:txBody>
          <a:bodyPr/>
          <a:lstStyle/>
          <a:p>
            <a:r>
              <a:rPr lang="en-US"/>
              <a:t>Thế chiến thứ 2: cuộc chiến trên lĩnh vực khoa học, trong đó có cả khoa học mật mã.</a:t>
            </a:r>
          </a:p>
          <a:p>
            <a:r>
              <a:rPr lang="en-US"/>
              <a:t>Máy mã hóa Enigma (của Đức) bị quân đội Anh giải mã </a:t>
            </a:r>
          </a:p>
          <a:p>
            <a:r>
              <a:rPr lang="en-US"/>
              <a:t>Máy mã hóa “Purple” của Nhật bị quân đội Mỹ giải mã</a:t>
            </a:r>
          </a:p>
        </p:txBody>
      </p:sp>
      <p:pic>
        <p:nvPicPr>
          <p:cNvPr id="261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276475"/>
            <a:ext cx="29527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207732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ctrTitle"/>
          </p:nvPr>
        </p:nvSpPr>
        <p:spPr>
          <a:xfrm>
            <a:off x="727075" y="1797050"/>
            <a:ext cx="7843838" cy="641350"/>
          </a:xfrm>
        </p:spPr>
        <p:txBody>
          <a:bodyPr/>
          <a:lstStyle/>
          <a:p>
            <a:r>
              <a:rPr lang="en-US" sz="4000"/>
              <a:t>Hệ thống mã hóa</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105131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Hệ thống mã hóa</a:t>
            </a:r>
          </a:p>
        </p:txBody>
      </p:sp>
      <p:pic>
        <p:nvPicPr>
          <p:cNvPr id="224259" name="Picture 3" descr="d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2075"/>
            <a:ext cx="7880350" cy="4484688"/>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224260" name="Rectangle 4"/>
          <p:cNvSpPr>
            <a:spLocks noChangeArrowheads="1"/>
          </p:cNvSpPr>
          <p:nvPr/>
        </p:nvSpPr>
        <p:spPr bwMode="auto">
          <a:xfrm>
            <a:off x="685800" y="3962400"/>
            <a:ext cx="7848600" cy="1905000"/>
          </a:xfrm>
          <a:prstGeom prst="rect">
            <a:avLst/>
          </a:prstGeom>
          <a:gradFill rotWithShape="1">
            <a:gsLst>
              <a:gs pos="0">
                <a:schemeClr val="tx2">
                  <a:alpha val="20000"/>
                </a:schemeClr>
              </a:gs>
              <a:gs pos="100000">
                <a:schemeClr val="tx2">
                  <a:gamma/>
                  <a:shade val="46275"/>
                  <a:invGamma/>
                  <a:alpha val="20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026807" y="5562600"/>
            <a:ext cx="3974193"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err="1">
                <a:solidFill>
                  <a:srgbClr val="000000"/>
                </a:solidFill>
                <a:effectLst>
                  <a:outerShdw blurRad="38100" dist="38100" dir="2700000" algn="tl">
                    <a:srgbClr val="FFFFFF"/>
                  </a:outerShdw>
                </a:effectLst>
                <a:cs typeface="Arial" charset="0"/>
              </a:rPr>
              <a:t>Bảo</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đảm</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một</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mẩu</a:t>
            </a:r>
            <a:r>
              <a:rPr lang="en-US" b="1" dirty="0">
                <a:solidFill>
                  <a:srgbClr val="000000"/>
                </a:solidFill>
                <a:effectLst>
                  <a:outerShdw blurRad="38100" dist="38100" dir="2700000" algn="tl">
                    <a:srgbClr val="FFFFFF"/>
                  </a:outerShdw>
                </a:effectLst>
                <a:cs typeface="Arial" charset="0"/>
              </a:rPr>
              <a:t> tin </a:t>
            </a:r>
            <a:r>
              <a:rPr lang="en-US" b="1" i="1" dirty="0">
                <a:solidFill>
                  <a:srgbClr val="000000"/>
                </a:solidFill>
                <a:effectLst>
                  <a:outerShdw blurRad="38100" dist="38100" dir="2700000" algn="tl">
                    <a:srgbClr val="FFFFFF"/>
                  </a:outerShdw>
                </a:effectLst>
                <a:cs typeface="Arial" charset="0"/>
              </a:rPr>
              <a:t>x</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được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hóa</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bằng</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luật</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hóa</a:t>
            </a:r>
            <a:r>
              <a:rPr lang="en-US" b="1" dirty="0">
                <a:solidFill>
                  <a:srgbClr val="000000"/>
                </a:solidFill>
                <a:effectLst>
                  <a:outerShdw blurRad="38100" dist="38100" dir="2700000" algn="tl">
                    <a:srgbClr val="FFFFFF"/>
                  </a:outerShdw>
                </a:effectLst>
                <a:cs typeface="Arial" charset="0"/>
              </a:rPr>
              <a:t> </a:t>
            </a:r>
            <a:r>
              <a:rPr lang="en-US" b="1" i="1" dirty="0" err="1">
                <a:solidFill>
                  <a:srgbClr val="000000"/>
                </a:solidFill>
                <a:effectLst>
                  <a:outerShdw blurRad="38100" dist="38100" dir="2700000" algn="tl">
                    <a:srgbClr val="FFFFFF"/>
                  </a:outerShdw>
                </a:effectLst>
                <a:cs typeface="Arial" charset="0"/>
              </a:rPr>
              <a:t>e</a:t>
            </a:r>
            <a:r>
              <a:rPr lang="en-US" b="1" i="1" baseline="-25000" dirty="0" err="1">
                <a:solidFill>
                  <a:srgbClr val="000000"/>
                </a:solidFill>
                <a:effectLst>
                  <a:outerShdw blurRad="38100" dist="38100" dir="2700000" algn="tl">
                    <a:srgbClr val="FFFFFF"/>
                  </a:outerShdw>
                </a:effectLst>
                <a:cs typeface="Arial" charset="0"/>
              </a:rPr>
              <a:t>k</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có</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thể</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được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giải</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chính</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xác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bằng</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luật</a:t>
            </a:r>
            <a:r>
              <a:rPr lang="en-US" b="1" dirty="0">
                <a:solidFill>
                  <a:srgbClr val="000000"/>
                </a:solidFill>
                <a:effectLst>
                  <a:outerShdw blurRad="38100" dist="38100" dir="2700000" algn="tl">
                    <a:srgbClr val="FFFFFF"/>
                  </a:outerShdw>
                </a:effectLst>
                <a:cs typeface="Arial" charset="0"/>
              </a:rPr>
              <a:t> </a:t>
            </a:r>
            <a:r>
              <a:rPr lang="en-US" b="1" i="1" dirty="0" err="1">
                <a:solidFill>
                  <a:srgbClr val="000000"/>
                </a:solidFill>
                <a:effectLst>
                  <a:outerShdw blurRad="38100" dist="38100" dir="2700000" algn="tl">
                    <a:srgbClr val="FFFFFF"/>
                  </a:outerShdw>
                </a:effectLst>
                <a:cs typeface="Arial" charset="0"/>
              </a:rPr>
              <a:t>d</a:t>
            </a:r>
            <a:r>
              <a:rPr lang="en-US" b="1" i="1" baseline="-25000" dirty="0" err="1">
                <a:solidFill>
                  <a:srgbClr val="000000"/>
                </a:solidFill>
                <a:effectLst>
                  <a:outerShdw blurRad="38100" dist="38100" dir="2700000" algn="tl">
                    <a:srgbClr val="FFFFFF"/>
                  </a:outerShdw>
                </a:effectLst>
                <a:cs typeface="Arial" charset="0"/>
              </a:rPr>
              <a:t>k</a:t>
            </a:r>
            <a:endParaRPr lang="en-US" b="1" i="1" baseline="-25000" dirty="0">
              <a:solidFill>
                <a:srgbClr val="000000"/>
              </a:solidFill>
              <a:effectLst>
                <a:outerShdw blurRad="38100" dist="38100" dir="2700000" algn="tl">
                  <a:srgbClr val="FFFFFF"/>
                </a:outerShdw>
              </a:effectLst>
              <a:cs typeface="Arial" charset="0"/>
            </a:endParaRP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194549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dissolve">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     Hệ thống mã hóa đối xứng</a:t>
            </a:r>
          </a:p>
        </p:txBody>
      </p:sp>
      <p:pic>
        <p:nvPicPr>
          <p:cNvPr id="287747" name="Picture 3"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352800"/>
            <a:ext cx="1490663"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7748" name="Group 4"/>
          <p:cNvGrpSpPr>
            <a:grpSpLocks/>
          </p:cNvGrpSpPr>
          <p:nvPr/>
        </p:nvGrpSpPr>
        <p:grpSpPr bwMode="auto">
          <a:xfrm>
            <a:off x="5181600" y="1905000"/>
            <a:ext cx="1809750" cy="1695450"/>
            <a:chOff x="3600" y="3252"/>
            <a:chExt cx="1140" cy="1068"/>
          </a:xfrm>
        </p:grpSpPr>
        <p:pic>
          <p:nvPicPr>
            <p:cNvPr id="287749" name="Picture 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50"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pic>
        <p:nvPicPr>
          <p:cNvPr id="287751" name="Picture 7" descr="loc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676400"/>
            <a:ext cx="1225550" cy="1773238"/>
          </a:xfrm>
          <a:prstGeom prst="rect">
            <a:avLst/>
          </a:prstGeom>
          <a:noFill/>
          <a:extLst>
            <a:ext uri="{909E8E84-426E-40DD-AFC4-6F175D3DCCD1}">
              <a14:hiddenFill xmlns:a14="http://schemas.microsoft.com/office/drawing/2010/main">
                <a:solidFill>
                  <a:srgbClr val="FFFFFF"/>
                </a:solidFill>
              </a14:hiddenFill>
            </a:ext>
          </a:extLst>
        </p:spPr>
      </p:pic>
      <p:pic>
        <p:nvPicPr>
          <p:cNvPr id="287752" name="Picture 8" descr="unlock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4473575"/>
            <a:ext cx="1673225" cy="1851025"/>
          </a:xfrm>
          <a:prstGeom prst="rect">
            <a:avLst/>
          </a:prstGeom>
          <a:noFill/>
          <a:extLst>
            <a:ext uri="{909E8E84-426E-40DD-AFC4-6F175D3DCCD1}">
              <a14:hiddenFill xmlns:a14="http://schemas.microsoft.com/office/drawing/2010/main">
                <a:solidFill>
                  <a:srgbClr val="FFFFFF"/>
                </a:solidFill>
              </a14:hiddenFill>
            </a:ext>
          </a:extLst>
        </p:spPr>
      </p:pic>
      <p:sp>
        <p:nvSpPr>
          <p:cNvPr id="287753" name="AutoShape 9"/>
          <p:cNvSpPr>
            <a:spLocks noChangeArrowheads="1"/>
          </p:cNvSpPr>
          <p:nvPr/>
        </p:nvSpPr>
        <p:spPr bwMode="auto">
          <a:xfrm rot="-2499843">
            <a:off x="1981200" y="32766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4" name="AutoShape 10"/>
          <p:cNvSpPr>
            <a:spLocks noChangeArrowheads="1"/>
          </p:cNvSpPr>
          <p:nvPr/>
        </p:nvSpPr>
        <p:spPr bwMode="auto">
          <a:xfrm>
            <a:off x="4495800" y="23622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5" name="AutoShape 11"/>
          <p:cNvSpPr>
            <a:spLocks noChangeArrowheads="1"/>
          </p:cNvSpPr>
          <p:nvPr/>
        </p:nvSpPr>
        <p:spPr bwMode="auto">
          <a:xfrm>
            <a:off x="6858000" y="49530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6" name="AutoShape 12"/>
          <p:cNvSpPr>
            <a:spLocks noChangeArrowheads="1"/>
          </p:cNvSpPr>
          <p:nvPr/>
        </p:nvSpPr>
        <p:spPr bwMode="auto">
          <a:xfrm>
            <a:off x="5562600" y="3962400"/>
            <a:ext cx="609600" cy="381000"/>
          </a:xfrm>
          <a:prstGeom prst="down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pic>
        <p:nvPicPr>
          <p:cNvPr id="287757" name="Picture 13" descr="key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219200"/>
            <a:ext cx="1179513" cy="920750"/>
          </a:xfrm>
          <a:prstGeom prst="rect">
            <a:avLst/>
          </a:prstGeom>
          <a:noFill/>
          <a:extLst>
            <a:ext uri="{909E8E84-426E-40DD-AFC4-6F175D3DCCD1}">
              <a14:hiddenFill xmlns:a14="http://schemas.microsoft.com/office/drawing/2010/main">
                <a:solidFill>
                  <a:srgbClr val="FFFFFF"/>
                </a:solidFill>
              </a14:hiddenFill>
            </a:ext>
          </a:extLst>
        </p:spPr>
      </p:pic>
      <p:grpSp>
        <p:nvGrpSpPr>
          <p:cNvPr id="287758" name="Group 14"/>
          <p:cNvGrpSpPr>
            <a:grpSpLocks/>
          </p:cNvGrpSpPr>
          <p:nvPr/>
        </p:nvGrpSpPr>
        <p:grpSpPr bwMode="auto">
          <a:xfrm>
            <a:off x="7239000" y="4648200"/>
            <a:ext cx="1809750" cy="1695450"/>
            <a:chOff x="3600" y="3252"/>
            <a:chExt cx="1140" cy="1068"/>
          </a:xfrm>
        </p:grpSpPr>
        <p:pic>
          <p:nvPicPr>
            <p:cNvPr id="287759" name="Picture 1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60" name="Text Box 1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118550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757"/>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7 2.42775E-6 L 0.25833 0.14428 " pathEditMode="relative" ptsTypes="AA">
                                      <p:cBhvr>
                                        <p:cTn id="8" dur="2000" fill="hold"/>
                                        <p:tgtEl>
                                          <p:spTgt spid="287757"/>
                                        </p:tgtEl>
                                        <p:attrNameLst>
                                          <p:attrName>ppt_x</p:attrName>
                                          <p:attrName>ppt_y</p:attrName>
                                        </p:attrNameLst>
                                      </p:cBhvr>
                                    </p:animMotion>
                                  </p:childTnLst>
                                </p:cTn>
                              </p:par>
                              <p:par>
                                <p:cTn id="9" presetID="22" presetClass="entr" presetSubtype="4" fill="hold" grpId="0" nodeType="withEffect">
                                  <p:stCondLst>
                                    <p:cond delay="0"/>
                                  </p:stCondLst>
                                  <p:childTnLst>
                                    <p:set>
                                      <p:cBhvr>
                                        <p:cTn id="10" dur="1" fill="hold">
                                          <p:stCondLst>
                                            <p:cond delay="0"/>
                                          </p:stCondLst>
                                        </p:cTn>
                                        <p:tgtEl>
                                          <p:spTgt spid="287753"/>
                                        </p:tgtEl>
                                        <p:attrNameLst>
                                          <p:attrName>style.visibility</p:attrName>
                                        </p:attrNameLst>
                                      </p:cBhvr>
                                      <p:to>
                                        <p:strVal val="visible"/>
                                      </p:to>
                                    </p:set>
                                    <p:animEffect transition="in" filter="wipe(down)">
                                      <p:cBhvr>
                                        <p:cTn id="11" dur="500"/>
                                        <p:tgtEl>
                                          <p:spTgt spid="287753"/>
                                        </p:tgtEl>
                                      </p:cBhvr>
                                    </p:animEffect>
                                  </p:childTnLst>
                                </p:cTn>
                              </p:par>
                            </p:childTnLst>
                          </p:cTn>
                        </p:par>
                        <p:par>
                          <p:cTn id="12" fill="hold" nodeType="afterGroup">
                            <p:stCondLst>
                              <p:cond delay="2000"/>
                            </p:stCondLst>
                            <p:childTnLst>
                              <p:par>
                                <p:cTn id="13" presetID="55" presetClass="entr" presetSubtype="0" fill="hold" grpId="0" nodeType="afterEffect">
                                  <p:stCondLst>
                                    <p:cond delay="0"/>
                                  </p:stCondLst>
                                  <p:childTnLst>
                                    <p:set>
                                      <p:cBhvr>
                                        <p:cTn id="14" dur="1" fill="hold">
                                          <p:stCondLst>
                                            <p:cond delay="0"/>
                                          </p:stCondLst>
                                        </p:cTn>
                                        <p:tgtEl>
                                          <p:spTgt spid="287754"/>
                                        </p:tgtEl>
                                        <p:attrNameLst>
                                          <p:attrName>style.visibility</p:attrName>
                                        </p:attrNameLst>
                                      </p:cBhvr>
                                      <p:to>
                                        <p:strVal val="visible"/>
                                      </p:to>
                                    </p:set>
                                    <p:anim calcmode="lin" valueType="num">
                                      <p:cBhvr>
                                        <p:cTn id="15" dur="1000" fill="hold"/>
                                        <p:tgtEl>
                                          <p:spTgt spid="287754"/>
                                        </p:tgtEl>
                                        <p:attrNameLst>
                                          <p:attrName>ppt_w</p:attrName>
                                        </p:attrNameLst>
                                      </p:cBhvr>
                                      <p:tavLst>
                                        <p:tav tm="0">
                                          <p:val>
                                            <p:strVal val="#ppt_w*0.70"/>
                                          </p:val>
                                        </p:tav>
                                        <p:tav tm="100000">
                                          <p:val>
                                            <p:strVal val="#ppt_w"/>
                                          </p:val>
                                        </p:tav>
                                      </p:tavLst>
                                    </p:anim>
                                    <p:anim calcmode="lin" valueType="num">
                                      <p:cBhvr>
                                        <p:cTn id="16" dur="1000" fill="hold"/>
                                        <p:tgtEl>
                                          <p:spTgt spid="287754"/>
                                        </p:tgtEl>
                                        <p:attrNameLst>
                                          <p:attrName>ppt_h</p:attrName>
                                        </p:attrNameLst>
                                      </p:cBhvr>
                                      <p:tavLst>
                                        <p:tav tm="0">
                                          <p:val>
                                            <p:strVal val="#ppt_h"/>
                                          </p:val>
                                        </p:tav>
                                        <p:tav tm="100000">
                                          <p:val>
                                            <p:strVal val="#ppt_h"/>
                                          </p:val>
                                        </p:tav>
                                      </p:tavLst>
                                    </p:anim>
                                    <p:animEffect transition="in" filter="fade">
                                      <p:cBhvr>
                                        <p:cTn id="17" dur="1000"/>
                                        <p:tgtEl>
                                          <p:spTgt spid="287754"/>
                                        </p:tgtEl>
                                      </p:cBhvr>
                                    </p:animEffect>
                                  </p:childTnLst>
                                </p:cTn>
                              </p:par>
                            </p:childTnLst>
                          </p:cTn>
                        </p:par>
                        <p:par>
                          <p:cTn id="18" fill="hold" nodeType="afterGroup">
                            <p:stCondLst>
                              <p:cond delay="3000"/>
                            </p:stCondLst>
                            <p:childTnLst>
                              <p:par>
                                <p:cTn id="19" presetID="1" presetClass="entr" presetSubtype="0" fill="hold" nodeType="afterEffect">
                                  <p:stCondLst>
                                    <p:cond delay="0"/>
                                  </p:stCondLst>
                                  <p:childTnLst>
                                    <p:set>
                                      <p:cBhvr>
                                        <p:cTn id="20" dur="1" fill="hold">
                                          <p:stCondLst>
                                            <p:cond delay="0"/>
                                          </p:stCondLst>
                                        </p:cTn>
                                        <p:tgtEl>
                                          <p:spTgt spid="287748"/>
                                        </p:tgtEl>
                                        <p:attrNameLst>
                                          <p:attrName>style.visibility</p:attrName>
                                        </p:attrNameLst>
                                      </p:cBhvr>
                                      <p:to>
                                        <p:strVal val="visible"/>
                                      </p:to>
                                    </p:set>
                                  </p:childTnLst>
                                </p:cTn>
                              </p:par>
                            </p:childTnLst>
                          </p:cTn>
                        </p:par>
                        <p:par>
                          <p:cTn id="21" fill="hold" nodeType="afterGroup">
                            <p:stCondLst>
                              <p:cond delay="3000"/>
                            </p:stCondLst>
                            <p:childTnLst>
                              <p:par>
                                <p:cTn id="22" presetID="1" presetClass="entr" presetSubtype="0" fill="hold" nodeType="afterEffect">
                                  <p:stCondLst>
                                    <p:cond delay="0"/>
                                  </p:stCondLst>
                                  <p:childTnLst>
                                    <p:set>
                                      <p:cBhvr>
                                        <p:cTn id="23" dur="1" fill="hold">
                                          <p:stCondLst>
                                            <p:cond delay="0"/>
                                          </p:stCondLst>
                                        </p:cTn>
                                        <p:tgtEl>
                                          <p:spTgt spid="287752"/>
                                        </p:tgtEl>
                                        <p:attrNameLst>
                                          <p:attrName>style.visibility</p:attrName>
                                        </p:attrNameLst>
                                      </p:cBhvr>
                                      <p:to>
                                        <p:strVal val="visible"/>
                                      </p:to>
                                    </p:set>
                                  </p:childTnLst>
                                </p:cTn>
                              </p:par>
                            </p:childTnLst>
                          </p:cTn>
                        </p:par>
                        <p:par>
                          <p:cTn id="24" fill="hold" nodeType="afterGroup">
                            <p:stCondLst>
                              <p:cond delay="3000"/>
                            </p:stCondLst>
                            <p:childTnLst>
                              <p:par>
                                <p:cTn id="25" presetID="0" presetClass="path" presetSubtype="0" accel="50000" decel="50000" fill="hold" nodeType="afterEffect">
                                  <p:stCondLst>
                                    <p:cond delay="0"/>
                                  </p:stCondLst>
                                  <p:childTnLst>
                                    <p:animMotion origin="layout" path="M 0.25833 0.14428 L 0.56892 0.58775 " pathEditMode="relative" rAng="0" ptsTypes="AA">
                                      <p:cBhvr>
                                        <p:cTn id="26" dur="2000" fill="hold"/>
                                        <p:tgtEl>
                                          <p:spTgt spid="287757"/>
                                        </p:tgtEl>
                                        <p:attrNameLst>
                                          <p:attrName>ppt_x</p:attrName>
                                          <p:attrName>ppt_y</p:attrName>
                                        </p:attrNameLst>
                                      </p:cBhvr>
                                      <p:rCtr x="15521" y="22173"/>
                                    </p:animMotion>
                                  </p:childTnLst>
                                </p:cTn>
                              </p:par>
                              <p:par>
                                <p:cTn id="27" presetID="16" presetClass="entr" presetSubtype="26" fill="hold" grpId="0" nodeType="withEffect">
                                  <p:stCondLst>
                                    <p:cond delay="0"/>
                                  </p:stCondLst>
                                  <p:childTnLst>
                                    <p:set>
                                      <p:cBhvr>
                                        <p:cTn id="28" dur="1" fill="hold">
                                          <p:stCondLst>
                                            <p:cond delay="0"/>
                                          </p:stCondLst>
                                        </p:cTn>
                                        <p:tgtEl>
                                          <p:spTgt spid="287756"/>
                                        </p:tgtEl>
                                        <p:attrNameLst>
                                          <p:attrName>style.visibility</p:attrName>
                                        </p:attrNameLst>
                                      </p:cBhvr>
                                      <p:to>
                                        <p:strVal val="visible"/>
                                      </p:to>
                                    </p:set>
                                    <p:animEffect transition="in" filter="barn(inHorizontal)">
                                      <p:cBhvr>
                                        <p:cTn id="29" dur="500"/>
                                        <p:tgtEl>
                                          <p:spTgt spid="287756"/>
                                        </p:tgtEl>
                                      </p:cBhvr>
                                    </p:animEffect>
                                  </p:childTnLst>
                                </p:cTn>
                              </p:par>
                            </p:childTnLst>
                          </p:cTn>
                        </p:par>
                        <p:par>
                          <p:cTn id="30" fill="hold" nodeType="afterGroup">
                            <p:stCondLst>
                              <p:cond delay="5000"/>
                            </p:stCondLst>
                            <p:childTnLst>
                              <p:par>
                                <p:cTn id="31" presetID="55" presetClass="entr" presetSubtype="0" fill="hold" grpId="0" nodeType="afterEffect">
                                  <p:stCondLst>
                                    <p:cond delay="0"/>
                                  </p:stCondLst>
                                  <p:childTnLst>
                                    <p:set>
                                      <p:cBhvr>
                                        <p:cTn id="32" dur="1" fill="hold">
                                          <p:stCondLst>
                                            <p:cond delay="0"/>
                                          </p:stCondLst>
                                        </p:cTn>
                                        <p:tgtEl>
                                          <p:spTgt spid="287755"/>
                                        </p:tgtEl>
                                        <p:attrNameLst>
                                          <p:attrName>style.visibility</p:attrName>
                                        </p:attrNameLst>
                                      </p:cBhvr>
                                      <p:to>
                                        <p:strVal val="visible"/>
                                      </p:to>
                                    </p:set>
                                    <p:anim calcmode="lin" valueType="num">
                                      <p:cBhvr>
                                        <p:cTn id="33" dur="1000" fill="hold"/>
                                        <p:tgtEl>
                                          <p:spTgt spid="287755"/>
                                        </p:tgtEl>
                                        <p:attrNameLst>
                                          <p:attrName>ppt_w</p:attrName>
                                        </p:attrNameLst>
                                      </p:cBhvr>
                                      <p:tavLst>
                                        <p:tav tm="0">
                                          <p:val>
                                            <p:strVal val="#ppt_w*0.70"/>
                                          </p:val>
                                        </p:tav>
                                        <p:tav tm="100000">
                                          <p:val>
                                            <p:strVal val="#ppt_w"/>
                                          </p:val>
                                        </p:tav>
                                      </p:tavLst>
                                    </p:anim>
                                    <p:anim calcmode="lin" valueType="num">
                                      <p:cBhvr>
                                        <p:cTn id="34" dur="1000" fill="hold"/>
                                        <p:tgtEl>
                                          <p:spTgt spid="287755"/>
                                        </p:tgtEl>
                                        <p:attrNameLst>
                                          <p:attrName>ppt_h</p:attrName>
                                        </p:attrNameLst>
                                      </p:cBhvr>
                                      <p:tavLst>
                                        <p:tav tm="0">
                                          <p:val>
                                            <p:strVal val="#ppt_h"/>
                                          </p:val>
                                        </p:tav>
                                        <p:tav tm="100000">
                                          <p:val>
                                            <p:strVal val="#ppt_h"/>
                                          </p:val>
                                        </p:tav>
                                      </p:tavLst>
                                    </p:anim>
                                    <p:animEffect transition="in" filter="fade">
                                      <p:cBhvr>
                                        <p:cTn id="35" dur="1000"/>
                                        <p:tgtEl>
                                          <p:spTgt spid="287755"/>
                                        </p:tgtEl>
                                      </p:cBhvr>
                                    </p:animEffect>
                                  </p:childTnLst>
                                </p:cTn>
                              </p:par>
                            </p:childTnLst>
                          </p:cTn>
                        </p:par>
                        <p:par>
                          <p:cTn id="36" fill="hold" nodeType="afterGroup">
                            <p:stCondLst>
                              <p:cond delay="6000"/>
                            </p:stCondLst>
                            <p:childTnLst>
                              <p:par>
                                <p:cTn id="37" presetID="1" presetClass="entr" presetSubtype="0" fill="hold" nodeType="afterEffect">
                                  <p:stCondLst>
                                    <p:cond delay="0"/>
                                  </p:stCondLst>
                                  <p:childTnLst>
                                    <p:set>
                                      <p:cBhvr>
                                        <p:cTn id="38" dur="1" fill="hold">
                                          <p:stCondLst>
                                            <p:cond delay="0"/>
                                          </p:stCondLst>
                                        </p:cTn>
                                        <p:tgtEl>
                                          <p:spTgt spid="287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P spid="287754" grpId="0" animBg="1"/>
      <p:bldP spid="287755" grpId="0" animBg="1"/>
      <p:bldP spid="2877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Mã hóa khóa công cộng</a:t>
            </a:r>
            <a:endParaRPr lang="en-US" dirty="0"/>
          </a:p>
        </p:txBody>
      </p:sp>
      <p:pic>
        <p:nvPicPr>
          <p:cNvPr id="288771" name="Picture 3"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8772" name="Group 4"/>
          <p:cNvGrpSpPr>
            <a:grpSpLocks/>
          </p:cNvGrpSpPr>
          <p:nvPr/>
        </p:nvGrpSpPr>
        <p:grpSpPr bwMode="auto">
          <a:xfrm>
            <a:off x="4495800" y="2057400"/>
            <a:ext cx="1809750" cy="1695450"/>
            <a:chOff x="3600" y="3252"/>
            <a:chExt cx="1140" cy="1068"/>
          </a:xfrm>
        </p:grpSpPr>
        <p:pic>
          <p:nvPicPr>
            <p:cNvPr id="288773" name="Picture 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4"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grpSp>
        <p:nvGrpSpPr>
          <p:cNvPr id="288775" name="Group 7"/>
          <p:cNvGrpSpPr>
            <a:grpSpLocks/>
          </p:cNvGrpSpPr>
          <p:nvPr/>
        </p:nvGrpSpPr>
        <p:grpSpPr bwMode="auto">
          <a:xfrm>
            <a:off x="7239000" y="4476750"/>
            <a:ext cx="1809750" cy="1695450"/>
            <a:chOff x="3600" y="3252"/>
            <a:chExt cx="1140" cy="1068"/>
          </a:xfrm>
        </p:grpSpPr>
        <p:pic>
          <p:nvPicPr>
            <p:cNvPr id="288776" name="Picture 8"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7" name="Text Box 9"/>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288778"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9"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1"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2"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8783" name="Picture 15" descr="lock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extLst>
            <a:ext uri="{909E8E84-426E-40DD-AFC4-6F175D3DCCD1}">
              <a14:hiddenFill xmlns:a14="http://schemas.microsoft.com/office/drawing/2010/main">
                <a:solidFill>
                  <a:srgbClr val="FFFFFF"/>
                </a:solidFill>
              </a14:hiddenFill>
            </a:ext>
          </a:extLst>
        </p:spPr>
      </p:pic>
      <p:pic>
        <p:nvPicPr>
          <p:cNvPr id="288784" name="Picture 16" descr="unloc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extLst>
            <a:ext uri="{909E8E84-426E-40DD-AFC4-6F175D3DCCD1}">
              <a14:hiddenFill xmlns:a14="http://schemas.microsoft.com/office/drawing/2010/main">
                <a:solidFill>
                  <a:srgbClr val="FFFFFF"/>
                </a:solidFill>
              </a14:hiddenFill>
            </a:ext>
          </a:extLst>
        </p:spPr>
      </p:pic>
      <p:pic>
        <p:nvPicPr>
          <p:cNvPr id="288785" name="Picture 17" descr="key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888" y="1600200"/>
            <a:ext cx="1179512" cy="920750"/>
          </a:xfrm>
          <a:prstGeom prst="rect">
            <a:avLst/>
          </a:prstGeom>
          <a:noFill/>
          <a:extLst>
            <a:ext uri="{909E8E84-426E-40DD-AFC4-6F175D3DCCD1}">
              <a14:hiddenFill xmlns:a14="http://schemas.microsoft.com/office/drawing/2010/main">
                <a:solidFill>
                  <a:srgbClr val="FFFFFF"/>
                </a:solidFill>
              </a14:hiddenFill>
            </a:ext>
          </a:extLst>
        </p:spPr>
      </p:pic>
      <p:pic>
        <p:nvPicPr>
          <p:cNvPr id="288786" name="Picture 18"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400" y="4800600"/>
            <a:ext cx="1179513" cy="920750"/>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3088981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dissolve">
                                      <p:cBhvr>
                                        <p:cTn id="7" dur="500"/>
                                        <p:tgtEl>
                                          <p:spTgt spid="288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8785"/>
                                        </p:tgtEl>
                                        <p:attrNameLst>
                                          <p:attrName>style.visibility</p:attrName>
                                        </p:attrNameLst>
                                      </p:cBhvr>
                                      <p:to>
                                        <p:strVal val="visible"/>
                                      </p:to>
                                    </p:set>
                                    <p:animEffect transition="in" filter="dissolve">
                                      <p:cBhvr>
                                        <p:cTn id="12" dur="500"/>
                                        <p:tgtEl>
                                          <p:spTgt spid="288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8778"/>
                                        </p:tgtEl>
                                        <p:attrNameLst>
                                          <p:attrName>style.visibility</p:attrName>
                                        </p:attrNameLst>
                                      </p:cBhvr>
                                      <p:to>
                                        <p:strVal val="visible"/>
                                      </p:to>
                                    </p:se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88783"/>
                                        </p:tgtEl>
                                        <p:attrNameLst>
                                          <p:attrName>style.visibility</p:attrName>
                                        </p:attrNameLst>
                                      </p:cBhvr>
                                      <p:to>
                                        <p:strVal val="visible"/>
                                      </p:to>
                                    </p:set>
                                    <p:animEffect transition="in" filter="dissolve">
                                      <p:cBhvr>
                                        <p:cTn id="20" dur="500"/>
                                        <p:tgtEl>
                                          <p:spTgt spid="2887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8779"/>
                                        </p:tgtEl>
                                        <p:attrNameLst>
                                          <p:attrName>style.visibility</p:attrName>
                                        </p:attrNameLst>
                                      </p:cBhvr>
                                      <p:to>
                                        <p:strVal val="visible"/>
                                      </p:to>
                                    </p:se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288772"/>
                                        </p:tgtEl>
                                        <p:attrNameLst>
                                          <p:attrName>style.visibility</p:attrName>
                                        </p:attrNameLst>
                                      </p:cBhvr>
                                      <p:to>
                                        <p:strVal val="visible"/>
                                      </p:to>
                                    </p:set>
                                    <p:animEffect transition="in" filter="dissolve">
                                      <p:cBhvr>
                                        <p:cTn id="28" dur="500"/>
                                        <p:tgtEl>
                                          <p:spTgt spid="2887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88786"/>
                                        </p:tgtEl>
                                        <p:attrNameLst>
                                          <p:attrName>style.visibility</p:attrName>
                                        </p:attrNameLst>
                                      </p:cBhvr>
                                      <p:to>
                                        <p:strVal val="visible"/>
                                      </p:to>
                                    </p:set>
                                    <p:animEffect transition="in" filter="dissolve">
                                      <p:cBhvr>
                                        <p:cTn id="33" dur="500"/>
                                        <p:tgtEl>
                                          <p:spTgt spid="2887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8781"/>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88782"/>
                                        </p:tgtEl>
                                        <p:attrNameLst>
                                          <p:attrName>style.visibility</p:attrName>
                                        </p:attrNameLst>
                                      </p:cBhvr>
                                      <p:to>
                                        <p:strVal val="visible"/>
                                      </p:to>
                                    </p:set>
                                  </p:childTnLst>
                                </p:cTn>
                              </p:par>
                            </p:childTnLst>
                          </p:cTn>
                        </p:par>
                        <p:par>
                          <p:cTn id="41" fill="hold" nodeType="afterGroup">
                            <p:stCondLst>
                              <p:cond delay="1000"/>
                            </p:stCondLst>
                            <p:childTnLst>
                              <p:par>
                                <p:cTn id="42" presetID="9" presetClass="entr" presetSubtype="0" fill="hold" nodeType="afterEffect">
                                  <p:stCondLst>
                                    <p:cond delay="0"/>
                                  </p:stCondLst>
                                  <p:childTnLst>
                                    <p:set>
                                      <p:cBhvr>
                                        <p:cTn id="43" dur="1" fill="hold">
                                          <p:stCondLst>
                                            <p:cond delay="0"/>
                                          </p:stCondLst>
                                        </p:cTn>
                                        <p:tgtEl>
                                          <p:spTgt spid="288784"/>
                                        </p:tgtEl>
                                        <p:attrNameLst>
                                          <p:attrName>style.visibility</p:attrName>
                                        </p:attrNameLst>
                                      </p:cBhvr>
                                      <p:to>
                                        <p:strVal val="visible"/>
                                      </p:to>
                                    </p:set>
                                    <p:animEffect transition="in" filter="dissolve">
                                      <p:cBhvr>
                                        <p:cTn id="44" dur="500"/>
                                        <p:tgtEl>
                                          <p:spTgt spid="28878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88780"/>
                                        </p:tgtEl>
                                        <p:attrNameLst>
                                          <p:attrName>style.visibility</p:attrName>
                                        </p:attrNameLst>
                                      </p:cBhvr>
                                      <p:to>
                                        <p:strVal val="visible"/>
                                      </p:to>
                                    </p:se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288775"/>
                                        </p:tgtEl>
                                        <p:attrNameLst>
                                          <p:attrName>style.visibility</p:attrName>
                                        </p:attrNameLst>
                                      </p:cBhvr>
                                      <p:to>
                                        <p:strVal val="visible"/>
                                      </p:to>
                                    </p:set>
                                    <p:animEffect transition="in" filter="dissolve">
                                      <p:cBhvr>
                                        <p:cTn id="52" dur="500"/>
                                        <p:tgtEl>
                                          <p:spTgt spid="28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8" grpId="0" animBg="1"/>
      <p:bldP spid="288779" grpId="0" animBg="1"/>
      <p:bldP spid="288780" grpId="0" animBg="1"/>
      <p:bldP spid="288781" grpId="0" animBg="1"/>
      <p:bldP spid="2887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Mã đối xứng VS mã bất đối xứng</a:t>
            </a:r>
          </a:p>
        </p:txBody>
      </p:sp>
      <p:sp>
        <p:nvSpPr>
          <p:cNvPr id="290819" name="Rectangle 3"/>
          <p:cNvSpPr>
            <a:spLocks noChangeArrowheads="1"/>
          </p:cNvSpPr>
          <p:nvPr/>
        </p:nvSpPr>
        <p:spPr bwMode="auto">
          <a:xfrm>
            <a:off x="914400" y="3429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Mã khóa ngắn</a:t>
            </a:r>
          </a:p>
        </p:txBody>
      </p:sp>
      <p:sp>
        <p:nvSpPr>
          <p:cNvPr id="290820" name="Rectangle 4"/>
          <p:cNvSpPr>
            <a:spLocks noChangeArrowheads="1"/>
          </p:cNvSpPr>
          <p:nvPr/>
        </p:nvSpPr>
        <p:spPr bwMode="auto">
          <a:xfrm>
            <a:off x="914400" y="2286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Tốc độ xử lý nhanh</a:t>
            </a:r>
          </a:p>
        </p:txBody>
      </p:sp>
      <p:sp>
        <p:nvSpPr>
          <p:cNvPr id="290821" name="Rectangle 5"/>
          <p:cNvSpPr>
            <a:spLocks noChangeArrowheads="1"/>
          </p:cNvSpPr>
          <p:nvPr/>
        </p:nvSpPr>
        <p:spPr bwMode="auto">
          <a:xfrm>
            <a:off x="5638800" y="3505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Mã khóa dài</a:t>
            </a:r>
          </a:p>
        </p:txBody>
      </p:sp>
      <p:sp>
        <p:nvSpPr>
          <p:cNvPr id="290822" name="Rectangle 6"/>
          <p:cNvSpPr>
            <a:spLocks noChangeArrowheads="1"/>
          </p:cNvSpPr>
          <p:nvPr/>
        </p:nvSpPr>
        <p:spPr bwMode="auto">
          <a:xfrm>
            <a:off x="5638800" y="2362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Tốc độ xử lý chậm</a:t>
            </a:r>
          </a:p>
        </p:txBody>
      </p:sp>
      <p:sp>
        <p:nvSpPr>
          <p:cNvPr id="290823" name="Rectangle 7"/>
          <p:cNvSpPr>
            <a:spLocks noChangeArrowheads="1"/>
          </p:cNvSpPr>
          <p:nvPr/>
        </p:nvSpPr>
        <p:spPr bwMode="auto">
          <a:xfrm>
            <a:off x="5638800" y="4572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Trao đổi mã khóa</a:t>
            </a:r>
          </a:p>
          <a:p>
            <a:pPr algn="ctr"/>
            <a:r>
              <a:rPr lang="en-US" sz="2400">
                <a:solidFill>
                  <a:srgbClr val="000000"/>
                </a:solidFill>
                <a:cs typeface="Arial" charset="0"/>
              </a:rPr>
              <a:t>dễ dàng</a:t>
            </a:r>
          </a:p>
        </p:txBody>
      </p:sp>
      <p:sp>
        <p:nvSpPr>
          <p:cNvPr id="290824" name="Rectangle 8"/>
          <p:cNvSpPr>
            <a:spLocks noChangeArrowheads="1"/>
          </p:cNvSpPr>
          <p:nvPr/>
        </p:nvSpPr>
        <p:spPr bwMode="auto">
          <a:xfrm>
            <a:off x="914400" y="4648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Khó trao đổi </a:t>
            </a:r>
          </a:p>
          <a:p>
            <a:pPr algn="ctr"/>
            <a:r>
              <a:rPr lang="en-US" sz="2400">
                <a:solidFill>
                  <a:srgbClr val="000000"/>
                </a:solidFill>
                <a:cs typeface="Arial" charset="0"/>
              </a:rPr>
              <a:t>mã khóa</a:t>
            </a: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349362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500" fill="hold"/>
                                        <p:tgtEl>
                                          <p:spTgt spid="290820"/>
                                        </p:tgtEl>
                                        <p:attrNameLst>
                                          <p:attrName>ppt_x</p:attrName>
                                        </p:attrNameLst>
                                      </p:cBhvr>
                                      <p:tavLst>
                                        <p:tav tm="0">
                                          <p:val>
                                            <p:strVal val="0-#ppt_w/2"/>
                                          </p:val>
                                        </p:tav>
                                        <p:tav tm="100000">
                                          <p:val>
                                            <p:strVal val="#ppt_x"/>
                                          </p:val>
                                        </p:tav>
                                      </p:tavLst>
                                    </p:anim>
                                    <p:anim calcmode="lin" valueType="num">
                                      <p:cBhvr additive="base">
                                        <p:cTn id="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0822"/>
                                        </p:tgtEl>
                                        <p:attrNameLst>
                                          <p:attrName>style.visibility</p:attrName>
                                        </p:attrNameLst>
                                      </p:cBhvr>
                                      <p:to>
                                        <p:strVal val="visible"/>
                                      </p:to>
                                    </p:set>
                                    <p:anim calcmode="lin" valueType="num">
                                      <p:cBhvr additive="base">
                                        <p:cTn id="13" dur="500" fill="hold"/>
                                        <p:tgtEl>
                                          <p:spTgt spid="290822"/>
                                        </p:tgtEl>
                                        <p:attrNameLst>
                                          <p:attrName>ppt_x</p:attrName>
                                        </p:attrNameLst>
                                      </p:cBhvr>
                                      <p:tavLst>
                                        <p:tav tm="0">
                                          <p:val>
                                            <p:strVal val="1+#ppt_w/2"/>
                                          </p:val>
                                        </p:tav>
                                        <p:tav tm="100000">
                                          <p:val>
                                            <p:strVal val="#ppt_x"/>
                                          </p:val>
                                        </p:tav>
                                      </p:tavLst>
                                    </p:anim>
                                    <p:anim calcmode="lin" valueType="num">
                                      <p:cBhvr additive="base">
                                        <p:cTn id="14"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gtEl>
                                        <p:attrNameLst>
                                          <p:attrName>style.visibility</p:attrName>
                                        </p:attrNameLst>
                                      </p:cBhvr>
                                      <p:to>
                                        <p:strVal val="visible"/>
                                      </p:to>
                                    </p:set>
                                    <p:anim calcmode="lin" valueType="num">
                                      <p:cBhvr additive="base">
                                        <p:cTn id="19" dur="500" fill="hold"/>
                                        <p:tgtEl>
                                          <p:spTgt spid="290819"/>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0821"/>
                                        </p:tgtEl>
                                        <p:attrNameLst>
                                          <p:attrName>style.visibility</p:attrName>
                                        </p:attrNameLst>
                                      </p:cBhvr>
                                      <p:to>
                                        <p:strVal val="visible"/>
                                      </p:to>
                                    </p:set>
                                    <p:anim calcmode="lin" valueType="num">
                                      <p:cBhvr additive="base">
                                        <p:cTn id="25" dur="500" fill="hold"/>
                                        <p:tgtEl>
                                          <p:spTgt spid="290821"/>
                                        </p:tgtEl>
                                        <p:attrNameLst>
                                          <p:attrName>ppt_x</p:attrName>
                                        </p:attrNameLst>
                                      </p:cBhvr>
                                      <p:tavLst>
                                        <p:tav tm="0">
                                          <p:val>
                                            <p:strVal val="1+#ppt_w/2"/>
                                          </p:val>
                                        </p:tav>
                                        <p:tav tm="100000">
                                          <p:val>
                                            <p:strVal val="#ppt_x"/>
                                          </p:val>
                                        </p:tav>
                                      </p:tavLst>
                                    </p:anim>
                                    <p:anim calcmode="lin" valueType="num">
                                      <p:cBhvr additive="base">
                                        <p:cTn id="26" dur="500" fill="hold"/>
                                        <p:tgtEl>
                                          <p:spTgt spid="2908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24"/>
                                        </p:tgtEl>
                                        <p:attrNameLst>
                                          <p:attrName>style.visibility</p:attrName>
                                        </p:attrNameLst>
                                      </p:cBhvr>
                                      <p:to>
                                        <p:strVal val="visible"/>
                                      </p:to>
                                    </p:set>
                                    <p:anim calcmode="lin" valueType="num">
                                      <p:cBhvr additive="base">
                                        <p:cTn id="31" dur="500" fill="hold"/>
                                        <p:tgtEl>
                                          <p:spTgt spid="290824"/>
                                        </p:tgtEl>
                                        <p:attrNameLst>
                                          <p:attrName>ppt_x</p:attrName>
                                        </p:attrNameLst>
                                      </p:cBhvr>
                                      <p:tavLst>
                                        <p:tav tm="0">
                                          <p:val>
                                            <p:strVal val="0-#ppt_w/2"/>
                                          </p:val>
                                        </p:tav>
                                        <p:tav tm="100000">
                                          <p:val>
                                            <p:strVal val="#ppt_x"/>
                                          </p:val>
                                        </p:tav>
                                      </p:tavLst>
                                    </p:anim>
                                    <p:anim calcmode="lin" valueType="num">
                                      <p:cBhvr additive="base">
                                        <p:cTn id="32" dur="500" fill="hold"/>
                                        <p:tgtEl>
                                          <p:spTgt spid="2908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0823"/>
                                        </p:tgtEl>
                                        <p:attrNameLst>
                                          <p:attrName>style.visibility</p:attrName>
                                        </p:attrNameLst>
                                      </p:cBhvr>
                                      <p:to>
                                        <p:strVal val="visible"/>
                                      </p:to>
                                    </p:set>
                                    <p:anim calcmode="lin" valueType="num">
                                      <p:cBhvr additive="base">
                                        <p:cTn id="37" dur="500" fill="hold"/>
                                        <p:tgtEl>
                                          <p:spTgt spid="290823"/>
                                        </p:tgtEl>
                                        <p:attrNameLst>
                                          <p:attrName>ppt_x</p:attrName>
                                        </p:attrNameLst>
                                      </p:cBhvr>
                                      <p:tavLst>
                                        <p:tav tm="0">
                                          <p:val>
                                            <p:strVal val="1+#ppt_w/2"/>
                                          </p:val>
                                        </p:tav>
                                        <p:tav tm="100000">
                                          <p:val>
                                            <p:strVal val="#ppt_x"/>
                                          </p:val>
                                        </p:tav>
                                      </p:tavLst>
                                    </p:anim>
                                    <p:anim calcmode="lin" valueType="num">
                                      <p:cBhvr additive="base">
                                        <p:cTn id="38"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nimBg="1" autoUpdateAnimBg="0"/>
      <p:bldP spid="290820" grpId="0" animBg="1" autoUpdateAnimBg="0"/>
      <p:bldP spid="290821" grpId="0" animBg="1" autoUpdateAnimBg="0"/>
      <p:bldP spid="290822" grpId="0" animBg="1" autoUpdateAnimBg="0"/>
      <p:bldP spid="290823" grpId="0" animBg="1" autoUpdateAnimBg="0"/>
      <p:bldP spid="29082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ctrTitle"/>
          </p:nvPr>
        </p:nvSpPr>
        <p:spPr/>
        <p:txBody>
          <a:bodyPr/>
          <a:lstStyle/>
          <a:p>
            <a:r>
              <a:rPr lang="en-US"/>
              <a:t>Một số hướng tiếp cận</a:t>
            </a:r>
          </a:p>
        </p:txBody>
      </p:sp>
      <p:sp>
        <p:nvSpPr>
          <p:cNvPr id="291845" name="Rectangle 5"/>
          <p:cNvSpPr>
            <a:spLocks noGrp="1" noChangeArrowheads="1"/>
          </p:cNvSpPr>
          <p:nvPr>
            <p:ph type="subTitle" idx="1"/>
          </p:nvPr>
        </p:nvSpPr>
        <p:spPr/>
        <p:txBody>
          <a:bodyPr/>
          <a:lstStyle/>
          <a:p>
            <a:endParaRPr lang="en-US" dirty="0"/>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135980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Mở đầu</a:t>
            </a:r>
          </a:p>
        </p:txBody>
      </p:sp>
      <p:sp>
        <p:nvSpPr>
          <p:cNvPr id="220163" name="Rectangle 3"/>
          <p:cNvSpPr>
            <a:spLocks noGrp="1" noChangeArrowheads="1"/>
          </p:cNvSpPr>
          <p:nvPr>
            <p:ph type="body" idx="1"/>
          </p:nvPr>
        </p:nvSpPr>
        <p:spPr>
          <a:xfrm>
            <a:off x="382588" y="1414463"/>
            <a:ext cx="8380412" cy="4584700"/>
          </a:xfrm>
          <a:ln/>
        </p:spPr>
        <p:txBody>
          <a:bodyPr/>
          <a:lstStyle/>
          <a:p>
            <a:pPr algn="just"/>
            <a:r>
              <a:rPr lang="en-US"/>
              <a:t>Khoa học mật mã đã ra đời từ </a:t>
            </a:r>
            <a:r>
              <a:rPr lang="en-US">
                <a:solidFill>
                  <a:schemeClr val="accent1"/>
                </a:solidFill>
              </a:rPr>
              <a:t>hàng nghìn năm</a:t>
            </a:r>
            <a:r>
              <a:rPr lang="en-US"/>
              <a:t>. </a:t>
            </a:r>
          </a:p>
          <a:p>
            <a:pPr algn="just"/>
            <a:r>
              <a:rPr lang="en-US"/>
              <a:t>Trong suốt nhiều thế kỷ, các kết quả của lĩnh vực này hầu như không được ứng dụng trong các lĩnh vực dân sự thông thường của đời sống – xã hội mà chủ yếu được sử dụng trong lĩnh vực </a:t>
            </a:r>
            <a:r>
              <a:rPr lang="en-US">
                <a:solidFill>
                  <a:schemeClr val="accent1"/>
                </a:solidFill>
              </a:rPr>
              <a:t>quân sự, chính trị, ngoại giao</a:t>
            </a:r>
            <a:r>
              <a:rPr lang="en-US"/>
              <a:t>... </a:t>
            </a:r>
          </a:p>
          <a:p>
            <a:pPr algn="just"/>
            <a:r>
              <a:rPr lang="en-US"/>
              <a:t>Ngày nay, các ứng dụng mã hóa và bảo mật thông tin đang được sử dụng ngày càng phổ biến trong các lĩnh vực khác nhau trên thế giới, từ các lĩnh vực an ninh, quân sự, quốc phòng…, cho đến các lĩnh vực dân sự như </a:t>
            </a:r>
            <a:r>
              <a:rPr lang="en-US">
                <a:solidFill>
                  <a:schemeClr val="accent1"/>
                </a:solidFill>
              </a:rPr>
              <a:t>thương mại điện tử, ngân hàng</a:t>
            </a:r>
            <a:r>
              <a:rPr lang="en-US"/>
              <a:t>… </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1100628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0" y="42622"/>
            <a:ext cx="9144000" cy="967312"/>
          </a:xfrm>
        </p:spPr>
        <p:txBody>
          <a:bodyPr/>
          <a:lstStyle/>
          <a:p>
            <a:r>
              <a:rPr lang="en-US" dirty="0" err="1"/>
              <a:t>Thiết</a:t>
            </a:r>
            <a:r>
              <a:rPr lang="en-US" dirty="0"/>
              <a:t> </a:t>
            </a:r>
            <a:r>
              <a:rPr lang="en-US" dirty="0" err="1"/>
              <a:t>kế</a:t>
            </a:r>
            <a:r>
              <a:rPr lang="en-US" dirty="0"/>
              <a:t> </a:t>
            </a:r>
            <a:r>
              <a:rPr lang="en-US" dirty="0" err="1"/>
              <a:t>theo</a:t>
            </a:r>
            <a:r>
              <a:rPr lang="en-US" dirty="0"/>
              <a:t> </a:t>
            </a:r>
            <a:r>
              <a:rPr lang="en-US" dirty="0" err="1"/>
              <a:t>hướng</a:t>
            </a:r>
            <a:r>
              <a:rPr lang="en-US" dirty="0"/>
              <a:t> </a:t>
            </a:r>
            <a:br>
              <a:rPr lang="en-US" dirty="0"/>
            </a:br>
            <a:r>
              <a:rPr lang="en-US" dirty="0" err="1"/>
              <a:t>phân</a:t>
            </a:r>
            <a:r>
              <a:rPr lang="en-US" dirty="0"/>
              <a:t> </a:t>
            </a:r>
            <a:r>
              <a:rPr lang="en-US" dirty="0" err="1"/>
              <a:t>tích</a:t>
            </a:r>
            <a:r>
              <a:rPr lang="en-US" dirty="0"/>
              <a:t> </a:t>
            </a:r>
            <a:r>
              <a:rPr lang="en-US" dirty="0" err="1"/>
              <a:t>mật</a:t>
            </a:r>
            <a:r>
              <a:rPr lang="en-US" dirty="0"/>
              <a:t> </a:t>
            </a:r>
            <a:r>
              <a:rPr lang="en-US" dirty="0" err="1"/>
              <a:t>mã</a:t>
            </a:r>
            <a:endParaRPr lang="en-US" dirty="0"/>
          </a:p>
        </p:txBody>
      </p:sp>
      <p:sp>
        <p:nvSpPr>
          <p:cNvPr id="293893" name="Oval 5"/>
          <p:cNvSpPr>
            <a:spLocks noChangeArrowheads="1"/>
          </p:cNvSpPr>
          <p:nvPr/>
        </p:nvSpPr>
        <p:spPr bwMode="auto">
          <a:xfrm>
            <a:off x="990600" y="21336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Đề nghị </a:t>
            </a:r>
          </a:p>
          <a:p>
            <a:pPr algn="ctr"/>
            <a:r>
              <a:rPr lang="en-US" sz="2000" b="1">
                <a:effectLst>
                  <a:outerShdw blurRad="38100" dist="38100" dir="2700000" algn="tl">
                    <a:srgbClr val="000000">
                      <a:alpha val="43137"/>
                    </a:srgbClr>
                  </a:outerShdw>
                </a:effectLst>
              </a:rPr>
              <a:t>Giải pháp</a:t>
            </a:r>
          </a:p>
        </p:txBody>
      </p:sp>
      <p:sp>
        <p:nvSpPr>
          <p:cNvPr id="293894" name="Oval 6"/>
          <p:cNvSpPr>
            <a:spLocks noChangeArrowheads="1"/>
          </p:cNvSpPr>
          <p:nvPr/>
        </p:nvSpPr>
        <p:spPr bwMode="auto">
          <a:xfrm>
            <a:off x="0" y="12192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Xác định</a:t>
            </a:r>
          </a:p>
          <a:p>
            <a:pPr algn="ctr"/>
            <a:r>
              <a:rPr lang="en-US" sz="2000" b="1">
                <a:effectLst>
                  <a:outerShdw blurRad="38100" dist="38100" dir="2700000" algn="tl">
                    <a:srgbClr val="000000">
                      <a:alpha val="43137"/>
                    </a:srgbClr>
                  </a:outerShdw>
                </a:effectLst>
              </a:rPr>
              <a:t>Bài toán</a:t>
            </a:r>
          </a:p>
        </p:txBody>
      </p:sp>
      <p:sp>
        <p:nvSpPr>
          <p:cNvPr id="293895" name="Oval 7"/>
          <p:cNvSpPr>
            <a:spLocks noChangeArrowheads="1"/>
          </p:cNvSpPr>
          <p:nvPr/>
        </p:nvSpPr>
        <p:spPr bwMode="auto">
          <a:xfrm>
            <a:off x="3352800" y="37338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Điều chỉnh</a:t>
            </a:r>
          </a:p>
          <a:p>
            <a:pPr algn="ctr"/>
            <a:r>
              <a:rPr lang="en-US" sz="2000" b="1">
                <a:effectLst>
                  <a:outerShdw blurRad="38100" dist="38100" dir="2700000" algn="tl">
                    <a:srgbClr val="000000">
                      <a:alpha val="43137"/>
                    </a:srgbClr>
                  </a:outerShdw>
                </a:effectLst>
              </a:rPr>
              <a:t>Giải pháp</a:t>
            </a:r>
          </a:p>
        </p:txBody>
      </p:sp>
      <p:sp>
        <p:nvSpPr>
          <p:cNvPr id="293896" name="Oval 8"/>
          <p:cNvSpPr>
            <a:spLocks noChangeArrowheads="1"/>
          </p:cNvSpPr>
          <p:nvPr/>
        </p:nvSpPr>
        <p:spPr bwMode="auto">
          <a:xfrm>
            <a:off x="2133600" y="28956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p>
        </p:txBody>
      </p:sp>
      <p:sp>
        <p:nvSpPr>
          <p:cNvPr id="293906" name="Oval 18"/>
          <p:cNvSpPr>
            <a:spLocks noChangeArrowheads="1"/>
          </p:cNvSpPr>
          <p:nvPr/>
        </p:nvSpPr>
        <p:spPr bwMode="auto">
          <a:xfrm>
            <a:off x="5334000" y="49530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Cài đặt</a:t>
            </a:r>
          </a:p>
        </p:txBody>
      </p:sp>
      <p:sp>
        <p:nvSpPr>
          <p:cNvPr id="293907" name="Oval 19"/>
          <p:cNvSpPr>
            <a:spLocks noChangeArrowheads="1"/>
          </p:cNvSpPr>
          <p:nvPr/>
        </p:nvSpPr>
        <p:spPr bwMode="auto">
          <a:xfrm>
            <a:off x="6553200" y="57912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p>
        </p:txBody>
      </p:sp>
      <p:sp>
        <p:nvSpPr>
          <p:cNvPr id="293908" name="Text Box 20"/>
          <p:cNvSpPr txBox="1">
            <a:spLocks noChangeArrowheads="1"/>
          </p:cNvSpPr>
          <p:nvPr/>
        </p:nvSpPr>
        <p:spPr bwMode="auto">
          <a:xfrm>
            <a:off x="5165725" y="4608513"/>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p>
        </p:txBody>
      </p:sp>
      <p:sp>
        <p:nvSpPr>
          <p:cNvPr id="293909" name="Text Box 21"/>
          <p:cNvSpPr txBox="1">
            <a:spLocks noChangeArrowheads="1"/>
          </p:cNvSpPr>
          <p:nvPr/>
        </p:nvSpPr>
        <p:spPr bwMode="auto">
          <a:xfrm>
            <a:off x="8731250" y="6491288"/>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p>
        </p:txBody>
      </p:sp>
      <p:sp>
        <p:nvSpPr>
          <p:cNvPr id="293910" name="AutoShape 22"/>
          <p:cNvSpPr>
            <a:spLocks noChangeArrowheads="1"/>
          </p:cNvSpPr>
          <p:nvPr/>
        </p:nvSpPr>
        <p:spPr bwMode="auto">
          <a:xfrm rot="2297410">
            <a:off x="2238375" y="17526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1" name="AutoShape 23"/>
          <p:cNvSpPr>
            <a:spLocks noChangeArrowheads="1"/>
          </p:cNvSpPr>
          <p:nvPr/>
        </p:nvSpPr>
        <p:spPr bwMode="auto">
          <a:xfrm rot="2297410">
            <a:off x="3200400" y="25146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2" name="AutoShape 24"/>
          <p:cNvSpPr>
            <a:spLocks noChangeArrowheads="1"/>
          </p:cNvSpPr>
          <p:nvPr/>
        </p:nvSpPr>
        <p:spPr bwMode="auto">
          <a:xfrm rot="2297410">
            <a:off x="4343400" y="33528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3" name="AutoShape 25"/>
          <p:cNvSpPr>
            <a:spLocks noChangeArrowheads="1"/>
          </p:cNvSpPr>
          <p:nvPr/>
        </p:nvSpPr>
        <p:spPr bwMode="auto">
          <a:xfrm rot="2297410">
            <a:off x="5562600" y="4191000"/>
            <a:ext cx="685800" cy="228600"/>
          </a:xfrm>
          <a:prstGeom prst="curvedDownArrow">
            <a:avLst>
              <a:gd name="adj1" fmla="val 60000"/>
              <a:gd name="adj2" fmla="val 120000"/>
              <a:gd name="adj3" fmla="val 33333"/>
            </a:avLst>
          </a:prstGeom>
          <a:gradFill rotWithShape="1">
            <a:gsLst>
              <a:gs pos="0">
                <a:srgbClr val="66FF33"/>
              </a:gs>
              <a:gs pos="100000">
                <a:srgbClr val="66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4" name="AutoShape 26"/>
          <p:cNvSpPr>
            <a:spLocks noChangeArrowheads="1"/>
          </p:cNvSpPr>
          <p:nvPr/>
        </p:nvSpPr>
        <p:spPr bwMode="auto">
          <a:xfrm rot="2297410">
            <a:off x="7620000" y="54102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5" name="AutoShape 27"/>
          <p:cNvSpPr>
            <a:spLocks noChangeArrowheads="1"/>
          </p:cNvSpPr>
          <p:nvPr/>
        </p:nvSpPr>
        <p:spPr bwMode="auto">
          <a:xfrm rot="2297410">
            <a:off x="6172200" y="45720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6" name="AutoShape 28"/>
          <p:cNvSpPr>
            <a:spLocks noChangeArrowheads="1"/>
          </p:cNvSpPr>
          <p:nvPr/>
        </p:nvSpPr>
        <p:spPr bwMode="auto">
          <a:xfrm rot="2297410">
            <a:off x="8763000" y="6400800"/>
            <a:ext cx="685800" cy="228600"/>
          </a:xfrm>
          <a:prstGeom prst="curvedDownArrow">
            <a:avLst>
              <a:gd name="adj1" fmla="val 60000"/>
              <a:gd name="adj2" fmla="val 120000"/>
              <a:gd name="adj3" fmla="val 33333"/>
            </a:avLst>
          </a:prstGeom>
          <a:gradFill rotWithShape="1">
            <a:gsLst>
              <a:gs pos="0">
                <a:srgbClr val="FF99FF"/>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1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effectLst>
                  <a:outerShdw blurRad="38100" dist="38100" dir="2700000" algn="tl">
                    <a:srgbClr val="000000">
                      <a:alpha val="43137"/>
                    </a:srgbClr>
                  </a:outerShdw>
                </a:effectLst>
                <a:latin typeface="+mn-lt"/>
              </a:rPr>
              <a:pPr algn="r">
                <a:defRPr/>
              </a:pPr>
              <a:t>30</a:t>
            </a:fld>
            <a:endParaRPr lang="en-US"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06284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Hướng tiếp cận Provable-Security</a:t>
            </a:r>
          </a:p>
        </p:txBody>
      </p:sp>
      <p:sp>
        <p:nvSpPr>
          <p:cNvPr id="294916" name="Oval 4"/>
          <p:cNvSpPr>
            <a:spLocks noChangeArrowheads="1"/>
          </p:cNvSpPr>
          <p:nvPr/>
        </p:nvSpPr>
        <p:spPr bwMode="auto">
          <a:xfrm>
            <a:off x="1295400" y="22860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Định nghĩa</a:t>
            </a:r>
          </a:p>
        </p:txBody>
      </p:sp>
      <p:sp>
        <p:nvSpPr>
          <p:cNvPr id="294917" name="Oval 5"/>
          <p:cNvSpPr>
            <a:spLocks noChangeArrowheads="1"/>
          </p:cNvSpPr>
          <p:nvPr/>
        </p:nvSpPr>
        <p:spPr bwMode="auto">
          <a:xfrm>
            <a:off x="304800" y="13716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Xác định</a:t>
            </a:r>
          </a:p>
          <a:p>
            <a:pPr algn="ctr"/>
            <a:r>
              <a:rPr lang="en-US" sz="2000" b="1"/>
              <a:t>Bài toán</a:t>
            </a:r>
          </a:p>
        </p:txBody>
      </p:sp>
      <p:sp>
        <p:nvSpPr>
          <p:cNvPr id="294918" name="Oval 6"/>
          <p:cNvSpPr>
            <a:spLocks noChangeArrowheads="1"/>
          </p:cNvSpPr>
          <p:nvPr/>
        </p:nvSpPr>
        <p:spPr bwMode="auto">
          <a:xfrm>
            <a:off x="3657600" y="38862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Đơn giản hóa</a:t>
            </a:r>
          </a:p>
          <a:p>
            <a:pPr algn="ctr"/>
            <a:r>
              <a:rPr lang="en-US" sz="2000" b="1"/>
              <a:t>Vấn đề</a:t>
            </a:r>
          </a:p>
        </p:txBody>
      </p:sp>
      <p:sp>
        <p:nvSpPr>
          <p:cNvPr id="294919" name="Oval 7"/>
          <p:cNvSpPr>
            <a:spLocks noChangeArrowheads="1"/>
          </p:cNvSpPr>
          <p:nvPr/>
        </p:nvSpPr>
        <p:spPr bwMode="auto">
          <a:xfrm>
            <a:off x="2438400" y="30480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Protocol</a:t>
            </a:r>
          </a:p>
        </p:txBody>
      </p:sp>
      <p:sp>
        <p:nvSpPr>
          <p:cNvPr id="294920" name="Oval 8"/>
          <p:cNvSpPr>
            <a:spLocks noChangeArrowheads="1"/>
          </p:cNvSpPr>
          <p:nvPr/>
        </p:nvSpPr>
        <p:spPr bwMode="auto">
          <a:xfrm>
            <a:off x="5029200" y="47244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Cài đặt</a:t>
            </a:r>
          </a:p>
        </p:txBody>
      </p:sp>
      <p:sp>
        <p:nvSpPr>
          <p:cNvPr id="294921" name="Oval 9"/>
          <p:cNvSpPr>
            <a:spLocks noChangeArrowheads="1"/>
          </p:cNvSpPr>
          <p:nvPr/>
        </p:nvSpPr>
        <p:spPr bwMode="auto">
          <a:xfrm>
            <a:off x="6248400" y="55626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Hoàn tất</a:t>
            </a:r>
          </a:p>
        </p:txBody>
      </p:sp>
      <p:sp>
        <p:nvSpPr>
          <p:cNvPr id="294924" name="AutoShape 12"/>
          <p:cNvSpPr>
            <a:spLocks noChangeArrowheads="1"/>
          </p:cNvSpPr>
          <p:nvPr/>
        </p:nvSpPr>
        <p:spPr bwMode="auto">
          <a:xfrm rot="2297410">
            <a:off x="2543175" y="19050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5" name="AutoShape 13"/>
          <p:cNvSpPr>
            <a:spLocks noChangeArrowheads="1"/>
          </p:cNvSpPr>
          <p:nvPr/>
        </p:nvSpPr>
        <p:spPr bwMode="auto">
          <a:xfrm rot="2297410">
            <a:off x="3505200" y="26670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6" name="AutoShape 14"/>
          <p:cNvSpPr>
            <a:spLocks noChangeArrowheads="1"/>
          </p:cNvSpPr>
          <p:nvPr/>
        </p:nvSpPr>
        <p:spPr bwMode="auto">
          <a:xfrm rot="2297410">
            <a:off x="4648200" y="35052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8" name="AutoShape 16"/>
          <p:cNvSpPr>
            <a:spLocks noChangeArrowheads="1"/>
          </p:cNvSpPr>
          <p:nvPr/>
        </p:nvSpPr>
        <p:spPr bwMode="auto">
          <a:xfrm rot="2297410">
            <a:off x="7315200" y="51816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9" name="AutoShape 17"/>
          <p:cNvSpPr>
            <a:spLocks noChangeArrowheads="1"/>
          </p:cNvSpPr>
          <p:nvPr/>
        </p:nvSpPr>
        <p:spPr bwMode="auto">
          <a:xfrm rot="2297410">
            <a:off x="5943600" y="42672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188554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type="ctrTitle"/>
          </p:nvPr>
        </p:nvSpPr>
        <p:spPr>
          <a:xfrm>
            <a:off x="727075" y="1797050"/>
            <a:ext cx="7843838" cy="641350"/>
          </a:xfrm>
        </p:spPr>
        <p:txBody>
          <a:bodyPr/>
          <a:lstStyle/>
          <a:p>
            <a:r>
              <a:rPr lang="en-US" sz="4000"/>
              <a:t>Trường Z</a:t>
            </a:r>
            <a:r>
              <a:rPr lang="en-US" sz="4000" baseline="-25000"/>
              <a:t>m</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32</a:t>
            </a:fld>
            <a:endParaRPr lang="en-US" dirty="0">
              <a:latin typeface="+mn-lt"/>
            </a:endParaRPr>
          </a:p>
        </p:txBody>
      </p:sp>
    </p:spTree>
    <p:extLst>
      <p:ext uri="{BB962C8B-B14F-4D97-AF65-F5344CB8AC3E}">
        <p14:creationId xmlns:p14="http://schemas.microsoft.com/office/powerpoint/2010/main" val="42165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Khái niệm về </a:t>
            </a:r>
            <a:r>
              <a:rPr lang="en-US" i="1"/>
              <a:t>Z</a:t>
            </a:r>
            <a:r>
              <a:rPr lang="en-US" i="1" baseline="-25000"/>
              <a:t>m</a:t>
            </a:r>
          </a:p>
        </p:txBody>
      </p:sp>
      <p:sp>
        <p:nvSpPr>
          <p:cNvPr id="225283" name="Rectangle 3"/>
          <p:cNvSpPr>
            <a:spLocks noGrp="1" noChangeArrowheads="1"/>
          </p:cNvSpPr>
          <p:nvPr>
            <p:ph type="body" idx="1"/>
          </p:nvPr>
        </p:nvSpPr>
        <p:spPr>
          <a:xfrm>
            <a:off x="382588" y="1414463"/>
            <a:ext cx="8380412" cy="4586287"/>
          </a:xfrm>
          <a:ln/>
        </p:spPr>
        <p:txBody>
          <a:bodyPr/>
          <a:lstStyle/>
          <a:p>
            <a:pPr algn="just"/>
            <a:r>
              <a:rPr lang="en-US" i="1">
                <a:solidFill>
                  <a:schemeClr val="tx2"/>
                </a:solidFill>
              </a:rPr>
              <a:t>Z</a:t>
            </a:r>
            <a:r>
              <a:rPr lang="en-US" i="1" baseline="-25000">
                <a:solidFill>
                  <a:schemeClr val="tx2"/>
                </a:solidFill>
              </a:rPr>
              <a:t>m</a:t>
            </a:r>
            <a:r>
              <a:rPr lang="en-US" baseline="-25000"/>
              <a:t> </a:t>
            </a:r>
            <a:r>
              <a:rPr lang="en-US"/>
              <a:t>được định nghĩa là tập hợp </a:t>
            </a:r>
            <a:r>
              <a:rPr lang="en-US">
                <a:solidFill>
                  <a:schemeClr val="tx2"/>
                </a:solidFill>
              </a:rPr>
              <a:t>{0, 1, …, </a:t>
            </a:r>
            <a:r>
              <a:rPr lang="en-US" i="1">
                <a:solidFill>
                  <a:schemeClr val="tx2"/>
                </a:solidFill>
              </a:rPr>
              <a:t>m</a:t>
            </a:r>
            <a:r>
              <a:rPr lang="en-US">
                <a:solidFill>
                  <a:schemeClr val="tx2"/>
                </a:solidFill>
              </a:rPr>
              <a:t>-1}</a:t>
            </a:r>
            <a:r>
              <a:rPr lang="en-US"/>
              <a:t>, được trang bị </a:t>
            </a:r>
            <a:r>
              <a:rPr lang="en-US">
                <a:solidFill>
                  <a:schemeClr val="tx2"/>
                </a:solidFill>
              </a:rPr>
              <a:t>phép cộng</a:t>
            </a:r>
            <a:r>
              <a:rPr lang="en-US"/>
              <a:t> (ký hiệu +) và </a:t>
            </a:r>
            <a:r>
              <a:rPr lang="en-US">
                <a:solidFill>
                  <a:schemeClr val="tx2"/>
                </a:solidFill>
              </a:rPr>
              <a:t>phép nhân</a:t>
            </a:r>
            <a:r>
              <a:rPr lang="en-US"/>
              <a:t> (ký hiệu là </a:t>
            </a:r>
            <a:r>
              <a:rPr lang="en-US">
                <a:sym typeface="Symbol" pitchFamily="18" charset="2"/>
              </a:rPr>
              <a:t></a:t>
            </a:r>
            <a:r>
              <a:rPr lang="en-US"/>
              <a:t>). </a:t>
            </a:r>
          </a:p>
          <a:p>
            <a:pPr algn="just"/>
            <a:r>
              <a:rPr lang="en-US"/>
              <a:t>Phép cộng và phép nhân trong  được thực hiện </a:t>
            </a:r>
            <a:r>
              <a:rPr lang="en-US" i="1"/>
              <a:t>Z</a:t>
            </a:r>
            <a:r>
              <a:rPr lang="en-US" i="1" baseline="-25000"/>
              <a:t>m</a:t>
            </a:r>
            <a:r>
              <a:rPr lang="en-US"/>
              <a:t> tương tự như trong </a:t>
            </a:r>
            <a:r>
              <a:rPr lang="en-US" i="1"/>
              <a:t>Z</a:t>
            </a:r>
            <a:r>
              <a:rPr lang="en-US"/>
              <a:t>, ngoại trừ kết quả tính theo modulo </a:t>
            </a:r>
            <a:r>
              <a:rPr lang="en-US" i="1"/>
              <a:t>m</a:t>
            </a:r>
            <a:r>
              <a:rPr lang="en-US"/>
              <a:t> </a:t>
            </a:r>
          </a:p>
          <a:p>
            <a:pPr algn="just"/>
            <a:r>
              <a:rPr lang="en-US" b="1" u="sng"/>
              <a:t>Ví dụ</a:t>
            </a:r>
            <a:r>
              <a:rPr lang="en-US"/>
              <a:t>: </a:t>
            </a:r>
          </a:p>
          <a:p>
            <a:pPr lvl="1" algn="just"/>
            <a:r>
              <a:rPr lang="en-US"/>
              <a:t>Giả sử ta cần tính giá trị  trong </a:t>
            </a:r>
            <a:r>
              <a:rPr lang="en-US" i="1"/>
              <a:t>Z</a:t>
            </a:r>
            <a:r>
              <a:rPr lang="en-US" baseline="-25000"/>
              <a:t>16</a:t>
            </a:r>
            <a:r>
              <a:rPr lang="en-US"/>
              <a:t>. </a:t>
            </a:r>
          </a:p>
          <a:p>
            <a:pPr lvl="1" algn="just"/>
            <a:r>
              <a:rPr lang="en-US"/>
              <a:t>Trong </a:t>
            </a:r>
            <a:r>
              <a:rPr lang="en-US" i="1"/>
              <a:t>Z</a:t>
            </a:r>
            <a:r>
              <a:rPr lang="en-US"/>
              <a:t>, ta có kết quả của phép nhân 11 </a:t>
            </a:r>
            <a:r>
              <a:rPr lang="en-US">
                <a:sym typeface="Symbol" pitchFamily="18" charset="2"/>
              </a:rPr>
              <a:t>13=143</a:t>
            </a:r>
            <a:r>
              <a:rPr lang="en-US"/>
              <a:t> </a:t>
            </a:r>
          </a:p>
          <a:p>
            <a:pPr lvl="1" algn="just"/>
            <a:r>
              <a:rPr lang="en-US"/>
              <a:t>Do 143</a:t>
            </a:r>
            <a:r>
              <a:rPr lang="en-US">
                <a:sym typeface="Symbol" pitchFamily="18" charset="2"/>
              </a:rPr>
              <a:t>15 (mod 16) </a:t>
            </a:r>
            <a:r>
              <a:rPr lang="en-US"/>
              <a:t>nên 11 </a:t>
            </a:r>
            <a:r>
              <a:rPr lang="en-US">
                <a:sym typeface="Symbol" pitchFamily="18" charset="2"/>
              </a:rPr>
              <a:t>13 = 15 </a:t>
            </a:r>
            <a:r>
              <a:rPr lang="en-US"/>
              <a:t>trong </a:t>
            </a:r>
            <a:r>
              <a:rPr lang="en-US" i="1"/>
              <a:t>Z</a:t>
            </a:r>
            <a:r>
              <a:rPr lang="en-US" baseline="-25000"/>
              <a:t>16</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33</a:t>
            </a:fld>
            <a:endParaRPr lang="en-US" dirty="0">
              <a:latin typeface="+mn-lt"/>
            </a:endParaRPr>
          </a:p>
        </p:txBody>
      </p:sp>
    </p:spTree>
    <p:extLst>
      <p:ext uri="{BB962C8B-B14F-4D97-AF65-F5344CB8AC3E}">
        <p14:creationId xmlns:p14="http://schemas.microsoft.com/office/powerpoint/2010/main" val="101438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Tính chất của </a:t>
            </a:r>
            <a:r>
              <a:rPr lang="en-US" i="1"/>
              <a:t>Z</a:t>
            </a:r>
            <a:r>
              <a:rPr lang="en-US" i="1" baseline="-25000"/>
              <a:t>m</a:t>
            </a:r>
          </a:p>
        </p:txBody>
      </p:sp>
      <p:pic>
        <p:nvPicPr>
          <p:cNvPr id="226307" name="Picture 3" descr="tc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0850"/>
            <a:ext cx="8135938" cy="307975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34</a:t>
            </a:fld>
            <a:endParaRPr lang="en-US" dirty="0">
              <a:latin typeface="+mn-lt"/>
            </a:endParaRPr>
          </a:p>
        </p:txBody>
      </p:sp>
    </p:spTree>
    <p:extLst>
      <p:ext uri="{BB962C8B-B14F-4D97-AF65-F5344CB8AC3E}">
        <p14:creationId xmlns:p14="http://schemas.microsoft.com/office/powerpoint/2010/main" val="1187027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Tính chất của </a:t>
            </a:r>
            <a:r>
              <a:rPr lang="en-US" i="1"/>
              <a:t>Z</a:t>
            </a:r>
            <a:r>
              <a:rPr lang="en-US" i="1" baseline="-25000"/>
              <a:t>m </a:t>
            </a:r>
            <a:r>
              <a:rPr lang="en-US"/>
              <a:t>(tt)</a:t>
            </a:r>
            <a:endParaRPr lang="en-US" baseline="-25000"/>
          </a:p>
        </p:txBody>
      </p:sp>
      <p:pic>
        <p:nvPicPr>
          <p:cNvPr id="227332" name="Picture 4" descr="tc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953375" cy="339090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35</a:t>
            </a:fld>
            <a:endParaRPr lang="en-US" dirty="0">
              <a:latin typeface="+mn-lt"/>
            </a:endParaRPr>
          </a:p>
        </p:txBody>
      </p:sp>
    </p:spTree>
    <p:extLst>
      <p:ext uri="{BB962C8B-B14F-4D97-AF65-F5344CB8AC3E}">
        <p14:creationId xmlns:p14="http://schemas.microsoft.com/office/powerpoint/2010/main" val="190793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Mật mã học</a:t>
            </a:r>
          </a:p>
        </p:txBody>
      </p:sp>
      <p:sp>
        <p:nvSpPr>
          <p:cNvPr id="221187" name="Rectangle 3"/>
          <p:cNvSpPr>
            <a:spLocks noGrp="1" noChangeArrowheads="1"/>
          </p:cNvSpPr>
          <p:nvPr>
            <p:ph type="body" idx="1"/>
          </p:nvPr>
        </p:nvSpPr>
        <p:spPr>
          <a:xfrm>
            <a:off x="382588" y="1414463"/>
            <a:ext cx="5915025" cy="2733675"/>
          </a:xfrm>
          <a:ln/>
        </p:spPr>
        <p:txBody>
          <a:bodyPr/>
          <a:lstStyle/>
          <a:p>
            <a:pPr algn="just"/>
            <a:r>
              <a:rPr lang="en-US" dirty="0" err="1"/>
              <a:t>Mật</a:t>
            </a:r>
            <a:r>
              <a:rPr lang="en-US" dirty="0"/>
              <a:t> </a:t>
            </a:r>
            <a:r>
              <a:rPr lang="en-US" dirty="0" err="1"/>
              <a:t>mã</a:t>
            </a:r>
            <a:r>
              <a:rPr lang="en-US" dirty="0"/>
              <a:t> (Cryptography) </a:t>
            </a:r>
            <a:r>
              <a:rPr lang="en-US" dirty="0" err="1"/>
              <a:t>là</a:t>
            </a:r>
            <a:r>
              <a:rPr lang="en-US" dirty="0"/>
              <a:t> </a:t>
            </a:r>
            <a:r>
              <a:rPr lang="en-US" dirty="0" err="1"/>
              <a:t>ngành</a:t>
            </a:r>
            <a:r>
              <a:rPr lang="en-US" dirty="0"/>
              <a:t> </a:t>
            </a:r>
            <a:r>
              <a:rPr lang="en-US" dirty="0" err="1"/>
              <a:t>khoa</a:t>
            </a:r>
            <a:r>
              <a:rPr lang="en-US" dirty="0"/>
              <a:t> </a:t>
            </a:r>
            <a:r>
              <a:rPr lang="en-US" dirty="0" err="1"/>
              <a:t>học</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solidFill>
                  <a:srgbClr val="0070C0"/>
                </a:solidFill>
              </a:rPr>
              <a:t>kỹ</a:t>
            </a:r>
            <a:r>
              <a:rPr lang="en-US" dirty="0">
                <a:solidFill>
                  <a:srgbClr val="0070C0"/>
                </a:solidFill>
              </a:rPr>
              <a:t> </a:t>
            </a:r>
            <a:r>
              <a:rPr lang="en-US" dirty="0" err="1">
                <a:solidFill>
                  <a:srgbClr val="0070C0"/>
                </a:solidFill>
              </a:rPr>
              <a:t>thuật</a:t>
            </a:r>
            <a:r>
              <a:rPr lang="en-US" dirty="0">
                <a:solidFill>
                  <a:srgbClr val="0070C0"/>
                </a:solidFill>
              </a:rPr>
              <a:t> </a:t>
            </a:r>
            <a:r>
              <a:rPr lang="en-US" dirty="0" err="1">
                <a:solidFill>
                  <a:srgbClr val="0070C0"/>
                </a:solidFill>
              </a:rPr>
              <a:t>toán</a:t>
            </a:r>
            <a:r>
              <a:rPr lang="en-US" dirty="0">
                <a:solidFill>
                  <a:srgbClr val="0070C0"/>
                </a:solidFill>
              </a:rPr>
              <a:t> </a:t>
            </a:r>
            <a:r>
              <a:rPr lang="en-US" dirty="0" err="1">
                <a:solidFill>
                  <a:srgbClr val="0070C0"/>
                </a:solidFill>
              </a:rPr>
              <a:t>học</a:t>
            </a:r>
            <a:r>
              <a:rPr lang="en-US" dirty="0">
                <a:solidFill>
                  <a:srgbClr val="0070C0"/>
                </a:solidFill>
              </a:rPr>
              <a:t> </a:t>
            </a:r>
            <a:r>
              <a:rPr lang="en-US" dirty="0" err="1"/>
              <a:t>nhằm</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solidFill>
                  <a:srgbClr val="0070C0"/>
                </a:solidFill>
              </a:rPr>
              <a:t>dịch</a:t>
            </a:r>
            <a:r>
              <a:rPr lang="en-US" dirty="0">
                <a:solidFill>
                  <a:srgbClr val="0070C0"/>
                </a:solidFill>
              </a:rPr>
              <a:t> </a:t>
            </a:r>
            <a:r>
              <a:rPr lang="en-US" dirty="0" err="1">
                <a:solidFill>
                  <a:srgbClr val="0070C0"/>
                </a:solidFill>
              </a:rPr>
              <a:t>vụ</a:t>
            </a:r>
            <a:r>
              <a:rPr lang="en-US" dirty="0">
                <a:solidFill>
                  <a:srgbClr val="0070C0"/>
                </a:solidFill>
              </a:rPr>
              <a:t> </a:t>
            </a:r>
            <a:r>
              <a:rPr lang="en-US" dirty="0" err="1">
                <a:solidFill>
                  <a:srgbClr val="0070C0"/>
                </a:solidFill>
              </a:rPr>
              <a:t>bảo</a:t>
            </a:r>
            <a:r>
              <a:rPr lang="en-US" dirty="0">
                <a:solidFill>
                  <a:srgbClr val="0070C0"/>
                </a:solidFill>
              </a:rPr>
              <a:t> </a:t>
            </a:r>
            <a:r>
              <a:rPr lang="en-US" dirty="0" err="1">
                <a:solidFill>
                  <a:srgbClr val="0070C0"/>
                </a:solidFill>
              </a:rPr>
              <a:t>vệ</a:t>
            </a:r>
            <a:r>
              <a:rPr lang="en-US" dirty="0">
                <a:solidFill>
                  <a:srgbClr val="0070C0"/>
                </a:solidFill>
              </a:rPr>
              <a:t> </a:t>
            </a:r>
            <a:r>
              <a:rPr lang="en-US" dirty="0" err="1">
                <a:solidFill>
                  <a:srgbClr val="0070C0"/>
                </a:solidFill>
              </a:rPr>
              <a:t>thông</a:t>
            </a:r>
            <a:r>
              <a:rPr lang="en-US" dirty="0">
                <a:solidFill>
                  <a:srgbClr val="0070C0"/>
                </a:solidFill>
              </a:rPr>
              <a:t> tin</a:t>
            </a:r>
            <a:r>
              <a:rPr lang="en-US" dirty="0">
                <a:solidFill>
                  <a:schemeClr val="accent1"/>
                </a:solidFill>
              </a:rPr>
              <a:t>.</a:t>
            </a:r>
            <a:endParaRPr lang="en-US" dirty="0"/>
          </a:p>
          <a:p>
            <a:pPr algn="r">
              <a:buFont typeface="Wingdings 2" pitchFamily="18" charset="2"/>
              <a:buNone/>
            </a:pPr>
            <a:r>
              <a:rPr lang="en-US" sz="2400" dirty="0"/>
              <a:t>W. Stallings (2003),                                       </a:t>
            </a:r>
            <a:r>
              <a:rPr lang="en-US" sz="2400" i="1" dirty="0">
                <a:solidFill>
                  <a:srgbClr val="0070C0"/>
                </a:solidFill>
              </a:rPr>
              <a:t>Cryptography and Network Security: Principles and Practice, Third Edition</a:t>
            </a:r>
            <a:r>
              <a:rPr lang="en-US" sz="2400" i="1" dirty="0"/>
              <a:t>, </a:t>
            </a:r>
            <a:r>
              <a:rPr lang="en-US" sz="2400" dirty="0"/>
              <a:t>Prentice Hall</a:t>
            </a:r>
          </a:p>
        </p:txBody>
      </p:sp>
      <p:pic>
        <p:nvPicPr>
          <p:cNvPr id="221188" name="Picture 4" descr="240px-Nsa-en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81200"/>
            <a:ext cx="2193925"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262200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Một số thuật ngữ</a:t>
            </a:r>
            <a:endParaRPr lang="en-US">
              <a:solidFill>
                <a:schemeClr val="tx1"/>
              </a:solidFill>
            </a:endParaRPr>
          </a:p>
        </p:txBody>
      </p:sp>
      <p:sp>
        <p:nvSpPr>
          <p:cNvPr id="222211" name="Rectangle 3"/>
          <p:cNvSpPr>
            <a:spLocks noGrp="1" noChangeArrowheads="1"/>
          </p:cNvSpPr>
          <p:nvPr>
            <p:ph type="body" idx="1"/>
          </p:nvPr>
        </p:nvSpPr>
        <p:spPr>
          <a:xfrm>
            <a:off x="382588" y="1414463"/>
            <a:ext cx="8380412" cy="5133713"/>
          </a:xfrm>
          <a:ln/>
        </p:spPr>
        <p:txBody>
          <a:bodyPr/>
          <a:lstStyle/>
          <a:p>
            <a:r>
              <a:rPr lang="en-US" dirty="0"/>
              <a:t>Cryptography</a:t>
            </a:r>
          </a:p>
          <a:p>
            <a:r>
              <a:rPr lang="en-US" dirty="0"/>
              <a:t>Crypt</a:t>
            </a:r>
            <a:r>
              <a:rPr lang="en-US" dirty="0">
                <a:solidFill>
                  <a:schemeClr val="tx2"/>
                </a:solidFill>
              </a:rPr>
              <a:t>analysis</a:t>
            </a:r>
          </a:p>
          <a:p>
            <a:r>
              <a:rPr lang="en-US" dirty="0"/>
              <a:t>Cryptology = Cryptography + Cryptanalysis</a:t>
            </a:r>
          </a:p>
          <a:p>
            <a:r>
              <a:rPr lang="en-US" dirty="0"/>
              <a:t>Security</a:t>
            </a:r>
          </a:p>
          <a:p>
            <a:pPr lvl="1"/>
            <a:r>
              <a:rPr lang="en-US" dirty="0"/>
              <a:t>Information Security</a:t>
            </a:r>
          </a:p>
          <a:p>
            <a:pPr lvl="1"/>
            <a:r>
              <a:rPr lang="en-US" dirty="0"/>
              <a:t>Network Security</a:t>
            </a:r>
          </a:p>
          <a:p>
            <a:pPr lvl="1"/>
            <a:r>
              <a:rPr lang="en-US" dirty="0"/>
              <a:t>Database Security</a:t>
            </a:r>
          </a:p>
          <a:p>
            <a:pPr lvl="1"/>
            <a:r>
              <a:rPr lang="en-US" dirty="0"/>
              <a:t>Computer Security…</a:t>
            </a:r>
          </a:p>
          <a:p>
            <a:r>
              <a:rPr lang="en-US" dirty="0"/>
              <a:t>Steganography</a:t>
            </a:r>
          </a:p>
          <a:p>
            <a:r>
              <a:rPr lang="en-US" dirty="0"/>
              <a:t>Digital Forensics…</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64719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ctrTitle"/>
          </p:nvPr>
        </p:nvSpPr>
        <p:spPr>
          <a:xfrm>
            <a:off x="727075" y="1522413"/>
            <a:ext cx="7843838" cy="1190625"/>
          </a:xfrm>
        </p:spPr>
        <p:txBody>
          <a:bodyPr/>
          <a:lstStyle/>
          <a:p>
            <a:r>
              <a:rPr lang="en-US" sz="4000" dirty="0" err="1"/>
              <a:t>Các</a:t>
            </a:r>
            <a:r>
              <a:rPr lang="en-US" sz="4000" dirty="0"/>
              <a:t> </a:t>
            </a:r>
            <a:r>
              <a:rPr lang="en-US" sz="4000" dirty="0" err="1"/>
              <a:t>vấn</a:t>
            </a:r>
            <a:r>
              <a:rPr lang="en-US" sz="4000" dirty="0"/>
              <a:t> </a:t>
            </a:r>
            <a:r>
              <a:rPr lang="en-US" sz="4000" dirty="0" err="1"/>
              <a:t>đề</a:t>
            </a:r>
            <a:r>
              <a:rPr lang="en-US" sz="4000" dirty="0"/>
              <a:t> </a:t>
            </a:r>
            <a:r>
              <a:rPr lang="en-US" sz="4000" dirty="0" err="1"/>
              <a:t>chính</a:t>
            </a:r>
            <a:r>
              <a:rPr lang="en-US" sz="4000" dirty="0"/>
              <a:t> </a:t>
            </a:r>
            <a:r>
              <a:rPr lang="en-US" sz="4000" dirty="0" err="1"/>
              <a:t>trong</a:t>
            </a:r>
            <a:r>
              <a:rPr lang="en-US" sz="4000" dirty="0"/>
              <a:t> </a:t>
            </a:r>
            <a:br>
              <a:rPr lang="en-US" sz="4000" dirty="0"/>
            </a:br>
            <a:r>
              <a:rPr lang="en-US" sz="4000" dirty="0"/>
              <a:t>An </a:t>
            </a:r>
            <a:r>
              <a:rPr lang="en-US" sz="4000" dirty="0" err="1"/>
              <a:t>toàn</a:t>
            </a:r>
            <a:r>
              <a:rPr lang="en-US" sz="4000" dirty="0"/>
              <a:t> </a:t>
            </a:r>
            <a:r>
              <a:rPr lang="en-US" sz="4000" dirty="0" err="1"/>
              <a:t>thông</a:t>
            </a:r>
            <a:r>
              <a:rPr lang="en-US" sz="4000" dirty="0"/>
              <a:t> tin</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428415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335485"/>
            <a:ext cx="9144000" cy="535531"/>
          </a:xfrm>
        </p:spPr>
        <p:txBody>
          <a:bodyPr/>
          <a:lstStyle/>
          <a:p>
            <a:pPr algn="r"/>
            <a:r>
              <a:rPr lang="en-US" dirty="0" err="1"/>
              <a:t>Mật</a:t>
            </a:r>
            <a:r>
              <a:rPr lang="en-US" dirty="0"/>
              <a:t> </a:t>
            </a:r>
            <a:r>
              <a:rPr lang="en-US" dirty="0" err="1"/>
              <a:t>mã</a:t>
            </a:r>
            <a:r>
              <a:rPr lang="en-US" dirty="0"/>
              <a:t> </a:t>
            </a:r>
            <a:r>
              <a:rPr lang="en-US" dirty="0" err="1"/>
              <a:t>học</a:t>
            </a:r>
            <a:r>
              <a:rPr lang="en-US" dirty="0"/>
              <a:t> – An </a:t>
            </a:r>
            <a:r>
              <a:rPr lang="en-US" dirty="0" err="1"/>
              <a:t>toàn</a:t>
            </a:r>
            <a:r>
              <a:rPr lang="en-US" dirty="0"/>
              <a:t> </a:t>
            </a:r>
            <a:r>
              <a:rPr lang="en-US" dirty="0" err="1"/>
              <a:t>thông</a:t>
            </a:r>
            <a:r>
              <a:rPr lang="en-US" dirty="0"/>
              <a:t> tin???</a:t>
            </a:r>
          </a:p>
        </p:txBody>
      </p:sp>
      <p:graphicFrame>
        <p:nvGraphicFramePr>
          <p:cNvPr id="264196" name="Object 4"/>
          <p:cNvGraphicFramePr>
            <a:graphicFrameLocks noChangeAspect="1"/>
          </p:cNvGraphicFramePr>
          <p:nvPr>
            <p:extLst>
              <p:ext uri="{D42A27DB-BD31-4B8C-83A1-F6EECF244321}">
                <p14:modId xmlns:p14="http://schemas.microsoft.com/office/powerpoint/2010/main" val="2466111258"/>
              </p:ext>
            </p:extLst>
          </p:nvPr>
        </p:nvGraphicFramePr>
        <p:xfrm>
          <a:off x="1368425" y="2517775"/>
          <a:ext cx="1162050" cy="1905000"/>
        </p:xfrm>
        <a:graphic>
          <a:graphicData uri="http://schemas.openxmlformats.org/presentationml/2006/ole">
            <mc:AlternateContent xmlns:mc="http://schemas.openxmlformats.org/markup-compatibility/2006">
              <mc:Choice xmlns:v="urn:schemas-microsoft-com:vml" Requires="v">
                <p:oleObj spid="_x0000_s1035" name="Clip" r:id="rId3" imgW="1161597" imgH="1904762" progId="MS_ClipArt_Gallery.2">
                  <p:embed/>
                </p:oleObj>
              </mc:Choice>
              <mc:Fallback>
                <p:oleObj name="Clip" r:id="rId3" imgW="1161597" imgH="1904762" progId="MS_ClipArt_Gallery.2">
                  <p:embed/>
                  <p:pic>
                    <p:nvPicPr>
                      <p:cNvPr id="0" name=""/>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68425" y="2517775"/>
                        <a:ext cx="116205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7" name="Object 5"/>
          <p:cNvGraphicFramePr>
            <a:graphicFrameLocks noChangeAspect="1"/>
          </p:cNvGraphicFramePr>
          <p:nvPr>
            <p:extLst>
              <p:ext uri="{D42A27DB-BD31-4B8C-83A1-F6EECF244321}">
                <p14:modId xmlns:p14="http://schemas.microsoft.com/office/powerpoint/2010/main" val="1669489716"/>
              </p:ext>
            </p:extLst>
          </p:nvPr>
        </p:nvGraphicFramePr>
        <p:xfrm>
          <a:off x="7358063" y="2576513"/>
          <a:ext cx="831850" cy="1647825"/>
        </p:xfrm>
        <a:graphic>
          <a:graphicData uri="http://schemas.openxmlformats.org/presentationml/2006/ole">
            <mc:AlternateContent xmlns:mc="http://schemas.openxmlformats.org/markup-compatibility/2006">
              <mc:Choice xmlns:v="urn:schemas-microsoft-com:vml" Requires="v">
                <p:oleObj spid="_x0000_s1036" name="Clip" r:id="rId5" imgW="704576" imgH="1428571" progId="MS_ClipArt_Gallery.2">
                  <p:embed/>
                </p:oleObj>
              </mc:Choice>
              <mc:Fallback>
                <p:oleObj name="Clip" r:id="rId5" imgW="704576" imgH="1428571" progId="MS_ClipArt_Gallery.2">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8063" y="2576513"/>
                        <a:ext cx="83185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8" name="Object 6"/>
          <p:cNvGraphicFramePr>
            <a:graphicFrameLocks noChangeAspect="1"/>
          </p:cNvGraphicFramePr>
          <p:nvPr>
            <p:extLst>
              <p:ext uri="{D42A27DB-BD31-4B8C-83A1-F6EECF244321}">
                <p14:modId xmlns:p14="http://schemas.microsoft.com/office/powerpoint/2010/main" val="3448741828"/>
              </p:ext>
            </p:extLst>
          </p:nvPr>
        </p:nvGraphicFramePr>
        <p:xfrm>
          <a:off x="4057650" y="4729163"/>
          <a:ext cx="1463675" cy="1722437"/>
        </p:xfrm>
        <a:graphic>
          <a:graphicData uri="http://schemas.openxmlformats.org/presentationml/2006/ole">
            <mc:AlternateContent xmlns:mc="http://schemas.openxmlformats.org/markup-compatibility/2006">
              <mc:Choice xmlns:v="urn:schemas-microsoft-com:vml" Requires="v">
                <p:oleObj spid="_x0000_s1037" name="Clip" r:id="rId7" imgW="1619048" imgH="1904762" progId="MS_ClipArt_Gallery.2">
                  <p:embed/>
                </p:oleObj>
              </mc:Choice>
              <mc:Fallback>
                <p:oleObj name="Clip" r:id="rId7" imgW="1619048" imgH="1904762" progId="MS_ClipArt_Gallery.2">
                  <p:embed/>
                  <p:pic>
                    <p:nvPicPr>
                      <p:cNvPr id="0" name=""/>
                      <p:cNvPicPr>
                        <a:picLocks noChangeAspect="1" noChangeArrowheads="1"/>
                      </p:cNvPicPr>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057650" y="4729163"/>
                        <a:ext cx="1463675" cy="172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9" name="Line 7"/>
          <p:cNvSpPr>
            <a:spLocks noChangeShapeType="1"/>
          </p:cNvSpPr>
          <p:nvPr/>
        </p:nvSpPr>
        <p:spPr bwMode="auto">
          <a:xfrm>
            <a:off x="2703513" y="3475038"/>
            <a:ext cx="4092575" cy="0"/>
          </a:xfrm>
          <a:prstGeom prst="line">
            <a:avLst/>
          </a:prstGeom>
          <a:noFill/>
          <a:ln w="28575">
            <a:solidFill>
              <a:srgbClr val="3399FF"/>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0" name="Text Box 8"/>
          <p:cNvSpPr txBox="1">
            <a:spLocks noChangeArrowheads="1"/>
          </p:cNvSpPr>
          <p:nvPr/>
        </p:nvSpPr>
        <p:spPr bwMode="auto">
          <a:xfrm>
            <a:off x="822711" y="1185397"/>
            <a:ext cx="7831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800" dirty="0" err="1">
                <a:latin typeface="+mn-lt"/>
                <a:cs typeface="Arial" charset="0"/>
              </a:rPr>
              <a:t>Cách</a:t>
            </a:r>
            <a:r>
              <a:rPr lang="en-US" altLang="he-IL" sz="2800" dirty="0">
                <a:latin typeface="+mn-lt"/>
                <a:cs typeface="Arial" charset="0"/>
              </a:rPr>
              <a:t> </a:t>
            </a:r>
            <a:r>
              <a:rPr lang="en-US" altLang="he-IL" sz="2800" dirty="0" err="1">
                <a:latin typeface="+mn-lt"/>
                <a:cs typeface="Arial" charset="0"/>
              </a:rPr>
              <a:t>hiểu</a:t>
            </a:r>
            <a:r>
              <a:rPr lang="en-US" altLang="he-IL" sz="2800" dirty="0">
                <a:latin typeface="+mn-lt"/>
                <a:cs typeface="Arial" charset="0"/>
              </a:rPr>
              <a:t> </a:t>
            </a:r>
            <a:r>
              <a:rPr lang="en-US" altLang="he-IL" sz="2800" dirty="0" err="1">
                <a:latin typeface="+mn-lt"/>
                <a:cs typeface="Arial" charset="0"/>
              </a:rPr>
              <a:t>truyền</a:t>
            </a:r>
            <a:r>
              <a:rPr lang="en-US" altLang="he-IL" sz="2800" dirty="0">
                <a:latin typeface="+mn-lt"/>
                <a:cs typeface="Arial" charset="0"/>
              </a:rPr>
              <a:t> </a:t>
            </a:r>
            <a:r>
              <a:rPr lang="en-US" altLang="he-IL" sz="2800" dirty="0" err="1">
                <a:latin typeface="+mn-lt"/>
                <a:cs typeface="Arial" charset="0"/>
              </a:rPr>
              <a:t>thống</a:t>
            </a:r>
            <a:r>
              <a:rPr lang="en-US" altLang="he-IL" sz="2800" dirty="0">
                <a:latin typeface="+mn-lt"/>
                <a:cs typeface="Arial" charset="0"/>
              </a:rPr>
              <a:t>: </a:t>
            </a:r>
            <a:r>
              <a:rPr lang="en-US" altLang="he-IL" sz="2800" dirty="0" err="1">
                <a:solidFill>
                  <a:srgbClr val="00B050"/>
                </a:solidFill>
                <a:latin typeface="+mn-lt"/>
                <a:cs typeface="Arial" charset="0"/>
              </a:rPr>
              <a:t>giữ</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bí</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mật</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nội</a:t>
            </a:r>
            <a:r>
              <a:rPr lang="en-US" altLang="he-IL" sz="2800" dirty="0">
                <a:solidFill>
                  <a:srgbClr val="00B050"/>
                </a:solidFill>
                <a:latin typeface="+mn-lt"/>
                <a:cs typeface="Arial" charset="0"/>
              </a:rPr>
              <a:t> dung</a:t>
            </a:r>
            <a:r>
              <a:rPr lang="en-US" altLang="he-IL" sz="2800" dirty="0">
                <a:latin typeface="+mn-lt"/>
                <a:cs typeface="Arial" charset="0"/>
              </a:rPr>
              <a:t> </a:t>
            </a:r>
            <a:r>
              <a:rPr lang="en-US" altLang="he-IL" sz="2800" dirty="0" err="1">
                <a:latin typeface="+mn-lt"/>
                <a:cs typeface="Arial" charset="0"/>
              </a:rPr>
              <a:t>trao</a:t>
            </a:r>
            <a:r>
              <a:rPr lang="en-US" altLang="he-IL" sz="2800" dirty="0">
                <a:latin typeface="+mn-lt"/>
                <a:cs typeface="Arial" charset="0"/>
              </a:rPr>
              <a:t> </a:t>
            </a:r>
            <a:r>
              <a:rPr lang="en-US" altLang="he-IL" sz="2800" dirty="0" err="1">
                <a:latin typeface="+mn-lt"/>
                <a:cs typeface="Arial" charset="0"/>
              </a:rPr>
              <a:t>đổi</a:t>
            </a:r>
            <a:endParaRPr lang="en-US" altLang="he-IL" sz="2400" dirty="0">
              <a:latin typeface="+mn-lt"/>
              <a:cs typeface="Arial" charset="0"/>
            </a:endParaRPr>
          </a:p>
        </p:txBody>
      </p:sp>
      <p:sp>
        <p:nvSpPr>
          <p:cNvPr id="264201" name="Text Box 9"/>
          <p:cNvSpPr txBox="1">
            <a:spLocks noChangeArrowheads="1"/>
          </p:cNvSpPr>
          <p:nvPr/>
        </p:nvSpPr>
        <p:spPr bwMode="auto">
          <a:xfrm>
            <a:off x="1362246" y="1858933"/>
            <a:ext cx="6970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000" b="1" dirty="0">
                <a:solidFill>
                  <a:srgbClr val="FF99FF"/>
                </a:solidFill>
                <a:latin typeface="+mn-lt"/>
                <a:cs typeface="Arial" charset="0"/>
              </a:rPr>
              <a:t>Alice</a:t>
            </a:r>
            <a:r>
              <a:rPr lang="en-US" altLang="he-IL" sz="2000" b="1" dirty="0">
                <a:latin typeface="+mn-lt"/>
                <a:cs typeface="Arial" charset="0"/>
              </a:rPr>
              <a:t> </a:t>
            </a:r>
            <a:r>
              <a:rPr lang="en-US" altLang="he-IL" sz="2000" b="1" dirty="0" err="1">
                <a:latin typeface="+mn-lt"/>
                <a:cs typeface="Arial" charset="0"/>
              </a:rPr>
              <a:t>và</a:t>
            </a:r>
            <a:r>
              <a:rPr lang="en-US" altLang="he-IL" sz="2000" b="1" dirty="0">
                <a:latin typeface="+mn-lt"/>
                <a:cs typeface="Arial" charset="0"/>
              </a:rPr>
              <a:t> </a:t>
            </a:r>
            <a:r>
              <a:rPr lang="en-US" altLang="he-IL" sz="2000" b="1" dirty="0">
                <a:solidFill>
                  <a:srgbClr val="66CCFF"/>
                </a:solidFill>
                <a:latin typeface="+mn-lt"/>
                <a:cs typeface="Arial" charset="0"/>
              </a:rPr>
              <a:t>Bob</a:t>
            </a:r>
            <a:r>
              <a:rPr lang="en-US" altLang="he-IL" sz="2000" b="1" dirty="0">
                <a:latin typeface="+mn-lt"/>
                <a:cs typeface="Arial" charset="0"/>
              </a:rPr>
              <a:t> </a:t>
            </a:r>
            <a:r>
              <a:rPr lang="en-US" altLang="he-IL" sz="2000" b="1" dirty="0" err="1">
                <a:latin typeface="+mn-lt"/>
                <a:cs typeface="Arial" charset="0"/>
              </a:rPr>
              <a:t>trao</a:t>
            </a:r>
            <a:r>
              <a:rPr lang="en-US" altLang="he-IL" sz="2000" b="1" dirty="0">
                <a:latin typeface="+mn-lt"/>
                <a:cs typeface="Arial" charset="0"/>
              </a:rPr>
              <a:t> </a:t>
            </a:r>
            <a:r>
              <a:rPr lang="en-US" altLang="he-IL" sz="2000" b="1" dirty="0" err="1">
                <a:latin typeface="+mn-lt"/>
                <a:cs typeface="Arial" charset="0"/>
              </a:rPr>
              <a:t>đổi</a:t>
            </a:r>
            <a:r>
              <a:rPr lang="en-US" altLang="he-IL" sz="2000" b="1" dirty="0">
                <a:latin typeface="+mn-lt"/>
                <a:cs typeface="Arial" charset="0"/>
              </a:rPr>
              <a:t> </a:t>
            </a:r>
            <a:r>
              <a:rPr lang="en-US" altLang="he-IL" sz="2000" b="1" dirty="0" err="1">
                <a:latin typeface="+mn-lt"/>
                <a:cs typeface="Arial" charset="0"/>
              </a:rPr>
              <a:t>với</a:t>
            </a:r>
            <a:r>
              <a:rPr lang="en-US" altLang="he-IL" sz="2000" b="1" dirty="0">
                <a:latin typeface="+mn-lt"/>
                <a:cs typeface="Arial" charset="0"/>
              </a:rPr>
              <a:t> </a:t>
            </a:r>
            <a:r>
              <a:rPr lang="en-US" altLang="he-IL" sz="2000" b="1" dirty="0" err="1">
                <a:latin typeface="+mn-lt"/>
                <a:cs typeface="Arial" charset="0"/>
              </a:rPr>
              <a:t>nhau</a:t>
            </a:r>
            <a:r>
              <a:rPr lang="en-US" altLang="he-IL" sz="2000" b="1" dirty="0">
                <a:latin typeface="+mn-lt"/>
                <a:cs typeface="Arial" charset="0"/>
              </a:rPr>
              <a:t> </a:t>
            </a:r>
            <a:r>
              <a:rPr lang="en-US" altLang="he-IL" sz="2000" b="1" dirty="0" err="1">
                <a:latin typeface="+mn-lt"/>
                <a:cs typeface="Arial" charset="0"/>
              </a:rPr>
              <a:t>trong</a:t>
            </a:r>
            <a:r>
              <a:rPr lang="en-US" altLang="he-IL" sz="2000" b="1" dirty="0">
                <a:latin typeface="+mn-lt"/>
                <a:cs typeface="Arial" charset="0"/>
              </a:rPr>
              <a:t> </a:t>
            </a:r>
            <a:r>
              <a:rPr lang="en-US" altLang="he-IL" sz="2000" b="1" dirty="0" err="1">
                <a:latin typeface="+mn-lt"/>
                <a:cs typeface="Arial" charset="0"/>
              </a:rPr>
              <a:t>khi</a:t>
            </a:r>
            <a:r>
              <a:rPr lang="en-US" altLang="he-IL" sz="2000" b="1" dirty="0">
                <a:latin typeface="+mn-lt"/>
                <a:cs typeface="Arial" charset="0"/>
              </a:rPr>
              <a:t> </a:t>
            </a:r>
            <a:r>
              <a:rPr lang="en-US" altLang="he-IL" sz="2000" b="1" dirty="0">
                <a:solidFill>
                  <a:schemeClr val="tx2"/>
                </a:solidFill>
                <a:latin typeface="+mn-lt"/>
                <a:cs typeface="Arial" charset="0"/>
              </a:rPr>
              <a:t>Eve</a:t>
            </a:r>
            <a:r>
              <a:rPr lang="en-US" altLang="he-IL" sz="2000" b="1" dirty="0">
                <a:latin typeface="+mn-lt"/>
                <a:cs typeface="Arial" charset="0"/>
              </a:rPr>
              <a:t> </a:t>
            </a:r>
            <a:r>
              <a:rPr lang="en-US" altLang="he-IL" sz="2000" b="1" dirty="0" err="1">
                <a:latin typeface="+mn-lt"/>
                <a:cs typeface="Arial" charset="0"/>
              </a:rPr>
              <a:t>tìm</a:t>
            </a:r>
            <a:r>
              <a:rPr lang="en-US" altLang="he-IL" sz="2000" b="1" dirty="0">
                <a:latin typeface="+mn-lt"/>
                <a:cs typeface="Arial" charset="0"/>
              </a:rPr>
              <a:t> </a:t>
            </a:r>
            <a:r>
              <a:rPr lang="en-US" altLang="he-IL" sz="2000" b="1" dirty="0" err="1">
                <a:latin typeface="+mn-lt"/>
                <a:cs typeface="Arial" charset="0"/>
              </a:rPr>
              <a:t>cách</a:t>
            </a:r>
            <a:r>
              <a:rPr lang="en-US" altLang="he-IL" sz="2000" b="1" dirty="0">
                <a:latin typeface="+mn-lt"/>
                <a:cs typeface="Arial" charset="0"/>
              </a:rPr>
              <a:t> “</a:t>
            </a:r>
            <a:r>
              <a:rPr lang="en-US" altLang="he-IL" sz="2000" b="1" dirty="0" err="1">
                <a:latin typeface="+mn-lt"/>
                <a:cs typeface="Arial" charset="0"/>
              </a:rPr>
              <a:t>nghe</a:t>
            </a:r>
            <a:r>
              <a:rPr lang="en-US" altLang="he-IL" sz="2000" b="1" dirty="0">
                <a:latin typeface="+mn-lt"/>
                <a:cs typeface="Arial" charset="0"/>
              </a:rPr>
              <a:t> </a:t>
            </a:r>
            <a:r>
              <a:rPr lang="en-US" altLang="he-IL" sz="2000" b="1" dirty="0" err="1">
                <a:latin typeface="+mn-lt"/>
                <a:cs typeface="Arial" charset="0"/>
              </a:rPr>
              <a:t>lén</a:t>
            </a:r>
            <a:r>
              <a:rPr lang="en-US" altLang="he-IL" sz="2000" b="1" dirty="0">
                <a:latin typeface="+mn-lt"/>
                <a:cs typeface="Arial" charset="0"/>
              </a:rPr>
              <a:t>”</a:t>
            </a:r>
          </a:p>
        </p:txBody>
      </p:sp>
      <p:sp>
        <p:nvSpPr>
          <p:cNvPr id="264202" name="Line 10"/>
          <p:cNvSpPr>
            <a:spLocks noChangeShapeType="1"/>
          </p:cNvSpPr>
          <p:nvPr/>
        </p:nvSpPr>
        <p:spPr bwMode="auto">
          <a:xfrm flipV="1">
            <a:off x="4673600" y="3578225"/>
            <a:ext cx="0" cy="1209675"/>
          </a:xfrm>
          <a:prstGeom prst="line">
            <a:avLst/>
          </a:prstGeom>
          <a:noFill/>
          <a:ln w="28575">
            <a:solidFill>
              <a:srgbClr val="33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3" name="Text Box 11"/>
          <p:cNvSpPr txBox="1">
            <a:spLocks noChangeArrowheads="1"/>
          </p:cNvSpPr>
          <p:nvPr/>
        </p:nvSpPr>
        <p:spPr bwMode="auto">
          <a:xfrm>
            <a:off x="754063" y="4191000"/>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effectLst>
                  <a:outerShdw blurRad="38100" dist="38100" dir="2700000" algn="tl">
                    <a:srgbClr val="000000"/>
                  </a:outerShdw>
                </a:effectLst>
                <a:latin typeface="+mn-lt"/>
                <a:cs typeface="Arial" charset="0"/>
              </a:rPr>
              <a:t>Alice</a:t>
            </a:r>
            <a:endParaRPr lang="en-US" altLang="en-US" sz="2400">
              <a:solidFill>
                <a:srgbClr val="FF99FF"/>
              </a:solidFill>
              <a:effectLst>
                <a:outerShdw blurRad="38100" dist="38100" dir="2700000" algn="tl">
                  <a:srgbClr val="000000"/>
                </a:outerShdw>
              </a:effectLst>
              <a:latin typeface="+mn-lt"/>
              <a:cs typeface="Arial" charset="0"/>
            </a:endParaRPr>
          </a:p>
        </p:txBody>
      </p:sp>
      <p:sp>
        <p:nvSpPr>
          <p:cNvPr id="264204" name="Text Box 12"/>
          <p:cNvSpPr txBox="1">
            <a:spLocks noChangeArrowheads="1"/>
          </p:cNvSpPr>
          <p:nvPr/>
        </p:nvSpPr>
        <p:spPr bwMode="auto">
          <a:xfrm>
            <a:off x="8188762" y="4390381"/>
            <a:ext cx="6976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effectLst>
                  <a:outerShdw blurRad="38100" dist="38100" dir="2700000" algn="tl">
                    <a:srgbClr val="000000"/>
                  </a:outerShdw>
                </a:effectLst>
                <a:latin typeface="+mn-lt"/>
                <a:cs typeface="Arial" charset="0"/>
              </a:rPr>
              <a:t>Bob</a:t>
            </a:r>
            <a:endParaRPr lang="en-US" altLang="en-US" sz="2400">
              <a:solidFill>
                <a:srgbClr val="66CCFF"/>
              </a:solidFill>
              <a:effectLst>
                <a:outerShdw blurRad="38100" dist="38100" dir="2700000" algn="tl">
                  <a:srgbClr val="000000"/>
                </a:outerShdw>
              </a:effectLst>
              <a:latin typeface="+mn-lt"/>
              <a:cs typeface="Arial" charset="0"/>
            </a:endParaRPr>
          </a:p>
        </p:txBody>
      </p:sp>
      <p:sp>
        <p:nvSpPr>
          <p:cNvPr id="264205" name="Text Box 13"/>
          <p:cNvSpPr txBox="1">
            <a:spLocks noChangeArrowheads="1"/>
          </p:cNvSpPr>
          <p:nvPr/>
        </p:nvSpPr>
        <p:spPr bwMode="auto">
          <a:xfrm>
            <a:off x="2849291" y="5855643"/>
            <a:ext cx="6799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solidFill>
                  <a:schemeClr val="tx2"/>
                </a:solidFill>
                <a:effectLst>
                  <a:outerShdw blurRad="38100" dist="38100" dir="2700000" algn="tl">
                    <a:srgbClr val="000000"/>
                  </a:outerShdw>
                </a:effectLst>
                <a:latin typeface="+mn-lt"/>
                <a:cs typeface="Arial" charset="0"/>
              </a:rPr>
              <a:t>Eve</a:t>
            </a:r>
            <a:endParaRPr lang="en-US" altLang="en-US" sz="2400">
              <a:solidFill>
                <a:schemeClr val="tx2"/>
              </a:solidFill>
              <a:effectLst>
                <a:outerShdw blurRad="38100" dist="38100" dir="2700000" algn="tl">
                  <a:srgbClr val="000000"/>
                </a:outerShdw>
              </a:effectLst>
              <a:latin typeface="+mn-lt"/>
              <a:cs typeface="Arial" charset="0"/>
            </a:endParaRPr>
          </a:p>
        </p:txBody>
      </p:sp>
      <p:sp>
        <p:nvSpPr>
          <p:cNvPr id="1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22874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0" y="366713"/>
            <a:ext cx="9144000" cy="476250"/>
          </a:xfrm>
        </p:spPr>
        <p:txBody>
          <a:bodyPr/>
          <a:lstStyle/>
          <a:p>
            <a:pPr algn="r"/>
            <a:r>
              <a:rPr lang="en-US" sz="2800" dirty="0" err="1"/>
              <a:t>Một</a:t>
            </a:r>
            <a:r>
              <a:rPr lang="en-US" sz="2800" dirty="0"/>
              <a:t> </a:t>
            </a:r>
            <a:r>
              <a:rPr lang="en-US" sz="2800" dirty="0" err="1"/>
              <a:t>số</a:t>
            </a:r>
            <a:r>
              <a:rPr lang="en-US" sz="2800" dirty="0"/>
              <a:t> </a:t>
            </a:r>
            <a:r>
              <a:rPr lang="en-US" sz="2800" dirty="0" err="1"/>
              <a:t>vấn</a:t>
            </a:r>
            <a:r>
              <a:rPr lang="en-US" sz="2800" dirty="0"/>
              <a:t> </a:t>
            </a:r>
            <a:r>
              <a:rPr lang="en-US" sz="2800" dirty="0" err="1"/>
              <a:t>đề</a:t>
            </a:r>
            <a:r>
              <a:rPr lang="en-US" sz="2800" dirty="0"/>
              <a:t> </a:t>
            </a:r>
            <a:r>
              <a:rPr lang="en-US" sz="2800" dirty="0" err="1"/>
              <a:t>chính</a:t>
            </a:r>
            <a:r>
              <a:rPr lang="en-US" sz="2800" dirty="0"/>
              <a:t> </a:t>
            </a:r>
            <a:r>
              <a:rPr lang="en-US" sz="2800" dirty="0" err="1"/>
              <a:t>trong</a:t>
            </a:r>
            <a:r>
              <a:rPr lang="en-US" sz="2800" dirty="0"/>
              <a:t> an </a:t>
            </a:r>
            <a:r>
              <a:rPr lang="en-US" sz="2800" dirty="0" err="1"/>
              <a:t>toàn</a:t>
            </a:r>
            <a:r>
              <a:rPr lang="en-US" sz="2800" dirty="0"/>
              <a:t> </a:t>
            </a:r>
            <a:r>
              <a:rPr lang="en-US" sz="2800" dirty="0" err="1"/>
              <a:t>thông</a:t>
            </a:r>
            <a:r>
              <a:rPr lang="en-US" sz="2800" dirty="0"/>
              <a:t> tin</a:t>
            </a:r>
          </a:p>
        </p:txBody>
      </p:sp>
      <p:sp>
        <p:nvSpPr>
          <p:cNvPr id="223235" name="Rectangle 3"/>
          <p:cNvSpPr>
            <a:spLocks noGrp="1" noChangeArrowheads="1"/>
          </p:cNvSpPr>
          <p:nvPr>
            <p:ph type="body" idx="1"/>
          </p:nvPr>
        </p:nvSpPr>
        <p:spPr>
          <a:xfrm>
            <a:off x="382588" y="1414463"/>
            <a:ext cx="8380412" cy="4524315"/>
          </a:xfrm>
          <a:ln/>
        </p:spPr>
        <p:txBody>
          <a:bodyPr/>
          <a:lstStyle/>
          <a:p>
            <a:pPr algn="just">
              <a:lnSpc>
                <a:spcPct val="100000"/>
              </a:lnSpc>
              <a:spcBef>
                <a:spcPts val="0"/>
              </a:spcBef>
            </a:pPr>
            <a:r>
              <a:rPr lang="en-US" sz="2400" dirty="0" err="1">
                <a:solidFill>
                  <a:schemeClr val="accent1"/>
                </a:solidFill>
              </a:rPr>
              <a:t>Bảo</a:t>
            </a:r>
            <a:r>
              <a:rPr lang="en-US" sz="2400" dirty="0">
                <a:solidFill>
                  <a:schemeClr val="accent1"/>
                </a:solidFill>
              </a:rPr>
              <a:t> </a:t>
            </a:r>
            <a:r>
              <a:rPr lang="en-US" sz="2400" dirty="0" err="1">
                <a:solidFill>
                  <a:schemeClr val="accent1"/>
                </a:solidFill>
              </a:rPr>
              <a:t>mật</a:t>
            </a:r>
            <a:r>
              <a:rPr lang="en-US" sz="2400" dirty="0">
                <a:solidFill>
                  <a:schemeClr val="accent1"/>
                </a:solidFill>
              </a:rPr>
              <a:t> </a:t>
            </a:r>
            <a:r>
              <a:rPr lang="en-US" sz="2400" dirty="0" err="1">
                <a:solidFill>
                  <a:schemeClr val="accent1"/>
                </a:solidFill>
              </a:rPr>
              <a:t>thông</a:t>
            </a:r>
            <a:r>
              <a:rPr lang="en-US" sz="2400" dirty="0">
                <a:solidFill>
                  <a:schemeClr val="accent1"/>
                </a:solidFill>
              </a:rPr>
              <a:t> tin (Secrecy)</a:t>
            </a:r>
            <a:r>
              <a:rPr lang="en-US" sz="2400" dirty="0"/>
              <a:t>: </a:t>
            </a:r>
            <a:r>
              <a:rPr lang="en-US" sz="2400" dirty="0" err="1"/>
              <a:t>đảm</a:t>
            </a:r>
            <a:r>
              <a:rPr lang="en-US" sz="2400" dirty="0"/>
              <a:t> </a:t>
            </a:r>
            <a:r>
              <a:rPr lang="en-US" sz="2400" dirty="0" err="1"/>
              <a:t>bảo</a:t>
            </a:r>
            <a:r>
              <a:rPr lang="en-US" sz="2400" dirty="0"/>
              <a:t> </a:t>
            </a:r>
            <a:r>
              <a:rPr lang="en-US" sz="2400" dirty="0" err="1"/>
              <a:t>thông</a:t>
            </a:r>
            <a:r>
              <a:rPr lang="en-US" sz="2400" dirty="0"/>
              <a:t> tin </a:t>
            </a:r>
            <a:r>
              <a:rPr lang="en-US" sz="2400" dirty="0" err="1"/>
              <a:t>được</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a:t>
            </a:r>
          </a:p>
          <a:p>
            <a:pPr algn="just">
              <a:lnSpc>
                <a:spcPct val="100000"/>
              </a:lnSpc>
              <a:spcBef>
                <a:spcPts val="0"/>
              </a:spcBef>
            </a:pPr>
            <a:r>
              <a:rPr lang="en-US" sz="2400" dirty="0" err="1">
                <a:solidFill>
                  <a:schemeClr val="accent1"/>
                </a:solidFill>
              </a:rPr>
              <a:t>Toàn</a:t>
            </a:r>
            <a:r>
              <a:rPr lang="en-US" sz="2400" dirty="0">
                <a:solidFill>
                  <a:schemeClr val="accent1"/>
                </a:solidFill>
              </a:rPr>
              <a:t> </a:t>
            </a:r>
            <a:r>
              <a:rPr lang="en-US" sz="2400" dirty="0" err="1">
                <a:solidFill>
                  <a:schemeClr val="accent1"/>
                </a:solidFill>
              </a:rPr>
              <a:t>vẹn</a:t>
            </a:r>
            <a:r>
              <a:rPr lang="en-US" sz="2400" dirty="0">
                <a:solidFill>
                  <a:schemeClr val="accent1"/>
                </a:solidFill>
              </a:rPr>
              <a:t> </a:t>
            </a:r>
            <a:r>
              <a:rPr lang="en-US" sz="2400" dirty="0" err="1">
                <a:solidFill>
                  <a:schemeClr val="accent1"/>
                </a:solidFill>
              </a:rPr>
              <a:t>thông</a:t>
            </a:r>
            <a:r>
              <a:rPr lang="en-US" sz="2400" dirty="0">
                <a:solidFill>
                  <a:schemeClr val="accent1"/>
                </a:solidFill>
              </a:rPr>
              <a:t> tin (Integrity)</a:t>
            </a:r>
            <a:r>
              <a:rPr lang="en-US" sz="2400" dirty="0"/>
              <a:t>: </a:t>
            </a:r>
            <a:r>
              <a:rPr lang="en-US" sz="2400" dirty="0" err="1"/>
              <a:t>bảo</a:t>
            </a:r>
            <a:r>
              <a:rPr lang="en-US" sz="2400" dirty="0"/>
              <a:t> </a:t>
            </a:r>
            <a:r>
              <a:rPr lang="en-US" sz="2400" dirty="0" err="1"/>
              <a:t>đảm</a:t>
            </a:r>
            <a:r>
              <a:rPr lang="en-US" sz="2400" dirty="0"/>
              <a:t>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thông</a:t>
            </a:r>
            <a:r>
              <a:rPr lang="en-US" sz="2400" dirty="0"/>
              <a:t> tin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hoặc</a:t>
            </a:r>
            <a:r>
              <a:rPr lang="en-US" sz="2400" dirty="0"/>
              <a:t> </a:t>
            </a:r>
            <a:r>
              <a:rPr lang="en-US" sz="2400" dirty="0" err="1"/>
              <a:t>giúp</a:t>
            </a:r>
            <a:r>
              <a:rPr lang="en-US" sz="2400" dirty="0"/>
              <a:t> </a:t>
            </a:r>
            <a:r>
              <a:rPr lang="en-US" sz="2400" dirty="0" err="1"/>
              <a:t>phát</a:t>
            </a:r>
            <a:r>
              <a:rPr lang="en-US" sz="2400" dirty="0"/>
              <a:t> </a:t>
            </a:r>
            <a:r>
              <a:rPr lang="en-US" sz="2400" dirty="0" err="1"/>
              <a:t>hiện</a:t>
            </a:r>
            <a:r>
              <a:rPr lang="en-US" sz="2400" dirty="0"/>
              <a:t> </a:t>
            </a:r>
            <a:r>
              <a:rPr lang="en-US" sz="2400" dirty="0" err="1"/>
              <a:t>rằng</a:t>
            </a:r>
            <a:r>
              <a:rPr lang="en-US" sz="2400" dirty="0"/>
              <a:t> </a:t>
            </a:r>
            <a:r>
              <a:rPr lang="en-US" sz="2400" dirty="0" err="1"/>
              <a:t>thông</a:t>
            </a:r>
            <a:r>
              <a:rPr lang="en-US" sz="2400" dirty="0"/>
              <a:t> tin </a:t>
            </a:r>
            <a:r>
              <a:rPr lang="en-US" sz="2400" dirty="0" err="1"/>
              <a:t>đã</a:t>
            </a:r>
            <a:r>
              <a:rPr lang="en-US" sz="2400" dirty="0"/>
              <a:t> </a:t>
            </a:r>
            <a:r>
              <a:rPr lang="en-US" sz="2400" dirty="0" err="1"/>
              <a:t>bị</a:t>
            </a:r>
            <a:r>
              <a:rPr lang="en-US" sz="2400" dirty="0"/>
              <a:t> </a:t>
            </a:r>
            <a:r>
              <a:rPr lang="en-US" sz="2400" dirty="0" err="1"/>
              <a:t>sửa</a:t>
            </a:r>
            <a:r>
              <a:rPr lang="en-US" sz="2400" dirty="0"/>
              <a:t> </a:t>
            </a:r>
            <a:r>
              <a:rPr lang="en-US" sz="2400" dirty="0" err="1"/>
              <a:t>đổi</a:t>
            </a:r>
            <a:r>
              <a:rPr lang="en-US" sz="2400" dirty="0"/>
              <a:t>.</a:t>
            </a:r>
          </a:p>
          <a:p>
            <a:pPr algn="just">
              <a:lnSpc>
                <a:spcPct val="100000"/>
              </a:lnSpc>
              <a:spcBef>
                <a:spcPts val="0"/>
              </a:spcBef>
            </a:pPr>
            <a:r>
              <a:rPr lang="en-US" sz="2400" dirty="0" err="1">
                <a:solidFill>
                  <a:schemeClr val="accent1"/>
                </a:solidFill>
              </a:rPr>
              <a:t>Xác</a:t>
            </a:r>
            <a:r>
              <a:rPr lang="en-US" sz="2400" dirty="0">
                <a:solidFill>
                  <a:schemeClr val="accent1"/>
                </a:solidFill>
              </a:rPr>
              <a:t> </a:t>
            </a:r>
            <a:r>
              <a:rPr lang="en-US" sz="2400" dirty="0" err="1">
                <a:solidFill>
                  <a:schemeClr val="accent1"/>
                </a:solidFill>
              </a:rPr>
              <a:t>thực</a:t>
            </a:r>
            <a:r>
              <a:rPr lang="en-US" sz="2400" dirty="0"/>
              <a:t> </a:t>
            </a:r>
            <a:r>
              <a:rPr lang="en-US" sz="2400" dirty="0">
                <a:solidFill>
                  <a:schemeClr val="accent1"/>
                </a:solidFill>
              </a:rPr>
              <a:t>(Authentication)</a:t>
            </a:r>
            <a:r>
              <a:rPr lang="en-US" sz="2400" dirty="0"/>
              <a:t>: </a:t>
            </a:r>
            <a:r>
              <a:rPr lang="en-US" sz="2400" dirty="0" err="1"/>
              <a:t>xác</a:t>
            </a:r>
            <a:r>
              <a:rPr lang="en-US" sz="2400" dirty="0"/>
              <a:t> </a:t>
            </a:r>
            <a:r>
              <a:rPr lang="en-US" sz="2400" dirty="0" err="1"/>
              <a:t>thực</a:t>
            </a:r>
            <a:r>
              <a:rPr lang="en-US" sz="2400" dirty="0"/>
              <a:t> </a:t>
            </a:r>
            <a:r>
              <a:rPr lang="en-US" sz="2400" dirty="0" err="1"/>
              <a:t>các</a:t>
            </a:r>
            <a:r>
              <a:rPr lang="en-US" sz="2400" dirty="0"/>
              <a:t> </a:t>
            </a:r>
            <a:r>
              <a:rPr lang="en-US" sz="2400" dirty="0" err="1"/>
              <a:t>đối</a:t>
            </a:r>
            <a:r>
              <a:rPr lang="en-US" sz="2400" dirty="0"/>
              <a:t> </a:t>
            </a:r>
            <a:r>
              <a:rPr lang="en-US" sz="2400" dirty="0" err="1"/>
              <a:t>tác</a:t>
            </a:r>
            <a:r>
              <a:rPr lang="en-US" sz="2400" dirty="0"/>
              <a:t>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và</a:t>
            </a:r>
            <a:r>
              <a:rPr lang="en-US" sz="2400" dirty="0"/>
              <a:t> </a:t>
            </a:r>
            <a:r>
              <a:rPr lang="en-US" sz="2400" dirty="0" err="1"/>
              <a:t>xác</a:t>
            </a:r>
            <a:r>
              <a:rPr lang="en-US" sz="2400" dirty="0"/>
              <a:t> </a:t>
            </a:r>
            <a:r>
              <a:rPr lang="en-US" sz="2400" dirty="0" err="1"/>
              <a:t>thực</a:t>
            </a:r>
            <a:r>
              <a:rPr lang="en-US" sz="2400" dirty="0"/>
              <a:t> </a:t>
            </a:r>
            <a:r>
              <a:rPr lang="en-US" sz="2400" dirty="0" err="1"/>
              <a:t>nội</a:t>
            </a:r>
            <a:r>
              <a:rPr lang="en-US" sz="2400" dirty="0"/>
              <a:t> dung </a:t>
            </a:r>
            <a:r>
              <a:rPr lang="en-US" sz="2400" dirty="0" err="1"/>
              <a:t>thông</a:t>
            </a:r>
            <a:r>
              <a:rPr lang="en-US" sz="2400" dirty="0"/>
              <a:t> tin </a:t>
            </a:r>
            <a:r>
              <a:rPr lang="en-US" sz="2400" dirty="0" err="1"/>
              <a:t>trong</a:t>
            </a:r>
            <a:r>
              <a:rPr lang="en-US" sz="2400" dirty="0"/>
              <a:t> </a:t>
            </a:r>
            <a:r>
              <a:rPr lang="en-US" sz="2400" dirty="0" err="1"/>
              <a:t>liên</a:t>
            </a:r>
            <a:r>
              <a:rPr lang="en-US" sz="2400" dirty="0"/>
              <a:t> </a:t>
            </a:r>
            <a:r>
              <a:rPr lang="en-US" sz="2400" dirty="0" err="1"/>
              <a:t>lạc</a:t>
            </a:r>
            <a:r>
              <a:rPr lang="en-US" sz="2400" dirty="0"/>
              <a:t>. </a:t>
            </a:r>
          </a:p>
          <a:p>
            <a:pPr algn="just">
              <a:lnSpc>
                <a:spcPct val="100000"/>
              </a:lnSpc>
              <a:spcBef>
                <a:spcPts val="0"/>
              </a:spcBef>
            </a:pPr>
            <a:r>
              <a:rPr lang="en-US" sz="2400" dirty="0" err="1">
                <a:solidFill>
                  <a:schemeClr val="accent1"/>
                </a:solidFill>
              </a:rPr>
              <a:t>Chống</a:t>
            </a:r>
            <a:r>
              <a:rPr lang="en-US" sz="2400" dirty="0">
                <a:solidFill>
                  <a:schemeClr val="accent1"/>
                </a:solidFill>
              </a:rPr>
              <a:t> </a:t>
            </a:r>
            <a:r>
              <a:rPr lang="en-US" sz="2400" dirty="0" err="1">
                <a:solidFill>
                  <a:schemeClr val="accent1"/>
                </a:solidFill>
              </a:rPr>
              <a:t>lại</a:t>
            </a:r>
            <a:r>
              <a:rPr lang="en-US" sz="2400" dirty="0">
                <a:solidFill>
                  <a:schemeClr val="accent1"/>
                </a:solidFill>
              </a:rPr>
              <a:t> </a:t>
            </a:r>
            <a:r>
              <a:rPr lang="en-US" sz="2400" dirty="0" err="1">
                <a:solidFill>
                  <a:schemeClr val="accent1"/>
                </a:solidFill>
              </a:rPr>
              <a:t>sự</a:t>
            </a:r>
            <a:r>
              <a:rPr lang="en-US" sz="2400" dirty="0">
                <a:solidFill>
                  <a:schemeClr val="accent1"/>
                </a:solidFill>
              </a:rPr>
              <a:t> </a:t>
            </a:r>
            <a:r>
              <a:rPr lang="en-US" sz="2400" dirty="0" err="1">
                <a:solidFill>
                  <a:schemeClr val="accent1"/>
                </a:solidFill>
              </a:rPr>
              <a:t>thoái</a:t>
            </a:r>
            <a:r>
              <a:rPr lang="en-US" sz="2400" dirty="0">
                <a:solidFill>
                  <a:schemeClr val="accent1"/>
                </a:solidFill>
              </a:rPr>
              <a:t> </a:t>
            </a:r>
            <a:r>
              <a:rPr lang="en-US" sz="2400" dirty="0" err="1">
                <a:solidFill>
                  <a:schemeClr val="accent1"/>
                </a:solidFill>
              </a:rPr>
              <a:t>thác</a:t>
            </a:r>
            <a:r>
              <a:rPr lang="en-US" sz="2400" dirty="0">
                <a:solidFill>
                  <a:schemeClr val="accent1"/>
                </a:solidFill>
              </a:rPr>
              <a:t> </a:t>
            </a:r>
            <a:r>
              <a:rPr lang="en-US" sz="2400" dirty="0" err="1">
                <a:solidFill>
                  <a:schemeClr val="accent1"/>
                </a:solidFill>
              </a:rPr>
              <a:t>trách</a:t>
            </a:r>
            <a:r>
              <a:rPr lang="en-US" sz="2400" dirty="0">
                <a:solidFill>
                  <a:schemeClr val="accent1"/>
                </a:solidFill>
              </a:rPr>
              <a:t> </a:t>
            </a:r>
            <a:r>
              <a:rPr lang="en-US" sz="2400" dirty="0" err="1">
                <a:solidFill>
                  <a:schemeClr val="accent1"/>
                </a:solidFill>
              </a:rPr>
              <a:t>nhiệm</a:t>
            </a:r>
            <a:r>
              <a:rPr lang="en-US" sz="2400" dirty="0">
                <a:solidFill>
                  <a:schemeClr val="accent1"/>
                </a:solidFill>
              </a:rPr>
              <a:t> (Non-repudiation)</a:t>
            </a:r>
            <a:r>
              <a:rPr lang="en-US" sz="2400" dirty="0"/>
              <a:t>: </a:t>
            </a:r>
            <a:r>
              <a:rPr lang="en-US" sz="2400" dirty="0" err="1"/>
              <a:t>đảm</a:t>
            </a:r>
            <a:r>
              <a:rPr lang="en-US" sz="2400" dirty="0"/>
              <a:t> </a:t>
            </a:r>
            <a:r>
              <a:rPr lang="en-US" sz="2400" dirty="0" err="1"/>
              <a:t>bảo</a:t>
            </a:r>
            <a:r>
              <a:rPr lang="en-US" sz="2400" dirty="0"/>
              <a:t> </a:t>
            </a:r>
            <a:r>
              <a:rPr lang="en-US" sz="2400" dirty="0" err="1"/>
              <a:t>một</a:t>
            </a:r>
            <a:r>
              <a:rPr lang="en-US" sz="2400" dirty="0"/>
              <a:t> </a:t>
            </a:r>
            <a:r>
              <a:rPr lang="en-US" sz="2400" dirty="0" err="1"/>
              <a:t>đối</a:t>
            </a:r>
            <a:r>
              <a:rPr lang="en-US" sz="2400" dirty="0"/>
              <a:t> </a:t>
            </a:r>
            <a:r>
              <a:rPr lang="en-US" sz="2400" dirty="0" err="1"/>
              <a:t>tác</a:t>
            </a:r>
            <a:r>
              <a:rPr lang="en-US" sz="2400" dirty="0"/>
              <a:t> </a:t>
            </a:r>
            <a:r>
              <a:rPr lang="en-US" sz="2400" dirty="0" err="1"/>
              <a:t>bất</a:t>
            </a:r>
            <a:r>
              <a:rPr lang="en-US" sz="2400" dirty="0"/>
              <a:t> </a:t>
            </a:r>
            <a:r>
              <a:rPr lang="en-US" sz="2400" dirty="0" err="1"/>
              <a:t>kỳ</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không</a:t>
            </a:r>
            <a:r>
              <a:rPr lang="en-US" sz="2400" dirty="0"/>
              <a:t> </a:t>
            </a:r>
            <a:r>
              <a:rPr lang="en-US" sz="2400" dirty="0" err="1"/>
              <a:t>thể</a:t>
            </a:r>
            <a:r>
              <a:rPr lang="en-US" sz="2400" dirty="0"/>
              <a:t> </a:t>
            </a:r>
            <a:r>
              <a:rPr lang="en-US" sz="2400" dirty="0" err="1"/>
              <a:t>từ</a:t>
            </a:r>
            <a:r>
              <a:rPr lang="en-US" sz="2400" dirty="0"/>
              <a:t> </a:t>
            </a:r>
            <a:r>
              <a:rPr lang="en-US" sz="2400" dirty="0" err="1"/>
              <a:t>chối</a:t>
            </a:r>
            <a:r>
              <a:rPr lang="en-US" sz="2400" dirty="0"/>
              <a:t> </a:t>
            </a:r>
            <a:r>
              <a:rPr lang="en-US" sz="2400" dirty="0" err="1"/>
              <a:t>trách</a:t>
            </a:r>
            <a:r>
              <a:rPr lang="en-US" sz="2400" dirty="0"/>
              <a:t> </a:t>
            </a:r>
            <a:r>
              <a:rPr lang="en-US" sz="2400" dirty="0" err="1"/>
              <a:t>nhiệm</a:t>
            </a:r>
            <a:r>
              <a:rPr lang="en-US" sz="2400" dirty="0"/>
              <a:t> </a:t>
            </a:r>
            <a:r>
              <a:rPr lang="en-US" sz="2400" dirty="0" err="1"/>
              <a:t>về</a:t>
            </a:r>
            <a:r>
              <a:rPr lang="en-US" sz="2400" dirty="0"/>
              <a:t> </a:t>
            </a:r>
            <a:r>
              <a:rPr lang="en-US" sz="2400" dirty="0" err="1"/>
              <a:t>hành</a:t>
            </a:r>
            <a:r>
              <a:rPr lang="en-US" sz="2400" dirty="0"/>
              <a:t> </a:t>
            </a:r>
            <a:r>
              <a:rPr lang="en-US" sz="2400" dirty="0" err="1"/>
              <a:t>động</a:t>
            </a:r>
            <a:r>
              <a:rPr lang="en-US" sz="2400" dirty="0"/>
              <a:t> </a:t>
            </a:r>
            <a:r>
              <a:rPr lang="en-US" sz="2400" dirty="0" err="1"/>
              <a:t>mà</a:t>
            </a:r>
            <a:r>
              <a:rPr lang="en-US" sz="2400" dirty="0"/>
              <a:t> </a:t>
            </a:r>
            <a:r>
              <a:rPr lang="en-US" sz="2400" dirty="0" err="1"/>
              <a:t>mình</a:t>
            </a:r>
            <a:r>
              <a:rPr lang="en-US" sz="2400" dirty="0"/>
              <a:t> </a:t>
            </a:r>
            <a:r>
              <a:rPr lang="en-US" sz="2400" dirty="0" err="1"/>
              <a:t>đã</a:t>
            </a:r>
            <a:r>
              <a:rPr lang="en-US" sz="2400" dirty="0"/>
              <a:t> </a:t>
            </a:r>
            <a:r>
              <a:rPr lang="en-US" sz="2400" dirty="0" err="1"/>
              <a:t>thực</a:t>
            </a:r>
            <a:r>
              <a:rPr lang="en-US" sz="2400" dirty="0"/>
              <a:t> </a:t>
            </a:r>
            <a:r>
              <a:rPr lang="en-US" sz="2400" dirty="0" err="1"/>
              <a:t>hiện</a:t>
            </a:r>
            <a:endParaRPr lang="en-US" sz="2400" dirty="0"/>
          </a:p>
          <a:p>
            <a:pPr algn="just">
              <a:lnSpc>
                <a:spcPct val="100000"/>
              </a:lnSpc>
              <a:spcBef>
                <a:spcPts val="0"/>
              </a:spcBef>
            </a:pPr>
            <a:r>
              <a:rPr lang="en-US" sz="2400" dirty="0" err="1">
                <a:solidFill>
                  <a:schemeClr val="accent1"/>
                </a:solidFill>
              </a:rPr>
              <a:t>Tính</a:t>
            </a:r>
            <a:r>
              <a:rPr lang="en-US" sz="2400" dirty="0">
                <a:solidFill>
                  <a:schemeClr val="accent1"/>
                </a:solidFill>
              </a:rPr>
              <a:t> </a:t>
            </a:r>
            <a:r>
              <a:rPr lang="en-US" sz="2400" dirty="0" err="1">
                <a:solidFill>
                  <a:schemeClr val="accent1"/>
                </a:solidFill>
              </a:rPr>
              <a:t>riêng</a:t>
            </a:r>
            <a:r>
              <a:rPr lang="en-US" sz="2400" dirty="0">
                <a:solidFill>
                  <a:schemeClr val="accent1"/>
                </a:solidFill>
              </a:rPr>
              <a:t> </a:t>
            </a:r>
            <a:r>
              <a:rPr lang="en-US" sz="2400" dirty="0" err="1">
                <a:solidFill>
                  <a:schemeClr val="accent1"/>
                </a:solidFill>
              </a:rPr>
              <a:t>tư</a:t>
            </a:r>
            <a:r>
              <a:rPr lang="en-US" sz="2400" dirty="0">
                <a:solidFill>
                  <a:schemeClr val="accent1"/>
                </a:solidFill>
              </a:rPr>
              <a:t> (Privacy)</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 </a:t>
            </a:r>
            <a:r>
              <a:rPr lang="en-US" sz="2400" dirty="0" err="1"/>
              <a:t>thông</a:t>
            </a:r>
            <a:r>
              <a:rPr lang="en-US" sz="2400" dirty="0"/>
              <a:t> tin </a:t>
            </a:r>
            <a:r>
              <a:rPr lang="en-US" sz="2400" dirty="0" err="1"/>
              <a:t>về</a:t>
            </a:r>
            <a:r>
              <a:rPr lang="en-US" sz="2400" dirty="0"/>
              <a:t> </a:t>
            </a:r>
            <a:r>
              <a:rPr lang="en-US" sz="2400" dirty="0" err="1"/>
              <a:t>định</a:t>
            </a:r>
            <a:r>
              <a:rPr lang="en-US" sz="2400" dirty="0"/>
              <a:t> </a:t>
            </a:r>
            <a:r>
              <a:rPr lang="en-US" sz="2400" dirty="0" err="1"/>
              <a:t>danh</a:t>
            </a:r>
            <a:r>
              <a:rPr lang="en-US" sz="2400" dirty="0"/>
              <a:t>, </a:t>
            </a:r>
            <a:r>
              <a:rPr lang="en-US" sz="2400" dirty="0" err="1"/>
              <a:t>hành</a:t>
            </a:r>
            <a:r>
              <a:rPr lang="en-US" sz="2400" dirty="0"/>
              <a:t> </a:t>
            </a:r>
            <a:r>
              <a:rPr lang="en-US" sz="2400" dirty="0" err="1"/>
              <a:t>động</a:t>
            </a:r>
            <a:endParaRPr lang="en-US" sz="2400" dirty="0"/>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372536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82588" y="338138"/>
            <a:ext cx="8761412" cy="530225"/>
          </a:xfrm>
        </p:spPr>
        <p:txBody>
          <a:bodyPr/>
          <a:lstStyle/>
          <a:p>
            <a:r>
              <a:rPr lang="en-US" dirty="0" err="1"/>
              <a:t>Tính</a:t>
            </a:r>
            <a:r>
              <a:rPr lang="en-US" dirty="0"/>
              <a:t> </a:t>
            </a:r>
            <a:r>
              <a:rPr lang="en-US" dirty="0" err="1"/>
              <a:t>toàn</a:t>
            </a:r>
            <a:r>
              <a:rPr lang="en-US" dirty="0"/>
              <a:t> </a:t>
            </a:r>
            <a:r>
              <a:rPr lang="en-US" dirty="0" err="1"/>
              <a:t>vẹn</a:t>
            </a:r>
            <a:r>
              <a:rPr lang="en-US" dirty="0"/>
              <a:t> </a:t>
            </a:r>
            <a:r>
              <a:rPr lang="en-US" dirty="0" err="1"/>
              <a:t>thông</a:t>
            </a:r>
            <a:r>
              <a:rPr lang="en-US" dirty="0"/>
              <a:t> tin (Integrity)</a:t>
            </a:r>
          </a:p>
        </p:txBody>
      </p:sp>
      <p:sp>
        <p:nvSpPr>
          <p:cNvPr id="266243"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cần</a:t>
            </a:r>
            <a:r>
              <a:rPr lang="en-US" dirty="0"/>
              <a:t> </a:t>
            </a:r>
            <a:r>
              <a:rPr lang="en-US" dirty="0" err="1"/>
              <a:t>đảm</a:t>
            </a:r>
            <a:r>
              <a:rPr lang="en-US" dirty="0"/>
              <a:t> </a:t>
            </a:r>
            <a:r>
              <a:rPr lang="en-US" dirty="0" err="1"/>
              <a:t>bảo</a:t>
            </a:r>
            <a:r>
              <a:rPr lang="en-US" dirty="0"/>
              <a:t> </a:t>
            </a:r>
            <a:r>
              <a:rPr lang="en-US" dirty="0" err="1"/>
              <a:t>là</a:t>
            </a:r>
            <a:r>
              <a:rPr lang="en-US" dirty="0"/>
              <a:t> </a:t>
            </a:r>
            <a:r>
              <a:rPr lang="en-US" dirty="0" err="1"/>
              <a:t>nhận</a:t>
            </a:r>
            <a:r>
              <a:rPr lang="en-US" dirty="0"/>
              <a:t> </a:t>
            </a:r>
            <a:r>
              <a:rPr lang="en-US" dirty="0" err="1"/>
              <a:t>chính</a:t>
            </a:r>
            <a:r>
              <a:rPr lang="en-US" dirty="0"/>
              <a:t> </a:t>
            </a:r>
            <a:r>
              <a:rPr lang="en-US" dirty="0" err="1"/>
              <a:t>xác</a:t>
            </a:r>
            <a:r>
              <a:rPr lang="en-US" dirty="0"/>
              <a:t> </a:t>
            </a:r>
            <a:r>
              <a:rPr lang="en-US" dirty="0" err="1"/>
              <a:t>nội</a:t>
            </a:r>
            <a:r>
              <a:rPr lang="en-US" dirty="0"/>
              <a:t> dung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sửa</a:t>
            </a:r>
            <a:r>
              <a:rPr lang="en-US" dirty="0"/>
              <a:t> </a:t>
            </a:r>
            <a:r>
              <a:rPr lang="en-US" dirty="0" err="1"/>
              <a:t>nội</a:t>
            </a:r>
            <a:r>
              <a:rPr lang="en-US" dirty="0"/>
              <a:t> dung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gửi</a:t>
            </a:r>
            <a:r>
              <a:rPr lang="en-US" dirty="0"/>
              <a:t> </a:t>
            </a:r>
            <a:r>
              <a:rPr lang="en-US" dirty="0" err="1"/>
              <a:t>cho</a:t>
            </a:r>
            <a:r>
              <a:rPr lang="en-US" dirty="0"/>
              <a:t> </a:t>
            </a:r>
            <a:r>
              <a:rPr lang="en-US" dirty="0">
                <a:solidFill>
                  <a:srgbClr val="66CCFF"/>
                </a:solidFill>
              </a:rPr>
              <a:t>Bob</a:t>
            </a:r>
          </a:p>
          <a:p>
            <a:r>
              <a:rPr lang="en-US" dirty="0" err="1">
                <a:solidFill>
                  <a:srgbClr val="00B050"/>
                </a:solidFill>
              </a:rPr>
              <a:t>Tính</a:t>
            </a:r>
            <a:r>
              <a:rPr lang="en-US" dirty="0">
                <a:solidFill>
                  <a:srgbClr val="00B050"/>
                </a:solidFill>
              </a:rPr>
              <a:t> </a:t>
            </a:r>
            <a:r>
              <a:rPr lang="en-US" dirty="0" err="1">
                <a:solidFill>
                  <a:srgbClr val="00B050"/>
                </a:solidFill>
              </a:rPr>
              <a:t>toàn</a:t>
            </a:r>
            <a:r>
              <a:rPr lang="en-US" dirty="0">
                <a:solidFill>
                  <a:srgbClr val="00B050"/>
                </a:solidFill>
              </a:rPr>
              <a:t> </a:t>
            </a:r>
            <a:r>
              <a:rPr lang="en-US" dirty="0" err="1">
                <a:solidFill>
                  <a:srgbClr val="00B050"/>
                </a:solidFill>
              </a:rPr>
              <a:t>vẹn</a:t>
            </a:r>
            <a:r>
              <a:rPr lang="en-US" dirty="0">
                <a:solidFill>
                  <a:srgbClr val="00B050"/>
                </a:solidFill>
              </a:rPr>
              <a:t> </a:t>
            </a:r>
            <a:r>
              <a:rPr lang="en-US" dirty="0" err="1">
                <a:solidFill>
                  <a:srgbClr val="00B050"/>
                </a:solidFill>
              </a:rPr>
              <a:t>thông</a:t>
            </a:r>
            <a:r>
              <a:rPr lang="en-US" dirty="0">
                <a:solidFill>
                  <a:srgbClr val="00B050"/>
                </a:solidFill>
              </a:rPr>
              <a:t> tin (Integrity)</a:t>
            </a:r>
          </a:p>
          <a:p>
            <a:pPr lvl="1">
              <a:buFont typeface="Wingdings 2" pitchFamily="18" charset="2"/>
              <a:buNone/>
            </a:pPr>
            <a:endParaRPr lang="en-US" dirty="0"/>
          </a:p>
        </p:txBody>
      </p:sp>
      <p:grpSp>
        <p:nvGrpSpPr>
          <p:cNvPr id="266244" name="Group 4"/>
          <p:cNvGrpSpPr>
            <a:grpSpLocks/>
          </p:cNvGrpSpPr>
          <p:nvPr/>
        </p:nvGrpSpPr>
        <p:grpSpPr bwMode="auto">
          <a:xfrm>
            <a:off x="2286000" y="4572000"/>
            <a:ext cx="563563" cy="512763"/>
            <a:chOff x="2414" y="2004"/>
            <a:chExt cx="355" cy="323"/>
          </a:xfrm>
        </p:grpSpPr>
        <p:sp>
          <p:nvSpPr>
            <p:cNvPr id="266245"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46" name="Freeform 6"/>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47"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48"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6249" name="Group 9"/>
          <p:cNvGrpSpPr>
            <a:grpSpLocks/>
          </p:cNvGrpSpPr>
          <p:nvPr/>
        </p:nvGrpSpPr>
        <p:grpSpPr bwMode="auto">
          <a:xfrm>
            <a:off x="5849938" y="4602163"/>
            <a:ext cx="563562" cy="512762"/>
            <a:chOff x="2414" y="2004"/>
            <a:chExt cx="355" cy="323"/>
          </a:xfrm>
        </p:grpSpPr>
        <p:sp>
          <p:nvSpPr>
            <p:cNvPr id="266250"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1" name="Freeform 11"/>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52"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3"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6254"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255" name="Group 15"/>
          <p:cNvGrpSpPr>
            <a:grpSpLocks/>
          </p:cNvGrpSpPr>
          <p:nvPr/>
        </p:nvGrpSpPr>
        <p:grpSpPr bwMode="auto">
          <a:xfrm>
            <a:off x="3722688" y="5680075"/>
            <a:ext cx="989012" cy="846138"/>
            <a:chOff x="2524" y="3229"/>
            <a:chExt cx="979" cy="1091"/>
          </a:xfrm>
        </p:grpSpPr>
        <p:sp>
          <p:nvSpPr>
            <p:cNvPr id="266256" name="Oval 16"/>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7" name="Freeform 17"/>
            <p:cNvSpPr>
              <a:spLocks/>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58" name="Oval 18"/>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9" name="Oval 19"/>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6260" name="Line 20"/>
          <p:cNvSpPr>
            <a:spLocks noChangeShapeType="1"/>
          </p:cNvSpPr>
          <p:nvPr/>
        </p:nvSpPr>
        <p:spPr bwMode="auto">
          <a:xfrm flipV="1">
            <a:off x="4210050" y="4916488"/>
            <a:ext cx="0" cy="7080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1"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6262"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266263" name="Text Box 23"/>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charset="0"/>
              </a:rPr>
              <a:t>Eve</a:t>
            </a:r>
            <a:endParaRPr lang="en-US" altLang="en-US" sz="2400">
              <a:solidFill>
                <a:schemeClr val="hlink"/>
              </a:solidFill>
              <a:latin typeface="Times New Roman (Hebrew)" charset="-79"/>
              <a:cs typeface="Arial" charset="0"/>
            </a:endParaRPr>
          </a:p>
        </p:txBody>
      </p:sp>
      <p:sp>
        <p:nvSpPr>
          <p:cNvPr id="2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4097710809"/>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47</TotalTime>
  <Words>1677</Words>
  <Application>Microsoft Office PowerPoint</Application>
  <PresentationFormat>On-screen Show (4:3)</PresentationFormat>
  <Paragraphs>310</Paragraphs>
  <Slides>35</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Calibri</vt:lpstr>
      <vt:lpstr>MS PGothic</vt:lpstr>
      <vt:lpstr>Symbol</vt:lpstr>
      <vt:lpstr>Tahoma</vt:lpstr>
      <vt:lpstr>Times New Roman</vt:lpstr>
      <vt:lpstr>Times New Roman (Hebrew)</vt:lpstr>
      <vt:lpstr>Webdings</vt:lpstr>
      <vt:lpstr>Wingdings</vt:lpstr>
      <vt:lpstr>Wingdings 2</vt:lpstr>
      <vt:lpstr>FIT_CDIO_PPT Template</vt:lpstr>
      <vt:lpstr>Clip</vt:lpstr>
      <vt:lpstr>Chủ đề 1: Tổng quan  về An toàn thông tin và Ứng dụng  </vt:lpstr>
      <vt:lpstr>Mở đầu</vt:lpstr>
      <vt:lpstr>Mở đầu</vt:lpstr>
      <vt:lpstr>Mật mã học</vt:lpstr>
      <vt:lpstr>Một số thuật ngữ</vt:lpstr>
      <vt:lpstr>Các vấn đề chính trong  An toàn thông tin</vt:lpstr>
      <vt:lpstr>Mật mã học – An toàn thông tin???</vt:lpstr>
      <vt:lpstr>Một số vấn đề chính trong an toàn thông tin</vt:lpstr>
      <vt:lpstr>Tính toàn vẹn thông tin (Integrity)</vt:lpstr>
      <vt:lpstr>Xác thực (Authentication)</vt:lpstr>
      <vt:lpstr>Chống lại sự thoái thác trách nhiệm</vt:lpstr>
      <vt:lpstr>Tính riêng tư</vt:lpstr>
      <vt:lpstr>Lịch sử phát triển  của Mật mã học</vt:lpstr>
      <vt:lpstr>Sơ lược lịch sử phát triển  của mật mã học</vt:lpstr>
      <vt:lpstr>Dẫn nhập</vt:lpstr>
      <vt:lpstr>Mã hóa thời kỳ cổ đại</vt:lpstr>
      <vt:lpstr>Mã hóa thời kỳ cổ đại</vt:lpstr>
      <vt:lpstr>Mã hóa thời kỳ cổ đại</vt:lpstr>
      <vt:lpstr>Mã hóa thời kỳ cổ đại</vt:lpstr>
      <vt:lpstr>Mã hóa thời kỳ phục hưng</vt:lpstr>
      <vt:lpstr>Mã hóa thời kỳ phục hưng</vt:lpstr>
      <vt:lpstr>Mã hóa trong thế kỷ 19 và đầu thế kỷ 20</vt:lpstr>
      <vt:lpstr>Mã hóa trong thế kỷ 19 và đầu thế kỷ 20</vt:lpstr>
      <vt:lpstr>Hệ thống mã hóa</vt:lpstr>
      <vt:lpstr>Hệ thống mã hóa</vt:lpstr>
      <vt:lpstr>     Hệ thống mã hóa đối xứng</vt:lpstr>
      <vt:lpstr>Mã hóa khóa công cộng</vt:lpstr>
      <vt:lpstr>Mã đối xứng VS mã bất đối xứng</vt:lpstr>
      <vt:lpstr>Một số hướng tiếp cận</vt:lpstr>
      <vt:lpstr>Thiết kế theo hướng  phân tích mật mã</vt:lpstr>
      <vt:lpstr>Hướng tiếp cận Provable-Security</vt:lpstr>
      <vt:lpstr>Trường Zm</vt:lpstr>
      <vt:lpstr>Khái niệm về Zm</vt:lpstr>
      <vt:lpstr>Tính chất của Zm</vt:lpstr>
      <vt:lpstr>Tính chất của Zm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14</cp:revision>
  <dcterms:created xsi:type="dcterms:W3CDTF">2012-02-24T03:24:57Z</dcterms:created>
  <dcterms:modified xsi:type="dcterms:W3CDTF">2016-02-24T14:27:03Z</dcterms:modified>
</cp:coreProperties>
</file>