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A1BC4-D641-412F-9860-23E3F78FCC76}" type="datetimeFigureOut">
              <a:rPr lang="en-US" smtClean="0"/>
              <a:t>2/24/2016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B4C39-C53C-4061-8DEA-FF45C625B14F}" type="slidenum">
              <a:rPr lang="en-US" smtClean="0"/>
              <a:t>‹#›</a:t>
            </a:fld>
            <a:endParaRPr lang="en-US"/>
          </a:p>
        </p:txBody>
      </p:sp>
    </p:spTree>
    <p:extLst>
      <p:ext uri="{BB962C8B-B14F-4D97-AF65-F5344CB8AC3E}">
        <p14:creationId xmlns:p14="http://schemas.microsoft.com/office/powerpoint/2010/main" val="60323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8675"/>
            <a:ext cx="7772400" cy="941695"/>
          </a:xfrm>
        </p:spPr>
        <p:txBody>
          <a:bodyPr/>
          <a:lstStyle>
            <a:lvl1pPr>
              <a:defRPr sz="4000" b="1">
                <a:solidFill>
                  <a:schemeClr val="bg1"/>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2702258"/>
            <a:ext cx="6400800" cy="750627"/>
          </a:xfrm>
        </p:spPr>
        <p:txBody>
          <a:bodyPr/>
          <a:lstStyle>
            <a:lvl1pPr marL="0" indent="0" algn="ctr">
              <a:buNone/>
              <a:defRPr sz="28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300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B7F2948-BE55-4F01-9100-A399D2C358D3}"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B275BC-DA3B-4173-BC4D-A93E5F176F7E}" type="slidenum">
              <a:rPr lang="en-US"/>
              <a:pPr>
                <a:defRPr/>
              </a:pPr>
              <a:t>‹#›</a:t>
            </a:fld>
            <a:endParaRPr lang="en-US"/>
          </a:p>
        </p:txBody>
      </p:sp>
    </p:spTree>
    <p:extLst>
      <p:ext uri="{BB962C8B-B14F-4D97-AF65-F5344CB8AC3E}">
        <p14:creationId xmlns:p14="http://schemas.microsoft.com/office/powerpoint/2010/main" val="227719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930E611-F0D9-4556-9352-3095206AAE40}"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3677BD-C577-47FC-8D1A-55ECE8684140}" type="slidenum">
              <a:rPr lang="en-US"/>
              <a:pPr>
                <a:defRPr/>
              </a:pPr>
              <a:t>‹#›</a:t>
            </a:fld>
            <a:endParaRPr lang="en-US"/>
          </a:p>
        </p:txBody>
      </p:sp>
    </p:spTree>
    <p:extLst>
      <p:ext uri="{BB962C8B-B14F-4D97-AF65-F5344CB8AC3E}">
        <p14:creationId xmlns:p14="http://schemas.microsoft.com/office/powerpoint/2010/main" val="3123558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338138"/>
            <a:ext cx="8380412" cy="530225"/>
          </a:xfrm>
        </p:spPr>
        <p:txBody>
          <a:bodyPr/>
          <a:lstStyle/>
          <a:p>
            <a:r>
              <a:rPr lang="en-US"/>
              <a:t>Click to edit Master title style</a:t>
            </a:r>
          </a:p>
        </p:txBody>
      </p:sp>
      <p:sp>
        <p:nvSpPr>
          <p:cNvPr id="3" name="Text Placeholder 2"/>
          <p:cNvSpPr>
            <a:spLocks noGrp="1"/>
          </p:cNvSpPr>
          <p:nvPr>
            <p:ph type="body" sz="half" idx="1"/>
          </p:nvPr>
        </p:nvSpPr>
        <p:spPr>
          <a:xfrm>
            <a:off x="382588" y="1414463"/>
            <a:ext cx="4113212" cy="2170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4463"/>
            <a:ext cx="4114800" cy="2170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66340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424" y="42622"/>
            <a:ext cx="7308376" cy="967312"/>
          </a:xfrm>
        </p:spPr>
        <p:txBody>
          <a:bodyPr/>
          <a:lstStyle/>
          <a:p>
            <a:r>
              <a:rPr lang="en-US"/>
              <a:t>Click to edit Master title style</a:t>
            </a:r>
          </a:p>
        </p:txBody>
      </p:sp>
      <p:sp>
        <p:nvSpPr>
          <p:cNvPr id="3" name="Content Placeholder 2"/>
          <p:cNvSpPr>
            <a:spLocks noGrp="1"/>
          </p:cNvSpPr>
          <p:nvPr>
            <p:ph idx="1"/>
          </p:nvPr>
        </p:nvSpPr>
        <p:spPr>
          <a:xfrm>
            <a:off x="457200" y="1204408"/>
            <a:ext cx="8229600" cy="4746015"/>
          </a:xfrm>
        </p:spPr>
        <p:txBody>
          <a:bodyPr/>
          <a:lstStyle>
            <a:lvl1pPr>
              <a:buClr>
                <a:schemeClr val="accent6"/>
              </a:buClr>
              <a:defRPr sz="2400"/>
            </a:lvl1pPr>
            <a:lvl2pPr>
              <a:buClr>
                <a:srgbClr val="0F75BD"/>
              </a:buClr>
              <a:defRPr sz="2000"/>
            </a:lvl2pPr>
            <a:lvl3pPr marL="1201738" indent="-287338">
              <a:buClr>
                <a:schemeClr val="accent6"/>
              </a:buClr>
              <a:defRPr sz="1800"/>
            </a:lvl3pPr>
            <a:lvl4pPr>
              <a:buClr>
                <a:srgbClr val="0F75BD"/>
              </a:buClr>
              <a:defRPr sz="1600"/>
            </a:lvl4pPr>
            <a:lvl5pPr>
              <a:buClr>
                <a:schemeClr val="accent6"/>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93800" y="6192838"/>
            <a:ext cx="881063" cy="365125"/>
          </a:xfrm>
        </p:spPr>
        <p:txBody>
          <a:bodyPr/>
          <a:lstStyle>
            <a:lvl1pPr>
              <a:defRPr smtClean="0">
                <a:solidFill>
                  <a:schemeClr val="tx1"/>
                </a:solidFill>
                <a:latin typeface="Arial" pitchFamily="34" charset="0"/>
                <a:cs typeface="Arial" pitchFamily="34" charset="0"/>
              </a:defRPr>
            </a:lvl1pPr>
          </a:lstStyle>
          <a:p>
            <a:pPr>
              <a:defRPr/>
            </a:pPr>
            <a:fld id="{3CEE9B7D-56CF-401A-97FB-23437E06295C}" type="datetimeFigureOut">
              <a:rPr lang="en-US"/>
              <a:pPr>
                <a:defRPr/>
              </a:pPr>
              <a:t>2/24/2016</a:t>
            </a:fld>
            <a:endParaRPr lang="en-US"/>
          </a:p>
        </p:txBody>
      </p:sp>
      <p:sp>
        <p:nvSpPr>
          <p:cNvPr id="5" name="Footer Placeholder 4"/>
          <p:cNvSpPr>
            <a:spLocks noGrp="1"/>
          </p:cNvSpPr>
          <p:nvPr>
            <p:ph type="ftr" sz="quarter" idx="11"/>
          </p:nvPr>
        </p:nvSpPr>
        <p:spPr>
          <a:xfrm>
            <a:off x="3492500" y="6137275"/>
            <a:ext cx="2895600" cy="365125"/>
          </a:xfrm>
        </p:spPr>
        <p:txBody>
          <a:bodyPr/>
          <a:lstStyle>
            <a:lvl1pPr>
              <a:defRPr smtClean="0">
                <a:solidFill>
                  <a:schemeClr val="tx1"/>
                </a:solidFill>
                <a:latin typeface="Arial" pitchFamily="34" charset="0"/>
                <a:cs typeface="Arial" pitchFamily="34" charset="0"/>
              </a:defRPr>
            </a:lvl1pPr>
          </a:lstStyle>
          <a:p>
            <a:pPr>
              <a:defRPr/>
            </a:pPr>
            <a:r>
              <a:rPr lang="en-US"/>
              <a:t>Footer</a:t>
            </a:r>
          </a:p>
        </p:txBody>
      </p:sp>
      <p:sp>
        <p:nvSpPr>
          <p:cNvPr id="6" name="Slide Number Placeholder 5"/>
          <p:cNvSpPr>
            <a:spLocks noGrp="1"/>
          </p:cNvSpPr>
          <p:nvPr>
            <p:ph type="sldNum" sz="quarter" idx="12"/>
          </p:nvPr>
        </p:nvSpPr>
        <p:spPr>
          <a:xfrm>
            <a:off x="7010400" y="6110288"/>
            <a:ext cx="2133600" cy="365125"/>
          </a:xfrm>
        </p:spPr>
        <p:txBody>
          <a:bodyPr/>
          <a:lstStyle>
            <a:lvl1pPr>
              <a:defRPr smtClean="0">
                <a:solidFill>
                  <a:schemeClr val="tx1"/>
                </a:solidFill>
                <a:latin typeface="Arial" pitchFamily="34" charset="0"/>
                <a:cs typeface="Arial" pitchFamily="34" charset="0"/>
              </a:defRPr>
            </a:lvl1pPr>
          </a:lstStyle>
          <a:p>
            <a:pPr>
              <a:defRPr/>
            </a:pPr>
            <a:fld id="{69C8832B-7125-497D-9203-C485B3877D5D}" type="slidenum">
              <a:rPr lang="en-US"/>
              <a:pPr>
                <a:defRPr/>
              </a:pPr>
              <a:t>‹#›</a:t>
            </a:fld>
            <a:endParaRPr lang="en-US"/>
          </a:p>
        </p:txBody>
      </p:sp>
    </p:spTree>
    <p:extLst>
      <p:ext uri="{BB962C8B-B14F-4D97-AF65-F5344CB8AC3E}">
        <p14:creationId xmlns:p14="http://schemas.microsoft.com/office/powerpoint/2010/main" val="22529406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E3518D6-6D57-4438-80B6-70D93DABCB6C}"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AC4085-A0F9-4115-86BA-25DD0F8D3E1F}" type="slidenum">
              <a:rPr lang="en-US"/>
              <a:pPr>
                <a:defRPr/>
              </a:pPr>
              <a:t>‹#›</a:t>
            </a:fld>
            <a:endParaRPr lang="en-US"/>
          </a:p>
        </p:txBody>
      </p:sp>
    </p:spTree>
    <p:extLst>
      <p:ext uri="{BB962C8B-B14F-4D97-AF65-F5344CB8AC3E}">
        <p14:creationId xmlns:p14="http://schemas.microsoft.com/office/powerpoint/2010/main" val="419196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76CF86E-63EF-421F-8AC5-88E1BD6991C8}"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504EB3-31DE-4523-AD3C-F347A0274421}" type="slidenum">
              <a:rPr lang="en-US"/>
              <a:pPr>
                <a:defRPr/>
              </a:pPr>
              <a:t>‹#›</a:t>
            </a:fld>
            <a:endParaRPr lang="en-US"/>
          </a:p>
        </p:txBody>
      </p:sp>
    </p:spTree>
    <p:extLst>
      <p:ext uri="{BB962C8B-B14F-4D97-AF65-F5344CB8AC3E}">
        <p14:creationId xmlns:p14="http://schemas.microsoft.com/office/powerpoint/2010/main" val="264788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FFFB4DD-9353-4907-ADC8-CFF9B1E558D4}" type="datetimeFigureOut">
              <a:rPr lang="en-US"/>
              <a:pPr>
                <a:defRPr/>
              </a:pPr>
              <a:t>2/24/2016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5EF7C8-C332-4611-BAF3-3E9D5C270C3B}" type="slidenum">
              <a:rPr lang="en-US"/>
              <a:pPr>
                <a:defRPr/>
              </a:pPr>
              <a:t>‹#›</a:t>
            </a:fld>
            <a:endParaRPr lang="en-US"/>
          </a:p>
        </p:txBody>
      </p:sp>
    </p:spTree>
    <p:extLst>
      <p:ext uri="{BB962C8B-B14F-4D97-AF65-F5344CB8AC3E}">
        <p14:creationId xmlns:p14="http://schemas.microsoft.com/office/powerpoint/2010/main" val="290950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3AE694F-B6E5-4FB3-857F-F8FD3E5B2BB5}" type="datetimeFigureOut">
              <a:rPr lang="en-US"/>
              <a:pPr>
                <a:defRPr/>
              </a:pPr>
              <a:t>2/24/2016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70A6AF5-97EB-4297-B154-DE6D31B5CDD4}" type="slidenum">
              <a:rPr lang="en-US"/>
              <a:pPr>
                <a:defRPr/>
              </a:pPr>
              <a:t>‹#›</a:t>
            </a:fld>
            <a:endParaRPr lang="en-US"/>
          </a:p>
        </p:txBody>
      </p:sp>
    </p:spTree>
    <p:extLst>
      <p:ext uri="{BB962C8B-B14F-4D97-AF65-F5344CB8AC3E}">
        <p14:creationId xmlns:p14="http://schemas.microsoft.com/office/powerpoint/2010/main" val="274427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3011706-B82C-450C-B0C2-F033D693733F}" type="datetimeFigureOut">
              <a:rPr lang="en-US"/>
              <a:pPr>
                <a:defRPr/>
              </a:pPr>
              <a:t>2/24/2016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DA6BF45-D5D6-4629-8D41-7758E37A3547}" type="slidenum">
              <a:rPr lang="en-US"/>
              <a:pPr>
                <a:defRPr/>
              </a:pPr>
              <a:t>‹#›</a:t>
            </a:fld>
            <a:endParaRPr lang="en-US"/>
          </a:p>
        </p:txBody>
      </p:sp>
    </p:spTree>
    <p:extLst>
      <p:ext uri="{BB962C8B-B14F-4D97-AF65-F5344CB8AC3E}">
        <p14:creationId xmlns:p14="http://schemas.microsoft.com/office/powerpoint/2010/main" val="131032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DF93E6-AD53-4114-A04B-751082D31A49}"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C80F27E-894F-4873-9FAD-C99361093447}" type="slidenum">
              <a:rPr lang="en-US"/>
              <a:pPr>
                <a:defRPr/>
              </a:pPr>
              <a:t>‹#›</a:t>
            </a:fld>
            <a:endParaRPr lang="en-US"/>
          </a:p>
        </p:txBody>
      </p:sp>
    </p:spTree>
    <p:extLst>
      <p:ext uri="{BB962C8B-B14F-4D97-AF65-F5344CB8AC3E}">
        <p14:creationId xmlns:p14="http://schemas.microsoft.com/office/powerpoint/2010/main" val="133493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9B3211-6D5A-4D0C-964A-F28006DA16DF}"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CD0510-0276-48BB-952A-B8E3556CFAE9}" type="slidenum">
              <a:rPr lang="en-US"/>
              <a:pPr>
                <a:defRPr/>
              </a:pPr>
              <a:t>‹#›</a:t>
            </a:fld>
            <a:endParaRPr lang="en-US"/>
          </a:p>
        </p:txBody>
      </p:sp>
    </p:spTree>
    <p:extLst>
      <p:ext uri="{BB962C8B-B14F-4D97-AF65-F5344CB8AC3E}">
        <p14:creationId xmlns:p14="http://schemas.microsoft.com/office/powerpoint/2010/main" val="374955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7950" y="274638"/>
            <a:ext cx="7308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BA9DEBCA-6714-4E5D-B79F-D5383BF45238}" type="datetimeFigureOut">
              <a:rPr lang="en-US"/>
              <a:pPr>
                <a:defRPr/>
              </a:pPr>
              <a:t>2/24/2016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E0CCEA86-DC8A-4C05-96FF-0707E7DFAC0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457200" rtl="0" eaLnBrk="1" fontAlgn="base" hangingPunct="1">
        <a:spcBef>
          <a:spcPct val="0"/>
        </a:spcBef>
        <a:spcAft>
          <a:spcPct val="0"/>
        </a:spcAft>
        <a:defRPr sz="3600" kern="1200">
          <a:solidFill>
            <a:schemeClr val="tx1"/>
          </a:solidFill>
          <a:latin typeface="Arial" pitchFamily="34" charset="0"/>
          <a:ea typeface="MS PGothic" pitchFamily="34" charset="-128"/>
          <a:cs typeface="Arial" pitchFamily="34" charset="0"/>
        </a:defRPr>
      </a:lvl1pPr>
      <a:lvl2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2pPr>
      <a:lvl3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3pPr>
      <a:lvl4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4pPr>
      <a:lvl5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463550" indent="-463550" algn="l" defTabSz="457200" rtl="0" eaLnBrk="1" fontAlgn="base" hangingPunct="1">
        <a:spcBef>
          <a:spcPct val="20000"/>
        </a:spcBef>
        <a:spcAft>
          <a:spcPct val="0"/>
        </a:spcAft>
        <a:buClr>
          <a:srgbClr val="F7941D"/>
        </a:buClr>
        <a:buFont typeface="Wingdings 2" pitchFamily="18" charset="2"/>
        <a:buChar char=""/>
        <a:defRPr sz="3200" kern="1200">
          <a:solidFill>
            <a:schemeClr val="tx1"/>
          </a:solidFill>
          <a:latin typeface="Arial" pitchFamily="34" charset="0"/>
          <a:ea typeface="MS PGothic" pitchFamily="34" charset="-128"/>
          <a:cs typeface="Arial" pitchFamily="34" charset="0"/>
        </a:defRPr>
      </a:lvl1pPr>
      <a:lvl2pPr marL="860425" indent="-403225" algn="l" defTabSz="457200" rtl="0" eaLnBrk="1" fontAlgn="base" hangingPunct="1">
        <a:spcBef>
          <a:spcPct val="20000"/>
        </a:spcBef>
        <a:spcAft>
          <a:spcPct val="0"/>
        </a:spcAft>
        <a:buClr>
          <a:srgbClr val="0F75BD"/>
        </a:buClr>
        <a:buFont typeface="Wingdings" pitchFamily="2" charset="2"/>
        <a:buChar char=""/>
        <a:defRPr sz="2800" kern="1200">
          <a:solidFill>
            <a:schemeClr val="tx1"/>
          </a:solidFill>
          <a:latin typeface="Arial" pitchFamily="34" charset="0"/>
          <a:ea typeface="MS PGothic" pitchFamily="34" charset="-128"/>
          <a:cs typeface="Arial" pitchFamily="34" charset="0"/>
        </a:defRPr>
      </a:lvl2pPr>
      <a:lvl3pPr marL="1146175" indent="-231775" algn="l" defTabSz="457200" rtl="0" eaLnBrk="1" fontAlgn="base" hangingPunct="1">
        <a:spcBef>
          <a:spcPct val="20000"/>
        </a:spcBef>
        <a:spcAft>
          <a:spcPct val="0"/>
        </a:spcAft>
        <a:buClr>
          <a:srgbClr val="F7941D"/>
        </a:buClr>
        <a:buFont typeface="Wingdings 2" pitchFamily="18" charset="2"/>
        <a:buChar char=""/>
        <a:defRPr sz="2400" kern="1200">
          <a:solidFill>
            <a:schemeClr val="tx1"/>
          </a:solidFill>
          <a:latin typeface="Arial" pitchFamily="34" charset="0"/>
          <a:ea typeface="MS PGothic" pitchFamily="34" charset="-128"/>
          <a:cs typeface="Arial" pitchFamily="34" charset="0"/>
        </a:defRPr>
      </a:lvl3pPr>
      <a:lvl4pPr marL="1597025" indent="-225425" algn="l" defTabSz="457200" rtl="0" eaLnBrk="1" fontAlgn="base" hangingPunct="1">
        <a:spcBef>
          <a:spcPct val="20000"/>
        </a:spcBef>
        <a:spcAft>
          <a:spcPct val="0"/>
        </a:spcAft>
        <a:buClr>
          <a:srgbClr val="0F75BD"/>
        </a:buClr>
        <a:buFont typeface="Wingdings" pitchFamily="2" charset="2"/>
        <a:buChar char="§"/>
        <a:defRPr sz="2000" kern="1200">
          <a:solidFill>
            <a:schemeClr val="tx1"/>
          </a:solidFill>
          <a:latin typeface="Arial" pitchFamily="34" charset="0"/>
          <a:ea typeface="MS PGothic" pitchFamily="34" charset="-128"/>
          <a:cs typeface="Arial" pitchFamily="34" charset="0"/>
        </a:defRPr>
      </a:lvl4pPr>
      <a:lvl5pPr marL="2060575" indent="-231775" algn="l" defTabSz="457200" rtl="0" eaLnBrk="1" fontAlgn="base" hangingPunct="1">
        <a:spcBef>
          <a:spcPct val="20000"/>
        </a:spcBef>
        <a:spcAft>
          <a:spcPct val="0"/>
        </a:spcAft>
        <a:buClr>
          <a:srgbClr val="F7941D"/>
        </a:buClr>
        <a:buFont typeface="Arial" charset="0"/>
        <a:buChar char="•"/>
        <a:defRPr sz="2000" kern="1200">
          <a:solidFill>
            <a:schemeClr val="tx1"/>
          </a:solidFill>
          <a:latin typeface="Arial" pitchFamily="34" charset="0"/>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ctrTitle"/>
          </p:nvPr>
        </p:nvSpPr>
        <p:spPr/>
        <p:txBody>
          <a:bodyPr/>
          <a:lstStyle/>
          <a:p>
            <a:r>
              <a:rPr lang="en-US"/>
              <a:t>Chủ đề 2:</a:t>
            </a:r>
            <a:br>
              <a:rPr lang="en-US"/>
            </a:br>
            <a:r>
              <a:rPr lang="en-US"/>
              <a:t>Hệ thống Mã hóa đối xứng</a:t>
            </a:r>
            <a:endParaRPr lang="en-US" dirty="0"/>
          </a:p>
        </p:txBody>
      </p:sp>
      <p:sp>
        <p:nvSpPr>
          <p:cNvPr id="4" name="TextBox 3"/>
          <p:cNvSpPr txBox="1"/>
          <p:nvPr/>
        </p:nvSpPr>
        <p:spPr>
          <a:xfrm>
            <a:off x="5105400" y="3581400"/>
            <a:ext cx="3555204" cy="523220"/>
          </a:xfrm>
          <a:prstGeom prst="rect">
            <a:avLst/>
          </a:prstGeom>
          <a:noFill/>
        </p:spPr>
        <p:txBody>
          <a:bodyPr wrap="none" rtlCol="0">
            <a:spAutoFit/>
          </a:bodyPr>
          <a:lstStyle/>
          <a:p>
            <a:r>
              <a:rPr lang="en-US" sz="2800" dirty="0" err="1">
                <a:solidFill>
                  <a:schemeClr val="bg1"/>
                </a:solidFill>
              </a:rPr>
              <a:t>PGS.TS</a:t>
            </a:r>
            <a:r>
              <a:rPr lang="en-US" sz="2800" dirty="0">
                <a:solidFill>
                  <a:schemeClr val="bg1"/>
                </a:solidFill>
              </a:rPr>
              <a:t>. Trần Minh </a:t>
            </a:r>
            <a:r>
              <a:rPr lang="en-US" sz="2800" dirty="0" err="1">
                <a:solidFill>
                  <a:schemeClr val="bg1"/>
                </a:solidFill>
              </a:rPr>
              <a:t>Triết</a:t>
            </a:r>
            <a:endParaRPr lang="en-US" sz="2800" dirty="0">
              <a:solidFill>
                <a:schemeClr val="bg1"/>
              </a:solidFill>
            </a:endParaRPr>
          </a:p>
        </p:txBody>
      </p:sp>
    </p:spTree>
    <p:extLst>
      <p:ext uri="{BB962C8B-B14F-4D97-AF65-F5344CB8AC3E}">
        <p14:creationId xmlns:p14="http://schemas.microsoft.com/office/powerpoint/2010/main" val="265488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marL="685800" indent="-685800"/>
            <a:r>
              <a:rPr lang="en-US"/>
              <a:t>Phương pháp mã hóa thay thế</a:t>
            </a:r>
          </a:p>
        </p:txBody>
      </p:sp>
      <p:sp>
        <p:nvSpPr>
          <p:cNvPr id="303107" name="Rectangle 3"/>
          <p:cNvSpPr>
            <a:spLocks noGrp="1" noChangeArrowheads="1"/>
          </p:cNvSpPr>
          <p:nvPr>
            <p:ph type="body" idx="1"/>
          </p:nvPr>
        </p:nvSpPr>
        <p:spPr>
          <a:xfrm>
            <a:off x="382588" y="1414463"/>
            <a:ext cx="8380412" cy="2792412"/>
          </a:xfrm>
          <a:ln/>
        </p:spPr>
        <p:txBody>
          <a:bodyPr/>
          <a:lstStyle/>
          <a:p>
            <a:pPr>
              <a:buFont typeface="Wingdings 2" pitchFamily="18" charset="2"/>
              <a:buNone/>
            </a:pPr>
            <a:r>
              <a:rPr lang="en-US" b="1">
                <a:solidFill>
                  <a:schemeClr val="tx2"/>
                </a:solidFill>
              </a:rPr>
              <a:t>Substitution Cipher</a:t>
            </a:r>
            <a:r>
              <a:rPr lang="en-US"/>
              <a:t>:</a:t>
            </a:r>
          </a:p>
          <a:p>
            <a:r>
              <a:rPr lang="en-US"/>
              <a:t>Phương pháp mã hóa nổi tiếng </a:t>
            </a:r>
          </a:p>
          <a:p>
            <a:r>
              <a:rPr lang="en-US"/>
              <a:t>Được </a:t>
            </a:r>
            <a:r>
              <a:rPr lang="en-US">
                <a:solidFill>
                  <a:schemeClr val="tx2"/>
                </a:solidFill>
              </a:rPr>
              <a:t>sử dụng phổ biến</a:t>
            </a:r>
            <a:r>
              <a:rPr lang="en-US"/>
              <a:t> hàng trăm năm nay </a:t>
            </a:r>
          </a:p>
          <a:p>
            <a:r>
              <a:rPr lang="en-US"/>
              <a:t>Thực hiện việc mã hóa thông điệp bằng cách </a:t>
            </a:r>
            <a:r>
              <a:rPr lang="en-US">
                <a:solidFill>
                  <a:schemeClr val="tx2"/>
                </a:solidFill>
              </a:rPr>
              <a:t>hoán vị</a:t>
            </a:r>
            <a:r>
              <a:rPr lang="en-US"/>
              <a:t> các phần tử trong bảng chữ cái hay tổng quát hơn là hoán vị các phần tử  trong tập nguồn </a:t>
            </a:r>
            <a:r>
              <a:rPr lang="en-US" i="1"/>
              <a:t>P</a:t>
            </a:r>
            <a:r>
              <a:rPr lang="en-US"/>
              <a:t>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10</a:t>
            </a:fld>
            <a:endParaRPr lang="en-US" dirty="0">
              <a:latin typeface="+mn-lt"/>
            </a:endParaRPr>
          </a:p>
        </p:txBody>
      </p:sp>
    </p:spTree>
    <p:extLst>
      <p:ext uri="{BB962C8B-B14F-4D97-AF65-F5344CB8AC3E}">
        <p14:creationId xmlns:p14="http://schemas.microsoft.com/office/powerpoint/2010/main" val="210752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t>Phương pháp mã hóa thay thế</a:t>
            </a:r>
          </a:p>
        </p:txBody>
      </p:sp>
      <p:pic>
        <p:nvPicPr>
          <p:cNvPr id="304131" name="Picture 3" descr="substitutionCip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47875"/>
            <a:ext cx="7431088" cy="2828925"/>
          </a:xfrm>
          <a:prstGeom prst="rect">
            <a:avLst/>
          </a:prstGeom>
          <a:noFill/>
          <a:ln w="9525" algn="ctr">
            <a:solidFill>
              <a:schemeClr val="accent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11</a:t>
            </a:fld>
            <a:endParaRPr lang="en-US" dirty="0">
              <a:latin typeface="+mn-lt"/>
            </a:endParaRPr>
          </a:p>
        </p:txBody>
      </p:sp>
    </p:spTree>
    <p:extLst>
      <p:ext uri="{BB962C8B-B14F-4D97-AF65-F5344CB8AC3E}">
        <p14:creationId xmlns:p14="http://schemas.microsoft.com/office/powerpoint/2010/main" val="3807303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t>Phương pháp mã hóa thay thế</a:t>
            </a:r>
          </a:p>
        </p:txBody>
      </p:sp>
      <p:sp>
        <p:nvSpPr>
          <p:cNvPr id="305155" name="Rectangle 3"/>
          <p:cNvSpPr>
            <a:spLocks noGrp="1" noChangeArrowheads="1"/>
          </p:cNvSpPr>
          <p:nvPr>
            <p:ph type="body" idx="1"/>
          </p:nvPr>
        </p:nvSpPr>
        <p:spPr>
          <a:xfrm>
            <a:off x="382588" y="1414463"/>
            <a:ext cx="8380412" cy="2406650"/>
          </a:xfrm>
          <a:ln/>
        </p:spPr>
        <p:txBody>
          <a:bodyPr/>
          <a:lstStyle/>
          <a:p>
            <a:pPr>
              <a:lnSpc>
                <a:spcPct val="80000"/>
              </a:lnSpc>
            </a:pPr>
            <a:r>
              <a:rPr lang="en-US"/>
              <a:t>Đơn giản, thao tác mã hóa và giải mã được thực hiện nhanh chóng </a:t>
            </a:r>
          </a:p>
          <a:p>
            <a:pPr>
              <a:lnSpc>
                <a:spcPct val="80000"/>
              </a:lnSpc>
            </a:pPr>
            <a:r>
              <a:rPr lang="en-US"/>
              <a:t>Không gian khóa </a:t>
            </a:r>
            <a:r>
              <a:rPr lang="en-US" i="1"/>
              <a:t>K</a:t>
            </a:r>
            <a:r>
              <a:rPr lang="en-US"/>
              <a:t> gồm </a:t>
            </a:r>
            <a:r>
              <a:rPr lang="en-US" i="1">
                <a:solidFill>
                  <a:schemeClr val="tx2"/>
                </a:solidFill>
              </a:rPr>
              <a:t>n</a:t>
            </a:r>
            <a:r>
              <a:rPr lang="en-US">
                <a:solidFill>
                  <a:schemeClr val="tx2"/>
                </a:solidFill>
              </a:rPr>
              <a:t>! phần tử</a:t>
            </a:r>
          </a:p>
          <a:p>
            <a:pPr>
              <a:lnSpc>
                <a:spcPct val="80000"/>
              </a:lnSpc>
            </a:pPr>
            <a:r>
              <a:rPr lang="en-US"/>
              <a:t>Khắc phục hạn chế của phương pháp Shift Cipher: việc tấn công bằng cách vét cạn các giá trị khóa </a:t>
            </a:r>
            <a:r>
              <a:rPr lang="en-US" i="1"/>
              <a:t>k</a:t>
            </a:r>
            <a:r>
              <a:rPr lang="en-US">
                <a:sym typeface="Symbol" pitchFamily="18" charset="2"/>
              </a:rPr>
              <a:t></a:t>
            </a:r>
            <a:r>
              <a:rPr lang="en-US" i="1">
                <a:sym typeface="Symbol" pitchFamily="18" charset="2"/>
              </a:rPr>
              <a:t>K</a:t>
            </a:r>
            <a:r>
              <a:rPr lang="en-US">
                <a:sym typeface="Symbol" pitchFamily="18" charset="2"/>
              </a:rPr>
              <a:t> là không khả thi</a:t>
            </a:r>
            <a:endParaRPr lang="en-US" sz="4400" i="1">
              <a:solidFill>
                <a:schemeClr val="tx2"/>
              </a:solidFill>
              <a:sym typeface="Symbol" pitchFamily="18" charset="2"/>
            </a:endParaRPr>
          </a:p>
        </p:txBody>
      </p:sp>
      <p:sp>
        <p:nvSpPr>
          <p:cNvPr id="305156" name="Rectangle 4"/>
          <p:cNvSpPr>
            <a:spLocks noChangeArrowheads="1"/>
          </p:cNvSpPr>
          <p:nvPr/>
        </p:nvSpPr>
        <p:spPr bwMode="auto">
          <a:xfrm>
            <a:off x="3276600" y="4098925"/>
            <a:ext cx="5048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400" i="1" dirty="0" err="1">
                <a:solidFill>
                  <a:schemeClr val="tx2"/>
                </a:solidFill>
                <a:latin typeface="Arial" charset="0"/>
                <a:sym typeface="Symbol" pitchFamily="18" charset="2"/>
              </a:rPr>
              <a:t>Thật</a:t>
            </a:r>
            <a:r>
              <a:rPr lang="en-US" sz="4400" i="1" dirty="0">
                <a:solidFill>
                  <a:schemeClr val="tx2"/>
                </a:solidFill>
                <a:latin typeface="Arial" charset="0"/>
                <a:sym typeface="Symbol" pitchFamily="18" charset="2"/>
              </a:rPr>
              <a:t> </a:t>
            </a:r>
            <a:r>
              <a:rPr lang="en-US" sz="4400" i="1" dirty="0" err="1">
                <a:solidFill>
                  <a:schemeClr val="tx2"/>
                </a:solidFill>
                <a:latin typeface="Arial" charset="0"/>
                <a:sym typeface="Symbol" pitchFamily="18" charset="2"/>
              </a:rPr>
              <a:t>sự</a:t>
            </a:r>
            <a:r>
              <a:rPr lang="en-US" sz="4400" i="1" dirty="0">
                <a:solidFill>
                  <a:schemeClr val="tx2"/>
                </a:solidFill>
                <a:latin typeface="Arial" charset="0"/>
                <a:sym typeface="Symbol" pitchFamily="18" charset="2"/>
              </a:rPr>
              <a:t> an </a:t>
            </a:r>
            <a:r>
              <a:rPr lang="en-US" sz="4400" i="1" dirty="0" err="1">
                <a:solidFill>
                  <a:schemeClr val="tx2"/>
                </a:solidFill>
                <a:latin typeface="Arial" charset="0"/>
                <a:sym typeface="Symbol" pitchFamily="18" charset="2"/>
              </a:rPr>
              <a:t>toàn</a:t>
            </a:r>
            <a:r>
              <a:rPr lang="en-US" sz="4400" i="1" dirty="0">
                <a:solidFill>
                  <a:schemeClr val="tx2"/>
                </a:solidFill>
                <a:latin typeface="Arial" charset="0"/>
                <a:sym typeface="Symbol" pitchFamily="18" charset="2"/>
              </a:rPr>
              <a:t>???</a:t>
            </a: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12</a:t>
            </a:fld>
            <a:endParaRPr lang="en-US" dirty="0">
              <a:latin typeface="+mn-lt"/>
            </a:endParaRPr>
          </a:p>
        </p:txBody>
      </p:sp>
    </p:spTree>
    <p:extLst>
      <p:ext uri="{BB962C8B-B14F-4D97-AF65-F5344CB8AC3E}">
        <p14:creationId xmlns:p14="http://schemas.microsoft.com/office/powerpoint/2010/main" val="2750209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t>Phương pháp mã hóa thay thế</a:t>
            </a:r>
          </a:p>
        </p:txBody>
      </p:sp>
      <p:sp>
        <p:nvSpPr>
          <p:cNvPr id="306179" name="AutoShape 3"/>
          <p:cNvSpPr>
            <a:spLocks noChangeArrowheads="1"/>
          </p:cNvSpPr>
          <p:nvPr/>
        </p:nvSpPr>
        <p:spPr bwMode="auto">
          <a:xfrm>
            <a:off x="228600" y="4114800"/>
            <a:ext cx="8686800" cy="990600"/>
          </a:xfrm>
          <a:prstGeom prst="roundRect">
            <a:avLst>
              <a:gd name="adj" fmla="val 16667"/>
            </a:avLst>
          </a:prstGeom>
          <a:gradFill rotWithShape="1">
            <a:gsLst>
              <a:gs pos="0">
                <a:srgbClr val="99CCFF">
                  <a:gamma/>
                  <a:tint val="0"/>
                  <a:invGamma/>
                </a:srgbClr>
              </a:gs>
              <a:gs pos="100000">
                <a:srgbClr val="99CCFF"/>
              </a:gs>
            </a:gsLst>
            <a:lin ang="5400000" scaled="1"/>
          </a:gradFill>
          <a:ln w="9525">
            <a:solidFill>
              <a:schemeClr val="folHlink"/>
            </a:solidFill>
            <a:round/>
            <a:headEnd/>
            <a:tailEnd/>
          </a:ln>
          <a:effectLst>
            <a:outerShdw dist="71842" dir="2700000" algn="ctr" rotWithShape="0">
              <a:srgbClr val="99CCFF"/>
            </a:outerShdw>
          </a:effectLst>
        </p:spPr>
        <p:txBody>
          <a:bodyPr anchor="ctr"/>
          <a:lstStyle/>
          <a:p>
            <a:pPr algn="ctr"/>
            <a:r>
              <a:rPr lang="en-US" sz="3200" b="1" u="sng">
                <a:solidFill>
                  <a:srgbClr val="000000"/>
                </a:solidFill>
                <a:latin typeface="Courier New" pitchFamily="49" charset="0"/>
                <a:cs typeface="Courier New" pitchFamily="49" charset="0"/>
              </a:rPr>
              <a:t>?</a:t>
            </a:r>
            <a:r>
              <a:rPr lang="en-US" sz="3200" b="1">
                <a:solidFill>
                  <a:srgbClr val="FF00FF"/>
                </a:solidFill>
                <a:latin typeface="Courier New" pitchFamily="49" charset="0"/>
                <a:cs typeface="Courier New" pitchFamily="49" charset="0"/>
              </a:rPr>
              <a:t>A</a:t>
            </a:r>
            <a:r>
              <a:rPr lang="en-US" sz="3200" b="1">
                <a:solidFill>
                  <a:srgbClr val="000000"/>
                </a:solidFill>
                <a:latin typeface="Courier New" pitchFamily="49" charset="0"/>
                <a:cs typeface="Courier New" pitchFamily="49" charset="0"/>
              </a:rPr>
              <a:t> </a:t>
            </a:r>
            <a:r>
              <a:rPr lang="en-US" sz="3200" b="1">
                <a:solidFill>
                  <a:srgbClr val="66FF33"/>
                </a:solidFill>
                <a:latin typeface="Courier New" pitchFamily="49" charset="0"/>
                <a:cs typeface="Courier New" pitchFamily="49" charset="0"/>
              </a:rPr>
              <a:t>H</a:t>
            </a:r>
            <a:r>
              <a:rPr lang="en-US" sz="3200" b="1" u="sng">
                <a:solidFill>
                  <a:srgbClr val="000000"/>
                </a:solidFill>
                <a:latin typeface="Courier New" pitchFamily="49" charset="0"/>
                <a:cs typeface="Courier New" pitchFamily="49" charset="0"/>
              </a:rPr>
              <a:t>?</a:t>
            </a:r>
            <a:r>
              <a:rPr lang="en-US" sz="3200" b="1">
                <a:solidFill>
                  <a:srgbClr val="FF00FF"/>
                </a:solidFill>
                <a:latin typeface="Courier New" pitchFamily="49" charset="0"/>
                <a:cs typeface="Courier New" pitchFamily="49" charset="0"/>
              </a:rPr>
              <a:t>A</a:t>
            </a:r>
            <a:r>
              <a:rPr lang="en-US" sz="3200" b="1">
                <a:solidFill>
                  <a:srgbClr val="000000"/>
                </a:solidFill>
                <a:latin typeface="Courier New" pitchFamily="49" charset="0"/>
                <a:cs typeface="Courier New" pitchFamily="49" charset="0"/>
              </a:rPr>
              <a:t> </a:t>
            </a:r>
            <a:r>
              <a:rPr lang="en-US" sz="3200" b="1" u="sng">
                <a:solidFill>
                  <a:srgbClr val="000000"/>
                </a:solidFill>
                <a:latin typeface="Courier New" pitchFamily="49" charset="0"/>
                <a:cs typeface="Courier New" pitchFamily="49" charset="0"/>
              </a:rPr>
              <a:t>?</a:t>
            </a:r>
            <a:r>
              <a:rPr lang="en-US" sz="3200" b="1">
                <a:solidFill>
                  <a:srgbClr val="FF00FF"/>
                </a:solidFill>
                <a:latin typeface="Courier New" pitchFamily="49" charset="0"/>
                <a:cs typeface="Courier New" pitchFamily="49" charset="0"/>
              </a:rPr>
              <a:t>A</a:t>
            </a:r>
            <a:r>
              <a:rPr lang="en-US" sz="3200" b="1">
                <a:solidFill>
                  <a:srgbClr val="000000"/>
                </a:solidFill>
                <a:latin typeface="Courier New" pitchFamily="49" charset="0"/>
                <a:cs typeface="Courier New" pitchFamily="49" charset="0"/>
              </a:rPr>
              <a:t> </a:t>
            </a:r>
            <a:r>
              <a:rPr lang="en-US" sz="3200" b="1" u="sng">
                <a:solidFill>
                  <a:srgbClr val="000000"/>
                </a:solidFill>
                <a:latin typeface="Courier New" pitchFamily="49" charset="0"/>
                <a:cs typeface="Courier New" pitchFamily="49" charset="0"/>
              </a:rPr>
              <a:t>?</a:t>
            </a:r>
            <a:r>
              <a:rPr lang="en-US" sz="3200" b="1">
                <a:solidFill>
                  <a:srgbClr val="FF0000"/>
                </a:solidFill>
                <a:latin typeface="Courier New" pitchFamily="49" charset="0"/>
                <a:cs typeface="Courier New" pitchFamily="49" charset="0"/>
              </a:rPr>
              <a:t>N</a:t>
            </a:r>
            <a:r>
              <a:rPr lang="en-US" sz="3200" b="1">
                <a:solidFill>
                  <a:schemeClr val="folHlink"/>
                </a:solidFill>
                <a:latin typeface="Courier New" pitchFamily="49" charset="0"/>
                <a:cs typeface="Courier New" pitchFamily="49" charset="0"/>
              </a:rPr>
              <a:t>G</a:t>
            </a:r>
            <a:r>
              <a:rPr lang="en-US" sz="3200" b="1">
                <a:solidFill>
                  <a:srgbClr val="000000"/>
                </a:solidFill>
                <a:latin typeface="Courier New" pitchFamily="49" charset="0"/>
                <a:cs typeface="Courier New" pitchFamily="49" charset="0"/>
              </a:rPr>
              <a:t> </a:t>
            </a:r>
            <a:r>
              <a:rPr lang="en-US" sz="3200" b="1" u="sng">
                <a:solidFill>
                  <a:srgbClr val="000000"/>
                </a:solidFill>
                <a:latin typeface="Courier New" pitchFamily="49" charset="0"/>
                <a:cs typeface="Courier New" pitchFamily="49" charset="0"/>
              </a:rPr>
              <a:t>??</a:t>
            </a:r>
            <a:r>
              <a:rPr lang="en-US" sz="3200" b="1">
                <a:solidFill>
                  <a:srgbClr val="FF0000"/>
                </a:solidFill>
                <a:latin typeface="Courier New" pitchFamily="49" charset="0"/>
                <a:cs typeface="Courier New" pitchFamily="49" charset="0"/>
              </a:rPr>
              <a:t>N</a:t>
            </a:r>
            <a:r>
              <a:rPr lang="en-US" sz="3200" b="1">
                <a:solidFill>
                  <a:schemeClr val="folHlink"/>
                </a:solidFill>
                <a:latin typeface="Courier New" pitchFamily="49" charset="0"/>
                <a:cs typeface="Courier New" pitchFamily="49" charset="0"/>
              </a:rPr>
              <a:t>G</a:t>
            </a:r>
          </a:p>
        </p:txBody>
      </p:sp>
      <p:sp>
        <p:nvSpPr>
          <p:cNvPr id="306180" name="AutoShape 4"/>
          <p:cNvSpPr>
            <a:spLocks noChangeArrowheads="1"/>
          </p:cNvSpPr>
          <p:nvPr/>
        </p:nvSpPr>
        <p:spPr bwMode="auto">
          <a:xfrm>
            <a:off x="228600" y="1828800"/>
            <a:ext cx="8686800" cy="990600"/>
          </a:xfrm>
          <a:prstGeom prst="roundRect">
            <a:avLst>
              <a:gd name="adj" fmla="val 16667"/>
            </a:avLst>
          </a:prstGeom>
          <a:gradFill rotWithShape="1">
            <a:gsLst>
              <a:gs pos="0">
                <a:srgbClr val="99CCFF">
                  <a:gamma/>
                  <a:tint val="0"/>
                  <a:invGamma/>
                </a:srgbClr>
              </a:gs>
              <a:gs pos="100000">
                <a:srgbClr val="99CCFF"/>
              </a:gs>
            </a:gsLst>
            <a:lin ang="5400000" scaled="1"/>
          </a:gradFill>
          <a:ln w="9525">
            <a:solidFill>
              <a:schemeClr val="folHlink"/>
            </a:solidFill>
            <a:round/>
            <a:headEnd/>
            <a:tailEnd/>
          </a:ln>
          <a:effectLst>
            <a:outerShdw dist="71842" dir="2700000" algn="ctr" rotWithShape="0">
              <a:srgbClr val="99CCFF"/>
            </a:outerShdw>
          </a:effectLst>
        </p:spPr>
        <p:txBody>
          <a:bodyPr anchor="ctr"/>
          <a:lstStyle/>
          <a:p>
            <a:pPr algn="ctr"/>
            <a:r>
              <a:rPr lang="en-US" sz="3200" b="1" dirty="0">
                <a:latin typeface="Courier New" pitchFamily="49" charset="0"/>
                <a:cs typeface="Courier New" pitchFamily="49" charset="0"/>
              </a:rPr>
              <a:t>AO VCO JO IBU RIBU</a:t>
            </a:r>
          </a:p>
        </p:txBody>
      </p:sp>
      <p:sp>
        <p:nvSpPr>
          <p:cNvPr id="306181" name="AutoShape 5"/>
          <p:cNvSpPr>
            <a:spLocks noChangeArrowheads="1"/>
          </p:cNvSpPr>
          <p:nvPr/>
        </p:nvSpPr>
        <p:spPr bwMode="auto">
          <a:xfrm>
            <a:off x="228600" y="2971800"/>
            <a:ext cx="8686800" cy="990600"/>
          </a:xfrm>
          <a:prstGeom prst="roundRect">
            <a:avLst>
              <a:gd name="adj" fmla="val 16667"/>
            </a:avLst>
          </a:prstGeom>
          <a:gradFill rotWithShape="1">
            <a:gsLst>
              <a:gs pos="0">
                <a:srgbClr val="99CCFF">
                  <a:gamma/>
                  <a:tint val="0"/>
                  <a:invGamma/>
                </a:srgbClr>
              </a:gs>
              <a:gs pos="100000">
                <a:srgbClr val="99CCFF"/>
              </a:gs>
            </a:gsLst>
            <a:lin ang="5400000" scaled="1"/>
          </a:gradFill>
          <a:ln w="9525">
            <a:solidFill>
              <a:schemeClr val="folHlink"/>
            </a:solidFill>
            <a:round/>
            <a:headEnd/>
            <a:tailEnd/>
          </a:ln>
          <a:effectLst>
            <a:outerShdw dist="71842" dir="2700000" algn="ctr" rotWithShape="0">
              <a:srgbClr val="99CCFF"/>
            </a:outerShdw>
          </a:effectLst>
        </p:spPr>
        <p:txBody>
          <a:bodyPr anchor="ctr"/>
          <a:lstStyle/>
          <a:p>
            <a:pPr algn="ctr"/>
            <a:r>
              <a:rPr lang="en-US" sz="3200" b="1">
                <a:solidFill>
                  <a:srgbClr val="000000"/>
                </a:solidFill>
                <a:latin typeface="Courier New" pitchFamily="49" charset="0"/>
                <a:cs typeface="Courier New" pitchFamily="49" charset="0"/>
              </a:rPr>
              <a:t>A</a:t>
            </a:r>
            <a:r>
              <a:rPr lang="en-US" sz="3200" b="1">
                <a:solidFill>
                  <a:srgbClr val="FF00FF"/>
                </a:solidFill>
                <a:latin typeface="Courier New" pitchFamily="49" charset="0"/>
                <a:cs typeface="Courier New" pitchFamily="49" charset="0"/>
              </a:rPr>
              <a:t>O </a:t>
            </a:r>
            <a:r>
              <a:rPr lang="en-US" sz="3200" b="1">
                <a:solidFill>
                  <a:srgbClr val="66FF33"/>
                </a:solidFill>
                <a:latin typeface="Courier New" pitchFamily="49" charset="0"/>
                <a:cs typeface="Courier New" pitchFamily="49" charset="0"/>
              </a:rPr>
              <a:t>V</a:t>
            </a:r>
            <a:r>
              <a:rPr lang="en-US" sz="3200" b="1">
                <a:solidFill>
                  <a:srgbClr val="000000"/>
                </a:solidFill>
                <a:latin typeface="Courier New" pitchFamily="49" charset="0"/>
                <a:cs typeface="Courier New" pitchFamily="49" charset="0"/>
              </a:rPr>
              <a:t>C</a:t>
            </a:r>
            <a:r>
              <a:rPr lang="en-US" sz="3200" b="1">
                <a:solidFill>
                  <a:srgbClr val="FF00FF"/>
                </a:solidFill>
                <a:latin typeface="Courier New" pitchFamily="49" charset="0"/>
                <a:cs typeface="Courier New" pitchFamily="49" charset="0"/>
              </a:rPr>
              <a:t>O </a:t>
            </a:r>
            <a:r>
              <a:rPr lang="en-US" sz="3200" b="1">
                <a:solidFill>
                  <a:srgbClr val="000000"/>
                </a:solidFill>
                <a:latin typeface="Courier New" pitchFamily="49" charset="0"/>
                <a:cs typeface="Courier New" pitchFamily="49" charset="0"/>
              </a:rPr>
              <a:t>J</a:t>
            </a:r>
            <a:r>
              <a:rPr lang="en-US" sz="3200" b="1">
                <a:solidFill>
                  <a:srgbClr val="FF00FF"/>
                </a:solidFill>
                <a:latin typeface="Courier New" pitchFamily="49" charset="0"/>
                <a:cs typeface="Courier New" pitchFamily="49" charset="0"/>
              </a:rPr>
              <a:t>O </a:t>
            </a:r>
            <a:r>
              <a:rPr lang="en-US" sz="3200" b="1">
                <a:solidFill>
                  <a:srgbClr val="000000"/>
                </a:solidFill>
                <a:latin typeface="Courier New" pitchFamily="49" charset="0"/>
                <a:cs typeface="Courier New" pitchFamily="49" charset="0"/>
              </a:rPr>
              <a:t>I</a:t>
            </a:r>
            <a:r>
              <a:rPr lang="en-US" sz="3200" b="1">
                <a:solidFill>
                  <a:srgbClr val="FF0000"/>
                </a:solidFill>
                <a:latin typeface="Courier New" pitchFamily="49" charset="0"/>
                <a:cs typeface="Courier New" pitchFamily="49" charset="0"/>
              </a:rPr>
              <a:t>B</a:t>
            </a:r>
            <a:r>
              <a:rPr lang="en-US" sz="3200" b="1">
                <a:solidFill>
                  <a:schemeClr val="folHlink"/>
                </a:solidFill>
                <a:latin typeface="Courier New" pitchFamily="49" charset="0"/>
                <a:cs typeface="Courier New" pitchFamily="49" charset="0"/>
              </a:rPr>
              <a:t>U </a:t>
            </a:r>
            <a:r>
              <a:rPr lang="en-US" sz="3200" b="1">
                <a:solidFill>
                  <a:srgbClr val="000000"/>
                </a:solidFill>
                <a:latin typeface="Courier New" pitchFamily="49" charset="0"/>
                <a:cs typeface="Courier New" pitchFamily="49" charset="0"/>
              </a:rPr>
              <a:t>RI</a:t>
            </a:r>
            <a:r>
              <a:rPr lang="en-US" sz="3200" b="1">
                <a:solidFill>
                  <a:srgbClr val="FF0000"/>
                </a:solidFill>
                <a:latin typeface="Courier New" pitchFamily="49" charset="0"/>
                <a:cs typeface="Courier New" pitchFamily="49" charset="0"/>
              </a:rPr>
              <a:t>B</a:t>
            </a:r>
            <a:r>
              <a:rPr lang="en-US" sz="3200" b="1">
                <a:solidFill>
                  <a:schemeClr val="folHlink"/>
                </a:solidFill>
                <a:latin typeface="Courier New" pitchFamily="49" charset="0"/>
                <a:cs typeface="Courier New" pitchFamily="49" charset="0"/>
              </a:rPr>
              <a:t>U</a:t>
            </a:r>
          </a:p>
        </p:txBody>
      </p:sp>
      <p:sp>
        <p:nvSpPr>
          <p:cNvPr id="306182" name="AutoShape 6"/>
          <p:cNvSpPr>
            <a:spLocks noChangeArrowheads="1"/>
          </p:cNvSpPr>
          <p:nvPr/>
        </p:nvSpPr>
        <p:spPr bwMode="auto">
          <a:xfrm>
            <a:off x="228600" y="5257800"/>
            <a:ext cx="8686800" cy="990600"/>
          </a:xfrm>
          <a:prstGeom prst="roundRect">
            <a:avLst>
              <a:gd name="adj" fmla="val 16667"/>
            </a:avLst>
          </a:prstGeom>
          <a:gradFill rotWithShape="1">
            <a:gsLst>
              <a:gs pos="0">
                <a:srgbClr val="99CCFF">
                  <a:gamma/>
                  <a:tint val="0"/>
                  <a:invGamma/>
                </a:srgbClr>
              </a:gs>
              <a:gs pos="100000">
                <a:srgbClr val="99CCFF"/>
              </a:gs>
            </a:gsLst>
            <a:lin ang="5400000" scaled="1"/>
          </a:gradFill>
          <a:ln w="9525">
            <a:solidFill>
              <a:schemeClr val="folHlink"/>
            </a:solidFill>
            <a:round/>
            <a:headEnd/>
            <a:tailEnd/>
          </a:ln>
          <a:effectLst>
            <a:outerShdw dist="71842" dir="2700000" algn="ctr" rotWithShape="0">
              <a:srgbClr val="99CCFF"/>
            </a:outerShdw>
          </a:effectLst>
        </p:spPr>
        <p:txBody>
          <a:bodyPr anchor="ctr"/>
          <a:lstStyle/>
          <a:p>
            <a:pPr algn="ctr"/>
            <a:r>
              <a:rPr lang="en-US" sz="3200" b="1" u="sng">
                <a:solidFill>
                  <a:srgbClr val="000000"/>
                </a:solidFill>
                <a:latin typeface="Courier New" pitchFamily="49" charset="0"/>
                <a:cs typeface="Courier New" pitchFamily="49" charset="0"/>
              </a:rPr>
              <a:t>M</a:t>
            </a:r>
            <a:r>
              <a:rPr lang="en-US" sz="3200" b="1">
                <a:solidFill>
                  <a:srgbClr val="FF00FF"/>
                </a:solidFill>
                <a:latin typeface="Courier New" pitchFamily="49" charset="0"/>
                <a:cs typeface="Courier New" pitchFamily="49" charset="0"/>
              </a:rPr>
              <a:t>A</a:t>
            </a:r>
            <a:r>
              <a:rPr lang="en-US" sz="3200" b="1">
                <a:solidFill>
                  <a:srgbClr val="000000"/>
                </a:solidFill>
                <a:latin typeface="Courier New" pitchFamily="49" charset="0"/>
                <a:cs typeface="Courier New" pitchFamily="49" charset="0"/>
              </a:rPr>
              <a:t> </a:t>
            </a:r>
            <a:r>
              <a:rPr lang="en-US" sz="3200" b="1">
                <a:solidFill>
                  <a:srgbClr val="66FF33"/>
                </a:solidFill>
                <a:latin typeface="Courier New" pitchFamily="49" charset="0"/>
                <a:cs typeface="Courier New" pitchFamily="49" charset="0"/>
              </a:rPr>
              <a:t>H</a:t>
            </a:r>
            <a:r>
              <a:rPr lang="en-US" sz="3200" b="1" u="sng">
                <a:solidFill>
                  <a:srgbClr val="000000"/>
                </a:solidFill>
                <a:latin typeface="Courier New" pitchFamily="49" charset="0"/>
                <a:cs typeface="Courier New" pitchFamily="49" charset="0"/>
              </a:rPr>
              <a:t>O</a:t>
            </a:r>
            <a:r>
              <a:rPr lang="en-US" sz="3200" b="1">
                <a:solidFill>
                  <a:srgbClr val="FF00FF"/>
                </a:solidFill>
                <a:latin typeface="Courier New" pitchFamily="49" charset="0"/>
                <a:cs typeface="Courier New" pitchFamily="49" charset="0"/>
              </a:rPr>
              <a:t>A</a:t>
            </a:r>
            <a:r>
              <a:rPr lang="en-US" sz="3200" b="1">
                <a:solidFill>
                  <a:srgbClr val="000000"/>
                </a:solidFill>
                <a:latin typeface="Courier New" pitchFamily="49" charset="0"/>
                <a:cs typeface="Courier New" pitchFamily="49" charset="0"/>
              </a:rPr>
              <a:t> </a:t>
            </a:r>
            <a:r>
              <a:rPr lang="en-US" sz="3200" b="1" u="sng">
                <a:solidFill>
                  <a:srgbClr val="000000"/>
                </a:solidFill>
                <a:latin typeface="Courier New" pitchFamily="49" charset="0"/>
                <a:cs typeface="Courier New" pitchFamily="49" charset="0"/>
              </a:rPr>
              <a:t>V</a:t>
            </a:r>
            <a:r>
              <a:rPr lang="en-US" sz="3200" b="1">
                <a:solidFill>
                  <a:srgbClr val="FF00FF"/>
                </a:solidFill>
                <a:latin typeface="Courier New" pitchFamily="49" charset="0"/>
                <a:cs typeface="Courier New" pitchFamily="49" charset="0"/>
              </a:rPr>
              <a:t>A</a:t>
            </a:r>
            <a:r>
              <a:rPr lang="en-US" sz="3200" b="1">
                <a:solidFill>
                  <a:srgbClr val="000000"/>
                </a:solidFill>
                <a:latin typeface="Courier New" pitchFamily="49" charset="0"/>
                <a:cs typeface="Courier New" pitchFamily="49" charset="0"/>
              </a:rPr>
              <a:t> </a:t>
            </a:r>
            <a:r>
              <a:rPr lang="en-US" sz="3200" b="1" u="sng">
                <a:solidFill>
                  <a:srgbClr val="000000"/>
                </a:solidFill>
                <a:latin typeface="Courier New" pitchFamily="49" charset="0"/>
                <a:cs typeface="Courier New" pitchFamily="49" charset="0"/>
              </a:rPr>
              <a:t>U</a:t>
            </a:r>
            <a:r>
              <a:rPr lang="en-US" sz="3200" b="1">
                <a:solidFill>
                  <a:srgbClr val="FF0000"/>
                </a:solidFill>
                <a:latin typeface="Courier New" pitchFamily="49" charset="0"/>
                <a:cs typeface="Courier New" pitchFamily="49" charset="0"/>
              </a:rPr>
              <a:t>N</a:t>
            </a:r>
            <a:r>
              <a:rPr lang="en-US" sz="3200" b="1">
                <a:solidFill>
                  <a:schemeClr val="folHlink"/>
                </a:solidFill>
                <a:latin typeface="Courier New" pitchFamily="49" charset="0"/>
                <a:cs typeface="Courier New" pitchFamily="49" charset="0"/>
              </a:rPr>
              <a:t>G</a:t>
            </a:r>
            <a:r>
              <a:rPr lang="en-US" sz="3200" b="1">
                <a:solidFill>
                  <a:srgbClr val="000000"/>
                </a:solidFill>
                <a:latin typeface="Courier New" pitchFamily="49" charset="0"/>
                <a:cs typeface="Courier New" pitchFamily="49" charset="0"/>
              </a:rPr>
              <a:t> </a:t>
            </a:r>
            <a:r>
              <a:rPr lang="en-US" sz="3200" b="1" u="sng">
                <a:solidFill>
                  <a:srgbClr val="000000"/>
                </a:solidFill>
                <a:latin typeface="Courier New" pitchFamily="49" charset="0"/>
                <a:cs typeface="Courier New" pitchFamily="49" charset="0"/>
              </a:rPr>
              <a:t>DU</a:t>
            </a:r>
            <a:r>
              <a:rPr lang="en-US" sz="3200" b="1">
                <a:solidFill>
                  <a:srgbClr val="FF0000"/>
                </a:solidFill>
                <a:latin typeface="Courier New" pitchFamily="49" charset="0"/>
                <a:cs typeface="Courier New" pitchFamily="49" charset="0"/>
              </a:rPr>
              <a:t>N</a:t>
            </a:r>
            <a:r>
              <a:rPr lang="en-US" sz="3200" b="1">
                <a:solidFill>
                  <a:schemeClr val="folHlink"/>
                </a:solidFill>
                <a:latin typeface="Courier New" pitchFamily="49" charset="0"/>
                <a:cs typeface="Courier New" pitchFamily="49" charset="0"/>
              </a:rPr>
              <a:t>G</a:t>
            </a:r>
          </a:p>
        </p:txBody>
      </p:sp>
      <p:sp>
        <p:nvSpPr>
          <p:cNvPr id="306183" name="AutoShape 7"/>
          <p:cNvSpPr>
            <a:spLocks noChangeArrowheads="1"/>
          </p:cNvSpPr>
          <p:nvPr/>
        </p:nvSpPr>
        <p:spPr bwMode="auto">
          <a:xfrm>
            <a:off x="4419600" y="2438400"/>
            <a:ext cx="4343400" cy="3581400"/>
          </a:xfrm>
          <a:prstGeom prst="irregularSeal2">
            <a:avLst/>
          </a:prstGeom>
          <a:gradFill rotWithShape="1">
            <a:gsLst>
              <a:gs pos="0">
                <a:srgbClr val="3399FF">
                  <a:gamma/>
                  <a:shade val="46275"/>
                  <a:invGamma/>
                </a:srgbClr>
              </a:gs>
              <a:gs pos="50000">
                <a:srgbClr val="3399FF"/>
              </a:gs>
              <a:gs pos="100000">
                <a:srgbClr val="3399FF">
                  <a:gamma/>
                  <a:shade val="46275"/>
                  <a:invGamma/>
                </a:srgbClr>
              </a:gs>
            </a:gsLst>
            <a:lin ang="2700000" scaled="1"/>
          </a:gra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1">
                <a:latin typeface="Arial" charset="0"/>
                <a:cs typeface="Arial" charset="0"/>
              </a:rPr>
              <a:t>Tấn công dựa trên tần số xuất hiện của ký tự trong ngôn ngữ</a:t>
            </a:r>
          </a:p>
        </p:txBody>
      </p:sp>
      <p:sp>
        <p:nvSpPr>
          <p:cNvPr id="8"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13</a:t>
            </a:fld>
            <a:endParaRPr lang="en-US" dirty="0">
              <a:latin typeface="+mn-lt"/>
            </a:endParaRPr>
          </a:p>
        </p:txBody>
      </p:sp>
    </p:spTree>
    <p:extLst>
      <p:ext uri="{BB962C8B-B14F-4D97-AF65-F5344CB8AC3E}">
        <p14:creationId xmlns:p14="http://schemas.microsoft.com/office/powerpoint/2010/main" val="3491381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6180"/>
                                        </p:tgtEl>
                                        <p:attrNameLst>
                                          <p:attrName>style.visibility</p:attrName>
                                        </p:attrNameLst>
                                      </p:cBhvr>
                                      <p:to>
                                        <p:strVal val="visible"/>
                                      </p:to>
                                    </p:set>
                                    <p:animEffect transition="in" filter="dissolve">
                                      <p:cBhvr>
                                        <p:cTn id="7" dur="500"/>
                                        <p:tgtEl>
                                          <p:spTgt spid="306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6181"/>
                                        </p:tgtEl>
                                        <p:attrNameLst>
                                          <p:attrName>style.visibility</p:attrName>
                                        </p:attrNameLst>
                                      </p:cBhvr>
                                      <p:to>
                                        <p:strVal val="visible"/>
                                      </p:to>
                                    </p:set>
                                    <p:animEffect transition="in" filter="dissolve">
                                      <p:cBhvr>
                                        <p:cTn id="12" dur="500"/>
                                        <p:tgtEl>
                                          <p:spTgt spid="3061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6179"/>
                                        </p:tgtEl>
                                        <p:attrNameLst>
                                          <p:attrName>style.visibility</p:attrName>
                                        </p:attrNameLst>
                                      </p:cBhvr>
                                      <p:to>
                                        <p:strVal val="visible"/>
                                      </p:to>
                                    </p:set>
                                    <p:animEffect transition="in" filter="dissolve">
                                      <p:cBhvr>
                                        <p:cTn id="17" dur="500"/>
                                        <p:tgtEl>
                                          <p:spTgt spid="3061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6182"/>
                                        </p:tgtEl>
                                        <p:attrNameLst>
                                          <p:attrName>style.visibility</p:attrName>
                                        </p:attrNameLst>
                                      </p:cBhvr>
                                      <p:to>
                                        <p:strVal val="visible"/>
                                      </p:to>
                                    </p:set>
                                    <p:animEffect transition="in" filter="dissolve">
                                      <p:cBhvr>
                                        <p:cTn id="22" dur="500"/>
                                        <p:tgtEl>
                                          <p:spTgt spid="3061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6183"/>
                                        </p:tgtEl>
                                        <p:attrNameLst>
                                          <p:attrName>style.visibility</p:attrName>
                                        </p:attrNameLst>
                                      </p:cBhvr>
                                      <p:to>
                                        <p:strVal val="visible"/>
                                      </p:to>
                                    </p:set>
                                    <p:animEffect transition="in" filter="dissolve">
                                      <p:cBhvr>
                                        <p:cTn id="27" dur="500"/>
                                        <p:tgtEl>
                                          <p:spTgt spid="306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animBg="1"/>
      <p:bldP spid="306180" grpId="0" animBg="1"/>
      <p:bldP spid="306181" grpId="0" animBg="1"/>
      <p:bldP spid="306182" grpId="0" animBg="1"/>
      <p:bldP spid="30618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t>Phương pháp mã hóa thay thế</a:t>
            </a:r>
          </a:p>
        </p:txBody>
      </p:sp>
      <p:sp>
        <p:nvSpPr>
          <p:cNvPr id="307203" name="AutoShape 3"/>
          <p:cNvSpPr>
            <a:spLocks noChangeArrowheads="1"/>
          </p:cNvSpPr>
          <p:nvPr/>
        </p:nvSpPr>
        <p:spPr bwMode="auto">
          <a:xfrm>
            <a:off x="228600" y="4114800"/>
            <a:ext cx="8686800" cy="990600"/>
          </a:xfrm>
          <a:prstGeom prst="roundRect">
            <a:avLst>
              <a:gd name="adj" fmla="val 16667"/>
            </a:avLst>
          </a:prstGeom>
          <a:gradFill rotWithShape="1">
            <a:gsLst>
              <a:gs pos="0">
                <a:srgbClr val="99CCFF">
                  <a:gamma/>
                  <a:tint val="0"/>
                  <a:invGamma/>
                </a:srgbClr>
              </a:gs>
              <a:gs pos="100000">
                <a:srgbClr val="99CCFF"/>
              </a:gs>
            </a:gsLst>
            <a:lin ang="5400000" scaled="1"/>
          </a:gradFill>
          <a:ln w="9525">
            <a:solidFill>
              <a:schemeClr val="folHlink"/>
            </a:solidFill>
            <a:round/>
            <a:headEnd/>
            <a:tailEnd/>
          </a:ln>
          <a:effectLst>
            <a:outerShdw dist="71842" dir="2700000" algn="ctr" rotWithShape="0">
              <a:srgbClr val="99CCFF"/>
            </a:outerShdw>
          </a:effectLst>
        </p:spPr>
        <p:txBody>
          <a:bodyPr anchor="ctr"/>
          <a:lstStyle/>
          <a:p>
            <a:pPr algn="ctr"/>
            <a:r>
              <a:rPr lang="en-US" sz="3200" b="1" dirty="0" err="1">
                <a:latin typeface="Courier New" pitchFamily="49" charset="0"/>
                <a:cs typeface="Courier New" pitchFamily="49" charset="0"/>
              </a:rPr>
              <a:t>i</a:t>
            </a:r>
            <a:r>
              <a:rPr lang="en-US" sz="3200" b="1" dirty="0">
                <a:latin typeface="Courier New" pitchFamily="49" charset="0"/>
                <a:cs typeface="Courier New" pitchFamily="49" charset="0"/>
              </a:rPr>
              <a:t> ?</a:t>
            </a:r>
            <a:r>
              <a:rPr lang="en-US" sz="3200" b="1" dirty="0" err="1">
                <a:solidFill>
                  <a:srgbClr val="00FF00"/>
                </a:solidFill>
                <a:latin typeface="Courier New" pitchFamily="49" charset="0"/>
                <a:cs typeface="Courier New" pitchFamily="49" charset="0"/>
              </a:rPr>
              <a:t>a</a:t>
            </a:r>
            <a:r>
              <a:rPr lang="en-US" sz="3200" b="1" dirty="0" err="1">
                <a:latin typeface="Courier New" pitchFamily="49" charset="0"/>
                <a:cs typeface="Courier New" pitchFamily="49" charset="0"/>
              </a:rPr>
              <a:t>?</a:t>
            </a:r>
            <a:r>
              <a:rPr lang="en-US" sz="3200" b="1" dirty="0" err="1">
                <a:solidFill>
                  <a:srgbClr val="FF0000"/>
                </a:solidFill>
                <a:latin typeface="Courier New" pitchFamily="49" charset="0"/>
                <a:cs typeface="Courier New" pitchFamily="49" charset="0"/>
              </a:rPr>
              <a:t>e</a:t>
            </a:r>
            <a:r>
              <a:rPr lang="en-US" sz="3200" b="1" dirty="0">
                <a:latin typeface="Courier New" pitchFamily="49" charset="0"/>
                <a:cs typeface="Courier New" pitchFamily="49" charset="0"/>
              </a:rPr>
              <a:t> </a:t>
            </a:r>
            <a:r>
              <a:rPr lang="en-US" sz="3200" b="1" dirty="0" err="1">
                <a:latin typeface="Courier New" pitchFamily="49" charset="0"/>
                <a:cs typeface="Courier New" pitchFamily="49" charset="0"/>
              </a:rPr>
              <a:t>i</a:t>
            </a:r>
            <a:r>
              <a:rPr lang="en-US" sz="3200" b="1" dirty="0">
                <a:latin typeface="Courier New" pitchFamily="49" charset="0"/>
                <a:cs typeface="Courier New" pitchFamily="49" charset="0"/>
              </a:rPr>
              <a:t> ?</a:t>
            </a:r>
            <a:r>
              <a:rPr lang="en-US" sz="3200" b="1" dirty="0">
                <a:solidFill>
                  <a:srgbClr val="00FF00"/>
                </a:solidFill>
                <a:latin typeface="Courier New" pitchFamily="49" charset="0"/>
                <a:cs typeface="Courier New" pitchFamily="49" charset="0"/>
              </a:rPr>
              <a:t>a</a:t>
            </a:r>
            <a:r>
              <a:rPr lang="en-US" sz="3200" b="1" dirty="0">
                <a:latin typeface="Courier New" pitchFamily="49" charset="0"/>
                <a:cs typeface="Courier New" pitchFamily="49" charset="0"/>
              </a:rPr>
              <a:t>? </a:t>
            </a:r>
            <a:r>
              <a:rPr lang="en-US" sz="3200" b="1" dirty="0" err="1">
                <a:latin typeface="Courier New" pitchFamily="49" charset="0"/>
                <a:cs typeface="Courier New" pitchFamily="49" charset="0"/>
              </a:rPr>
              <a:t>i</a:t>
            </a:r>
            <a:r>
              <a:rPr lang="en-US" sz="3200" b="1" dirty="0">
                <a:latin typeface="Courier New" pitchFamily="49" charset="0"/>
                <a:cs typeface="Courier New" pitchFamily="49" charset="0"/>
              </a:rPr>
              <a:t> ?????</a:t>
            </a:r>
            <a:r>
              <a:rPr lang="en-US" sz="3200" b="1" dirty="0" err="1">
                <a:solidFill>
                  <a:srgbClr val="FF0000"/>
                </a:solidFill>
                <a:latin typeface="Courier New" pitchFamily="49" charset="0"/>
                <a:cs typeface="Courier New" pitchFamily="49" charset="0"/>
              </a:rPr>
              <a:t>e</a:t>
            </a:r>
            <a:r>
              <a:rPr lang="en-US" sz="3200" b="1" dirty="0" err="1">
                <a:latin typeface="Courier New" pitchFamily="49" charset="0"/>
                <a:cs typeface="Courier New" pitchFamily="49" charset="0"/>
              </a:rPr>
              <a:t>?</a:t>
            </a:r>
            <a:r>
              <a:rPr lang="en-US" sz="3200" b="1" dirty="0" err="1">
                <a:solidFill>
                  <a:srgbClr val="FF0000"/>
                </a:solidFill>
                <a:latin typeface="Courier New" pitchFamily="49" charset="0"/>
                <a:cs typeface="Courier New" pitchFamily="49" charset="0"/>
              </a:rPr>
              <a:t>e</a:t>
            </a:r>
            <a:r>
              <a:rPr lang="en-US" sz="3200" b="1" dirty="0">
                <a:solidFill>
                  <a:schemeClr val="bg2"/>
                </a:solidFill>
                <a:latin typeface="Courier New" pitchFamily="49" charset="0"/>
                <a:cs typeface="Courier New" pitchFamily="49" charset="0"/>
              </a:rPr>
              <a:t>?</a:t>
            </a:r>
          </a:p>
        </p:txBody>
      </p:sp>
      <p:sp>
        <p:nvSpPr>
          <p:cNvPr id="307204" name="AutoShape 4"/>
          <p:cNvSpPr>
            <a:spLocks noChangeArrowheads="1"/>
          </p:cNvSpPr>
          <p:nvPr/>
        </p:nvSpPr>
        <p:spPr bwMode="auto">
          <a:xfrm>
            <a:off x="228600" y="1828800"/>
            <a:ext cx="8686800" cy="990600"/>
          </a:xfrm>
          <a:prstGeom prst="roundRect">
            <a:avLst>
              <a:gd name="adj" fmla="val 16667"/>
            </a:avLst>
          </a:prstGeom>
          <a:gradFill rotWithShape="1">
            <a:gsLst>
              <a:gs pos="0">
                <a:srgbClr val="99CCFF">
                  <a:gamma/>
                  <a:tint val="0"/>
                  <a:invGamma/>
                </a:srgbClr>
              </a:gs>
              <a:gs pos="100000">
                <a:srgbClr val="99CCFF"/>
              </a:gs>
            </a:gsLst>
            <a:lin ang="5400000" scaled="1"/>
          </a:gradFill>
          <a:ln w="9525">
            <a:solidFill>
              <a:schemeClr val="folHlink"/>
            </a:solidFill>
            <a:round/>
            <a:headEnd/>
            <a:tailEnd/>
          </a:ln>
          <a:effectLst>
            <a:outerShdw dist="71842" dir="2700000" algn="ctr" rotWithShape="0">
              <a:srgbClr val="99CCFF"/>
            </a:outerShdw>
          </a:effectLst>
        </p:spPr>
        <p:txBody>
          <a:bodyPr anchor="ctr"/>
          <a:lstStyle/>
          <a:p>
            <a:pPr algn="ctr"/>
            <a:r>
              <a:rPr lang="en-US" sz="3200" b="1" dirty="0">
                <a:latin typeface="Courier New" pitchFamily="49" charset="0"/>
                <a:cs typeface="Courier New" pitchFamily="49" charset="0"/>
              </a:rPr>
              <a:t>L FDPH L VDZ L FRQTXHUHG</a:t>
            </a:r>
          </a:p>
        </p:txBody>
      </p:sp>
      <p:sp>
        <p:nvSpPr>
          <p:cNvPr id="307205" name="AutoShape 5"/>
          <p:cNvSpPr>
            <a:spLocks noChangeArrowheads="1"/>
          </p:cNvSpPr>
          <p:nvPr/>
        </p:nvSpPr>
        <p:spPr bwMode="auto">
          <a:xfrm>
            <a:off x="228600" y="2971800"/>
            <a:ext cx="8686800" cy="990600"/>
          </a:xfrm>
          <a:prstGeom prst="roundRect">
            <a:avLst>
              <a:gd name="adj" fmla="val 16667"/>
            </a:avLst>
          </a:prstGeom>
          <a:gradFill rotWithShape="1">
            <a:gsLst>
              <a:gs pos="0">
                <a:srgbClr val="99CCFF">
                  <a:gamma/>
                  <a:tint val="0"/>
                  <a:invGamma/>
                </a:srgbClr>
              </a:gs>
              <a:gs pos="100000">
                <a:srgbClr val="99CCFF"/>
              </a:gs>
            </a:gsLst>
            <a:lin ang="5400000" scaled="1"/>
          </a:gradFill>
          <a:ln w="9525">
            <a:solidFill>
              <a:schemeClr val="folHlink"/>
            </a:solidFill>
            <a:round/>
            <a:headEnd/>
            <a:tailEnd/>
          </a:ln>
          <a:effectLst>
            <a:outerShdw dist="71842" dir="2700000" algn="ctr" rotWithShape="0">
              <a:srgbClr val="99CCFF"/>
            </a:outerShdw>
          </a:effectLst>
        </p:spPr>
        <p:txBody>
          <a:bodyPr anchor="ctr"/>
          <a:lstStyle/>
          <a:p>
            <a:pPr algn="ctr"/>
            <a:r>
              <a:rPr lang="en-US" sz="3200" b="1" dirty="0">
                <a:latin typeface="Courier New" pitchFamily="49" charset="0"/>
                <a:cs typeface="Courier New" pitchFamily="49" charset="0"/>
              </a:rPr>
              <a:t>L F</a:t>
            </a:r>
            <a:r>
              <a:rPr lang="en-US" sz="3200" b="1" dirty="0">
                <a:solidFill>
                  <a:srgbClr val="00FF00"/>
                </a:solidFill>
                <a:latin typeface="Courier New" pitchFamily="49" charset="0"/>
                <a:cs typeface="Courier New" pitchFamily="49" charset="0"/>
              </a:rPr>
              <a:t>D</a:t>
            </a:r>
            <a:r>
              <a:rPr lang="en-US" sz="3200" b="1" dirty="0">
                <a:latin typeface="Courier New" pitchFamily="49" charset="0"/>
                <a:cs typeface="Courier New" pitchFamily="49" charset="0"/>
              </a:rPr>
              <a:t>P</a:t>
            </a:r>
            <a:r>
              <a:rPr lang="en-US" sz="3200" b="1" dirty="0">
                <a:solidFill>
                  <a:srgbClr val="FF0000"/>
                </a:solidFill>
                <a:latin typeface="Courier New" pitchFamily="49" charset="0"/>
                <a:cs typeface="Courier New" pitchFamily="49" charset="0"/>
              </a:rPr>
              <a:t>H</a:t>
            </a:r>
            <a:r>
              <a:rPr lang="en-US" sz="3200" b="1" dirty="0">
                <a:latin typeface="Courier New" pitchFamily="49" charset="0"/>
                <a:cs typeface="Courier New" pitchFamily="49" charset="0"/>
              </a:rPr>
              <a:t> L V</a:t>
            </a:r>
            <a:r>
              <a:rPr lang="en-US" sz="3200" b="1" dirty="0">
                <a:solidFill>
                  <a:srgbClr val="00FF00"/>
                </a:solidFill>
                <a:latin typeface="Courier New" pitchFamily="49" charset="0"/>
                <a:cs typeface="Courier New" pitchFamily="49" charset="0"/>
              </a:rPr>
              <a:t>D</a:t>
            </a:r>
            <a:r>
              <a:rPr lang="en-US" sz="3200" b="1" dirty="0">
                <a:latin typeface="Courier New" pitchFamily="49" charset="0"/>
                <a:cs typeface="Courier New" pitchFamily="49" charset="0"/>
              </a:rPr>
              <a:t>Z L FRQTX</a:t>
            </a:r>
            <a:r>
              <a:rPr lang="en-US" sz="3200" b="1" dirty="0">
                <a:solidFill>
                  <a:srgbClr val="FF0000"/>
                </a:solidFill>
                <a:latin typeface="Courier New" pitchFamily="49" charset="0"/>
                <a:cs typeface="Courier New" pitchFamily="49" charset="0"/>
              </a:rPr>
              <a:t>H</a:t>
            </a:r>
            <a:r>
              <a:rPr lang="en-US" sz="3200" b="1" dirty="0">
                <a:latin typeface="Courier New" pitchFamily="49" charset="0"/>
                <a:cs typeface="Courier New" pitchFamily="49" charset="0"/>
              </a:rPr>
              <a:t>U</a:t>
            </a:r>
            <a:r>
              <a:rPr lang="en-US" sz="3200" b="1" dirty="0">
                <a:solidFill>
                  <a:srgbClr val="FF0000"/>
                </a:solidFill>
                <a:latin typeface="Courier New" pitchFamily="49" charset="0"/>
                <a:cs typeface="Courier New" pitchFamily="49" charset="0"/>
              </a:rPr>
              <a:t>H</a:t>
            </a:r>
            <a:r>
              <a:rPr lang="en-US" sz="3200" b="1" dirty="0">
                <a:latin typeface="Courier New" pitchFamily="49" charset="0"/>
                <a:cs typeface="Courier New" pitchFamily="49" charset="0"/>
              </a:rPr>
              <a:t>G</a:t>
            </a:r>
          </a:p>
        </p:txBody>
      </p:sp>
      <p:sp>
        <p:nvSpPr>
          <p:cNvPr id="307206" name="AutoShape 6"/>
          <p:cNvSpPr>
            <a:spLocks noChangeArrowheads="1"/>
          </p:cNvSpPr>
          <p:nvPr/>
        </p:nvSpPr>
        <p:spPr bwMode="auto">
          <a:xfrm>
            <a:off x="228600" y="5257800"/>
            <a:ext cx="8686800" cy="990600"/>
          </a:xfrm>
          <a:prstGeom prst="roundRect">
            <a:avLst>
              <a:gd name="adj" fmla="val 16667"/>
            </a:avLst>
          </a:prstGeom>
          <a:gradFill rotWithShape="1">
            <a:gsLst>
              <a:gs pos="0">
                <a:srgbClr val="99CCFF">
                  <a:gamma/>
                  <a:tint val="0"/>
                  <a:invGamma/>
                </a:srgbClr>
              </a:gs>
              <a:gs pos="100000">
                <a:srgbClr val="99CCFF"/>
              </a:gs>
            </a:gsLst>
            <a:lin ang="5400000" scaled="1"/>
          </a:gradFill>
          <a:ln w="9525">
            <a:solidFill>
              <a:schemeClr val="folHlink"/>
            </a:solidFill>
            <a:round/>
            <a:headEnd/>
            <a:tailEnd/>
          </a:ln>
          <a:effectLst>
            <a:outerShdw dist="71842" dir="2700000" algn="ctr" rotWithShape="0">
              <a:srgbClr val="99CCFF"/>
            </a:outerShdw>
          </a:effectLst>
        </p:spPr>
        <p:txBody>
          <a:bodyPr anchor="ctr"/>
          <a:lstStyle/>
          <a:p>
            <a:pPr algn="ctr"/>
            <a:r>
              <a:rPr lang="en-US" sz="3200" b="1" dirty="0" err="1">
                <a:latin typeface="Courier New" pitchFamily="49" charset="0"/>
                <a:cs typeface="Courier New" pitchFamily="49" charset="0"/>
              </a:rPr>
              <a:t>i</a:t>
            </a:r>
            <a:r>
              <a:rPr lang="en-US" sz="3200" b="1" dirty="0">
                <a:latin typeface="Courier New" pitchFamily="49" charset="0"/>
                <a:cs typeface="Courier New" pitchFamily="49" charset="0"/>
              </a:rPr>
              <a:t> came </a:t>
            </a:r>
            <a:r>
              <a:rPr lang="en-US" sz="3200" b="1" dirty="0" err="1">
                <a:latin typeface="Courier New" pitchFamily="49" charset="0"/>
                <a:cs typeface="Courier New" pitchFamily="49" charset="0"/>
              </a:rPr>
              <a:t>i</a:t>
            </a:r>
            <a:r>
              <a:rPr lang="en-US" sz="3200" b="1" dirty="0">
                <a:latin typeface="Courier New" pitchFamily="49" charset="0"/>
                <a:cs typeface="Courier New" pitchFamily="49" charset="0"/>
              </a:rPr>
              <a:t> saw </a:t>
            </a:r>
            <a:r>
              <a:rPr lang="en-US" sz="3200" b="1" dirty="0" err="1">
                <a:latin typeface="Courier New" pitchFamily="49" charset="0"/>
                <a:cs typeface="Courier New" pitchFamily="49" charset="0"/>
              </a:rPr>
              <a:t>i</a:t>
            </a:r>
            <a:r>
              <a:rPr lang="en-US" sz="3200" b="1" dirty="0">
                <a:latin typeface="Courier New" pitchFamily="49" charset="0"/>
                <a:cs typeface="Courier New" pitchFamily="49" charset="0"/>
              </a:rPr>
              <a:t> conquered</a:t>
            </a:r>
          </a:p>
        </p:txBody>
      </p:sp>
      <p:sp>
        <p:nvSpPr>
          <p:cNvPr id="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14</a:t>
            </a:fld>
            <a:endParaRPr lang="en-US" dirty="0">
              <a:latin typeface="+mn-lt"/>
            </a:endParaRPr>
          </a:p>
        </p:txBody>
      </p:sp>
    </p:spTree>
    <p:extLst>
      <p:ext uri="{BB962C8B-B14F-4D97-AF65-F5344CB8AC3E}">
        <p14:creationId xmlns:p14="http://schemas.microsoft.com/office/powerpoint/2010/main" val="4082104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204"/>
                                        </p:tgtEl>
                                        <p:attrNameLst>
                                          <p:attrName>style.visibility</p:attrName>
                                        </p:attrNameLst>
                                      </p:cBhvr>
                                      <p:to>
                                        <p:strVal val="visible"/>
                                      </p:to>
                                    </p:set>
                                    <p:animEffect transition="in" filter="dissolve">
                                      <p:cBhvr>
                                        <p:cTn id="7" dur="500"/>
                                        <p:tgtEl>
                                          <p:spTgt spid="307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7205"/>
                                        </p:tgtEl>
                                        <p:attrNameLst>
                                          <p:attrName>style.visibility</p:attrName>
                                        </p:attrNameLst>
                                      </p:cBhvr>
                                      <p:to>
                                        <p:strVal val="visible"/>
                                      </p:to>
                                    </p:set>
                                    <p:animEffect transition="in" filter="dissolve">
                                      <p:cBhvr>
                                        <p:cTn id="12" dur="500"/>
                                        <p:tgtEl>
                                          <p:spTgt spid="3072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7203"/>
                                        </p:tgtEl>
                                        <p:attrNameLst>
                                          <p:attrName>style.visibility</p:attrName>
                                        </p:attrNameLst>
                                      </p:cBhvr>
                                      <p:to>
                                        <p:strVal val="visible"/>
                                      </p:to>
                                    </p:set>
                                    <p:animEffect transition="in" filter="dissolve">
                                      <p:cBhvr>
                                        <p:cTn id="17" dur="500"/>
                                        <p:tgtEl>
                                          <p:spTgt spid="3072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7206"/>
                                        </p:tgtEl>
                                        <p:attrNameLst>
                                          <p:attrName>style.visibility</p:attrName>
                                        </p:attrNameLst>
                                      </p:cBhvr>
                                      <p:to>
                                        <p:strVal val="visible"/>
                                      </p:to>
                                    </p:set>
                                    <p:animEffect transition="in" filter="dissolve">
                                      <p:cBhvr>
                                        <p:cTn id="22" dur="500"/>
                                        <p:tgtEl>
                                          <p:spTgt spid="307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animBg="1"/>
      <p:bldP spid="307204" grpId="0" animBg="1"/>
      <p:bldP spid="307205" grpId="0" animBg="1"/>
      <p:bldP spid="30720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9" name="Rectangle 5"/>
          <p:cNvSpPr>
            <a:spLocks noGrp="1" noChangeArrowheads="1"/>
          </p:cNvSpPr>
          <p:nvPr>
            <p:ph type="title"/>
          </p:nvPr>
        </p:nvSpPr>
        <p:spPr/>
        <p:txBody>
          <a:bodyPr/>
          <a:lstStyle/>
          <a:p>
            <a:r>
              <a:rPr lang="en-US"/>
              <a:t>Phương pháp mã hóa thay thế</a:t>
            </a:r>
          </a:p>
        </p:txBody>
      </p:sp>
      <p:sp>
        <p:nvSpPr>
          <p:cNvPr id="318470" name="Rectangle 6"/>
          <p:cNvSpPr>
            <a:spLocks noGrp="1" noChangeArrowheads="1"/>
          </p:cNvSpPr>
          <p:nvPr>
            <p:ph type="body" idx="1"/>
          </p:nvPr>
        </p:nvSpPr>
        <p:spPr>
          <a:xfrm>
            <a:off x="382588" y="1414463"/>
            <a:ext cx="8380412" cy="2792412"/>
          </a:xfrm>
          <a:ln/>
        </p:spPr>
        <p:txBody>
          <a:bodyPr/>
          <a:lstStyle/>
          <a:p>
            <a:r>
              <a:rPr lang="en-US"/>
              <a:t>Phân tích tần số</a:t>
            </a:r>
          </a:p>
          <a:p>
            <a:pPr lvl="1"/>
            <a:r>
              <a:rPr lang="en-US"/>
              <a:t>Ký tự: E &gt; T &gt; R &gt; N &gt; I &gt; O &gt; A &gt; S </a:t>
            </a:r>
          </a:p>
          <a:p>
            <a:pPr lvl="1"/>
            <a:r>
              <a:rPr lang="en-US"/>
              <a:t>Nhóm 2 ký tự (digraph): TH &gt; HE &gt; IN &gt; ER &gt; RE &gt; ON &gt; AN &gt; EN</a:t>
            </a:r>
          </a:p>
          <a:p>
            <a:pPr lvl="1"/>
            <a:r>
              <a:rPr lang="en-US"/>
              <a:t>Nhóm 3 ký tự (Trigraph): THE &gt; AND &gt; TIO &gt; ATI &gt; FOR &gt; THA &gt; TER &gt; RES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15</a:t>
            </a:fld>
            <a:endParaRPr lang="en-US" dirty="0">
              <a:latin typeface="+mn-lt"/>
            </a:endParaRPr>
          </a:p>
        </p:txBody>
      </p:sp>
    </p:spTree>
    <p:extLst>
      <p:ext uri="{BB962C8B-B14F-4D97-AF65-F5344CB8AC3E}">
        <p14:creationId xmlns:p14="http://schemas.microsoft.com/office/powerpoint/2010/main" val="168614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8470">
                                            <p:bg/>
                                          </p:spTgt>
                                        </p:tgtEl>
                                        <p:attrNameLst>
                                          <p:attrName>style.visibility</p:attrName>
                                        </p:attrNameLst>
                                      </p:cBhvr>
                                      <p:to>
                                        <p:strVal val="visible"/>
                                      </p:to>
                                    </p:set>
                                    <p:animEffect transition="in" filter="dissolve">
                                      <p:cBhvr>
                                        <p:cTn id="7" dur="500"/>
                                        <p:tgtEl>
                                          <p:spTgt spid="318470">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8470">
                                            <p:txEl>
                                              <p:pRg st="1" end="1"/>
                                            </p:txEl>
                                          </p:spTgt>
                                        </p:tgtEl>
                                        <p:attrNameLst>
                                          <p:attrName>style.visibility</p:attrName>
                                        </p:attrNameLst>
                                      </p:cBhvr>
                                      <p:to>
                                        <p:strVal val="visible"/>
                                      </p:to>
                                    </p:set>
                                    <p:animEffect transition="in" filter="dissolve">
                                      <p:cBhvr>
                                        <p:cTn id="10" dur="500"/>
                                        <p:tgtEl>
                                          <p:spTgt spid="31847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8470">
                                            <p:txEl>
                                              <p:pRg st="2" end="2"/>
                                            </p:txEl>
                                          </p:spTgt>
                                        </p:tgtEl>
                                        <p:attrNameLst>
                                          <p:attrName>style.visibility</p:attrName>
                                        </p:attrNameLst>
                                      </p:cBhvr>
                                      <p:to>
                                        <p:strVal val="visible"/>
                                      </p:to>
                                    </p:set>
                                    <p:animEffect transition="in" filter="dissolve">
                                      <p:cBhvr>
                                        <p:cTn id="13" dur="500"/>
                                        <p:tgtEl>
                                          <p:spTgt spid="318470">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8470">
                                            <p:txEl>
                                              <p:pRg st="3" end="3"/>
                                            </p:txEl>
                                          </p:spTgt>
                                        </p:tgtEl>
                                        <p:attrNameLst>
                                          <p:attrName>style.visibility</p:attrName>
                                        </p:attrNameLst>
                                      </p:cBhvr>
                                      <p:to>
                                        <p:strVal val="visible"/>
                                      </p:to>
                                    </p:set>
                                    <p:animEffect transition="in" filter="dissolve">
                                      <p:cBhvr>
                                        <p:cTn id="16" dur="500"/>
                                        <p:tgtEl>
                                          <p:spTgt spid="3184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0"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t>Phương pháp Affine </a:t>
            </a:r>
          </a:p>
        </p:txBody>
      </p:sp>
      <p:sp>
        <p:nvSpPr>
          <p:cNvPr id="308227" name="AutoShape 3"/>
          <p:cNvSpPr>
            <a:spLocks noChangeArrowheads="1"/>
          </p:cNvSpPr>
          <p:nvPr/>
        </p:nvSpPr>
        <p:spPr bwMode="auto">
          <a:xfrm>
            <a:off x="3733800" y="1905000"/>
            <a:ext cx="2209800" cy="609600"/>
          </a:xfrm>
          <a:prstGeom prst="roundRect">
            <a:avLst>
              <a:gd name="adj" fmla="val 16667"/>
            </a:avLst>
          </a:prstGeom>
          <a:gradFill rotWithShape="1">
            <a:gsLst>
              <a:gs pos="0">
                <a:srgbClr val="99CCFF">
                  <a:gamma/>
                  <a:tint val="0"/>
                  <a:invGamma/>
                </a:srgbClr>
              </a:gs>
              <a:gs pos="100000">
                <a:srgbClr val="99CCFF"/>
              </a:gs>
            </a:gsLst>
            <a:lin ang="5400000" scaled="1"/>
          </a:gradFill>
          <a:ln w="9525">
            <a:solidFill>
              <a:srgbClr val="3366CC"/>
            </a:solidFill>
            <a:round/>
            <a:headEnd/>
            <a:tailEnd/>
          </a:ln>
          <a:effectLst>
            <a:outerShdw dist="35921" dir="2700000" algn="ctr" rotWithShape="0">
              <a:srgbClr val="99CCFF"/>
            </a:outerShdw>
          </a:effectLst>
        </p:spPr>
        <p:txBody>
          <a:bodyPr anchor="ctr"/>
          <a:lstStyle/>
          <a:p>
            <a:pPr algn="ctr"/>
            <a:r>
              <a:rPr lang="en-US" sz="2000" b="1">
                <a:solidFill>
                  <a:srgbClr val="000000"/>
                </a:solidFill>
                <a:latin typeface="Arial" charset="0"/>
                <a:cs typeface="Arial" charset="0"/>
              </a:rPr>
              <a:t>Substitution Cipher </a:t>
            </a:r>
          </a:p>
        </p:txBody>
      </p:sp>
      <p:sp>
        <p:nvSpPr>
          <p:cNvPr id="308228" name="AutoShape 4"/>
          <p:cNvSpPr>
            <a:spLocks noChangeArrowheads="1"/>
          </p:cNvSpPr>
          <p:nvPr/>
        </p:nvSpPr>
        <p:spPr bwMode="auto">
          <a:xfrm>
            <a:off x="2438400" y="3733800"/>
            <a:ext cx="2209800" cy="609600"/>
          </a:xfrm>
          <a:prstGeom prst="roundRect">
            <a:avLst>
              <a:gd name="adj" fmla="val 16667"/>
            </a:avLst>
          </a:prstGeom>
          <a:gradFill rotWithShape="1">
            <a:gsLst>
              <a:gs pos="0">
                <a:srgbClr val="99CCFF">
                  <a:gamma/>
                  <a:tint val="0"/>
                  <a:invGamma/>
                </a:srgbClr>
              </a:gs>
              <a:gs pos="100000">
                <a:srgbClr val="99CCFF"/>
              </a:gs>
            </a:gsLst>
            <a:lin ang="5400000" scaled="1"/>
          </a:gradFill>
          <a:ln w="9525">
            <a:solidFill>
              <a:srgbClr val="3366CC"/>
            </a:solidFill>
            <a:round/>
            <a:headEnd/>
            <a:tailEnd/>
          </a:ln>
          <a:effectLst>
            <a:outerShdw dist="35921" dir="2700000" algn="ctr" rotWithShape="0">
              <a:srgbClr val="99CCFF"/>
            </a:outerShdw>
          </a:effectLst>
        </p:spPr>
        <p:txBody>
          <a:bodyPr anchor="ctr"/>
          <a:lstStyle/>
          <a:p>
            <a:pPr algn="ctr"/>
            <a:r>
              <a:rPr lang="en-US" sz="2000" b="1">
                <a:solidFill>
                  <a:srgbClr val="000000"/>
                </a:solidFill>
                <a:latin typeface="Arial" charset="0"/>
                <a:cs typeface="Arial" charset="0"/>
              </a:rPr>
              <a:t>Shift</a:t>
            </a:r>
          </a:p>
          <a:p>
            <a:pPr algn="ctr"/>
            <a:r>
              <a:rPr lang="en-US" sz="2000" b="1">
                <a:solidFill>
                  <a:srgbClr val="000000"/>
                </a:solidFill>
                <a:latin typeface="Arial" charset="0"/>
                <a:cs typeface="Arial" charset="0"/>
              </a:rPr>
              <a:t>Cipher </a:t>
            </a:r>
          </a:p>
        </p:txBody>
      </p:sp>
      <p:sp>
        <p:nvSpPr>
          <p:cNvPr id="308229" name="AutoShape 5"/>
          <p:cNvSpPr>
            <a:spLocks noChangeArrowheads="1"/>
          </p:cNvSpPr>
          <p:nvPr/>
        </p:nvSpPr>
        <p:spPr bwMode="auto">
          <a:xfrm>
            <a:off x="5486400" y="3733800"/>
            <a:ext cx="2209800" cy="609600"/>
          </a:xfrm>
          <a:prstGeom prst="roundRect">
            <a:avLst>
              <a:gd name="adj" fmla="val 16667"/>
            </a:avLst>
          </a:prstGeom>
          <a:gradFill rotWithShape="1">
            <a:gsLst>
              <a:gs pos="0">
                <a:srgbClr val="99CCFF">
                  <a:gamma/>
                  <a:tint val="0"/>
                  <a:invGamma/>
                </a:srgbClr>
              </a:gs>
              <a:gs pos="100000">
                <a:srgbClr val="99CCFF"/>
              </a:gs>
            </a:gsLst>
            <a:lin ang="5400000" scaled="1"/>
          </a:gradFill>
          <a:ln w="9525">
            <a:solidFill>
              <a:srgbClr val="3366CC"/>
            </a:solidFill>
            <a:round/>
            <a:headEnd/>
            <a:tailEnd/>
          </a:ln>
          <a:effectLst>
            <a:outerShdw dist="35921" dir="2700000" algn="ctr" rotWithShape="0">
              <a:srgbClr val="99CCFF"/>
            </a:outerShdw>
          </a:effectLst>
        </p:spPr>
        <p:txBody>
          <a:bodyPr anchor="ctr"/>
          <a:lstStyle/>
          <a:p>
            <a:pPr algn="ctr"/>
            <a:r>
              <a:rPr lang="en-US" sz="2000" b="1">
                <a:solidFill>
                  <a:srgbClr val="000000"/>
                </a:solidFill>
                <a:latin typeface="Arial" charset="0"/>
                <a:cs typeface="Arial" charset="0"/>
              </a:rPr>
              <a:t>Affine</a:t>
            </a:r>
          </a:p>
          <a:p>
            <a:pPr algn="ctr"/>
            <a:r>
              <a:rPr lang="en-US" sz="2000" b="1">
                <a:solidFill>
                  <a:srgbClr val="000000"/>
                </a:solidFill>
                <a:latin typeface="Arial" charset="0"/>
                <a:cs typeface="Arial" charset="0"/>
              </a:rPr>
              <a:t>Cipher </a:t>
            </a:r>
          </a:p>
        </p:txBody>
      </p:sp>
      <p:sp>
        <p:nvSpPr>
          <p:cNvPr id="308230" name="Line 6"/>
          <p:cNvSpPr>
            <a:spLocks noChangeShapeType="1"/>
          </p:cNvSpPr>
          <p:nvPr/>
        </p:nvSpPr>
        <p:spPr bwMode="auto">
          <a:xfrm>
            <a:off x="3429000" y="3124200"/>
            <a:ext cx="31242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31" name="Line 7"/>
          <p:cNvSpPr>
            <a:spLocks noChangeShapeType="1"/>
          </p:cNvSpPr>
          <p:nvPr/>
        </p:nvSpPr>
        <p:spPr bwMode="auto">
          <a:xfrm>
            <a:off x="3429000" y="3124200"/>
            <a:ext cx="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32" name="Line 8"/>
          <p:cNvSpPr>
            <a:spLocks noChangeShapeType="1"/>
          </p:cNvSpPr>
          <p:nvPr/>
        </p:nvSpPr>
        <p:spPr bwMode="auto">
          <a:xfrm>
            <a:off x="6553200" y="3124200"/>
            <a:ext cx="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33" name="AutoShape 9"/>
          <p:cNvSpPr>
            <a:spLocks noChangeArrowheads="1"/>
          </p:cNvSpPr>
          <p:nvPr/>
        </p:nvSpPr>
        <p:spPr bwMode="auto">
          <a:xfrm>
            <a:off x="4724400" y="2590800"/>
            <a:ext cx="304800" cy="304800"/>
          </a:xfrm>
          <a:prstGeom prst="triangle">
            <a:avLst>
              <a:gd name="adj" fmla="val 50000"/>
            </a:avLst>
          </a:prstGeom>
          <a:noFill/>
          <a:ln w="571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34" name="Line 10"/>
          <p:cNvSpPr>
            <a:spLocks noChangeShapeType="1"/>
          </p:cNvSpPr>
          <p:nvPr/>
        </p:nvSpPr>
        <p:spPr bwMode="auto">
          <a:xfrm>
            <a:off x="4876800" y="2895600"/>
            <a:ext cx="0" cy="228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16</a:t>
            </a:fld>
            <a:endParaRPr lang="en-US" dirty="0">
              <a:latin typeface="+mn-lt"/>
            </a:endParaRPr>
          </a:p>
        </p:txBody>
      </p:sp>
    </p:spTree>
    <p:extLst>
      <p:ext uri="{BB962C8B-B14F-4D97-AF65-F5344CB8AC3E}">
        <p14:creationId xmlns:p14="http://schemas.microsoft.com/office/powerpoint/2010/main" val="1800340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t>Phương pháp Affine</a:t>
            </a:r>
          </a:p>
        </p:txBody>
      </p:sp>
      <p:pic>
        <p:nvPicPr>
          <p:cNvPr id="309251" name="Picture 3" descr="aff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57350"/>
            <a:ext cx="7011988" cy="2533650"/>
          </a:xfrm>
          <a:prstGeom prst="rect">
            <a:avLst/>
          </a:prstGeom>
          <a:noFill/>
          <a:ln w="9525" algn="ctr">
            <a:solidFill>
              <a:schemeClr val="accent1"/>
            </a:solidFill>
            <a:miter lim="800000"/>
            <a:headEnd/>
            <a:tailEnd/>
          </a:ln>
          <a:effectLst>
            <a:outerShdw dist="89803" dir="2700000" algn="ctr" rotWithShape="0">
              <a:schemeClr val="folHlink"/>
            </a:outerShdw>
          </a:effectLst>
          <a:extLst>
            <a:ext uri="{909E8E84-426E-40DD-AFC4-6F175D3DCCD1}">
              <a14:hiddenFill xmlns:a14="http://schemas.microsoft.com/office/drawing/2010/main">
                <a:solidFill>
                  <a:srgbClr val="FFFFFF"/>
                </a:solidFill>
              </a14:hiddenFill>
            </a:ext>
          </a:extLst>
        </p:spPr>
      </p:pic>
      <p:sp>
        <p:nvSpPr>
          <p:cNvPr id="309252" name="Rectangle 4"/>
          <p:cNvSpPr>
            <a:spLocks noChangeArrowheads="1"/>
          </p:cNvSpPr>
          <p:nvPr/>
        </p:nvSpPr>
        <p:spPr bwMode="auto">
          <a:xfrm>
            <a:off x="1295400" y="4417368"/>
            <a:ext cx="42883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400" b="1">
                <a:latin typeface="+mn-lt"/>
                <a:cs typeface="Arial" charset="0"/>
              </a:rPr>
              <a:t>giải mã chính xác thông tin ???</a:t>
            </a:r>
          </a:p>
        </p:txBody>
      </p:sp>
      <p:sp>
        <p:nvSpPr>
          <p:cNvPr id="309253" name="Rectangle 5"/>
          <p:cNvSpPr>
            <a:spLocks noChangeArrowheads="1"/>
          </p:cNvSpPr>
          <p:nvPr/>
        </p:nvSpPr>
        <p:spPr bwMode="auto">
          <a:xfrm>
            <a:off x="1295400" y="4874568"/>
            <a:ext cx="26484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400" b="1" i="1" dirty="0" err="1">
                <a:latin typeface="+mn-lt"/>
                <a:cs typeface="Arial" charset="0"/>
              </a:rPr>
              <a:t>e</a:t>
            </a:r>
            <a:r>
              <a:rPr lang="en-US" sz="2400" b="1" i="1" baseline="-25000" dirty="0" err="1">
                <a:latin typeface="+mn-lt"/>
                <a:cs typeface="Arial" charset="0"/>
              </a:rPr>
              <a:t>k</a:t>
            </a:r>
            <a:r>
              <a:rPr lang="en-US" sz="2400" b="1" dirty="0">
                <a:latin typeface="+mn-lt"/>
                <a:cs typeface="Arial" charset="0"/>
              </a:rPr>
              <a:t> </a:t>
            </a:r>
            <a:r>
              <a:rPr lang="en-US" sz="2400" b="1" dirty="0" err="1">
                <a:latin typeface="+mn-lt"/>
                <a:cs typeface="Arial" charset="0"/>
              </a:rPr>
              <a:t>phải</a:t>
            </a:r>
            <a:r>
              <a:rPr lang="en-US" sz="2400" b="1" dirty="0">
                <a:latin typeface="+mn-lt"/>
                <a:cs typeface="Arial" charset="0"/>
              </a:rPr>
              <a:t> </a:t>
            </a:r>
            <a:r>
              <a:rPr lang="en-US" sz="2400" b="1" dirty="0" err="1">
                <a:latin typeface="+mn-lt"/>
                <a:cs typeface="Arial" charset="0"/>
              </a:rPr>
              <a:t>là</a:t>
            </a:r>
            <a:r>
              <a:rPr lang="en-US" sz="2400" b="1" dirty="0">
                <a:latin typeface="+mn-lt"/>
                <a:cs typeface="Arial" charset="0"/>
              </a:rPr>
              <a:t> </a:t>
            </a:r>
            <a:r>
              <a:rPr lang="en-US" sz="2400" b="1" dirty="0">
                <a:solidFill>
                  <a:schemeClr val="tx2"/>
                </a:solidFill>
                <a:latin typeface="+mn-lt"/>
                <a:cs typeface="Arial" charset="0"/>
              </a:rPr>
              <a:t>song </a:t>
            </a:r>
            <a:r>
              <a:rPr lang="en-US" sz="2400" b="1" dirty="0" err="1">
                <a:solidFill>
                  <a:schemeClr val="tx2"/>
                </a:solidFill>
                <a:latin typeface="+mn-lt"/>
                <a:cs typeface="Arial" charset="0"/>
              </a:rPr>
              <a:t>ánh</a:t>
            </a:r>
            <a:endParaRPr lang="en-US" sz="2400" b="1" dirty="0">
              <a:solidFill>
                <a:schemeClr val="tx2"/>
              </a:solidFill>
              <a:latin typeface="+mn-lt"/>
              <a:cs typeface="Arial" charset="0"/>
            </a:endParaRPr>
          </a:p>
        </p:txBody>
      </p:sp>
      <p:sp>
        <p:nvSpPr>
          <p:cNvPr id="309254" name="Rectangle 6"/>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09256" name="Rectangle 8"/>
          <p:cNvSpPr>
            <a:spLocks noChangeArrowheads="1"/>
          </p:cNvSpPr>
          <p:nvPr/>
        </p:nvSpPr>
        <p:spPr bwMode="auto">
          <a:xfrm>
            <a:off x="1295400" y="5329535"/>
            <a:ext cx="53735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400" b="1" i="1" dirty="0">
                <a:latin typeface="+mn-lt"/>
                <a:cs typeface="Arial" charset="0"/>
              </a:rPr>
              <a:t>a </a:t>
            </a:r>
            <a:r>
              <a:rPr lang="en-US" sz="2400" b="1" dirty="0" err="1">
                <a:latin typeface="+mn-lt"/>
                <a:cs typeface="Arial" charset="0"/>
              </a:rPr>
              <a:t>và</a:t>
            </a:r>
            <a:r>
              <a:rPr lang="en-US" sz="2400" b="1" dirty="0">
                <a:latin typeface="+mn-lt"/>
                <a:cs typeface="Arial" charset="0"/>
              </a:rPr>
              <a:t> </a:t>
            </a:r>
            <a:r>
              <a:rPr lang="en-US" sz="2400" b="1" i="1" dirty="0">
                <a:latin typeface="+mn-lt"/>
                <a:cs typeface="Arial" charset="0"/>
              </a:rPr>
              <a:t>n </a:t>
            </a:r>
            <a:r>
              <a:rPr lang="en-US" sz="2400" b="1" dirty="0" err="1">
                <a:latin typeface="+mn-lt"/>
                <a:cs typeface="Arial" charset="0"/>
              </a:rPr>
              <a:t>nguyên</a:t>
            </a:r>
            <a:r>
              <a:rPr lang="en-US" sz="2400" b="1" dirty="0">
                <a:latin typeface="+mn-lt"/>
                <a:cs typeface="Arial" charset="0"/>
              </a:rPr>
              <a:t> </a:t>
            </a:r>
            <a:r>
              <a:rPr lang="en-US" sz="2400" b="1" dirty="0" err="1">
                <a:latin typeface="+mn-lt"/>
                <a:cs typeface="Arial" charset="0"/>
              </a:rPr>
              <a:t>tố</a:t>
            </a:r>
            <a:r>
              <a:rPr lang="en-US" sz="2400" b="1" dirty="0">
                <a:latin typeface="+mn-lt"/>
                <a:cs typeface="Arial" charset="0"/>
              </a:rPr>
              <a:t> </a:t>
            </a:r>
            <a:r>
              <a:rPr lang="en-US" sz="2400" b="1" dirty="0" err="1">
                <a:latin typeface="+mn-lt"/>
                <a:cs typeface="Arial" charset="0"/>
              </a:rPr>
              <a:t>cùng</a:t>
            </a:r>
            <a:r>
              <a:rPr lang="en-US" sz="2400" b="1" dirty="0">
                <a:latin typeface="+mn-lt"/>
                <a:cs typeface="Arial" charset="0"/>
              </a:rPr>
              <a:t> </a:t>
            </a:r>
            <a:r>
              <a:rPr lang="en-US" sz="2400" b="1" dirty="0" err="1">
                <a:latin typeface="+mn-lt"/>
                <a:cs typeface="Arial" charset="0"/>
              </a:rPr>
              <a:t>nhau</a:t>
            </a:r>
            <a:r>
              <a:rPr lang="en-US" sz="2400" b="1" dirty="0">
                <a:latin typeface="+mn-lt"/>
                <a:cs typeface="Arial" charset="0"/>
              </a:rPr>
              <a:t>: </a:t>
            </a:r>
            <a:r>
              <a:rPr lang="en-US" sz="2400" b="1" dirty="0" err="1">
                <a:latin typeface="+mn-lt"/>
                <a:cs typeface="Arial" charset="0"/>
              </a:rPr>
              <a:t>gcd</a:t>
            </a:r>
            <a:r>
              <a:rPr lang="en-US" sz="2400" b="1" dirty="0">
                <a:latin typeface="+mn-lt"/>
                <a:cs typeface="Arial" charset="0"/>
              </a:rPr>
              <a:t>(</a:t>
            </a:r>
            <a:r>
              <a:rPr lang="en-US" sz="2400" b="1" i="1" dirty="0" err="1">
                <a:latin typeface="+mn-lt"/>
                <a:cs typeface="Arial" charset="0"/>
              </a:rPr>
              <a:t>a</a:t>
            </a:r>
            <a:r>
              <a:rPr lang="en-US" sz="2400" b="1" dirty="0" err="1">
                <a:latin typeface="+mn-lt"/>
                <a:cs typeface="Arial" charset="0"/>
              </a:rPr>
              <a:t>,</a:t>
            </a:r>
            <a:r>
              <a:rPr lang="en-US" sz="2400" b="1" i="1" dirty="0" err="1">
                <a:latin typeface="+mn-lt"/>
                <a:cs typeface="Arial" charset="0"/>
              </a:rPr>
              <a:t>n</a:t>
            </a:r>
            <a:r>
              <a:rPr lang="en-US" sz="2400" b="1" dirty="0">
                <a:latin typeface="+mn-lt"/>
                <a:cs typeface="Arial" charset="0"/>
              </a:rPr>
              <a:t>)=1</a:t>
            </a:r>
            <a:endParaRPr lang="en-US" sz="2400" b="1" dirty="0">
              <a:solidFill>
                <a:schemeClr val="tx2"/>
              </a:solidFill>
              <a:latin typeface="+mn-lt"/>
              <a:cs typeface="Arial" charset="0"/>
            </a:endParaRPr>
          </a:p>
        </p:txBody>
      </p:sp>
      <p:sp>
        <p:nvSpPr>
          <p:cNvPr id="8"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17</a:t>
            </a:fld>
            <a:endParaRPr lang="en-US" dirty="0">
              <a:latin typeface="+mn-lt"/>
            </a:endParaRPr>
          </a:p>
        </p:txBody>
      </p:sp>
    </p:spTree>
    <p:extLst>
      <p:ext uri="{BB962C8B-B14F-4D97-AF65-F5344CB8AC3E}">
        <p14:creationId xmlns:p14="http://schemas.microsoft.com/office/powerpoint/2010/main" val="1532320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9252"/>
                                        </p:tgtEl>
                                        <p:attrNameLst>
                                          <p:attrName>style.visibility</p:attrName>
                                        </p:attrNameLst>
                                      </p:cBhvr>
                                      <p:to>
                                        <p:strVal val="visible"/>
                                      </p:to>
                                    </p:set>
                                    <p:animEffect transition="in" filter="dissolve">
                                      <p:cBhvr>
                                        <p:cTn id="7" dur="500"/>
                                        <p:tgtEl>
                                          <p:spTgt spid="30925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09253"/>
                                        </p:tgtEl>
                                        <p:attrNameLst>
                                          <p:attrName>style.visibility</p:attrName>
                                        </p:attrNameLst>
                                      </p:cBhvr>
                                      <p:to>
                                        <p:strVal val="visible"/>
                                      </p:to>
                                    </p:set>
                                    <p:animEffect transition="in" filter="dissolve">
                                      <p:cBhvr>
                                        <p:cTn id="11" dur="500"/>
                                        <p:tgtEl>
                                          <p:spTgt spid="309253"/>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09256"/>
                                        </p:tgtEl>
                                        <p:attrNameLst>
                                          <p:attrName>style.visibility</p:attrName>
                                        </p:attrNameLst>
                                      </p:cBhvr>
                                      <p:to>
                                        <p:strVal val="visible"/>
                                      </p:to>
                                    </p:set>
                                    <p:animEffect transition="in" filter="dissolve">
                                      <p:cBhvr>
                                        <p:cTn id="15" dur="500"/>
                                        <p:tgtEl>
                                          <p:spTgt spid="309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2" grpId="0"/>
      <p:bldP spid="309253" grpId="0"/>
      <p:bldP spid="3092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t>Phương pháp Affine</a:t>
            </a:r>
          </a:p>
        </p:txBody>
      </p:sp>
      <p:sp>
        <p:nvSpPr>
          <p:cNvPr id="310275" name="Rectangle 3"/>
          <p:cNvSpPr>
            <a:spLocks noGrp="1" noChangeArrowheads="1"/>
          </p:cNvSpPr>
          <p:nvPr>
            <p:ph type="body" idx="1"/>
          </p:nvPr>
        </p:nvSpPr>
        <p:spPr>
          <a:xfrm>
            <a:off x="382588" y="1414463"/>
            <a:ext cx="8380412" cy="3562350"/>
          </a:xfrm>
          <a:ln/>
        </p:spPr>
        <p:txBody>
          <a:bodyPr/>
          <a:lstStyle/>
          <a:p>
            <a:pPr>
              <a:buFont typeface="Wingdings 2" pitchFamily="18" charset="2"/>
              <a:buNone/>
            </a:pPr>
            <a:r>
              <a:rPr lang="en-US"/>
              <a:t>Ví dụ:</a:t>
            </a:r>
          </a:p>
          <a:p>
            <a:r>
              <a:rPr lang="en-US"/>
              <a:t>Khóa</a:t>
            </a:r>
          </a:p>
          <a:p>
            <a:pPr lvl="1"/>
            <a:r>
              <a:rPr lang="en-US"/>
              <a:t>Plain:   </a:t>
            </a:r>
            <a:r>
              <a:rPr lang="en-US" b="1">
                <a:latin typeface="Courier New" pitchFamily="49" charset="0"/>
              </a:rPr>
              <a:t>abcdefghijklmnopqrstuvwxyz</a:t>
            </a:r>
          </a:p>
          <a:p>
            <a:pPr lvl="1"/>
            <a:r>
              <a:rPr lang="en-US"/>
              <a:t>Cipher: </a:t>
            </a:r>
            <a:r>
              <a:rPr lang="en-US" b="1">
                <a:latin typeface="Courier New" pitchFamily="49" charset="0"/>
              </a:rPr>
              <a:t>DKVQFIBJWPESCXHTMYAUOLRGZN</a:t>
            </a:r>
          </a:p>
          <a:p>
            <a:r>
              <a:rPr lang="en-US"/>
              <a:t>Mã hóa:</a:t>
            </a:r>
          </a:p>
          <a:p>
            <a:pPr lvl="1"/>
            <a:r>
              <a:rPr lang="en-US"/>
              <a:t>Plaintext:   </a:t>
            </a:r>
            <a:r>
              <a:rPr lang="en-US" b="1">
                <a:latin typeface="Courier New" pitchFamily="49" charset="0"/>
              </a:rPr>
              <a:t>ifwewishtoreplaceletters</a:t>
            </a:r>
          </a:p>
          <a:p>
            <a:pPr lvl="1"/>
            <a:r>
              <a:rPr lang="en-US"/>
              <a:t>Ciphertext: </a:t>
            </a:r>
            <a:r>
              <a:rPr lang="en-US" b="1">
                <a:latin typeface="Courier New" pitchFamily="49" charset="0"/>
              </a:rPr>
              <a:t>WIRFRWAJUHYFTSDVFSFUUFYA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18</a:t>
            </a:fld>
            <a:endParaRPr lang="en-US" dirty="0">
              <a:latin typeface="+mn-lt"/>
            </a:endParaRPr>
          </a:p>
        </p:txBody>
      </p:sp>
    </p:spTree>
    <p:extLst>
      <p:ext uri="{BB962C8B-B14F-4D97-AF65-F5344CB8AC3E}">
        <p14:creationId xmlns:p14="http://schemas.microsoft.com/office/powerpoint/2010/main" val="593431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t>Phương pháp Affine</a:t>
            </a:r>
          </a:p>
        </p:txBody>
      </p:sp>
      <p:pic>
        <p:nvPicPr>
          <p:cNvPr id="311299" name="Picture 3" descr="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7869238" cy="2867025"/>
          </a:xfrm>
          <a:prstGeom prst="rect">
            <a:avLst/>
          </a:prstGeom>
          <a:noFill/>
          <a:ln w="9525" algn="ctr">
            <a:solidFill>
              <a:schemeClr val="accent1"/>
            </a:solidFill>
            <a:miter lim="800000"/>
            <a:headEnd/>
            <a:tailEnd/>
          </a:ln>
          <a:effectLst>
            <a:outerShdw dist="89803" dir="2700000" algn="ctr" rotWithShape="0">
              <a:schemeClr val="folHlink"/>
            </a:outerShdw>
          </a:effectLst>
          <a:extLst>
            <a:ext uri="{909E8E84-426E-40DD-AFC4-6F175D3DCCD1}">
              <a14:hiddenFill xmlns:a14="http://schemas.microsoft.com/office/drawing/2010/main">
                <a:solidFill>
                  <a:srgbClr val="FFFFFF"/>
                </a:solidFill>
              </a14:hiddenFill>
            </a:ext>
          </a:extLst>
        </p:spPr>
      </p:pic>
      <p:sp>
        <p:nvSpPr>
          <p:cNvPr id="311300" name="Rectangle 4"/>
          <p:cNvSpPr>
            <a:spLocks noGrp="1" noChangeArrowheads="1"/>
          </p:cNvSpPr>
          <p:nvPr>
            <p:ph type="body" idx="1"/>
          </p:nvPr>
        </p:nvSpPr>
        <p:spPr>
          <a:xfrm>
            <a:off x="581819" y="4724400"/>
            <a:ext cx="7772400" cy="1382713"/>
          </a:xfrm>
          <a:ln/>
        </p:spPr>
        <p:txBody>
          <a:bodyPr/>
          <a:lstStyle/>
          <a:p>
            <a:pPr>
              <a:lnSpc>
                <a:spcPct val="80000"/>
              </a:lnSpc>
            </a:pPr>
            <a:r>
              <a:rPr lang="en-US" i="1">
                <a:solidFill>
                  <a:schemeClr val="tx2"/>
                </a:solidFill>
              </a:rPr>
              <a:t>n</a:t>
            </a:r>
            <a:r>
              <a:rPr lang="en-US"/>
              <a:t> khả năng chọn giá trị </a:t>
            </a:r>
            <a:r>
              <a:rPr lang="en-US" i="1">
                <a:solidFill>
                  <a:schemeClr val="tx2"/>
                </a:solidFill>
              </a:rPr>
              <a:t>b</a:t>
            </a:r>
            <a:r>
              <a:rPr lang="en-US"/>
              <a:t> </a:t>
            </a:r>
          </a:p>
          <a:p>
            <a:pPr>
              <a:lnSpc>
                <a:spcPct val="80000"/>
              </a:lnSpc>
            </a:pPr>
            <a:r>
              <a:rPr lang="en-US" i="1">
                <a:solidFill>
                  <a:schemeClr val="tx2"/>
                </a:solidFill>
                <a:sym typeface="Symbol" pitchFamily="18" charset="2"/>
              </a:rPr>
              <a:t></a:t>
            </a:r>
            <a:r>
              <a:rPr lang="en-US">
                <a:solidFill>
                  <a:schemeClr val="tx2"/>
                </a:solidFill>
                <a:sym typeface="Symbol" pitchFamily="18" charset="2"/>
              </a:rPr>
              <a:t>(</a:t>
            </a:r>
            <a:r>
              <a:rPr lang="en-US" i="1">
                <a:solidFill>
                  <a:schemeClr val="tx2"/>
                </a:solidFill>
                <a:sym typeface="Symbol" pitchFamily="18" charset="2"/>
              </a:rPr>
              <a:t>n</a:t>
            </a:r>
            <a:r>
              <a:rPr lang="en-US">
                <a:solidFill>
                  <a:schemeClr val="tx2"/>
                </a:solidFill>
                <a:sym typeface="Symbol" pitchFamily="18" charset="2"/>
              </a:rPr>
              <a:t>)</a:t>
            </a:r>
            <a:r>
              <a:rPr lang="en-US">
                <a:sym typeface="Symbol" pitchFamily="18" charset="2"/>
              </a:rPr>
              <a:t> khả năng chọn giá trị </a:t>
            </a:r>
            <a:r>
              <a:rPr lang="en-US" i="1">
                <a:solidFill>
                  <a:schemeClr val="tx2"/>
                </a:solidFill>
                <a:sym typeface="Symbol" pitchFamily="18" charset="2"/>
              </a:rPr>
              <a:t>a</a:t>
            </a:r>
            <a:endParaRPr lang="en-US" i="1">
              <a:solidFill>
                <a:schemeClr val="tx2"/>
              </a:solidFill>
            </a:endParaRPr>
          </a:p>
          <a:p>
            <a:pPr>
              <a:lnSpc>
                <a:spcPct val="80000"/>
              </a:lnSpc>
            </a:pPr>
            <a:r>
              <a:rPr lang="en-US" i="1">
                <a:solidFill>
                  <a:schemeClr val="tx2"/>
                </a:solidFill>
              </a:rPr>
              <a:t>n</a:t>
            </a:r>
            <a:r>
              <a:rPr lang="en-US">
                <a:solidFill>
                  <a:schemeClr val="tx2"/>
                </a:solidFill>
              </a:rPr>
              <a:t> </a:t>
            </a:r>
            <a:r>
              <a:rPr lang="en-US">
                <a:solidFill>
                  <a:schemeClr val="tx2"/>
                </a:solidFill>
                <a:sym typeface="Symbol" pitchFamily="18" charset="2"/>
              </a:rPr>
              <a:t></a:t>
            </a:r>
            <a:r>
              <a:rPr lang="en-US" i="1">
                <a:solidFill>
                  <a:schemeClr val="tx2"/>
                </a:solidFill>
                <a:sym typeface="Symbol" pitchFamily="18" charset="2"/>
              </a:rPr>
              <a:t></a:t>
            </a:r>
            <a:r>
              <a:rPr lang="en-US">
                <a:solidFill>
                  <a:schemeClr val="tx2"/>
                </a:solidFill>
                <a:sym typeface="Symbol" pitchFamily="18" charset="2"/>
              </a:rPr>
              <a:t>(</a:t>
            </a:r>
            <a:r>
              <a:rPr lang="en-US" i="1">
                <a:solidFill>
                  <a:schemeClr val="tx2"/>
                </a:solidFill>
                <a:sym typeface="Symbol" pitchFamily="18" charset="2"/>
              </a:rPr>
              <a:t>n</a:t>
            </a:r>
            <a:r>
              <a:rPr lang="en-US">
                <a:solidFill>
                  <a:schemeClr val="tx2"/>
                </a:solidFill>
                <a:sym typeface="Symbol" pitchFamily="18" charset="2"/>
              </a:rPr>
              <a:t>)</a:t>
            </a:r>
            <a:r>
              <a:rPr lang="en-US">
                <a:sym typeface="Symbol" pitchFamily="18" charset="2"/>
              </a:rPr>
              <a:t> khả năng chọn lựa khóa </a:t>
            </a:r>
            <a:r>
              <a:rPr lang="en-US" i="1">
                <a:solidFill>
                  <a:schemeClr val="tx2"/>
                </a:solidFill>
                <a:sym typeface="Symbol" pitchFamily="18" charset="2"/>
              </a:rPr>
              <a:t>k</a:t>
            </a:r>
            <a:r>
              <a:rPr lang="en-US">
                <a:solidFill>
                  <a:schemeClr val="tx2"/>
                </a:solidFill>
                <a:sym typeface="Symbol" pitchFamily="18" charset="2"/>
              </a:rPr>
              <a:t> = (</a:t>
            </a:r>
            <a:r>
              <a:rPr lang="en-US" i="1">
                <a:solidFill>
                  <a:schemeClr val="tx2"/>
                </a:solidFill>
                <a:sym typeface="Symbol" pitchFamily="18" charset="2"/>
              </a:rPr>
              <a:t>a</a:t>
            </a:r>
            <a:r>
              <a:rPr lang="en-US">
                <a:solidFill>
                  <a:schemeClr val="tx2"/>
                </a:solidFill>
                <a:sym typeface="Symbol" pitchFamily="18" charset="2"/>
              </a:rPr>
              <a:t>, </a:t>
            </a:r>
            <a:r>
              <a:rPr lang="en-US" i="1">
                <a:solidFill>
                  <a:schemeClr val="tx2"/>
                </a:solidFill>
                <a:sym typeface="Symbol" pitchFamily="18" charset="2"/>
              </a:rPr>
              <a:t>b</a:t>
            </a:r>
            <a:r>
              <a:rPr lang="en-US">
                <a:solidFill>
                  <a:schemeClr val="tx2"/>
                </a:solidFill>
                <a:sym typeface="Symbol" pitchFamily="18" charset="2"/>
              </a:rPr>
              <a:t>)</a:t>
            </a: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19</a:t>
            </a:fld>
            <a:endParaRPr lang="en-US" dirty="0">
              <a:latin typeface="+mn-lt"/>
            </a:endParaRPr>
          </a:p>
        </p:txBody>
      </p:sp>
    </p:spTree>
    <p:extLst>
      <p:ext uri="{BB962C8B-B14F-4D97-AF65-F5344CB8AC3E}">
        <p14:creationId xmlns:p14="http://schemas.microsoft.com/office/powerpoint/2010/main" val="354301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Mở đầu</a:t>
            </a:r>
          </a:p>
        </p:txBody>
      </p:sp>
      <p:sp>
        <p:nvSpPr>
          <p:cNvPr id="296963" name="Rectangle 3"/>
          <p:cNvSpPr>
            <a:spLocks noGrp="1" noChangeArrowheads="1"/>
          </p:cNvSpPr>
          <p:nvPr>
            <p:ph type="body" idx="1"/>
          </p:nvPr>
        </p:nvSpPr>
        <p:spPr>
          <a:xfrm>
            <a:off x="382588" y="1414463"/>
            <a:ext cx="8380412" cy="3176587"/>
          </a:xfrm>
          <a:ln/>
        </p:spPr>
        <p:txBody>
          <a:bodyPr/>
          <a:lstStyle/>
          <a:p>
            <a:r>
              <a:rPr lang="en-US"/>
              <a:t>Hệ thống mã hóa đối xứng (symmetric cryptosystem)</a:t>
            </a:r>
          </a:p>
          <a:p>
            <a:pPr lvl="1"/>
            <a:r>
              <a:rPr lang="en-US"/>
              <a:t>Hệ thống mã hóa quy ước (conventional cryptosystem) </a:t>
            </a:r>
          </a:p>
          <a:p>
            <a:pPr lvl="1"/>
            <a:r>
              <a:rPr lang="en-US"/>
              <a:t>Hệ thống mã hóa trong đó quy trình mã hóa và giải mã đều sử dụng chung một khoá - </a:t>
            </a:r>
            <a:r>
              <a:rPr lang="en-US" i="1"/>
              <a:t>khóa bí mật</a:t>
            </a:r>
            <a:r>
              <a:rPr lang="en-US"/>
              <a:t>. </a:t>
            </a:r>
          </a:p>
          <a:p>
            <a:pPr lvl="1"/>
            <a:r>
              <a:rPr lang="en-US"/>
              <a:t>Việc bảo mật thông tin phụ thuộc vào việc bảo mật khóa.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a:t>
            </a:fld>
            <a:endParaRPr lang="en-US" dirty="0">
              <a:latin typeface="+mn-lt"/>
            </a:endParaRPr>
          </a:p>
        </p:txBody>
      </p:sp>
    </p:spTree>
    <p:extLst>
      <p:ext uri="{BB962C8B-B14F-4D97-AF65-F5344CB8AC3E}">
        <p14:creationId xmlns:p14="http://schemas.microsoft.com/office/powerpoint/2010/main" val="3976091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ChangeArrowheads="1"/>
          </p:cNvSpPr>
          <p:nvPr/>
        </p:nvSpPr>
        <p:spPr bwMode="auto">
          <a:xfrm>
            <a:off x="914400" y="1857375"/>
            <a:ext cx="6934200" cy="3200400"/>
          </a:xfrm>
          <a:prstGeom prst="rect">
            <a:avLst/>
          </a:prstGeom>
          <a:solidFill>
            <a:srgbClr val="FFFFFF"/>
          </a:solidFill>
          <a:ln w="9525" algn="ctr">
            <a:solidFill>
              <a:schemeClr val="accent1"/>
            </a:solidFill>
            <a:miter lim="800000"/>
            <a:headEnd/>
            <a:tailEnd/>
          </a:ln>
          <a:effectLst>
            <a:outerShdw dist="89803" dir="2700000" algn="ctr" rotWithShape="0">
              <a:schemeClr val="folHlink"/>
            </a:outerShdw>
          </a:effectLst>
        </p:spPr>
        <p:txBody>
          <a:bodyPr/>
          <a:lstStyle/>
          <a:p>
            <a:endParaRPr lang="en-US"/>
          </a:p>
        </p:txBody>
      </p:sp>
      <p:sp>
        <p:nvSpPr>
          <p:cNvPr id="312323" name="Rectangle 3"/>
          <p:cNvSpPr>
            <a:spLocks noGrp="1" noChangeArrowheads="1"/>
          </p:cNvSpPr>
          <p:nvPr>
            <p:ph type="title"/>
          </p:nvPr>
        </p:nvSpPr>
        <p:spPr/>
        <p:txBody>
          <a:bodyPr/>
          <a:lstStyle/>
          <a:p>
            <a:r>
              <a:rPr lang="en-US"/>
              <a:t>Thuật toán Euclide mở rộng</a:t>
            </a:r>
          </a:p>
        </p:txBody>
      </p:sp>
      <p:pic>
        <p:nvPicPr>
          <p:cNvPr id="312325" name="Picture 5" descr="euclid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62175"/>
            <a:ext cx="3333750" cy="2352675"/>
          </a:xfrm>
          <a:prstGeom prst="rect">
            <a:avLst/>
          </a:prstGeom>
          <a:solidFill>
            <a:srgbClr val="FFFFFF"/>
          </a:solidFill>
        </p:spPr>
      </p:pic>
      <p:pic>
        <p:nvPicPr>
          <p:cNvPr id="312326" name="Picture 6" descr="euclid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524375"/>
            <a:ext cx="4448175" cy="33337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20</a:t>
            </a:fld>
            <a:endParaRPr lang="en-US" dirty="0">
              <a:latin typeface="+mn-lt"/>
            </a:endParaRPr>
          </a:p>
        </p:txBody>
      </p:sp>
    </p:spTree>
    <p:extLst>
      <p:ext uri="{BB962C8B-B14F-4D97-AF65-F5344CB8AC3E}">
        <p14:creationId xmlns:p14="http://schemas.microsoft.com/office/powerpoint/2010/main" val="62408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ChangeArrowheads="1"/>
          </p:cNvSpPr>
          <p:nvPr/>
        </p:nvSpPr>
        <p:spPr bwMode="auto">
          <a:xfrm>
            <a:off x="1333500" y="4572000"/>
            <a:ext cx="6934200" cy="990600"/>
          </a:xfrm>
          <a:prstGeom prst="rect">
            <a:avLst/>
          </a:prstGeom>
          <a:solidFill>
            <a:srgbClr val="FFFFFF"/>
          </a:solidFill>
          <a:ln w="9525" algn="ctr">
            <a:solidFill>
              <a:schemeClr val="accent1"/>
            </a:solidFill>
            <a:miter lim="800000"/>
            <a:headEnd/>
            <a:tailEnd/>
          </a:ln>
          <a:effectLst>
            <a:outerShdw dist="89803" dir="2700000" algn="ctr" rotWithShape="0">
              <a:schemeClr val="folHlink"/>
            </a:outerShdw>
          </a:effectLst>
        </p:spPr>
        <p:txBody>
          <a:bodyPr/>
          <a:lstStyle/>
          <a:p>
            <a:endParaRPr lang="en-US"/>
          </a:p>
        </p:txBody>
      </p:sp>
      <p:sp>
        <p:nvSpPr>
          <p:cNvPr id="313347" name="Rectangle 3"/>
          <p:cNvSpPr>
            <a:spLocks noChangeArrowheads="1"/>
          </p:cNvSpPr>
          <p:nvPr/>
        </p:nvSpPr>
        <p:spPr bwMode="auto">
          <a:xfrm>
            <a:off x="1333500" y="1981200"/>
            <a:ext cx="6934200" cy="1600200"/>
          </a:xfrm>
          <a:prstGeom prst="rect">
            <a:avLst/>
          </a:prstGeom>
          <a:solidFill>
            <a:srgbClr val="FFFFFF"/>
          </a:solidFill>
          <a:ln w="9525" algn="ctr">
            <a:solidFill>
              <a:schemeClr val="accent1"/>
            </a:solidFill>
            <a:miter lim="800000"/>
            <a:headEnd/>
            <a:tailEnd/>
          </a:ln>
          <a:effectLst>
            <a:outerShdw dist="89803" dir="2700000" algn="ctr" rotWithShape="0">
              <a:schemeClr val="folHlink"/>
            </a:outerShdw>
          </a:effectLst>
        </p:spPr>
        <p:txBody>
          <a:bodyPr/>
          <a:lstStyle/>
          <a:p>
            <a:endParaRPr lang="en-US"/>
          </a:p>
        </p:txBody>
      </p:sp>
      <p:sp>
        <p:nvSpPr>
          <p:cNvPr id="313348" name="Rectangle 4"/>
          <p:cNvSpPr>
            <a:spLocks noGrp="1" noChangeArrowheads="1"/>
          </p:cNvSpPr>
          <p:nvPr>
            <p:ph type="title"/>
          </p:nvPr>
        </p:nvSpPr>
        <p:spPr/>
        <p:txBody>
          <a:bodyPr/>
          <a:lstStyle/>
          <a:p>
            <a:r>
              <a:rPr lang="en-US"/>
              <a:t>Thuật toán Euclide</a:t>
            </a:r>
          </a:p>
        </p:txBody>
      </p:sp>
      <p:sp>
        <p:nvSpPr>
          <p:cNvPr id="313349" name="Rectangle 5"/>
          <p:cNvSpPr>
            <a:spLocks noGrp="1" noChangeArrowheads="1"/>
          </p:cNvSpPr>
          <p:nvPr>
            <p:ph type="body" idx="1"/>
          </p:nvPr>
        </p:nvSpPr>
        <p:spPr>
          <a:xfrm>
            <a:off x="382588" y="1414463"/>
            <a:ext cx="8380412" cy="5091112"/>
          </a:xfrm>
          <a:noFill/>
          <a:ln>
            <a:noFill/>
          </a:ln>
          <a:extLst>
            <a:ext uri="{909E8E84-426E-40DD-AFC4-6F175D3DCCD1}">
              <a14:hiddenFill xmlns:a14="http://schemas.microsoft.com/office/drawing/2010/main">
                <a:gradFill rotWithShape="1">
                  <a:gsLst>
                    <a:gs pos="0">
                      <a:schemeClr val="hlink">
                        <a:gamma/>
                        <a:shade val="46275"/>
                        <a:invGamma/>
                      </a:schemeClr>
                    </a:gs>
                    <a:gs pos="50000">
                      <a:schemeClr val="hlink">
                        <a:alpha val="14999"/>
                      </a:schemeClr>
                    </a:gs>
                    <a:gs pos="100000">
                      <a:schemeClr val="hlink">
                        <a:gamma/>
                        <a:shade val="46275"/>
                        <a:invGamma/>
                      </a:schemeClr>
                    </a:gs>
                  </a:gsLst>
                  <a:lin ang="2700000" scaled="1"/>
                </a:gradFill>
              </a14:hiddenFill>
            </a:ext>
            <a:ext uri="{91240B29-F687-4F45-9708-019B960494DF}">
              <a14:hiddenLine xmlns:a14="http://schemas.microsoft.com/office/drawing/2010/main" w="9525">
                <a:solidFill>
                  <a:srgbClr val="3399FF"/>
                </a:solidFill>
                <a:miter lim="800000"/>
                <a:headEnd/>
                <a:tailEnd/>
              </a14:hiddenLine>
            </a:ext>
          </a:extLst>
        </p:spPr>
        <p:txBody>
          <a:bodyPr/>
          <a:lstStyle/>
          <a:p>
            <a:r>
              <a:rPr lang="en-US" dirty="0" err="1"/>
              <a:t>Xây</a:t>
            </a:r>
            <a:r>
              <a:rPr lang="en-US" dirty="0"/>
              <a:t> </a:t>
            </a:r>
            <a:r>
              <a:rPr lang="en-US" dirty="0" err="1"/>
              <a:t>dựng</a:t>
            </a:r>
            <a:r>
              <a:rPr lang="en-US" dirty="0"/>
              <a:t> </a:t>
            </a:r>
            <a:r>
              <a:rPr lang="en-US" dirty="0" err="1"/>
              <a:t>dãy</a:t>
            </a:r>
            <a:r>
              <a:rPr lang="en-US" dirty="0"/>
              <a:t> </a:t>
            </a:r>
            <a:r>
              <a:rPr lang="en-US" dirty="0" err="1"/>
              <a:t>số</a:t>
            </a:r>
            <a:r>
              <a:rPr lang="en-US" dirty="0"/>
              <a:t>:</a:t>
            </a:r>
          </a:p>
          <a:p>
            <a:endParaRPr lang="en-US" dirty="0"/>
          </a:p>
          <a:p>
            <a:endParaRPr lang="en-US" dirty="0"/>
          </a:p>
          <a:p>
            <a:endParaRPr lang="en-US" dirty="0"/>
          </a:p>
          <a:p>
            <a:endParaRPr lang="en-US" dirty="0"/>
          </a:p>
          <a:p>
            <a:r>
              <a:rPr lang="en-US" dirty="0" err="1"/>
              <a:t>Nhận</a:t>
            </a:r>
            <a:r>
              <a:rPr lang="en-US" dirty="0"/>
              <a:t> </a:t>
            </a:r>
            <a:r>
              <a:rPr lang="en-US" dirty="0" err="1"/>
              <a:t>xét</a:t>
            </a:r>
            <a:r>
              <a:rPr lang="en-US" dirty="0"/>
              <a:t>:</a:t>
            </a:r>
          </a:p>
          <a:p>
            <a:endParaRPr lang="en-US" dirty="0"/>
          </a:p>
          <a:p>
            <a:endParaRPr lang="en-US" dirty="0"/>
          </a:p>
          <a:p>
            <a:endParaRPr lang="en-US" dirty="0"/>
          </a:p>
          <a:p>
            <a:pPr>
              <a:buFont typeface="Wingdings 2" pitchFamily="18" charset="2"/>
              <a:buNone/>
            </a:pPr>
            <a:endParaRPr lang="en-US" dirty="0"/>
          </a:p>
        </p:txBody>
      </p:sp>
      <p:pic>
        <p:nvPicPr>
          <p:cNvPr id="313350" name="Picture 6" descr="euclid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2009775"/>
            <a:ext cx="3724275" cy="1495425"/>
          </a:xfrm>
          <a:prstGeom prst="rect">
            <a:avLst/>
          </a:prstGeom>
          <a:noFill/>
          <a:extLst>
            <a:ext uri="{909E8E84-426E-40DD-AFC4-6F175D3DCCD1}">
              <a14:hiddenFill xmlns:a14="http://schemas.microsoft.com/office/drawing/2010/main">
                <a:solidFill>
                  <a:srgbClr val="FFFFFF"/>
                </a:solidFill>
              </a14:hiddenFill>
            </a:ext>
          </a:extLst>
        </p:spPr>
      </p:pic>
      <p:pic>
        <p:nvPicPr>
          <p:cNvPr id="313351" name="Picture 7" descr="euclid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4714875"/>
            <a:ext cx="4419600" cy="390525"/>
          </a:xfrm>
          <a:prstGeom prst="rect">
            <a:avLst/>
          </a:prstGeom>
          <a:noFill/>
          <a:extLst>
            <a:ext uri="{909E8E84-426E-40DD-AFC4-6F175D3DCCD1}">
              <a14:hiddenFill xmlns:a14="http://schemas.microsoft.com/office/drawing/2010/main">
                <a:solidFill>
                  <a:srgbClr val="FFFFFF"/>
                </a:solidFill>
              </a14:hiddenFill>
            </a:ext>
          </a:extLst>
        </p:spPr>
      </p:pic>
      <p:pic>
        <p:nvPicPr>
          <p:cNvPr id="313352" name="Picture 8" descr="euclide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5105400"/>
            <a:ext cx="3276600" cy="38100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21</a:t>
            </a:fld>
            <a:endParaRPr lang="en-US" dirty="0">
              <a:latin typeface="+mn-lt"/>
            </a:endParaRPr>
          </a:p>
        </p:txBody>
      </p:sp>
    </p:spTree>
    <p:extLst>
      <p:ext uri="{BB962C8B-B14F-4D97-AF65-F5344CB8AC3E}">
        <p14:creationId xmlns:p14="http://schemas.microsoft.com/office/powerpoint/2010/main" val="3132157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t>Phương pháp Vigenere </a:t>
            </a:r>
          </a:p>
        </p:txBody>
      </p:sp>
      <p:sp>
        <p:nvSpPr>
          <p:cNvPr id="314371" name="Rectangle 3"/>
          <p:cNvSpPr>
            <a:spLocks noGrp="1" noChangeArrowheads="1"/>
          </p:cNvSpPr>
          <p:nvPr>
            <p:ph type="body" idx="1"/>
          </p:nvPr>
        </p:nvSpPr>
        <p:spPr>
          <a:xfrm>
            <a:off x="382588" y="1414463"/>
            <a:ext cx="8380412" cy="5354637"/>
          </a:xfrm>
          <a:ln/>
        </p:spPr>
        <p:txBody>
          <a:bodyPr/>
          <a:lstStyle/>
          <a:p>
            <a:r>
              <a:rPr lang="en-US"/>
              <a:t>Trong </a:t>
            </a:r>
            <a:r>
              <a:rPr lang="en-US">
                <a:solidFill>
                  <a:schemeClr val="tx2"/>
                </a:solidFill>
              </a:rPr>
              <a:t>phương pháp mã hóa bằng thay thế</a:t>
            </a:r>
            <a:r>
              <a:rPr lang="en-US"/>
              <a:t>: với một khóa </a:t>
            </a:r>
            <a:r>
              <a:rPr lang="en-US" i="1"/>
              <a:t>k</a:t>
            </a:r>
            <a:r>
              <a:rPr lang="en-US"/>
              <a:t> được chọn, mỗi phần tử </a:t>
            </a:r>
            <a:r>
              <a:rPr lang="en-US" i="1"/>
              <a:t>x</a:t>
            </a:r>
            <a:r>
              <a:rPr lang="en-US"/>
              <a:t> </a:t>
            </a:r>
            <a:r>
              <a:rPr lang="en-US">
                <a:sym typeface="Symbol" pitchFamily="18" charset="2"/>
              </a:rPr>
              <a:t> </a:t>
            </a:r>
            <a:r>
              <a:rPr lang="en-US" i="1">
                <a:sym typeface="Symbol" pitchFamily="18" charset="2"/>
              </a:rPr>
              <a:t>P</a:t>
            </a:r>
            <a:r>
              <a:rPr lang="en-US"/>
              <a:t> được </a:t>
            </a:r>
            <a:r>
              <a:rPr lang="en-US">
                <a:solidFill>
                  <a:schemeClr val="tx2"/>
                </a:solidFill>
              </a:rPr>
              <a:t>ánh xạ vào duy nhất</a:t>
            </a:r>
            <a:r>
              <a:rPr lang="en-US"/>
              <a:t> một phần tử </a:t>
            </a:r>
            <a:r>
              <a:rPr lang="en-US" i="1"/>
              <a:t>y</a:t>
            </a:r>
            <a:r>
              <a:rPr lang="en-US"/>
              <a:t> </a:t>
            </a:r>
            <a:r>
              <a:rPr lang="en-US">
                <a:sym typeface="Symbol" pitchFamily="18" charset="2"/>
              </a:rPr>
              <a:t> </a:t>
            </a:r>
            <a:r>
              <a:rPr lang="en-US" i="1">
                <a:sym typeface="Symbol" pitchFamily="18" charset="2"/>
              </a:rPr>
              <a:t>C</a:t>
            </a:r>
            <a:r>
              <a:rPr lang="en-US"/>
              <a:t>. 	</a:t>
            </a:r>
          </a:p>
          <a:p>
            <a:r>
              <a:rPr lang="en-US">
                <a:solidFill>
                  <a:schemeClr val="tx2"/>
                </a:solidFill>
              </a:rPr>
              <a:t>Phương pháp Vigenere</a:t>
            </a:r>
            <a:r>
              <a:rPr lang="en-US"/>
              <a:t> sử dụng </a:t>
            </a:r>
            <a:r>
              <a:rPr lang="en-US">
                <a:solidFill>
                  <a:schemeClr val="tx2"/>
                </a:solidFill>
              </a:rPr>
              <a:t>khóa có độ dài </a:t>
            </a:r>
            <a:r>
              <a:rPr lang="en-US" i="1">
                <a:solidFill>
                  <a:schemeClr val="tx2"/>
                </a:solidFill>
              </a:rPr>
              <a:t>m</a:t>
            </a:r>
            <a:r>
              <a:rPr lang="en-US"/>
              <a:t>. </a:t>
            </a:r>
          </a:p>
          <a:p>
            <a:r>
              <a:rPr lang="en-US"/>
              <a:t>Được đặt tên theo nhà khoa học Blaise de Vigenere (thế kỷ 16)</a:t>
            </a:r>
          </a:p>
          <a:p>
            <a:pPr algn="just"/>
            <a:r>
              <a:rPr lang="en-US"/>
              <a:t>Có thể xem phương pháp mã hóa Vigenere bao gồm </a:t>
            </a:r>
            <a:r>
              <a:rPr lang="en-US" i="1">
                <a:solidFill>
                  <a:schemeClr val="tx2"/>
                </a:solidFill>
              </a:rPr>
              <a:t>m</a:t>
            </a:r>
            <a:r>
              <a:rPr lang="en-US">
                <a:solidFill>
                  <a:schemeClr val="tx2"/>
                </a:solidFill>
              </a:rPr>
              <a:t> phép mã hóa bằng dịch chuyển</a:t>
            </a:r>
            <a:r>
              <a:rPr lang="en-US"/>
              <a:t> được áp dụng </a:t>
            </a:r>
            <a:r>
              <a:rPr lang="en-US">
                <a:solidFill>
                  <a:schemeClr val="tx2"/>
                </a:solidFill>
              </a:rPr>
              <a:t>luân phiên nhau theo chu kỳ</a:t>
            </a:r>
            <a:r>
              <a:rPr lang="en-US"/>
              <a:t> </a:t>
            </a:r>
          </a:p>
          <a:p>
            <a:pPr algn="just"/>
            <a:r>
              <a:rPr lang="en-US">
                <a:solidFill>
                  <a:schemeClr val="tx2"/>
                </a:solidFill>
              </a:rPr>
              <a:t>Không gian khóa </a:t>
            </a:r>
            <a:r>
              <a:rPr lang="en-US" i="1">
                <a:solidFill>
                  <a:schemeClr val="tx2"/>
                </a:solidFill>
              </a:rPr>
              <a:t>K</a:t>
            </a:r>
            <a:r>
              <a:rPr lang="en-US"/>
              <a:t> của phương pháp Vigenere có số phần tử là </a:t>
            </a:r>
            <a:r>
              <a:rPr lang="en-US" i="1">
                <a:solidFill>
                  <a:schemeClr val="tx2"/>
                </a:solidFill>
              </a:rPr>
              <a:t>n</a:t>
            </a:r>
            <a:r>
              <a:rPr lang="en-US" i="1" baseline="30000">
                <a:solidFill>
                  <a:schemeClr val="tx2"/>
                </a:solidFill>
              </a:rPr>
              <a:t>m</a:t>
            </a:r>
          </a:p>
          <a:p>
            <a:pPr algn="just"/>
            <a:r>
              <a:rPr lang="en-US"/>
              <a:t>Ví dụ: </a:t>
            </a:r>
            <a:r>
              <a:rPr lang="en-US" i="1"/>
              <a:t>n</a:t>
            </a:r>
            <a:r>
              <a:rPr lang="en-US"/>
              <a:t>=26, </a:t>
            </a:r>
            <a:r>
              <a:rPr lang="en-US" i="1"/>
              <a:t>m</a:t>
            </a:r>
            <a:r>
              <a:rPr lang="en-US"/>
              <a:t>=5 thì không gian khóa </a:t>
            </a:r>
            <a:r>
              <a:rPr lang="en-US">
                <a:cs typeface="Times New Roman" pitchFamily="18" charset="0"/>
              </a:rPr>
              <a:t>~1.1 x 10</a:t>
            </a:r>
            <a:r>
              <a:rPr lang="en-US" baseline="30000">
                <a:cs typeface="Times New Roman" pitchFamily="18" charset="0"/>
              </a:rPr>
              <a:t>7</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22</a:t>
            </a:fld>
            <a:endParaRPr lang="en-US" dirty="0">
              <a:latin typeface="+mn-lt"/>
            </a:endParaRPr>
          </a:p>
        </p:txBody>
      </p:sp>
    </p:spTree>
    <p:extLst>
      <p:ext uri="{BB962C8B-B14F-4D97-AF65-F5344CB8AC3E}">
        <p14:creationId xmlns:p14="http://schemas.microsoft.com/office/powerpoint/2010/main" val="190503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t>Phương pháp Vigenere</a:t>
            </a:r>
          </a:p>
        </p:txBody>
      </p:sp>
      <p:pic>
        <p:nvPicPr>
          <p:cNvPr id="315395" name="Picture 3" descr="vigen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05000"/>
            <a:ext cx="6831013" cy="2571750"/>
          </a:xfrm>
          <a:prstGeom prst="rect">
            <a:avLst/>
          </a:prstGeom>
          <a:solidFill>
            <a:srgbClr val="FFFFFF"/>
          </a:solidFill>
          <a:ln w="9525" algn="ctr">
            <a:solidFill>
              <a:schemeClr val="accent1"/>
            </a:solidFill>
            <a:miter lim="800000"/>
            <a:headEnd/>
            <a:tailEnd/>
          </a:ln>
          <a:effectLst>
            <a:outerShdw dist="89803" dir="2700000" algn="ctr" rotWithShape="0">
              <a:schemeClr val="folHlink"/>
            </a:outerShdw>
          </a:effectLst>
        </p:spPr>
      </p:pic>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23</a:t>
            </a:fld>
            <a:endParaRPr lang="en-US" dirty="0">
              <a:latin typeface="+mn-lt"/>
            </a:endParaRPr>
          </a:p>
        </p:txBody>
      </p:sp>
    </p:spTree>
    <p:extLst>
      <p:ext uri="{BB962C8B-B14F-4D97-AF65-F5344CB8AC3E}">
        <p14:creationId xmlns:p14="http://schemas.microsoft.com/office/powerpoint/2010/main" val="3503482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t>Phương pháp Vigenere</a:t>
            </a:r>
          </a:p>
        </p:txBody>
      </p:sp>
      <p:sp>
        <p:nvSpPr>
          <p:cNvPr id="319491" name="Rectangle 3"/>
          <p:cNvSpPr>
            <a:spLocks noGrp="1" noChangeArrowheads="1"/>
          </p:cNvSpPr>
          <p:nvPr>
            <p:ph type="body" idx="1"/>
          </p:nvPr>
        </p:nvSpPr>
        <p:spPr>
          <a:xfrm>
            <a:off x="382588" y="1414463"/>
            <a:ext cx="8380412" cy="1511300"/>
          </a:xfrm>
          <a:ln/>
        </p:spPr>
        <p:txBody>
          <a:bodyPr/>
          <a:lstStyle/>
          <a:p>
            <a:r>
              <a:rPr lang="en-US"/>
              <a:t>Ví dụ: </a:t>
            </a:r>
            <a:r>
              <a:rPr lang="en-US" i="1"/>
              <a:t>m</a:t>
            </a:r>
            <a:r>
              <a:rPr lang="en-US"/>
              <a:t> = 6 và keyword là CIPHER </a:t>
            </a:r>
          </a:p>
          <a:p>
            <a:r>
              <a:rPr lang="en-US"/>
              <a:t>Suy ra, khóa </a:t>
            </a:r>
            <a:r>
              <a:rPr lang="en-US" i="1"/>
              <a:t>k</a:t>
            </a:r>
            <a:r>
              <a:rPr lang="en-US"/>
              <a:t> = (2, 8, 15, 7, 4, 17) </a:t>
            </a:r>
          </a:p>
          <a:p>
            <a:r>
              <a:rPr lang="en-US"/>
              <a:t>Cho plaintext: </a:t>
            </a:r>
            <a:r>
              <a:rPr lang="en-US" sz="2400" b="1">
                <a:latin typeface="Courier New" pitchFamily="49" charset="0"/>
              </a:rPr>
              <a:t>thiscryptosystemisnotsecure</a:t>
            </a:r>
            <a:endParaRPr lang="en-US" sz="2400" b="1"/>
          </a:p>
        </p:txBody>
      </p:sp>
      <p:sp>
        <p:nvSpPr>
          <p:cNvPr id="319494" name="AutoShape 6" descr="01-23d"/>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319496" name="AutoShape 8" descr="01-23d"/>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31949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8000"/>
            <a:ext cx="6243638" cy="346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9498" name="Rectangle 10"/>
          <p:cNvSpPr>
            <a:spLocks noChangeArrowheads="1"/>
          </p:cNvSpPr>
          <p:nvPr/>
        </p:nvSpPr>
        <p:spPr bwMode="auto">
          <a:xfrm>
            <a:off x="1524000" y="3200400"/>
            <a:ext cx="2895600" cy="914400"/>
          </a:xfrm>
          <a:prstGeom prst="rect">
            <a:avLst/>
          </a:prstGeom>
          <a:solidFill>
            <a:srgbClr val="3399FF">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499" name="Rectangle 11"/>
          <p:cNvSpPr>
            <a:spLocks noChangeArrowheads="1"/>
          </p:cNvSpPr>
          <p:nvPr/>
        </p:nvSpPr>
        <p:spPr bwMode="auto">
          <a:xfrm>
            <a:off x="4495800" y="3200400"/>
            <a:ext cx="2895600" cy="914400"/>
          </a:xfrm>
          <a:prstGeom prst="rect">
            <a:avLst/>
          </a:prstGeom>
          <a:solidFill>
            <a:srgbClr val="3399FF">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00" name="Rectangle 12"/>
          <p:cNvSpPr>
            <a:spLocks noChangeArrowheads="1"/>
          </p:cNvSpPr>
          <p:nvPr/>
        </p:nvSpPr>
        <p:spPr bwMode="auto">
          <a:xfrm>
            <a:off x="1524000" y="4419600"/>
            <a:ext cx="2895600" cy="914400"/>
          </a:xfrm>
          <a:prstGeom prst="rect">
            <a:avLst/>
          </a:prstGeom>
          <a:solidFill>
            <a:srgbClr val="3399FF">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01" name="Rectangle 13"/>
          <p:cNvSpPr>
            <a:spLocks noChangeArrowheads="1"/>
          </p:cNvSpPr>
          <p:nvPr/>
        </p:nvSpPr>
        <p:spPr bwMode="auto">
          <a:xfrm>
            <a:off x="4648200" y="4419600"/>
            <a:ext cx="2895600" cy="914400"/>
          </a:xfrm>
          <a:prstGeom prst="rect">
            <a:avLst/>
          </a:prstGeom>
          <a:solidFill>
            <a:srgbClr val="3399FF">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02" name="Rectangle 14"/>
          <p:cNvSpPr>
            <a:spLocks noChangeArrowheads="1"/>
          </p:cNvSpPr>
          <p:nvPr/>
        </p:nvSpPr>
        <p:spPr bwMode="auto">
          <a:xfrm>
            <a:off x="3733800" y="5486400"/>
            <a:ext cx="2895600" cy="914400"/>
          </a:xfrm>
          <a:prstGeom prst="rect">
            <a:avLst/>
          </a:prstGeom>
          <a:solidFill>
            <a:srgbClr val="3399FF">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24</a:t>
            </a:fld>
            <a:endParaRPr lang="en-US" dirty="0">
              <a:latin typeface="+mn-lt"/>
            </a:endParaRPr>
          </a:p>
        </p:txBody>
      </p:sp>
    </p:spTree>
    <p:extLst>
      <p:ext uri="{BB962C8B-B14F-4D97-AF65-F5344CB8AC3E}">
        <p14:creationId xmlns:p14="http://schemas.microsoft.com/office/powerpoint/2010/main" val="4152588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t>Phương pháp mã hóa Hill</a:t>
            </a:r>
          </a:p>
        </p:txBody>
      </p:sp>
      <p:sp>
        <p:nvSpPr>
          <p:cNvPr id="320515" name="Rectangle 3"/>
          <p:cNvSpPr>
            <a:spLocks noGrp="1" noChangeArrowheads="1"/>
          </p:cNvSpPr>
          <p:nvPr>
            <p:ph type="body" idx="1"/>
          </p:nvPr>
        </p:nvSpPr>
        <p:spPr>
          <a:xfrm>
            <a:off x="382588" y="1414463"/>
            <a:ext cx="8380412" cy="2921000"/>
          </a:xfrm>
          <a:ln/>
        </p:spPr>
        <p:txBody>
          <a:bodyPr/>
          <a:lstStyle/>
          <a:p>
            <a:r>
              <a:rPr lang="en-US"/>
              <a:t>Phương pháp Hill (1929)</a:t>
            </a:r>
          </a:p>
          <a:p>
            <a:r>
              <a:rPr lang="en-US"/>
              <a:t>Tác giả: Lester S. Hill</a:t>
            </a:r>
          </a:p>
          <a:p>
            <a:r>
              <a:rPr lang="en-US"/>
              <a:t>Ý tưởng chính:</a:t>
            </a:r>
          </a:p>
          <a:p>
            <a:pPr lvl="1"/>
            <a:r>
              <a:rPr lang="en-US"/>
              <a:t>Sử dụng </a:t>
            </a:r>
            <a:r>
              <a:rPr lang="en-US" i="1"/>
              <a:t>m </a:t>
            </a:r>
            <a:r>
              <a:rPr lang="en-US"/>
              <a:t>tổ hợp tuyến tính của </a:t>
            </a:r>
            <a:r>
              <a:rPr lang="en-US" i="1"/>
              <a:t>m</a:t>
            </a:r>
            <a:r>
              <a:rPr lang="en-US"/>
              <a:t> ký tự trong plaintext để tạo ra </a:t>
            </a:r>
            <a:r>
              <a:rPr lang="en-US" i="1"/>
              <a:t>m</a:t>
            </a:r>
            <a:r>
              <a:rPr lang="en-US"/>
              <a:t> ký tự trong ciphertext</a:t>
            </a:r>
          </a:p>
          <a:p>
            <a:r>
              <a:rPr lang="en-US"/>
              <a:t>Ví dụ:</a:t>
            </a:r>
          </a:p>
        </p:txBody>
      </p:sp>
      <p:pic>
        <p:nvPicPr>
          <p:cNvPr id="3205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495800"/>
            <a:ext cx="2852738"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052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572000"/>
            <a:ext cx="38576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25</a:t>
            </a:fld>
            <a:endParaRPr lang="en-US" dirty="0">
              <a:latin typeface="+mn-lt"/>
            </a:endParaRPr>
          </a:p>
        </p:txBody>
      </p:sp>
    </p:spTree>
    <p:extLst>
      <p:ext uri="{BB962C8B-B14F-4D97-AF65-F5344CB8AC3E}">
        <p14:creationId xmlns:p14="http://schemas.microsoft.com/office/powerpoint/2010/main" val="1243043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458788" y="338138"/>
            <a:ext cx="8380412" cy="530225"/>
          </a:xfrm>
        </p:spPr>
        <p:txBody>
          <a:bodyPr/>
          <a:lstStyle/>
          <a:p>
            <a:r>
              <a:rPr lang="en-US"/>
              <a:t>Phương pháp mã hóa Hill</a:t>
            </a:r>
          </a:p>
        </p:txBody>
      </p:sp>
      <p:pic>
        <p:nvPicPr>
          <p:cNvPr id="321540"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00" y="1155700"/>
            <a:ext cx="7632700" cy="509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26</a:t>
            </a:fld>
            <a:endParaRPr lang="en-US" dirty="0">
              <a:latin typeface="+mn-lt"/>
            </a:endParaRPr>
          </a:p>
        </p:txBody>
      </p:sp>
    </p:spTree>
    <p:extLst>
      <p:ext uri="{BB962C8B-B14F-4D97-AF65-F5344CB8AC3E}">
        <p14:creationId xmlns:p14="http://schemas.microsoft.com/office/powerpoint/2010/main" val="3986654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t>Xác định ma trận nghịch đảo</a:t>
            </a:r>
          </a:p>
        </p:txBody>
      </p:sp>
      <p:sp>
        <p:nvSpPr>
          <p:cNvPr id="322563" name="Rectangle 3"/>
          <p:cNvSpPr>
            <a:spLocks noGrp="1" noChangeArrowheads="1"/>
          </p:cNvSpPr>
          <p:nvPr>
            <p:ph type="body" idx="1"/>
          </p:nvPr>
        </p:nvSpPr>
        <p:spPr>
          <a:xfrm>
            <a:off x="382588" y="1414463"/>
            <a:ext cx="8380412" cy="4254500"/>
          </a:xfrm>
          <a:ln/>
        </p:spPr>
        <p:txBody>
          <a:bodyPr/>
          <a:lstStyle/>
          <a:p>
            <a:r>
              <a:rPr lang="en-US"/>
              <a:t>Cách xác định ma trận nghịch đảo</a:t>
            </a:r>
          </a:p>
          <a:p>
            <a:r>
              <a:rPr lang="en-US"/>
              <a:t>Cho ma trận </a:t>
            </a:r>
            <a:r>
              <a:rPr lang="en-US" i="1"/>
              <a:t>K</a:t>
            </a:r>
            <a:r>
              <a:rPr lang="en-US"/>
              <a:t> khả nghịch, cần xác định </a:t>
            </a:r>
            <a:r>
              <a:rPr lang="en-US" i="1"/>
              <a:t>K</a:t>
            </a:r>
            <a:r>
              <a:rPr lang="en-US" baseline="30000"/>
              <a:t>-1</a:t>
            </a:r>
          </a:p>
          <a:p>
            <a:r>
              <a:rPr lang="en-US"/>
              <a:t>Thực hiện:</a:t>
            </a:r>
          </a:p>
          <a:p>
            <a:pPr lvl="1"/>
            <a:r>
              <a:rPr lang="en-US"/>
              <a:t>Biến đổi sơ cấp từ ma trận (</a:t>
            </a:r>
            <a:r>
              <a:rPr lang="en-US" i="1"/>
              <a:t>K</a:t>
            </a:r>
            <a:r>
              <a:rPr lang="en-US"/>
              <a:t> | </a:t>
            </a:r>
            <a:r>
              <a:rPr lang="en-US" i="1"/>
              <a:t>I</a:t>
            </a:r>
            <a:r>
              <a:rPr lang="en-US" i="1" baseline="-25000"/>
              <a:t>n</a:t>
            </a:r>
            <a:r>
              <a:rPr lang="en-US"/>
              <a:t>) thành </a:t>
            </a:r>
            <a:r>
              <a:rPr lang="en-US">
                <a:sym typeface="Wingdings" pitchFamily="2" charset="2"/>
              </a:rPr>
              <a:t>(</a:t>
            </a:r>
            <a:r>
              <a:rPr lang="en-US" i="1">
                <a:sym typeface="Wingdings" pitchFamily="2" charset="2"/>
              </a:rPr>
              <a:t>I</a:t>
            </a:r>
            <a:r>
              <a:rPr lang="en-US" i="1" baseline="-25000">
                <a:sym typeface="Wingdings" pitchFamily="2" charset="2"/>
              </a:rPr>
              <a:t>n</a:t>
            </a:r>
            <a:r>
              <a:rPr lang="en-US">
                <a:sym typeface="Wingdings" pitchFamily="2" charset="2"/>
              </a:rPr>
              <a:t> | </a:t>
            </a:r>
            <a:r>
              <a:rPr lang="en-US" i="1">
                <a:sym typeface="Wingdings" pitchFamily="2" charset="2"/>
              </a:rPr>
              <a:t>K</a:t>
            </a:r>
            <a:r>
              <a:rPr lang="en-US" baseline="30000">
                <a:sym typeface="Wingdings" pitchFamily="2" charset="2"/>
              </a:rPr>
              <a:t>-1</a:t>
            </a:r>
            <a:r>
              <a:rPr lang="en-US">
                <a:sym typeface="Wingdings" pitchFamily="2" charset="2"/>
              </a:rPr>
              <a:t>)</a:t>
            </a:r>
          </a:p>
          <a:p>
            <a:pPr lvl="1"/>
            <a:r>
              <a:rPr lang="en-US">
                <a:sym typeface="Wingdings" pitchFamily="2" charset="2"/>
              </a:rPr>
              <a:t>Các phép biến đổi sơ cấp:</a:t>
            </a:r>
          </a:p>
          <a:p>
            <a:pPr lvl="2"/>
            <a:r>
              <a:rPr lang="en-US">
                <a:sym typeface="Wingdings" pitchFamily="2" charset="2"/>
              </a:rPr>
              <a:t>Nhân 1 dòng với 1 số khác 0</a:t>
            </a:r>
          </a:p>
          <a:p>
            <a:pPr lvl="2"/>
            <a:r>
              <a:rPr lang="en-US">
                <a:sym typeface="Wingdings" pitchFamily="2" charset="2"/>
              </a:rPr>
              <a:t>Thay 1 dòng bằng cách lấy dòng đó cộng hay trừ </a:t>
            </a:r>
            <a:r>
              <a:rPr lang="en-US" i="1">
                <a:sym typeface="Symbol" pitchFamily="18" charset="2"/>
              </a:rPr>
              <a:t></a:t>
            </a:r>
            <a:r>
              <a:rPr lang="en-US">
                <a:sym typeface="Symbol" pitchFamily="18" charset="2"/>
              </a:rPr>
              <a:t> lần dòng khác</a:t>
            </a:r>
          </a:p>
          <a:p>
            <a:pPr lvl="1"/>
            <a:endParaRPr lang="en-US"/>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27</a:t>
            </a:fld>
            <a:endParaRPr lang="en-US" dirty="0">
              <a:latin typeface="+mn-lt"/>
            </a:endParaRPr>
          </a:p>
        </p:txBody>
      </p:sp>
    </p:spTree>
    <p:extLst>
      <p:ext uri="{BB962C8B-B14F-4D97-AF65-F5344CB8AC3E}">
        <p14:creationId xmlns:p14="http://schemas.microsoft.com/office/powerpoint/2010/main" val="2717512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1378424" y="42622"/>
            <a:ext cx="7765576" cy="967312"/>
          </a:xfrm>
        </p:spPr>
        <p:txBody>
          <a:bodyPr/>
          <a:lstStyle/>
          <a:p>
            <a:r>
              <a:rPr lang="en-US" dirty="0" err="1"/>
              <a:t>Phương</a:t>
            </a:r>
            <a:r>
              <a:rPr lang="en-US" dirty="0"/>
              <a:t> </a:t>
            </a:r>
            <a:r>
              <a:rPr lang="en-US" dirty="0" err="1"/>
              <a:t>pháp</a:t>
            </a:r>
            <a:r>
              <a:rPr lang="en-US" dirty="0"/>
              <a:t> </a:t>
            </a:r>
            <a:r>
              <a:rPr lang="en-US" dirty="0" err="1"/>
              <a:t>mã</a:t>
            </a:r>
            <a:r>
              <a:rPr lang="en-US" dirty="0"/>
              <a:t> </a:t>
            </a:r>
            <a:r>
              <a:rPr lang="en-US" dirty="0" err="1"/>
              <a:t>hóa</a:t>
            </a:r>
            <a:r>
              <a:rPr lang="en-US" dirty="0"/>
              <a:t> </a:t>
            </a:r>
            <a:r>
              <a:rPr lang="en-US" dirty="0" err="1"/>
              <a:t>bằng</a:t>
            </a:r>
            <a:r>
              <a:rPr lang="en-US" dirty="0"/>
              <a:t> </a:t>
            </a:r>
            <a:r>
              <a:rPr lang="en-US" dirty="0" err="1"/>
              <a:t>hoán</a:t>
            </a:r>
            <a:r>
              <a:rPr lang="en-US" dirty="0"/>
              <a:t> </a:t>
            </a:r>
            <a:r>
              <a:rPr lang="en-US" dirty="0" err="1"/>
              <a:t>vị</a:t>
            </a:r>
            <a:endParaRPr lang="en-US" dirty="0"/>
          </a:p>
        </p:txBody>
      </p:sp>
      <p:sp>
        <p:nvSpPr>
          <p:cNvPr id="328707" name="Rectangle 3"/>
          <p:cNvSpPr>
            <a:spLocks noGrp="1" noChangeArrowheads="1"/>
          </p:cNvSpPr>
          <p:nvPr>
            <p:ph type="body" idx="1"/>
          </p:nvPr>
        </p:nvSpPr>
        <p:spPr>
          <a:xfrm>
            <a:off x="382588" y="1414463"/>
            <a:ext cx="8380412" cy="2919412"/>
          </a:xfrm>
          <a:ln/>
        </p:spPr>
        <p:txBody>
          <a:bodyPr/>
          <a:lstStyle/>
          <a:p>
            <a:r>
              <a:rPr lang="en-US"/>
              <a:t>ý tưởng của các phương pháp đã trình bày: thay thế mỗi ký tự trong thông điệp nguồn bằng một ký tự khác để tạo thành thông điệp đã được mã hóa. </a:t>
            </a:r>
          </a:p>
          <a:p>
            <a:r>
              <a:rPr lang="en-US"/>
              <a:t>Ý tưởng chính của phương pháp mã hóa hoán vị (Permutation Cipher) là vẫn giữ nguyên các ký tự trong thông điệp nguồn mà chỉ thay đổi vị trí các ký tự</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28</a:t>
            </a:fld>
            <a:endParaRPr lang="en-US" dirty="0">
              <a:latin typeface="+mn-lt"/>
            </a:endParaRPr>
          </a:p>
        </p:txBody>
      </p:sp>
    </p:spTree>
    <p:extLst>
      <p:ext uri="{BB962C8B-B14F-4D97-AF65-F5344CB8AC3E}">
        <p14:creationId xmlns:p14="http://schemas.microsoft.com/office/powerpoint/2010/main" val="1775573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1378424" y="42622"/>
            <a:ext cx="7765576" cy="967312"/>
          </a:xfrm>
        </p:spPr>
        <p:txBody>
          <a:bodyPr/>
          <a:lstStyle/>
          <a:p>
            <a:r>
              <a:rPr lang="en-US" dirty="0" err="1"/>
              <a:t>Phương</a:t>
            </a:r>
            <a:r>
              <a:rPr lang="en-US" dirty="0"/>
              <a:t> </a:t>
            </a:r>
            <a:r>
              <a:rPr lang="en-US" dirty="0" err="1"/>
              <a:t>pháp</a:t>
            </a:r>
            <a:r>
              <a:rPr lang="en-US" dirty="0"/>
              <a:t> </a:t>
            </a:r>
            <a:r>
              <a:rPr lang="en-US" dirty="0" err="1"/>
              <a:t>mã</a:t>
            </a:r>
            <a:r>
              <a:rPr lang="en-US" dirty="0"/>
              <a:t> </a:t>
            </a:r>
            <a:r>
              <a:rPr lang="en-US" dirty="0" err="1"/>
              <a:t>hóa</a:t>
            </a:r>
            <a:r>
              <a:rPr lang="en-US" dirty="0"/>
              <a:t> </a:t>
            </a:r>
            <a:r>
              <a:rPr lang="en-US" dirty="0" err="1"/>
              <a:t>bằng</a:t>
            </a:r>
            <a:r>
              <a:rPr lang="en-US" dirty="0"/>
              <a:t> </a:t>
            </a:r>
            <a:r>
              <a:rPr lang="en-US" dirty="0" err="1"/>
              <a:t>hoán</a:t>
            </a:r>
            <a:r>
              <a:rPr lang="en-US" dirty="0"/>
              <a:t> </a:t>
            </a:r>
            <a:r>
              <a:rPr lang="en-US" dirty="0" err="1"/>
              <a:t>vị</a:t>
            </a:r>
            <a:endParaRPr lang="en-US" dirty="0"/>
          </a:p>
        </p:txBody>
      </p:sp>
      <p:pic>
        <p:nvPicPr>
          <p:cNvPr id="329732" name="Picture 4"/>
          <p:cNvPicPr>
            <a:picLocks noChangeAspect="1" noChangeArrowheads="1"/>
          </p:cNvPicPr>
          <p:nvPr/>
        </p:nvPicPr>
        <p:blipFill>
          <a:blip r:embed="rId2">
            <a:extLst>
              <a:ext uri="{28A0092B-C50C-407E-A947-70E740481C1C}">
                <a14:useLocalDpi xmlns:a14="http://schemas.microsoft.com/office/drawing/2010/main" val="0"/>
              </a:ext>
            </a:extLst>
          </a:blip>
          <a:srcRect l="2075"/>
          <a:stretch>
            <a:fillRect/>
          </a:stretch>
        </p:blipFill>
        <p:spPr bwMode="auto">
          <a:xfrm>
            <a:off x="152400" y="1447800"/>
            <a:ext cx="8763000" cy="391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29</a:t>
            </a:fld>
            <a:endParaRPr lang="en-US" dirty="0">
              <a:latin typeface="+mn-lt"/>
            </a:endParaRPr>
          </a:p>
        </p:txBody>
      </p:sp>
    </p:spTree>
    <p:extLst>
      <p:ext uri="{BB962C8B-B14F-4D97-AF65-F5344CB8AC3E}">
        <p14:creationId xmlns:p14="http://schemas.microsoft.com/office/powerpoint/2010/main" val="75714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t>     Hệ thống mã hóa đối xứng</a:t>
            </a:r>
          </a:p>
        </p:txBody>
      </p:sp>
      <p:pic>
        <p:nvPicPr>
          <p:cNvPr id="297987" name="Picture 3"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352800"/>
            <a:ext cx="1490663" cy="1411288"/>
          </a:xfrm>
          <a:prstGeom prst="rect">
            <a:avLst/>
          </a:prstGeom>
          <a:noFill/>
          <a:extLst>
            <a:ext uri="{909E8E84-426E-40DD-AFC4-6F175D3DCCD1}">
              <a14:hiddenFill xmlns:a14="http://schemas.microsoft.com/office/drawing/2010/main">
                <a:solidFill>
                  <a:srgbClr val="FFFFFF"/>
                </a:solidFill>
              </a14:hiddenFill>
            </a:ext>
          </a:extLst>
        </p:spPr>
      </p:pic>
      <p:grpSp>
        <p:nvGrpSpPr>
          <p:cNvPr id="297988" name="Group 4"/>
          <p:cNvGrpSpPr>
            <a:grpSpLocks/>
          </p:cNvGrpSpPr>
          <p:nvPr/>
        </p:nvGrpSpPr>
        <p:grpSpPr bwMode="auto">
          <a:xfrm>
            <a:off x="5181600" y="1905000"/>
            <a:ext cx="1809750" cy="1695450"/>
            <a:chOff x="3600" y="3252"/>
            <a:chExt cx="1140" cy="1068"/>
          </a:xfrm>
        </p:grpSpPr>
        <p:pic>
          <p:nvPicPr>
            <p:cNvPr id="297989" name="Picture 5"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297990" name="Text Box 6"/>
            <p:cNvSpPr txBox="1">
              <a:spLocks noChangeArrowheads="1"/>
            </p:cNvSpPr>
            <p:nvPr/>
          </p:nvSpPr>
          <p:spPr bwMode="auto">
            <a:xfrm>
              <a:off x="3600" y="3417"/>
              <a:ext cx="820" cy="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800">
                  <a:solidFill>
                    <a:srgbClr val="FFFF00"/>
                  </a:solidFill>
                  <a:effectLst>
                    <a:outerShdw blurRad="38100" dist="38100" dir="2700000" algn="tl">
                      <a:srgbClr val="000000"/>
                    </a:outerShdw>
                  </a:effectLst>
                  <a:latin typeface="Arial" charset="0"/>
                  <a:cs typeface="Arial" charset="0"/>
                  <a:sym typeface="Webdings" pitchFamily="18" charset="2"/>
                </a:rPr>
                <a:t></a:t>
              </a:r>
              <a:endParaRPr lang="en-US" sz="8800">
                <a:solidFill>
                  <a:srgbClr val="FFFF00"/>
                </a:solidFill>
                <a:effectLst>
                  <a:outerShdw blurRad="38100" dist="38100" dir="2700000" algn="tl">
                    <a:srgbClr val="000000"/>
                  </a:outerShdw>
                </a:effectLst>
                <a:latin typeface="Arial" charset="0"/>
                <a:cs typeface="Arial" charset="0"/>
              </a:endParaRPr>
            </a:p>
          </p:txBody>
        </p:sp>
      </p:grpSp>
      <p:pic>
        <p:nvPicPr>
          <p:cNvPr id="297991" name="Picture 7" descr="lock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1676400"/>
            <a:ext cx="1225550" cy="1773238"/>
          </a:xfrm>
          <a:prstGeom prst="rect">
            <a:avLst/>
          </a:prstGeom>
          <a:noFill/>
          <a:extLst>
            <a:ext uri="{909E8E84-426E-40DD-AFC4-6F175D3DCCD1}">
              <a14:hiddenFill xmlns:a14="http://schemas.microsoft.com/office/drawing/2010/main">
                <a:solidFill>
                  <a:srgbClr val="FFFFFF"/>
                </a:solidFill>
              </a14:hiddenFill>
            </a:ext>
          </a:extLst>
        </p:spPr>
      </p:pic>
      <p:pic>
        <p:nvPicPr>
          <p:cNvPr id="297992" name="Picture 8" descr="unlock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4473575"/>
            <a:ext cx="1673225" cy="1851025"/>
          </a:xfrm>
          <a:prstGeom prst="rect">
            <a:avLst/>
          </a:prstGeom>
          <a:noFill/>
          <a:extLst>
            <a:ext uri="{909E8E84-426E-40DD-AFC4-6F175D3DCCD1}">
              <a14:hiddenFill xmlns:a14="http://schemas.microsoft.com/office/drawing/2010/main">
                <a:solidFill>
                  <a:srgbClr val="FFFFFF"/>
                </a:solidFill>
              </a14:hiddenFill>
            </a:ext>
          </a:extLst>
        </p:spPr>
      </p:pic>
      <p:sp>
        <p:nvSpPr>
          <p:cNvPr id="297993" name="AutoShape 9"/>
          <p:cNvSpPr>
            <a:spLocks noChangeArrowheads="1"/>
          </p:cNvSpPr>
          <p:nvPr/>
        </p:nvSpPr>
        <p:spPr bwMode="auto">
          <a:xfrm rot="-2499843">
            <a:off x="1981200" y="32766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charset="0"/>
            </a:endParaRPr>
          </a:p>
        </p:txBody>
      </p:sp>
      <p:sp>
        <p:nvSpPr>
          <p:cNvPr id="297994" name="AutoShape 10"/>
          <p:cNvSpPr>
            <a:spLocks noChangeArrowheads="1"/>
          </p:cNvSpPr>
          <p:nvPr/>
        </p:nvSpPr>
        <p:spPr bwMode="auto">
          <a:xfrm>
            <a:off x="4495800" y="23622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charset="0"/>
            </a:endParaRPr>
          </a:p>
        </p:txBody>
      </p:sp>
      <p:sp>
        <p:nvSpPr>
          <p:cNvPr id="297995" name="AutoShape 11"/>
          <p:cNvSpPr>
            <a:spLocks noChangeArrowheads="1"/>
          </p:cNvSpPr>
          <p:nvPr/>
        </p:nvSpPr>
        <p:spPr bwMode="auto">
          <a:xfrm>
            <a:off x="6858000" y="49530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charset="0"/>
            </a:endParaRPr>
          </a:p>
        </p:txBody>
      </p:sp>
      <p:sp>
        <p:nvSpPr>
          <p:cNvPr id="297996" name="AutoShape 12"/>
          <p:cNvSpPr>
            <a:spLocks noChangeArrowheads="1"/>
          </p:cNvSpPr>
          <p:nvPr/>
        </p:nvSpPr>
        <p:spPr bwMode="auto">
          <a:xfrm>
            <a:off x="5562600" y="3962400"/>
            <a:ext cx="609600" cy="381000"/>
          </a:xfrm>
          <a:prstGeom prst="down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charset="0"/>
            </a:endParaRPr>
          </a:p>
        </p:txBody>
      </p:sp>
      <p:pic>
        <p:nvPicPr>
          <p:cNvPr id="297997" name="Picture 13" descr="key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1219200"/>
            <a:ext cx="1179513" cy="920750"/>
          </a:xfrm>
          <a:prstGeom prst="rect">
            <a:avLst/>
          </a:prstGeom>
          <a:noFill/>
          <a:extLst>
            <a:ext uri="{909E8E84-426E-40DD-AFC4-6F175D3DCCD1}">
              <a14:hiddenFill xmlns:a14="http://schemas.microsoft.com/office/drawing/2010/main">
                <a:solidFill>
                  <a:srgbClr val="FFFFFF"/>
                </a:solidFill>
              </a14:hiddenFill>
            </a:ext>
          </a:extLst>
        </p:spPr>
      </p:pic>
      <p:grpSp>
        <p:nvGrpSpPr>
          <p:cNvPr id="297998" name="Group 14"/>
          <p:cNvGrpSpPr>
            <a:grpSpLocks/>
          </p:cNvGrpSpPr>
          <p:nvPr/>
        </p:nvGrpSpPr>
        <p:grpSpPr bwMode="auto">
          <a:xfrm>
            <a:off x="7239000" y="4648200"/>
            <a:ext cx="1809750" cy="1695450"/>
            <a:chOff x="3600" y="3252"/>
            <a:chExt cx="1140" cy="1068"/>
          </a:xfrm>
        </p:grpSpPr>
        <p:pic>
          <p:nvPicPr>
            <p:cNvPr id="297999" name="Picture 15"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298000" name="Text Box 16"/>
            <p:cNvSpPr txBox="1">
              <a:spLocks noChangeArrowheads="1"/>
            </p:cNvSpPr>
            <p:nvPr/>
          </p:nvSpPr>
          <p:spPr bwMode="auto">
            <a:xfrm>
              <a:off x="3600" y="3417"/>
              <a:ext cx="820" cy="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800">
                  <a:solidFill>
                    <a:srgbClr val="FFFF00"/>
                  </a:solidFill>
                  <a:effectLst>
                    <a:outerShdw blurRad="38100" dist="38100" dir="2700000" algn="tl">
                      <a:srgbClr val="000000"/>
                    </a:outerShdw>
                  </a:effectLst>
                  <a:latin typeface="Arial" charset="0"/>
                  <a:cs typeface="Arial" charset="0"/>
                  <a:sym typeface="Webdings" pitchFamily="18" charset="2"/>
                </a:rPr>
                <a:t></a:t>
              </a:r>
              <a:endParaRPr lang="en-US" sz="8800">
                <a:solidFill>
                  <a:srgbClr val="FFFF00"/>
                </a:solidFill>
                <a:effectLst>
                  <a:outerShdw blurRad="38100" dist="38100" dir="2700000" algn="tl">
                    <a:srgbClr val="000000"/>
                  </a:outerShdw>
                </a:effectLst>
                <a:latin typeface="Arial" charset="0"/>
                <a:cs typeface="Arial" charset="0"/>
              </a:endParaRPr>
            </a:p>
          </p:txBody>
        </p:sp>
      </p:grpSp>
      <p:sp>
        <p:nvSpPr>
          <p:cNvPr id="1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a:t>
            </a:fld>
            <a:endParaRPr lang="en-US" dirty="0">
              <a:latin typeface="+mn-lt"/>
            </a:endParaRPr>
          </a:p>
        </p:txBody>
      </p:sp>
    </p:spTree>
    <p:extLst>
      <p:ext uri="{BB962C8B-B14F-4D97-AF65-F5344CB8AC3E}">
        <p14:creationId xmlns:p14="http://schemas.microsoft.com/office/powerpoint/2010/main" val="507358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997"/>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2.77778E-7 2.42775E-6 L 0.25833 0.14428 " pathEditMode="relative" ptsTypes="AA">
                                      <p:cBhvr>
                                        <p:cTn id="8" dur="2000" fill="hold"/>
                                        <p:tgtEl>
                                          <p:spTgt spid="297997"/>
                                        </p:tgtEl>
                                        <p:attrNameLst>
                                          <p:attrName>ppt_x</p:attrName>
                                          <p:attrName>ppt_y</p:attrName>
                                        </p:attrNameLst>
                                      </p:cBhvr>
                                    </p:animMotion>
                                  </p:childTnLst>
                                </p:cTn>
                              </p:par>
                              <p:par>
                                <p:cTn id="9" presetID="22" presetClass="entr" presetSubtype="4" fill="hold" grpId="0" nodeType="withEffect">
                                  <p:stCondLst>
                                    <p:cond delay="0"/>
                                  </p:stCondLst>
                                  <p:childTnLst>
                                    <p:set>
                                      <p:cBhvr>
                                        <p:cTn id="10" dur="1" fill="hold">
                                          <p:stCondLst>
                                            <p:cond delay="0"/>
                                          </p:stCondLst>
                                        </p:cTn>
                                        <p:tgtEl>
                                          <p:spTgt spid="297993"/>
                                        </p:tgtEl>
                                        <p:attrNameLst>
                                          <p:attrName>style.visibility</p:attrName>
                                        </p:attrNameLst>
                                      </p:cBhvr>
                                      <p:to>
                                        <p:strVal val="visible"/>
                                      </p:to>
                                    </p:set>
                                    <p:animEffect transition="in" filter="wipe(down)">
                                      <p:cBhvr>
                                        <p:cTn id="11" dur="500"/>
                                        <p:tgtEl>
                                          <p:spTgt spid="297993"/>
                                        </p:tgtEl>
                                      </p:cBhvr>
                                    </p:animEffect>
                                  </p:childTnLst>
                                </p:cTn>
                              </p:par>
                            </p:childTnLst>
                          </p:cTn>
                        </p:par>
                        <p:par>
                          <p:cTn id="12" fill="hold" nodeType="afterGroup">
                            <p:stCondLst>
                              <p:cond delay="2000"/>
                            </p:stCondLst>
                            <p:childTnLst>
                              <p:par>
                                <p:cTn id="13" presetID="55" presetClass="entr" presetSubtype="0" fill="hold" grpId="0" nodeType="afterEffect">
                                  <p:stCondLst>
                                    <p:cond delay="0"/>
                                  </p:stCondLst>
                                  <p:childTnLst>
                                    <p:set>
                                      <p:cBhvr>
                                        <p:cTn id="14" dur="1" fill="hold">
                                          <p:stCondLst>
                                            <p:cond delay="0"/>
                                          </p:stCondLst>
                                        </p:cTn>
                                        <p:tgtEl>
                                          <p:spTgt spid="297994"/>
                                        </p:tgtEl>
                                        <p:attrNameLst>
                                          <p:attrName>style.visibility</p:attrName>
                                        </p:attrNameLst>
                                      </p:cBhvr>
                                      <p:to>
                                        <p:strVal val="visible"/>
                                      </p:to>
                                    </p:set>
                                    <p:anim calcmode="lin" valueType="num">
                                      <p:cBhvr>
                                        <p:cTn id="15" dur="1000" fill="hold"/>
                                        <p:tgtEl>
                                          <p:spTgt spid="297994"/>
                                        </p:tgtEl>
                                        <p:attrNameLst>
                                          <p:attrName>ppt_w</p:attrName>
                                        </p:attrNameLst>
                                      </p:cBhvr>
                                      <p:tavLst>
                                        <p:tav tm="0">
                                          <p:val>
                                            <p:strVal val="#ppt_w*0.70"/>
                                          </p:val>
                                        </p:tav>
                                        <p:tav tm="100000">
                                          <p:val>
                                            <p:strVal val="#ppt_w"/>
                                          </p:val>
                                        </p:tav>
                                      </p:tavLst>
                                    </p:anim>
                                    <p:anim calcmode="lin" valueType="num">
                                      <p:cBhvr>
                                        <p:cTn id="16" dur="1000" fill="hold"/>
                                        <p:tgtEl>
                                          <p:spTgt spid="297994"/>
                                        </p:tgtEl>
                                        <p:attrNameLst>
                                          <p:attrName>ppt_h</p:attrName>
                                        </p:attrNameLst>
                                      </p:cBhvr>
                                      <p:tavLst>
                                        <p:tav tm="0">
                                          <p:val>
                                            <p:strVal val="#ppt_h"/>
                                          </p:val>
                                        </p:tav>
                                        <p:tav tm="100000">
                                          <p:val>
                                            <p:strVal val="#ppt_h"/>
                                          </p:val>
                                        </p:tav>
                                      </p:tavLst>
                                    </p:anim>
                                    <p:animEffect transition="in" filter="fade">
                                      <p:cBhvr>
                                        <p:cTn id="17" dur="1000"/>
                                        <p:tgtEl>
                                          <p:spTgt spid="297994"/>
                                        </p:tgtEl>
                                      </p:cBhvr>
                                    </p:animEffect>
                                  </p:childTnLst>
                                </p:cTn>
                              </p:par>
                            </p:childTnLst>
                          </p:cTn>
                        </p:par>
                        <p:par>
                          <p:cTn id="18" fill="hold" nodeType="afterGroup">
                            <p:stCondLst>
                              <p:cond delay="3000"/>
                            </p:stCondLst>
                            <p:childTnLst>
                              <p:par>
                                <p:cTn id="19" presetID="1" presetClass="entr" presetSubtype="0" fill="hold" nodeType="afterEffect">
                                  <p:stCondLst>
                                    <p:cond delay="0"/>
                                  </p:stCondLst>
                                  <p:childTnLst>
                                    <p:set>
                                      <p:cBhvr>
                                        <p:cTn id="20" dur="1" fill="hold">
                                          <p:stCondLst>
                                            <p:cond delay="0"/>
                                          </p:stCondLst>
                                        </p:cTn>
                                        <p:tgtEl>
                                          <p:spTgt spid="297988"/>
                                        </p:tgtEl>
                                        <p:attrNameLst>
                                          <p:attrName>style.visibility</p:attrName>
                                        </p:attrNameLst>
                                      </p:cBhvr>
                                      <p:to>
                                        <p:strVal val="visible"/>
                                      </p:to>
                                    </p:set>
                                  </p:childTnLst>
                                </p:cTn>
                              </p:par>
                            </p:childTnLst>
                          </p:cTn>
                        </p:par>
                        <p:par>
                          <p:cTn id="21" fill="hold" nodeType="afterGroup">
                            <p:stCondLst>
                              <p:cond delay="3000"/>
                            </p:stCondLst>
                            <p:childTnLst>
                              <p:par>
                                <p:cTn id="22" presetID="1" presetClass="entr" presetSubtype="0" fill="hold" nodeType="afterEffect">
                                  <p:stCondLst>
                                    <p:cond delay="0"/>
                                  </p:stCondLst>
                                  <p:childTnLst>
                                    <p:set>
                                      <p:cBhvr>
                                        <p:cTn id="23" dur="1" fill="hold">
                                          <p:stCondLst>
                                            <p:cond delay="0"/>
                                          </p:stCondLst>
                                        </p:cTn>
                                        <p:tgtEl>
                                          <p:spTgt spid="297992"/>
                                        </p:tgtEl>
                                        <p:attrNameLst>
                                          <p:attrName>style.visibility</p:attrName>
                                        </p:attrNameLst>
                                      </p:cBhvr>
                                      <p:to>
                                        <p:strVal val="visible"/>
                                      </p:to>
                                    </p:set>
                                  </p:childTnLst>
                                </p:cTn>
                              </p:par>
                            </p:childTnLst>
                          </p:cTn>
                        </p:par>
                        <p:par>
                          <p:cTn id="24" fill="hold" nodeType="afterGroup">
                            <p:stCondLst>
                              <p:cond delay="3000"/>
                            </p:stCondLst>
                            <p:childTnLst>
                              <p:par>
                                <p:cTn id="25" presetID="0" presetClass="path" presetSubtype="0" accel="50000" decel="50000" fill="hold" nodeType="afterEffect">
                                  <p:stCondLst>
                                    <p:cond delay="0"/>
                                  </p:stCondLst>
                                  <p:childTnLst>
                                    <p:animMotion origin="layout" path="M 0.25833 0.14428 L 0.56892 0.58775 " pathEditMode="relative" rAng="0" ptsTypes="AA">
                                      <p:cBhvr>
                                        <p:cTn id="26" dur="2000" fill="hold"/>
                                        <p:tgtEl>
                                          <p:spTgt spid="297997"/>
                                        </p:tgtEl>
                                        <p:attrNameLst>
                                          <p:attrName>ppt_x</p:attrName>
                                          <p:attrName>ppt_y</p:attrName>
                                        </p:attrNameLst>
                                      </p:cBhvr>
                                      <p:rCtr x="15521" y="22173"/>
                                    </p:animMotion>
                                  </p:childTnLst>
                                </p:cTn>
                              </p:par>
                              <p:par>
                                <p:cTn id="27" presetID="16" presetClass="entr" presetSubtype="26" fill="hold" grpId="0" nodeType="withEffect">
                                  <p:stCondLst>
                                    <p:cond delay="0"/>
                                  </p:stCondLst>
                                  <p:childTnLst>
                                    <p:set>
                                      <p:cBhvr>
                                        <p:cTn id="28" dur="1" fill="hold">
                                          <p:stCondLst>
                                            <p:cond delay="0"/>
                                          </p:stCondLst>
                                        </p:cTn>
                                        <p:tgtEl>
                                          <p:spTgt spid="297996"/>
                                        </p:tgtEl>
                                        <p:attrNameLst>
                                          <p:attrName>style.visibility</p:attrName>
                                        </p:attrNameLst>
                                      </p:cBhvr>
                                      <p:to>
                                        <p:strVal val="visible"/>
                                      </p:to>
                                    </p:set>
                                    <p:animEffect transition="in" filter="barn(inHorizontal)">
                                      <p:cBhvr>
                                        <p:cTn id="29" dur="500"/>
                                        <p:tgtEl>
                                          <p:spTgt spid="297996"/>
                                        </p:tgtEl>
                                      </p:cBhvr>
                                    </p:animEffect>
                                  </p:childTnLst>
                                </p:cTn>
                              </p:par>
                            </p:childTnLst>
                          </p:cTn>
                        </p:par>
                        <p:par>
                          <p:cTn id="30" fill="hold" nodeType="afterGroup">
                            <p:stCondLst>
                              <p:cond delay="5000"/>
                            </p:stCondLst>
                            <p:childTnLst>
                              <p:par>
                                <p:cTn id="31" presetID="55" presetClass="entr" presetSubtype="0" fill="hold" grpId="0" nodeType="afterEffect">
                                  <p:stCondLst>
                                    <p:cond delay="0"/>
                                  </p:stCondLst>
                                  <p:childTnLst>
                                    <p:set>
                                      <p:cBhvr>
                                        <p:cTn id="32" dur="1" fill="hold">
                                          <p:stCondLst>
                                            <p:cond delay="0"/>
                                          </p:stCondLst>
                                        </p:cTn>
                                        <p:tgtEl>
                                          <p:spTgt spid="297995"/>
                                        </p:tgtEl>
                                        <p:attrNameLst>
                                          <p:attrName>style.visibility</p:attrName>
                                        </p:attrNameLst>
                                      </p:cBhvr>
                                      <p:to>
                                        <p:strVal val="visible"/>
                                      </p:to>
                                    </p:set>
                                    <p:anim calcmode="lin" valueType="num">
                                      <p:cBhvr>
                                        <p:cTn id="33" dur="1000" fill="hold"/>
                                        <p:tgtEl>
                                          <p:spTgt spid="297995"/>
                                        </p:tgtEl>
                                        <p:attrNameLst>
                                          <p:attrName>ppt_w</p:attrName>
                                        </p:attrNameLst>
                                      </p:cBhvr>
                                      <p:tavLst>
                                        <p:tav tm="0">
                                          <p:val>
                                            <p:strVal val="#ppt_w*0.70"/>
                                          </p:val>
                                        </p:tav>
                                        <p:tav tm="100000">
                                          <p:val>
                                            <p:strVal val="#ppt_w"/>
                                          </p:val>
                                        </p:tav>
                                      </p:tavLst>
                                    </p:anim>
                                    <p:anim calcmode="lin" valueType="num">
                                      <p:cBhvr>
                                        <p:cTn id="34" dur="1000" fill="hold"/>
                                        <p:tgtEl>
                                          <p:spTgt spid="297995"/>
                                        </p:tgtEl>
                                        <p:attrNameLst>
                                          <p:attrName>ppt_h</p:attrName>
                                        </p:attrNameLst>
                                      </p:cBhvr>
                                      <p:tavLst>
                                        <p:tav tm="0">
                                          <p:val>
                                            <p:strVal val="#ppt_h"/>
                                          </p:val>
                                        </p:tav>
                                        <p:tav tm="100000">
                                          <p:val>
                                            <p:strVal val="#ppt_h"/>
                                          </p:val>
                                        </p:tav>
                                      </p:tavLst>
                                    </p:anim>
                                    <p:animEffect transition="in" filter="fade">
                                      <p:cBhvr>
                                        <p:cTn id="35" dur="1000"/>
                                        <p:tgtEl>
                                          <p:spTgt spid="297995"/>
                                        </p:tgtEl>
                                      </p:cBhvr>
                                    </p:animEffect>
                                  </p:childTnLst>
                                </p:cTn>
                              </p:par>
                            </p:childTnLst>
                          </p:cTn>
                        </p:par>
                        <p:par>
                          <p:cTn id="36" fill="hold" nodeType="afterGroup">
                            <p:stCondLst>
                              <p:cond delay="6000"/>
                            </p:stCondLst>
                            <p:childTnLst>
                              <p:par>
                                <p:cTn id="37" presetID="1" presetClass="entr" presetSubtype="0" fill="hold" nodeType="afterEffect">
                                  <p:stCondLst>
                                    <p:cond delay="0"/>
                                  </p:stCondLst>
                                  <p:childTnLst>
                                    <p:set>
                                      <p:cBhvr>
                                        <p:cTn id="38" dur="1" fill="hold">
                                          <p:stCondLst>
                                            <p:cond delay="0"/>
                                          </p:stCondLst>
                                        </p:cTn>
                                        <p:tgtEl>
                                          <p:spTgt spid="297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3" grpId="0" animBg="1"/>
      <p:bldP spid="297994" grpId="0" animBg="1"/>
      <p:bldP spid="297995" grpId="0" animBg="1"/>
      <p:bldP spid="29799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1378424" y="42622"/>
            <a:ext cx="7765576" cy="967312"/>
          </a:xfrm>
        </p:spPr>
        <p:txBody>
          <a:bodyPr/>
          <a:lstStyle/>
          <a:p>
            <a:r>
              <a:rPr lang="en-US" dirty="0" err="1"/>
              <a:t>Phương</a:t>
            </a:r>
            <a:r>
              <a:rPr lang="en-US" dirty="0"/>
              <a:t> </a:t>
            </a:r>
            <a:r>
              <a:rPr lang="en-US" dirty="0" err="1"/>
              <a:t>pháp</a:t>
            </a:r>
            <a:r>
              <a:rPr lang="en-US" dirty="0"/>
              <a:t> </a:t>
            </a:r>
            <a:r>
              <a:rPr lang="en-US" dirty="0" err="1"/>
              <a:t>mã</a:t>
            </a:r>
            <a:r>
              <a:rPr lang="en-US" dirty="0"/>
              <a:t> </a:t>
            </a:r>
            <a:r>
              <a:rPr lang="en-US" dirty="0" err="1"/>
              <a:t>hóa</a:t>
            </a:r>
            <a:r>
              <a:rPr lang="en-US" dirty="0"/>
              <a:t> </a:t>
            </a:r>
            <a:r>
              <a:rPr lang="en-US" dirty="0" err="1"/>
              <a:t>bằng</a:t>
            </a:r>
            <a:r>
              <a:rPr lang="en-US" dirty="0"/>
              <a:t> </a:t>
            </a:r>
            <a:r>
              <a:rPr lang="en-US" dirty="0" err="1"/>
              <a:t>hoán</a:t>
            </a:r>
            <a:r>
              <a:rPr lang="en-US" dirty="0"/>
              <a:t> </a:t>
            </a:r>
            <a:r>
              <a:rPr lang="en-US" dirty="0" err="1"/>
              <a:t>vị</a:t>
            </a:r>
            <a:endParaRPr lang="en-US" dirty="0"/>
          </a:p>
        </p:txBody>
      </p:sp>
      <p:pic>
        <p:nvPicPr>
          <p:cNvPr id="330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2843213"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0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371600"/>
            <a:ext cx="28067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0758" name="Text Box 6"/>
          <p:cNvSpPr txBox="1">
            <a:spLocks noChangeArrowheads="1"/>
          </p:cNvSpPr>
          <p:nvPr/>
        </p:nvSpPr>
        <p:spPr bwMode="auto">
          <a:xfrm>
            <a:off x="119063" y="1600200"/>
            <a:ext cx="8715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i="1">
                <a:latin typeface="Arial" charset="0"/>
                <a:sym typeface="Symbol" pitchFamily="18" charset="2"/>
              </a:rPr>
              <a:t></a:t>
            </a:r>
            <a:r>
              <a:rPr lang="en-US" sz="3200">
                <a:latin typeface="Arial" charset="0"/>
                <a:sym typeface="Symbol" pitchFamily="18" charset="2"/>
              </a:rPr>
              <a:t> = </a:t>
            </a:r>
            <a:endParaRPr lang="en-US" sz="3200" i="1">
              <a:latin typeface="Arial" charset="0"/>
              <a:sym typeface="Symbol" pitchFamily="18" charset="2"/>
            </a:endParaRPr>
          </a:p>
        </p:txBody>
      </p:sp>
      <p:sp>
        <p:nvSpPr>
          <p:cNvPr id="330759" name="Text Box 7"/>
          <p:cNvSpPr txBox="1">
            <a:spLocks noChangeArrowheads="1"/>
          </p:cNvSpPr>
          <p:nvPr/>
        </p:nvSpPr>
        <p:spPr bwMode="auto">
          <a:xfrm>
            <a:off x="4267200" y="1600200"/>
            <a:ext cx="1108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i="1">
                <a:latin typeface="Arial" charset="0"/>
                <a:sym typeface="Symbol" pitchFamily="18" charset="2"/>
              </a:rPr>
              <a:t></a:t>
            </a:r>
            <a:r>
              <a:rPr lang="en-US" sz="3200">
                <a:latin typeface="Arial" charset="0"/>
                <a:sym typeface="Symbol" pitchFamily="18" charset="2"/>
              </a:rPr>
              <a:t> </a:t>
            </a:r>
            <a:r>
              <a:rPr lang="en-US" sz="3200" baseline="30000">
                <a:latin typeface="Arial" charset="0"/>
                <a:sym typeface="Symbol" pitchFamily="18" charset="2"/>
              </a:rPr>
              <a:t>-1</a:t>
            </a:r>
            <a:r>
              <a:rPr lang="en-US" sz="3200">
                <a:latin typeface="Arial" charset="0"/>
                <a:sym typeface="Symbol" pitchFamily="18" charset="2"/>
              </a:rPr>
              <a:t>= </a:t>
            </a:r>
            <a:endParaRPr lang="en-US" sz="3200" i="1">
              <a:latin typeface="Arial" charset="0"/>
              <a:sym typeface="Symbol" pitchFamily="18" charset="2"/>
            </a:endParaRPr>
          </a:p>
        </p:txBody>
      </p:sp>
      <p:sp>
        <p:nvSpPr>
          <p:cNvPr id="330760" name="Rectangle 8"/>
          <p:cNvSpPr>
            <a:spLocks noChangeArrowheads="1"/>
          </p:cNvSpPr>
          <p:nvPr/>
        </p:nvSpPr>
        <p:spPr bwMode="auto">
          <a:xfrm>
            <a:off x="1828800" y="2667000"/>
            <a:ext cx="566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400" b="1"/>
              <a:t>shesellsseashellsbytheseashore</a:t>
            </a:r>
          </a:p>
        </p:txBody>
      </p:sp>
      <p:sp>
        <p:nvSpPr>
          <p:cNvPr id="330761" name="Rectangle 9"/>
          <p:cNvSpPr>
            <a:spLocks noChangeArrowheads="1"/>
          </p:cNvSpPr>
          <p:nvPr/>
        </p:nvSpPr>
        <p:spPr bwMode="auto">
          <a:xfrm>
            <a:off x="838200" y="3352800"/>
            <a:ext cx="8034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400" b="1"/>
              <a:t>shesel | lsseas | hellsb | ythese | ashore </a:t>
            </a:r>
          </a:p>
        </p:txBody>
      </p:sp>
      <p:sp>
        <p:nvSpPr>
          <p:cNvPr id="330762" name="Rectangle 10"/>
          <p:cNvSpPr>
            <a:spLocks noChangeArrowheads="1"/>
          </p:cNvSpPr>
          <p:nvPr/>
        </p:nvSpPr>
        <p:spPr bwMode="auto">
          <a:xfrm>
            <a:off x="838200" y="3962400"/>
            <a:ext cx="8034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400" b="1"/>
              <a:t>EESLSH | SALSES | LSHBLE | HSYEET | HRAEOS </a:t>
            </a:r>
          </a:p>
        </p:txBody>
      </p:sp>
      <p:sp>
        <p:nvSpPr>
          <p:cNvPr id="330763" name="Rectangle 11"/>
          <p:cNvSpPr>
            <a:spLocks noChangeArrowheads="1"/>
          </p:cNvSpPr>
          <p:nvPr/>
        </p:nvSpPr>
        <p:spPr bwMode="auto">
          <a:xfrm>
            <a:off x="1905000" y="4648200"/>
            <a:ext cx="5843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400" b="1"/>
              <a:t>EESLSHSALSESLSHBLEHSYEETHRAEOS </a:t>
            </a:r>
          </a:p>
        </p:txBody>
      </p:sp>
      <p:sp>
        <p:nvSpPr>
          <p:cNvPr id="11"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30</a:t>
            </a:fld>
            <a:endParaRPr lang="en-US" dirty="0">
              <a:latin typeface="+mn-lt"/>
            </a:endParaRPr>
          </a:p>
        </p:txBody>
      </p:sp>
    </p:spTree>
    <p:extLst>
      <p:ext uri="{BB962C8B-B14F-4D97-AF65-F5344CB8AC3E}">
        <p14:creationId xmlns:p14="http://schemas.microsoft.com/office/powerpoint/2010/main" val="278467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9" name="Rectangle 5"/>
          <p:cNvSpPr>
            <a:spLocks noGrp="1" noChangeArrowheads="1"/>
          </p:cNvSpPr>
          <p:nvPr>
            <p:ph type="title"/>
          </p:nvPr>
        </p:nvSpPr>
        <p:spPr/>
        <p:txBody>
          <a:bodyPr/>
          <a:lstStyle/>
          <a:p>
            <a:r>
              <a:rPr lang="en-US"/>
              <a:t>Xác định ma trận nghịch đảo</a:t>
            </a:r>
          </a:p>
        </p:txBody>
      </p:sp>
      <p:graphicFrame>
        <p:nvGraphicFramePr>
          <p:cNvPr id="323588" name="Object 4"/>
          <p:cNvGraphicFramePr>
            <a:graphicFrameLocks noGrp="1" noChangeAspect="1"/>
          </p:cNvGraphicFramePr>
          <p:nvPr>
            <p:ph sz="half" idx="2"/>
            <p:extLst>
              <p:ext uri="{D42A27DB-BD31-4B8C-83A1-F6EECF244321}">
                <p14:modId xmlns:p14="http://schemas.microsoft.com/office/powerpoint/2010/main" val="679958108"/>
              </p:ext>
            </p:extLst>
          </p:nvPr>
        </p:nvGraphicFramePr>
        <p:xfrm>
          <a:off x="381000" y="990600"/>
          <a:ext cx="3254375" cy="1831975"/>
        </p:xfrm>
        <a:graphic>
          <a:graphicData uri="http://schemas.openxmlformats.org/presentationml/2006/ole">
            <mc:AlternateContent xmlns:mc="http://schemas.openxmlformats.org/markup-compatibility/2006">
              <mc:Choice xmlns:v="urn:schemas-microsoft-com:vml" Requires="v">
                <p:oleObj spid="_x0000_s6166" name="Equation" r:id="rId3" imgW="1307880" imgH="736560" progId="Equation.3">
                  <p:embed/>
                </p:oleObj>
              </mc:Choice>
              <mc:Fallback>
                <p:oleObj name="Equation" r:id="rId3" imgW="1307880" imgH="736560" progId="Equation.3">
                  <p:embed/>
                  <p:pic>
                    <p:nvPicPr>
                      <p:cNvPr id="0" name=""/>
                      <p:cNvPicPr>
                        <a:picLocks noChangeAspect="1" noChangeArrowheads="1"/>
                      </p:cNvPicPr>
                      <p:nvPr/>
                    </p:nvPicPr>
                    <p:blipFill>
                      <a:blip r:embed="rId4"/>
                      <a:srcRect/>
                      <a:stretch>
                        <a:fillRect/>
                      </a:stretch>
                    </p:blipFill>
                    <p:spPr bwMode="auto">
                      <a:xfrm>
                        <a:off x="381000" y="990600"/>
                        <a:ext cx="3254375" cy="183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596" name="Object 12"/>
          <p:cNvGraphicFramePr>
            <a:graphicFrameLocks noChangeAspect="1"/>
          </p:cNvGraphicFramePr>
          <p:nvPr>
            <p:extLst>
              <p:ext uri="{D42A27DB-BD31-4B8C-83A1-F6EECF244321}">
                <p14:modId xmlns:p14="http://schemas.microsoft.com/office/powerpoint/2010/main" val="3141514023"/>
              </p:ext>
            </p:extLst>
          </p:nvPr>
        </p:nvGraphicFramePr>
        <p:xfrm>
          <a:off x="5353050" y="990600"/>
          <a:ext cx="3790950" cy="1831975"/>
        </p:xfrm>
        <a:graphic>
          <a:graphicData uri="http://schemas.openxmlformats.org/presentationml/2006/ole">
            <mc:AlternateContent xmlns:mc="http://schemas.openxmlformats.org/markup-compatibility/2006">
              <mc:Choice xmlns:v="urn:schemas-microsoft-com:vml" Requires="v">
                <p:oleObj spid="_x0000_s6167" name="Equation" r:id="rId5" imgW="1523880" imgH="736560" progId="Equation.3">
                  <p:embed/>
                </p:oleObj>
              </mc:Choice>
              <mc:Fallback>
                <p:oleObj name="Equation" r:id="rId5" imgW="1523880" imgH="736560" progId="Equation.3">
                  <p:embed/>
                  <p:pic>
                    <p:nvPicPr>
                      <p:cNvPr id="0" name=""/>
                      <p:cNvPicPr>
                        <a:picLocks noChangeAspect="1" noChangeArrowheads="1"/>
                      </p:cNvPicPr>
                      <p:nvPr/>
                    </p:nvPicPr>
                    <p:blipFill>
                      <a:blip r:embed="rId6"/>
                      <a:srcRect/>
                      <a:stretch>
                        <a:fillRect/>
                      </a:stretch>
                    </p:blipFill>
                    <p:spPr bwMode="auto">
                      <a:xfrm>
                        <a:off x="5353050" y="990600"/>
                        <a:ext cx="3790950" cy="183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597" name="Line 13"/>
          <p:cNvSpPr>
            <a:spLocks noChangeShapeType="1"/>
          </p:cNvSpPr>
          <p:nvPr/>
        </p:nvSpPr>
        <p:spPr bwMode="auto">
          <a:xfrm>
            <a:off x="3886200" y="1905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598" name="Text Box 14"/>
          <p:cNvSpPr txBox="1">
            <a:spLocks noChangeArrowheads="1"/>
          </p:cNvSpPr>
          <p:nvPr/>
        </p:nvSpPr>
        <p:spPr bwMode="auto">
          <a:xfrm>
            <a:off x="3657600" y="3733800"/>
            <a:ext cx="176053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charset="0"/>
              </a:rPr>
              <a:t>(1) </a:t>
            </a:r>
            <a:r>
              <a:rPr lang="en-US">
                <a:latin typeface="Arial" charset="0"/>
                <a:sym typeface="Wingdings" pitchFamily="2" charset="2"/>
              </a:rPr>
              <a:t> (1) + 2(3)</a:t>
            </a:r>
            <a:endParaRPr lang="en-US">
              <a:latin typeface="Arial" charset="0"/>
            </a:endParaRPr>
          </a:p>
          <a:p>
            <a:r>
              <a:rPr lang="en-US">
                <a:latin typeface="Arial" charset="0"/>
              </a:rPr>
              <a:t>(3) </a:t>
            </a:r>
            <a:r>
              <a:rPr lang="en-US">
                <a:latin typeface="Arial" charset="0"/>
                <a:sym typeface="Wingdings" pitchFamily="2" charset="2"/>
              </a:rPr>
              <a:t> ½ * (3)</a:t>
            </a:r>
          </a:p>
          <a:p>
            <a:r>
              <a:rPr lang="en-US">
                <a:latin typeface="Arial" charset="0"/>
                <a:sym typeface="Wingdings" pitchFamily="2" charset="2"/>
              </a:rPr>
              <a:t>(2)  (2) – 3(3)</a:t>
            </a:r>
            <a:endParaRPr lang="en-US">
              <a:latin typeface="Arial" charset="0"/>
            </a:endParaRPr>
          </a:p>
        </p:txBody>
      </p:sp>
      <p:graphicFrame>
        <p:nvGraphicFramePr>
          <p:cNvPr id="323601" name="Object 17"/>
          <p:cNvGraphicFramePr>
            <a:graphicFrameLocks noChangeAspect="1"/>
          </p:cNvGraphicFramePr>
          <p:nvPr>
            <p:extLst>
              <p:ext uri="{D42A27DB-BD31-4B8C-83A1-F6EECF244321}">
                <p14:modId xmlns:p14="http://schemas.microsoft.com/office/powerpoint/2010/main" val="4251015777"/>
              </p:ext>
            </p:extLst>
          </p:nvPr>
        </p:nvGraphicFramePr>
        <p:xfrm>
          <a:off x="5384800" y="2743200"/>
          <a:ext cx="3727450" cy="1831975"/>
        </p:xfrm>
        <a:graphic>
          <a:graphicData uri="http://schemas.openxmlformats.org/presentationml/2006/ole">
            <mc:AlternateContent xmlns:mc="http://schemas.openxmlformats.org/markup-compatibility/2006">
              <mc:Choice xmlns:v="urn:schemas-microsoft-com:vml" Requires="v">
                <p:oleObj spid="_x0000_s6168" name="Equation" r:id="rId7" imgW="1498320" imgH="736560" progId="Equation.3">
                  <p:embed/>
                </p:oleObj>
              </mc:Choice>
              <mc:Fallback>
                <p:oleObj name="Equation" r:id="rId7" imgW="1498320" imgH="736560" progId="Equation.3">
                  <p:embed/>
                  <p:pic>
                    <p:nvPicPr>
                      <p:cNvPr id="0" name=""/>
                      <p:cNvPicPr>
                        <a:picLocks noChangeAspect="1" noChangeArrowheads="1"/>
                      </p:cNvPicPr>
                      <p:nvPr/>
                    </p:nvPicPr>
                    <p:blipFill>
                      <a:blip r:embed="rId8"/>
                      <a:srcRect/>
                      <a:stretch>
                        <a:fillRect/>
                      </a:stretch>
                    </p:blipFill>
                    <p:spPr bwMode="auto">
                      <a:xfrm>
                        <a:off x="5384800" y="2743200"/>
                        <a:ext cx="3727450" cy="183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602" name="Line 18"/>
          <p:cNvSpPr>
            <a:spLocks noChangeShapeType="1"/>
          </p:cNvSpPr>
          <p:nvPr/>
        </p:nvSpPr>
        <p:spPr bwMode="auto">
          <a:xfrm>
            <a:off x="3962400" y="35814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603" name="Text Box 19"/>
          <p:cNvSpPr txBox="1">
            <a:spLocks noChangeArrowheads="1"/>
          </p:cNvSpPr>
          <p:nvPr/>
        </p:nvSpPr>
        <p:spPr bwMode="auto">
          <a:xfrm>
            <a:off x="3657600" y="1905000"/>
            <a:ext cx="16398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charset="0"/>
              </a:rPr>
              <a:t>(3) </a:t>
            </a:r>
            <a:r>
              <a:rPr lang="en-US">
                <a:latin typeface="Arial" charset="0"/>
                <a:sym typeface="Wingdings" pitchFamily="2" charset="2"/>
              </a:rPr>
              <a:t> (3) - (1)</a:t>
            </a:r>
            <a:endParaRPr lang="en-US">
              <a:latin typeface="Arial" charset="0"/>
            </a:endParaRPr>
          </a:p>
          <a:p>
            <a:r>
              <a:rPr lang="en-US">
                <a:latin typeface="Arial" charset="0"/>
              </a:rPr>
              <a:t>(1) </a:t>
            </a:r>
            <a:r>
              <a:rPr lang="en-US">
                <a:latin typeface="Arial" charset="0"/>
                <a:sym typeface="Wingdings" pitchFamily="2" charset="2"/>
              </a:rPr>
              <a:t> (1) - (2) </a:t>
            </a:r>
            <a:endParaRPr lang="en-US">
              <a:latin typeface="Arial" charset="0"/>
            </a:endParaRPr>
          </a:p>
        </p:txBody>
      </p:sp>
      <p:sp>
        <p:nvSpPr>
          <p:cNvPr id="323605" name="Text Box 21"/>
          <p:cNvSpPr txBox="1">
            <a:spLocks noChangeArrowheads="1"/>
          </p:cNvSpPr>
          <p:nvPr/>
        </p:nvSpPr>
        <p:spPr bwMode="auto">
          <a:xfrm>
            <a:off x="3910013" y="5562600"/>
            <a:ext cx="13477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charset="0"/>
              </a:rPr>
              <a:t>(1) </a:t>
            </a:r>
            <a:r>
              <a:rPr lang="en-US">
                <a:latin typeface="Arial" charset="0"/>
                <a:sym typeface="Wingdings" pitchFamily="2" charset="2"/>
              </a:rPr>
              <a:t> ½ (1)</a:t>
            </a:r>
            <a:endParaRPr lang="en-US">
              <a:latin typeface="Arial" charset="0"/>
            </a:endParaRPr>
          </a:p>
        </p:txBody>
      </p:sp>
      <p:graphicFrame>
        <p:nvGraphicFramePr>
          <p:cNvPr id="323606" name="Object 22"/>
          <p:cNvGraphicFramePr>
            <a:graphicFrameLocks noChangeAspect="1"/>
          </p:cNvGraphicFramePr>
          <p:nvPr>
            <p:extLst>
              <p:ext uri="{D42A27DB-BD31-4B8C-83A1-F6EECF244321}">
                <p14:modId xmlns:p14="http://schemas.microsoft.com/office/powerpoint/2010/main" val="55537073"/>
              </p:ext>
            </p:extLst>
          </p:nvPr>
        </p:nvGraphicFramePr>
        <p:xfrm>
          <a:off x="5448300" y="4648200"/>
          <a:ext cx="3663950" cy="1831975"/>
        </p:xfrm>
        <a:graphic>
          <a:graphicData uri="http://schemas.openxmlformats.org/presentationml/2006/ole">
            <mc:AlternateContent xmlns:mc="http://schemas.openxmlformats.org/markup-compatibility/2006">
              <mc:Choice xmlns:v="urn:schemas-microsoft-com:vml" Requires="v">
                <p:oleObj spid="_x0000_s6169" name="Equation" r:id="rId9" imgW="1473120" imgH="736560" progId="Equation.3">
                  <p:embed/>
                </p:oleObj>
              </mc:Choice>
              <mc:Fallback>
                <p:oleObj name="Equation" r:id="rId9" imgW="1473120" imgH="736560" progId="Equation.3">
                  <p:embed/>
                  <p:pic>
                    <p:nvPicPr>
                      <p:cNvPr id="0" name=""/>
                      <p:cNvPicPr>
                        <a:picLocks noChangeAspect="1" noChangeArrowheads="1"/>
                      </p:cNvPicPr>
                      <p:nvPr/>
                    </p:nvPicPr>
                    <p:blipFill>
                      <a:blip r:embed="rId10"/>
                      <a:srcRect/>
                      <a:stretch>
                        <a:fillRect/>
                      </a:stretch>
                    </p:blipFill>
                    <p:spPr bwMode="auto">
                      <a:xfrm>
                        <a:off x="5448300" y="4648200"/>
                        <a:ext cx="3663950" cy="183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607" name="Line 23"/>
          <p:cNvSpPr>
            <a:spLocks noChangeShapeType="1"/>
          </p:cNvSpPr>
          <p:nvPr/>
        </p:nvSpPr>
        <p:spPr bwMode="auto">
          <a:xfrm>
            <a:off x="3994150" y="54864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31</a:t>
            </a:fld>
            <a:endParaRPr lang="en-US" dirty="0">
              <a:latin typeface="+mn-lt"/>
            </a:endParaRPr>
          </a:p>
        </p:txBody>
      </p:sp>
    </p:spTree>
    <p:extLst>
      <p:ext uri="{BB962C8B-B14F-4D97-AF65-F5344CB8AC3E}">
        <p14:creationId xmlns:p14="http://schemas.microsoft.com/office/powerpoint/2010/main" val="24153524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t>Các phương pháp truyền thống</a:t>
            </a:r>
          </a:p>
        </p:txBody>
      </p:sp>
      <p:sp>
        <p:nvSpPr>
          <p:cNvPr id="299011" name="Rectangle 3"/>
          <p:cNvSpPr>
            <a:spLocks noGrp="1" noChangeArrowheads="1"/>
          </p:cNvSpPr>
          <p:nvPr>
            <p:ph type="body" idx="1"/>
          </p:nvPr>
        </p:nvSpPr>
        <p:spPr>
          <a:xfrm>
            <a:off x="382588" y="1414463"/>
            <a:ext cx="8380412" cy="3817937"/>
          </a:xfrm>
          <a:ln/>
        </p:spPr>
        <p:txBody>
          <a:bodyPr/>
          <a:lstStyle/>
          <a:p>
            <a:r>
              <a:rPr lang="en-US"/>
              <a:t>Các phương pháp truyền thống sử dụng:</a:t>
            </a:r>
          </a:p>
          <a:p>
            <a:pPr lvl="1"/>
            <a:r>
              <a:rPr lang="en-US"/>
              <a:t>Phép thay thế (substitution): thay thế 1 từ/ký tự bằng 1 từ/ký tự khác</a:t>
            </a:r>
          </a:p>
          <a:p>
            <a:pPr lvl="1"/>
            <a:r>
              <a:rPr lang="en-US"/>
              <a:t>Phép thay đổi vị trí (transposition): các ký tự được thay đổi vị trí</a:t>
            </a:r>
          </a:p>
          <a:p>
            <a:r>
              <a:rPr lang="en-US"/>
              <a:t>Việc thay thế/thay đổi vị trí có thể được thực hiện:</a:t>
            </a:r>
          </a:p>
          <a:p>
            <a:pPr lvl="1"/>
            <a:r>
              <a:rPr lang="en-US"/>
              <a:t>Đơn ký tự (mono-alphabetic)</a:t>
            </a:r>
          </a:p>
          <a:p>
            <a:pPr lvl="1"/>
            <a:r>
              <a:rPr lang="en-US"/>
              <a:t>Đa ký tự (poly-alphabetic)</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a:t>
            </a:fld>
            <a:endParaRPr lang="en-US" dirty="0">
              <a:latin typeface="+mn-lt"/>
            </a:endParaRPr>
          </a:p>
        </p:txBody>
      </p:sp>
    </p:spTree>
    <p:extLst>
      <p:ext uri="{BB962C8B-B14F-4D97-AF65-F5344CB8AC3E}">
        <p14:creationId xmlns:p14="http://schemas.microsoft.com/office/powerpoint/2010/main" val="332339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t>Phương pháp mã hóa dịch chuyển</a:t>
            </a:r>
          </a:p>
        </p:txBody>
      </p:sp>
      <p:sp>
        <p:nvSpPr>
          <p:cNvPr id="300035" name="Rectangle 3"/>
          <p:cNvSpPr>
            <a:spLocks noGrp="1" noChangeArrowheads="1"/>
          </p:cNvSpPr>
          <p:nvPr>
            <p:ph type="body" idx="1"/>
          </p:nvPr>
        </p:nvSpPr>
        <p:spPr>
          <a:xfrm>
            <a:off x="382588" y="1414463"/>
            <a:ext cx="8380412" cy="3176587"/>
          </a:xfrm>
          <a:ln/>
        </p:spPr>
        <p:txBody>
          <a:bodyPr/>
          <a:lstStyle/>
          <a:p>
            <a:pPr>
              <a:buFont typeface="Wingdings 2" pitchFamily="18" charset="2"/>
              <a:buNone/>
            </a:pPr>
            <a:r>
              <a:rPr lang="en-US" b="1">
                <a:solidFill>
                  <a:schemeClr val="tx2"/>
                </a:solidFill>
              </a:rPr>
              <a:t>Shift Cipher:</a:t>
            </a:r>
          </a:p>
          <a:p>
            <a:r>
              <a:rPr lang="en-US"/>
              <a:t>Một trong những </a:t>
            </a:r>
            <a:r>
              <a:rPr lang="en-US">
                <a:solidFill>
                  <a:schemeClr val="tx2"/>
                </a:solidFill>
              </a:rPr>
              <a:t>phương pháp lâu đời nhất</a:t>
            </a:r>
            <a:r>
              <a:rPr lang="en-US"/>
              <a:t> được sử dụng để mã hóa </a:t>
            </a:r>
          </a:p>
          <a:p>
            <a:r>
              <a:rPr lang="en-US"/>
              <a:t>Thông điệp được mã hóa bằng cách </a:t>
            </a:r>
            <a:r>
              <a:rPr lang="en-US">
                <a:solidFill>
                  <a:schemeClr val="tx2"/>
                </a:solidFill>
              </a:rPr>
              <a:t>dịch chuyển xoay vòng từng ký tự đi </a:t>
            </a:r>
            <a:r>
              <a:rPr lang="en-US" i="1">
                <a:solidFill>
                  <a:schemeClr val="tx2"/>
                </a:solidFill>
              </a:rPr>
              <a:t>k</a:t>
            </a:r>
            <a:r>
              <a:rPr lang="en-US">
                <a:solidFill>
                  <a:schemeClr val="tx2"/>
                </a:solidFill>
              </a:rPr>
              <a:t> vị trí trong bảng chữ cái </a:t>
            </a:r>
          </a:p>
          <a:p>
            <a:r>
              <a:rPr lang="en-US"/>
              <a:t>Trường hợp với </a:t>
            </a:r>
            <a:r>
              <a:rPr lang="en-US" i="1">
                <a:solidFill>
                  <a:schemeClr val="tx2"/>
                </a:solidFill>
              </a:rPr>
              <a:t>k</a:t>
            </a:r>
            <a:r>
              <a:rPr lang="en-US">
                <a:solidFill>
                  <a:schemeClr val="tx2"/>
                </a:solidFill>
              </a:rPr>
              <a:t>=3</a:t>
            </a:r>
            <a:r>
              <a:rPr lang="en-US"/>
              <a:t> gọi là phương pháp</a:t>
            </a:r>
            <a:r>
              <a:rPr lang="en-US" i="1"/>
              <a:t> </a:t>
            </a:r>
            <a:r>
              <a:rPr lang="en-US" i="1">
                <a:solidFill>
                  <a:schemeClr val="tx2"/>
                </a:solidFill>
              </a:rPr>
              <a:t>mã hóa Caesar</a:t>
            </a:r>
            <a:r>
              <a:rPr lang="en-US"/>
              <a:t>.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a:t>
            </a:fld>
            <a:endParaRPr lang="en-US" dirty="0">
              <a:latin typeface="+mn-lt"/>
            </a:endParaRPr>
          </a:p>
        </p:txBody>
      </p:sp>
    </p:spTree>
    <p:extLst>
      <p:ext uri="{BB962C8B-B14F-4D97-AF65-F5344CB8AC3E}">
        <p14:creationId xmlns:p14="http://schemas.microsoft.com/office/powerpoint/2010/main" val="1406889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t>Phương pháp mã hóa dịch chuyển</a:t>
            </a:r>
          </a:p>
        </p:txBody>
      </p:sp>
      <p:sp>
        <p:nvSpPr>
          <p:cNvPr id="301059" name="Rectangle 3"/>
          <p:cNvSpPr>
            <a:spLocks noGrp="1" noChangeArrowheads="1"/>
          </p:cNvSpPr>
          <p:nvPr>
            <p:ph type="body" idx="1"/>
          </p:nvPr>
        </p:nvSpPr>
        <p:spPr>
          <a:xfrm>
            <a:off x="382588" y="3436938"/>
            <a:ext cx="8380412" cy="1744662"/>
          </a:xfrm>
          <a:ln/>
        </p:spPr>
        <p:txBody>
          <a:bodyPr/>
          <a:lstStyle/>
          <a:p>
            <a:r>
              <a:rPr lang="en-US" sz="2400" dirty="0" err="1"/>
              <a:t>Phương</a:t>
            </a:r>
            <a:r>
              <a:rPr lang="en-US" sz="2400" dirty="0"/>
              <a:t> </a:t>
            </a:r>
            <a:r>
              <a:rPr lang="en-US" sz="2400" dirty="0" err="1"/>
              <a:t>pháp</a:t>
            </a:r>
            <a:r>
              <a:rPr lang="en-US" sz="2400" dirty="0"/>
              <a:t> </a:t>
            </a:r>
            <a:r>
              <a:rPr lang="en-US" sz="2400" dirty="0" err="1"/>
              <a:t>đơn</a:t>
            </a:r>
            <a:r>
              <a:rPr lang="en-US" sz="2400" dirty="0"/>
              <a:t> </a:t>
            </a:r>
            <a:r>
              <a:rPr lang="en-US" sz="2400" dirty="0" err="1"/>
              <a:t>giản</a:t>
            </a:r>
            <a:r>
              <a:rPr lang="en-US" sz="2400" dirty="0"/>
              <a:t>, </a:t>
            </a:r>
          </a:p>
          <a:p>
            <a:r>
              <a:rPr lang="en-US" sz="2400" dirty="0" err="1"/>
              <a:t>Thao</a:t>
            </a:r>
            <a:r>
              <a:rPr lang="en-US" sz="2400" dirty="0"/>
              <a:t> </a:t>
            </a:r>
            <a:r>
              <a:rPr lang="en-US" sz="2400" dirty="0" err="1"/>
              <a:t>tác</a:t>
            </a:r>
            <a:r>
              <a:rPr lang="en-US" sz="2400" dirty="0"/>
              <a:t> </a:t>
            </a:r>
            <a:r>
              <a:rPr lang="en-US" sz="2400" dirty="0" err="1"/>
              <a:t>xử</a:t>
            </a:r>
            <a:r>
              <a:rPr lang="en-US" sz="2400" dirty="0"/>
              <a:t> </a:t>
            </a:r>
            <a:r>
              <a:rPr lang="en-US" sz="2400" dirty="0" err="1"/>
              <a:t>lý</a:t>
            </a:r>
            <a:r>
              <a:rPr lang="en-US" sz="2400" dirty="0"/>
              <a:t> </a:t>
            </a:r>
            <a:r>
              <a:rPr lang="en-US" sz="2400" dirty="0" err="1"/>
              <a:t>mã</a:t>
            </a:r>
            <a:r>
              <a:rPr lang="en-US" sz="2400" dirty="0"/>
              <a:t> </a:t>
            </a:r>
            <a:r>
              <a:rPr lang="en-US" sz="2400" dirty="0" err="1"/>
              <a:t>hóa</a:t>
            </a:r>
            <a:r>
              <a:rPr lang="en-US" sz="2400" dirty="0"/>
              <a:t> </a:t>
            </a:r>
            <a:r>
              <a:rPr lang="en-US" sz="2400" dirty="0" err="1"/>
              <a:t>và</a:t>
            </a:r>
            <a:r>
              <a:rPr lang="en-US" sz="2400" dirty="0"/>
              <a:t> </a:t>
            </a:r>
            <a:r>
              <a:rPr lang="en-US" sz="2400" dirty="0" err="1"/>
              <a:t>giải</a:t>
            </a:r>
            <a:r>
              <a:rPr lang="en-US" sz="2400" dirty="0"/>
              <a:t> </a:t>
            </a:r>
            <a:r>
              <a:rPr lang="en-US" sz="2400" dirty="0" err="1"/>
              <a:t>mã</a:t>
            </a:r>
            <a:r>
              <a:rPr lang="en-US" sz="2400" dirty="0"/>
              <a:t> </a:t>
            </a:r>
            <a:r>
              <a:rPr lang="en-US" sz="2400" dirty="0" err="1"/>
              <a:t>được</a:t>
            </a:r>
            <a:r>
              <a:rPr lang="en-US" sz="2400" dirty="0"/>
              <a:t> </a:t>
            </a:r>
            <a:r>
              <a:rPr lang="en-US" sz="2400" dirty="0" err="1"/>
              <a:t>thực</a:t>
            </a:r>
            <a:r>
              <a:rPr lang="en-US" sz="2400" dirty="0"/>
              <a:t> </a:t>
            </a:r>
            <a:r>
              <a:rPr lang="en-US" sz="2400" dirty="0" err="1"/>
              <a:t>hiện</a:t>
            </a:r>
            <a:r>
              <a:rPr lang="en-US" sz="2400" dirty="0"/>
              <a:t> </a:t>
            </a:r>
            <a:r>
              <a:rPr lang="en-US" sz="2400" dirty="0" err="1"/>
              <a:t>nhanh</a:t>
            </a:r>
            <a:r>
              <a:rPr lang="en-US" sz="2400" dirty="0"/>
              <a:t> </a:t>
            </a:r>
            <a:r>
              <a:rPr lang="en-US" sz="2400" dirty="0" err="1"/>
              <a:t>chóng</a:t>
            </a:r>
            <a:r>
              <a:rPr lang="en-US" sz="2400" dirty="0"/>
              <a:t> </a:t>
            </a:r>
          </a:p>
          <a:p>
            <a:r>
              <a:rPr lang="en-US" sz="2400" dirty="0" err="1"/>
              <a:t>Không</a:t>
            </a:r>
            <a:r>
              <a:rPr lang="en-US" sz="2400" dirty="0"/>
              <a:t> </a:t>
            </a:r>
            <a:r>
              <a:rPr lang="en-US" sz="2400" dirty="0" err="1"/>
              <a:t>gian</a:t>
            </a:r>
            <a:r>
              <a:rPr lang="en-US" sz="2400" dirty="0"/>
              <a:t> </a:t>
            </a:r>
            <a:r>
              <a:rPr lang="en-US" sz="2400" dirty="0" err="1"/>
              <a:t>khóa</a:t>
            </a:r>
            <a:r>
              <a:rPr lang="en-US" sz="2400" dirty="0"/>
              <a:t> </a:t>
            </a:r>
            <a:r>
              <a:rPr lang="en-US" sz="2400" i="1" dirty="0"/>
              <a:t>K</a:t>
            </a:r>
            <a:r>
              <a:rPr lang="en-US" sz="2400" dirty="0"/>
              <a:t> = {0, 1, 2, …, </a:t>
            </a:r>
            <a:r>
              <a:rPr lang="en-US" sz="2400" i="1" dirty="0"/>
              <a:t>n</a:t>
            </a:r>
            <a:r>
              <a:rPr lang="en-US" sz="2400" dirty="0"/>
              <a:t>-1} = </a:t>
            </a:r>
            <a:r>
              <a:rPr lang="en-US" sz="2400" i="1" dirty="0"/>
              <a:t>Z</a:t>
            </a:r>
            <a:r>
              <a:rPr lang="en-US" sz="2400" i="1" baseline="-25000" dirty="0"/>
              <a:t>n</a:t>
            </a:r>
          </a:p>
          <a:p>
            <a:r>
              <a:rPr lang="en-US" sz="2400" dirty="0" err="1">
                <a:solidFill>
                  <a:schemeClr val="tx2"/>
                </a:solidFill>
              </a:rPr>
              <a:t>Dễ</a:t>
            </a:r>
            <a:r>
              <a:rPr lang="en-US" sz="2400" dirty="0">
                <a:solidFill>
                  <a:schemeClr val="tx2"/>
                </a:solidFill>
              </a:rPr>
              <a:t> </a:t>
            </a:r>
            <a:r>
              <a:rPr lang="en-US" sz="2400" dirty="0" err="1">
                <a:solidFill>
                  <a:schemeClr val="tx2"/>
                </a:solidFill>
              </a:rPr>
              <a:t>bị</a:t>
            </a:r>
            <a:r>
              <a:rPr lang="en-US" sz="2400" dirty="0">
                <a:solidFill>
                  <a:schemeClr val="tx2"/>
                </a:solidFill>
              </a:rPr>
              <a:t> </a:t>
            </a:r>
            <a:r>
              <a:rPr lang="en-US" sz="2400" dirty="0" err="1">
                <a:solidFill>
                  <a:schemeClr val="tx2"/>
                </a:solidFill>
              </a:rPr>
              <a:t>phá</a:t>
            </a:r>
            <a:r>
              <a:rPr lang="en-US" sz="2400" dirty="0">
                <a:solidFill>
                  <a:schemeClr val="tx2"/>
                </a:solidFill>
              </a:rPr>
              <a:t> </a:t>
            </a:r>
            <a:r>
              <a:rPr lang="en-US" sz="2400" dirty="0" err="1">
                <a:solidFill>
                  <a:schemeClr val="tx2"/>
                </a:solidFill>
              </a:rPr>
              <a:t>vỡ</a:t>
            </a:r>
            <a:r>
              <a:rPr lang="en-US" sz="2400" dirty="0">
                <a:solidFill>
                  <a:schemeClr val="tx2"/>
                </a:solidFill>
              </a:rPr>
              <a:t> </a:t>
            </a:r>
            <a:r>
              <a:rPr lang="en-US" sz="2400" dirty="0" err="1">
                <a:solidFill>
                  <a:schemeClr val="tx2"/>
                </a:solidFill>
              </a:rPr>
              <a:t>bằng</a:t>
            </a:r>
            <a:r>
              <a:rPr lang="en-US" sz="2400" dirty="0">
                <a:solidFill>
                  <a:schemeClr val="tx2"/>
                </a:solidFill>
              </a:rPr>
              <a:t> </a:t>
            </a:r>
            <a:r>
              <a:rPr lang="en-US" sz="2400" dirty="0" err="1">
                <a:solidFill>
                  <a:schemeClr val="tx2"/>
                </a:solidFill>
              </a:rPr>
              <a:t>cách</a:t>
            </a:r>
            <a:r>
              <a:rPr lang="en-US" sz="2400" dirty="0">
                <a:solidFill>
                  <a:schemeClr val="tx2"/>
                </a:solidFill>
              </a:rPr>
              <a:t> </a:t>
            </a:r>
            <a:r>
              <a:rPr lang="en-US" sz="2400" dirty="0" err="1">
                <a:solidFill>
                  <a:schemeClr val="tx2"/>
                </a:solidFill>
              </a:rPr>
              <a:t>thử</a:t>
            </a:r>
            <a:r>
              <a:rPr lang="en-US" sz="2400" dirty="0">
                <a:solidFill>
                  <a:schemeClr val="tx2"/>
                </a:solidFill>
              </a:rPr>
              <a:t> </a:t>
            </a:r>
            <a:r>
              <a:rPr lang="en-US" sz="2400" dirty="0" err="1">
                <a:solidFill>
                  <a:schemeClr val="tx2"/>
                </a:solidFill>
              </a:rPr>
              <a:t>mọi</a:t>
            </a:r>
            <a:r>
              <a:rPr lang="en-US" sz="2400" dirty="0">
                <a:solidFill>
                  <a:schemeClr val="tx2"/>
                </a:solidFill>
              </a:rPr>
              <a:t> </a:t>
            </a:r>
            <a:r>
              <a:rPr lang="en-US" sz="2400" dirty="0" err="1">
                <a:solidFill>
                  <a:schemeClr val="tx2"/>
                </a:solidFill>
              </a:rPr>
              <a:t>khả</a:t>
            </a:r>
            <a:r>
              <a:rPr lang="en-US" sz="2400" dirty="0">
                <a:solidFill>
                  <a:schemeClr val="tx2"/>
                </a:solidFill>
              </a:rPr>
              <a:t> </a:t>
            </a:r>
            <a:r>
              <a:rPr lang="en-US" sz="2400" dirty="0" err="1">
                <a:solidFill>
                  <a:schemeClr val="tx2"/>
                </a:solidFill>
              </a:rPr>
              <a:t>năng</a:t>
            </a:r>
            <a:r>
              <a:rPr lang="en-US" sz="2400" dirty="0">
                <a:solidFill>
                  <a:schemeClr val="tx2"/>
                </a:solidFill>
              </a:rPr>
              <a:t> </a:t>
            </a:r>
            <a:r>
              <a:rPr lang="en-US" sz="2400" dirty="0" err="1">
                <a:solidFill>
                  <a:schemeClr val="tx2"/>
                </a:solidFill>
              </a:rPr>
              <a:t>khóa</a:t>
            </a:r>
            <a:r>
              <a:rPr lang="en-US" sz="2400" dirty="0">
                <a:solidFill>
                  <a:schemeClr val="tx2"/>
                </a:solidFill>
              </a:rPr>
              <a:t> </a:t>
            </a:r>
            <a:r>
              <a:rPr lang="en-US" sz="2400" i="1" dirty="0">
                <a:solidFill>
                  <a:schemeClr val="tx2"/>
                </a:solidFill>
              </a:rPr>
              <a:t>k</a:t>
            </a:r>
          </a:p>
        </p:txBody>
      </p:sp>
      <p:pic>
        <p:nvPicPr>
          <p:cNvPr id="301060" name="Picture 4" descr="shiftCip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84275"/>
            <a:ext cx="6334125" cy="1863725"/>
          </a:xfrm>
          <a:prstGeom prst="rect">
            <a:avLst/>
          </a:prstGeom>
          <a:noFill/>
          <a:ln w="9525">
            <a:solidFill>
              <a:schemeClr val="accent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6</a:t>
            </a:fld>
            <a:endParaRPr lang="en-US" dirty="0">
              <a:latin typeface="+mn-lt"/>
            </a:endParaRPr>
          </a:p>
        </p:txBody>
      </p:sp>
    </p:spTree>
    <p:extLst>
      <p:ext uri="{BB962C8B-B14F-4D97-AF65-F5344CB8AC3E}">
        <p14:creationId xmlns:p14="http://schemas.microsoft.com/office/powerpoint/2010/main" val="317533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t>Phương pháp mã hóa dịch chuyển</a:t>
            </a:r>
          </a:p>
        </p:txBody>
      </p:sp>
      <p:sp>
        <p:nvSpPr>
          <p:cNvPr id="302083" name="Rectangle 3"/>
          <p:cNvSpPr>
            <a:spLocks noGrp="1" noChangeArrowheads="1"/>
          </p:cNvSpPr>
          <p:nvPr>
            <p:ph type="body" idx="1"/>
          </p:nvPr>
        </p:nvSpPr>
        <p:spPr>
          <a:xfrm>
            <a:off x="382588" y="1414463"/>
            <a:ext cx="8380412" cy="3560762"/>
          </a:xfrm>
          <a:ln/>
        </p:spPr>
        <p:txBody>
          <a:bodyPr/>
          <a:lstStyle/>
          <a:p>
            <a:pPr algn="just"/>
            <a:r>
              <a:rPr lang="en-US"/>
              <a:t>Ví dụ: </a:t>
            </a:r>
          </a:p>
          <a:p>
            <a:pPr lvl="1" algn="just"/>
            <a:r>
              <a:rPr lang="en-US"/>
              <a:t>Mã hóa một thông điệp được biểu diễn bằng các chữ cái từ A đến Z (26 chữ cái), ta sử dụng </a:t>
            </a:r>
            <a:r>
              <a:rPr lang="en-US" i="1">
                <a:solidFill>
                  <a:schemeClr val="tx2"/>
                </a:solidFill>
              </a:rPr>
              <a:t>Z</a:t>
            </a:r>
            <a:r>
              <a:rPr lang="en-US" baseline="-25000">
                <a:solidFill>
                  <a:schemeClr val="tx2"/>
                </a:solidFill>
              </a:rPr>
              <a:t>26</a:t>
            </a:r>
            <a:r>
              <a:rPr lang="en-US"/>
              <a:t>. </a:t>
            </a:r>
          </a:p>
          <a:p>
            <a:pPr lvl="1" algn="just"/>
            <a:r>
              <a:rPr lang="en-US"/>
              <a:t>Thông điệp được mã hóa sẽ không an toàn và có thể dễ dàng bị giải mã bằng cách thử lần lượt </a:t>
            </a:r>
            <a:r>
              <a:rPr lang="en-US">
                <a:solidFill>
                  <a:schemeClr val="tx2"/>
                </a:solidFill>
              </a:rPr>
              <a:t>26 giá trị khóa </a:t>
            </a:r>
            <a:r>
              <a:rPr lang="en-US" i="1">
                <a:solidFill>
                  <a:schemeClr val="tx2"/>
                </a:solidFill>
              </a:rPr>
              <a:t>k</a:t>
            </a:r>
            <a:r>
              <a:rPr lang="en-US"/>
              <a:t>. </a:t>
            </a:r>
          </a:p>
          <a:p>
            <a:pPr lvl="1" algn="just"/>
            <a:r>
              <a:rPr lang="en-US"/>
              <a:t>Tính trung bình, thông điệp đã được mã hóa có thể bị giải mã sau khoảng </a:t>
            </a:r>
            <a:r>
              <a:rPr lang="en-US">
                <a:solidFill>
                  <a:schemeClr val="tx2"/>
                </a:solidFill>
              </a:rPr>
              <a:t>26/2 = 13</a:t>
            </a:r>
            <a:r>
              <a:rPr lang="en-US"/>
              <a:t> lần thử khóa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7</a:t>
            </a:fld>
            <a:endParaRPr lang="en-US" dirty="0">
              <a:latin typeface="+mn-lt"/>
            </a:endParaRPr>
          </a:p>
        </p:txBody>
      </p:sp>
    </p:spTree>
    <p:extLst>
      <p:ext uri="{BB962C8B-B14F-4D97-AF65-F5344CB8AC3E}">
        <p14:creationId xmlns:p14="http://schemas.microsoft.com/office/powerpoint/2010/main" val="227316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endParaRPr lang="en-US"/>
          </a:p>
        </p:txBody>
      </p:sp>
      <p:sp>
        <p:nvSpPr>
          <p:cNvPr id="316419" name="Rectangle 3"/>
          <p:cNvSpPr>
            <a:spLocks noGrp="1" noChangeArrowheads="1"/>
          </p:cNvSpPr>
          <p:nvPr>
            <p:ph type="body" idx="1"/>
          </p:nvPr>
        </p:nvSpPr>
        <p:spPr>
          <a:xfrm>
            <a:off x="382588" y="1414463"/>
            <a:ext cx="8380412" cy="5213350"/>
          </a:xfrm>
          <a:ln/>
        </p:spPr>
        <p:txBody>
          <a:bodyPr/>
          <a:lstStyle/>
          <a:p>
            <a:pPr>
              <a:lnSpc>
                <a:spcPct val="80000"/>
              </a:lnSpc>
            </a:pPr>
            <a:r>
              <a:rPr lang="en-US" sz="2400" dirty="0"/>
              <a:t>Cho </a:t>
            </a:r>
            <a:r>
              <a:rPr lang="en-US" sz="2400" dirty="0" err="1"/>
              <a:t>bản</a:t>
            </a:r>
            <a:r>
              <a:rPr lang="en-US" sz="2400" dirty="0"/>
              <a:t> </a:t>
            </a:r>
            <a:r>
              <a:rPr lang="en-US" sz="2400" dirty="0" err="1"/>
              <a:t>mã</a:t>
            </a:r>
            <a:endParaRPr lang="en-US" sz="2400" dirty="0"/>
          </a:p>
          <a:p>
            <a:pPr>
              <a:lnSpc>
                <a:spcPct val="80000"/>
              </a:lnSpc>
              <a:buFont typeface="Wingdings 2" pitchFamily="18" charset="2"/>
              <a:buNone/>
            </a:pPr>
            <a:r>
              <a:rPr lang="en-US" b="1" dirty="0">
                <a:latin typeface="Courier New" pitchFamily="49" charset="0"/>
                <a:cs typeface="Courier New" pitchFamily="49" charset="0"/>
              </a:rPr>
              <a:t>				JBCRCLQRWCRVNBJENBWRWN </a:t>
            </a:r>
          </a:p>
          <a:p>
            <a:pPr>
              <a:lnSpc>
                <a:spcPct val="80000"/>
              </a:lnSpc>
            </a:pPr>
            <a:r>
              <a:rPr lang="en-US" sz="2400" dirty="0" err="1"/>
              <a:t>Lần</a:t>
            </a:r>
            <a:r>
              <a:rPr lang="en-US" sz="2400" dirty="0"/>
              <a:t> </a:t>
            </a:r>
            <a:r>
              <a:rPr lang="en-US" sz="2400" dirty="0" err="1"/>
              <a:t>lượt</a:t>
            </a:r>
            <a:r>
              <a:rPr lang="en-US" sz="2400" dirty="0"/>
              <a:t> </a:t>
            </a:r>
            <a:r>
              <a:rPr lang="en-US" sz="2400" dirty="0" err="1"/>
              <a:t>thử</a:t>
            </a:r>
            <a:r>
              <a:rPr lang="en-US" sz="2400" dirty="0"/>
              <a:t> </a:t>
            </a:r>
            <a:r>
              <a:rPr lang="en-US" sz="2400" dirty="0" err="1"/>
              <a:t>các</a:t>
            </a:r>
            <a:r>
              <a:rPr lang="en-US" sz="2400" dirty="0"/>
              <a:t> </a:t>
            </a:r>
            <a:r>
              <a:rPr lang="en-US" sz="2400" dirty="0" err="1"/>
              <a:t>khóa</a:t>
            </a:r>
            <a:r>
              <a:rPr lang="en-US" sz="2400" dirty="0"/>
              <a:t> k = 0, 1, 2, … 25</a:t>
            </a:r>
          </a:p>
          <a:p>
            <a:pPr lvl="4">
              <a:lnSpc>
                <a:spcPct val="80000"/>
              </a:lnSpc>
              <a:buFont typeface="Wingdings 2" pitchFamily="18" charset="2"/>
              <a:buNone/>
            </a:pPr>
            <a:r>
              <a:rPr lang="en-US" sz="2400" b="1" dirty="0" err="1">
                <a:latin typeface="Courier New" pitchFamily="49" charset="0"/>
                <a:cs typeface="Courier New" pitchFamily="49" charset="0"/>
              </a:rPr>
              <a:t>jbcrclqrwcrvnbjenbwrwn</a:t>
            </a:r>
            <a:r>
              <a:rPr lang="en-US" sz="2400" b="1" dirty="0">
                <a:latin typeface="Courier New" pitchFamily="49" charset="0"/>
                <a:cs typeface="Courier New" pitchFamily="49" charset="0"/>
              </a:rPr>
              <a:t> </a:t>
            </a:r>
          </a:p>
          <a:p>
            <a:pPr lvl="4">
              <a:lnSpc>
                <a:spcPct val="80000"/>
              </a:lnSpc>
              <a:buFont typeface="Wingdings 2" pitchFamily="18" charset="2"/>
              <a:buNone/>
            </a:pPr>
            <a:r>
              <a:rPr lang="en-US" sz="2400" b="1" dirty="0" err="1">
                <a:latin typeface="Courier New" pitchFamily="49" charset="0"/>
                <a:cs typeface="Courier New" pitchFamily="49" charset="0"/>
              </a:rPr>
              <a:t>iabqbkpqvbqumaidmavqvm</a:t>
            </a:r>
            <a:r>
              <a:rPr lang="en-US" sz="2400" b="1" dirty="0">
                <a:latin typeface="Courier New" pitchFamily="49" charset="0"/>
                <a:cs typeface="Courier New" pitchFamily="49" charset="0"/>
              </a:rPr>
              <a:t> </a:t>
            </a:r>
          </a:p>
          <a:p>
            <a:pPr lvl="4">
              <a:lnSpc>
                <a:spcPct val="80000"/>
              </a:lnSpc>
              <a:buFont typeface="Wingdings 2" pitchFamily="18" charset="2"/>
              <a:buNone/>
            </a:pPr>
            <a:r>
              <a:rPr lang="en-US" sz="2400" b="1" dirty="0" err="1">
                <a:latin typeface="Courier New" pitchFamily="49" charset="0"/>
                <a:cs typeface="Courier New" pitchFamily="49" charset="0"/>
              </a:rPr>
              <a:t>hzapajopuaptlzhclzupul</a:t>
            </a:r>
            <a:r>
              <a:rPr lang="en-US" sz="2400" b="1" dirty="0">
                <a:latin typeface="Courier New" pitchFamily="49" charset="0"/>
                <a:cs typeface="Courier New" pitchFamily="49" charset="0"/>
              </a:rPr>
              <a:t> </a:t>
            </a:r>
          </a:p>
          <a:p>
            <a:pPr lvl="4">
              <a:lnSpc>
                <a:spcPct val="80000"/>
              </a:lnSpc>
              <a:buFont typeface="Wingdings 2" pitchFamily="18" charset="2"/>
              <a:buNone/>
            </a:pPr>
            <a:r>
              <a:rPr lang="en-US" sz="2400" b="1" dirty="0" err="1">
                <a:latin typeface="Courier New" pitchFamily="49" charset="0"/>
                <a:cs typeface="Courier New" pitchFamily="49" charset="0"/>
              </a:rPr>
              <a:t>gyzozinotzoskygbkytotk</a:t>
            </a:r>
            <a:r>
              <a:rPr lang="en-US" sz="2400" b="1" dirty="0">
                <a:latin typeface="Courier New" pitchFamily="49" charset="0"/>
                <a:cs typeface="Courier New" pitchFamily="49" charset="0"/>
              </a:rPr>
              <a:t> </a:t>
            </a:r>
          </a:p>
          <a:p>
            <a:pPr lvl="4">
              <a:lnSpc>
                <a:spcPct val="80000"/>
              </a:lnSpc>
              <a:buFont typeface="Wingdings 2" pitchFamily="18" charset="2"/>
              <a:buNone/>
            </a:pPr>
            <a:r>
              <a:rPr lang="en-US" sz="2400" b="1" dirty="0" err="1">
                <a:latin typeface="Courier New" pitchFamily="49" charset="0"/>
                <a:cs typeface="Courier New" pitchFamily="49" charset="0"/>
              </a:rPr>
              <a:t>fxynyhmnsynrjxfajxsnsj</a:t>
            </a:r>
            <a:r>
              <a:rPr lang="en-US" sz="2400" b="1" dirty="0">
                <a:latin typeface="Courier New" pitchFamily="49" charset="0"/>
                <a:cs typeface="Courier New" pitchFamily="49" charset="0"/>
              </a:rPr>
              <a:t> </a:t>
            </a:r>
          </a:p>
          <a:p>
            <a:pPr lvl="4">
              <a:lnSpc>
                <a:spcPct val="80000"/>
              </a:lnSpc>
              <a:buFont typeface="Wingdings 2" pitchFamily="18" charset="2"/>
              <a:buNone/>
            </a:pPr>
            <a:r>
              <a:rPr lang="en-US" sz="2400" b="1" dirty="0" err="1">
                <a:latin typeface="Courier New" pitchFamily="49" charset="0"/>
                <a:cs typeface="Courier New" pitchFamily="49" charset="0"/>
              </a:rPr>
              <a:t>ewxmxglmrxmqiweziwrmri</a:t>
            </a:r>
            <a:r>
              <a:rPr lang="en-US" sz="2400" b="1" dirty="0">
                <a:latin typeface="Courier New" pitchFamily="49" charset="0"/>
                <a:cs typeface="Courier New" pitchFamily="49" charset="0"/>
              </a:rPr>
              <a:t> </a:t>
            </a:r>
          </a:p>
          <a:p>
            <a:pPr lvl="4">
              <a:lnSpc>
                <a:spcPct val="80000"/>
              </a:lnSpc>
              <a:buFont typeface="Wingdings 2" pitchFamily="18" charset="2"/>
              <a:buNone/>
            </a:pPr>
            <a:r>
              <a:rPr lang="en-US" sz="2400" b="1" dirty="0" err="1">
                <a:latin typeface="Courier New" pitchFamily="49" charset="0"/>
                <a:cs typeface="Courier New" pitchFamily="49" charset="0"/>
              </a:rPr>
              <a:t>dvwlwfklqwlphvdyhvqlqh</a:t>
            </a:r>
            <a:r>
              <a:rPr lang="en-US" sz="2400" b="1" dirty="0">
                <a:latin typeface="Courier New" pitchFamily="49" charset="0"/>
                <a:cs typeface="Courier New" pitchFamily="49" charset="0"/>
              </a:rPr>
              <a:t> </a:t>
            </a:r>
          </a:p>
          <a:p>
            <a:pPr lvl="4">
              <a:lnSpc>
                <a:spcPct val="80000"/>
              </a:lnSpc>
              <a:buFont typeface="Wingdings 2" pitchFamily="18" charset="2"/>
              <a:buNone/>
            </a:pPr>
            <a:r>
              <a:rPr lang="en-US" sz="2400" b="1" dirty="0" err="1">
                <a:latin typeface="Courier New" pitchFamily="49" charset="0"/>
                <a:cs typeface="Courier New" pitchFamily="49" charset="0"/>
              </a:rPr>
              <a:t>cuvkvejkpvkogucxgupkpg</a:t>
            </a:r>
            <a:r>
              <a:rPr lang="en-US" sz="2400" b="1" dirty="0">
                <a:latin typeface="Courier New" pitchFamily="49" charset="0"/>
                <a:cs typeface="Courier New" pitchFamily="49" charset="0"/>
              </a:rPr>
              <a:t> </a:t>
            </a:r>
          </a:p>
          <a:p>
            <a:pPr lvl="4">
              <a:lnSpc>
                <a:spcPct val="80000"/>
              </a:lnSpc>
              <a:buFont typeface="Wingdings 2" pitchFamily="18" charset="2"/>
              <a:buNone/>
            </a:pPr>
            <a:r>
              <a:rPr lang="en-US" sz="2400" b="1" dirty="0" err="1">
                <a:latin typeface="Courier New" pitchFamily="49" charset="0"/>
                <a:cs typeface="Courier New" pitchFamily="49" charset="0"/>
              </a:rPr>
              <a:t>btujudijoujnftbwftojof</a:t>
            </a:r>
            <a:r>
              <a:rPr lang="en-US" sz="2400" b="1" dirty="0">
                <a:latin typeface="Courier New" pitchFamily="49" charset="0"/>
                <a:cs typeface="Courier New" pitchFamily="49" charset="0"/>
              </a:rPr>
              <a:t> </a:t>
            </a:r>
          </a:p>
          <a:p>
            <a:pPr lvl="4">
              <a:lnSpc>
                <a:spcPct val="80000"/>
              </a:lnSpc>
              <a:buFont typeface="Wingdings 2" pitchFamily="18" charset="2"/>
              <a:buNone/>
            </a:pPr>
            <a:r>
              <a:rPr lang="en-US" sz="2400" b="1" dirty="0" err="1">
                <a:latin typeface="Courier New" pitchFamily="49" charset="0"/>
                <a:cs typeface="Courier New" pitchFamily="49" charset="0"/>
              </a:rPr>
              <a:t>astitchintimesavesnine</a:t>
            </a:r>
            <a:r>
              <a:rPr lang="en-US" sz="2400" b="1" dirty="0">
                <a:latin typeface="Courier New" pitchFamily="49" charset="0"/>
                <a:cs typeface="Courier New" pitchFamily="49" charset="0"/>
              </a:rPr>
              <a:t>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8</a:t>
            </a:fld>
            <a:endParaRPr lang="en-US" dirty="0">
              <a:latin typeface="+mn-lt"/>
            </a:endParaRPr>
          </a:p>
        </p:txBody>
      </p:sp>
    </p:spTree>
    <p:extLst>
      <p:ext uri="{BB962C8B-B14F-4D97-AF65-F5344CB8AC3E}">
        <p14:creationId xmlns:p14="http://schemas.microsoft.com/office/powerpoint/2010/main" val="47316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endParaRPr lang="en-US"/>
          </a:p>
        </p:txBody>
      </p:sp>
      <p:sp>
        <p:nvSpPr>
          <p:cNvPr id="317443" name="Rectangle 3"/>
          <p:cNvSpPr>
            <a:spLocks noGrp="1" noChangeArrowheads="1"/>
          </p:cNvSpPr>
          <p:nvPr>
            <p:ph type="body" idx="1"/>
          </p:nvPr>
        </p:nvSpPr>
        <p:spPr>
          <a:xfrm>
            <a:off x="382588" y="1414463"/>
            <a:ext cx="8380412" cy="5213350"/>
          </a:xfrm>
          <a:ln/>
        </p:spPr>
        <p:txBody>
          <a:bodyPr/>
          <a:lstStyle/>
          <a:p>
            <a:pPr>
              <a:lnSpc>
                <a:spcPct val="80000"/>
              </a:lnSpc>
            </a:pPr>
            <a:r>
              <a:rPr lang="en-US" sz="2400" dirty="0"/>
              <a:t>Cho </a:t>
            </a:r>
            <a:r>
              <a:rPr lang="en-US" sz="2400" dirty="0" err="1"/>
              <a:t>bản</a:t>
            </a:r>
            <a:r>
              <a:rPr lang="en-US" sz="2400" dirty="0"/>
              <a:t> </a:t>
            </a:r>
            <a:r>
              <a:rPr lang="en-US" sz="2400" dirty="0" err="1"/>
              <a:t>mã</a:t>
            </a:r>
            <a:endParaRPr lang="en-US" sz="2400" dirty="0"/>
          </a:p>
          <a:p>
            <a:pPr algn="ctr">
              <a:lnSpc>
                <a:spcPct val="80000"/>
              </a:lnSpc>
              <a:buFont typeface="Wingdings 2" pitchFamily="18" charset="2"/>
              <a:buNone/>
            </a:pPr>
            <a:r>
              <a:rPr lang="en-US" sz="2400" b="1" dirty="0">
                <a:latin typeface="Courier New" pitchFamily="49" charset="0"/>
              </a:rPr>
              <a:t>JBCRCLQRWCRVNBJENBWRWN </a:t>
            </a:r>
          </a:p>
          <a:p>
            <a:pPr>
              <a:lnSpc>
                <a:spcPct val="80000"/>
              </a:lnSpc>
            </a:pPr>
            <a:r>
              <a:rPr lang="en-US" sz="2400" dirty="0" err="1"/>
              <a:t>Lần</a:t>
            </a:r>
            <a:r>
              <a:rPr lang="en-US" sz="2400" dirty="0"/>
              <a:t> </a:t>
            </a:r>
            <a:r>
              <a:rPr lang="en-US" sz="2400" dirty="0" err="1"/>
              <a:t>lượt</a:t>
            </a:r>
            <a:r>
              <a:rPr lang="en-US" sz="2400" dirty="0"/>
              <a:t> </a:t>
            </a:r>
            <a:r>
              <a:rPr lang="en-US" sz="2400" dirty="0" err="1"/>
              <a:t>thử</a:t>
            </a:r>
            <a:r>
              <a:rPr lang="en-US" sz="2400" dirty="0"/>
              <a:t> </a:t>
            </a:r>
            <a:r>
              <a:rPr lang="en-US" sz="2400" dirty="0" err="1"/>
              <a:t>các</a:t>
            </a:r>
            <a:r>
              <a:rPr lang="en-US" sz="2400" dirty="0"/>
              <a:t> </a:t>
            </a:r>
            <a:r>
              <a:rPr lang="en-US" sz="2400" dirty="0" err="1"/>
              <a:t>khóa</a:t>
            </a:r>
            <a:r>
              <a:rPr lang="en-US" sz="2400" dirty="0"/>
              <a:t> k = 0, 1, 2, … 25</a:t>
            </a:r>
          </a:p>
          <a:p>
            <a:pPr algn="ctr">
              <a:lnSpc>
                <a:spcPct val="80000"/>
              </a:lnSpc>
              <a:buFont typeface="Wingdings 2" pitchFamily="18" charset="2"/>
              <a:buNone/>
            </a:pPr>
            <a:r>
              <a:rPr lang="en-US" sz="2400" b="1" dirty="0" err="1">
                <a:latin typeface="Courier New" pitchFamily="49" charset="0"/>
              </a:rPr>
              <a:t>jbcrclqrwcrvnbjenbwrwn</a:t>
            </a:r>
            <a:r>
              <a:rPr lang="en-US" sz="2400" b="1" dirty="0">
                <a:latin typeface="Courier New" pitchFamily="49" charset="0"/>
              </a:rPr>
              <a:t> </a:t>
            </a:r>
          </a:p>
          <a:p>
            <a:pPr algn="ctr">
              <a:lnSpc>
                <a:spcPct val="80000"/>
              </a:lnSpc>
              <a:buFont typeface="Wingdings 2" pitchFamily="18" charset="2"/>
              <a:buNone/>
            </a:pPr>
            <a:r>
              <a:rPr lang="en-US" sz="2400" b="1" dirty="0" err="1">
                <a:latin typeface="Courier New" pitchFamily="49" charset="0"/>
              </a:rPr>
              <a:t>iabqbkpqvbqumaidmavqvm</a:t>
            </a:r>
            <a:r>
              <a:rPr lang="en-US" sz="2400" b="1" dirty="0">
                <a:latin typeface="Courier New" pitchFamily="49" charset="0"/>
              </a:rPr>
              <a:t> </a:t>
            </a:r>
          </a:p>
          <a:p>
            <a:pPr algn="ctr">
              <a:lnSpc>
                <a:spcPct val="80000"/>
              </a:lnSpc>
              <a:buFont typeface="Wingdings 2" pitchFamily="18" charset="2"/>
              <a:buNone/>
            </a:pPr>
            <a:r>
              <a:rPr lang="en-US" sz="2400" b="1" dirty="0" err="1">
                <a:latin typeface="Courier New" pitchFamily="49" charset="0"/>
              </a:rPr>
              <a:t>hzapajopuaptlzhclzupul</a:t>
            </a:r>
            <a:r>
              <a:rPr lang="en-US" sz="2400" b="1" dirty="0">
                <a:latin typeface="Courier New" pitchFamily="49" charset="0"/>
              </a:rPr>
              <a:t> </a:t>
            </a:r>
          </a:p>
          <a:p>
            <a:pPr algn="ctr">
              <a:lnSpc>
                <a:spcPct val="80000"/>
              </a:lnSpc>
              <a:buFont typeface="Wingdings 2" pitchFamily="18" charset="2"/>
              <a:buNone/>
            </a:pPr>
            <a:r>
              <a:rPr lang="en-US" sz="2400" b="1" dirty="0" err="1">
                <a:latin typeface="Courier New" pitchFamily="49" charset="0"/>
              </a:rPr>
              <a:t>gyzozinotzoskygbkytotk</a:t>
            </a:r>
            <a:r>
              <a:rPr lang="en-US" sz="2400" b="1" dirty="0">
                <a:latin typeface="Courier New" pitchFamily="49" charset="0"/>
              </a:rPr>
              <a:t> </a:t>
            </a:r>
          </a:p>
          <a:p>
            <a:pPr algn="ctr">
              <a:lnSpc>
                <a:spcPct val="80000"/>
              </a:lnSpc>
              <a:buFont typeface="Wingdings 2" pitchFamily="18" charset="2"/>
              <a:buNone/>
            </a:pPr>
            <a:r>
              <a:rPr lang="en-US" sz="2400" b="1" dirty="0" err="1">
                <a:latin typeface="Courier New" pitchFamily="49" charset="0"/>
              </a:rPr>
              <a:t>fxynyhmnsynrjxfajxsnsj</a:t>
            </a:r>
            <a:r>
              <a:rPr lang="en-US" sz="2400" b="1" dirty="0">
                <a:latin typeface="Courier New" pitchFamily="49" charset="0"/>
              </a:rPr>
              <a:t> </a:t>
            </a:r>
          </a:p>
          <a:p>
            <a:pPr algn="ctr">
              <a:lnSpc>
                <a:spcPct val="80000"/>
              </a:lnSpc>
              <a:buFont typeface="Wingdings 2" pitchFamily="18" charset="2"/>
              <a:buNone/>
            </a:pPr>
            <a:r>
              <a:rPr lang="en-US" sz="2400" b="1" dirty="0" err="1">
                <a:latin typeface="Courier New" pitchFamily="49" charset="0"/>
              </a:rPr>
              <a:t>ewxmxglmrxmqiweziwrmri</a:t>
            </a:r>
            <a:r>
              <a:rPr lang="en-US" sz="2400" b="1" dirty="0">
                <a:latin typeface="Courier New" pitchFamily="49" charset="0"/>
              </a:rPr>
              <a:t> </a:t>
            </a:r>
          </a:p>
          <a:p>
            <a:pPr algn="ctr">
              <a:lnSpc>
                <a:spcPct val="80000"/>
              </a:lnSpc>
              <a:buFont typeface="Wingdings 2" pitchFamily="18" charset="2"/>
              <a:buNone/>
            </a:pPr>
            <a:r>
              <a:rPr lang="en-US" sz="2400" b="1" dirty="0" err="1">
                <a:latin typeface="Courier New" pitchFamily="49" charset="0"/>
              </a:rPr>
              <a:t>dvwlwfklqwlphvdyhvqlqh</a:t>
            </a:r>
            <a:r>
              <a:rPr lang="en-US" sz="2400" b="1" dirty="0">
                <a:latin typeface="Courier New" pitchFamily="49" charset="0"/>
              </a:rPr>
              <a:t> </a:t>
            </a:r>
          </a:p>
          <a:p>
            <a:pPr algn="ctr">
              <a:lnSpc>
                <a:spcPct val="80000"/>
              </a:lnSpc>
              <a:buFont typeface="Wingdings 2" pitchFamily="18" charset="2"/>
              <a:buNone/>
            </a:pPr>
            <a:r>
              <a:rPr lang="en-US" sz="2400" b="1" dirty="0" err="1">
                <a:latin typeface="Courier New" pitchFamily="49" charset="0"/>
              </a:rPr>
              <a:t>cuvkvejkpvkogucxgupkpg</a:t>
            </a:r>
            <a:r>
              <a:rPr lang="en-US" sz="2400" b="1" dirty="0">
                <a:latin typeface="Courier New" pitchFamily="49" charset="0"/>
              </a:rPr>
              <a:t> </a:t>
            </a:r>
          </a:p>
          <a:p>
            <a:pPr algn="ctr">
              <a:lnSpc>
                <a:spcPct val="80000"/>
              </a:lnSpc>
              <a:buFont typeface="Wingdings 2" pitchFamily="18" charset="2"/>
              <a:buNone/>
            </a:pPr>
            <a:r>
              <a:rPr lang="en-US" sz="2400" b="1" dirty="0" err="1">
                <a:latin typeface="Courier New" pitchFamily="49" charset="0"/>
              </a:rPr>
              <a:t>btujudijoujnftbwftojof</a:t>
            </a:r>
            <a:r>
              <a:rPr lang="en-US" sz="2400" b="1" dirty="0">
                <a:latin typeface="Courier New" pitchFamily="49" charset="0"/>
              </a:rPr>
              <a:t> </a:t>
            </a:r>
          </a:p>
          <a:p>
            <a:pPr algn="ctr">
              <a:lnSpc>
                <a:spcPct val="80000"/>
              </a:lnSpc>
              <a:buFont typeface="Wingdings 2" pitchFamily="18" charset="2"/>
              <a:buNone/>
            </a:pPr>
            <a:r>
              <a:rPr lang="en-US" sz="2400" b="1" dirty="0">
                <a:solidFill>
                  <a:srgbClr val="66FF33"/>
                </a:solidFill>
                <a:latin typeface="Courier New" pitchFamily="49" charset="0"/>
              </a:rPr>
              <a:t>      </a:t>
            </a:r>
            <a:r>
              <a:rPr lang="en-US" sz="2400" b="1" dirty="0" err="1">
                <a:solidFill>
                  <a:srgbClr val="66FF33"/>
                </a:solidFill>
                <a:latin typeface="Courier New" pitchFamily="49" charset="0"/>
              </a:rPr>
              <a:t>a</a:t>
            </a:r>
            <a:r>
              <a:rPr lang="en-US" sz="2400" b="1" dirty="0" err="1">
                <a:latin typeface="Courier New" pitchFamily="49" charset="0"/>
              </a:rPr>
              <a:t>stitch</a:t>
            </a:r>
            <a:r>
              <a:rPr lang="en-US" sz="2400" b="1" dirty="0" err="1">
                <a:solidFill>
                  <a:srgbClr val="66FF33"/>
                </a:solidFill>
                <a:latin typeface="Courier New" pitchFamily="49" charset="0"/>
              </a:rPr>
              <a:t>in</a:t>
            </a:r>
            <a:r>
              <a:rPr lang="en-US" sz="2400" b="1" dirty="0" err="1">
                <a:latin typeface="Courier New" pitchFamily="49" charset="0"/>
              </a:rPr>
              <a:t>time</a:t>
            </a:r>
            <a:r>
              <a:rPr lang="en-US" sz="2400" b="1" dirty="0" err="1">
                <a:solidFill>
                  <a:srgbClr val="66FF33"/>
                </a:solidFill>
                <a:latin typeface="Courier New" pitchFamily="49" charset="0"/>
              </a:rPr>
              <a:t>saves</a:t>
            </a:r>
            <a:r>
              <a:rPr lang="en-US" sz="2400" b="1" dirty="0" err="1">
                <a:latin typeface="Courier New" pitchFamily="49" charset="0"/>
              </a:rPr>
              <a:t>nine</a:t>
            </a:r>
            <a:r>
              <a:rPr lang="en-US" sz="2400" b="1" dirty="0">
                <a:latin typeface="Courier New" pitchFamily="49" charset="0"/>
              </a:rPr>
              <a:t> </a:t>
            </a:r>
            <a:r>
              <a:rPr lang="en-US" sz="2400" b="1" dirty="0">
                <a:sym typeface="Wingdings" pitchFamily="2" charset="2"/>
              </a:rPr>
              <a:t> </a:t>
            </a:r>
            <a:r>
              <a:rPr lang="en-US" sz="2400" b="1" i="1" dirty="0">
                <a:sym typeface="Wingdings" pitchFamily="2" charset="2"/>
              </a:rPr>
              <a:t>k</a:t>
            </a:r>
            <a:r>
              <a:rPr lang="en-US" sz="2400" b="1" dirty="0">
                <a:sym typeface="Wingdings" pitchFamily="2" charset="2"/>
              </a:rPr>
              <a:t>=9</a:t>
            </a:r>
            <a:endParaRPr lang="en-US" sz="2400" b="1" dirty="0"/>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9</a:t>
            </a:fld>
            <a:endParaRPr lang="en-US" dirty="0">
              <a:latin typeface="+mn-lt"/>
            </a:endParaRPr>
          </a:p>
        </p:txBody>
      </p:sp>
    </p:spTree>
    <p:extLst>
      <p:ext uri="{BB962C8B-B14F-4D97-AF65-F5344CB8AC3E}">
        <p14:creationId xmlns:p14="http://schemas.microsoft.com/office/powerpoint/2010/main" val="4088507199"/>
      </p:ext>
    </p:extLst>
  </p:cSld>
  <p:clrMapOvr>
    <a:masterClrMapping/>
  </p:clrMapOvr>
</p:sld>
</file>

<file path=ppt/theme/theme1.xml><?xml version="1.0" encoding="utf-8"?>
<a:theme xmlns:a="http://schemas.openxmlformats.org/drawingml/2006/main" name="FIT_CDIO_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FIT_CDIO_PPT Template</Template>
  <TotalTime>34</TotalTime>
  <Words>1177</Words>
  <Application>Microsoft Office PowerPoint</Application>
  <PresentationFormat>On-screen Show (4:3)</PresentationFormat>
  <Paragraphs>192</Paragraphs>
  <Slides>31</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2" baseType="lpstr">
      <vt:lpstr>Arial</vt:lpstr>
      <vt:lpstr>Calibri</vt:lpstr>
      <vt:lpstr>Courier New</vt:lpstr>
      <vt:lpstr>MS PGothic</vt:lpstr>
      <vt:lpstr>Symbol</vt:lpstr>
      <vt:lpstr>Times New Roman</vt:lpstr>
      <vt:lpstr>Webdings</vt:lpstr>
      <vt:lpstr>Wingdings</vt:lpstr>
      <vt:lpstr>Wingdings 2</vt:lpstr>
      <vt:lpstr>FIT_CDIO_PPT Template</vt:lpstr>
      <vt:lpstr>Equation</vt:lpstr>
      <vt:lpstr>Chủ đề 2: Hệ thống Mã hóa đối xứng</vt:lpstr>
      <vt:lpstr>Mở đầu</vt:lpstr>
      <vt:lpstr>     Hệ thống mã hóa đối xứng</vt:lpstr>
      <vt:lpstr>Các phương pháp truyền thống</vt:lpstr>
      <vt:lpstr>Phương pháp mã hóa dịch chuyển</vt:lpstr>
      <vt:lpstr>Phương pháp mã hóa dịch chuyển</vt:lpstr>
      <vt:lpstr>Phương pháp mã hóa dịch chuyển</vt:lpstr>
      <vt:lpstr>PowerPoint Presentation</vt:lpstr>
      <vt:lpstr>PowerPoint Presentation</vt:lpstr>
      <vt:lpstr>Phương pháp mã hóa thay thế</vt:lpstr>
      <vt:lpstr>Phương pháp mã hóa thay thế</vt:lpstr>
      <vt:lpstr>Phương pháp mã hóa thay thế</vt:lpstr>
      <vt:lpstr>Phương pháp mã hóa thay thế</vt:lpstr>
      <vt:lpstr>Phương pháp mã hóa thay thế</vt:lpstr>
      <vt:lpstr>Phương pháp mã hóa thay thế</vt:lpstr>
      <vt:lpstr>Phương pháp Affine </vt:lpstr>
      <vt:lpstr>Phương pháp Affine</vt:lpstr>
      <vt:lpstr>Phương pháp Affine</vt:lpstr>
      <vt:lpstr>Phương pháp Affine</vt:lpstr>
      <vt:lpstr>Thuật toán Euclide mở rộng</vt:lpstr>
      <vt:lpstr>Thuật toán Euclide</vt:lpstr>
      <vt:lpstr>Phương pháp Vigenere </vt:lpstr>
      <vt:lpstr>Phương pháp Vigenere</vt:lpstr>
      <vt:lpstr>Phương pháp Vigenere</vt:lpstr>
      <vt:lpstr>Phương pháp mã hóa Hill</vt:lpstr>
      <vt:lpstr>Phương pháp mã hóa Hill</vt:lpstr>
      <vt:lpstr>Xác định ma trận nghịch đảo</vt:lpstr>
      <vt:lpstr>Phương pháp mã hóa bằng hoán vị</vt:lpstr>
      <vt:lpstr>Phương pháp mã hóa bằng hoán vị</vt:lpstr>
      <vt:lpstr>Phương pháp mã hóa bằng hoán vị</vt:lpstr>
      <vt:lpstr>Xác định ma trận nghịch đảo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Java</dc:title>
  <dc:creator>Trần Minh Triết</dc:creator>
  <cp:lastModifiedBy>Minh-Triet TRAN</cp:lastModifiedBy>
  <cp:revision>12</cp:revision>
  <dcterms:created xsi:type="dcterms:W3CDTF">2012-02-24T03:24:57Z</dcterms:created>
  <dcterms:modified xsi:type="dcterms:W3CDTF">2016-02-24T14:27:23Z</dcterms:modified>
</cp:coreProperties>
</file>