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1BC4-D641-412F-9860-23E3F78FCC7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C39-C53C-4061-8DEA-FF45C625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490F0C9C-872E-40E3-AA49-79D832D759C6}" type="slidenum">
              <a:rPr lang="en-US">
                <a:latin typeface="Arial" charset="0"/>
              </a:rPr>
              <a:pPr eaLnBrk="1" hangingPunct="1"/>
              <a:t>3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4159E0FE-850B-4966-A8D9-ECB8D4B4BA0F}" type="slidenum">
              <a:rPr lang="en-US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3E758CA-5CAC-4D18-9FE2-5F7BE4EBE196}" type="slidenum">
              <a:rPr lang="en-US">
                <a:latin typeface="Arial" charset="0"/>
              </a:rPr>
              <a:pPr eaLnBrk="1" hangingPunct="1"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H(C)</a:t>
            </a:r>
            <a:r>
              <a:rPr lang="en-US">
                <a:latin typeface="cmsy10" pitchFamily="34" charset="0"/>
              </a:rPr>
              <a:t>&gt;</a:t>
            </a:r>
            <a:r>
              <a:rPr lang="en-US"/>
              <a:t>H(P) because the encryption is a deterministic, invertible function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D3DCF375-6C28-425E-9181-35B39F7179B0}" type="slidenum">
              <a:rPr lang="en-US">
                <a:latin typeface="Arial" charset="0"/>
              </a:rPr>
              <a:pPr eaLnBrk="1" hangingPunct="1"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E3DD1F3-E6BA-4E17-B677-A71725006C20}" type="slidenum">
              <a:rPr lang="en-US">
                <a:latin typeface="Arial" charset="0"/>
              </a:rPr>
              <a:pPr eaLnBrk="1" hangingPunct="1"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E34401D-6EB5-4789-ABB1-734EFA743D72}" type="slidenum">
              <a:rPr lang="en-US">
                <a:latin typeface="Arial" charset="0"/>
              </a:rPr>
              <a:pPr eaLnBrk="1" hangingPunct="1"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7C7A735-C4B7-4A8F-82FB-6982877A8BCE}" type="slidenum">
              <a:rPr lang="en-US">
                <a:latin typeface="Arial" charset="0"/>
              </a:rPr>
              <a:pPr eaLnBrk="1" hangingPunct="1"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0446A4D-7B89-4A9E-8FD9-E43F5C4E8BDD}" type="slidenum">
              <a:rPr lang="en-US">
                <a:latin typeface="Arial" charset="0"/>
              </a:rPr>
              <a:pPr eaLnBrk="1" hangingPunct="1"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237D550-350E-4C55-80C3-1A85866B4B87}" type="slidenum">
              <a:rPr lang="en-US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3E2354AD-263D-4209-B632-16F141235AD3}" type="slidenum">
              <a:rPr lang="en-US">
                <a:latin typeface="Arial" charset="0"/>
              </a:rPr>
              <a:pPr eaLnBrk="1" hangingPunct="1"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088B4F9-F082-43EE-8B02-9DB826BDDA95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15A77C9-A1BC-4C8C-8837-49101FC6A70E}" type="slidenum">
              <a:rPr lang="en-US">
                <a:latin typeface="Arial" charset="0"/>
              </a:rPr>
              <a:pPr eaLnBrk="1" hangingPunct="1"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2168D5E1-716E-4588-A59A-028F802BF459}" type="slidenum">
              <a:rPr lang="en-US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2EFA8D3-07D5-4898-AF73-E39CB866BCA8}" type="slidenum">
              <a:rPr lang="en-US">
                <a:latin typeface="Arial" charset="0"/>
              </a:rPr>
              <a:pPr eaLnBrk="1" hangingPunct="1"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7BD93912-801F-49D3-8A70-003B8F7BF5E5}" type="slidenum">
              <a:rPr lang="en-US">
                <a:latin typeface="Arial" charset="0"/>
              </a:rPr>
              <a:pPr eaLnBrk="1" hangingPunct="1"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fld id="{168AB5F1-727C-41DB-AC6A-960B6B1228C7}" type="slidenum">
              <a:rPr lang="en-US">
                <a:latin typeface="Arial" charset="0"/>
              </a:rPr>
              <a:pPr eaLnBrk="1" hangingPunct="1"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2948-BE55-4F01-9100-A399D2C358D3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75BC-DA3B-4173-BC4D-A93E5F17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E611-F0D9-4556-9352-3095206AAE4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77BD-C577-47FC-8D1A-55ECE868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8138"/>
            <a:ext cx="8380412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2588" y="1414463"/>
            <a:ext cx="4113212" cy="2170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4800" cy="2170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5658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000"/>
            </a:lvl2pPr>
            <a:lvl3pPr marL="1201738" indent="-287338">
              <a:buClr>
                <a:schemeClr val="accent6"/>
              </a:buClr>
              <a:defRPr sz="1800"/>
            </a:lvl3pPr>
            <a:lvl4pPr>
              <a:buClr>
                <a:srgbClr val="0F75BD"/>
              </a:buClr>
              <a:defRPr sz="16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EE9B7D-56CF-401A-97FB-23437E06295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C8832B-7125-497D-9203-C485B387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8D6-6D57-4438-80B6-70D93DABCB6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C4085-A0F9-4115-86BA-25DD0F8D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86E-63EF-421F-8AC5-88E1BD6991C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EB3-31DE-4523-AD3C-F347A0274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B4DD-9353-4907-ADC8-CFF9B1E558D4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F7C8-C332-4611-BAF3-3E9D5C27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94F-B6E5-4FB3-857F-F8FD3E5B2BB5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A6AF5-97EB-4297-B154-DE6D31B5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1706-B82C-450C-B0C2-F033D69373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F45-D5D6-4629-8D41-7758E37A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93E6-AD53-4114-A04B-751082D31A4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F27E-894F-4873-9FAD-C99361093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3211-6D5A-4D0C-964A-F28006DA16D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0510-0276-48BB-952A-B8E3556C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DEBCA-6714-4E5D-B79F-D5383BF4523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CCEA86-DC8A-4C05-96FF-0707E7DF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7.xml"/><Relationship Id="rId7" Type="http://schemas.openxmlformats.org/officeDocument/2006/relationships/image" Target="../media/image3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Chủ đề 3:</a:t>
            </a:r>
            <a:br>
              <a:rPr lang="en-US"/>
            </a:br>
            <a:r>
              <a:rPr lang="en-US"/>
              <a:t>Lý thuyết Shannon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581400"/>
            <a:ext cx="35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PGS.TS</a:t>
            </a:r>
            <a:r>
              <a:rPr lang="en-US" sz="2800" dirty="0">
                <a:solidFill>
                  <a:schemeClr val="bg1"/>
                </a:solidFill>
              </a:rPr>
              <a:t>. Trần Minh </a:t>
            </a:r>
            <a:r>
              <a:rPr lang="en-US" sz="2800" dirty="0" err="1">
                <a:solidFill>
                  <a:schemeClr val="bg1"/>
                </a:solidFill>
              </a:rPr>
              <a:t>Triết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5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Ví dụ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75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 = {a, b}</a:t>
            </a:r>
          </a:p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P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) = 1/4 , </a:t>
            </a:r>
            <a:r>
              <a:rPr lang="en-US" i="1" dirty="0" err="1"/>
              <a:t>p</a:t>
            </a:r>
            <a:r>
              <a:rPr lang="en-US" i="1" baseline="-25000" dirty="0" err="1"/>
              <a:t>P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) = 3/4</a:t>
            </a:r>
          </a:p>
          <a:p>
            <a:pPr eaLnBrk="1" hangingPunct="1">
              <a:defRPr/>
            </a:pPr>
            <a:r>
              <a:rPr lang="en-US" i="1" dirty="0"/>
              <a:t>K</a:t>
            </a:r>
            <a:r>
              <a:rPr lang="en-US" dirty="0"/>
              <a:t> = {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baseline="-25000" dirty="0"/>
              <a:t>3</a:t>
            </a:r>
            <a:r>
              <a:rPr lang="en-US" dirty="0"/>
              <a:t>}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) = 1/2 ,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baseline="-25000" dirty="0"/>
              <a:t>3</a:t>
            </a:r>
            <a:r>
              <a:rPr lang="en-US" dirty="0"/>
              <a:t>) = ¼</a:t>
            </a:r>
          </a:p>
          <a:p>
            <a:pPr eaLnBrk="1" hangingPunct="1">
              <a:defRPr/>
            </a:pPr>
            <a:r>
              <a:rPr lang="en-US" dirty="0"/>
              <a:t>C = {1, 2, 3, 4}</a:t>
            </a:r>
          </a:p>
          <a:p>
            <a:pPr eaLnBrk="1" hangingPunct="1">
              <a:defRPr/>
            </a:pPr>
            <a:r>
              <a:rPr lang="en-US" dirty="0"/>
              <a:t>Cho 	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1, 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baseline="-25000" dirty="0"/>
              <a:t> 			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2, 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3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baseline="-25000" dirty="0"/>
              <a:t> 			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3, 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4</a:t>
            </a:r>
            <a:endParaRPr lang="en-US" baseline="-25000" dirty="0"/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45776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22884"/>
              </p:ext>
            </p:extLst>
          </p:nvPr>
        </p:nvGraphicFramePr>
        <p:xfrm>
          <a:off x="6172200" y="3352800"/>
          <a:ext cx="2209800" cy="1901928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28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Ví dụ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6688"/>
            <a:ext cx="4265613" cy="4257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C</a:t>
            </a:r>
            <a:endParaRPr lang="en-US" i="1" baseline="-25000" dirty="0"/>
          </a:p>
          <a:p>
            <a:pPr eaLnBrk="1" hangingPunct="1">
              <a:defRPr/>
            </a:pPr>
            <a:endParaRPr lang="en-US" i="1" baseline="-25000" dirty="0"/>
          </a:p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C</a:t>
            </a:r>
            <a:r>
              <a:rPr lang="en-US" dirty="0"/>
              <a:t>(1) = 1/8</a:t>
            </a:r>
          </a:p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C</a:t>
            </a:r>
            <a:r>
              <a:rPr lang="en-US" dirty="0"/>
              <a:t>(2) = 3/8 + 1/16 = 7/16</a:t>
            </a:r>
          </a:p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C</a:t>
            </a:r>
            <a:r>
              <a:rPr lang="en-US" dirty="0"/>
              <a:t>(3) = 3/16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1/16 = 1/4</a:t>
            </a:r>
          </a:p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C</a:t>
            </a:r>
            <a:r>
              <a:rPr lang="en-US" dirty="0"/>
              <a:t>(4) = 3/16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i="1" baseline="-25000" dirty="0"/>
          </a:p>
        </p:txBody>
      </p:sp>
      <p:graphicFrame>
        <p:nvGraphicFramePr>
          <p:cNvPr id="45887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9227"/>
              </p:ext>
            </p:extLst>
          </p:nvPr>
        </p:nvGraphicFramePr>
        <p:xfrm>
          <a:off x="4800600" y="1444625"/>
          <a:ext cx="4191000" cy="3054349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1/2)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8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Ví dụ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414463"/>
            <a:ext cx="4113212" cy="51403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Phân bố xác suất có điều kiện của </a:t>
            </a:r>
            <a:r>
              <a:rPr lang="en-US" sz="2400" i="1"/>
              <a:t>p</a:t>
            </a:r>
            <a:r>
              <a:rPr lang="en-US" sz="2400" i="1" baseline="-25000"/>
              <a:t>P</a:t>
            </a:r>
            <a:r>
              <a:rPr lang="en-US" sz="2400" i="1"/>
              <a:t> </a:t>
            </a:r>
            <a:r>
              <a:rPr lang="en-US" sz="2400"/>
              <a:t>(</a:t>
            </a:r>
            <a:r>
              <a:rPr lang="en-US" sz="2400" i="1"/>
              <a:t>x|y</a:t>
            </a:r>
            <a:r>
              <a:rPr lang="en-US" sz="2400"/>
              <a:t>) 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>
              <a:sym typeface="Symbol" pitchFamily="18" charset="2"/>
            </a:endParaRPr>
          </a:p>
        </p:txBody>
      </p:sp>
      <p:graphicFrame>
        <p:nvGraphicFramePr>
          <p:cNvPr id="4628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82560"/>
              </p:ext>
            </p:extLst>
          </p:nvPr>
        </p:nvGraphicFramePr>
        <p:xfrm>
          <a:off x="4800600" y="1444625"/>
          <a:ext cx="4191000" cy="3054349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1/2)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2875" name="Rectangle 27"/>
          <p:cNvSpPr>
            <a:spLocks noChangeArrowheads="1"/>
          </p:cNvSpPr>
          <p:nvPr/>
        </p:nvSpPr>
        <p:spPr bwMode="auto">
          <a:xfrm>
            <a:off x="4800600" y="4572000"/>
            <a:ext cx="4178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(1) = 1/8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(2) = 3/8 + 1/16 = 7/16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(3) = 3/16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800" dirty="0">
                <a:latin typeface="Times New Roman" pitchFamily="18" charset="0"/>
              </a:rPr>
              <a:t> 1/16 = 1/4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(4) = 3/16</a:t>
            </a:r>
          </a:p>
        </p:txBody>
      </p:sp>
      <p:graphicFrame>
        <p:nvGraphicFramePr>
          <p:cNvPr id="14363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362200"/>
          <a:ext cx="33512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666959" imgH="419100" progId="Equation.3">
                  <p:embed/>
                </p:oleObj>
              </mc:Choice>
              <mc:Fallback>
                <p:oleObj name="Equation" r:id="rId3" imgW="1666959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33512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34"/>
          <p:cNvGraphicFramePr>
            <a:graphicFrameLocks noChangeAspect="1"/>
          </p:cNvGraphicFramePr>
          <p:nvPr/>
        </p:nvGraphicFramePr>
        <p:xfrm>
          <a:off x="760413" y="3200400"/>
          <a:ext cx="33766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676400" imgH="419100" progId="Equation.3">
                  <p:embed/>
                </p:oleObj>
              </mc:Choice>
              <mc:Fallback>
                <p:oleObj name="Equation" r:id="rId5" imgW="167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200400"/>
                        <a:ext cx="337661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37"/>
          <p:cNvGraphicFramePr>
            <a:graphicFrameLocks noChangeAspect="1"/>
          </p:cNvGraphicFramePr>
          <p:nvPr/>
        </p:nvGraphicFramePr>
        <p:xfrm>
          <a:off x="762000" y="3962400"/>
          <a:ext cx="26654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323857" imgH="419100" progId="Equation.3">
                  <p:embed/>
                </p:oleObj>
              </mc:Choice>
              <mc:Fallback>
                <p:oleObj name="Equation" r:id="rId7" imgW="1323857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26654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40"/>
          <p:cNvGraphicFramePr>
            <a:graphicFrameLocks noChangeAspect="1"/>
          </p:cNvGraphicFramePr>
          <p:nvPr/>
        </p:nvGraphicFramePr>
        <p:xfrm>
          <a:off x="736600" y="4800600"/>
          <a:ext cx="27162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352449" imgH="419100" progId="Equation.3">
                  <p:embed/>
                </p:oleObj>
              </mc:Choice>
              <mc:Fallback>
                <p:oleObj name="Equation" r:id="rId9" imgW="1352449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800600"/>
                        <a:ext cx="27162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33877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Ví dụ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414463"/>
            <a:ext cx="4113212" cy="51403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x|y</a:t>
            </a:r>
            <a:r>
              <a:rPr lang="en-US" sz="2400" dirty="0"/>
              <a:t>) 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8393"/>
              </p:ext>
            </p:extLst>
          </p:nvPr>
        </p:nvGraphicFramePr>
        <p:xfrm>
          <a:off x="4800600" y="1444625"/>
          <a:ext cx="4191000" cy="3054349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3/4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1/2)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1/4)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9018" name="Rectangle 26"/>
          <p:cNvSpPr>
            <a:spLocks noChangeArrowheads="1"/>
          </p:cNvSpPr>
          <p:nvPr/>
        </p:nvSpPr>
        <p:spPr bwMode="auto">
          <a:xfrm>
            <a:off x="4800600" y="4572000"/>
            <a:ext cx="4178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(1) = 1/8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(2) = 3/8 + 1/16 = 7/16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(3) = 3/16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800" dirty="0">
                <a:latin typeface="Times New Roman" pitchFamily="18" charset="0"/>
              </a:rPr>
              <a:t> 1/16 = 1/4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  <a:defRPr/>
            </a:pP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</a:rPr>
              <a:t>(4) = 3/16</a:t>
            </a:r>
          </a:p>
        </p:txBody>
      </p:sp>
      <p:graphicFrame>
        <p:nvGraphicFramePr>
          <p:cNvPr id="15388" name="Object 29"/>
          <p:cNvGraphicFramePr>
            <a:graphicFrameLocks noChangeAspect="1"/>
          </p:cNvGraphicFramePr>
          <p:nvPr/>
        </p:nvGraphicFramePr>
        <p:xfrm>
          <a:off x="876300" y="3962400"/>
          <a:ext cx="2436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209759" imgH="419100" progId="Equation.3">
                  <p:embed/>
                </p:oleObj>
              </mc:Choice>
              <mc:Fallback>
                <p:oleObj name="Equation" r:id="rId3" imgW="1209759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962400"/>
                        <a:ext cx="24368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30"/>
          <p:cNvGraphicFramePr>
            <a:graphicFrameLocks noChangeAspect="1"/>
          </p:cNvGraphicFramePr>
          <p:nvPr/>
        </p:nvGraphicFramePr>
        <p:xfrm>
          <a:off x="914400" y="4800600"/>
          <a:ext cx="23606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171457" imgH="419100" progId="Equation.3">
                  <p:embed/>
                </p:oleObj>
              </mc:Choice>
              <mc:Fallback>
                <p:oleObj name="Equation" r:id="rId5" imgW="1171457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3606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2"/>
          <p:cNvGraphicFramePr>
            <a:graphicFrameLocks noChangeAspect="1"/>
          </p:cNvGraphicFramePr>
          <p:nvPr/>
        </p:nvGraphicFramePr>
        <p:xfrm>
          <a:off x="839788" y="2408238"/>
          <a:ext cx="25892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1285824" imgH="419100" progId="Equation.3">
                  <p:embed/>
                </p:oleObj>
              </mc:Choice>
              <mc:Fallback>
                <p:oleObj name="Equation" r:id="rId7" imgW="1285824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408238"/>
                        <a:ext cx="25892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3"/>
          <p:cNvGraphicFramePr>
            <a:graphicFrameLocks noChangeAspect="1"/>
          </p:cNvGraphicFramePr>
          <p:nvPr/>
        </p:nvGraphicFramePr>
        <p:xfrm>
          <a:off x="852488" y="3246438"/>
          <a:ext cx="26400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1314416" imgH="419100" progId="Equation.3">
                  <p:embed/>
                </p:oleObj>
              </mc:Choice>
              <mc:Fallback>
                <p:oleObj name="Equation" r:id="rId9" imgW="1314416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246438"/>
                        <a:ext cx="26400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1733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toàn tuyệt đối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946525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An toàn tuyệt đối - Perfectly secure</a:t>
            </a:r>
            <a:r>
              <a:rPr lang="en-US"/>
              <a:t>?</a:t>
            </a:r>
          </a:p>
          <a:p>
            <a:pPr eaLnBrk="1" hangingPunct="1">
              <a:defRPr/>
            </a:pPr>
            <a:r>
              <a:rPr lang="en-US"/>
              <a:t>Ý nghĩa: Người tấn công không khai thác được gì từ ciphertext: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39117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3"/>
          <a:stretch>
            <a:fillRect/>
          </a:stretch>
        </p:blipFill>
        <p:spPr bwMode="auto">
          <a:xfrm>
            <a:off x="984250" y="3048000"/>
            <a:ext cx="7550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7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Áp dụng – Shift Cipher 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3035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Giả sử 26 giá trị khóa trong phương pháp Shift Cipher được chọn sử dụng với xác suất công bằng như nhau (1/26)</a:t>
            </a:r>
          </a:p>
          <a:p>
            <a:pPr eaLnBrk="1" hangingPunct="1">
              <a:defRPr/>
            </a:pPr>
            <a:r>
              <a:rPr lang="en-US"/>
              <a:t>Với tập Plaintext có phân bố xác suất bất kỳ, phương pháp Shift Cipher đạt được độ an toàn tuyệt đối???</a:t>
            </a:r>
          </a:p>
          <a:p>
            <a:pPr eaLnBrk="1" hangingPunct="1">
              <a:defRPr/>
            </a:pPr>
            <a:r>
              <a:rPr lang="en-US"/>
              <a:t>Ta có P = C = K = Z</a:t>
            </a:r>
            <a:r>
              <a:rPr lang="en-US" baseline="-25000"/>
              <a:t>26</a:t>
            </a:r>
            <a:r>
              <a:rPr lang="en-US"/>
              <a:t>. </a:t>
            </a:r>
          </a:p>
          <a:p>
            <a:pPr eaLnBrk="1" hangingPunct="1">
              <a:defRPr/>
            </a:pPr>
            <a:r>
              <a:rPr lang="en-US" i="1"/>
              <a:t>e</a:t>
            </a:r>
            <a:r>
              <a:rPr lang="en-US" i="1" baseline="-25000"/>
              <a:t>k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(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k</a:t>
            </a:r>
            <a:r>
              <a:rPr lang="en-US"/>
              <a:t>) mod 26 và </a:t>
            </a:r>
            <a:r>
              <a:rPr lang="en-US" i="1"/>
              <a:t>d</a:t>
            </a:r>
            <a:r>
              <a:rPr lang="en-US" i="1" baseline="-25000"/>
              <a:t>k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(</a:t>
            </a:r>
            <a:r>
              <a:rPr lang="en-US" i="1"/>
              <a:t>y</a:t>
            </a:r>
            <a:r>
              <a:rPr lang="en-US"/>
              <a:t> – </a:t>
            </a:r>
            <a:r>
              <a:rPr lang="en-US" i="1"/>
              <a:t>k</a:t>
            </a:r>
            <a:r>
              <a:rPr lang="en-US"/>
              <a:t>) mod 26</a:t>
            </a:r>
          </a:p>
          <a:p>
            <a:pPr eaLnBrk="1" hangingPunct="1">
              <a:defRPr/>
            </a:pPr>
            <a:endParaRPr lang="en-US" sz="1000" baseline="-2500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486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Áp dụng – Shift Cipher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4467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Xác suất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Với giá trị y cho trước, khi thay đổi giá trị k từ 0 đến 25, ta nhận được đầy đủ 26 giá trị của Z</a:t>
            </a:r>
            <a:r>
              <a:rPr lang="en-US" baseline="-25000"/>
              <a:t>26</a:t>
            </a:r>
          </a:p>
          <a:p>
            <a:pPr eaLnBrk="1" hangingPunct="1">
              <a:defRPr/>
            </a:pPr>
            <a:endParaRPr lang="en-US" baseline="-25000"/>
          </a:p>
          <a:p>
            <a:pPr eaLnBrk="1" hangingPunct="1">
              <a:defRPr/>
            </a:pPr>
            <a:endParaRPr lang="en-US" baseline="-25000"/>
          </a:p>
          <a:p>
            <a:pPr eaLnBrk="1" hangingPunct="1">
              <a:defRPr/>
            </a:pPr>
            <a:endParaRPr lang="en-US" sz="440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89063"/>
            <a:ext cx="39576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97425"/>
            <a:ext cx="4360863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62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Áp dụng – Shift Cipher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Vậy với bất kỳ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Z</a:t>
            </a:r>
            <a:r>
              <a:rPr lang="en-US" baseline="-25000">
                <a:sym typeface="Symbol" pitchFamily="18" charset="2"/>
              </a:rPr>
              <a:t>26</a:t>
            </a:r>
            <a:r>
              <a:rPr lang="en-US">
                <a:sym typeface="Symbol" pitchFamily="18" charset="2"/>
              </a:rPr>
              <a:t>, ta luôn có </a:t>
            </a: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) = 1/26</a:t>
            </a:r>
          </a:p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Với mỗi cặp giá trị 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), ta có duy nhất 1 giá trị khóa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 Z</a:t>
            </a:r>
            <a:r>
              <a:rPr lang="en-US" baseline="-25000">
                <a:sym typeface="Symbol" pitchFamily="18" charset="2"/>
              </a:rPr>
              <a:t>26</a:t>
            </a:r>
            <a:r>
              <a:rPr lang="en-US">
                <a:sym typeface="Symbol" pitchFamily="18" charset="2"/>
              </a:rPr>
              <a:t> sao cho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mod 26. Do đó 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  = </a:t>
            </a: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–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mod 26) = 1/26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en-US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Kết luận:</a:t>
            </a:r>
          </a:p>
          <a:p>
            <a:pPr eaLnBrk="1" hangingPunct="1">
              <a:defRPr/>
            </a:pPr>
            <a:endParaRPr lang="en-US">
              <a:sym typeface="Symbol" pitchFamily="18" charset="2"/>
            </a:endParaRPr>
          </a:p>
          <a:p>
            <a:pPr eaLnBrk="1" hangingPunct="1">
              <a:defRPr/>
            </a:pPr>
            <a:endParaRPr lang="en-US">
              <a:sym typeface="Symbol" pitchFamily="18" charset="2"/>
            </a:endParaRPr>
          </a:p>
          <a:p>
            <a:pPr eaLnBrk="1" hangingPunct="1">
              <a:defRPr/>
            </a:pPr>
            <a:endParaRPr lang="en-US">
              <a:sym typeface="Symbol" pitchFamily="18" charset="2"/>
            </a:endParaRPr>
          </a:p>
          <a:p>
            <a:pPr eaLnBrk="1" hangingPunct="1">
              <a:defRPr/>
            </a:pPr>
            <a:endParaRPr lang="en-US">
              <a:sym typeface="Symbol" pitchFamily="18" charset="2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3639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0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Áp dụng – Shift Cipher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2541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Vậy, phương pháp Shift Cipher có độ an toàn tuyệt đối nếu thật sự chọn khóa </a:t>
            </a:r>
            <a:r>
              <a:rPr lang="en-US" i="1"/>
              <a:t>k</a:t>
            </a:r>
            <a:r>
              <a:rPr lang="en-US"/>
              <a:t> mới ngẫu nhiên cho mỗi ký tự plaintext </a:t>
            </a:r>
            <a:r>
              <a:rPr lang="en-US" i="1"/>
              <a:t>x</a:t>
            </a:r>
            <a:r>
              <a:rPr lang="en-US"/>
              <a:t> cần mã hóa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96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Nhận xét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5623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Theo định lý Bayes: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/>
              <a:t>p</a:t>
            </a:r>
            <a:r>
              <a:rPr lang="en-US" i="1" baseline="-25000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| 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 i="1" baseline="-25000"/>
              <a:t>P</a:t>
            </a:r>
            <a:r>
              <a:rPr lang="en-US"/>
              <a:t> (</a:t>
            </a:r>
            <a:r>
              <a:rPr lang="en-US" i="1"/>
              <a:t>x</a:t>
            </a:r>
            <a:r>
              <a:rPr lang="en-US"/>
              <a:t>), </a:t>
            </a:r>
            <a:r>
              <a:rPr lang="en-US">
                <a:sym typeface="Symbol" pitchFamily="18" charset="2"/>
              </a:rPr>
              <a:t>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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C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>
                <a:sym typeface="Symbol" pitchFamily="18" charset="2"/>
              </a:rPr>
              <a:t>	tương đương với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y|x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> = 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) </a:t>
            </a:r>
            <a:r>
              <a:rPr lang="en-US"/>
              <a:t>, </a:t>
            </a:r>
            <a:r>
              <a:rPr lang="en-US">
                <a:sym typeface="Symbol" pitchFamily="18" charset="2"/>
              </a:rPr>
              <a:t>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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C</a:t>
            </a:r>
          </a:p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Có thể giả sử rằng</a:t>
            </a:r>
            <a:r>
              <a:rPr lang="en-US" i="1">
                <a:sym typeface="Symbol" pitchFamily="18" charset="2"/>
              </a:rPr>
              <a:t> 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) &gt;0, 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(vì sao???)</a:t>
            </a:r>
          </a:p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Vậy, nếu hệ thống thật sự an toàn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y|x</a:t>
            </a:r>
            <a:r>
              <a:rPr lang="en-US">
                <a:sym typeface="Symbol" pitchFamily="18" charset="2"/>
              </a:rPr>
              <a:t>) &gt; 0, 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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C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Tư liệu sử dụng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87655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b="1"/>
              <a:t>Bài giảng này được xây dựng có sử dụng 1 số nội dung và tư liệu trên slide  </a:t>
            </a:r>
            <a:r>
              <a:rPr lang="en-GB" sz="2400" b="1" i="1"/>
              <a:t>“Communication Theory of Secrecy Systems” </a:t>
            </a:r>
            <a:r>
              <a:rPr lang="en-GB" sz="2400" b="1"/>
              <a:t>của </a:t>
            </a:r>
            <a:r>
              <a:rPr lang="en-US" sz="2400" b="1"/>
              <a:t>Gilad Tsur, Yossi Oren  (Weizmann Institute of Science), Dec.  2005</a:t>
            </a:r>
          </a:p>
          <a:p>
            <a:pPr eaLnBrk="1" hangingPunct="1">
              <a:defRPr/>
            </a:pPr>
            <a:r>
              <a:rPr lang="en-GB" sz="2400"/>
              <a:t>URL: </a:t>
            </a:r>
            <a:r>
              <a:rPr lang="en-GB" sz="2400" u="sng"/>
              <a:t>http://www.wisdom.weizmann.ac.il/~naor/COURSE/GiladTsur_YossiOren_ShannonSecrecy.ppt </a:t>
            </a:r>
          </a:p>
          <a:p>
            <a:pPr algn="r" rt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sz="2400" u="sng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30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Nhận xét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7924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sym typeface="Symbol" pitchFamily="18" charset="2"/>
              </a:rPr>
              <a:t>Giữ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cố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định</a:t>
            </a:r>
            <a:r>
              <a:rPr lang="en-US" dirty="0">
                <a:sym typeface="Symbol" pitchFamily="18" charset="2"/>
              </a:rPr>
              <a:t> 1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với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mỗi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 C, ta </a:t>
            </a:r>
            <a:r>
              <a:rPr lang="en-US" dirty="0" err="1">
                <a:sym typeface="Symbol" pitchFamily="18" charset="2"/>
              </a:rPr>
              <a:t>luôn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ym typeface="Symbol" pitchFamily="18" charset="2"/>
              </a:rPr>
              <a:t>y|x</a:t>
            </a:r>
            <a:r>
              <a:rPr lang="en-US" dirty="0">
                <a:sym typeface="Symbol" pitchFamily="18" charset="2"/>
              </a:rPr>
              <a:t>) &gt; 0. </a:t>
            </a:r>
            <a:r>
              <a:rPr lang="en-US" dirty="0" err="1">
                <a:sym typeface="Symbol" pitchFamily="18" charset="2"/>
              </a:rPr>
              <a:t>Suy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ra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ít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một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khóa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sao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e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y</a:t>
            </a:r>
          </a:p>
          <a:p>
            <a:pPr eaLnBrk="1" hangingPunct="1">
              <a:defRPr/>
            </a:pPr>
            <a:r>
              <a:rPr lang="en-US" dirty="0" err="1">
                <a:sym typeface="Symbol" pitchFamily="18" charset="2"/>
              </a:rPr>
              <a:t>Vậy</a:t>
            </a:r>
            <a:r>
              <a:rPr lang="en-US" dirty="0">
                <a:sym typeface="Symbol" pitchFamily="18" charset="2"/>
              </a:rPr>
              <a:t> |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|  |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|</a:t>
            </a:r>
          </a:p>
          <a:p>
            <a:pPr eaLnBrk="1" hangingPunct="1">
              <a:defRPr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|C| </a:t>
            </a:r>
            <a:r>
              <a:rPr lang="en-US" dirty="0">
                <a:sym typeface="Symbol" pitchFamily="18" charset="2"/>
              </a:rPr>
              <a:t> |P|</a:t>
            </a:r>
          </a:p>
          <a:p>
            <a:pPr eaLnBrk="1" hangingPunct="1">
              <a:defRPr/>
            </a:pPr>
            <a:r>
              <a:rPr lang="en-US" dirty="0" err="1">
                <a:sym typeface="Symbol" pitchFamily="18" charset="2"/>
              </a:rPr>
              <a:t>Vậy</a:t>
            </a:r>
            <a:r>
              <a:rPr lang="en-US" dirty="0">
                <a:sym typeface="Symbol" pitchFamily="18" charset="2"/>
              </a:rPr>
              <a:t>, ta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|K|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 |C| |P|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09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Vernam Cipher (1)</a:t>
            </a:r>
            <a:endParaRPr lang="en-GB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08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sz="2400" dirty="0"/>
              <a:t>|</a:t>
            </a:r>
            <a:r>
              <a:rPr lang="en-US" sz="3600" dirty="0">
                <a:latin typeface="URW" pitchFamily="2" charset="0"/>
              </a:rPr>
              <a:t>K</a:t>
            </a:r>
            <a:r>
              <a:rPr lang="en-US" sz="2400" dirty="0"/>
              <a:t>|=|</a:t>
            </a:r>
            <a:r>
              <a:rPr lang="en-US" sz="3600" dirty="0">
                <a:latin typeface="URW" pitchFamily="2" charset="0"/>
              </a:rPr>
              <a:t>P</a:t>
            </a:r>
            <a:r>
              <a:rPr lang="en-US" sz="2400" dirty="0"/>
              <a:t>|</a:t>
            </a:r>
            <a:r>
              <a:rPr lang="en-US" dirty="0"/>
              <a:t>?</a:t>
            </a:r>
            <a:endParaRPr lang="en-US" sz="2400" dirty="0"/>
          </a:p>
          <a:p>
            <a:pPr algn="just" eaLnBrk="1" hangingPunct="1">
              <a:defRPr/>
            </a:pP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(Shannon): </a:t>
            </a:r>
            <a:r>
              <a:rPr lang="en-US" dirty="0"/>
              <a:t>Cho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|K|=|P|=|C|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03076"/>
              </p:ext>
            </p:extLst>
          </p:nvPr>
        </p:nvGraphicFramePr>
        <p:xfrm>
          <a:off x="1371600" y="4191000"/>
          <a:ext cx="549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2197080" imgH="228600" progId="Equation.3">
                  <p:embed/>
                </p:oleObj>
              </mc:Choice>
              <mc:Fallback>
                <p:oleObj name="Equation" r:id="rId4" imgW="2197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54927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668682"/>
              </p:ext>
            </p:extLst>
          </p:nvPr>
        </p:nvGraphicFramePr>
        <p:xfrm>
          <a:off x="1346700" y="4572000"/>
          <a:ext cx="29205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1168200" imgH="444240" progId="Equation.3">
                  <p:embed/>
                </p:oleObj>
              </mc:Choice>
              <mc:Fallback>
                <p:oleObj name="Equation" r:id="rId6" imgW="11682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6700" y="4572000"/>
                        <a:ext cx="2920500" cy="111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1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Vernam Cipher (2)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43462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CM</a:t>
            </a:r>
            <a:r>
              <a:rPr lang="en-US"/>
              <a:t>:  Cho (P,K,C,E,D) là một hệ thống mã hóa với |K|=|P|=|C|.</a:t>
            </a:r>
          </a:p>
          <a:p>
            <a:pPr eaLnBrk="1" hangingPunct="1">
              <a:defRPr/>
            </a:pPr>
            <a:r>
              <a:rPr lang="en-US"/>
              <a:t>Do an toàn tuyệt đối nên: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|K|=|P|=|C|, nên có duy nhất 1 khóa tương ứng với cặp (p,c)</a:t>
            </a:r>
          </a:p>
          <a:p>
            <a:pPr eaLnBrk="1" hangingPunct="1">
              <a:defRPr/>
            </a:pPr>
            <a:endParaRPr lang="en-GB"/>
          </a:p>
        </p:txBody>
      </p:sp>
      <p:pic>
        <p:nvPicPr>
          <p:cNvPr id="245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24"/>
          <a:stretch>
            <a:fillRect/>
          </a:stretch>
        </p:blipFill>
        <p:spPr bwMode="auto">
          <a:xfrm>
            <a:off x="1547813" y="2819400"/>
            <a:ext cx="63373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84888" y="4914900"/>
            <a:ext cx="144462" cy="1444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1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Vernam Cipher (3)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79550"/>
            <a:ext cx="8380412" cy="47021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Giữ cố định giá trị c. Với tất cả giá trị của p</a:t>
            </a:r>
            <a:r>
              <a:rPr lang="en-US" sz="2400" baseline="-25000"/>
              <a:t>i</a:t>
            </a:r>
            <a:r>
              <a:rPr lang="en-US" sz="2400"/>
              <a:t>, gọi k</a:t>
            </a:r>
            <a:r>
              <a:rPr lang="en-US" sz="2400" baseline="-25000"/>
              <a:t>i</a:t>
            </a:r>
            <a:r>
              <a:rPr lang="en-US" sz="2400"/>
              <a:t> là giá trị khóa thỏa e</a:t>
            </a:r>
            <a:r>
              <a:rPr lang="en-US" sz="2400" baseline="-25000"/>
              <a:t>ki</a:t>
            </a:r>
            <a:r>
              <a:rPr lang="en-US" sz="2400"/>
              <a:t>(p</a:t>
            </a:r>
            <a:r>
              <a:rPr lang="en-US" sz="2400" baseline="-25000"/>
              <a:t>i</a:t>
            </a:r>
            <a:r>
              <a:rPr lang="en-US" sz="2400"/>
              <a:t>)=c</a:t>
            </a:r>
          </a:p>
          <a:p>
            <a:pPr eaLnBrk="1" hangingPunct="1">
              <a:defRPr/>
            </a:pPr>
            <a:r>
              <a:rPr lang="en-US" sz="2400"/>
              <a:t>Theo đ/lý Bayes: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GB" sz="2400"/>
          </a:p>
        </p:txBody>
      </p:sp>
      <p:pic>
        <p:nvPicPr>
          <p:cNvPr id="256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2667000"/>
            <a:ext cx="6624637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953125" y="5699125"/>
            <a:ext cx="144463" cy="1444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Vernam Cipher (4)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79550"/>
            <a:ext cx="8380412" cy="33051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Do Gilbert Vernam (Bell Labs) đề nghị năm 1919</a:t>
            </a:r>
          </a:p>
          <a:p>
            <a:pPr eaLnBrk="1" hangingPunct="1">
              <a:defRPr/>
            </a:pPr>
            <a:r>
              <a:rPr lang="en-US"/>
              <a:t>Ý tưởng chính: khóa là 1 dãy giá trị ngẫu nhiên “đủ dài”. Khi đó, C=P</a:t>
            </a:r>
            <a:r>
              <a:rPr lang="en-US">
                <a:latin typeface="cmsy10" pitchFamily="34" charset="0"/>
              </a:rPr>
              <a:t> XOR </a:t>
            </a:r>
            <a:r>
              <a:rPr lang="en-US"/>
              <a:t>K</a:t>
            </a:r>
          </a:p>
          <a:p>
            <a:pPr eaLnBrk="1" hangingPunct="1">
              <a:defRPr/>
            </a:pPr>
            <a:r>
              <a:rPr lang="en-US"/>
              <a:t>Phương pháp này được chứng minh là an toàn tuyệt đối</a:t>
            </a:r>
          </a:p>
          <a:p>
            <a:pPr eaLnBrk="1" hangingPunct="1">
              <a:defRPr/>
            </a:pPr>
            <a:r>
              <a:rPr lang="en-US"/>
              <a:t>Hạn chế: khóa quá dài và không thể sử dụng lại</a:t>
            </a:r>
          </a:p>
          <a:p>
            <a:pPr eaLnBrk="1" hangingPunct="1">
              <a:defRPr/>
            </a:pPr>
            <a:r>
              <a:rPr lang="en-US"/>
              <a:t>Ưu điểm: giải thuật rất đơn giản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49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One-time pad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459663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91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Giới thiệu về Lý thuyết Thông tin</a:t>
            </a:r>
            <a:endParaRPr lang="en-GB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6638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Một số sự kiện ngẫu nhiên nhưng thừong gặp hơn các sự kiện khác</a:t>
            </a:r>
          </a:p>
          <a:p>
            <a:pPr eaLnBrk="1" hangingPunct="1">
              <a:defRPr/>
            </a:pPr>
            <a:r>
              <a:rPr lang="en-US"/>
              <a:t>Một số dữ kiện quan trọng hơn các dữ kiện khác</a:t>
            </a:r>
          </a:p>
          <a:p>
            <a:pPr eaLnBrk="1" hangingPunct="1">
              <a:defRPr/>
            </a:pPr>
            <a:r>
              <a:rPr lang="en-US"/>
              <a:t>Entropy là độ đo mức độ bất định của một biến ngẫu nhiên, hay là lượng thông tin mà mỗi biến cố cung cấp</a:t>
            </a:r>
            <a:endParaRPr lang="en-GB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738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Định nghĩa Entropy</a:t>
            </a:r>
            <a:endParaRPr lang="en-GB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8463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Nếu X là một biến ngẫu nhiên nhận giá trị từ tập hữu hạn </a:t>
            </a:r>
            <a:r>
              <a:rPr lang="en-US" sz="3800">
                <a:latin typeface="URW" pitchFamily="2" charset="0"/>
              </a:rPr>
              <a:t>X</a:t>
            </a:r>
            <a:r>
              <a:rPr lang="en-US"/>
              <a:t>, khi đó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Ghi chú : lim</a:t>
            </a:r>
            <a:r>
              <a:rPr lang="en-US" baseline="-25000"/>
              <a:t>x</a:t>
            </a:r>
            <a:r>
              <a:rPr lang="en-US" baseline="-25000">
                <a:sym typeface="Symbol" pitchFamily="18" charset="2"/>
              </a:rPr>
              <a:t></a:t>
            </a:r>
            <a:r>
              <a:rPr lang="en-US" baseline="-25000"/>
              <a:t>0 </a:t>
            </a:r>
            <a:r>
              <a:rPr lang="en-US" i="1"/>
              <a:t>x </a:t>
            </a:r>
            <a:r>
              <a:rPr lang="en-US"/>
              <a:t>log</a:t>
            </a:r>
            <a:r>
              <a:rPr lang="en-US" i="1"/>
              <a:t>x</a:t>
            </a:r>
            <a:r>
              <a:rPr lang="en-US"/>
              <a:t>=0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46350"/>
            <a:ext cx="633888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75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và nén Huffman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356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Huffman</a:t>
            </a:r>
          </a:p>
          <a:p>
            <a:pPr eaLnBrk="1" hangingPunct="1">
              <a:defRPr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= {</a:t>
            </a:r>
            <a:r>
              <a:rPr lang="en-US" i="1" dirty="0"/>
              <a:t>a, b, c, d, e</a:t>
            </a:r>
            <a:r>
              <a:rPr lang="en-US" dirty="0"/>
              <a:t>}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.05,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.10,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= .12,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= .13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= .60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28702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3048000"/>
            <a:ext cx="3354388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58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và nén Huffman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Độ dài trung bình để truyền thông tin xác định 1 sự kiện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Entropy: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Kết quả: 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l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)  </a:t>
            </a:r>
            <a:r>
              <a:rPr lang="en-US" i="1">
                <a:sym typeface="Symbol" pitchFamily="18" charset="2"/>
              </a:rPr>
              <a:t>H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)+1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981200"/>
            <a:ext cx="6481762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565785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5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0240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Mở đầu - Claude Shannon </a:t>
            </a:r>
          </a:p>
          <a:p>
            <a:pPr eaLnBrk="1" hangingPunct="1">
              <a:defRPr/>
            </a:pPr>
            <a:r>
              <a:rPr lang="en-US"/>
              <a:t>An toàn tuyệt đối</a:t>
            </a:r>
          </a:p>
          <a:p>
            <a:pPr eaLnBrk="1" hangingPunct="1">
              <a:defRPr/>
            </a:pPr>
            <a:r>
              <a:rPr lang="en-US"/>
              <a:t>Entropy</a:t>
            </a:r>
          </a:p>
          <a:p>
            <a:pPr eaLnBrk="1" hangingPunct="1">
              <a:defRPr/>
            </a:pPr>
            <a:r>
              <a:rPr lang="en-US"/>
              <a:t>Kết hợp các hệ thống mã hóa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52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Một số tính chất cơ bản của Entropy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3957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H(X)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0, đẳng thức xảy ra khi và chỉ khi biến X là hằng</a:t>
            </a:r>
          </a:p>
          <a:p>
            <a:pPr eaLnBrk="1" hangingPunct="1">
              <a:defRPr/>
            </a:pPr>
            <a:r>
              <a:rPr lang="en-US"/>
              <a:t>H(X) </a:t>
            </a:r>
            <a:r>
              <a:rPr lang="en-US">
                <a:sym typeface="Symbol" pitchFamily="18" charset="2"/>
              </a:rPr>
              <a:t></a:t>
            </a:r>
            <a:r>
              <a:rPr lang="en-US">
                <a:latin typeface="cmsy10" pitchFamily="34" charset="0"/>
              </a:rPr>
              <a:t>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|</a:t>
            </a:r>
            <a:r>
              <a:rPr lang="en-US" sz="3800">
                <a:latin typeface="URW" pitchFamily="2" charset="0"/>
              </a:rPr>
              <a:t>X</a:t>
            </a:r>
            <a:r>
              <a:rPr lang="en-US"/>
              <a:t>|, đẳng thức xảy ra khi và chỉ khi p(x=X)=1/|</a:t>
            </a:r>
            <a:r>
              <a:rPr lang="en-US" sz="3800">
                <a:latin typeface="URW" pitchFamily="2" charset="0"/>
              </a:rPr>
              <a:t>X</a:t>
            </a:r>
            <a:r>
              <a:rPr lang="en-US"/>
              <a:t>|</a:t>
            </a:r>
            <a:endParaRPr lang="en-US">
              <a:latin typeface="cmsy10" pitchFamily="34" charset="0"/>
            </a:endParaRPr>
          </a:p>
          <a:p>
            <a:pPr eaLnBrk="1" hangingPunct="1">
              <a:defRPr/>
            </a:pPr>
            <a:r>
              <a:rPr lang="en-US"/>
              <a:t>H(X,Y)</a:t>
            </a:r>
            <a:r>
              <a:rPr lang="en-US">
                <a:latin typeface="cmsy10" pitchFamily="34" charset="0"/>
                <a:sym typeface="Symbol" pitchFamily="18" charset="2"/>
              </a:rPr>
              <a:t> </a:t>
            </a:r>
            <a:r>
              <a:rPr lang="en-US"/>
              <a:t>H(X)+H(Y), đẳng thức xảy ra khi và chỉ khi X và Y phân bố độc lập</a:t>
            </a:r>
          </a:p>
          <a:p>
            <a:pPr eaLnBrk="1" hangingPunct="1">
              <a:defRPr/>
            </a:pPr>
            <a:r>
              <a:rPr lang="en-US"/>
              <a:t>H(X|Y) </a:t>
            </a:r>
            <a:r>
              <a:rPr lang="en-US">
                <a:latin typeface="cmsy10" pitchFamily="34" charset="0"/>
                <a:sym typeface="Symbol" pitchFamily="18" charset="2"/>
              </a:rPr>
              <a:t> </a:t>
            </a:r>
            <a:r>
              <a:rPr lang="en-US"/>
              <a:t>H(X) , đẳng thức xảy ra khi và chỉ khi X và Y phân bố độc lập</a:t>
            </a:r>
          </a:p>
          <a:p>
            <a:pPr eaLnBrk="1" hangingPunct="1">
              <a:defRPr/>
            </a:pPr>
            <a:r>
              <a:rPr lang="en-US" b="1"/>
              <a:t>Chain Rule: </a:t>
            </a:r>
            <a:r>
              <a:rPr lang="en-US"/>
              <a:t>H(X,Y)=H(X|Y)+H(Y)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94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2588" y="1414463"/>
            <a:ext cx="8380412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itchFamily="18" charset="2"/>
              <a:buChar char="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itchFamily="2" charset="2"/>
              <a:buChar char="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H(C|K) =H(P)</a:t>
            </a:r>
          </a:p>
          <a:p>
            <a:pPr>
              <a:defRPr/>
            </a:pPr>
            <a:r>
              <a:rPr lang="en-US"/>
              <a:t>H(C|P,K)=H(P|C,K)=0</a:t>
            </a:r>
          </a:p>
          <a:p>
            <a:pPr>
              <a:defRPr/>
            </a:pPr>
            <a:r>
              <a:rPr lang="en-US"/>
              <a:t>H(P,K)=H(P)+H(K)</a:t>
            </a:r>
          </a:p>
          <a:p>
            <a:pPr>
              <a:defRPr/>
            </a:pPr>
            <a:r>
              <a:rPr lang="en-US"/>
              <a:t>H(C)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H(P)</a:t>
            </a:r>
          </a:p>
          <a:p>
            <a:pPr>
              <a:defRPr/>
            </a:pPr>
            <a:r>
              <a:rPr lang="en-US"/>
              <a:t>H(C,P,K)=H(C,K)=H(P,K)</a:t>
            </a:r>
          </a:p>
          <a:p>
            <a:pPr>
              <a:defRPr/>
            </a:pPr>
            <a:r>
              <a:rPr lang="en-US"/>
              <a:t>H(K|C)=H(K)+H(P)-H(C)</a:t>
            </a:r>
          </a:p>
          <a:p>
            <a:pPr>
              <a:defRPr/>
            </a:pPr>
            <a:r>
              <a:rPr lang="en-US"/>
              <a:t>H(K|C</a:t>
            </a:r>
            <a:r>
              <a:rPr lang="en-US" baseline="30000"/>
              <a:t>n</a:t>
            </a:r>
            <a:r>
              <a:rPr lang="en-US"/>
              <a:t>)=H(K)+H(P</a:t>
            </a:r>
            <a:r>
              <a:rPr lang="en-US" baseline="30000"/>
              <a:t>n</a:t>
            </a:r>
            <a:r>
              <a:rPr lang="en-US"/>
              <a:t>)-H(C</a:t>
            </a:r>
            <a:r>
              <a:rPr lang="en-US" baseline="30000"/>
              <a:t>n</a:t>
            </a:r>
            <a:r>
              <a:rPr lang="en-US"/>
              <a:t>)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78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Nhận xét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Nhận xét: Có 26! </a:t>
            </a:r>
            <a:r>
              <a:rPr lang="en-US">
                <a:sym typeface="Symbol" pitchFamily="18" charset="2"/>
              </a:rPr>
              <a:t></a:t>
            </a:r>
            <a:r>
              <a:rPr lang="en-US"/>
              <a:t>10</a:t>
            </a:r>
            <a:r>
              <a:rPr lang="en-US" baseline="30000"/>
              <a:t>26 </a:t>
            </a:r>
            <a:r>
              <a:rPr lang="en-US"/>
              <a:t>cách mã hóa (bằng thay thế) đối với văn bản tiếng Anh (gồm các ký tự thường)</a:t>
            </a:r>
          </a:p>
          <a:p>
            <a:pPr eaLnBrk="1" hangingPunct="1">
              <a:defRPr/>
            </a:pPr>
            <a:r>
              <a:rPr lang="en-US"/>
              <a:t>Tương đương với mức độ 88-bit security </a:t>
            </a:r>
            <a:r>
              <a:rPr lang="en-US">
                <a:sym typeface="Wingdings" pitchFamily="2" charset="2"/>
              </a:rPr>
              <a:t> Vì sao lại dễ bị tấn công trên thực tế</a:t>
            </a:r>
            <a:r>
              <a:rPr lang="en-US"/>
              <a:t>?</a:t>
            </a:r>
          </a:p>
          <a:p>
            <a:pPr eaLnBrk="1" hangingPunct="1">
              <a:defRPr/>
            </a:pPr>
            <a:r>
              <a:rPr lang="en-US"/>
              <a:t>Shannon: Mọi phương pháp mã hóa đơn ký tự monoalphabetic cipher) trên tiếng Anh đều dễ dàng bị phá nếu có được 25 ký tự ciphertext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94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Khoảng cách Unicity của một ngôn ngữ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9465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H(K|C)=H(K)+H(P)-H(C)</a:t>
            </a:r>
          </a:p>
          <a:p>
            <a:pPr eaLnBrk="1" hangingPunct="1">
              <a:defRPr/>
            </a:pPr>
            <a:r>
              <a:rPr lang="en-US"/>
              <a:t>Entropy (trên mỗi ký tự) trong một ngôn ngữ được định nghĩa theo công thức: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Đặt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2249488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222750"/>
            <a:ext cx="184626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860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Khoảng cách Unicity của một ngôn ngữ</a:t>
            </a:r>
            <a:endParaRPr lang="en-US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29113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Entropy rate: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/>
              <a:t>Do |</a:t>
            </a:r>
            <a:r>
              <a:rPr lang="en-US" sz="3600">
                <a:latin typeface="URW" pitchFamily="2" charset="0"/>
              </a:rPr>
              <a:t>P</a:t>
            </a:r>
            <a:r>
              <a:rPr lang="en-US" sz="2400"/>
              <a:t>|=|</a:t>
            </a:r>
            <a:r>
              <a:rPr lang="en-US" sz="3600">
                <a:latin typeface="URW" pitchFamily="2" charset="0"/>
              </a:rPr>
              <a:t>C</a:t>
            </a:r>
            <a:r>
              <a:rPr lang="en-US" sz="2400"/>
              <a:t>|, ta có</a:t>
            </a:r>
          </a:p>
          <a:p>
            <a:pPr eaLnBrk="1" hangingPunct="1">
              <a:defRPr/>
            </a:pPr>
            <a:endParaRPr lang="en-US" sz="1800"/>
          </a:p>
          <a:p>
            <a:pPr lvl="1" eaLnBrk="1" hangingPunct="1">
              <a:defRPr/>
            </a:pPr>
            <a:endParaRPr lang="en-US" sz="2000"/>
          </a:p>
          <a:p>
            <a:pPr eaLnBrk="1" hangingPunct="1">
              <a:defRPr/>
            </a:pPr>
            <a:r>
              <a:rPr lang="en-US" sz="2400"/>
              <a:t>Thay thế vào công thức của H(K|C</a:t>
            </a:r>
            <a:r>
              <a:rPr lang="en-US" sz="2400" baseline="30000"/>
              <a:t>n</a:t>
            </a:r>
            <a:r>
              <a:rPr lang="en-US" sz="2400"/>
              <a:t>):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</p:txBody>
      </p:sp>
      <p:pic>
        <p:nvPicPr>
          <p:cNvPr id="4198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992313"/>
            <a:ext cx="57181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4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124200"/>
            <a:ext cx="65928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426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Khoảng cách Unicity của một ngôn ngữ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0306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Hệ thống mã hóa bị phá vỡ nếu H(K|C</a:t>
            </a:r>
            <a:r>
              <a:rPr lang="en-US" baseline="30000"/>
              <a:t>n</a:t>
            </a:r>
            <a:r>
              <a:rPr lang="en-US"/>
              <a:t>)=0: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/>
              <a:t>Trường hợp tiếng Anh (|</a:t>
            </a:r>
            <a:r>
              <a:rPr lang="en-US" sz="4400">
                <a:latin typeface="URW" pitchFamily="2" charset="0"/>
              </a:rPr>
              <a:t>P</a:t>
            </a:r>
            <a:r>
              <a:rPr lang="en-US"/>
              <a:t>|=26, R</a:t>
            </a:r>
            <a:r>
              <a:rPr lang="en-US" baseline="-25000"/>
              <a:t>L </a:t>
            </a:r>
            <a:r>
              <a:rPr lang="en-US">
                <a:sym typeface="Symbol" pitchFamily="18" charset="2"/>
              </a:rPr>
              <a:t> </a:t>
            </a:r>
            <a:r>
              <a:rPr lang="en-US"/>
              <a:t>0.75) và sử dụng phương pháp mã hóa bằng thay thế (log</a:t>
            </a:r>
            <a:r>
              <a:rPr lang="en-US" baseline="-25000"/>
              <a:t>2</a:t>
            </a:r>
            <a:r>
              <a:rPr lang="en-US"/>
              <a:t>|</a:t>
            </a:r>
            <a:r>
              <a:rPr lang="en-US" sz="4400">
                <a:latin typeface="URW" pitchFamily="2" charset="0"/>
              </a:rPr>
              <a:t>K</a:t>
            </a:r>
            <a:r>
              <a:rPr lang="en-US"/>
              <a:t>| </a:t>
            </a:r>
            <a:r>
              <a:rPr lang="en-US">
                <a:sym typeface="Symbol" pitchFamily="18" charset="2"/>
              </a:rPr>
              <a:t> </a:t>
            </a:r>
            <a:r>
              <a:rPr lang="en-US"/>
              <a:t>88), ta có n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</a:t>
            </a:r>
            <a:r>
              <a:rPr lang="en-US"/>
              <a:t>25.</a:t>
            </a:r>
          </a:p>
        </p:txBody>
      </p:sp>
      <p:pic>
        <p:nvPicPr>
          <p:cNvPr id="4218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90800"/>
            <a:ext cx="8213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7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Nhận xét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511300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Nén dữ liệu</a:t>
            </a:r>
            <a:endParaRPr lang="en-US"/>
          </a:p>
          <a:p>
            <a:pPr lvl="1" eaLnBrk="1" hangingPunct="1">
              <a:defRPr/>
            </a:pPr>
            <a:r>
              <a:rPr lang="en-US"/>
              <a:t>Nén tốt – mã hóa tốt</a:t>
            </a:r>
          </a:p>
          <a:p>
            <a:pPr lvl="1" eaLnBrk="1" hangingPunct="1">
              <a:defRPr/>
            </a:pPr>
            <a:r>
              <a:rPr lang="en-US"/>
              <a:t>Mã hóa tốt – nén không tốt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04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Kết hợp các phương pháp mã hóa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073525"/>
          </a:xfrm>
        </p:spPr>
        <p:txBody>
          <a:bodyPr/>
          <a:lstStyle/>
          <a:p>
            <a:pPr eaLnBrk="1" hangingPunct="1">
              <a:defRPr/>
            </a:pPr>
            <a:r>
              <a:rPr lang="en-US" b="1"/>
              <a:t>“Tổng có trọng số” của các hệ thống mã hóa</a:t>
            </a:r>
          </a:p>
          <a:p>
            <a:pPr lvl="1" eaLnBrk="1" hangingPunct="1">
              <a:defRPr/>
            </a:pPr>
            <a:r>
              <a:rPr lang="en-US"/>
              <a:t>Tạo ra hệ thống mã hoá mới từ các hệ thống mã hóa có sẵn</a:t>
            </a:r>
          </a:p>
          <a:p>
            <a:pPr lvl="1" eaLnBrk="1" hangingPunct="1">
              <a:defRPr/>
            </a:pPr>
            <a:r>
              <a:rPr lang="en-US"/>
              <a:t>Chọn 2 hệ thống mã hóa có cùng không gian thông điệp, sử dụng hệ thống A với xác suất p, sử dụng hệ thống B với xác suất 1 – p.</a:t>
            </a:r>
          </a:p>
          <a:p>
            <a:pPr eaLnBrk="1" hangingPunct="1">
              <a:defRPr/>
            </a:pPr>
            <a:r>
              <a:rPr lang="en-US" b="1"/>
              <a:t>Hệ thống mã hóa tích (product cipher</a:t>
            </a:r>
            <a:r>
              <a:rPr lang="en-US"/>
              <a:t>): áp dụng tuần tự các giải thuật mã hóa liên tiếp nhau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65125"/>
            <a:ext cx="8380412" cy="476250"/>
          </a:xfrm>
        </p:spPr>
        <p:txBody>
          <a:bodyPr/>
          <a:lstStyle/>
          <a:p>
            <a:pPr eaLnBrk="1" hangingPunct="1"/>
            <a:r>
              <a:rPr lang="en-US" sz="2800"/>
              <a:t>Claude E. Shannon (1916-2001)</a:t>
            </a:r>
          </a:p>
        </p:txBody>
      </p:sp>
      <p:pic>
        <p:nvPicPr>
          <p:cNvPr id="6147" name="Picture 5" descr="shan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8100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03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Nhắc lại về xác suất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2021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Cho X và Y là hai biến ngẫu nhiên.</a:t>
            </a:r>
          </a:p>
          <a:p>
            <a:pPr eaLnBrk="1" hangingPunct="1">
              <a:defRPr/>
            </a:pPr>
            <a:r>
              <a:rPr lang="en-US"/>
              <a:t>Định nghĩa: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i="1"/>
              <a:t>		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/>
              <a:t> (</a:t>
            </a:r>
            <a:r>
              <a:rPr lang="en-US" i="1"/>
              <a:t>X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/>
              <a:t>) là xác suất biến </a:t>
            </a:r>
            <a:r>
              <a:rPr lang="en-US" i="1"/>
              <a:t>X</a:t>
            </a:r>
            <a:r>
              <a:rPr lang="en-US"/>
              <a:t> nhận giá trị </a:t>
            </a:r>
            <a:r>
              <a:rPr lang="en-US" i="1"/>
              <a:t>x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i="1"/>
              <a:t>		p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/>
              <a:t> (</a:t>
            </a:r>
            <a:r>
              <a:rPr lang="en-US" i="1"/>
              <a:t>Y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/>
              <a:t>) là xác suất biến </a:t>
            </a:r>
            <a:r>
              <a:rPr lang="en-US" i="1"/>
              <a:t>Y</a:t>
            </a:r>
            <a:r>
              <a:rPr lang="en-US"/>
              <a:t> nhận giá trị </a:t>
            </a:r>
            <a:r>
              <a:rPr lang="en-US" i="1"/>
              <a:t>y</a:t>
            </a:r>
            <a:endParaRPr lang="en-US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/>
              <a:t>		</a:t>
            </a:r>
            <a:r>
              <a:rPr lang="en-US" i="1"/>
              <a:t>p</a:t>
            </a:r>
            <a:r>
              <a:rPr lang="en-US"/>
              <a:t> (</a:t>
            </a:r>
            <a:r>
              <a:rPr lang="en-US" i="1"/>
              <a:t>x</a:t>
            </a:r>
            <a:r>
              <a:rPr lang="en-US"/>
              <a:t> | </a:t>
            </a:r>
            <a:r>
              <a:rPr lang="en-US" i="1"/>
              <a:t>y</a:t>
            </a:r>
            <a:r>
              <a:rPr lang="en-US"/>
              <a:t>) là xác suất biến </a:t>
            </a:r>
            <a:r>
              <a:rPr lang="en-US" i="1"/>
              <a:t>X</a:t>
            </a:r>
            <a:r>
              <a:rPr lang="en-US"/>
              <a:t> nhận giá trị </a:t>
            </a:r>
            <a:r>
              <a:rPr lang="en-US" i="1"/>
              <a:t>x</a:t>
            </a:r>
            <a:r>
              <a:rPr lang="en-US"/>
              <a:t> nếu quan sát được biến </a:t>
            </a:r>
            <a:r>
              <a:rPr lang="en-US" i="1"/>
              <a:t>Y</a:t>
            </a:r>
            <a:r>
              <a:rPr lang="en-US"/>
              <a:t> nhận giá trị </a:t>
            </a:r>
            <a:r>
              <a:rPr lang="en-US" i="1"/>
              <a:t>y </a:t>
            </a:r>
            <a:r>
              <a:rPr lang="en-US"/>
              <a:t>(xác suất có điều kiện)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/>
              <a:t>		</a:t>
            </a:r>
            <a:r>
              <a:rPr lang="en-US" i="1"/>
              <a:t>X</a:t>
            </a:r>
            <a:r>
              <a:rPr lang="en-US"/>
              <a:t> và </a:t>
            </a:r>
            <a:r>
              <a:rPr lang="en-US" i="1"/>
              <a:t>Y</a:t>
            </a:r>
            <a:r>
              <a:rPr lang="en-US"/>
              <a:t> là hai biến ngẫu nhiên độc lập khi và chỉ khi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với bất kỳ giá trị </a:t>
            </a:r>
            <a:r>
              <a:rPr lang="en-US" i="1"/>
              <a:t>x</a:t>
            </a:r>
            <a:r>
              <a:rPr lang="en-US"/>
              <a:t> của biến </a:t>
            </a:r>
            <a:r>
              <a:rPr lang="en-US" i="1"/>
              <a:t>X</a:t>
            </a:r>
            <a:r>
              <a:rPr lang="en-US"/>
              <a:t> và bất kỳ giá trị </a:t>
            </a:r>
            <a:r>
              <a:rPr lang="en-US" i="1"/>
              <a:t>y</a:t>
            </a:r>
            <a:r>
              <a:rPr lang="en-US"/>
              <a:t> của biến </a:t>
            </a:r>
            <a:r>
              <a:rPr lang="en-US" i="1"/>
              <a:t>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6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Nhắc lại: Định lý Bayes</a:t>
            </a:r>
          </a:p>
        </p:txBody>
      </p:sp>
      <p:sp>
        <p:nvSpPr>
          <p:cNvPr id="389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Cho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(Bayes):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GB" i="1" dirty="0"/>
              <a:t>X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i="1" dirty="0"/>
              <a:t>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hai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độc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 | </a:t>
            </a:r>
            <a:r>
              <a:rPr lang="en-GB" i="1" dirty="0"/>
              <a:t>y</a:t>
            </a:r>
            <a:r>
              <a:rPr lang="en-GB" dirty="0"/>
              <a:t>) = </a:t>
            </a:r>
            <a:r>
              <a:rPr lang="en-GB" i="1" dirty="0"/>
              <a:t>p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i="1" dirty="0"/>
              <a:t>x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i="1" dirty="0"/>
              <a:t>y</a:t>
            </a:r>
          </a:p>
        </p:txBody>
      </p: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4211638" y="2708275"/>
            <a:ext cx="3313112" cy="2016125"/>
            <a:chOff x="2653" y="2886"/>
            <a:chExt cx="2087" cy="1270"/>
          </a:xfrm>
        </p:grpSpPr>
        <p:sp>
          <p:nvSpPr>
            <p:cNvPr id="8199" name="AutoShape 8"/>
            <p:cNvSpPr>
              <a:spLocks noChangeArrowheads="1"/>
            </p:cNvSpPr>
            <p:nvPr/>
          </p:nvSpPr>
          <p:spPr bwMode="auto">
            <a:xfrm>
              <a:off x="3832" y="2886"/>
              <a:ext cx="908" cy="318"/>
            </a:xfrm>
            <a:prstGeom prst="downArrowCallout">
              <a:avLst>
                <a:gd name="adj1" fmla="val 71384"/>
                <a:gd name="adj2" fmla="val 71384"/>
                <a:gd name="adj3" fmla="val 16667"/>
                <a:gd name="adj4" fmla="val 66667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err="1">
                  <a:latin typeface="Times New Roman" pitchFamily="18" charset="0"/>
                  <a:cs typeface="Arial" charset="0"/>
                </a:rPr>
                <a:t>Apriori</a:t>
              </a:r>
              <a:endParaRPr lang="en-GB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00" name="AutoShape 9"/>
            <p:cNvSpPr>
              <a:spLocks noChangeArrowheads="1"/>
            </p:cNvSpPr>
            <p:nvPr/>
          </p:nvSpPr>
          <p:spPr bwMode="auto">
            <a:xfrm>
              <a:off x="2653" y="3793"/>
              <a:ext cx="1043" cy="363"/>
            </a:xfrm>
            <a:prstGeom prst="upArrowCallout">
              <a:avLst>
                <a:gd name="adj1" fmla="val 71832"/>
                <a:gd name="adj2" fmla="val 71832"/>
                <a:gd name="adj3" fmla="val 16667"/>
                <a:gd name="adj4" fmla="val 66667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 err="1">
                  <a:latin typeface="Times New Roman" pitchFamily="18" charset="0"/>
                  <a:cs typeface="Arial" charset="0"/>
                </a:rPr>
                <a:t>Aposteriori</a:t>
              </a:r>
              <a:endParaRPr lang="en-GB" sz="2400" dirty="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1555750" y="1782763"/>
            <a:ext cx="614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dirty="0">
                <a:latin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,</a:t>
            </a:r>
            <a:r>
              <a:rPr lang="en-US" sz="3200" i="1" dirty="0">
                <a:latin typeface="Times New Roman" pitchFamily="18" charset="0"/>
              </a:rPr>
              <a:t> y</a:t>
            </a:r>
            <a:r>
              <a:rPr lang="en-US" sz="3200" dirty="0">
                <a:latin typeface="Times New Roman" pitchFamily="18" charset="0"/>
              </a:rPr>
              <a:t>) = </a:t>
            </a:r>
            <a:r>
              <a:rPr lang="en-US" sz="3200" i="1" dirty="0">
                <a:latin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</a:rPr>
              <a:t> (</a:t>
            </a:r>
            <a:r>
              <a:rPr lang="en-US" sz="3200" i="1" dirty="0">
                <a:latin typeface="Times New Roman" pitchFamily="18" charset="0"/>
              </a:rPr>
              <a:t>x </a:t>
            </a:r>
            <a:r>
              <a:rPr lang="en-US" sz="3200" dirty="0">
                <a:latin typeface="Times New Roman" pitchFamily="18" charset="0"/>
              </a:rPr>
              <a:t>| </a:t>
            </a: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) </a:t>
            </a:r>
            <a:r>
              <a:rPr lang="en-US" sz="3200" i="1" dirty="0">
                <a:latin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</a:rPr>
              <a:t> (</a:t>
            </a: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) = </a:t>
            </a:r>
            <a:r>
              <a:rPr lang="en-US" sz="3200" i="1" dirty="0">
                <a:latin typeface="Times New Roman" pitchFamily="18" charset="0"/>
              </a:rPr>
              <a:t>p</a:t>
            </a: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</a:rPr>
              <a:t>y </a:t>
            </a:r>
            <a:r>
              <a:rPr lang="en-US" sz="3200" dirty="0">
                <a:latin typeface="Times New Roman" pitchFamily="18" charset="0"/>
              </a:rPr>
              <a:t>| </a:t>
            </a:r>
            <a:r>
              <a:rPr lang="en-US" sz="3200" i="1" dirty="0">
                <a:latin typeface="Times New Roman" pitchFamily="18" charset="0"/>
              </a:rPr>
              <a:t>x) p </a:t>
            </a: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39772"/>
              </p:ext>
            </p:extLst>
          </p:nvPr>
        </p:nvGraphicFramePr>
        <p:xfrm>
          <a:off x="1981200" y="3295800"/>
          <a:ext cx="57150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2286000" imgH="419040" progId="Equation.3">
                  <p:embed/>
                </p:oleObj>
              </mc:Choice>
              <mc:Fallback>
                <p:oleObj name="Equation" r:id="rId4" imgW="22860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3295800"/>
                        <a:ext cx="5715000" cy="104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5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408237"/>
          </a:xfrm>
        </p:spPr>
        <p:txBody>
          <a:bodyPr/>
          <a:lstStyle/>
          <a:p>
            <a:pPr eaLnBrk="1" hangingPunct="1">
              <a:defRPr/>
            </a:pPr>
            <a:r>
              <a:rPr lang="en-US" i="1"/>
              <a:t>p</a:t>
            </a:r>
            <a:r>
              <a:rPr lang="en-US" i="1" baseline="-25000"/>
              <a:t>P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: Xác suất plaintext </a:t>
            </a:r>
            <a:r>
              <a:rPr lang="en-US" i="1"/>
              <a:t>x</a:t>
            </a:r>
            <a:r>
              <a:rPr lang="en-US"/>
              <a:t> xuất hiện</a:t>
            </a:r>
          </a:p>
          <a:p>
            <a:pPr eaLnBrk="1" hangingPunct="1">
              <a:defRPr/>
            </a:pP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: Xác suất chọn sử dụng giá trị khóa </a:t>
            </a:r>
            <a:r>
              <a:rPr lang="en-US" i="1"/>
              <a:t>k</a:t>
            </a:r>
            <a:endParaRPr lang="en-US"/>
          </a:p>
          <a:p>
            <a:pPr eaLnBrk="1" hangingPunct="1">
              <a:defRPr/>
            </a:pPr>
            <a:r>
              <a:rPr lang="en-US" i="1"/>
              <a:t>p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: Xác suất ciphertext nhận giá trị </a:t>
            </a:r>
            <a:r>
              <a:rPr lang="en-US" i="1"/>
              <a:t>y</a:t>
            </a:r>
          </a:p>
          <a:p>
            <a:pPr eaLnBrk="1" hangingPunct="1">
              <a:defRPr/>
            </a:pPr>
            <a:r>
              <a:rPr lang="en-US"/>
              <a:t>Có thể giả sử giá trị khóa </a:t>
            </a:r>
            <a:r>
              <a:rPr lang="en-US" i="1"/>
              <a:t>K</a:t>
            </a:r>
            <a:r>
              <a:rPr lang="en-US"/>
              <a:t> và plaintext </a:t>
            </a:r>
            <a:r>
              <a:rPr lang="en-US" i="1"/>
              <a:t>x</a:t>
            </a:r>
            <a:r>
              <a:rPr lang="en-US"/>
              <a:t> là các sự kiện độc lập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85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095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plaintext </a:t>
            </a:r>
            <a:r>
              <a:rPr lang="en-US" dirty="0" err="1"/>
              <a:t>và</a:t>
            </a:r>
            <a:r>
              <a:rPr lang="en-US" dirty="0"/>
              <a:t> key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>
                <a:latin typeface="Rage Italic" pitchFamily="66" charset="0"/>
              </a:rPr>
              <a:t>P</a:t>
            </a:r>
            <a:r>
              <a:rPr lang="en-US" i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Rage Italic" pitchFamily="66" charset="0"/>
              </a:rPr>
              <a:t>K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cipher text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>
                <a:latin typeface="Rage Italic" pitchFamily="66" charset="0"/>
              </a:rPr>
              <a:t>C</a:t>
            </a:r>
            <a:r>
              <a:rPr lang="en-US" dirty="0"/>
              <a:t> ???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đặt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)  = {</a:t>
            </a:r>
            <a:r>
              <a:rPr lang="en-US" i="1" dirty="0" err="1">
                <a:sym typeface="Symbol" pitchFamily="18" charset="2"/>
              </a:rPr>
              <a:t>e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err="1">
                <a:sym typeface="Symbol" pitchFamily="18" charset="2"/>
              </a:rPr>
              <a:t>với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}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tập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cipher text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nhận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được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nếu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mã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hóa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plaintext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với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giá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trị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khóa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k</a:t>
            </a:r>
          </a:p>
          <a:p>
            <a:pPr eaLnBrk="1" hangingPunct="1">
              <a:defRPr/>
            </a:pPr>
            <a:r>
              <a:rPr lang="en-US" dirty="0" err="1">
                <a:sym typeface="Symbol" pitchFamily="18" charset="2"/>
              </a:rPr>
              <a:t>Vậy</a:t>
            </a:r>
            <a:r>
              <a:rPr lang="en-US" dirty="0">
                <a:sym typeface="Symbol" pitchFamily="18" charset="2"/>
              </a:rPr>
              <a:t>, ta </a:t>
            </a:r>
            <a:r>
              <a:rPr lang="en-US" dirty="0" err="1">
                <a:sym typeface="Symbol" pitchFamily="18" charset="2"/>
              </a:rPr>
              <a:t>có</a:t>
            </a:r>
            <a:endParaRPr lang="en-US" dirty="0">
              <a:sym typeface="Symbol" pitchFamily="18" charset="2"/>
            </a:endParaRP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sz="3200" dirty="0">
                <a:sym typeface="Symbol" pitchFamily="18" charset="2"/>
              </a:rPr>
              <a:t>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P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ym typeface="Symbol" pitchFamily="18" charset="2"/>
              </a:rPr>
              <a:t>d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))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>
                <a:sym typeface="Symbol" pitchFamily="18" charset="2"/>
              </a:rPr>
              <a:t>                               {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K |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)}</a:t>
            </a:r>
            <a:endParaRPr lang="en-US" sz="2400" baseline="-25000" dirty="0">
              <a:sym typeface="Symbol" pitchFamily="18" charset="2"/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9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xác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điều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kiện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), </a:t>
            </a:r>
            <a:r>
              <a:rPr lang="en-US" dirty="0" err="1">
                <a:sym typeface="Symbol" pitchFamily="18" charset="2"/>
              </a:rPr>
              <a:t>tức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nhận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được</a:t>
            </a:r>
            <a:r>
              <a:rPr lang="en-US" dirty="0">
                <a:sym typeface="Symbol" pitchFamily="18" charset="2"/>
              </a:rPr>
              <a:t> cipher text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nếu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biết</a:t>
            </a:r>
            <a:r>
              <a:rPr lang="en-US" dirty="0">
                <a:sym typeface="Symbol" pitchFamily="18" charset="2"/>
              </a:rPr>
              <a:t> cipher text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được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tính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theo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thức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( </a:t>
            </a:r>
            <a:r>
              <a:rPr lang="en-US" i="1" dirty="0">
                <a:sym typeface="Symbol" pitchFamily="18" charset="2"/>
              </a:rPr>
              <a:t>y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sz="3200" dirty="0">
                <a:sym typeface="Symbol" pitchFamily="18" charset="2"/>
              </a:rPr>
              <a:t>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sym typeface="Symbol" pitchFamily="18" charset="2"/>
              </a:rPr>
              <a:t>          </a:t>
            </a:r>
            <a:r>
              <a:rPr lang="en-US" sz="2400" dirty="0">
                <a:sym typeface="Symbol" pitchFamily="18" charset="2"/>
              </a:rPr>
              <a:t>                                    {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K |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x = </a:t>
            </a:r>
            <a:r>
              <a:rPr lang="en-US" sz="2400" i="1" dirty="0" err="1">
                <a:sym typeface="Symbol" pitchFamily="18" charset="2"/>
              </a:rPr>
              <a:t>d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)}</a:t>
            </a:r>
          </a:p>
          <a:p>
            <a:pPr eaLnBrk="1" hangingPunct="1">
              <a:defRPr/>
            </a:pPr>
            <a:r>
              <a:rPr lang="en-US" dirty="0" err="1">
                <a:sym typeface="Symbol" pitchFamily="18" charset="2"/>
              </a:rPr>
              <a:t>Áp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dụng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định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lý</a:t>
            </a:r>
            <a:r>
              <a:rPr lang="en-US" dirty="0">
                <a:sym typeface="Symbol" pitchFamily="18" charset="2"/>
              </a:rPr>
              <a:t> Bayes, </a:t>
            </a:r>
            <a:r>
              <a:rPr lang="en-US" dirty="0" err="1">
                <a:sym typeface="Symbol" pitchFamily="18" charset="2"/>
              </a:rPr>
              <a:t>xác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suất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điều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kiện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i="1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), </a:t>
            </a:r>
            <a:r>
              <a:rPr lang="en-US" dirty="0" err="1">
                <a:sym typeface="Symbol" pitchFamily="18" charset="2"/>
              </a:rPr>
              <a:t>tức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suất</a:t>
            </a:r>
            <a:r>
              <a:rPr lang="en-US" dirty="0">
                <a:sym typeface="Symbol" pitchFamily="18" charset="2"/>
              </a:rPr>
              <a:t> plaintext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nếu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cipher text </a:t>
            </a:r>
            <a:r>
              <a:rPr lang="en-US" dirty="0" err="1">
                <a:sym typeface="Symbol" pitchFamily="18" charset="2"/>
              </a:rPr>
              <a:t>là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y</a:t>
            </a:r>
          </a:p>
          <a:p>
            <a:pPr eaLnBrk="1" hangingPunct="1">
              <a:defRPr/>
            </a:pPr>
            <a:endParaRPr lang="en-US" i="1" dirty="0">
              <a:sym typeface="Symbol" pitchFamily="18" charset="2"/>
            </a:endParaRPr>
          </a:p>
          <a:p>
            <a:pPr eaLnBrk="1" hangingPunct="1">
              <a:defRPr/>
            </a:pPr>
            <a:endParaRPr lang="en-US" i="1" dirty="0">
              <a:sym typeface="Symbol" pitchFamily="18" charset="2"/>
            </a:endParaRPr>
          </a:p>
          <a:p>
            <a:pPr eaLnBrk="1" hangingPunct="1">
              <a:defRPr/>
            </a:pPr>
            <a:endParaRPr lang="en-US" sz="3600" dirty="0">
              <a:sym typeface="Symbol" pitchFamily="18" charset="2"/>
            </a:endParaRP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98690373"/>
              </p:ext>
            </p:extLst>
          </p:nvPr>
        </p:nvGraphicFramePr>
        <p:xfrm>
          <a:off x="1990725" y="4516438"/>
          <a:ext cx="517048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070000" imgH="723600" progId="Equation.3">
                  <p:embed/>
                </p:oleObj>
              </mc:Choice>
              <mc:Fallback>
                <p:oleObj name="Equation" r:id="rId3" imgW="2070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516438"/>
                        <a:ext cx="5170488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026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\begin{eqnarray}&#10; &amp; &amp;\forall\-p\in\mathcal{P},\forall\-k\in\mathcal{K}, \\&#10; &amp; &amp;p(p|C)=p(p),p(k|C)=p(k)&#10;\end{eqnarray}&#10;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57"/>
  <p:tag name="PICTUREFILESIZE" val="534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\begin{eqnarray}&#10;\forall p\in\mathcal{P}, p(p|c)&amp;=&amp;p(p) \\&#10;(by\ Bayes)\ p(c|p)&amp;=&amp;p(c)&gt;0\\&#10;\exists k\ s.t.\ e_k(p)&amp;=&amp;c&#10;\end{eqnarray}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81"/>
  <p:tag name="PICTUREFILESIZE" val="793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\begin{eqnarray}&#10;p(p_i|c)&amp;=&amp;\frac{p(c|p_i)p(p_i)}{p(c)} \\&#10; &amp;=&amp; \frac{p(k_i)p(p_i)}{p(c)} \\&#10;(perfect\ secrecy)&amp;=&amp;p(p_i) \\&#10;p(k_i)&amp;=&amp;p(c)\ \forall i&#10;\end{eqnarray}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94"/>
  <p:tag name="PICTUREFILESIZE" val="1199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$$&#10;H(X)\stackrel{\Delta}{=}-\sum_{x\in\mathcal{X}}p(X=x)\log_{2}p(X=x)&#10;$$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77"/>
  <p:tag name="PICTUREFILESIZE" val="412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$$&#10;H(P^n)\geq nH_L&#10;=n(1-R_L)\log_2\left|\mathcal{P}\right|&#10;$$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40"/>
  <p:tag name="PICTUREFILESIZE" val="319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$$&#10;H(C^n)\leq &#10;nH(C) \leq&#10;n\log_2\left|\mathcal{C}\right| =&#10;n\log_2\left|\mathcal{P}\right|&#10;$$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392"/>
  <p:tag name="PICTUREFILESIZE" val="386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\begin{eqnarray*}&#10; H(K|C^n)&amp;=&amp; H(K)-H(P^n)+H(C^n) \\&#10;&amp;  \leq &amp; H(K)- &#10;n(1-R_L)log_2\left|\mathcal{P}\right|&#10;+nlog_2\left|\mathcal{P}\right| \\&#10;&amp;  = &amp; H(K)- &#10;nR_L\log_2\left|\mathcal{P}\right|\\&#10;&amp;  \leq &amp; \log_2\left|\mathcal{K}\right| - &#10;nR_L\log_2\left|\mathcal{P}\right|&#10;\end{eqnarray*}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39"/>
  <p:tag name="BOXHEIGHT" val="293"/>
  <p:tag name="BOXFONT" val="10"/>
  <p:tag name="BOXWRAP" val="False"/>
  <p:tag name="WORKAROUNDTRANSPARENCYBUG" val="False"/>
  <p:tag name="ALLOWFONTSUBSTITUTION" val="False"/>
  <p:tag name="BITMAPFORMAT" val="png256"/>
  <p:tag name="ORIGWIDTH" val="501"/>
  <p:tag name="PICTUREFILESIZE" val="1311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definecolor{azure}{rgb}{0.85,1.00,0.85}&#10;\pagestyle{empty}&#10;\begin{document}&#10;\textcolor{azure}{&#10;\begin{eqnarray*}&#10;&amp;H(K|C^n) \leq \log_2(|\mathcal{K}|)-nR_L\log_2(|\mathcal{P}|)  = 0&amp; \\&#10; &amp;n_0\approx\frac&#10; {\log_2\left|\mathcal{K}\right|}&#10; {R_L\log_2\left|\mathcal{P}\right|}&amp;&#10;\end{eqnarray*}&#10;}&#10;\end{document}&#10;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70"/>
  <p:tag name="BOXHEIGHT" val="477"/>
  <p:tag name="BOXFONT" val="10"/>
  <p:tag name="BOXWRAP" val="False"/>
  <p:tag name="WORKAROUNDTRANSPARENCYBUG" val="False"/>
  <p:tag name="ALLOWFONTSUBSTITUTION" val="False"/>
  <p:tag name="BITMAPFORMAT" val="png256"/>
  <p:tag name="ORIGWIDTH" val="408"/>
  <p:tag name="PICTUREFILESIZE" val="70622"/>
</p:tagLst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</Template>
  <TotalTime>49</TotalTime>
  <Words>1963</Words>
  <Application>Microsoft Office PowerPoint</Application>
  <PresentationFormat>On-screen Show (4:3)</PresentationFormat>
  <Paragraphs>352</Paragraphs>
  <Slides>37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cmsy10</vt:lpstr>
      <vt:lpstr>MS PGothic</vt:lpstr>
      <vt:lpstr>Rage Italic</vt:lpstr>
      <vt:lpstr>Symbol</vt:lpstr>
      <vt:lpstr>Times New Roman</vt:lpstr>
      <vt:lpstr>URW</vt:lpstr>
      <vt:lpstr>Wingdings</vt:lpstr>
      <vt:lpstr>Wingdings 2</vt:lpstr>
      <vt:lpstr>FIT_CDIO_PPT Template</vt:lpstr>
      <vt:lpstr>Equation</vt:lpstr>
      <vt:lpstr>Chủ đề 3: Lý thuyết Shannon</vt:lpstr>
      <vt:lpstr>Tư liệu sử dụng</vt:lpstr>
      <vt:lpstr>Nội dung</vt:lpstr>
      <vt:lpstr>Claude E. Shannon (1916-2001)</vt:lpstr>
      <vt:lpstr>Nhắc lại về xác suất</vt:lpstr>
      <vt:lpstr>Nhắc lại: Định lý Bayes</vt:lpstr>
      <vt:lpstr>PowerPoint Presentation</vt:lpstr>
      <vt:lpstr>PowerPoint Presentation</vt:lpstr>
      <vt:lpstr>PowerPoint Presentation</vt:lpstr>
      <vt:lpstr>Ví dụ</vt:lpstr>
      <vt:lpstr>Ví dụ</vt:lpstr>
      <vt:lpstr>Ví dụ</vt:lpstr>
      <vt:lpstr>Ví dụ</vt:lpstr>
      <vt:lpstr>An toàn tuyệt đối</vt:lpstr>
      <vt:lpstr>Áp dụng – Shift Cipher </vt:lpstr>
      <vt:lpstr>Áp dụng – Shift Cipher</vt:lpstr>
      <vt:lpstr>Áp dụng – Shift Cipher</vt:lpstr>
      <vt:lpstr>Áp dụng – Shift Cipher</vt:lpstr>
      <vt:lpstr>Nhận xét</vt:lpstr>
      <vt:lpstr>Nhận xét</vt:lpstr>
      <vt:lpstr>Vernam Cipher (1)</vt:lpstr>
      <vt:lpstr>Vernam Cipher (2)</vt:lpstr>
      <vt:lpstr>Vernam Cipher (3)</vt:lpstr>
      <vt:lpstr>Vernam Cipher (4)</vt:lpstr>
      <vt:lpstr>One-time pad</vt:lpstr>
      <vt:lpstr>Giới thiệu về Lý thuyết Thông tin</vt:lpstr>
      <vt:lpstr>Định nghĩa Entropy</vt:lpstr>
      <vt:lpstr>Entropy và nén Huffman</vt:lpstr>
      <vt:lpstr>Entropy và nén Huffman</vt:lpstr>
      <vt:lpstr>Một số tính chất cơ bản của Entropy</vt:lpstr>
      <vt:lpstr>Entropy của các thành phần trong hệ thống mã hóa</vt:lpstr>
      <vt:lpstr>Nhận xét</vt:lpstr>
      <vt:lpstr>Khoảng cách Unicity của một ngôn ngữ</vt:lpstr>
      <vt:lpstr>Khoảng cách Unicity của một ngôn ngữ</vt:lpstr>
      <vt:lpstr>Khoảng cách Unicity của một ngôn ngữ</vt:lpstr>
      <vt:lpstr>Nhận xét</vt:lpstr>
      <vt:lpstr>Kết hợp các phương pháp mã hóa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Java</dc:title>
  <dc:creator>Trần Minh Triết</dc:creator>
  <cp:lastModifiedBy>Minh-Triet TRAN</cp:lastModifiedBy>
  <cp:revision>15</cp:revision>
  <dcterms:created xsi:type="dcterms:W3CDTF">2012-02-24T03:24:57Z</dcterms:created>
  <dcterms:modified xsi:type="dcterms:W3CDTF">2016-02-24T14:27:47Z</dcterms:modified>
</cp:coreProperties>
</file>