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485A8-5E7F-45EF-B52C-0FE00869F209}" type="slidenum">
              <a:rPr lang="en-US"/>
              <a:pPr/>
              <a:t>25</a:t>
            </a:fld>
            <a:endParaRPr lang="en-US"/>
          </a:p>
        </p:txBody>
      </p:sp>
      <p:sp>
        <p:nvSpPr>
          <p:cNvPr id="550914" name="Rectangle 2"/>
          <p:cNvSpPr>
            <a:spLocks noGrp="1" noRot="1" noChangeAspect="1" noChangeArrowheads="1" noTextEdit="1"/>
          </p:cNvSpPr>
          <p:nvPr>
            <p:ph type="sldImg"/>
          </p:nvPr>
        </p:nvSpPr>
        <p:spPr>
          <a:xfrm>
            <a:off x="1143000" y="685800"/>
            <a:ext cx="4573588" cy="3430588"/>
          </a:xfrm>
          <a:ln/>
        </p:spPr>
      </p:sp>
      <p:sp>
        <p:nvSpPr>
          <p:cNvPr id="550915" name="Rectangle 3"/>
          <p:cNvSpPr>
            <a:spLocks noGrp="1" noChangeArrowheads="1"/>
          </p:cNvSpPr>
          <p:nvPr>
            <p:ph type="body" idx="1"/>
          </p:nvPr>
        </p:nvSpPr>
        <p:spPr>
          <a:xfrm>
            <a:off x="914400" y="4341813"/>
            <a:ext cx="5029200" cy="4116387"/>
          </a:xfrm>
        </p:spPr>
        <p:txBody>
          <a:bodyPr/>
          <a:lstStyle/>
          <a:p>
            <a:pPr algn="just"/>
            <a:r>
              <a:rPr lang="en-US">
                <a:cs typeface="Times New Roman" pitchFamily="18" charset="0"/>
              </a:rPr>
              <a:t>Vô</a:t>
            </a:r>
            <a:r>
              <a:rPr lang="en-US">
                <a:latin typeface="VNI-Times"/>
                <a:cs typeface="Times New Roman" pitchFamily="18" charset="0"/>
              </a:rPr>
              <a:t>ù</a:t>
            </a:r>
            <a:r>
              <a:rPr lang="en-US">
                <a:cs typeface="Times New Roman" pitchFamily="18" charset="0"/>
              </a:rPr>
              <a:t>i to</a:t>
            </a:r>
            <a:r>
              <a:rPr lang="en-US">
                <a:latin typeface="VNI-Times"/>
                <a:cs typeface="Times New Roman" pitchFamily="18" charset="0"/>
              </a:rPr>
              <a:t>á</a:t>
            </a:r>
            <a:r>
              <a:rPr lang="en-US">
                <a:cs typeface="Times New Roman" pitchFamily="18" charset="0"/>
              </a:rPr>
              <a:t>c </a:t>
            </a:r>
            <a:r>
              <a:rPr lang="en-US">
                <a:latin typeface="VNI-Times"/>
                <a:cs typeface="Times New Roman" pitchFamily="18" charset="0"/>
              </a:rPr>
              <a:t>ñ</a:t>
            </a:r>
            <a:r>
              <a:rPr lang="en-US">
                <a:cs typeface="Times New Roman" pitchFamily="18" charset="0"/>
              </a:rPr>
              <a:t>o</a:t>
            </a:r>
            <a:r>
              <a:rPr lang="en-US">
                <a:latin typeface="VNI-Times"/>
                <a:cs typeface="Times New Roman" pitchFamily="18" charset="0"/>
              </a:rPr>
              <a:t>ä</a:t>
            </a:r>
            <a:r>
              <a:rPr lang="en-US">
                <a:cs typeface="Times New Roman" pitchFamily="18" charset="0"/>
              </a:rPr>
              <a:t> va</a:t>
            </a:r>
            <a:r>
              <a:rPr lang="en-US">
                <a:latin typeface="VNI-Times"/>
                <a:cs typeface="Times New Roman" pitchFamily="18" charset="0"/>
              </a:rPr>
              <a:t>ø</a:t>
            </a:r>
            <a:r>
              <a:rPr lang="en-US">
                <a:cs typeface="Times New Roman" pitchFamily="18" charset="0"/>
              </a:rPr>
              <a:t> kha</a:t>
            </a:r>
            <a:r>
              <a:rPr lang="en-US">
                <a:latin typeface="VNI-Times"/>
                <a:cs typeface="Times New Roman" pitchFamily="18" charset="0"/>
              </a:rPr>
              <a:t>û</a:t>
            </a:r>
            <a:r>
              <a:rPr lang="en-US">
                <a:cs typeface="Times New Roman" pitchFamily="18" charset="0"/>
              </a:rPr>
              <a:t> naêng x</a:t>
            </a:r>
            <a:r>
              <a:rPr lang="en-US">
                <a:latin typeface="VNI-Times"/>
                <a:cs typeface="Times New Roman" pitchFamily="18" charset="0"/>
              </a:rPr>
              <a:t>öû</a:t>
            </a:r>
            <a:r>
              <a:rPr lang="en-US">
                <a:cs typeface="Times New Roman" pitchFamily="18" charset="0"/>
              </a:rPr>
              <a:t> ly</a:t>
            </a:r>
            <a:r>
              <a:rPr lang="en-US">
                <a:latin typeface="VNI-Times"/>
                <a:cs typeface="Times New Roman" pitchFamily="18" charset="0"/>
              </a:rPr>
              <a:t>ù</a:t>
            </a:r>
            <a:r>
              <a:rPr lang="en-US">
                <a:cs typeface="Times New Roman" pitchFamily="18" charset="0"/>
              </a:rPr>
              <a:t> nga</a:t>
            </a:r>
            <a:r>
              <a:rPr lang="en-US">
                <a:latin typeface="VNI-Times"/>
                <a:cs typeface="Times New Roman" pitchFamily="18" charset="0"/>
              </a:rPr>
              <a:t>ø</a:t>
            </a:r>
            <a:r>
              <a:rPr lang="en-US">
                <a:cs typeface="Times New Roman" pitchFamily="18" charset="0"/>
              </a:rPr>
              <a:t>y ca</a:t>
            </a:r>
            <a:r>
              <a:rPr lang="en-US">
                <a:latin typeface="VNI-Times"/>
                <a:cs typeface="Times New Roman" pitchFamily="18" charset="0"/>
              </a:rPr>
              <a:t>ø</a:t>
            </a:r>
            <a:r>
              <a:rPr lang="en-US">
                <a:cs typeface="Times New Roman" pitchFamily="18" charset="0"/>
              </a:rPr>
              <a:t>ng </a:t>
            </a:r>
            <a:r>
              <a:rPr lang="en-US">
                <a:latin typeface="VNI-Times"/>
                <a:cs typeface="Times New Roman" pitchFamily="18" charset="0"/>
              </a:rPr>
              <a:t>ñö</a:t>
            </a:r>
            <a:r>
              <a:rPr lang="en-US">
                <a:cs typeface="Times New Roman" pitchFamily="18" charset="0"/>
              </a:rPr>
              <a:t>ô</a:t>
            </a:r>
            <a:r>
              <a:rPr lang="en-US">
                <a:latin typeface="VNI-Times"/>
                <a:cs typeface="Times New Roman" pitchFamily="18" charset="0"/>
              </a:rPr>
              <a:t>ï</a:t>
            </a:r>
            <a:r>
              <a:rPr lang="en-US">
                <a:cs typeface="Times New Roman" pitchFamily="18" charset="0"/>
              </a:rPr>
              <a:t>c naâng cao cu</a:t>
            </a:r>
            <a:r>
              <a:rPr lang="en-US">
                <a:latin typeface="VNI-Times"/>
                <a:cs typeface="Times New Roman" pitchFamily="18" charset="0"/>
              </a:rPr>
              <a:t>û</a:t>
            </a:r>
            <a:r>
              <a:rPr lang="en-US">
                <a:cs typeface="Times New Roman" pitchFamily="18" charset="0"/>
              </a:rPr>
              <a:t>a ca</a:t>
            </a:r>
            <a:r>
              <a:rPr lang="en-US">
                <a:latin typeface="VNI-Times"/>
                <a:cs typeface="Times New Roman" pitchFamily="18" charset="0"/>
              </a:rPr>
              <a:t>ù</a:t>
            </a:r>
            <a:r>
              <a:rPr lang="en-US">
                <a:cs typeface="Times New Roman" pitchFamily="18" charset="0"/>
              </a:rPr>
              <a:t>c bo</a:t>
            </a:r>
            <a:r>
              <a:rPr lang="en-US">
                <a:latin typeface="VNI-Times"/>
                <a:cs typeface="Times New Roman" pitchFamily="18" charset="0"/>
              </a:rPr>
              <a:t>ä</a:t>
            </a:r>
            <a:r>
              <a:rPr lang="en-US">
                <a:cs typeface="Times New Roman" pitchFamily="18" charset="0"/>
              </a:rPr>
              <a:t> vi x</a:t>
            </a:r>
            <a:r>
              <a:rPr lang="en-US">
                <a:latin typeface="VNI-Times"/>
                <a:cs typeface="Times New Roman" pitchFamily="18" charset="0"/>
              </a:rPr>
              <a:t>öû</a:t>
            </a:r>
            <a:r>
              <a:rPr lang="en-US">
                <a:cs typeface="Times New Roman" pitchFamily="18" charset="0"/>
              </a:rPr>
              <a:t> ly</a:t>
            </a:r>
            <a:r>
              <a:rPr lang="en-US">
                <a:latin typeface="VNI-Times"/>
                <a:cs typeface="Times New Roman" pitchFamily="18" charset="0"/>
              </a:rPr>
              <a:t>ù</a:t>
            </a:r>
            <a:r>
              <a:rPr lang="en-US">
                <a:cs typeface="Times New Roman" pitchFamily="18" charset="0"/>
              </a:rPr>
              <a:t> hie</a:t>
            </a:r>
            <a:r>
              <a:rPr lang="en-US">
                <a:latin typeface="VNI-Times"/>
                <a:cs typeface="Times New Roman" pitchFamily="18" charset="0"/>
              </a:rPr>
              <a:t>ä</a:t>
            </a:r>
            <a:r>
              <a:rPr lang="en-US">
                <a:cs typeface="Times New Roman" pitchFamily="18" charset="0"/>
              </a:rPr>
              <a:t>n nay, ph</a:t>
            </a:r>
            <a:r>
              <a:rPr lang="en-US">
                <a:latin typeface="VNI-Times"/>
                <a:cs typeface="Times New Roman" pitchFamily="18" charset="0"/>
              </a:rPr>
              <a:t>ö</a:t>
            </a:r>
            <a:r>
              <a:rPr lang="en-US">
                <a:cs typeface="Times New Roman" pitchFamily="18" charset="0"/>
              </a:rPr>
              <a:t>ông pha</a:t>
            </a:r>
            <a:r>
              <a:rPr lang="en-US">
                <a:latin typeface="VNI-Times"/>
                <a:cs typeface="Times New Roman" pitchFamily="18" charset="0"/>
              </a:rPr>
              <a:t>ù</a:t>
            </a:r>
            <a:r>
              <a:rPr lang="en-US">
                <a:cs typeface="Times New Roman" pitchFamily="18" charset="0"/>
              </a:rPr>
              <a:t>p maõ ho</a:t>
            </a:r>
            <a:r>
              <a:rPr lang="en-US">
                <a:latin typeface="VNI-Times"/>
                <a:cs typeface="Times New Roman" pitchFamily="18" charset="0"/>
              </a:rPr>
              <a:t>ù</a:t>
            </a:r>
            <a:r>
              <a:rPr lang="en-US">
                <a:cs typeface="Times New Roman" pitchFamily="18" charset="0"/>
              </a:rPr>
              <a:t>a chua</a:t>
            </a:r>
            <a:r>
              <a:rPr lang="en-US">
                <a:latin typeface="VNI-Times"/>
                <a:cs typeface="Times New Roman" pitchFamily="18" charset="0"/>
              </a:rPr>
              <a:t>å</a:t>
            </a:r>
            <a:r>
              <a:rPr lang="en-US">
                <a:cs typeface="Times New Roman" pitchFamily="18" charset="0"/>
              </a:rPr>
              <a:t>n (Data Encryption Standard </a:t>
            </a:r>
            <a:r>
              <a:rPr lang="en-US">
                <a:latin typeface="VNI-Times"/>
                <a:cs typeface="Times New Roman" pitchFamily="18" charset="0"/>
              </a:rPr>
              <a:t>–</a:t>
            </a:r>
            <a:r>
              <a:rPr lang="en-US">
                <a:cs typeface="Times New Roman" pitchFamily="18" charset="0"/>
              </a:rPr>
              <a:t> DES) trô</a:t>
            </a:r>
            <a:r>
              <a:rPr lang="en-US">
                <a:latin typeface="VNI-Times"/>
                <a:cs typeface="Times New Roman" pitchFamily="18" charset="0"/>
              </a:rPr>
              <a:t>û</a:t>
            </a:r>
            <a:r>
              <a:rPr lang="en-US">
                <a:cs typeface="Times New Roman" pitchFamily="18" charset="0"/>
              </a:rPr>
              <a:t> neân khoâng an toa</a:t>
            </a:r>
            <a:r>
              <a:rPr lang="en-US">
                <a:latin typeface="VNI-Times"/>
                <a:cs typeface="Times New Roman" pitchFamily="18" charset="0"/>
              </a:rPr>
              <a:t>ø</a:t>
            </a:r>
            <a:r>
              <a:rPr lang="en-US">
                <a:cs typeface="Times New Roman" pitchFamily="18" charset="0"/>
              </a:rPr>
              <a:t>n trong ba</a:t>
            </a:r>
            <a:r>
              <a:rPr lang="en-US">
                <a:latin typeface="VNI-Times"/>
                <a:cs typeface="Times New Roman" pitchFamily="18" charset="0"/>
              </a:rPr>
              <a:t>û</a:t>
            </a:r>
            <a:r>
              <a:rPr lang="en-US">
                <a:cs typeface="Times New Roman" pitchFamily="18" charset="0"/>
              </a:rPr>
              <a:t>o ma</a:t>
            </a:r>
            <a:r>
              <a:rPr lang="en-US">
                <a:latin typeface="VNI-Times"/>
                <a:cs typeface="Times New Roman" pitchFamily="18" charset="0"/>
              </a:rPr>
              <a:t>ä</a:t>
            </a:r>
            <a:r>
              <a:rPr lang="en-US">
                <a:cs typeface="Times New Roman" pitchFamily="18" charset="0"/>
              </a:rPr>
              <a:t>t thoâng tin. Do </a:t>
            </a:r>
            <a:r>
              <a:rPr lang="en-US">
                <a:latin typeface="VNI-Times"/>
                <a:cs typeface="Times New Roman" pitchFamily="18" charset="0"/>
              </a:rPr>
              <a:t>ñ</a:t>
            </a:r>
            <a:r>
              <a:rPr lang="en-US">
                <a:cs typeface="Times New Roman" pitchFamily="18" charset="0"/>
              </a:rPr>
              <a:t>o</a:t>
            </a:r>
            <a:r>
              <a:rPr lang="en-US">
                <a:latin typeface="VNI-Times"/>
                <a:cs typeface="Times New Roman" pitchFamily="18" charset="0"/>
              </a:rPr>
              <a:t>ù</a:t>
            </a:r>
            <a:r>
              <a:rPr lang="en-US">
                <a:cs typeface="Times New Roman" pitchFamily="18" charset="0"/>
              </a:rPr>
              <a:t>, Vie</a:t>
            </a:r>
            <a:r>
              <a:rPr lang="en-US">
                <a:latin typeface="VNI-Times"/>
                <a:cs typeface="Times New Roman" pitchFamily="18" charset="0"/>
              </a:rPr>
              <a:t>ä</a:t>
            </a:r>
            <a:r>
              <a:rPr lang="en-US">
                <a:cs typeface="Times New Roman" pitchFamily="18" charset="0"/>
              </a:rPr>
              <a:t>n Tieâu chua</a:t>
            </a:r>
            <a:r>
              <a:rPr lang="en-US">
                <a:latin typeface="VNI-Times"/>
                <a:cs typeface="Times New Roman" pitchFamily="18" charset="0"/>
              </a:rPr>
              <a:t>å</a:t>
            </a:r>
            <a:r>
              <a:rPr lang="en-US">
                <a:cs typeface="Times New Roman" pitchFamily="18" charset="0"/>
              </a:rPr>
              <a:t>n va</a:t>
            </a:r>
            <a:r>
              <a:rPr lang="en-US">
                <a:latin typeface="VNI-Times"/>
                <a:cs typeface="Times New Roman" pitchFamily="18" charset="0"/>
              </a:rPr>
              <a:t>ø</a:t>
            </a:r>
            <a:r>
              <a:rPr lang="en-US">
                <a:cs typeface="Times New Roman" pitchFamily="18" charset="0"/>
              </a:rPr>
              <a:t> Coâng nghe</a:t>
            </a:r>
            <a:r>
              <a:rPr lang="en-US">
                <a:latin typeface="VNI-Times"/>
                <a:cs typeface="Times New Roman" pitchFamily="18" charset="0"/>
              </a:rPr>
              <a:t>ä</a:t>
            </a:r>
            <a:r>
              <a:rPr lang="en-US">
                <a:cs typeface="Times New Roman" pitchFamily="18" charset="0"/>
              </a:rPr>
              <a:t> Hoa Ky</a:t>
            </a:r>
            <a:r>
              <a:rPr lang="en-US">
                <a:latin typeface="VNI-Times"/>
                <a:cs typeface="Times New Roman" pitchFamily="18" charset="0"/>
              </a:rPr>
              <a:t>ø</a:t>
            </a:r>
            <a:r>
              <a:rPr lang="en-US">
                <a:cs typeface="Times New Roman" pitchFamily="18" charset="0"/>
              </a:rPr>
              <a:t> (National Institute of Standards and Technology </a:t>
            </a:r>
            <a:r>
              <a:rPr lang="en-US">
                <a:latin typeface="VNI-Times"/>
                <a:cs typeface="Times New Roman" pitchFamily="18" charset="0"/>
              </a:rPr>
              <a:t>–</a:t>
            </a:r>
            <a:r>
              <a:rPr lang="en-US">
                <a:cs typeface="Times New Roman" pitchFamily="18" charset="0"/>
              </a:rPr>
              <a:t> NIST) </a:t>
            </a:r>
            <a:r>
              <a:rPr lang="en-US">
                <a:latin typeface="VNI-Times"/>
                <a:cs typeface="Times New Roman" pitchFamily="18" charset="0"/>
              </a:rPr>
              <a:t>ñ</a:t>
            </a:r>
            <a:r>
              <a:rPr lang="en-US">
                <a:cs typeface="Times New Roman" pitchFamily="18" charset="0"/>
              </a:rPr>
              <a:t>aõ quye</a:t>
            </a:r>
            <a:r>
              <a:rPr lang="en-US">
                <a:latin typeface="VNI-Times"/>
                <a:cs typeface="Times New Roman" pitchFamily="18" charset="0"/>
              </a:rPr>
              <a:t>á</a:t>
            </a:r>
            <a:r>
              <a:rPr lang="en-US">
                <a:cs typeface="Times New Roman" pitchFamily="18" charset="0"/>
              </a:rPr>
              <a:t>t </a:t>
            </a:r>
            <a:r>
              <a:rPr lang="en-US">
                <a:latin typeface="VNI-Times"/>
                <a:cs typeface="Times New Roman" pitchFamily="18" charset="0"/>
              </a:rPr>
              <a:t>ñ</a:t>
            </a:r>
            <a:r>
              <a:rPr lang="en-US">
                <a:cs typeface="Times New Roman" pitchFamily="18" charset="0"/>
              </a:rPr>
              <a:t>ònh cho</a:t>
            </a:r>
            <a:r>
              <a:rPr lang="en-US">
                <a:latin typeface="VNI-Times"/>
                <a:cs typeface="Times New Roman" pitchFamily="18" charset="0"/>
              </a:rPr>
              <a:t>ï</a:t>
            </a:r>
            <a:r>
              <a:rPr lang="en-US">
                <a:cs typeface="Times New Roman" pitchFamily="18" charset="0"/>
              </a:rPr>
              <a:t>n mo</a:t>
            </a:r>
            <a:r>
              <a:rPr lang="en-US">
                <a:latin typeface="VNI-Times"/>
                <a:cs typeface="Times New Roman" pitchFamily="18" charset="0"/>
              </a:rPr>
              <a:t>ä</a:t>
            </a:r>
            <a:r>
              <a:rPr lang="en-US">
                <a:cs typeface="Times New Roman" pitchFamily="18" charset="0"/>
              </a:rPr>
              <a:t>t chua</a:t>
            </a:r>
            <a:r>
              <a:rPr lang="en-US">
                <a:latin typeface="VNI-Times"/>
                <a:cs typeface="Times New Roman" pitchFamily="18" charset="0"/>
              </a:rPr>
              <a:t>å</a:t>
            </a:r>
            <a:r>
              <a:rPr lang="en-US">
                <a:cs typeface="Times New Roman" pitchFamily="18" charset="0"/>
              </a:rPr>
              <a:t>n maõ ho</a:t>
            </a:r>
            <a:r>
              <a:rPr lang="en-US">
                <a:latin typeface="VNI-Times"/>
                <a:cs typeface="Times New Roman" pitchFamily="18" charset="0"/>
              </a:rPr>
              <a:t>ù</a:t>
            </a:r>
            <a:r>
              <a:rPr lang="en-US">
                <a:cs typeface="Times New Roman" pitchFamily="18" charset="0"/>
              </a:rPr>
              <a:t>a mô</a:t>
            </a:r>
            <a:r>
              <a:rPr lang="en-US">
                <a:latin typeface="VNI-Times"/>
                <a:cs typeface="Times New Roman" pitchFamily="18" charset="0"/>
              </a:rPr>
              <a:t>ù</a:t>
            </a:r>
            <a:r>
              <a:rPr lang="en-US">
                <a:cs typeface="Times New Roman" pitchFamily="18" charset="0"/>
              </a:rPr>
              <a:t>i vô</a:t>
            </a:r>
            <a:r>
              <a:rPr lang="en-US">
                <a:latin typeface="VNI-Times"/>
                <a:cs typeface="Times New Roman" pitchFamily="18" charset="0"/>
              </a:rPr>
              <a:t>ù</a:t>
            </a:r>
            <a:r>
              <a:rPr lang="en-US">
                <a:cs typeface="Times New Roman" pitchFamily="18" charset="0"/>
              </a:rPr>
              <a:t>i </a:t>
            </a:r>
            <a:r>
              <a:rPr lang="en-US">
                <a:latin typeface="VNI-Times"/>
                <a:cs typeface="Times New Roman" pitchFamily="18" charset="0"/>
              </a:rPr>
              <a:t>ñ</a:t>
            </a:r>
            <a:r>
              <a:rPr lang="en-US">
                <a:cs typeface="Times New Roman" pitchFamily="18" charset="0"/>
              </a:rPr>
              <a:t>o</a:t>
            </a:r>
            <a:r>
              <a:rPr lang="en-US">
                <a:latin typeface="VNI-Times"/>
                <a:cs typeface="Times New Roman" pitchFamily="18" charset="0"/>
              </a:rPr>
              <a:t>ä</a:t>
            </a:r>
            <a:r>
              <a:rPr lang="en-US">
                <a:cs typeface="Times New Roman" pitchFamily="18" charset="0"/>
              </a:rPr>
              <a:t> an toa</a:t>
            </a:r>
            <a:r>
              <a:rPr lang="en-US">
                <a:latin typeface="VNI-Times"/>
                <a:cs typeface="Times New Roman" pitchFamily="18" charset="0"/>
              </a:rPr>
              <a:t>ø</a:t>
            </a:r>
            <a:r>
              <a:rPr lang="en-US">
                <a:cs typeface="Times New Roman" pitchFamily="18" charset="0"/>
              </a:rPr>
              <a:t>n cao nha</a:t>
            </a:r>
            <a:r>
              <a:rPr lang="en-US">
                <a:latin typeface="VNI-Times"/>
                <a:cs typeface="Times New Roman" pitchFamily="18" charset="0"/>
              </a:rPr>
              <a:t>è</a:t>
            </a:r>
            <a:r>
              <a:rPr lang="en-US">
                <a:cs typeface="Times New Roman" pitchFamily="18" charset="0"/>
              </a:rPr>
              <a:t>m phu</a:t>
            </a:r>
            <a:r>
              <a:rPr lang="en-US">
                <a:latin typeface="VNI-Times"/>
                <a:cs typeface="Times New Roman" pitchFamily="18" charset="0"/>
              </a:rPr>
              <a:t>ï</a:t>
            </a:r>
            <a:r>
              <a:rPr lang="en-US">
                <a:cs typeface="Times New Roman" pitchFamily="18" charset="0"/>
              </a:rPr>
              <a:t>c vu</a:t>
            </a:r>
            <a:r>
              <a:rPr lang="en-US">
                <a:latin typeface="VNI-Times"/>
                <a:cs typeface="Times New Roman" pitchFamily="18" charset="0"/>
              </a:rPr>
              <a:t>ï</a:t>
            </a:r>
            <a:r>
              <a:rPr lang="en-US">
                <a:cs typeface="Times New Roman" pitchFamily="18" charset="0"/>
              </a:rPr>
              <a:t> nhu ca</a:t>
            </a:r>
            <a:r>
              <a:rPr lang="en-US">
                <a:latin typeface="VNI-Times"/>
                <a:cs typeface="Times New Roman" pitchFamily="18" charset="0"/>
              </a:rPr>
              <a:t>à</a:t>
            </a:r>
            <a:r>
              <a:rPr lang="en-US">
                <a:cs typeface="Times New Roman" pitchFamily="18" charset="0"/>
              </a:rPr>
              <a:t>u ba</a:t>
            </a:r>
            <a:r>
              <a:rPr lang="en-US">
                <a:latin typeface="VNI-Times"/>
                <a:cs typeface="Times New Roman" pitchFamily="18" charset="0"/>
              </a:rPr>
              <a:t>û</a:t>
            </a:r>
            <a:r>
              <a:rPr lang="en-US">
                <a:cs typeface="Times New Roman" pitchFamily="18" charset="0"/>
              </a:rPr>
              <a:t>o ma</a:t>
            </a:r>
            <a:r>
              <a:rPr lang="en-US">
                <a:latin typeface="VNI-Times"/>
                <a:cs typeface="Times New Roman" pitchFamily="18" charset="0"/>
              </a:rPr>
              <a:t>ä</a:t>
            </a:r>
            <a:r>
              <a:rPr lang="en-US">
                <a:cs typeface="Times New Roman" pitchFamily="18" charset="0"/>
              </a:rPr>
              <a:t>t thoâng tin lieân la</a:t>
            </a:r>
            <a:r>
              <a:rPr lang="en-US">
                <a:latin typeface="VNI-Times"/>
                <a:cs typeface="Times New Roman" pitchFamily="18" charset="0"/>
              </a:rPr>
              <a:t>ï</a:t>
            </a:r>
            <a:r>
              <a:rPr lang="en-US">
                <a:cs typeface="Times New Roman" pitchFamily="18" charset="0"/>
              </a:rPr>
              <a:t>c cu</a:t>
            </a:r>
            <a:r>
              <a:rPr lang="en-US">
                <a:latin typeface="VNI-Times"/>
                <a:cs typeface="Times New Roman" pitchFamily="18" charset="0"/>
              </a:rPr>
              <a:t>û</a:t>
            </a:r>
            <a:r>
              <a:rPr lang="en-US">
                <a:cs typeface="Times New Roman" pitchFamily="18" charset="0"/>
              </a:rPr>
              <a:t>a ch</a:t>
            </a:r>
            <a:r>
              <a:rPr lang="en-US">
                <a:latin typeface="VNI-Times"/>
                <a:cs typeface="Times New Roman" pitchFamily="18" charset="0"/>
              </a:rPr>
              <a:t>í</a:t>
            </a:r>
            <a:r>
              <a:rPr lang="en-US">
                <a:cs typeface="Times New Roman" pitchFamily="18" charset="0"/>
              </a:rPr>
              <a:t>nh phu</a:t>
            </a:r>
            <a:r>
              <a:rPr lang="en-US">
                <a:latin typeface="VNI-Times"/>
                <a:cs typeface="Times New Roman" pitchFamily="18" charset="0"/>
              </a:rPr>
              <a:t>û</a:t>
            </a:r>
            <a:r>
              <a:rPr lang="en-US">
                <a:cs typeface="Times New Roman" pitchFamily="18" charset="0"/>
              </a:rPr>
              <a:t> Hoa Ky</a:t>
            </a:r>
            <a:r>
              <a:rPr lang="en-US">
                <a:latin typeface="VNI-Times"/>
                <a:cs typeface="Times New Roman" pitchFamily="18" charset="0"/>
              </a:rPr>
              <a:t>ø</a:t>
            </a:r>
            <a:r>
              <a:rPr lang="en-US">
                <a:cs typeface="Times New Roman" pitchFamily="18" charset="0"/>
              </a:rPr>
              <a:t> cuõng nh</a:t>
            </a:r>
            <a:r>
              <a:rPr lang="en-US">
                <a:latin typeface="VNI-Times"/>
                <a:cs typeface="Times New Roman" pitchFamily="18" charset="0"/>
              </a:rPr>
              <a:t>ö</a:t>
            </a:r>
            <a:r>
              <a:rPr lang="en-US">
                <a:cs typeface="Times New Roman" pitchFamily="18" charset="0"/>
              </a:rPr>
              <a:t> trong ca</a:t>
            </a:r>
            <a:r>
              <a:rPr lang="en-US">
                <a:latin typeface="VNI-Times"/>
                <a:cs typeface="Times New Roman" pitchFamily="18" charset="0"/>
              </a:rPr>
              <a:t>ù</a:t>
            </a:r>
            <a:r>
              <a:rPr lang="en-US">
                <a:cs typeface="Times New Roman" pitchFamily="18" charset="0"/>
              </a:rPr>
              <a:t>c </a:t>
            </a:r>
            <a:r>
              <a:rPr lang="en-US">
                <a:latin typeface="VNI-Times"/>
                <a:cs typeface="Times New Roman" pitchFamily="18" charset="0"/>
              </a:rPr>
              <a:t>öù</a:t>
            </a:r>
            <a:r>
              <a:rPr lang="en-US">
                <a:cs typeface="Times New Roman" pitchFamily="18" charset="0"/>
              </a:rPr>
              <a:t>ng du</a:t>
            </a:r>
            <a:r>
              <a:rPr lang="en-US">
                <a:latin typeface="VNI-Times"/>
                <a:cs typeface="Times New Roman" pitchFamily="18" charset="0"/>
              </a:rPr>
              <a:t>ï</a:t>
            </a:r>
            <a:r>
              <a:rPr lang="en-US">
                <a:cs typeface="Times New Roman" pitchFamily="18" charset="0"/>
              </a:rPr>
              <a:t>ng daân s</a:t>
            </a:r>
            <a:r>
              <a:rPr lang="en-US">
                <a:latin typeface="VNI-Times"/>
                <a:cs typeface="Times New Roman" pitchFamily="18" charset="0"/>
              </a:rPr>
              <a:t>öï</a:t>
            </a:r>
            <a:r>
              <a:rPr lang="en-US">
                <a:cs typeface="Times New Roman" pitchFamily="18" charset="0"/>
              </a:rPr>
              <a:t>. </a:t>
            </a:r>
          </a:p>
          <a:p>
            <a:pPr algn="just"/>
            <a:r>
              <a:rPr lang="en-US">
                <a:cs typeface="Times New Roman" pitchFamily="18" charset="0"/>
              </a:rPr>
              <a:t>Thua</a:t>
            </a:r>
            <a:r>
              <a:rPr lang="en-US">
                <a:latin typeface="VNI-Times"/>
                <a:cs typeface="Times New Roman" pitchFamily="18" charset="0"/>
              </a:rPr>
              <a:t>ä</a:t>
            </a:r>
            <a:r>
              <a:rPr lang="en-US">
                <a:cs typeface="Times New Roman" pitchFamily="18" charset="0"/>
              </a:rPr>
              <a:t>t toa</a:t>
            </a:r>
            <a:r>
              <a:rPr lang="en-US">
                <a:latin typeface="VNI-Times"/>
                <a:cs typeface="Times New Roman" pitchFamily="18" charset="0"/>
              </a:rPr>
              <a:t>ù</a:t>
            </a:r>
            <a:r>
              <a:rPr lang="en-US">
                <a:cs typeface="Times New Roman" pitchFamily="18" charset="0"/>
              </a:rPr>
              <a:t>n Rijndael do Vincent Rijmen va John Daeman </a:t>
            </a:r>
            <a:r>
              <a:rPr lang="en-US">
                <a:latin typeface="VNI-Times"/>
                <a:cs typeface="Times New Roman" pitchFamily="18" charset="0"/>
              </a:rPr>
              <a:t>ñ</a:t>
            </a:r>
            <a:r>
              <a:rPr lang="en-US">
                <a:cs typeface="Times New Roman" pitchFamily="18" charset="0"/>
              </a:rPr>
              <a:t>aõ </a:t>
            </a:r>
            <a:r>
              <a:rPr lang="en-US">
                <a:latin typeface="VNI-Times"/>
                <a:cs typeface="Times New Roman" pitchFamily="18" charset="0"/>
              </a:rPr>
              <a:t>ñö</a:t>
            </a:r>
            <a:r>
              <a:rPr lang="en-US">
                <a:cs typeface="Times New Roman" pitchFamily="18" charset="0"/>
              </a:rPr>
              <a:t>ô</a:t>
            </a:r>
            <a:r>
              <a:rPr lang="en-US">
                <a:latin typeface="VNI-Times"/>
                <a:cs typeface="Times New Roman" pitchFamily="18" charset="0"/>
              </a:rPr>
              <a:t>ï</a:t>
            </a:r>
            <a:r>
              <a:rPr lang="en-US">
                <a:cs typeface="Times New Roman" pitchFamily="18" charset="0"/>
              </a:rPr>
              <a:t>c ch</a:t>
            </a:r>
            <a:r>
              <a:rPr lang="en-US">
                <a:latin typeface="VNI-Times"/>
                <a:cs typeface="Times New Roman" pitchFamily="18" charset="0"/>
              </a:rPr>
              <a:t>í</a:t>
            </a:r>
            <a:r>
              <a:rPr lang="en-US">
                <a:cs typeface="Times New Roman" pitchFamily="18" charset="0"/>
              </a:rPr>
              <a:t>nh th</a:t>
            </a:r>
            <a:r>
              <a:rPr lang="en-US">
                <a:latin typeface="VNI-Times"/>
                <a:cs typeface="Times New Roman" pitchFamily="18" charset="0"/>
              </a:rPr>
              <a:t>öù</a:t>
            </a:r>
            <a:r>
              <a:rPr lang="en-US">
                <a:cs typeface="Times New Roman" pitchFamily="18" charset="0"/>
              </a:rPr>
              <a:t>c cho</a:t>
            </a:r>
            <a:r>
              <a:rPr lang="en-US">
                <a:latin typeface="VNI-Times"/>
                <a:cs typeface="Times New Roman" pitchFamily="18" charset="0"/>
              </a:rPr>
              <a:t>ï</a:t>
            </a:r>
            <a:r>
              <a:rPr lang="en-US">
                <a:cs typeface="Times New Roman" pitchFamily="18" charset="0"/>
              </a:rPr>
              <a:t>n trô</a:t>
            </a:r>
            <a:r>
              <a:rPr lang="en-US">
                <a:latin typeface="VNI-Times"/>
                <a:cs typeface="Times New Roman" pitchFamily="18" charset="0"/>
              </a:rPr>
              <a:t>û</a:t>
            </a:r>
            <a:r>
              <a:rPr lang="en-US">
                <a:cs typeface="Times New Roman" pitchFamily="18" charset="0"/>
              </a:rPr>
              <a:t> tha</a:t>
            </a:r>
            <a:r>
              <a:rPr lang="en-US">
                <a:latin typeface="VNI-Times"/>
                <a:cs typeface="Times New Roman" pitchFamily="18" charset="0"/>
              </a:rPr>
              <a:t>ø</a:t>
            </a:r>
            <a:r>
              <a:rPr lang="en-US">
                <a:cs typeface="Times New Roman" pitchFamily="18" charset="0"/>
              </a:rPr>
              <a:t>nh chua</a:t>
            </a:r>
            <a:r>
              <a:rPr lang="en-US">
                <a:latin typeface="VNI-Times"/>
                <a:cs typeface="Times New Roman" pitchFamily="18" charset="0"/>
              </a:rPr>
              <a:t>å</a:t>
            </a:r>
            <a:r>
              <a:rPr lang="en-US">
                <a:cs typeface="Times New Roman" pitchFamily="18" charset="0"/>
              </a:rPr>
              <a:t>n maõ ho</a:t>
            </a:r>
            <a:r>
              <a:rPr lang="en-US">
                <a:latin typeface="VNI-Times"/>
                <a:cs typeface="Times New Roman" pitchFamily="18" charset="0"/>
              </a:rPr>
              <a:t>ù</a:t>
            </a:r>
            <a:r>
              <a:rPr lang="en-US">
                <a:cs typeface="Times New Roman" pitchFamily="18" charset="0"/>
              </a:rPr>
              <a:t>a naâng cao (Advanced Encryption Standard) t</a:t>
            </a:r>
            <a:r>
              <a:rPr lang="en-US">
                <a:latin typeface="VNI-Times"/>
                <a:cs typeface="Times New Roman" pitchFamily="18" charset="0"/>
              </a:rPr>
              <a:t>öø</a:t>
            </a:r>
            <a:r>
              <a:rPr lang="en-US">
                <a:cs typeface="Times New Roman" pitchFamily="18" charset="0"/>
              </a:rPr>
              <a:t> 02 tha</a:t>
            </a:r>
            <a:r>
              <a:rPr lang="en-US">
                <a:latin typeface="VNI-Times"/>
                <a:cs typeface="Times New Roman" pitchFamily="18" charset="0"/>
              </a:rPr>
              <a:t>ù</a:t>
            </a:r>
            <a:r>
              <a:rPr lang="en-US">
                <a:cs typeface="Times New Roman" pitchFamily="18" charset="0"/>
              </a:rPr>
              <a:t>ng 10 naêm 2000.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01C22-07D5-48EB-9B64-F141BD8A00E2}" type="slidenum">
              <a:rPr lang="en-US"/>
              <a:pPr/>
              <a:t>44</a:t>
            </a:fld>
            <a:endParaRPr lang="en-US"/>
          </a:p>
        </p:txBody>
      </p:sp>
      <p:sp>
        <p:nvSpPr>
          <p:cNvPr id="569346" name="Rectangle 2"/>
          <p:cNvSpPr>
            <a:spLocks noGrp="1" noRot="1" noChangeAspect="1" noChangeArrowheads="1" noTextEdit="1"/>
          </p:cNvSpPr>
          <p:nvPr>
            <p:ph type="sldImg"/>
          </p:nvPr>
        </p:nvSpPr>
        <p:spPr>
          <a:xfrm>
            <a:off x="1143000" y="685800"/>
            <a:ext cx="4573588" cy="3430588"/>
          </a:xfrm>
          <a:ln/>
        </p:spPr>
      </p:sp>
      <p:sp>
        <p:nvSpPr>
          <p:cNvPr id="569347"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4D767-B7BE-4E8A-884B-A601C44BA424}" type="slidenum">
              <a:rPr lang="en-US"/>
              <a:pPr/>
              <a:t>46</a:t>
            </a:fld>
            <a:endParaRPr lang="en-US"/>
          </a:p>
        </p:txBody>
      </p:sp>
      <p:sp>
        <p:nvSpPr>
          <p:cNvPr id="574466" name="Rectangle 2"/>
          <p:cNvSpPr>
            <a:spLocks noGrp="1" noRot="1" noChangeAspect="1" noChangeArrowheads="1" noTextEdit="1"/>
          </p:cNvSpPr>
          <p:nvPr>
            <p:ph type="sldImg"/>
          </p:nvPr>
        </p:nvSpPr>
        <p:spPr>
          <a:xfrm>
            <a:off x="1143000" y="685800"/>
            <a:ext cx="4573588" cy="3430588"/>
          </a:xfrm>
          <a:ln/>
        </p:spPr>
      </p:sp>
      <p:sp>
        <p:nvSpPr>
          <p:cNvPr id="574467" name="Rectangle 3"/>
          <p:cNvSpPr>
            <a:spLocks noGrp="1" noChangeArrowheads="1"/>
          </p:cNvSpPr>
          <p:nvPr>
            <p:ph type="body" idx="1"/>
          </p:nvPr>
        </p:nvSpPr>
        <p:spPr>
          <a:xfrm>
            <a:off x="914400" y="4341813"/>
            <a:ext cx="5029200" cy="4116387"/>
          </a:xfrm>
        </p:spPr>
        <p:txBody>
          <a:bodyPr/>
          <a:lstStyle/>
          <a:p>
            <a:pPr algn="just"/>
            <a:r>
              <a:rPr lang="en-US">
                <a:ea typeface="Arial Unicode MS" pitchFamily="34" charset="-128"/>
                <a:cs typeface="Arial Unicode MS" pitchFamily="34" charset="-128"/>
              </a:rPr>
              <a:t>Phöông phaùp Rijndael bao goàm nhieàu chu kyø maõ hoùa lieân tieáp nhau, moãi chu kyø coù 1 maõ khoùa rieâng (Round Key) coù cuøng kích thöôùc vôùi khoái döõ lieäu ñang ñöôïc xöû lyù vaø ñöôïc phaùt sinh töø maõ khoùa chính (Cipher Key) cho tröôùc ban ñaàu. Maõ khoùa cuûa chu kyø cuõng ñöôïc bieåu dieãn baèng 1 ma traän goàm 4 doøng vaø </a:t>
            </a:r>
            <a:r>
              <a:rPr lang="en-US">
                <a:latin typeface="Courier New" pitchFamily="49" charset="0"/>
                <a:cs typeface="Courier New" pitchFamily="49" charset="0"/>
              </a:rPr>
              <a:t>Nb</a:t>
            </a:r>
            <a:r>
              <a:rPr lang="en-US">
                <a:ea typeface="Arial Unicode MS" pitchFamily="34" charset="-128"/>
                <a:cs typeface="Arial Unicode MS" pitchFamily="34" charset="-128"/>
              </a:rPr>
              <a:t> coät.</a:t>
            </a:r>
          </a:p>
          <a:p>
            <a:pPr algn="just"/>
            <a:r>
              <a:rPr lang="en-US" b="1">
                <a:cs typeface="Times New Roman" pitchFamily="18" charset="0"/>
              </a:rPr>
              <a:t>Phaùt sinh maõ khoùa cuûa moãi chu kyø</a:t>
            </a:r>
          </a:p>
          <a:p>
            <a:pPr algn="just"/>
            <a:r>
              <a:rPr lang="en-US">
                <a:ea typeface="Arial Unicode MS" pitchFamily="34" charset="-128"/>
                <a:cs typeface="Arial Unicode MS" pitchFamily="34" charset="-128"/>
              </a:rPr>
              <a:t>Caùc maõ khoùa cuûa moãi chu kyø (RoundKey) ñöôïc phaùt sinh töø maõ khoùa chính (Cipher Key). Quy trình phaùt sinh maõ khoùa cho moãi chu kyø bao goàm 2 giai ñoaïn:</a:t>
            </a:r>
          </a:p>
          <a:p>
            <a:pPr algn="just"/>
            <a:r>
              <a:rPr lang="en-US">
                <a:latin typeface="Symbol" pitchFamily="18" charset="2"/>
                <a:cs typeface="Times New Roman" pitchFamily="18" charset="0"/>
              </a:rPr>
              <a:t>·</a:t>
            </a:r>
            <a:r>
              <a:rPr lang="en-US">
                <a:latin typeface="Times New Roman" pitchFamily="18" charset="0"/>
                <a:cs typeface="Times New Roman" pitchFamily="18" charset="0"/>
              </a:rPr>
              <a:t>         </a:t>
            </a:r>
            <a:r>
              <a:rPr lang="en-US">
                <a:cs typeface="Times New Roman" pitchFamily="18" charset="0"/>
              </a:rPr>
              <a:t>Môû roäng maõ khoùa chính (Cipher Key) thaønh baûng maõ khoùa môû roäng (Expended Key)</a:t>
            </a:r>
          </a:p>
          <a:p>
            <a:pPr algn="just"/>
            <a:r>
              <a:rPr lang="en-US">
                <a:latin typeface="Symbol" pitchFamily="18" charset="2"/>
                <a:cs typeface="Times New Roman" pitchFamily="18" charset="0"/>
              </a:rPr>
              <a:t>·</a:t>
            </a:r>
            <a:r>
              <a:rPr lang="en-US">
                <a:latin typeface="Times New Roman" pitchFamily="18" charset="0"/>
                <a:cs typeface="Times New Roman" pitchFamily="18" charset="0"/>
              </a:rPr>
              <a:t>         </a:t>
            </a:r>
            <a:r>
              <a:rPr lang="en-US">
                <a:cs typeface="Times New Roman" pitchFamily="18" charset="0"/>
              </a:rPr>
              <a:t>Choïn maõ khoùa cuûa chu kyø (Round Key) töø baûng maõ khoùa môû roäng.</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DCDD6-2292-4531-A411-11417A1D4CA8}" type="slidenum">
              <a:rPr lang="en-US"/>
              <a:pPr/>
              <a:t>48</a:t>
            </a:fld>
            <a:endParaRPr lang="en-US"/>
          </a:p>
        </p:txBody>
      </p:sp>
      <p:sp>
        <p:nvSpPr>
          <p:cNvPr id="577538" name="Rectangle 2"/>
          <p:cNvSpPr>
            <a:spLocks noGrp="1" noRot="1" noChangeAspect="1" noChangeArrowheads="1" noTextEdit="1"/>
          </p:cNvSpPr>
          <p:nvPr>
            <p:ph type="sldImg"/>
          </p:nvPr>
        </p:nvSpPr>
        <p:spPr>
          <a:xfrm>
            <a:off x="1143000" y="685800"/>
            <a:ext cx="4573588" cy="3430588"/>
          </a:xfrm>
          <a:ln/>
        </p:spPr>
      </p:sp>
      <p:sp>
        <p:nvSpPr>
          <p:cNvPr id="577539"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1B306-AC9E-458E-B50A-EE0789EEDD79}" type="slidenum">
              <a:rPr lang="en-US"/>
              <a:pPr/>
              <a:t>49</a:t>
            </a:fld>
            <a:endParaRPr lang="en-US"/>
          </a:p>
        </p:txBody>
      </p:sp>
      <p:sp>
        <p:nvSpPr>
          <p:cNvPr id="579586" name="Rectangle 2"/>
          <p:cNvSpPr>
            <a:spLocks noGrp="1" noRot="1" noChangeAspect="1" noChangeArrowheads="1" noTextEdit="1"/>
          </p:cNvSpPr>
          <p:nvPr>
            <p:ph type="sldImg"/>
          </p:nvPr>
        </p:nvSpPr>
        <p:spPr>
          <a:xfrm>
            <a:off x="1143000" y="685800"/>
            <a:ext cx="4573588" cy="3430588"/>
          </a:xfrm>
          <a:ln/>
        </p:spPr>
      </p:sp>
      <p:sp>
        <p:nvSpPr>
          <p:cNvPr id="579587"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D9BD5-29CC-46EB-8FC2-909B058F76DF}" type="slidenum">
              <a:rPr lang="en-US"/>
              <a:pPr/>
              <a:t>50</a:t>
            </a:fld>
            <a:endParaRPr lang="en-US"/>
          </a:p>
        </p:txBody>
      </p:sp>
      <p:sp>
        <p:nvSpPr>
          <p:cNvPr id="581634" name="Rectangle 2"/>
          <p:cNvSpPr>
            <a:spLocks noGrp="1" noRot="1" noChangeAspect="1" noChangeArrowheads="1" noTextEdit="1"/>
          </p:cNvSpPr>
          <p:nvPr>
            <p:ph type="sldImg"/>
          </p:nvPr>
        </p:nvSpPr>
        <p:spPr>
          <a:xfrm>
            <a:off x="1143000" y="685800"/>
            <a:ext cx="4573588" cy="3430588"/>
          </a:xfrm>
          <a:ln/>
        </p:spPr>
      </p:sp>
      <p:sp>
        <p:nvSpPr>
          <p:cNvPr id="581635" name="Rectangle 3"/>
          <p:cNvSpPr>
            <a:spLocks noGrp="1" noChangeArrowheads="1"/>
          </p:cNvSpPr>
          <p:nvPr>
            <p:ph type="body" idx="1"/>
          </p:nvPr>
        </p:nvSpPr>
        <p:spPr>
          <a:xfrm>
            <a:off x="914400" y="4341813"/>
            <a:ext cx="5029200" cy="4116387"/>
          </a:xfrm>
        </p:spPr>
        <p:txBody>
          <a:bodyPr/>
          <a:lstStyle/>
          <a:p>
            <a:pPr algn="just"/>
            <a:r>
              <a:rPr lang="en-US" sz="1000">
                <a:latin typeface="Courier New" pitchFamily="49" charset="0"/>
                <a:cs typeface="Courier New" pitchFamily="49" charset="0"/>
              </a:rPr>
              <a:t>KeyExpansion(	byte key[4 * Nk], </a:t>
            </a:r>
          </a:p>
          <a:p>
            <a:pPr algn="just"/>
            <a:r>
              <a:rPr lang="en-US" sz="1000">
                <a:latin typeface="Courier New" pitchFamily="49" charset="0"/>
                <a:cs typeface="Courier New" pitchFamily="49" charset="0"/>
              </a:rPr>
              <a:t>	word w[Nb * (Nr + 1)], Nk)</a:t>
            </a:r>
          </a:p>
          <a:p>
            <a:pPr algn="just"/>
            <a:r>
              <a:rPr lang="en-US" sz="1000">
                <a:latin typeface="Courier New" pitchFamily="49" charset="0"/>
                <a:cs typeface="Courier New" pitchFamily="49" charset="0"/>
              </a:rPr>
              <a:t>begin</a:t>
            </a:r>
          </a:p>
          <a:p>
            <a:pPr algn="just"/>
            <a:r>
              <a:rPr lang="en-US" sz="1000">
                <a:latin typeface="Courier New" pitchFamily="49" charset="0"/>
                <a:cs typeface="Courier New" pitchFamily="49" charset="0"/>
              </a:rPr>
              <a:t>  i=0</a:t>
            </a:r>
          </a:p>
          <a:p>
            <a:pPr algn="just"/>
            <a:r>
              <a:rPr lang="en-US" sz="1000">
                <a:latin typeface="Courier New" pitchFamily="49" charset="0"/>
                <a:cs typeface="Courier New" pitchFamily="49" charset="0"/>
              </a:rPr>
              <a:t>  while (i &lt; Nk)</a:t>
            </a:r>
          </a:p>
          <a:p>
            <a:pPr algn="just"/>
            <a:r>
              <a:rPr lang="en-US" sz="1000">
                <a:latin typeface="Courier New" pitchFamily="49" charset="0"/>
                <a:cs typeface="Courier New" pitchFamily="49" charset="0"/>
              </a:rPr>
              <a:t>    w[i] = word[key[4*i],key[4*i+1],</a:t>
            </a:r>
          </a:p>
          <a:p>
            <a:pPr algn="just"/>
            <a:r>
              <a:rPr lang="en-US" sz="1000">
                <a:latin typeface="Courier New" pitchFamily="49" charset="0"/>
                <a:cs typeface="Courier New" pitchFamily="49" charset="0"/>
              </a:rPr>
              <a:t>                key[4*i+2],key[4*i+3]]</a:t>
            </a:r>
          </a:p>
          <a:p>
            <a:pPr algn="just"/>
            <a:r>
              <a:rPr lang="en-US" sz="1000">
                <a:latin typeface="Courier New" pitchFamily="49" charset="0"/>
                <a:cs typeface="Courier New" pitchFamily="49" charset="0"/>
              </a:rPr>
              <a:t>    i = i + 1</a:t>
            </a:r>
          </a:p>
          <a:p>
            <a:pPr algn="just"/>
            <a:r>
              <a:rPr lang="en-US" sz="1000">
                <a:latin typeface="Courier New" pitchFamily="49" charset="0"/>
                <a:cs typeface="Courier New" pitchFamily="49" charset="0"/>
              </a:rPr>
              <a:t>  end while</a:t>
            </a:r>
          </a:p>
          <a:p>
            <a:pPr algn="just"/>
            <a:r>
              <a:rPr lang="en-US" sz="1000">
                <a:latin typeface="Courier New" pitchFamily="49" charset="0"/>
                <a:cs typeface="Courier New" pitchFamily="49" charset="0"/>
              </a:rPr>
              <a:t>  i = Nk</a:t>
            </a:r>
          </a:p>
          <a:p>
            <a:pPr algn="just"/>
            <a:r>
              <a:rPr lang="en-US" sz="1000">
                <a:latin typeface="Courier New" pitchFamily="49" charset="0"/>
                <a:cs typeface="Courier New" pitchFamily="49" charset="0"/>
              </a:rPr>
              <a:t>  while (i &lt; Nb * (Nr + 1))</a:t>
            </a:r>
          </a:p>
          <a:p>
            <a:pPr algn="just"/>
            <a:r>
              <a:rPr lang="en-US" sz="1000">
                <a:latin typeface="Courier New" pitchFamily="49" charset="0"/>
                <a:cs typeface="Courier New" pitchFamily="49" charset="0"/>
              </a:rPr>
              <a:t>    word temp = w[i - 1]</a:t>
            </a:r>
          </a:p>
          <a:p>
            <a:pPr algn="just"/>
            <a:r>
              <a:rPr lang="en-US" sz="1000">
                <a:latin typeface="Courier New" pitchFamily="49" charset="0"/>
                <a:cs typeface="Courier New" pitchFamily="49" charset="0"/>
              </a:rPr>
              <a:t>    if (i mod Nk = 0)    </a:t>
            </a:r>
          </a:p>
          <a:p>
            <a:pPr algn="just"/>
            <a:r>
              <a:rPr lang="en-US" sz="1000">
                <a:latin typeface="Courier New" pitchFamily="49" charset="0"/>
                <a:cs typeface="Courier New" pitchFamily="49" charset="0"/>
              </a:rPr>
              <a:t>      temp = SubWord(RotWord(temp)) xor Rcon[i / Nk]</a:t>
            </a:r>
          </a:p>
          <a:p>
            <a:pPr algn="just"/>
            <a:r>
              <a:rPr lang="en-US" sz="1000">
                <a:latin typeface="Courier New" pitchFamily="49" charset="0"/>
                <a:cs typeface="Courier New" pitchFamily="49" charset="0"/>
              </a:rPr>
              <a:t>    else </a:t>
            </a:r>
          </a:p>
          <a:p>
            <a:pPr algn="just"/>
            <a:r>
              <a:rPr lang="en-US" sz="1000">
                <a:latin typeface="Courier New" pitchFamily="49" charset="0"/>
                <a:cs typeface="Courier New" pitchFamily="49" charset="0"/>
              </a:rPr>
              <a:t>       if (Nk = 8 and i mod Nk = 4)    </a:t>
            </a:r>
          </a:p>
          <a:p>
            <a:pPr algn="just"/>
            <a:r>
              <a:rPr lang="en-US" sz="1000">
                <a:latin typeface="Courier New" pitchFamily="49" charset="0"/>
                <a:cs typeface="Courier New" pitchFamily="49" charset="0"/>
              </a:rPr>
              <a:t>          temp = SubWord(temp)</a:t>
            </a:r>
          </a:p>
          <a:p>
            <a:pPr algn="just"/>
            <a:r>
              <a:rPr lang="en-US" sz="1000">
                <a:latin typeface="Courier New" pitchFamily="49" charset="0"/>
                <a:cs typeface="Courier New" pitchFamily="49" charset="0"/>
              </a:rPr>
              <a:t>       end if</a:t>
            </a:r>
          </a:p>
          <a:p>
            <a:pPr algn="just"/>
            <a:r>
              <a:rPr lang="en-US" sz="1000">
                <a:latin typeface="Courier New" pitchFamily="49" charset="0"/>
                <a:cs typeface="Courier New" pitchFamily="49" charset="0"/>
              </a:rPr>
              <a:t>    w[i] = w[i - Nk] xor temp</a:t>
            </a:r>
          </a:p>
          <a:p>
            <a:pPr algn="just"/>
            <a:r>
              <a:rPr lang="en-US" sz="1000">
                <a:latin typeface="Courier New" pitchFamily="49" charset="0"/>
                <a:cs typeface="Courier New" pitchFamily="49" charset="0"/>
              </a:rPr>
              <a:t>    i = i + 1</a:t>
            </a:r>
          </a:p>
          <a:p>
            <a:pPr algn="just"/>
            <a:r>
              <a:rPr lang="en-US" sz="1000">
                <a:latin typeface="Courier New" pitchFamily="49" charset="0"/>
                <a:cs typeface="Courier New" pitchFamily="49" charset="0"/>
              </a:rPr>
              <a:t>  end while</a:t>
            </a:r>
          </a:p>
          <a:p>
            <a:pPr algn="just"/>
            <a:r>
              <a:rPr lang="en-US" sz="1000">
                <a:latin typeface="Courier New" pitchFamily="49" charset="0"/>
                <a:cs typeface="Courier New" pitchFamily="49" charset="0"/>
              </a:rPr>
              <a:t>end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C792F-F6EA-4467-AEF4-FF48EA5A0126}" type="slidenum">
              <a:rPr lang="en-US"/>
              <a:pPr/>
              <a:t>51</a:t>
            </a:fld>
            <a:endParaRPr lang="en-US"/>
          </a:p>
        </p:txBody>
      </p:sp>
      <p:sp>
        <p:nvSpPr>
          <p:cNvPr id="583682" name="Rectangle 2"/>
          <p:cNvSpPr>
            <a:spLocks noGrp="1" noRot="1" noChangeAspect="1" noChangeArrowheads="1" noTextEdit="1"/>
          </p:cNvSpPr>
          <p:nvPr>
            <p:ph type="sldImg"/>
          </p:nvPr>
        </p:nvSpPr>
        <p:spPr>
          <a:xfrm>
            <a:off x="1143000" y="685800"/>
            <a:ext cx="4573588" cy="3430588"/>
          </a:xfrm>
          <a:ln/>
        </p:spPr>
      </p:sp>
      <p:sp>
        <p:nvSpPr>
          <p:cNvPr id="583683" name="Rectangle 3"/>
          <p:cNvSpPr>
            <a:spLocks noGrp="1" noChangeArrowheads="1"/>
          </p:cNvSpPr>
          <p:nvPr>
            <p:ph type="body" idx="1"/>
          </p:nvPr>
        </p:nvSpPr>
        <p:spPr>
          <a:xfrm>
            <a:off x="914400" y="4341813"/>
            <a:ext cx="5029200" cy="4116387"/>
          </a:xfrm>
        </p:spPr>
        <p:txBody>
          <a:bodyPr/>
          <a:lstStyle/>
          <a:p>
            <a:pPr algn="just"/>
            <a:r>
              <a:rPr lang="en-US" sz="1000">
                <a:ea typeface="Arial Unicode MS" pitchFamily="34" charset="-128"/>
                <a:cs typeface="Arial Unicode MS" pitchFamily="34" charset="-128"/>
              </a:rPr>
              <a:t>Haøm </a:t>
            </a:r>
            <a:r>
              <a:rPr lang="en-US" sz="1000">
                <a:latin typeface="Courier New" pitchFamily="49" charset="0"/>
                <a:cs typeface="Times New Roman" pitchFamily="18" charset="0"/>
              </a:rPr>
              <a:t>SubBytes(W)</a:t>
            </a:r>
            <a:r>
              <a:rPr lang="en-US" sz="1000">
                <a:ea typeface="Arial Unicode MS" pitchFamily="34" charset="-128"/>
                <a:cs typeface="Arial Unicode MS" pitchFamily="34" charset="-128"/>
              </a:rPr>
              <a:t> thöïc hieän vieäc thay theá (söû duïng </a:t>
            </a:r>
            <a:r>
              <a:rPr lang="en-US" sz="1000">
                <a:latin typeface="Courier New" pitchFamily="49" charset="0"/>
                <a:cs typeface="Times New Roman" pitchFamily="18" charset="0"/>
              </a:rPr>
              <a:t>S-box</a:t>
            </a:r>
            <a:r>
              <a:rPr lang="en-US" sz="1000">
                <a:ea typeface="Arial Unicode MS" pitchFamily="34" charset="-128"/>
                <a:cs typeface="Arial Unicode MS" pitchFamily="34" charset="-128"/>
              </a:rPr>
              <a:t>) töøng byte thaønh phaàn cuûa töø 4 byte ñöôïc ñöa vaøo vaø traû keát quaû veà laø 1 töø bao goàm 4 byte keát quaû sau khi thöïc hieäc vieäc thay theá. </a:t>
            </a:r>
          </a:p>
          <a:p>
            <a:pPr algn="just"/>
            <a:r>
              <a:rPr lang="en-US" sz="1000">
                <a:ea typeface="Arial Unicode MS" pitchFamily="34" charset="-128"/>
                <a:cs typeface="Arial Unicode MS" pitchFamily="34" charset="-128"/>
              </a:rPr>
              <a:t>Haøm </a:t>
            </a:r>
            <a:r>
              <a:rPr lang="en-US" sz="1000">
                <a:latin typeface="Courier New" pitchFamily="49" charset="0"/>
                <a:cs typeface="Times New Roman" pitchFamily="18" charset="0"/>
              </a:rPr>
              <a:t>RotBytes(W)</a:t>
            </a:r>
            <a:r>
              <a:rPr lang="en-US" sz="1000">
                <a:ea typeface="Arial Unicode MS" pitchFamily="34" charset="-128"/>
                <a:cs typeface="Arial Unicode MS" pitchFamily="34" charset="-128"/>
              </a:rPr>
              <a:t> thöïc hieän vieäc dòch chuyeån xoay voøng 4 byte thaønh phaàn  cuûa töø ñöôïc ñöa vaøo. Keát quaû traû veà cuûa haøm </a:t>
            </a:r>
            <a:r>
              <a:rPr lang="en-US" sz="1000">
                <a:latin typeface="Courier New" pitchFamily="49" charset="0"/>
                <a:cs typeface="Times New Roman" pitchFamily="18" charset="0"/>
              </a:rPr>
              <a:t>RotBytes</a:t>
            </a:r>
            <a:r>
              <a:rPr lang="en-US" sz="1000">
                <a:ea typeface="Arial Unicode MS" pitchFamily="34" charset="-128"/>
                <a:cs typeface="Arial Unicode MS" pitchFamily="34" charset="-128"/>
              </a:rPr>
              <a:t> laø 1 töø goàm 4 byte thaønh phaàn laø  </a:t>
            </a:r>
          </a:p>
          <a:p>
            <a:pPr algn="just"/>
            <a:r>
              <a:rPr lang="en-US" sz="1000">
                <a:ea typeface="Arial Unicode MS" pitchFamily="34" charset="-128"/>
                <a:cs typeface="Arial Unicode MS" pitchFamily="34" charset="-128"/>
              </a:rPr>
              <a:t>Caùc haèng soá cuûa moãi chu kyø hoaøn toaøn ñoäc laäp vôùi giaù trò </a:t>
            </a:r>
            <a:r>
              <a:rPr lang="en-US" sz="1000">
                <a:latin typeface="Courier New" pitchFamily="49" charset="0"/>
                <a:cs typeface="Courier New" pitchFamily="49" charset="0"/>
              </a:rPr>
              <a:t>Nk</a:t>
            </a:r>
            <a:r>
              <a:rPr lang="en-US" sz="1000">
                <a:ea typeface="Arial Unicode MS" pitchFamily="34" charset="-128"/>
                <a:cs typeface="Arial Unicode MS" pitchFamily="34" charset="-128"/>
              </a:rPr>
              <a:t> vaø ñöôïc xaùc ñònh nhö sau: </a:t>
            </a:r>
          </a:p>
          <a:p>
            <a:pPr algn="just"/>
            <a:r>
              <a:rPr lang="en-US" sz="1000">
                <a:ea typeface="Arial Unicode MS" pitchFamily="34" charset="-128"/>
                <a:cs typeface="Arial Unicode MS" pitchFamily="34" charset="-128"/>
              </a:rPr>
              <a:t>Rcon[</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 (RC[</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0, 0, 0) vôùi RC[</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a:t>
            </a:r>
            <a:r>
              <a:rPr lang="en-US" sz="1000">
                <a:ea typeface="Arial Unicode MS" pitchFamily="34" charset="-128"/>
                <a:cs typeface="Arial Unicode MS" pitchFamily="34" charset="-128"/>
                <a:sym typeface="Symbol" pitchFamily="18" charset="2"/>
              </a:rPr>
              <a:t> GF(2</a:t>
            </a:r>
            <a:r>
              <a:rPr lang="en-US" sz="1000" baseline="30000">
                <a:ea typeface="Arial Unicode MS" pitchFamily="34" charset="-128"/>
                <a:cs typeface="Arial Unicode MS" pitchFamily="34" charset="-128"/>
                <a:sym typeface="Symbol" pitchFamily="18" charset="2"/>
              </a:rPr>
              <a:t>8</a:t>
            </a:r>
            <a:r>
              <a:rPr lang="en-US" sz="1000">
                <a:ea typeface="Arial Unicode MS" pitchFamily="34" charset="-128"/>
                <a:cs typeface="Arial Unicode MS" pitchFamily="34" charset="-128"/>
                <a:sym typeface="Symbol" pitchFamily="18" charset="2"/>
              </a:rPr>
              <a:t>) </a:t>
            </a:r>
            <a:r>
              <a:rPr lang="en-US" sz="1000">
                <a:ea typeface="Arial Unicode MS" pitchFamily="34" charset="-128"/>
                <a:cs typeface="Arial Unicode MS" pitchFamily="34" charset="-128"/>
              </a:rPr>
              <a:t>vaø thoûa</a:t>
            </a:r>
          </a:p>
          <a:p>
            <a:pPr algn="just"/>
            <a:r>
              <a:rPr lang="en-US" sz="1000">
                <a:cs typeface="Times New Roman" pitchFamily="18" charset="0"/>
              </a:rPr>
              <a:t>	RC[1]=1 (i.e., </a:t>
            </a:r>
            <a:r>
              <a:rPr lang="en-US" sz="1000">
                <a:latin typeface="Courier New" pitchFamily="49" charset="0"/>
                <a:cs typeface="Courier New" pitchFamily="49" charset="0"/>
              </a:rPr>
              <a:t>{01}</a:t>
            </a:r>
            <a:r>
              <a:rPr lang="en-US" sz="1000">
                <a:cs typeface="Times New Roman" pitchFamily="18" charset="0"/>
              </a:rPr>
              <a:t>)</a:t>
            </a:r>
          </a:p>
          <a:p>
            <a:r>
              <a:rPr lang="en-US" sz="1000">
                <a:cs typeface="Times New Roman" pitchFamily="18" charset="0"/>
              </a:rPr>
              <a:t>	RC[</a:t>
            </a:r>
            <a:r>
              <a:rPr lang="en-US" sz="1000" i="1">
                <a:cs typeface="Times New Roman" pitchFamily="18" charset="0"/>
              </a:rPr>
              <a:t>i</a:t>
            </a:r>
            <a:r>
              <a:rPr lang="en-US" sz="1000">
                <a:cs typeface="Times New Roman" pitchFamily="18" charset="0"/>
              </a:rPr>
              <a:t>] =</a:t>
            </a:r>
            <a:r>
              <a:rPr lang="en-US" sz="1000" i="1">
                <a:cs typeface="Times New Roman" pitchFamily="18" charset="0"/>
              </a:rPr>
              <a:t>x</a:t>
            </a:r>
            <a:r>
              <a:rPr lang="en-US" sz="1000">
                <a:cs typeface="Times New Roman" pitchFamily="18" charset="0"/>
              </a:rPr>
              <a:t> (i.e., </a:t>
            </a:r>
            <a:r>
              <a:rPr lang="en-US" sz="1000">
                <a:latin typeface="Courier New" pitchFamily="49" charset="0"/>
                <a:cs typeface="Courier New" pitchFamily="49" charset="0"/>
              </a:rPr>
              <a:t>{02}</a:t>
            </a:r>
            <a:r>
              <a:rPr lang="en-US" sz="1000">
                <a:cs typeface="Times New Roman" pitchFamily="18" charset="0"/>
              </a:rPr>
              <a:t>)</a:t>
            </a:r>
            <a:r>
              <a:rPr lang="en-US" sz="1000">
                <a:cs typeface="Times New Roman" pitchFamily="18" charset="0"/>
                <a:sym typeface="Symbol" pitchFamily="18" charset="2"/>
              </a:rPr>
              <a:t></a:t>
            </a:r>
            <a:r>
              <a:rPr lang="en-US" sz="1000">
                <a:cs typeface="Times New Roman" pitchFamily="18" charset="0"/>
              </a:rPr>
              <a:t>(RC[</a:t>
            </a:r>
            <a:r>
              <a:rPr lang="en-US" sz="1000" i="1">
                <a:cs typeface="Times New Roman" pitchFamily="18" charset="0"/>
              </a:rPr>
              <a:t>i</a:t>
            </a:r>
            <a:r>
              <a:rPr lang="en-US" sz="1000">
                <a:cs typeface="Times New Roman" pitchFamily="18" charset="0"/>
              </a:rPr>
              <a:t>-1]) = </a:t>
            </a:r>
            <a:r>
              <a:rPr lang="en-US" sz="1000" i="1">
                <a:cs typeface="Times New Roman" pitchFamily="18" charset="0"/>
              </a:rPr>
              <a:t>x</a:t>
            </a:r>
            <a:r>
              <a:rPr lang="en-US" sz="1000" baseline="30000">
                <a:cs typeface="Times New Roman" pitchFamily="18" charset="0"/>
              </a:rPr>
              <a:t>(</a:t>
            </a:r>
            <a:r>
              <a:rPr lang="en-US" sz="1000" i="1" baseline="30000">
                <a:cs typeface="Times New Roman" pitchFamily="18" charset="0"/>
              </a:rPr>
              <a:t>i</a:t>
            </a:r>
            <a:r>
              <a:rPr lang="en-US" sz="1000" baseline="30000">
                <a:cs typeface="Times New Roman" pitchFamily="18" charset="0"/>
              </a:rPr>
              <a:t>–1)</a:t>
            </a:r>
            <a:r>
              <a:rPr lang="en-US" sz="1000">
                <a:cs typeface="Times New Roman" pitchFamily="18" charset="0"/>
              </a:rPr>
              <a:t>       </a:t>
            </a:r>
          </a:p>
          <a:p>
            <a:pPr algn="just"/>
            <a:r>
              <a:rPr lang="en-US" sz="1000">
                <a:ea typeface="Arial Unicode MS" pitchFamily="34" charset="-128"/>
                <a:cs typeface="Arial Unicode MS" pitchFamily="34" charset="-128"/>
              </a:rPr>
              <a:t>Maõ khoùa cuûa chu kyø thöù </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ñöôïc xaùc ñònh bao goàm caùc töø coù chæ soá töø </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ñeán </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+1)–1  cuûa baûng maõ khoùa môû roäng. Nhö vaäy, maõ khoùa cuûa chu kyø thöù </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bao goàm caùc phaàn töû </a:t>
            </a:r>
            <a:r>
              <a:rPr lang="en-US" sz="1000" i="1">
                <a:ea typeface="Arial Unicode MS" pitchFamily="34" charset="-128"/>
                <a:cs typeface="Arial Unicode MS" pitchFamily="34" charset="-128"/>
              </a:rPr>
              <a:t>w</a:t>
            </a:r>
            <a:r>
              <a:rPr lang="en-US" sz="1000">
                <a:ea typeface="Arial Unicode MS" pitchFamily="34" charset="-128"/>
                <a:cs typeface="Arial Unicode MS" pitchFamily="34" charset="-128"/>
              </a:rPr>
              <a:t>[</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  </a:t>
            </a:r>
            <a:r>
              <a:rPr lang="en-US" sz="1000" i="1">
                <a:ea typeface="Arial Unicode MS" pitchFamily="34" charset="-128"/>
                <a:cs typeface="Arial Unicode MS" pitchFamily="34" charset="-128"/>
              </a:rPr>
              <a:t>w</a:t>
            </a:r>
            <a:r>
              <a:rPr lang="en-US" sz="1000">
                <a:ea typeface="Arial Unicode MS" pitchFamily="34" charset="-128"/>
                <a:cs typeface="Arial Unicode MS" pitchFamily="34" charset="-128"/>
              </a:rPr>
              <a:t>[</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+1],  …, </a:t>
            </a:r>
            <a:r>
              <a:rPr lang="en-US" sz="1000" i="1">
                <a:ea typeface="Arial Unicode MS" pitchFamily="34" charset="-128"/>
                <a:cs typeface="Arial Unicode MS" pitchFamily="34" charset="-128"/>
              </a:rPr>
              <a:t>w</a:t>
            </a:r>
            <a:r>
              <a:rPr lang="en-US" sz="1000">
                <a:ea typeface="Arial Unicode MS" pitchFamily="34" charset="-128"/>
                <a:cs typeface="Arial Unicode MS" pitchFamily="34" charset="-128"/>
              </a:rPr>
              <a:t>[</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i</a:t>
            </a:r>
            <a:r>
              <a:rPr lang="en-US" sz="1000">
                <a:ea typeface="Arial Unicode MS" pitchFamily="34" charset="-128"/>
                <a:cs typeface="Arial Unicode MS" pitchFamily="34" charset="-128"/>
              </a:rPr>
              <a:t>+1)–1]. </a:t>
            </a:r>
          </a:p>
          <a:p>
            <a:pPr algn="just"/>
            <a:r>
              <a:rPr lang="en-US" sz="1000">
                <a:ea typeface="Arial Unicode MS" pitchFamily="34" charset="-128"/>
                <a:cs typeface="Arial Unicode MS" pitchFamily="34" charset="-128"/>
              </a:rPr>
              <a:t>Vieäc phaùt sinh maõ khoùa cho caùc chu kyø coù theå ñöôïc thöïc hieän maø khoâng nhaát thieát phaûi söû duïng ñeán maûng w[</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a:t>
            </a:r>
            <a:r>
              <a:rPr lang="en-US" sz="1000">
                <a:latin typeface="Courier New" pitchFamily="49" charset="0"/>
                <a:cs typeface="Courier New" pitchFamily="49" charset="0"/>
              </a:rPr>
              <a:t>Nr</a:t>
            </a:r>
            <a:r>
              <a:rPr lang="en-US" sz="1000">
                <a:ea typeface="Arial Unicode MS" pitchFamily="34" charset="-128"/>
                <a:cs typeface="Arial Unicode MS" pitchFamily="34" charset="-128"/>
              </a:rPr>
              <a:t>+1)]. Trong tröôøng hôïp dung löôïng boä nhôù haïn cheá nhö ôû caùc theû thoâng minh, caùc maõ khoùa cho töøng chu kyø coù theå ñöôïc xaùc ñònh khi caàn thieát ngay trong quaù trình xöû lyù maø chæ caàn söû duïng max(</a:t>
            </a:r>
            <a:r>
              <a:rPr lang="en-US" sz="1000">
                <a:latin typeface="Courier New" pitchFamily="49" charset="0"/>
                <a:cs typeface="Courier New" pitchFamily="49" charset="0"/>
              </a:rPr>
              <a:t>Nk</a:t>
            </a:r>
            <a:r>
              <a:rPr lang="en-US" sz="1000">
                <a:ea typeface="Arial Unicode MS" pitchFamily="34" charset="-128"/>
                <a:cs typeface="Arial Unicode MS" pitchFamily="34" charset="-128"/>
              </a:rPr>
              <a:t>, </a:t>
            </a:r>
            <a:r>
              <a:rPr lang="en-US" sz="1000">
                <a:latin typeface="Courier New" pitchFamily="49" charset="0"/>
                <a:cs typeface="Courier New" pitchFamily="49" charset="0"/>
              </a:rPr>
              <a:t>Nb</a:t>
            </a:r>
            <a:r>
              <a:rPr lang="en-US" sz="1000">
                <a:ea typeface="Arial Unicode MS" pitchFamily="34" charset="-128"/>
                <a:cs typeface="Arial Unicode MS" pitchFamily="34" charset="-128"/>
              </a:rPr>
              <a:t>)*4 byte trong boä nhôù.</a:t>
            </a:r>
          </a:p>
          <a:p>
            <a:pPr algn="just"/>
            <a:r>
              <a:rPr lang="en-US" sz="1000">
                <a:ea typeface="Arial Unicode MS" pitchFamily="34" charset="-128"/>
                <a:cs typeface="Arial Unicode MS" pitchFamily="34" charset="-128"/>
              </a:rPr>
              <a:t>Baûng maõ khoùa môû roäng luoân ñöôïc töï ñoäng phaùt sinh töø maõ khoùa chính maø khoâng caàn phaûi ñöôïc xaùc ñònh tröïc tieáp töø ngöôøi duøng hay chöông trình öùng duïng. Vieäc choïn löïa maõ khoùa chính (Cipher Key) laø hoaøn toaøn töï do vaø khoâng coù moät ñieàu kieän raøng buoäc hay haïn cheá naøo.</a:t>
            </a:r>
          </a:p>
          <a:p>
            <a:endParaRPr 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25FCD-87C8-497C-8594-D76B138DE3DA}" type="slidenum">
              <a:rPr lang="en-US"/>
              <a:pPr/>
              <a:t>26</a:t>
            </a:fld>
            <a:endParaRPr lang="en-US"/>
          </a:p>
        </p:txBody>
      </p:sp>
      <p:sp>
        <p:nvSpPr>
          <p:cNvPr id="552962" name="Rectangle 2"/>
          <p:cNvSpPr>
            <a:spLocks noGrp="1" noRot="1" noChangeAspect="1" noChangeArrowheads="1" noTextEdit="1"/>
          </p:cNvSpPr>
          <p:nvPr>
            <p:ph type="sldImg"/>
          </p:nvPr>
        </p:nvSpPr>
        <p:spPr>
          <a:xfrm>
            <a:off x="1143000" y="685800"/>
            <a:ext cx="4573588" cy="3430588"/>
          </a:xfrm>
          <a:ln/>
        </p:spPr>
      </p:sp>
      <p:sp>
        <p:nvSpPr>
          <p:cNvPr id="552963" name="Rectangle 3"/>
          <p:cNvSpPr>
            <a:spLocks noGrp="1" noChangeArrowheads="1"/>
          </p:cNvSpPr>
          <p:nvPr>
            <p:ph type="body" idx="1"/>
          </p:nvPr>
        </p:nvSpPr>
        <p:spPr>
          <a:xfrm>
            <a:off x="914400" y="4341813"/>
            <a:ext cx="5029200" cy="4116387"/>
          </a:xfrm>
        </p:spPr>
        <p:txBody>
          <a:bodyPr/>
          <a:lstStyle/>
          <a:p>
            <a:pPr algn="just"/>
            <a:r>
              <a:rPr lang="en-US">
                <a:ea typeface="Arial Unicode MS" pitchFamily="34" charset="-128"/>
                <a:cs typeface="Arial Unicode MS" pitchFamily="34" charset="-128"/>
              </a:rPr>
              <a:t>Phöông phaùp maõ hoùa Rijndael laø phöông phaùp maõ hoùa theo khoái (block cipher) coù kích thöôùc khoái vaø maõ khoùa thay ñoåi linh hoaït vôùi caùc giaù trò 128, 192 hay 256 bits. Phöông phaùp naøy thích hôïp öùng duïng treân nhieàu heä thoáng khaùc nhau töø caùc theû thoâng minh cho ñeán caùc maùy tính caù nhaân.</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7C20E-9FA6-4332-B5FC-0315090B4883}" type="slidenum">
              <a:rPr lang="en-US"/>
              <a:pPr/>
              <a:t>27</a:t>
            </a:fld>
            <a:endParaRPr lang="en-US"/>
          </a:p>
        </p:txBody>
      </p:sp>
      <p:sp>
        <p:nvSpPr>
          <p:cNvPr id="555010" name="Rectangle 2"/>
          <p:cNvSpPr>
            <a:spLocks noGrp="1" noRot="1" noChangeAspect="1" noChangeArrowheads="1" noTextEdit="1"/>
          </p:cNvSpPr>
          <p:nvPr>
            <p:ph type="sldImg"/>
          </p:nvPr>
        </p:nvSpPr>
        <p:spPr>
          <a:xfrm>
            <a:off x="1143000" y="685800"/>
            <a:ext cx="4573588" cy="3430588"/>
          </a:xfrm>
          <a:ln/>
        </p:spPr>
      </p:sp>
      <p:sp>
        <p:nvSpPr>
          <p:cNvPr id="555011" name="Rectangle 3"/>
          <p:cNvSpPr>
            <a:spLocks noGrp="1" noChangeArrowheads="1"/>
          </p:cNvSpPr>
          <p:nvPr>
            <p:ph type="body" idx="1"/>
          </p:nvPr>
        </p:nvSpPr>
        <p:spPr>
          <a:xfrm>
            <a:off x="914400" y="4341813"/>
            <a:ext cx="5029200" cy="4116387"/>
          </a:xfrm>
        </p:spPr>
        <p:txBody>
          <a:bodyPr/>
          <a:lstStyle/>
          <a:p>
            <a:pPr algn="just"/>
            <a:r>
              <a:rPr lang="en-US" sz="1000">
                <a:ea typeface="Arial Unicode MS" pitchFamily="34" charset="-128"/>
                <a:cs typeface="Arial Unicode MS" pitchFamily="34" charset="-128"/>
              </a:rPr>
              <a:t>Ñôn vò thoâng tin ñöôïc xöû lyù trong thuaät toaùn Rijndael laø byte. Moãi byte xem nhö moät phaàn töû cuûa tröôøng Galois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ñöôïc trang bò pheùp coäng (kyù hieäu </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vaø pheùp nhaân (kyù hieäu </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Moãi byte coù theå ñöôïc bieåu dieãn baèng nhieàu caùch khaùc nhau: daïng nhò phaân (</a:t>
            </a:r>
            <a:r>
              <a:rPr lang="en-US" sz="1000">
                <a:latin typeface="Times New Roman" pitchFamily="18" charset="0"/>
                <a:cs typeface="Times New Roman" pitchFamily="18" charset="0"/>
              </a:rPr>
              <a:t>{</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7</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6</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5</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4</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3</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2</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1</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0</a:t>
            </a:r>
            <a:r>
              <a:rPr lang="en-US" sz="1000">
                <a:latin typeface="Times New Roman" pitchFamily="18" charset="0"/>
                <a:cs typeface="Times New Roman" pitchFamily="18" charset="0"/>
              </a:rPr>
              <a:t>}</a:t>
            </a:r>
            <a:r>
              <a:rPr lang="en-US" sz="1000">
                <a:ea typeface="Arial Unicode MS" pitchFamily="34" charset="-128"/>
                <a:cs typeface="Arial Unicode MS" pitchFamily="34" charset="-128"/>
              </a:rPr>
              <a:t>), daïng thaäp luïc phaân (</a:t>
            </a:r>
            <a:r>
              <a:rPr lang="en-US" sz="1000">
                <a:latin typeface="Times New Roman" pitchFamily="18" charset="0"/>
                <a:cs typeface="Times New Roman" pitchFamily="18" charset="0"/>
              </a:rPr>
              <a:t>{</a:t>
            </a:r>
            <a:r>
              <a:rPr lang="en-US" sz="1000" i="1">
                <a:latin typeface="Times New Roman" pitchFamily="18" charset="0"/>
                <a:cs typeface="Times New Roman" pitchFamily="18" charset="0"/>
              </a:rPr>
              <a:t>h</a:t>
            </a:r>
            <a:r>
              <a:rPr lang="en-US" sz="1000" baseline="-30000">
                <a:latin typeface="Times New Roman" pitchFamily="18" charset="0"/>
                <a:cs typeface="Times New Roman" pitchFamily="18" charset="0"/>
              </a:rPr>
              <a:t>1</a:t>
            </a:r>
            <a:r>
              <a:rPr lang="en-US" sz="1000" i="1">
                <a:latin typeface="Times New Roman" pitchFamily="18" charset="0"/>
                <a:cs typeface="Times New Roman" pitchFamily="18" charset="0"/>
              </a:rPr>
              <a:t>h</a:t>
            </a:r>
            <a:r>
              <a:rPr lang="en-US" sz="1000" baseline="-30000">
                <a:latin typeface="Times New Roman" pitchFamily="18" charset="0"/>
                <a:cs typeface="Times New Roman" pitchFamily="18" charset="0"/>
              </a:rPr>
              <a:t>0</a:t>
            </a:r>
            <a:r>
              <a:rPr lang="en-US" sz="1000">
                <a:latin typeface="Times New Roman" pitchFamily="18" charset="0"/>
                <a:cs typeface="Times New Roman" pitchFamily="18" charset="0"/>
              </a:rPr>
              <a:t>}</a:t>
            </a:r>
            <a:r>
              <a:rPr lang="en-US" sz="1000">
                <a:ea typeface="Arial Unicode MS" pitchFamily="34" charset="-128"/>
                <a:cs typeface="Arial Unicode MS" pitchFamily="34" charset="-128"/>
              </a:rPr>
              <a:t>) hay daïng ña thöùc coù caùc heä soá nhò phaân</a:t>
            </a:r>
          </a:p>
          <a:p>
            <a:pPr algn="just"/>
            <a:r>
              <a:rPr lang="en-US" sz="1000" b="1">
                <a:cs typeface="Times New Roman" pitchFamily="18" charset="0"/>
              </a:rPr>
              <a:t>Pheùp coäng</a:t>
            </a:r>
          </a:p>
          <a:p>
            <a:pPr algn="just"/>
            <a:r>
              <a:rPr lang="en-US" sz="1000">
                <a:ea typeface="Arial Unicode MS" pitchFamily="34" charset="-128"/>
                <a:cs typeface="Arial Unicode MS" pitchFamily="34" charset="-128"/>
              </a:rPr>
              <a:t>Pheùp coäng 2 phaàn töû treân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ñöôïc thöïc hieän baèng caùch “coäng” (thöïc chaát laø pheùp toaùn XOR, kyù hieäu ) caùc heä soá cuûa caùc ñôn thöùc ñoàng daïng cuûa 2 ña thöùc töông öùng vôùi 2 toaùn haïng ñang xeùt. Nhö vaäy, pheùp coäng vaø pheùp tröø 2 phaàn töû baát kyø treân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laø hoaøn toaøn töông ñöông nhau.</a:t>
            </a:r>
          </a:p>
          <a:p>
            <a:pPr algn="just"/>
            <a:r>
              <a:rPr lang="en-US" sz="1000">
                <a:ea typeface="Arial Unicode MS" pitchFamily="34" charset="-128"/>
                <a:cs typeface="Arial Unicode MS" pitchFamily="34" charset="-128"/>
              </a:rPr>
              <a:t>Neáu bieåu dieãn laïi caùc phaàn töû thuoäc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döôùi hình thöùc nhò phaân thì pheùp coäng giöõa </a:t>
            </a:r>
            <a:r>
              <a:rPr lang="en-US" sz="1000">
                <a:latin typeface="Times New Roman" pitchFamily="18" charset="0"/>
                <a:cs typeface="Times New Roman" pitchFamily="18" charset="0"/>
              </a:rPr>
              <a:t>{</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7</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6</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5</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4</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3</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2</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1</a:t>
            </a:r>
            <a:r>
              <a:rPr lang="en-US" sz="1000" i="1">
                <a:latin typeface="Times New Roman" pitchFamily="18" charset="0"/>
                <a:cs typeface="Times New Roman" pitchFamily="18" charset="0"/>
              </a:rPr>
              <a:t>a</a:t>
            </a:r>
            <a:r>
              <a:rPr lang="en-US" sz="1000" baseline="-30000">
                <a:latin typeface="Times New Roman" pitchFamily="18" charset="0"/>
                <a:cs typeface="Times New Roman" pitchFamily="18" charset="0"/>
              </a:rPr>
              <a:t>0</a:t>
            </a:r>
            <a:r>
              <a:rPr lang="en-US" sz="1000">
                <a:latin typeface="Times New Roman" pitchFamily="18" charset="0"/>
                <a:cs typeface="Times New Roman" pitchFamily="18" charset="0"/>
              </a:rPr>
              <a:t>}</a:t>
            </a:r>
            <a:r>
              <a:rPr lang="en-US" sz="1000">
                <a:ea typeface="Arial Unicode MS" pitchFamily="34" charset="-128"/>
                <a:cs typeface="Arial Unicode MS" pitchFamily="34" charset="-128"/>
              </a:rPr>
              <a:t> vôùi </a:t>
            </a:r>
            <a:r>
              <a:rPr lang="en-US" sz="1000">
                <a:latin typeface="Times New Roman" pitchFamily="18" charset="0"/>
                <a:cs typeface="Times New Roman" pitchFamily="18" charset="0"/>
              </a:rPr>
              <a:t>{</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7</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6</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5</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4</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3</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2</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1</a:t>
            </a:r>
            <a:r>
              <a:rPr lang="en-US" sz="1000" i="1">
                <a:latin typeface="Times New Roman" pitchFamily="18" charset="0"/>
                <a:cs typeface="Times New Roman" pitchFamily="18" charset="0"/>
              </a:rPr>
              <a:t>b</a:t>
            </a:r>
            <a:r>
              <a:rPr lang="en-US" sz="1000" baseline="-30000">
                <a:latin typeface="Times New Roman" pitchFamily="18" charset="0"/>
                <a:cs typeface="Times New Roman" pitchFamily="18" charset="0"/>
              </a:rPr>
              <a:t>0</a:t>
            </a:r>
            <a:r>
              <a:rPr lang="en-US" sz="1000">
                <a:latin typeface="Times New Roman" pitchFamily="18" charset="0"/>
                <a:cs typeface="Times New Roman" pitchFamily="18" charset="0"/>
              </a:rPr>
              <a:t>}</a:t>
            </a:r>
            <a:r>
              <a:rPr lang="en-US" sz="1000">
                <a:ea typeface="Arial Unicode MS" pitchFamily="34" charset="-128"/>
                <a:cs typeface="Arial Unicode MS" pitchFamily="34" charset="-128"/>
              </a:rPr>
              <a:t> laø </a:t>
            </a:r>
            <a:r>
              <a:rPr lang="en-US" sz="1000">
                <a:latin typeface="Times New Roman" pitchFamily="18" charset="0"/>
                <a:cs typeface="Times New Roman" pitchFamily="18" charset="0"/>
              </a:rPr>
              <a:t>{</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7</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6</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5</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4</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3</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2</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1</a:t>
            </a:r>
            <a:r>
              <a:rPr lang="en-US" sz="1000" i="1">
                <a:latin typeface="Times New Roman" pitchFamily="18" charset="0"/>
                <a:cs typeface="Times New Roman" pitchFamily="18" charset="0"/>
              </a:rPr>
              <a:t>c</a:t>
            </a:r>
            <a:r>
              <a:rPr lang="en-US" sz="1000" baseline="-30000">
                <a:latin typeface="Times New Roman" pitchFamily="18" charset="0"/>
                <a:cs typeface="Times New Roman" pitchFamily="18" charset="0"/>
              </a:rPr>
              <a:t>0</a:t>
            </a:r>
            <a:r>
              <a:rPr lang="en-US" sz="1000">
                <a:latin typeface="Times New Roman" pitchFamily="18" charset="0"/>
                <a:cs typeface="Times New Roman" pitchFamily="18" charset="0"/>
              </a:rPr>
              <a:t>}</a:t>
            </a:r>
            <a:r>
              <a:rPr lang="en-US" sz="1000">
                <a:ea typeface="Arial Unicode MS" pitchFamily="34" charset="-128"/>
                <a:cs typeface="Arial Unicode MS" pitchFamily="34" charset="-128"/>
              </a:rPr>
              <a:t> vôùi </a:t>
            </a:r>
            <a:r>
              <a:rPr lang="en-US" sz="1000" i="1">
                <a:ea typeface="Arial Unicode MS" pitchFamily="34" charset="-128"/>
                <a:cs typeface="Arial Unicode MS" pitchFamily="34" charset="-128"/>
              </a:rPr>
              <a:t>c</a:t>
            </a:r>
            <a:r>
              <a:rPr lang="en-US" sz="1000" i="1" baseline="-30000">
                <a:ea typeface="Arial Unicode MS" pitchFamily="34" charset="-128"/>
                <a:cs typeface="Arial Unicode MS" pitchFamily="34" charset="-128"/>
              </a:rPr>
              <a:t>i</a:t>
            </a:r>
            <a:r>
              <a:rPr lang="en-US" sz="1000">
                <a:ea typeface="Arial Unicode MS" pitchFamily="34" charset="-128"/>
                <a:cs typeface="Arial Unicode MS" pitchFamily="34" charset="-128"/>
              </a:rPr>
              <a:t> = </a:t>
            </a:r>
            <a:r>
              <a:rPr lang="en-US" sz="1000" i="1">
                <a:ea typeface="Arial Unicode MS" pitchFamily="34" charset="-128"/>
                <a:cs typeface="Arial Unicode MS" pitchFamily="34" charset="-128"/>
              </a:rPr>
              <a:t>a</a:t>
            </a:r>
            <a:r>
              <a:rPr lang="en-US" sz="1000" i="1" baseline="-30000">
                <a:ea typeface="Arial Unicode MS" pitchFamily="34" charset="-128"/>
                <a:cs typeface="Arial Unicode MS" pitchFamily="34" charset="-128"/>
              </a:rPr>
              <a:t>i</a:t>
            </a:r>
            <a:r>
              <a:rPr lang="en-US" sz="1000" i="1">
                <a:ea typeface="Arial Unicode MS" pitchFamily="34" charset="-128"/>
                <a:cs typeface="Arial Unicode MS" pitchFamily="34" charset="-128"/>
              </a:rPr>
              <a:t> </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a:t>
            </a:r>
            <a:r>
              <a:rPr lang="en-US" sz="1000" i="1">
                <a:ea typeface="Arial Unicode MS" pitchFamily="34" charset="-128"/>
                <a:cs typeface="Arial Unicode MS" pitchFamily="34" charset="-128"/>
              </a:rPr>
              <a:t>b</a:t>
            </a:r>
            <a:r>
              <a:rPr lang="en-US" sz="1000" i="1" baseline="-30000">
                <a:ea typeface="Arial Unicode MS" pitchFamily="34" charset="-128"/>
                <a:cs typeface="Arial Unicode MS" pitchFamily="34" charset="-128"/>
              </a:rPr>
              <a:t>i</a:t>
            </a:r>
            <a:r>
              <a:rPr lang="en-US" sz="1000">
                <a:ea typeface="Arial Unicode MS" pitchFamily="34" charset="-128"/>
                <a:cs typeface="Arial Unicode MS" pitchFamily="34" charset="-128"/>
              </a:rPr>
              <a:t>, 0</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a:t>
            </a:r>
            <a:r>
              <a:rPr lang="en-US" sz="1000" i="1">
                <a:ea typeface="Arial Unicode MS" pitchFamily="34" charset="-128"/>
                <a:cs typeface="Arial Unicode MS" pitchFamily="34" charset="-128"/>
              </a:rPr>
              <a:t>i </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7.</a:t>
            </a:r>
          </a:p>
          <a:p>
            <a:pPr algn="just"/>
            <a:r>
              <a:rPr lang="en-US" sz="1000" b="1" i="1">
                <a:cs typeface="Times New Roman" pitchFamily="18" charset="0"/>
              </a:rPr>
              <a:t>Pheùp nhaân</a:t>
            </a:r>
          </a:p>
          <a:p>
            <a:pPr algn="just"/>
            <a:r>
              <a:rPr lang="en-US" sz="1000">
                <a:ea typeface="Arial Unicode MS" pitchFamily="34" charset="-128"/>
                <a:cs typeface="Arial Unicode MS" pitchFamily="34" charset="-128"/>
              </a:rPr>
              <a:t>Khi xeùt trong bieåu dieãn ña thöùc, pheùp nhaân treân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(kyù hieäu </a:t>
            </a:r>
            <a:r>
              <a:rPr lang="en-US" sz="1000">
                <a:ea typeface="Arial Unicode MS" pitchFamily="34" charset="-128"/>
                <a:cs typeface="Arial Unicode MS" pitchFamily="34" charset="-128"/>
                <a:sym typeface="Symbol" pitchFamily="18" charset="2"/>
              </a:rPr>
              <a:t></a:t>
            </a:r>
            <a:r>
              <a:rPr lang="en-US" sz="1000">
                <a:ea typeface="Arial Unicode MS" pitchFamily="34" charset="-128"/>
                <a:cs typeface="Arial Unicode MS" pitchFamily="34" charset="-128"/>
              </a:rPr>
              <a:t>) töông öùng vôùi pheùp nhaân thoâng thöôøng cuûa 2 ña thöùc ñem chia laáy dö (modulo) cho 1 </a:t>
            </a:r>
            <a:r>
              <a:rPr lang="en-US" sz="1000" b="1">
                <a:ea typeface="Arial Unicode MS" pitchFamily="34" charset="-128"/>
                <a:cs typeface="Arial Unicode MS" pitchFamily="34" charset="-128"/>
              </a:rPr>
              <a:t>ña thöùc toái giaûn</a:t>
            </a:r>
            <a:r>
              <a:rPr lang="en-US" sz="1000">
                <a:ea typeface="Arial Unicode MS" pitchFamily="34" charset="-128"/>
                <a:cs typeface="Arial Unicode MS" pitchFamily="34" charset="-128"/>
              </a:rPr>
              <a:t> (irreducible polynomial) baäc 8. Ña thöùc ñöôïc goïi laø toái giaûn khi vaø chæ khi ña thöùc naøy chæ chia heát cho 1 vaø chính mình. </a:t>
            </a:r>
            <a:r>
              <a:rPr lang="en-US" sz="1000" b="1">
                <a:ea typeface="Arial Unicode MS" pitchFamily="34" charset="-128"/>
                <a:cs typeface="Arial Unicode MS" pitchFamily="34" charset="-128"/>
              </a:rPr>
              <a:t>Trong thuaät toaùn Rijndael, ña thöùc </a:t>
            </a:r>
            <a:r>
              <a:rPr lang="en-US" sz="1000" b="1" u="sng">
                <a:ea typeface="Arial Unicode MS" pitchFamily="34" charset="-128"/>
                <a:cs typeface="Arial Unicode MS" pitchFamily="34" charset="-128"/>
              </a:rPr>
              <a:t>toái giaûn</a:t>
            </a:r>
            <a:r>
              <a:rPr lang="en-US" sz="1000" b="1">
                <a:ea typeface="Arial Unicode MS" pitchFamily="34" charset="-128"/>
                <a:cs typeface="Arial Unicode MS" pitchFamily="34" charset="-128"/>
              </a:rPr>
              <a:t> ñöôïc choïn laø </a:t>
            </a:r>
            <a:r>
              <a:rPr lang="en-US" sz="1000" i="1">
                <a:ea typeface="Arial Unicode MS" pitchFamily="34" charset="-128"/>
                <a:cs typeface="Arial Unicode MS" pitchFamily="34" charset="-128"/>
              </a:rPr>
              <a:t>m</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a:ea typeface="Arial Unicode MS" pitchFamily="34" charset="-128"/>
                <a:cs typeface="Arial Unicode MS" pitchFamily="34" charset="-128"/>
              </a:rPr>
              <a:t>) = </a:t>
            </a:r>
            <a:r>
              <a:rPr lang="en-US" sz="1000" i="1">
                <a:ea typeface="Arial Unicode MS" pitchFamily="34" charset="-128"/>
                <a:cs typeface="Arial Unicode MS" pitchFamily="34" charset="-128"/>
              </a:rPr>
              <a:t>x</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baseline="30000">
                <a:ea typeface="Arial Unicode MS" pitchFamily="34" charset="-128"/>
                <a:cs typeface="Arial Unicode MS" pitchFamily="34" charset="-128"/>
              </a:rPr>
              <a:t>4</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baseline="30000">
                <a:ea typeface="Arial Unicode MS" pitchFamily="34" charset="-128"/>
                <a:cs typeface="Arial Unicode MS" pitchFamily="34" charset="-128"/>
              </a:rPr>
              <a:t>3</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a:ea typeface="Arial Unicode MS" pitchFamily="34" charset="-128"/>
                <a:cs typeface="Arial Unicode MS" pitchFamily="34" charset="-128"/>
              </a:rPr>
              <a:t>+1 (hay </a:t>
            </a:r>
            <a:r>
              <a:rPr lang="en-US" sz="1000">
                <a:latin typeface="Courier New" pitchFamily="49" charset="0"/>
                <a:cs typeface="Courier New" pitchFamily="49" charset="0"/>
              </a:rPr>
              <a:t>1{1b}</a:t>
            </a:r>
            <a:r>
              <a:rPr lang="en-US" sz="1000">
                <a:ea typeface="Arial Unicode MS" pitchFamily="34" charset="-128"/>
                <a:cs typeface="Arial Unicode MS" pitchFamily="34" charset="-128"/>
              </a:rPr>
              <a:t> trong bieåu dieãn daïng thaäp luïc phaân).</a:t>
            </a:r>
          </a:p>
          <a:p>
            <a:pPr algn="just"/>
            <a:r>
              <a:rPr lang="en-US" sz="1000">
                <a:ea typeface="Arial Unicode MS" pitchFamily="34" charset="-128"/>
                <a:cs typeface="Arial Unicode MS" pitchFamily="34" charset="-128"/>
              </a:rPr>
              <a:t>Keát quaû nhaän ñöôïc laø 1 ña thöùc baäc nhoû hôn 8 neân coù theå ñöôïc bieåu dieãn döôùi daïng 1 byte. Pheùp nhaân treân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 khoâng theå ñöôïc bieåu dieãn baèng 1 pheùp toaùn ñôn giaûn ôû möùc ñoä byte.</a:t>
            </a:r>
          </a:p>
          <a:p>
            <a:pPr algn="just"/>
            <a:r>
              <a:rPr lang="en-US" sz="1000">
                <a:ea typeface="Arial Unicode MS" pitchFamily="34" charset="-128"/>
                <a:cs typeface="Arial Unicode MS" pitchFamily="34" charset="-128"/>
              </a:rPr>
              <a:t>Pheùp nhaân ñöôïc ñònh nghóa treân ñaây coù tính keát hôïp, tính phaân phoái ñoái vôùi pheùp coäng vaø coù phaàn töû ñôn vò laø </a:t>
            </a:r>
            <a:r>
              <a:rPr lang="en-US" sz="1000">
                <a:latin typeface="Courier New" pitchFamily="49" charset="0"/>
                <a:cs typeface="Courier New" pitchFamily="49" charset="0"/>
              </a:rPr>
              <a:t>{01}.</a:t>
            </a:r>
            <a:r>
              <a:rPr lang="en-US" sz="1000">
                <a:cs typeface="Courier New" pitchFamily="49" charset="0"/>
              </a:rPr>
              <a:t>Vôùi moïi ña thöùc </a:t>
            </a:r>
            <a:r>
              <a:rPr lang="en-US" sz="1000" i="1">
                <a:ea typeface="Arial Unicode MS" pitchFamily="34" charset="-128"/>
                <a:cs typeface="Arial Unicode MS" pitchFamily="34" charset="-128"/>
              </a:rPr>
              <a:t>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a:ea typeface="Arial Unicode MS" pitchFamily="34" charset="-128"/>
                <a:cs typeface="Arial Unicode MS" pitchFamily="34" charset="-128"/>
              </a:rPr>
              <a:t>) </a:t>
            </a:r>
            <a:r>
              <a:rPr lang="en-US" sz="1000">
                <a:cs typeface="Courier New" pitchFamily="49" charset="0"/>
              </a:rPr>
              <a:t>coù heä soá nhò phaân vôùi baäc nhoû hôn </a:t>
            </a:r>
            <a:r>
              <a:rPr lang="en-US" sz="1000">
                <a:ea typeface="Arial Unicode MS" pitchFamily="34" charset="-128"/>
                <a:cs typeface="Arial Unicode MS" pitchFamily="34" charset="-128"/>
              </a:rPr>
              <a:t>8 toàn taïi phaàn töû nghòch ñaûo cuûa </a:t>
            </a:r>
            <a:r>
              <a:rPr lang="en-US" sz="1000" i="1">
                <a:ea typeface="Arial Unicode MS" pitchFamily="34" charset="-128"/>
                <a:cs typeface="Arial Unicode MS" pitchFamily="34" charset="-128"/>
              </a:rPr>
              <a:t>b</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a:ea typeface="Arial Unicode MS" pitchFamily="34" charset="-128"/>
                <a:cs typeface="Arial Unicode MS" pitchFamily="34" charset="-128"/>
              </a:rPr>
              <a:t>), kyù hieäu </a:t>
            </a:r>
            <a:r>
              <a:rPr lang="en-US" sz="1000" i="1">
                <a:ea typeface="Arial Unicode MS" pitchFamily="34" charset="-128"/>
                <a:cs typeface="Arial Unicode MS" pitchFamily="34" charset="-128"/>
              </a:rPr>
              <a:t>b</a:t>
            </a:r>
            <a:r>
              <a:rPr lang="en-US" sz="1000" baseline="30000">
                <a:ea typeface="Arial Unicode MS" pitchFamily="34" charset="-128"/>
                <a:cs typeface="Arial Unicode MS" pitchFamily="34" charset="-128"/>
              </a:rPr>
              <a:t>-1</a:t>
            </a:r>
            <a:r>
              <a:rPr lang="en-US" sz="1000">
                <a:ea typeface="Arial Unicode MS" pitchFamily="34" charset="-128"/>
                <a:cs typeface="Arial Unicode MS" pitchFamily="34" charset="-128"/>
              </a:rPr>
              <a:t>(</a:t>
            </a:r>
            <a:r>
              <a:rPr lang="en-US" sz="1000" i="1">
                <a:ea typeface="Arial Unicode MS" pitchFamily="34" charset="-128"/>
                <a:cs typeface="Arial Unicode MS" pitchFamily="34" charset="-128"/>
              </a:rPr>
              <a:t>x</a:t>
            </a:r>
            <a:r>
              <a:rPr lang="en-US" sz="1000">
                <a:ea typeface="Arial Unicode MS" pitchFamily="34" charset="-128"/>
                <a:cs typeface="Arial Unicode MS" pitchFamily="34" charset="-128"/>
              </a:rPr>
              <a:t>) (ñöôïc thöïc hieän baèng caùch söû duïng thuaät toaùn Euclide môû roäng [1]). </a:t>
            </a:r>
          </a:p>
          <a:p>
            <a:pPr algn="just"/>
            <a:r>
              <a:rPr lang="en-US" sz="1000" b="1">
                <a:ea typeface="Arial Unicode MS" pitchFamily="34" charset="-128"/>
                <a:cs typeface="Arial Unicode MS" pitchFamily="34" charset="-128"/>
              </a:rPr>
              <a:t>Nhaän xeùt</a:t>
            </a:r>
            <a:r>
              <a:rPr lang="en-US" sz="1000">
                <a:ea typeface="Arial Unicode MS" pitchFamily="34" charset="-128"/>
                <a:cs typeface="Arial Unicode MS" pitchFamily="34" charset="-128"/>
              </a:rPr>
              <a:t>: Taäp hôïp 256 giaù trò töø 0 ñeán 255 ñöôïc trang bò pheùp toaùn coäng (ñöôïc ñònh nghóa laø laø pheùp toaùn XOR) vaø pheùp nhaân ñònh nghóa nhö treân taïo thaønh tröôøng höõu haïn GF(2</a:t>
            </a:r>
            <a:r>
              <a:rPr lang="en-US" sz="1000" baseline="30000">
                <a:ea typeface="Arial Unicode MS" pitchFamily="34" charset="-128"/>
                <a:cs typeface="Arial Unicode MS" pitchFamily="34" charset="-128"/>
              </a:rPr>
              <a:t>8</a:t>
            </a:r>
            <a:r>
              <a:rPr lang="en-US" sz="1000">
                <a:ea typeface="Arial Unicode MS" pitchFamily="34" charset="-128"/>
                <a:cs typeface="Arial Unicode MS" pitchFamily="34" charset="-128"/>
              </a:rPr>
              <a:t>).</a:t>
            </a:r>
          </a:p>
          <a:p>
            <a:endParaRPr lang="en-US" sz="1000"/>
          </a:p>
          <a:p>
            <a:endParaRPr 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606BE-68D7-4194-B9F9-E22E29CA727D}" type="slidenum">
              <a:rPr lang="en-US"/>
              <a:pPr/>
              <a:t>29</a:t>
            </a:fld>
            <a:endParaRPr lang="en-US"/>
          </a:p>
        </p:txBody>
      </p:sp>
      <p:sp>
        <p:nvSpPr>
          <p:cNvPr id="557058" name="Rectangle 2"/>
          <p:cNvSpPr>
            <a:spLocks noGrp="1" noRot="1" noChangeAspect="1" noChangeArrowheads="1" noTextEdit="1"/>
          </p:cNvSpPr>
          <p:nvPr>
            <p:ph type="sldImg"/>
          </p:nvPr>
        </p:nvSpPr>
        <p:spPr>
          <a:xfrm>
            <a:off x="1143000" y="685800"/>
            <a:ext cx="4573588" cy="3430588"/>
          </a:xfrm>
          <a:ln/>
        </p:spPr>
      </p:sp>
      <p:sp>
        <p:nvSpPr>
          <p:cNvPr id="557059" name="Rectangle 3"/>
          <p:cNvSpPr>
            <a:spLocks noGrp="1" noChangeArrowheads="1"/>
          </p:cNvSpPr>
          <p:nvPr>
            <p:ph type="body" idx="1"/>
          </p:nvPr>
        </p:nvSpPr>
        <p:spPr>
          <a:xfrm>
            <a:off x="914400" y="4341813"/>
            <a:ext cx="5029200" cy="4116387"/>
          </a:xfrm>
        </p:spPr>
        <p:txBody>
          <a:bodyPr/>
          <a:lstStyle/>
          <a:p>
            <a:r>
              <a:rPr lang="en-US">
                <a:cs typeface="Times New Roman" pitchFamily="18" charset="0"/>
              </a:rPr>
              <a:t>Xeùt ña thöùc </a:t>
            </a:r>
            <a:r>
              <a:rPr lang="en-US" i="1">
                <a:cs typeface="Times New Roman" pitchFamily="18" charset="0"/>
              </a:rPr>
              <a:t>a</a:t>
            </a:r>
            <a:r>
              <a:rPr lang="en-US">
                <a:cs typeface="Times New Roman" pitchFamily="18" charset="0"/>
              </a:rPr>
              <a:t>(</a:t>
            </a:r>
            <a:r>
              <a:rPr lang="en-US" i="1">
                <a:cs typeface="Times New Roman" pitchFamily="18" charset="0"/>
              </a:rPr>
              <a:t>x</a:t>
            </a:r>
            <a:r>
              <a:rPr lang="en-US">
                <a:cs typeface="Times New Roman" pitchFamily="18" charset="0"/>
              </a:rPr>
              <a:t>) vaø</a:t>
            </a:r>
            <a:r>
              <a:rPr lang="en-US" i="1">
                <a:cs typeface="Times New Roman" pitchFamily="18" charset="0"/>
              </a:rPr>
              <a:t>b</a:t>
            </a:r>
            <a:r>
              <a:rPr lang="en-US">
                <a:cs typeface="Times New Roman" pitchFamily="18" charset="0"/>
              </a:rPr>
              <a:t>(</a:t>
            </a:r>
            <a:r>
              <a:rPr lang="en-US" i="1">
                <a:cs typeface="Times New Roman" pitchFamily="18" charset="0"/>
              </a:rPr>
              <a:t>x</a:t>
            </a:r>
            <a:r>
              <a:rPr lang="en-US">
                <a:cs typeface="Times New Roman" pitchFamily="18" charset="0"/>
              </a:rPr>
              <a:t>)  baäc 4 vôùi caùc heä soá thuoäc GF(2</a:t>
            </a:r>
            <a:r>
              <a:rPr lang="en-US" baseline="30000">
                <a:cs typeface="Times New Roman" pitchFamily="18" charset="0"/>
              </a:rPr>
              <a:t>8</a:t>
            </a:r>
            <a:r>
              <a:rPr lang="en-US">
                <a:cs typeface="Times New Roman" pitchFamily="18" charset="0"/>
              </a:rPr>
              <a:t>)</a:t>
            </a:r>
            <a:r>
              <a:rPr lang="en-US"/>
              <a:t> </a:t>
            </a:r>
          </a:p>
          <a:p>
            <a:pPr algn="just"/>
            <a:r>
              <a:rPr lang="en-US">
                <a:ea typeface="Arial Unicode MS" pitchFamily="34" charset="-128"/>
                <a:cs typeface="Arial Unicode MS" pitchFamily="34" charset="-128"/>
              </a:rPr>
              <a:t>Hai ña thöùc naøy coù theå ñöôïc bieåu dieãn laïi döôùi daïng töø goàm 4 byte [</a:t>
            </a:r>
            <a:r>
              <a:rPr lang="en-US" i="1">
                <a:ea typeface="Arial Unicode MS" pitchFamily="34" charset="-128"/>
                <a:cs typeface="Arial Unicode MS" pitchFamily="34" charset="-128"/>
              </a:rPr>
              <a:t>a</a:t>
            </a:r>
            <a:r>
              <a:rPr lang="en-US" baseline="-30000">
                <a:latin typeface="Times" pitchFamily="18" charset="0"/>
                <a:cs typeface="Times New Roman" pitchFamily="18" charset="0"/>
              </a:rPr>
              <a:t>0 </a:t>
            </a:r>
            <a:r>
              <a:rPr lang="en-US">
                <a:latin typeface="Times" pitchFamily="18" charset="0"/>
                <a:cs typeface="Times New Roman" pitchFamily="18" charset="0"/>
              </a:rPr>
              <a:t>, </a:t>
            </a:r>
            <a:r>
              <a:rPr lang="en-US" i="1">
                <a:ea typeface="Arial Unicode MS" pitchFamily="34" charset="-128"/>
                <a:cs typeface="Arial Unicode MS" pitchFamily="34" charset="-128"/>
              </a:rPr>
              <a:t>a</a:t>
            </a:r>
            <a:r>
              <a:rPr lang="en-US" baseline="-30000">
                <a:latin typeface="Times" pitchFamily="18" charset="0"/>
                <a:cs typeface="Times New Roman" pitchFamily="18" charset="0"/>
              </a:rPr>
              <a:t>1 </a:t>
            </a:r>
            <a:r>
              <a:rPr lang="en-US">
                <a:latin typeface="Times" pitchFamily="18" charset="0"/>
                <a:cs typeface="Times New Roman" pitchFamily="18" charset="0"/>
              </a:rPr>
              <a:t>, </a:t>
            </a:r>
            <a:r>
              <a:rPr lang="en-US" i="1">
                <a:ea typeface="Arial Unicode MS" pitchFamily="34" charset="-128"/>
                <a:cs typeface="Arial Unicode MS" pitchFamily="34" charset="-128"/>
              </a:rPr>
              <a:t>a</a:t>
            </a:r>
            <a:r>
              <a:rPr lang="en-US" baseline="-30000">
                <a:latin typeface="Times" pitchFamily="18" charset="0"/>
                <a:cs typeface="Times New Roman" pitchFamily="18" charset="0"/>
              </a:rPr>
              <a:t>2 </a:t>
            </a:r>
            <a:r>
              <a:rPr lang="en-US">
                <a:latin typeface="Times" pitchFamily="18" charset="0"/>
                <a:cs typeface="Times New Roman" pitchFamily="18" charset="0"/>
              </a:rPr>
              <a:t>, </a:t>
            </a:r>
            <a:r>
              <a:rPr lang="en-US" i="1">
                <a:ea typeface="Arial Unicode MS" pitchFamily="34" charset="-128"/>
                <a:cs typeface="Arial Unicode MS" pitchFamily="34" charset="-128"/>
              </a:rPr>
              <a:t>a</a:t>
            </a:r>
            <a:r>
              <a:rPr lang="en-US" baseline="-30000">
                <a:latin typeface="Times" pitchFamily="18" charset="0"/>
                <a:cs typeface="Times New Roman" pitchFamily="18" charset="0"/>
              </a:rPr>
              <a:t>3 </a:t>
            </a:r>
            <a:r>
              <a:rPr lang="en-US">
                <a:ea typeface="Arial Unicode MS" pitchFamily="34" charset="-128"/>
                <a:cs typeface="Arial Unicode MS" pitchFamily="34" charset="-128"/>
              </a:rPr>
              <a:t>] vaø [</a:t>
            </a:r>
            <a:r>
              <a:rPr lang="en-US" i="1">
                <a:ea typeface="Arial Unicode MS" pitchFamily="34" charset="-128"/>
                <a:cs typeface="Arial Unicode MS" pitchFamily="34" charset="-128"/>
              </a:rPr>
              <a:t>b</a:t>
            </a:r>
            <a:r>
              <a:rPr lang="en-US" baseline="-30000">
                <a:latin typeface="Times" pitchFamily="18" charset="0"/>
                <a:cs typeface="Times New Roman" pitchFamily="18" charset="0"/>
              </a:rPr>
              <a:t>0 </a:t>
            </a:r>
            <a:r>
              <a:rPr lang="en-US">
                <a:latin typeface="Times" pitchFamily="18" charset="0"/>
                <a:cs typeface="Times New Roman" pitchFamily="18" charset="0"/>
              </a:rPr>
              <a:t>, </a:t>
            </a:r>
            <a:r>
              <a:rPr lang="en-US" i="1">
                <a:ea typeface="Arial Unicode MS" pitchFamily="34" charset="-128"/>
                <a:cs typeface="Arial Unicode MS" pitchFamily="34" charset="-128"/>
              </a:rPr>
              <a:t>b</a:t>
            </a:r>
            <a:r>
              <a:rPr lang="en-US" baseline="-30000">
                <a:latin typeface="Times" pitchFamily="18" charset="0"/>
                <a:cs typeface="Times New Roman" pitchFamily="18" charset="0"/>
              </a:rPr>
              <a:t>1 </a:t>
            </a:r>
            <a:r>
              <a:rPr lang="en-US">
                <a:latin typeface="Times" pitchFamily="18" charset="0"/>
                <a:cs typeface="Times New Roman" pitchFamily="18" charset="0"/>
              </a:rPr>
              <a:t>, </a:t>
            </a:r>
            <a:r>
              <a:rPr lang="en-US" i="1">
                <a:ea typeface="Arial Unicode MS" pitchFamily="34" charset="-128"/>
                <a:cs typeface="Arial Unicode MS" pitchFamily="34" charset="-128"/>
              </a:rPr>
              <a:t>b</a:t>
            </a:r>
            <a:r>
              <a:rPr lang="en-US" baseline="-30000">
                <a:latin typeface="Times" pitchFamily="18" charset="0"/>
                <a:cs typeface="Times New Roman" pitchFamily="18" charset="0"/>
              </a:rPr>
              <a:t>2 </a:t>
            </a:r>
            <a:r>
              <a:rPr lang="en-US">
                <a:latin typeface="Times" pitchFamily="18" charset="0"/>
                <a:cs typeface="Times New Roman" pitchFamily="18" charset="0"/>
              </a:rPr>
              <a:t>, </a:t>
            </a:r>
            <a:r>
              <a:rPr lang="en-US" i="1">
                <a:ea typeface="Arial Unicode MS" pitchFamily="34" charset="-128"/>
                <a:cs typeface="Arial Unicode MS" pitchFamily="34" charset="-128"/>
              </a:rPr>
              <a:t>b</a:t>
            </a:r>
            <a:r>
              <a:rPr lang="en-US" baseline="-30000">
                <a:latin typeface="Times" pitchFamily="18" charset="0"/>
                <a:cs typeface="Times New Roman" pitchFamily="18" charset="0"/>
              </a:rPr>
              <a:t>3 </a:t>
            </a:r>
            <a:r>
              <a:rPr lang="en-US">
                <a:ea typeface="Arial Unicode MS" pitchFamily="34" charset="-128"/>
                <a:cs typeface="Arial Unicode MS" pitchFamily="34" charset="-128"/>
              </a:rPr>
              <a:t>]. Pheùp coäng ña thöùc ñöôïc thöïc hieän baèng caùch coäng (chính laø pheùp toaùn XOR treân byte) caùc heä soá cuûa caùc ñôn thöùc ñoàng daïng vôùi nhau</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84C84-C784-4577-A544-94113492FFEA}" type="slidenum">
              <a:rPr lang="en-US"/>
              <a:pPr/>
              <a:t>30</a:t>
            </a:fld>
            <a:endParaRPr lang="en-US"/>
          </a:p>
        </p:txBody>
      </p:sp>
      <p:sp>
        <p:nvSpPr>
          <p:cNvPr id="559106" name="Rectangle 2"/>
          <p:cNvSpPr>
            <a:spLocks noGrp="1" noRot="1" noChangeAspect="1" noChangeArrowheads="1" noTextEdit="1"/>
          </p:cNvSpPr>
          <p:nvPr>
            <p:ph type="sldImg"/>
          </p:nvPr>
        </p:nvSpPr>
        <p:spPr>
          <a:xfrm>
            <a:off x="1143000" y="685800"/>
            <a:ext cx="4573588" cy="3430588"/>
          </a:xfrm>
          <a:ln/>
        </p:spPr>
      </p:sp>
      <p:sp>
        <p:nvSpPr>
          <p:cNvPr id="559107" name="Rectangle 3"/>
          <p:cNvSpPr>
            <a:spLocks noGrp="1" noChangeArrowheads="1"/>
          </p:cNvSpPr>
          <p:nvPr>
            <p:ph type="body" idx="1"/>
          </p:nvPr>
        </p:nvSpPr>
        <p:spPr>
          <a:xfrm>
            <a:off x="914400" y="4341813"/>
            <a:ext cx="5029200" cy="4116387"/>
          </a:xfrm>
        </p:spPr>
        <p:txBody>
          <a:bodyPr/>
          <a:lstStyle/>
          <a:p>
            <a:r>
              <a:rPr lang="en-US">
                <a:cs typeface="Times New Roman" pitchFamily="18" charset="0"/>
              </a:rPr>
              <a:t>Pheùp nhaân giöõa </a:t>
            </a:r>
            <a:r>
              <a:rPr lang="en-US" i="1">
                <a:cs typeface="Times New Roman" pitchFamily="18" charset="0"/>
              </a:rPr>
              <a:t>a</a:t>
            </a:r>
            <a:r>
              <a:rPr lang="en-US">
                <a:cs typeface="Times New Roman" pitchFamily="18" charset="0"/>
              </a:rPr>
              <a:t>(</a:t>
            </a:r>
            <a:r>
              <a:rPr lang="en-US" i="1">
                <a:cs typeface="Times New Roman" pitchFamily="18" charset="0"/>
              </a:rPr>
              <a:t>x</a:t>
            </a:r>
            <a:r>
              <a:rPr lang="en-US">
                <a:cs typeface="Times New Roman" pitchFamily="18" charset="0"/>
              </a:rPr>
              <a:t>) vôùi</a:t>
            </a:r>
            <a:r>
              <a:rPr lang="en-US" i="1">
                <a:cs typeface="Times New Roman" pitchFamily="18" charset="0"/>
              </a:rPr>
              <a:t> b</a:t>
            </a:r>
            <a:r>
              <a:rPr lang="en-US">
                <a:cs typeface="Times New Roman" pitchFamily="18" charset="0"/>
              </a:rPr>
              <a:t>(</a:t>
            </a:r>
            <a:r>
              <a:rPr lang="en-US" i="1">
                <a:cs typeface="Times New Roman" pitchFamily="18" charset="0"/>
              </a:rPr>
              <a:t>x</a:t>
            </a:r>
            <a:r>
              <a:rPr lang="en-US">
                <a:cs typeface="Times New Roman" pitchFamily="18" charset="0"/>
              </a:rPr>
              <a:t>) ñöôïc xaùc ñònh baèng caùch laáy keát quaû pheùp nhaân thoâng thöôøng cuûa 2 ña thöùc naøy ñem chia laáy dö (modulo) cho 1 ña thöùc baäc 4.</a:t>
            </a:r>
            <a:r>
              <a:rPr lang="en-US" b="1">
                <a:cs typeface="Times New Roman" pitchFamily="18" charset="0"/>
              </a:rPr>
              <a:t> Trong thuaät toaùn Rijndael, ña thöùc baäc 4 ñöôïc choïn laø </a:t>
            </a:r>
            <a:r>
              <a:rPr lang="en-US" i="1">
                <a:cs typeface="Times New Roman" pitchFamily="18" charset="0"/>
              </a:rPr>
              <a:t>M</a:t>
            </a:r>
            <a:r>
              <a:rPr lang="en-US">
                <a:cs typeface="Times New Roman" pitchFamily="18" charset="0"/>
              </a:rPr>
              <a:t>(</a:t>
            </a:r>
            <a:r>
              <a:rPr lang="en-US" i="1">
                <a:cs typeface="Times New Roman" pitchFamily="18" charset="0"/>
              </a:rPr>
              <a:t>x</a:t>
            </a:r>
            <a:r>
              <a:rPr lang="en-US">
                <a:cs typeface="Times New Roman" pitchFamily="18" charset="0"/>
              </a:rPr>
              <a:t>)</a:t>
            </a:r>
            <a:r>
              <a:rPr lang="en-US" b="1">
                <a:cs typeface="Times New Roman" pitchFamily="18" charset="0"/>
              </a:rPr>
              <a:t> = </a:t>
            </a:r>
            <a:r>
              <a:rPr lang="en-US" i="1">
                <a:cs typeface="Times New Roman" pitchFamily="18" charset="0"/>
              </a:rPr>
              <a:t>x</a:t>
            </a:r>
            <a:r>
              <a:rPr lang="en-US" baseline="30000">
                <a:cs typeface="Times New Roman" pitchFamily="18" charset="0"/>
              </a:rPr>
              <a:t>4</a:t>
            </a:r>
            <a:r>
              <a:rPr lang="en-US">
                <a:cs typeface="Times New Roman" pitchFamily="18" charset="0"/>
              </a:rPr>
              <a:t>+1</a:t>
            </a:r>
          </a:p>
          <a:p>
            <a:pPr algn="just"/>
            <a:r>
              <a:rPr lang="en-US">
                <a:ea typeface="Arial Unicode MS" pitchFamily="34" charset="-128"/>
                <a:cs typeface="Arial Unicode MS" pitchFamily="34" charset="-128"/>
              </a:rPr>
              <a:t>Trong tröôøng hôïp ña thöùc </a:t>
            </a:r>
            <a:r>
              <a:rPr lang="en-US" i="1">
                <a:ea typeface="Arial Unicode MS" pitchFamily="34" charset="-128"/>
                <a:cs typeface="Arial Unicode MS" pitchFamily="34" charset="-128"/>
              </a:rPr>
              <a:t>a</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 laø coá ñònh, pheùp nhaân </a:t>
            </a:r>
            <a:r>
              <a:rPr lang="en-US" i="1">
                <a:ea typeface="Arial Unicode MS" pitchFamily="34" charset="-128"/>
                <a:cs typeface="Arial Unicode MS" pitchFamily="34" charset="-128"/>
              </a:rPr>
              <a:t>a</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a:t>
            </a:r>
            <a:r>
              <a:rPr lang="en-US">
                <a:ea typeface="Arial Unicode MS" pitchFamily="34" charset="-128"/>
                <a:cs typeface="Arial Unicode MS" pitchFamily="34" charset="-128"/>
                <a:sym typeface="Symbol" pitchFamily="18" charset="2"/>
              </a:rPr>
              <a:t></a:t>
            </a:r>
            <a:r>
              <a:rPr lang="en-US" i="1">
                <a:ea typeface="Arial Unicode MS" pitchFamily="34" charset="-128"/>
                <a:cs typeface="Arial Unicode MS" pitchFamily="34" charset="-128"/>
                <a:sym typeface="Symbol" pitchFamily="18" charset="2"/>
              </a:rPr>
              <a:t>b</a:t>
            </a:r>
            <a:r>
              <a:rPr lang="en-US">
                <a:ea typeface="Arial Unicode MS" pitchFamily="34" charset="-128"/>
                <a:cs typeface="Arial Unicode MS" pitchFamily="34" charset="-128"/>
                <a:sym typeface="Symbol" pitchFamily="18" charset="2"/>
              </a:rPr>
              <a:t>(</a:t>
            </a:r>
            <a:r>
              <a:rPr lang="en-US" i="1">
                <a:ea typeface="Arial Unicode MS" pitchFamily="34" charset="-128"/>
                <a:cs typeface="Arial Unicode MS" pitchFamily="34" charset="-128"/>
                <a:sym typeface="Symbol" pitchFamily="18" charset="2"/>
              </a:rPr>
              <a:t>x</a:t>
            </a:r>
            <a:r>
              <a:rPr lang="en-US">
                <a:ea typeface="Arial Unicode MS" pitchFamily="34" charset="-128"/>
                <a:cs typeface="Arial Unicode MS" pitchFamily="34" charset="-128"/>
                <a:sym typeface="Symbol" pitchFamily="18" charset="2"/>
              </a:rPr>
              <a:t>)</a:t>
            </a:r>
            <a:r>
              <a:rPr lang="en-US">
                <a:ea typeface="Arial Unicode MS" pitchFamily="34" charset="-128"/>
                <a:cs typeface="Arial Unicode MS" pitchFamily="34" charset="-128"/>
              </a:rPr>
              <a:t> coù theå ñöôïc bieåu dieãn döôùi daïng ma traän</a:t>
            </a:r>
          </a:p>
          <a:p>
            <a:pPr algn="just"/>
            <a:r>
              <a:rPr lang="en-US">
                <a:ea typeface="Arial Unicode MS" pitchFamily="34" charset="-128"/>
                <a:cs typeface="Arial Unicode MS" pitchFamily="34" charset="-128"/>
              </a:rPr>
              <a:t>Do </a:t>
            </a:r>
            <a:r>
              <a:rPr lang="en-US" i="1">
                <a:ea typeface="Arial Unicode MS" pitchFamily="34" charset="-128"/>
                <a:cs typeface="Arial Unicode MS" pitchFamily="34" charset="-128"/>
              </a:rPr>
              <a:t>M</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 khoâng phaûi laø 1 ña thöùc toái giaûn treân GF(2</a:t>
            </a:r>
            <a:r>
              <a:rPr lang="en-US" baseline="30000">
                <a:ea typeface="Arial Unicode MS" pitchFamily="34" charset="-128"/>
                <a:cs typeface="Arial Unicode MS" pitchFamily="34" charset="-128"/>
              </a:rPr>
              <a:t>8</a:t>
            </a:r>
            <a:r>
              <a:rPr lang="en-US">
                <a:ea typeface="Arial Unicode MS" pitchFamily="34" charset="-128"/>
                <a:cs typeface="Arial Unicode MS" pitchFamily="34" charset="-128"/>
              </a:rPr>
              <a:t>) neân pheùp nhaân vôùi 1 ña thöùc </a:t>
            </a:r>
            <a:r>
              <a:rPr lang="en-US" i="1">
                <a:ea typeface="Arial Unicode MS" pitchFamily="34" charset="-128"/>
                <a:cs typeface="Arial Unicode MS" pitchFamily="34" charset="-128"/>
              </a:rPr>
              <a:t>a</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 coá ñònh ñöôïc choïn baát kyø khoâng ñaûm baûo tính khaû nghòch. Vì vaäy, trong phöông phaùp Rijndael ñaõ choïn ña thöùc </a:t>
            </a:r>
            <a:r>
              <a:rPr lang="en-US" i="1">
                <a:ea typeface="Arial Unicode MS" pitchFamily="34" charset="-128"/>
                <a:cs typeface="Arial Unicode MS" pitchFamily="34" charset="-128"/>
              </a:rPr>
              <a:t>a</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 coù phaàn töû nghòch ñaûo (modulo </a:t>
            </a:r>
            <a:r>
              <a:rPr lang="en-US" i="1">
                <a:ea typeface="Arial Unicode MS" pitchFamily="34" charset="-128"/>
                <a:cs typeface="Arial Unicode MS" pitchFamily="34" charset="-128"/>
              </a:rPr>
              <a:t>M</a:t>
            </a:r>
            <a:r>
              <a:rPr lang="en-US">
                <a:ea typeface="Arial Unicode MS" pitchFamily="34" charset="-128"/>
                <a:cs typeface="Arial Unicode MS" pitchFamily="34" charset="-128"/>
              </a:rPr>
              <a:t>(</a:t>
            </a:r>
            <a:r>
              <a:rPr lang="en-US" i="1">
                <a:ea typeface="Arial Unicode MS" pitchFamily="34" charset="-128"/>
                <a:cs typeface="Arial Unicode MS" pitchFamily="34" charset="-128"/>
              </a:rPr>
              <a:t>x</a:t>
            </a:r>
            <a:r>
              <a:rPr lang="en-US">
                <a:ea typeface="Arial Unicode MS" pitchFamily="34" charset="-128"/>
                <a:cs typeface="Arial Unicode MS" pitchFamily="34" charset="-128"/>
              </a:rPr>
              <a:t>)</a:t>
            </a:r>
            <a:r>
              <a:rPr lang="en-US" i="1">
                <a:ea typeface="Arial Unicode MS" pitchFamily="34" charset="-128"/>
                <a:cs typeface="Arial Unicode MS" pitchFamily="34" charset="-128"/>
              </a:rPr>
              <a:t>)</a:t>
            </a:r>
            <a:r>
              <a:rPr lang="en-US">
                <a:ea typeface="Arial Unicode MS" pitchFamily="34" charset="-128"/>
                <a:cs typeface="Arial Unicode MS" pitchFamily="34" charset="-128"/>
              </a:rPr>
              <a:t> :</a:t>
            </a:r>
          </a:p>
          <a:p>
            <a:pPr algn="just"/>
            <a:r>
              <a:rPr lang="en-US" i="1">
                <a:cs typeface="Times New Roman" pitchFamily="18" charset="0"/>
              </a:rPr>
              <a:t>	a</a:t>
            </a:r>
            <a:r>
              <a:rPr lang="en-US">
                <a:cs typeface="Times New Roman" pitchFamily="18" charset="0"/>
              </a:rPr>
              <a:t>(</a:t>
            </a:r>
            <a:r>
              <a:rPr lang="en-US" i="1">
                <a:cs typeface="Times New Roman" pitchFamily="18" charset="0"/>
              </a:rPr>
              <a:t>x</a:t>
            </a:r>
            <a:r>
              <a:rPr lang="en-US">
                <a:cs typeface="Times New Roman" pitchFamily="18" charset="0"/>
              </a:rPr>
              <a:t>)   = </a:t>
            </a:r>
            <a:r>
              <a:rPr lang="en-US">
                <a:latin typeface="Courier New" pitchFamily="49" charset="0"/>
                <a:cs typeface="Courier New" pitchFamily="49" charset="0"/>
              </a:rPr>
              <a:t>{03}</a:t>
            </a:r>
            <a:r>
              <a:rPr lang="en-US" i="1">
                <a:cs typeface="Times New Roman" pitchFamily="18" charset="0"/>
              </a:rPr>
              <a:t>x</a:t>
            </a:r>
            <a:r>
              <a:rPr lang="en-US" baseline="30000">
                <a:cs typeface="Times New Roman" pitchFamily="18" charset="0"/>
              </a:rPr>
              <a:t>3</a:t>
            </a:r>
            <a:r>
              <a:rPr lang="en-US">
                <a:cs typeface="Times New Roman" pitchFamily="18" charset="0"/>
              </a:rPr>
              <a:t> + </a:t>
            </a:r>
            <a:r>
              <a:rPr lang="en-US">
                <a:latin typeface="Courier New" pitchFamily="49" charset="0"/>
                <a:cs typeface="Courier New" pitchFamily="49" charset="0"/>
              </a:rPr>
              <a:t>{01}</a:t>
            </a:r>
            <a:r>
              <a:rPr lang="en-US" i="1">
                <a:cs typeface="Times New Roman" pitchFamily="18" charset="0"/>
              </a:rPr>
              <a:t>x</a:t>
            </a:r>
            <a:r>
              <a:rPr lang="en-US" baseline="30000">
                <a:cs typeface="Times New Roman" pitchFamily="18" charset="0"/>
              </a:rPr>
              <a:t>2</a:t>
            </a:r>
            <a:r>
              <a:rPr lang="en-US">
                <a:cs typeface="Times New Roman" pitchFamily="18" charset="0"/>
              </a:rPr>
              <a:t> + </a:t>
            </a:r>
            <a:r>
              <a:rPr lang="en-US">
                <a:latin typeface="Courier New" pitchFamily="49" charset="0"/>
                <a:cs typeface="Courier New" pitchFamily="49" charset="0"/>
              </a:rPr>
              <a:t>{01}</a:t>
            </a:r>
            <a:r>
              <a:rPr lang="en-US" i="1">
                <a:cs typeface="Times New Roman" pitchFamily="18" charset="0"/>
              </a:rPr>
              <a:t>x</a:t>
            </a:r>
            <a:r>
              <a:rPr lang="en-US">
                <a:cs typeface="Times New Roman" pitchFamily="18" charset="0"/>
              </a:rPr>
              <a:t> + </a:t>
            </a:r>
            <a:r>
              <a:rPr lang="en-US">
                <a:latin typeface="Courier New" pitchFamily="49" charset="0"/>
                <a:cs typeface="Courier New" pitchFamily="49" charset="0"/>
              </a:rPr>
              <a:t>{02}</a:t>
            </a:r>
            <a:r>
              <a:rPr lang="en-US">
                <a:cs typeface="Times New Roman" pitchFamily="18" charset="0"/>
              </a:rPr>
              <a:t> 	</a:t>
            </a:r>
          </a:p>
          <a:p>
            <a:pPr algn="just"/>
            <a:r>
              <a:rPr lang="en-US" i="1">
                <a:cs typeface="Times New Roman" pitchFamily="18" charset="0"/>
              </a:rPr>
              <a:t>	a</a:t>
            </a:r>
            <a:r>
              <a:rPr lang="en-US" baseline="30000">
                <a:cs typeface="Times New Roman" pitchFamily="18" charset="0"/>
              </a:rPr>
              <a:t>-1</a:t>
            </a:r>
            <a:r>
              <a:rPr lang="en-US">
                <a:cs typeface="Times New Roman" pitchFamily="18" charset="0"/>
              </a:rPr>
              <a:t>(</a:t>
            </a:r>
            <a:r>
              <a:rPr lang="en-US" i="1">
                <a:cs typeface="Times New Roman" pitchFamily="18" charset="0"/>
              </a:rPr>
              <a:t>x</a:t>
            </a:r>
            <a:r>
              <a:rPr lang="en-US">
                <a:cs typeface="Times New Roman" pitchFamily="18" charset="0"/>
              </a:rPr>
              <a:t>) = </a:t>
            </a:r>
            <a:r>
              <a:rPr lang="en-US">
                <a:latin typeface="Courier New" pitchFamily="49" charset="0"/>
                <a:cs typeface="Courier New" pitchFamily="49" charset="0"/>
              </a:rPr>
              <a:t>{0b}</a:t>
            </a:r>
            <a:r>
              <a:rPr lang="en-US" i="1">
                <a:cs typeface="Times New Roman" pitchFamily="18" charset="0"/>
              </a:rPr>
              <a:t>x</a:t>
            </a:r>
            <a:r>
              <a:rPr lang="en-US" baseline="30000">
                <a:cs typeface="Times New Roman" pitchFamily="18" charset="0"/>
              </a:rPr>
              <a:t>3</a:t>
            </a:r>
            <a:r>
              <a:rPr lang="en-US">
                <a:cs typeface="Times New Roman" pitchFamily="18" charset="0"/>
              </a:rPr>
              <a:t> + </a:t>
            </a:r>
            <a:r>
              <a:rPr lang="en-US">
                <a:latin typeface="Courier New" pitchFamily="49" charset="0"/>
                <a:cs typeface="Courier New" pitchFamily="49" charset="0"/>
              </a:rPr>
              <a:t>{0d}</a:t>
            </a:r>
            <a:r>
              <a:rPr lang="en-US" i="1">
                <a:cs typeface="Times New Roman" pitchFamily="18" charset="0"/>
              </a:rPr>
              <a:t>x</a:t>
            </a:r>
            <a:r>
              <a:rPr lang="en-US" baseline="30000">
                <a:cs typeface="Times New Roman" pitchFamily="18" charset="0"/>
              </a:rPr>
              <a:t>2</a:t>
            </a:r>
            <a:r>
              <a:rPr lang="en-US">
                <a:cs typeface="Times New Roman" pitchFamily="18" charset="0"/>
              </a:rPr>
              <a:t> + </a:t>
            </a:r>
            <a:r>
              <a:rPr lang="en-US">
                <a:latin typeface="Courier New" pitchFamily="49" charset="0"/>
                <a:cs typeface="Courier New" pitchFamily="49" charset="0"/>
              </a:rPr>
              <a:t>{09}</a:t>
            </a:r>
            <a:r>
              <a:rPr lang="en-US" i="1">
                <a:cs typeface="Times New Roman" pitchFamily="18" charset="0"/>
              </a:rPr>
              <a:t>x</a:t>
            </a:r>
            <a:r>
              <a:rPr lang="en-US">
                <a:cs typeface="Times New Roman" pitchFamily="18" charset="0"/>
              </a:rPr>
              <a:t> + </a:t>
            </a:r>
            <a:r>
              <a:rPr lang="en-US">
                <a:latin typeface="Courier New" pitchFamily="49" charset="0"/>
                <a:cs typeface="Courier New" pitchFamily="49" charset="0"/>
              </a:rPr>
              <a:t>{0e}.</a:t>
            </a:r>
            <a:r>
              <a:rPr lang="en-US">
                <a:cs typeface="Times New Roman" pitchFamily="18" charset="0"/>
              </a:rPr>
              <a:t>	</a:t>
            </a:r>
          </a:p>
          <a:p>
            <a:pPr algn="just"/>
            <a:endParaRPr lang="en-US">
              <a:ea typeface="Arial Unicode MS" pitchFamily="34" charset="-128"/>
              <a:cs typeface="Arial Unicode MS" pitchFamily="34" charset="-128"/>
            </a:endParaRPr>
          </a:p>
          <a:p>
            <a:endParaRPr lang="en-US">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9E1B9-88D0-4E0C-AEA4-7D6BE00C1513}" type="slidenum">
              <a:rPr lang="en-US"/>
              <a:pPr/>
              <a:t>31</a:t>
            </a:fld>
            <a:endParaRPr lang="en-US"/>
          </a:p>
        </p:txBody>
      </p:sp>
      <p:sp>
        <p:nvSpPr>
          <p:cNvPr id="561154" name="Rectangle 2"/>
          <p:cNvSpPr>
            <a:spLocks noGrp="1" noRot="1" noChangeAspect="1" noChangeArrowheads="1" noTextEdit="1"/>
          </p:cNvSpPr>
          <p:nvPr>
            <p:ph type="sldImg"/>
          </p:nvPr>
        </p:nvSpPr>
        <p:spPr>
          <a:xfrm>
            <a:off x="1143000" y="685800"/>
            <a:ext cx="4573588" cy="3430588"/>
          </a:xfrm>
          <a:ln/>
        </p:spPr>
      </p:sp>
      <p:sp>
        <p:nvSpPr>
          <p:cNvPr id="561155" name="Rectangle 3"/>
          <p:cNvSpPr>
            <a:spLocks noGrp="1" noChangeArrowheads="1"/>
          </p:cNvSpPr>
          <p:nvPr>
            <p:ph type="body" idx="1"/>
          </p:nvPr>
        </p:nvSpPr>
        <p:spPr>
          <a:xfrm>
            <a:off x="914400" y="4341813"/>
            <a:ext cx="5029200" cy="4116387"/>
          </a:xfrm>
        </p:spPr>
        <p:txBody>
          <a:bodyPr/>
          <a:lstStyle/>
          <a:p>
            <a:pPr algn="just"/>
            <a:r>
              <a:rPr lang="en-US">
                <a:ea typeface="Arial Unicode MS" pitchFamily="34" charset="-128"/>
                <a:cs typeface="Arial Unicode MS" pitchFamily="34" charset="-128"/>
              </a:rPr>
              <a:t>Phöông phaùp maõ hoùa Rijndael bao goàm nhieàu böôùc bieán ñoåi ñöôïc thöïc hieän tuaàn töï, keát quaû ñaàu ra cuûa böôùc bieán ñoåi tröôùc laø ñaàu vaøo cuûa böôùc bieán ñoåi tieáp theo. Keát quaû trung gian giöõa caùc böôùc bieán ñoåi ñöôïc goïi laø traïng thaùi (state)</a:t>
            </a:r>
          </a:p>
          <a:p>
            <a:pPr algn="just"/>
            <a:r>
              <a:rPr lang="en-US">
                <a:ea typeface="Arial Unicode MS" pitchFamily="34" charset="-128"/>
                <a:cs typeface="Arial Unicode MS" pitchFamily="34" charset="-128"/>
              </a:rPr>
              <a:t>Moät traïng thaùi coù theå ñöôïc bieåu dieãn döôùi daïng moät ma traän goàm 4 doøng vaø </a:t>
            </a:r>
            <a:r>
              <a:rPr lang="en-US">
                <a:latin typeface="Courier New" pitchFamily="49" charset="0"/>
                <a:cs typeface="Courier New" pitchFamily="49" charset="0"/>
              </a:rPr>
              <a:t>N</a:t>
            </a:r>
            <a:r>
              <a:rPr lang="en-US" baseline="-30000">
                <a:latin typeface="Courier New" pitchFamily="49" charset="0"/>
                <a:cs typeface="Courier New" pitchFamily="49" charset="0"/>
              </a:rPr>
              <a:t>b</a:t>
            </a:r>
            <a:r>
              <a:rPr lang="en-US">
                <a:ea typeface="Arial Unicode MS" pitchFamily="34" charset="-128"/>
                <a:cs typeface="Arial Unicode MS" pitchFamily="34" charset="-128"/>
              </a:rPr>
              <a:t> coät vôùi </a:t>
            </a:r>
            <a:r>
              <a:rPr lang="en-US">
                <a:latin typeface="Courier New" pitchFamily="49" charset="0"/>
                <a:cs typeface="Courier New" pitchFamily="49" charset="0"/>
              </a:rPr>
              <a:t>N</a:t>
            </a:r>
            <a:r>
              <a:rPr lang="en-US" baseline="-30000">
                <a:latin typeface="Courier New" pitchFamily="49" charset="0"/>
                <a:cs typeface="Courier New" pitchFamily="49" charset="0"/>
              </a:rPr>
              <a:t>b</a:t>
            </a:r>
            <a:r>
              <a:rPr lang="en-US">
                <a:ea typeface="Arial Unicode MS" pitchFamily="34" charset="-128"/>
                <a:cs typeface="Arial Unicode MS" pitchFamily="34" charset="-128"/>
              </a:rPr>
              <a:t> baèng vôùi ñoä daøi cuûa khoái chia cho 32. Maõ khoùa chính (Cipher Key) cuõng ñöôïc bieåu dieãn döôùi daïng moät ma traän goàm 4 doøng vaø </a:t>
            </a:r>
            <a:r>
              <a:rPr lang="en-US">
                <a:latin typeface="Courier New" pitchFamily="49" charset="0"/>
                <a:cs typeface="Courier New" pitchFamily="49" charset="0"/>
              </a:rPr>
              <a:t>Nk</a:t>
            </a:r>
            <a:r>
              <a:rPr lang="en-US">
                <a:ea typeface="Arial Unicode MS" pitchFamily="34" charset="-128"/>
                <a:cs typeface="Arial Unicode MS" pitchFamily="34" charset="-128"/>
              </a:rPr>
              <a:t> coät vôùi </a:t>
            </a:r>
            <a:r>
              <a:rPr lang="en-US">
                <a:latin typeface="Courier New" pitchFamily="49" charset="0"/>
                <a:cs typeface="Courier New" pitchFamily="49" charset="0"/>
              </a:rPr>
              <a:t>Nk</a:t>
            </a:r>
            <a:r>
              <a:rPr lang="en-US">
                <a:ea typeface="Arial Unicode MS" pitchFamily="34" charset="-128"/>
                <a:cs typeface="Arial Unicode MS" pitchFamily="34" charset="-128"/>
              </a:rPr>
              <a:t> baèng vôùi ñoä daøi cuûa khoùa chia cho 32. Trong 1 soá tình huoáng, ma traän bieåu dieãn 1 traïng thaùi hay maõ khoùa coù theå ñöôïc khaûo saùt nhö  maûng 1 chieàu chöùa caùc phaàn töû coù ñoä daøi 4 byte, moãi phaàn töû töông öùng vôùi 1 coät cuûa ma traän.</a:t>
            </a:r>
          </a:p>
          <a:p>
            <a:r>
              <a:rPr lang="en-US">
                <a:cs typeface="Times New Roman" pitchFamily="18" charset="0"/>
              </a:rPr>
              <a:t>Soá löôïng chu kyø, kyù hieäu laø </a:t>
            </a:r>
            <a:r>
              <a:rPr lang="en-US">
                <a:latin typeface="Courier New" pitchFamily="49" charset="0"/>
                <a:cs typeface="Courier New" pitchFamily="49" charset="0"/>
              </a:rPr>
              <a:t>Nr</a:t>
            </a:r>
            <a:r>
              <a:rPr lang="en-US">
                <a:cs typeface="Times New Roman" pitchFamily="18" charset="0"/>
              </a:rPr>
              <a:t>, phuï thuoäc vaøo giaù trò cuûa </a:t>
            </a:r>
            <a:r>
              <a:rPr lang="en-US">
                <a:latin typeface="Courier New" pitchFamily="49" charset="0"/>
                <a:cs typeface="Courier New" pitchFamily="49" charset="0"/>
              </a:rPr>
              <a:t>Nb</a:t>
            </a:r>
            <a:r>
              <a:rPr lang="en-US">
                <a:cs typeface="Times New Roman" pitchFamily="18" charset="0"/>
              </a:rPr>
              <a:t> vaø </a:t>
            </a:r>
            <a:r>
              <a:rPr lang="en-US">
                <a:latin typeface="Courier New" pitchFamily="49" charset="0"/>
                <a:cs typeface="Courier New" pitchFamily="49" charset="0"/>
              </a:rPr>
              <a:t>Nk</a:t>
            </a:r>
            <a:r>
              <a:rPr lang="en-US">
                <a:cs typeface="Times New Roman" pitchFamily="18" charset="0"/>
              </a:rPr>
              <a:t> theo coâng thöùc: </a:t>
            </a:r>
            <a:r>
              <a:rPr lang="en-US">
                <a:latin typeface="Courier New" pitchFamily="49" charset="0"/>
                <a:cs typeface="Courier New" pitchFamily="49" charset="0"/>
              </a:rPr>
              <a:t>Nr</a:t>
            </a:r>
            <a:r>
              <a:rPr lang="en-US">
                <a:cs typeface="Times New Roman" pitchFamily="18" charset="0"/>
              </a:rPr>
              <a:t>=max{</a:t>
            </a:r>
            <a:r>
              <a:rPr lang="en-US">
                <a:latin typeface="Courier New" pitchFamily="49" charset="0"/>
                <a:cs typeface="Courier New" pitchFamily="49" charset="0"/>
              </a:rPr>
              <a:t>Nb</a:t>
            </a:r>
            <a:r>
              <a:rPr lang="en-US">
                <a:cs typeface="Times New Roman" pitchFamily="18" charset="0"/>
              </a:rPr>
              <a:t>, </a:t>
            </a:r>
            <a:r>
              <a:rPr lang="en-US">
                <a:latin typeface="Courier New" pitchFamily="49" charset="0"/>
                <a:cs typeface="Courier New" pitchFamily="49" charset="0"/>
              </a:rPr>
              <a:t>Nk</a:t>
            </a:r>
            <a:r>
              <a:rPr lang="en-US">
                <a:cs typeface="Times New Roman" pitchFamily="18" charset="0"/>
              </a:rPr>
              <a:t>}+6</a:t>
            </a:r>
            <a:r>
              <a:rPr lang="en-US"/>
              <a:t> </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5E3BA-74A6-475B-AC9E-7F3672D46C9E}" type="slidenum">
              <a:rPr lang="en-US"/>
              <a:pPr/>
              <a:t>38</a:t>
            </a:fld>
            <a:endParaRPr lang="en-US"/>
          </a:p>
        </p:txBody>
      </p:sp>
      <p:sp>
        <p:nvSpPr>
          <p:cNvPr id="563202" name="Rectangle 2"/>
          <p:cNvSpPr>
            <a:spLocks noGrp="1" noRot="1" noChangeAspect="1" noChangeArrowheads="1" noTextEdit="1"/>
          </p:cNvSpPr>
          <p:nvPr>
            <p:ph type="sldImg"/>
          </p:nvPr>
        </p:nvSpPr>
        <p:spPr>
          <a:xfrm>
            <a:off x="1143000" y="685800"/>
            <a:ext cx="4573588" cy="3430588"/>
          </a:xfrm>
          <a:ln/>
        </p:spPr>
      </p:sp>
      <p:sp>
        <p:nvSpPr>
          <p:cNvPr id="563203" name="Rectangle 3"/>
          <p:cNvSpPr>
            <a:spLocks noGrp="1" noChangeArrowheads="1"/>
          </p:cNvSpPr>
          <p:nvPr>
            <p:ph type="body" idx="1"/>
          </p:nvPr>
        </p:nvSpPr>
        <p:spPr>
          <a:xfrm>
            <a:off x="914400" y="4341813"/>
            <a:ext cx="5029200" cy="4116387"/>
          </a:xfrm>
        </p:spPr>
        <p:txBody>
          <a:bodyPr/>
          <a:lstStyle/>
          <a:p>
            <a:pPr algn="just"/>
            <a:r>
              <a:rPr lang="en-US">
                <a:ea typeface="Arial Unicode MS" pitchFamily="34" charset="-128"/>
                <a:cs typeface="Arial Unicode MS" pitchFamily="34" charset="-128"/>
              </a:rPr>
              <a:t>Thao taùc bieán ñoåi </a:t>
            </a:r>
            <a:r>
              <a:rPr lang="en-US">
                <a:latin typeface="Courier New" pitchFamily="49" charset="0"/>
                <a:cs typeface="Times New Roman" pitchFamily="18" charset="0"/>
              </a:rPr>
              <a:t>SubBytes</a:t>
            </a:r>
            <a:r>
              <a:rPr lang="en-US">
                <a:ea typeface="Arial Unicode MS" pitchFamily="34" charset="-128"/>
                <a:cs typeface="Arial Unicode MS" pitchFamily="34" charset="-128"/>
              </a:rPr>
              <a:t> laø pheùp thay theá caùc byte phi tuyeán vaø taùc ñoäng moät caùch ñoäc laäp leân töøng byte trong traïng thaùi hieän haønh.</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77410-22C6-470B-AE54-3AA07A7E0108}" type="slidenum">
              <a:rPr lang="en-US"/>
              <a:pPr/>
              <a:t>39</a:t>
            </a:fld>
            <a:endParaRPr lang="en-US"/>
          </a:p>
        </p:txBody>
      </p:sp>
      <p:sp>
        <p:nvSpPr>
          <p:cNvPr id="565250" name="Rectangle 2"/>
          <p:cNvSpPr>
            <a:spLocks noGrp="1" noRot="1" noChangeAspect="1" noChangeArrowheads="1" noTextEdit="1"/>
          </p:cNvSpPr>
          <p:nvPr>
            <p:ph type="sldImg"/>
          </p:nvPr>
        </p:nvSpPr>
        <p:spPr>
          <a:xfrm>
            <a:off x="1143000" y="685800"/>
            <a:ext cx="4573588" cy="3430588"/>
          </a:xfrm>
          <a:ln/>
        </p:spPr>
      </p:sp>
      <p:sp>
        <p:nvSpPr>
          <p:cNvPr id="565251"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DCEBE-A5DB-4B1A-A643-E473CBE15618}" type="slidenum">
              <a:rPr lang="en-US"/>
              <a:pPr/>
              <a:t>41</a:t>
            </a:fld>
            <a:endParaRPr lang="en-US"/>
          </a:p>
        </p:txBody>
      </p:sp>
      <p:sp>
        <p:nvSpPr>
          <p:cNvPr id="567298" name="Rectangle 2"/>
          <p:cNvSpPr>
            <a:spLocks noGrp="1" noRot="1" noChangeAspect="1" noChangeArrowheads="1" noTextEdit="1"/>
          </p:cNvSpPr>
          <p:nvPr>
            <p:ph type="sldImg"/>
          </p:nvPr>
        </p:nvSpPr>
        <p:spPr>
          <a:xfrm>
            <a:off x="1143000" y="685800"/>
            <a:ext cx="4573588" cy="3430588"/>
          </a:xfrm>
          <a:ln/>
        </p:spPr>
      </p:sp>
      <p:sp>
        <p:nvSpPr>
          <p:cNvPr id="567299" name="Rectangle 3"/>
          <p:cNvSpPr>
            <a:spLocks noGrp="1" noChangeArrowheads="1"/>
          </p:cNvSpPr>
          <p:nvPr>
            <p:ph type="body" idx="1"/>
          </p:nvPr>
        </p:nvSpPr>
        <p:spPr>
          <a:xfrm>
            <a:off x="914400" y="4341813"/>
            <a:ext cx="5029200" cy="411638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able Placeholder 2"/>
          <p:cNvSpPr>
            <a:spLocks noGrp="1"/>
          </p:cNvSpPr>
          <p:nvPr>
            <p:ph type="tbl" idx="1"/>
          </p:nvPr>
        </p:nvSpPr>
        <p:spPr>
          <a:xfrm>
            <a:off x="382588" y="1414463"/>
            <a:ext cx="8380412" cy="2170112"/>
          </a:xfrm>
        </p:spPr>
        <p:txBody>
          <a:bodyPr/>
          <a:lstStyle/>
          <a:p>
            <a:endParaRPr lang="en-US"/>
          </a:p>
        </p:txBody>
      </p:sp>
    </p:spTree>
    <p:extLst>
      <p:ext uri="{BB962C8B-B14F-4D97-AF65-F5344CB8AC3E}">
        <p14:creationId xmlns:p14="http://schemas.microsoft.com/office/powerpoint/2010/main" val="15324519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wmf"/><Relationship Id="rId3" Type="http://schemas.openxmlformats.org/officeDocument/2006/relationships/notesSlide" Target="../notesSlides/notesSlide4.xml"/><Relationship Id="rId7" Type="http://schemas.openxmlformats.org/officeDocument/2006/relationships/image" Target="../media/image11.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a:t>Chủ đề 4:</a:t>
            </a:r>
            <a:br>
              <a:rPr lang="en-US"/>
            </a:br>
            <a:r>
              <a:rPr lang="en-US"/>
              <a:t>Data Encryption Standard và </a:t>
            </a:r>
            <a:br>
              <a:rPr lang="en-US"/>
            </a:br>
            <a:r>
              <a:rPr lang="en-US"/>
              <a:t>Advanced Encryption Standard</a:t>
            </a:r>
            <a:endParaRPr lang="en-US" dirty="0"/>
          </a:p>
        </p:txBody>
      </p:sp>
      <p:sp>
        <p:nvSpPr>
          <p:cNvPr id="4" name="Subtitle 3"/>
          <p:cNvSpPr>
            <a:spLocks noGrp="1"/>
          </p:cNvSpPr>
          <p:nvPr>
            <p:ph type="subTitle" idx="1"/>
          </p:nvPr>
        </p:nvSpPr>
        <p:spPr/>
        <p:txBody>
          <a:bodyPr/>
          <a:lstStyle/>
          <a:p>
            <a:endParaRPr lang="en-US"/>
          </a:p>
        </p:txBody>
      </p:sp>
      <p:sp>
        <p:nvSpPr>
          <p:cNvPr id="5" name="TextBox 4"/>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2970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706" name="Text Box 42"/>
          <p:cNvSpPr txBox="1">
            <a:spLocks noChangeArrowheads="1"/>
          </p:cNvSpPr>
          <p:nvPr/>
        </p:nvSpPr>
        <p:spPr bwMode="auto">
          <a:xfrm>
            <a:off x="1828800" y="3886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grpSp>
        <p:nvGrpSpPr>
          <p:cNvPr id="497707" name="Group 43"/>
          <p:cNvGrpSpPr>
            <a:grpSpLocks/>
          </p:cNvGrpSpPr>
          <p:nvPr/>
        </p:nvGrpSpPr>
        <p:grpSpPr bwMode="auto">
          <a:xfrm>
            <a:off x="381000" y="2362200"/>
            <a:ext cx="3429000" cy="762000"/>
            <a:chOff x="240" y="1488"/>
            <a:chExt cx="2160" cy="480"/>
          </a:xfrm>
        </p:grpSpPr>
        <p:pic>
          <p:nvPicPr>
            <p:cNvPr id="497708" name="Picture 4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7709" name="Text Box 45"/>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giải mã </a:t>
              </a:r>
              <a:r>
                <a:rPr lang="en-US" sz="1800" b="1" i="1">
                  <a:effectLst>
                    <a:outerShdw blurRad="38100" dist="38100" dir="2700000" algn="tl">
                      <a:srgbClr val="FFFFFF"/>
                    </a:outerShdw>
                  </a:effectLst>
                </a:rPr>
                <a:t>Nr</a:t>
              </a:r>
            </a:p>
          </p:txBody>
        </p:sp>
      </p:grpSp>
      <p:sp>
        <p:nvSpPr>
          <p:cNvPr id="497710" name="Text Box 46"/>
          <p:cNvSpPr txBox="1">
            <a:spLocks noChangeArrowheads="1"/>
          </p:cNvSpPr>
          <p:nvPr/>
        </p:nvSpPr>
        <p:spPr bwMode="auto">
          <a:xfrm>
            <a:off x="1828800" y="2895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grpSp>
        <p:nvGrpSpPr>
          <p:cNvPr id="497711" name="Group 47"/>
          <p:cNvGrpSpPr>
            <a:grpSpLocks/>
          </p:cNvGrpSpPr>
          <p:nvPr/>
        </p:nvGrpSpPr>
        <p:grpSpPr bwMode="auto">
          <a:xfrm>
            <a:off x="381000" y="3352800"/>
            <a:ext cx="3429000" cy="762000"/>
            <a:chOff x="240" y="1488"/>
            <a:chExt cx="2160" cy="480"/>
          </a:xfrm>
        </p:grpSpPr>
        <p:pic>
          <p:nvPicPr>
            <p:cNvPr id="497712" name="Picture 4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7713" name="Text Box 49"/>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giải mã </a:t>
              </a:r>
              <a:r>
                <a:rPr lang="en-US" sz="1800" b="1" i="1">
                  <a:effectLst>
                    <a:outerShdw blurRad="38100" dist="38100" dir="2700000" algn="tl">
                      <a:srgbClr val="FFFFFF"/>
                    </a:outerShdw>
                  </a:effectLst>
                </a:rPr>
                <a:t>i</a:t>
              </a:r>
            </a:p>
          </p:txBody>
        </p:sp>
      </p:grpSp>
      <p:grpSp>
        <p:nvGrpSpPr>
          <p:cNvPr id="497714" name="Group 50"/>
          <p:cNvGrpSpPr>
            <a:grpSpLocks/>
          </p:cNvGrpSpPr>
          <p:nvPr/>
        </p:nvGrpSpPr>
        <p:grpSpPr bwMode="auto">
          <a:xfrm>
            <a:off x="381000" y="4343400"/>
            <a:ext cx="3429000" cy="762000"/>
            <a:chOff x="240" y="1488"/>
            <a:chExt cx="2160" cy="480"/>
          </a:xfrm>
        </p:grpSpPr>
        <p:pic>
          <p:nvPicPr>
            <p:cNvPr id="497715" name="Picture 5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7716" name="Text Box 52"/>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giải mã </a:t>
              </a:r>
              <a:r>
                <a:rPr lang="en-US" sz="1800" b="1" i="1">
                  <a:effectLst>
                    <a:outerShdw blurRad="38100" dist="38100" dir="2700000" algn="tl">
                      <a:srgbClr val="FFFFFF"/>
                    </a:outerShdw>
                  </a:effectLst>
                </a:rPr>
                <a:t>1</a:t>
              </a:r>
            </a:p>
          </p:txBody>
        </p:sp>
      </p:grpSp>
      <p:sp>
        <p:nvSpPr>
          <p:cNvPr id="497673" name="Rectangle 9"/>
          <p:cNvSpPr>
            <a:spLocks noGrp="1" noChangeArrowheads="1"/>
          </p:cNvSpPr>
          <p:nvPr>
            <p:ph type="title"/>
          </p:nvPr>
        </p:nvSpPr>
        <p:spPr/>
        <p:txBody>
          <a:bodyPr/>
          <a:lstStyle/>
          <a:p>
            <a:r>
              <a:rPr lang="en-US"/>
              <a:t>Quy trình Giải mã theo kiến trúc Feistel</a:t>
            </a:r>
          </a:p>
        </p:txBody>
      </p:sp>
      <p:sp>
        <p:nvSpPr>
          <p:cNvPr id="497677" name="Rectangle 13"/>
          <p:cNvSpPr>
            <a:spLocks noChangeArrowheads="1"/>
          </p:cNvSpPr>
          <p:nvPr/>
        </p:nvSpPr>
        <p:spPr bwMode="auto">
          <a:xfrm>
            <a:off x="0" y="0"/>
            <a:ext cx="9144000" cy="68580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7679" name="Group 15"/>
          <p:cNvGrpSpPr>
            <a:grpSpLocks/>
          </p:cNvGrpSpPr>
          <p:nvPr/>
        </p:nvGrpSpPr>
        <p:grpSpPr bwMode="auto">
          <a:xfrm>
            <a:off x="4114800" y="1295400"/>
            <a:ext cx="4724400" cy="3816350"/>
            <a:chOff x="1200" y="912"/>
            <a:chExt cx="2976" cy="2404"/>
          </a:xfrm>
        </p:grpSpPr>
        <p:grpSp>
          <p:nvGrpSpPr>
            <p:cNvPr id="497680" name="Group 16"/>
            <p:cNvGrpSpPr>
              <a:grpSpLocks/>
            </p:cNvGrpSpPr>
            <p:nvPr/>
          </p:nvGrpSpPr>
          <p:grpSpPr bwMode="auto">
            <a:xfrm>
              <a:off x="1248" y="912"/>
              <a:ext cx="1445" cy="405"/>
              <a:chOff x="1248" y="912"/>
              <a:chExt cx="1445" cy="405"/>
            </a:xfrm>
          </p:grpSpPr>
          <p:pic>
            <p:nvPicPr>
              <p:cNvPr id="497681" name="Picture 17"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941"/>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7682" name="Text Box 18"/>
              <p:cNvSpPr txBox="1">
                <a:spLocks noChangeArrowheads="1"/>
              </p:cNvSpPr>
              <p:nvPr/>
            </p:nvSpPr>
            <p:spPr bwMode="auto">
              <a:xfrm>
                <a:off x="1638" y="912"/>
                <a:ext cx="5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L</a:t>
                </a:r>
                <a:r>
                  <a:rPr lang="en-US" sz="3200" b="1" i="1" baseline="-25000">
                    <a:effectLst>
                      <a:outerShdw blurRad="38100" dist="38100" dir="2700000" algn="tl">
                        <a:srgbClr val="FFFFFF"/>
                      </a:outerShdw>
                    </a:effectLst>
                    <a:latin typeface="Comic Sans MS" pitchFamily="66" charset="0"/>
                  </a:rPr>
                  <a:t>i</a:t>
                </a:r>
                <a:endParaRPr lang="en-US" sz="3200" b="1" baseline="-25000">
                  <a:effectLst>
                    <a:outerShdw blurRad="38100" dist="38100" dir="2700000" algn="tl">
                      <a:srgbClr val="FFFFFF"/>
                    </a:outerShdw>
                  </a:effectLst>
                  <a:latin typeface="Comic Sans MS" pitchFamily="66" charset="0"/>
                </a:endParaRPr>
              </a:p>
            </p:txBody>
          </p:sp>
        </p:grpSp>
        <p:grpSp>
          <p:nvGrpSpPr>
            <p:cNvPr id="497683" name="Group 19"/>
            <p:cNvGrpSpPr>
              <a:grpSpLocks/>
            </p:cNvGrpSpPr>
            <p:nvPr/>
          </p:nvGrpSpPr>
          <p:grpSpPr bwMode="auto">
            <a:xfrm>
              <a:off x="2688" y="912"/>
              <a:ext cx="1445" cy="405"/>
              <a:chOff x="2688" y="912"/>
              <a:chExt cx="1445" cy="405"/>
            </a:xfrm>
          </p:grpSpPr>
          <p:pic>
            <p:nvPicPr>
              <p:cNvPr id="497684" name="Picture 20"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941"/>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7685" name="Text Box 21"/>
              <p:cNvSpPr txBox="1">
                <a:spLocks noChangeArrowheads="1"/>
              </p:cNvSpPr>
              <p:nvPr/>
            </p:nvSpPr>
            <p:spPr bwMode="auto">
              <a:xfrm>
                <a:off x="3078" y="912"/>
                <a:ext cx="5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R</a:t>
                </a:r>
                <a:r>
                  <a:rPr lang="en-US" sz="3200" b="1" i="1" baseline="-25000">
                    <a:effectLst>
                      <a:outerShdw blurRad="38100" dist="38100" dir="2700000" algn="tl">
                        <a:srgbClr val="FFFFFF"/>
                      </a:outerShdw>
                    </a:effectLst>
                    <a:latin typeface="Comic Sans MS" pitchFamily="66" charset="0"/>
                  </a:rPr>
                  <a:t>i</a:t>
                </a:r>
                <a:endParaRPr lang="en-US" sz="3200" b="1" baseline="-25000">
                  <a:effectLst>
                    <a:outerShdw blurRad="38100" dist="38100" dir="2700000" algn="tl">
                      <a:srgbClr val="FFFFFF"/>
                    </a:outerShdw>
                  </a:effectLst>
                  <a:latin typeface="Comic Sans MS" pitchFamily="66" charset="0"/>
                </a:endParaRPr>
              </a:p>
            </p:txBody>
          </p:sp>
        </p:grpSp>
        <p:grpSp>
          <p:nvGrpSpPr>
            <p:cNvPr id="497686" name="Group 22"/>
            <p:cNvGrpSpPr>
              <a:grpSpLocks/>
            </p:cNvGrpSpPr>
            <p:nvPr/>
          </p:nvGrpSpPr>
          <p:grpSpPr bwMode="auto">
            <a:xfrm>
              <a:off x="2455" y="1344"/>
              <a:ext cx="416" cy="432"/>
              <a:chOff x="1170" y="2496"/>
              <a:chExt cx="416" cy="432"/>
            </a:xfrm>
          </p:grpSpPr>
          <p:pic>
            <p:nvPicPr>
              <p:cNvPr id="497687" name="Picture 23" descr="P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2496"/>
                <a:ext cx="386" cy="432"/>
              </a:xfrm>
              <a:prstGeom prst="rect">
                <a:avLst/>
              </a:prstGeom>
              <a:noFill/>
              <a:extLst>
                <a:ext uri="{909E8E84-426E-40DD-AFC4-6F175D3DCCD1}">
                  <a14:hiddenFill xmlns:a14="http://schemas.microsoft.com/office/drawing/2010/main">
                    <a:solidFill>
                      <a:srgbClr val="FFFFFF"/>
                    </a:solidFill>
                  </a14:hiddenFill>
                </a:ext>
              </a:extLst>
            </p:spPr>
          </p:pic>
          <p:sp>
            <p:nvSpPr>
              <p:cNvPr id="497688" name="Rectangle 24"/>
              <p:cNvSpPr>
                <a:spLocks noChangeArrowheads="1"/>
              </p:cNvSpPr>
              <p:nvPr/>
            </p:nvSpPr>
            <p:spPr bwMode="auto">
              <a:xfrm>
                <a:off x="1170" y="2535"/>
                <a:ext cx="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effectLst>
                      <a:outerShdw blurRad="38100" dist="38100" dir="2700000" algn="tl">
                        <a:srgbClr val="FFFFFF"/>
                      </a:outerShdw>
                    </a:effectLst>
                    <a:latin typeface="Comic Sans MS" pitchFamily="66" charset="0"/>
                  </a:rPr>
                  <a:t> K</a:t>
                </a:r>
                <a:r>
                  <a:rPr lang="en-US" sz="2400" b="1" i="1" baseline="-25000">
                    <a:effectLst>
                      <a:outerShdw blurRad="38100" dist="38100" dir="2700000" algn="tl">
                        <a:srgbClr val="FFFFFF"/>
                      </a:outerShdw>
                    </a:effectLst>
                    <a:latin typeface="Comic Sans MS" pitchFamily="66" charset="0"/>
                  </a:rPr>
                  <a:t>i</a:t>
                </a:r>
                <a:endParaRPr lang="en-US" sz="2400" b="1" baseline="-25000">
                  <a:effectLst>
                    <a:outerShdw blurRad="38100" dist="38100" dir="2700000" algn="tl">
                      <a:srgbClr val="FFFFFF"/>
                    </a:outerShdw>
                  </a:effectLst>
                  <a:latin typeface="Comic Sans MS" pitchFamily="66" charset="0"/>
                </a:endParaRPr>
              </a:p>
            </p:txBody>
          </p:sp>
        </p:grpSp>
        <p:cxnSp>
          <p:nvCxnSpPr>
            <p:cNvPr id="497689" name="AutoShape 25"/>
            <p:cNvCxnSpPr>
              <a:cxnSpLocks noChangeShapeType="1"/>
              <a:stCxn id="497681" idx="2"/>
              <a:endCxn id="497704" idx="0"/>
            </p:cNvCxnSpPr>
            <p:nvPr/>
          </p:nvCxnSpPr>
          <p:spPr bwMode="auto">
            <a:xfrm flipH="1">
              <a:off x="1970" y="1317"/>
              <a:ext cx="1" cy="731"/>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690" name="AutoShape 26"/>
            <p:cNvCxnSpPr>
              <a:cxnSpLocks noChangeShapeType="1"/>
              <a:stCxn id="497687" idx="2"/>
              <a:endCxn id="497700" idx="0"/>
            </p:cNvCxnSpPr>
            <p:nvPr/>
          </p:nvCxnSpPr>
          <p:spPr bwMode="auto">
            <a:xfrm flipH="1">
              <a:off x="2676" y="1776"/>
              <a:ext cx="2" cy="24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7691" name="Group 27"/>
            <p:cNvGrpSpPr>
              <a:grpSpLocks/>
            </p:cNvGrpSpPr>
            <p:nvPr/>
          </p:nvGrpSpPr>
          <p:grpSpPr bwMode="auto">
            <a:xfrm>
              <a:off x="1291" y="2930"/>
              <a:ext cx="1445" cy="386"/>
              <a:chOff x="1291" y="3619"/>
              <a:chExt cx="1445" cy="386"/>
            </a:xfrm>
          </p:grpSpPr>
          <p:pic>
            <p:nvPicPr>
              <p:cNvPr id="497692" name="Picture 28"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 y="3629"/>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7693" name="Text Box 29"/>
              <p:cNvSpPr txBox="1">
                <a:spLocks noChangeArrowheads="1"/>
              </p:cNvSpPr>
              <p:nvPr/>
            </p:nvSpPr>
            <p:spPr bwMode="auto">
              <a:xfrm>
                <a:off x="1681" y="3619"/>
                <a:ext cx="7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L</a:t>
                </a:r>
                <a:r>
                  <a:rPr lang="en-US" sz="3200" b="1" i="1" baseline="-25000">
                    <a:effectLst>
                      <a:outerShdw blurRad="38100" dist="38100" dir="2700000" algn="tl">
                        <a:srgbClr val="FFFFFF"/>
                      </a:outerShdw>
                    </a:effectLst>
                    <a:latin typeface="Comic Sans MS" pitchFamily="66" charset="0"/>
                  </a:rPr>
                  <a:t>i</a:t>
                </a:r>
                <a:r>
                  <a:rPr lang="en-US" sz="3200" b="1" baseline="-25000">
                    <a:effectLst>
                      <a:outerShdw blurRad="38100" dist="38100" dir="2700000" algn="tl">
                        <a:srgbClr val="FFFFFF"/>
                      </a:outerShdw>
                    </a:effectLst>
                    <a:latin typeface="Comic Sans MS" pitchFamily="66" charset="0"/>
                  </a:rPr>
                  <a:t>-1</a:t>
                </a:r>
              </a:p>
            </p:txBody>
          </p:sp>
        </p:grpSp>
        <p:grpSp>
          <p:nvGrpSpPr>
            <p:cNvPr id="497694" name="Group 30"/>
            <p:cNvGrpSpPr>
              <a:grpSpLocks/>
            </p:cNvGrpSpPr>
            <p:nvPr/>
          </p:nvGrpSpPr>
          <p:grpSpPr bwMode="auto">
            <a:xfrm>
              <a:off x="2731" y="2928"/>
              <a:ext cx="1445" cy="386"/>
              <a:chOff x="2731" y="3619"/>
              <a:chExt cx="1445" cy="386"/>
            </a:xfrm>
          </p:grpSpPr>
          <p:pic>
            <p:nvPicPr>
              <p:cNvPr id="497695" name="Picture 31"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 y="3629"/>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7696" name="Text Box 32"/>
              <p:cNvSpPr txBox="1">
                <a:spLocks noChangeArrowheads="1"/>
              </p:cNvSpPr>
              <p:nvPr/>
            </p:nvSpPr>
            <p:spPr bwMode="auto">
              <a:xfrm>
                <a:off x="3121" y="3619"/>
                <a:ext cx="75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R</a:t>
                </a:r>
                <a:r>
                  <a:rPr lang="en-US" sz="3200" b="1" i="1" baseline="-25000">
                    <a:effectLst>
                      <a:outerShdw blurRad="38100" dist="38100" dir="2700000" algn="tl">
                        <a:srgbClr val="FFFFFF"/>
                      </a:outerShdw>
                    </a:effectLst>
                    <a:latin typeface="Comic Sans MS" pitchFamily="66" charset="0"/>
                  </a:rPr>
                  <a:t>i</a:t>
                </a:r>
                <a:r>
                  <a:rPr lang="en-US" sz="3200" b="1" baseline="-25000">
                    <a:effectLst>
                      <a:outerShdw blurRad="38100" dist="38100" dir="2700000" algn="tl">
                        <a:srgbClr val="FFFFFF"/>
                      </a:outerShdw>
                    </a:effectLst>
                    <a:latin typeface="Comic Sans MS" pitchFamily="66" charset="0"/>
                  </a:rPr>
                  <a:t>-1</a:t>
                </a:r>
              </a:p>
            </p:txBody>
          </p:sp>
        </p:grpSp>
        <p:cxnSp>
          <p:nvCxnSpPr>
            <p:cNvPr id="497697" name="AutoShape 33"/>
            <p:cNvCxnSpPr>
              <a:cxnSpLocks noChangeShapeType="1"/>
              <a:endCxn id="497695" idx="0"/>
            </p:cNvCxnSpPr>
            <p:nvPr/>
          </p:nvCxnSpPr>
          <p:spPr bwMode="auto">
            <a:xfrm>
              <a:off x="1968" y="2452"/>
              <a:ext cx="1486" cy="48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698" name="AutoShape 34"/>
            <p:cNvCxnSpPr>
              <a:cxnSpLocks noChangeShapeType="1"/>
              <a:endCxn id="497692" idx="0"/>
            </p:cNvCxnSpPr>
            <p:nvPr/>
          </p:nvCxnSpPr>
          <p:spPr bwMode="auto">
            <a:xfrm flipH="1">
              <a:off x="2014" y="2404"/>
              <a:ext cx="1394" cy="53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699" name="AutoShape 35"/>
            <p:cNvCxnSpPr>
              <a:cxnSpLocks noChangeShapeType="1"/>
              <a:stCxn id="497700" idx="2"/>
            </p:cNvCxnSpPr>
            <p:nvPr/>
          </p:nvCxnSpPr>
          <p:spPr bwMode="auto">
            <a:xfrm flipH="1">
              <a:off x="2136" y="2208"/>
              <a:ext cx="348" cy="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7700" name="Oval 36"/>
            <p:cNvSpPr>
              <a:spLocks noChangeArrowheads="1"/>
            </p:cNvSpPr>
            <p:nvPr/>
          </p:nvSpPr>
          <p:spPr bwMode="auto">
            <a:xfrm>
              <a:off x="2484" y="2016"/>
              <a:ext cx="384" cy="384"/>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lIns="0" tIns="0" rIns="0" bIns="0" anchor="ctr"/>
            <a:lstStyle/>
            <a:p>
              <a:pPr eaLnBrk="1" hangingPunct="1"/>
              <a:r>
                <a:rPr lang="en-US" sz="1400" b="1" i="1" dirty="0">
                  <a:effectLst>
                    <a:outerShdw blurRad="38100" dist="38100" dir="2700000" algn="tl">
                      <a:srgbClr val="FFFFFF"/>
                    </a:outerShdw>
                  </a:effectLst>
                  <a:latin typeface="Comic Sans MS" pitchFamily="66" charset="0"/>
                </a:rPr>
                <a:t> </a:t>
              </a:r>
              <a:r>
                <a:rPr lang="en-US" sz="3600" b="1" i="1" dirty="0">
                  <a:effectLst>
                    <a:outerShdw blurRad="38100" dist="38100" dir="2700000" algn="tl">
                      <a:srgbClr val="FFFFFF"/>
                    </a:outerShdw>
                  </a:effectLst>
                  <a:latin typeface="Comic Sans MS" pitchFamily="66" charset="0"/>
                </a:rPr>
                <a:t>f</a:t>
              </a:r>
            </a:p>
          </p:txBody>
        </p:sp>
        <p:cxnSp>
          <p:nvCxnSpPr>
            <p:cNvPr id="497701" name="AutoShape 37"/>
            <p:cNvCxnSpPr>
              <a:cxnSpLocks noChangeShapeType="1"/>
              <a:stCxn id="497684" idx="2"/>
              <a:endCxn id="497700" idx="6"/>
            </p:cNvCxnSpPr>
            <p:nvPr/>
          </p:nvCxnSpPr>
          <p:spPr bwMode="auto">
            <a:xfrm rot="5400000">
              <a:off x="2694" y="1491"/>
              <a:ext cx="891" cy="543"/>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702" name="AutoShape 38"/>
            <p:cNvCxnSpPr>
              <a:cxnSpLocks noChangeShapeType="1"/>
            </p:cNvCxnSpPr>
            <p:nvPr/>
          </p:nvCxnSpPr>
          <p:spPr bwMode="auto">
            <a:xfrm>
              <a:off x="1200" y="1488"/>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7703" name="AutoShape 39"/>
            <p:cNvCxnSpPr>
              <a:cxnSpLocks noChangeShapeType="1"/>
              <a:stCxn id="497681" idx="2"/>
            </p:cNvCxnSpPr>
            <p:nvPr/>
          </p:nvCxnSpPr>
          <p:spPr bwMode="auto">
            <a:xfrm flipH="1">
              <a:off x="1968" y="1317"/>
              <a:ext cx="3" cy="1131"/>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7704" name="Oval 40"/>
            <p:cNvSpPr>
              <a:spLocks noChangeArrowheads="1"/>
            </p:cNvSpPr>
            <p:nvPr/>
          </p:nvSpPr>
          <p:spPr bwMode="auto">
            <a:xfrm>
              <a:off x="1804" y="2048"/>
              <a:ext cx="332" cy="332"/>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spcBef>
                  <a:spcPct val="50000"/>
                </a:spcBef>
              </a:pPr>
              <a:r>
                <a:rPr lang="en-US" sz="3600" b="1" dirty="0">
                  <a:effectLst>
                    <a:outerShdw blurRad="38100" dist="38100" dir="2700000" algn="tl">
                      <a:srgbClr val="FFFFFF"/>
                    </a:outerShdw>
                  </a:effectLst>
                  <a:latin typeface="Courier New" pitchFamily="49" charset="0"/>
                  <a:sym typeface="Symbol" pitchFamily="18" charset="2"/>
                </a:rPr>
                <a:t></a:t>
              </a:r>
            </a:p>
          </p:txBody>
        </p:sp>
        <p:cxnSp>
          <p:nvCxnSpPr>
            <p:cNvPr id="497705" name="AutoShape 41"/>
            <p:cNvCxnSpPr>
              <a:cxnSpLocks noChangeShapeType="1"/>
              <a:stCxn id="497684" idx="2"/>
            </p:cNvCxnSpPr>
            <p:nvPr/>
          </p:nvCxnSpPr>
          <p:spPr bwMode="auto">
            <a:xfrm flipH="1">
              <a:off x="3408" y="1317"/>
              <a:ext cx="3" cy="1083"/>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7721" name="Rectangle 57"/>
          <p:cNvSpPr>
            <a:spLocks noChangeArrowheads="1"/>
          </p:cNvSpPr>
          <p:nvPr/>
        </p:nvSpPr>
        <p:spPr bwMode="auto">
          <a:xfrm>
            <a:off x="0" y="5334000"/>
            <a:ext cx="9144000" cy="1524000"/>
          </a:xfrm>
          <a:prstGeom prst="rect">
            <a:avLst/>
          </a:prstGeom>
          <a:gradFill rotWithShape="1">
            <a:gsLst>
              <a:gs pos="0">
                <a:schemeClr val="bg1">
                  <a:gamma/>
                  <a:shade val="46275"/>
                  <a:invGamma/>
                </a:schemeClr>
              </a:gs>
              <a:gs pos="50000">
                <a:schemeClr val="bg1">
                  <a:alpha val="50000"/>
                </a:schemeClr>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719" name="Text Box 55"/>
          <p:cNvSpPr txBox="1">
            <a:spLocks noChangeArrowheads="1"/>
          </p:cNvSpPr>
          <p:nvPr/>
        </p:nvSpPr>
        <p:spPr bwMode="auto">
          <a:xfrm>
            <a:off x="4203700" y="5438775"/>
            <a:ext cx="45593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600" b="1" i="1" dirty="0">
                <a:solidFill>
                  <a:schemeClr val="tx1"/>
                </a:solidFill>
                <a:latin typeface="Comic Sans MS" pitchFamily="66" charset="0"/>
              </a:rPr>
              <a:t>R</a:t>
            </a:r>
            <a:r>
              <a:rPr lang="en-US" sz="3600" b="1" i="1" baseline="-25000" dirty="0">
                <a:solidFill>
                  <a:schemeClr val="tx1"/>
                </a:solidFill>
                <a:latin typeface="Comic Sans MS" pitchFamily="66" charset="0"/>
              </a:rPr>
              <a:t>i</a:t>
            </a:r>
            <a:r>
              <a:rPr lang="en-US" sz="3600" b="1" baseline="-25000" dirty="0">
                <a:solidFill>
                  <a:schemeClr val="tx1"/>
                </a:solidFill>
                <a:latin typeface="Comic Sans MS" pitchFamily="66" charset="0"/>
              </a:rPr>
              <a:t>-1</a:t>
            </a:r>
            <a:r>
              <a:rPr lang="en-US" sz="3600" b="1" dirty="0">
                <a:solidFill>
                  <a:schemeClr val="tx1"/>
                </a:solidFill>
                <a:latin typeface="Comic Sans MS" pitchFamily="66" charset="0"/>
              </a:rPr>
              <a:t> = </a:t>
            </a:r>
            <a:r>
              <a:rPr lang="en-US" sz="3600" b="1" i="1" dirty="0">
                <a:solidFill>
                  <a:schemeClr val="tx1"/>
                </a:solidFill>
                <a:latin typeface="Comic Sans MS" pitchFamily="66" charset="0"/>
              </a:rPr>
              <a:t>L</a:t>
            </a:r>
            <a:r>
              <a:rPr lang="en-US" sz="3600" b="1" i="1" baseline="-25000" dirty="0">
                <a:solidFill>
                  <a:schemeClr val="tx1"/>
                </a:solidFill>
                <a:latin typeface="Comic Sans MS" pitchFamily="66" charset="0"/>
              </a:rPr>
              <a:t>i</a:t>
            </a:r>
            <a:endParaRPr lang="en-US" sz="3600" b="1" baseline="-25000" dirty="0">
              <a:solidFill>
                <a:schemeClr val="tx1"/>
              </a:solidFill>
              <a:latin typeface="Comic Sans MS" pitchFamily="66" charset="0"/>
            </a:endParaRPr>
          </a:p>
          <a:p>
            <a:pPr eaLnBrk="1" hangingPunct="1"/>
            <a:r>
              <a:rPr lang="en-US" sz="3600" b="1" i="1" dirty="0">
                <a:solidFill>
                  <a:schemeClr val="tx1"/>
                </a:solidFill>
                <a:latin typeface="Comic Sans MS" pitchFamily="66" charset="0"/>
              </a:rPr>
              <a:t>L</a:t>
            </a:r>
            <a:r>
              <a:rPr lang="en-US" sz="3600" b="1" i="1" baseline="-25000" dirty="0">
                <a:solidFill>
                  <a:schemeClr val="tx1"/>
                </a:solidFill>
                <a:latin typeface="Comic Sans MS" pitchFamily="66" charset="0"/>
              </a:rPr>
              <a:t>i-1</a:t>
            </a:r>
            <a:r>
              <a:rPr lang="en-US" sz="3600" b="1" dirty="0">
                <a:solidFill>
                  <a:schemeClr val="tx1"/>
                </a:solidFill>
                <a:latin typeface="Comic Sans MS" pitchFamily="66" charset="0"/>
              </a:rPr>
              <a:t> = </a:t>
            </a:r>
            <a:r>
              <a:rPr lang="en-US" sz="3600" b="1" i="1" dirty="0" err="1">
                <a:solidFill>
                  <a:schemeClr val="tx1"/>
                </a:solidFill>
                <a:latin typeface="Comic Sans MS" pitchFamily="66" charset="0"/>
              </a:rPr>
              <a:t>R</a:t>
            </a:r>
            <a:r>
              <a:rPr lang="en-US" sz="3600" b="1" i="1" baseline="-25000" dirty="0" err="1">
                <a:solidFill>
                  <a:schemeClr val="tx1"/>
                </a:solidFill>
                <a:latin typeface="Comic Sans MS" pitchFamily="66" charset="0"/>
              </a:rPr>
              <a:t>i</a:t>
            </a:r>
            <a:r>
              <a:rPr lang="en-US" sz="3600" b="1" dirty="0">
                <a:solidFill>
                  <a:schemeClr val="tx1"/>
                </a:solidFill>
                <a:latin typeface="Comic Sans MS" pitchFamily="66" charset="0"/>
              </a:rPr>
              <a:t> </a:t>
            </a:r>
            <a:r>
              <a:rPr lang="en-US" sz="3600" b="1" dirty="0">
                <a:solidFill>
                  <a:schemeClr val="tx1"/>
                </a:solidFill>
                <a:latin typeface="Comic Sans MS" pitchFamily="66" charset="0"/>
                <a:sym typeface="Symbol" pitchFamily="18" charset="2"/>
              </a:rPr>
              <a:t> </a:t>
            </a:r>
            <a:r>
              <a:rPr lang="en-US" sz="3600" b="1" i="1" dirty="0">
                <a:solidFill>
                  <a:schemeClr val="tx1"/>
                </a:solidFill>
                <a:latin typeface="Comic Sans MS" pitchFamily="66" charset="0"/>
                <a:sym typeface="Symbol" pitchFamily="18" charset="2"/>
              </a:rPr>
              <a:t>f </a:t>
            </a:r>
            <a:r>
              <a:rPr lang="en-US" sz="3600" b="1" dirty="0">
                <a:solidFill>
                  <a:schemeClr val="tx1"/>
                </a:solidFill>
                <a:latin typeface="Comic Sans MS" pitchFamily="66" charset="0"/>
                <a:sym typeface="Symbol" pitchFamily="18" charset="2"/>
              </a:rPr>
              <a:t>(</a:t>
            </a:r>
            <a:r>
              <a:rPr lang="en-US" sz="3600" b="1" i="1" dirty="0">
                <a:solidFill>
                  <a:schemeClr val="tx1"/>
                </a:solidFill>
                <a:latin typeface="Comic Sans MS" pitchFamily="66" charset="0"/>
                <a:sym typeface="Symbol" pitchFamily="18" charset="2"/>
              </a:rPr>
              <a:t>L</a:t>
            </a:r>
            <a:r>
              <a:rPr lang="en-US" sz="3600" b="1" i="1" baseline="-25000" dirty="0">
                <a:solidFill>
                  <a:schemeClr val="tx1"/>
                </a:solidFill>
                <a:latin typeface="Comic Sans MS" pitchFamily="66" charset="0"/>
                <a:sym typeface="Symbol" pitchFamily="18" charset="2"/>
              </a:rPr>
              <a:t>i</a:t>
            </a:r>
            <a:r>
              <a:rPr lang="en-US" sz="3600" b="1" dirty="0">
                <a:solidFill>
                  <a:schemeClr val="tx1"/>
                </a:solidFill>
                <a:latin typeface="Comic Sans MS" pitchFamily="66" charset="0"/>
                <a:sym typeface="Symbol" pitchFamily="18" charset="2"/>
              </a:rPr>
              <a:t>, </a:t>
            </a:r>
            <a:r>
              <a:rPr lang="en-US" sz="3600" b="1" i="1" dirty="0">
                <a:solidFill>
                  <a:schemeClr val="tx1"/>
                </a:solidFill>
                <a:latin typeface="Comic Sans MS" pitchFamily="66" charset="0"/>
                <a:sym typeface="Symbol" pitchFamily="18" charset="2"/>
              </a:rPr>
              <a:t>K</a:t>
            </a:r>
            <a:r>
              <a:rPr lang="en-US" sz="3600" b="1" i="1" baseline="-25000" dirty="0">
                <a:solidFill>
                  <a:schemeClr val="tx1"/>
                </a:solidFill>
                <a:latin typeface="Comic Sans MS" pitchFamily="66" charset="0"/>
                <a:sym typeface="Symbol" pitchFamily="18" charset="2"/>
              </a:rPr>
              <a:t>i</a:t>
            </a:r>
            <a:r>
              <a:rPr lang="en-US" sz="3600" b="1" dirty="0">
                <a:solidFill>
                  <a:schemeClr val="tx1"/>
                </a:solidFill>
                <a:latin typeface="Comic Sans MS" pitchFamily="66" charset="0"/>
                <a:sym typeface="Symbol" pitchFamily="18" charset="2"/>
              </a:rPr>
              <a:t>)</a:t>
            </a:r>
          </a:p>
        </p:txBody>
      </p:sp>
      <p:sp>
        <p:nvSpPr>
          <p:cNvPr id="4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1909048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7677"/>
                                        </p:tgtEl>
                                        <p:attrNameLst>
                                          <p:attrName>style.visibility</p:attrName>
                                        </p:attrNameLst>
                                      </p:cBhvr>
                                      <p:to>
                                        <p:strVal val="visible"/>
                                      </p:to>
                                    </p:set>
                                    <p:animEffect transition="in" filter="fade">
                                      <p:cBhvr>
                                        <p:cTn id="7" dur="1000"/>
                                        <p:tgtEl>
                                          <p:spTgt spid="497677"/>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497679"/>
                                        </p:tgtEl>
                                        <p:attrNameLst>
                                          <p:attrName>style.visibility</p:attrName>
                                        </p:attrNameLst>
                                      </p:cBhvr>
                                      <p:to>
                                        <p:strVal val="visible"/>
                                      </p:to>
                                    </p:set>
                                    <p:animEffect transition="in" filter="dissolve">
                                      <p:cBhvr>
                                        <p:cTn id="11" dur="500"/>
                                        <p:tgtEl>
                                          <p:spTgt spid="4976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497721"/>
                                        </p:tgtEl>
                                        <p:attrNameLst>
                                          <p:attrName>style.visibility</p:attrName>
                                        </p:attrNameLst>
                                      </p:cBhvr>
                                      <p:to>
                                        <p:strVal val="visible"/>
                                      </p:to>
                                    </p:set>
                                    <p:animEffect transition="in" filter="strips(downLeft)">
                                      <p:cBhvr>
                                        <p:cTn id="16" dur="500"/>
                                        <p:tgtEl>
                                          <p:spTgt spid="4977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97719"/>
                                        </p:tgtEl>
                                        <p:attrNameLst>
                                          <p:attrName>style.visibility</p:attrName>
                                        </p:attrNameLst>
                                      </p:cBhvr>
                                      <p:to>
                                        <p:strVal val="visible"/>
                                      </p:to>
                                    </p:set>
                                    <p:animEffect transition="in" filter="dissolve">
                                      <p:cBhvr>
                                        <p:cTn id="19" dur="500"/>
                                        <p:tgtEl>
                                          <p:spTgt spid="49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7" grpId="0" animBg="1"/>
      <p:bldP spid="497721" grpId="0" animBg="1"/>
      <p:bldP spid="4977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93" name="Text Box 53"/>
          <p:cNvSpPr txBox="1">
            <a:spLocks noChangeArrowheads="1"/>
          </p:cNvSpPr>
          <p:nvPr/>
        </p:nvSpPr>
        <p:spPr bwMode="auto">
          <a:xfrm>
            <a:off x="1828800" y="3886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grpSp>
        <p:nvGrpSpPr>
          <p:cNvPr id="496694" name="Group 54"/>
          <p:cNvGrpSpPr>
            <a:grpSpLocks/>
          </p:cNvGrpSpPr>
          <p:nvPr/>
        </p:nvGrpSpPr>
        <p:grpSpPr bwMode="auto">
          <a:xfrm>
            <a:off x="381000" y="2362200"/>
            <a:ext cx="3429000" cy="762000"/>
            <a:chOff x="240" y="1488"/>
            <a:chExt cx="2160" cy="480"/>
          </a:xfrm>
        </p:grpSpPr>
        <p:pic>
          <p:nvPicPr>
            <p:cNvPr id="496695" name="Picture 5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6696" name="Text Box 56"/>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1</a:t>
              </a:r>
            </a:p>
          </p:txBody>
        </p:sp>
      </p:grpSp>
      <p:sp>
        <p:nvSpPr>
          <p:cNvPr id="496697" name="Text Box 57"/>
          <p:cNvSpPr txBox="1">
            <a:spLocks noChangeArrowheads="1"/>
          </p:cNvSpPr>
          <p:nvPr/>
        </p:nvSpPr>
        <p:spPr bwMode="auto">
          <a:xfrm>
            <a:off x="1828800" y="2895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grpSp>
        <p:nvGrpSpPr>
          <p:cNvPr id="496698" name="Group 58"/>
          <p:cNvGrpSpPr>
            <a:grpSpLocks/>
          </p:cNvGrpSpPr>
          <p:nvPr/>
        </p:nvGrpSpPr>
        <p:grpSpPr bwMode="auto">
          <a:xfrm>
            <a:off x="381000" y="3352800"/>
            <a:ext cx="3429000" cy="762000"/>
            <a:chOff x="240" y="1488"/>
            <a:chExt cx="2160" cy="480"/>
          </a:xfrm>
        </p:grpSpPr>
        <p:pic>
          <p:nvPicPr>
            <p:cNvPr id="496699" name="Picture 5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6700" name="Text Box 60"/>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a:t>
              </a:r>
              <a:r>
                <a:rPr lang="en-US" sz="1800" b="1" i="1">
                  <a:effectLst>
                    <a:outerShdw blurRad="38100" dist="38100" dir="2700000" algn="tl">
                      <a:srgbClr val="FFFFFF"/>
                    </a:outerShdw>
                  </a:effectLst>
                </a:rPr>
                <a:t>i</a:t>
              </a:r>
            </a:p>
          </p:txBody>
        </p:sp>
      </p:grpSp>
      <p:grpSp>
        <p:nvGrpSpPr>
          <p:cNvPr id="496701" name="Group 61"/>
          <p:cNvGrpSpPr>
            <a:grpSpLocks/>
          </p:cNvGrpSpPr>
          <p:nvPr/>
        </p:nvGrpSpPr>
        <p:grpSpPr bwMode="auto">
          <a:xfrm>
            <a:off x="381000" y="4343400"/>
            <a:ext cx="3429000" cy="762000"/>
            <a:chOff x="240" y="1488"/>
            <a:chExt cx="2160" cy="480"/>
          </a:xfrm>
        </p:grpSpPr>
        <p:pic>
          <p:nvPicPr>
            <p:cNvPr id="496702" name="Picture 62"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6703" name="Text Box 63"/>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16</a:t>
              </a:r>
              <a:endParaRPr lang="en-US" sz="1800" b="1" i="1">
                <a:effectLst>
                  <a:outerShdw blurRad="38100" dist="38100" dir="2700000" algn="tl">
                    <a:srgbClr val="FFFFFF"/>
                  </a:outerShdw>
                </a:effectLst>
              </a:endParaRPr>
            </a:p>
          </p:txBody>
        </p:sp>
      </p:grpSp>
      <p:sp>
        <p:nvSpPr>
          <p:cNvPr id="496649" name="Rectangle 9"/>
          <p:cNvSpPr>
            <a:spLocks noGrp="1" noChangeArrowheads="1"/>
          </p:cNvSpPr>
          <p:nvPr>
            <p:ph type="title"/>
          </p:nvPr>
        </p:nvSpPr>
        <p:spPr>
          <a:xfrm>
            <a:off x="1377950" y="274638"/>
            <a:ext cx="7766050" cy="1143000"/>
          </a:xfrm>
        </p:spPr>
        <p:txBody>
          <a:bodyPr/>
          <a:lstStyle/>
          <a:p>
            <a:r>
              <a:rPr lang="en-US" dirty="0" err="1"/>
              <a:t>Quy</a:t>
            </a:r>
            <a:r>
              <a:rPr lang="en-US" dirty="0"/>
              <a:t> </a:t>
            </a:r>
            <a:r>
              <a:rPr lang="en-US" dirty="0" err="1"/>
              <a:t>trình</a:t>
            </a:r>
            <a:r>
              <a:rPr lang="en-US" dirty="0"/>
              <a:t> </a:t>
            </a:r>
            <a:r>
              <a:rPr lang="en-US" dirty="0" err="1"/>
              <a:t>Mã</a:t>
            </a:r>
            <a:r>
              <a:rPr lang="en-US" dirty="0"/>
              <a:t> </a:t>
            </a:r>
            <a:r>
              <a:rPr lang="en-US" dirty="0" err="1"/>
              <a:t>hóa</a:t>
            </a:r>
            <a:r>
              <a:rPr lang="en-US" dirty="0"/>
              <a:t> </a:t>
            </a:r>
            <a:r>
              <a:rPr lang="en-US" dirty="0" err="1"/>
              <a:t>của</a:t>
            </a:r>
            <a:r>
              <a:rPr lang="en-US" dirty="0"/>
              <a:t> </a:t>
            </a:r>
            <a:r>
              <a:rPr lang="en-US" dirty="0" err="1"/>
              <a:t>giải</a:t>
            </a:r>
            <a:r>
              <a:rPr lang="en-US" dirty="0"/>
              <a:t> </a:t>
            </a:r>
            <a:r>
              <a:rPr lang="en-US" dirty="0" err="1"/>
              <a:t>thuật</a:t>
            </a:r>
            <a:r>
              <a:rPr lang="en-US" dirty="0"/>
              <a:t> DES</a:t>
            </a:r>
          </a:p>
        </p:txBody>
      </p:sp>
      <p:grpSp>
        <p:nvGrpSpPr>
          <p:cNvPr id="496682" name="Group 42"/>
          <p:cNvGrpSpPr>
            <a:grpSpLocks/>
          </p:cNvGrpSpPr>
          <p:nvPr/>
        </p:nvGrpSpPr>
        <p:grpSpPr bwMode="auto">
          <a:xfrm>
            <a:off x="381000" y="1922463"/>
            <a:ext cx="3449638" cy="439737"/>
            <a:chOff x="230" y="750"/>
            <a:chExt cx="1738" cy="277"/>
          </a:xfrm>
        </p:grpSpPr>
        <p:pic>
          <p:nvPicPr>
            <p:cNvPr id="496683" name="Picture 43"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768"/>
              <a:ext cx="1728" cy="259"/>
            </a:xfrm>
            <a:prstGeom prst="rect">
              <a:avLst/>
            </a:prstGeom>
            <a:noFill/>
            <a:extLst>
              <a:ext uri="{909E8E84-426E-40DD-AFC4-6F175D3DCCD1}">
                <a14:hiddenFill xmlns:a14="http://schemas.microsoft.com/office/drawing/2010/main">
                  <a:solidFill>
                    <a:srgbClr val="FFFFFF"/>
                  </a:solidFill>
                </a14:hiddenFill>
              </a:ext>
            </a:extLst>
          </p:spPr>
        </p:pic>
        <p:sp>
          <p:nvSpPr>
            <p:cNvPr id="496684" name="Text Box 44"/>
            <p:cNvSpPr txBox="1">
              <a:spLocks noChangeArrowheads="1"/>
            </p:cNvSpPr>
            <p:nvPr/>
          </p:nvSpPr>
          <p:spPr bwMode="auto">
            <a:xfrm>
              <a:off x="230" y="750"/>
              <a:ext cx="158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effectLst>
                    <a:outerShdw blurRad="38100" dist="38100" dir="2700000" algn="tl">
                      <a:srgbClr val="FFFFFF"/>
                    </a:outerShdw>
                  </a:effectLst>
                  <a:latin typeface="Comic Sans MS" pitchFamily="66" charset="0"/>
                </a:rPr>
                <a:t>     Initial Permutation    </a:t>
              </a:r>
              <a:endParaRPr lang="en-US" sz="1800" b="1" baseline="-25000">
                <a:effectLst>
                  <a:outerShdw blurRad="38100" dist="38100" dir="2700000" algn="tl">
                    <a:srgbClr val="FFFFFF"/>
                  </a:outerShdw>
                </a:effectLst>
                <a:latin typeface="Comic Sans MS" pitchFamily="66" charset="0"/>
              </a:endParaRPr>
            </a:p>
          </p:txBody>
        </p:sp>
      </p:grpSp>
      <p:grpSp>
        <p:nvGrpSpPr>
          <p:cNvPr id="496685" name="Group 45"/>
          <p:cNvGrpSpPr>
            <a:grpSpLocks/>
          </p:cNvGrpSpPr>
          <p:nvPr/>
        </p:nvGrpSpPr>
        <p:grpSpPr bwMode="auto">
          <a:xfrm>
            <a:off x="12700" y="5122863"/>
            <a:ext cx="3992563" cy="439737"/>
            <a:chOff x="17" y="750"/>
            <a:chExt cx="2010" cy="277"/>
          </a:xfrm>
        </p:grpSpPr>
        <p:pic>
          <p:nvPicPr>
            <p:cNvPr id="496686" name="Picture 46"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768"/>
              <a:ext cx="1728" cy="259"/>
            </a:xfrm>
            <a:prstGeom prst="rect">
              <a:avLst/>
            </a:prstGeom>
            <a:noFill/>
            <a:extLst>
              <a:ext uri="{909E8E84-426E-40DD-AFC4-6F175D3DCCD1}">
                <a14:hiddenFill xmlns:a14="http://schemas.microsoft.com/office/drawing/2010/main">
                  <a:solidFill>
                    <a:srgbClr val="FFFFFF"/>
                  </a:solidFill>
                </a14:hiddenFill>
              </a:ext>
            </a:extLst>
          </p:spPr>
        </p:pic>
        <p:sp>
          <p:nvSpPr>
            <p:cNvPr id="496687" name="Text Box 47"/>
            <p:cNvSpPr txBox="1">
              <a:spLocks noChangeArrowheads="1"/>
            </p:cNvSpPr>
            <p:nvPr/>
          </p:nvSpPr>
          <p:spPr bwMode="auto">
            <a:xfrm>
              <a:off x="17" y="750"/>
              <a:ext cx="20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effectLst>
                    <a:outerShdw blurRad="38100" dist="38100" dir="2700000" algn="tl">
                      <a:srgbClr val="FFFFFF"/>
                    </a:outerShdw>
                  </a:effectLst>
                  <a:latin typeface="Comic Sans MS" pitchFamily="66" charset="0"/>
                </a:rPr>
                <a:t>     Final Permutation (</a:t>
              </a:r>
              <a:r>
                <a:rPr lang="en-US" sz="1800" b="1" i="1">
                  <a:effectLst>
                    <a:outerShdw blurRad="38100" dist="38100" dir="2700000" algn="tl">
                      <a:srgbClr val="FFFFFF"/>
                    </a:outerShdw>
                  </a:effectLst>
                  <a:latin typeface="Comic Sans MS" pitchFamily="66" charset="0"/>
                </a:rPr>
                <a:t>R</a:t>
              </a:r>
              <a:r>
                <a:rPr lang="en-US" sz="1800" b="1" baseline="-25000">
                  <a:effectLst>
                    <a:outerShdw blurRad="38100" dist="38100" dir="2700000" algn="tl">
                      <a:srgbClr val="FFFFFF"/>
                    </a:outerShdw>
                  </a:effectLst>
                  <a:latin typeface="Comic Sans MS" pitchFamily="66" charset="0"/>
                </a:rPr>
                <a:t>16</a:t>
              </a:r>
              <a:r>
                <a:rPr lang="en-US" sz="1800" b="1">
                  <a:effectLst>
                    <a:outerShdw blurRad="38100" dist="38100" dir="2700000" algn="tl">
                      <a:srgbClr val="FFFFFF"/>
                    </a:outerShdw>
                  </a:effectLst>
                  <a:latin typeface="Comic Sans MS" pitchFamily="66" charset="0"/>
                </a:rPr>
                <a:t>,</a:t>
              </a:r>
              <a:r>
                <a:rPr lang="en-US" sz="1800" b="1" i="1">
                  <a:effectLst>
                    <a:outerShdw blurRad="38100" dist="38100" dir="2700000" algn="tl">
                      <a:srgbClr val="FFFFFF"/>
                    </a:outerShdw>
                  </a:effectLst>
                  <a:latin typeface="Comic Sans MS" pitchFamily="66" charset="0"/>
                </a:rPr>
                <a:t>L</a:t>
              </a:r>
              <a:r>
                <a:rPr lang="en-US" sz="1800" b="1" baseline="-25000">
                  <a:effectLst>
                    <a:outerShdw blurRad="38100" dist="38100" dir="2700000" algn="tl">
                      <a:srgbClr val="FFFFFF"/>
                    </a:outerShdw>
                  </a:effectLst>
                  <a:latin typeface="Comic Sans MS" pitchFamily="66" charset="0"/>
                </a:rPr>
                <a:t>16</a:t>
              </a:r>
              <a:r>
                <a:rPr lang="en-US" sz="1800" b="1">
                  <a:effectLst>
                    <a:outerShdw blurRad="38100" dist="38100" dir="2700000" algn="tl">
                      <a:srgbClr val="FFFFFF"/>
                    </a:outerShdw>
                  </a:effectLst>
                  <a:latin typeface="Comic Sans MS" pitchFamily="66" charset="0"/>
                </a:rPr>
                <a:t>)    </a:t>
              </a:r>
              <a:endParaRPr lang="en-US" sz="1800" b="1" baseline="-25000">
                <a:effectLst>
                  <a:outerShdw blurRad="38100" dist="38100" dir="2700000" algn="tl">
                    <a:srgbClr val="FFFFFF"/>
                  </a:outerShdw>
                </a:effectLst>
                <a:latin typeface="Comic Sans MS" pitchFamily="66" charset="0"/>
              </a:endParaRPr>
            </a:p>
          </p:txBody>
        </p:sp>
      </p:grpSp>
      <p:sp>
        <p:nvSpPr>
          <p:cNvPr id="496690" name="AutoShape 50"/>
          <p:cNvSpPr>
            <a:spLocks noChangeArrowheads="1"/>
          </p:cNvSpPr>
          <p:nvPr/>
        </p:nvSpPr>
        <p:spPr bwMode="auto">
          <a:xfrm>
            <a:off x="381000" y="990600"/>
            <a:ext cx="3505200" cy="762000"/>
          </a:xfrm>
          <a:prstGeom prst="downArrow">
            <a:avLst>
              <a:gd name="adj1" fmla="val 50000"/>
              <a:gd name="adj2" fmla="val 2500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r>
              <a:rPr lang="en-US" sz="2400" b="1" dirty="0">
                <a:effectLst>
                  <a:outerShdw blurRad="38100" dist="38100" dir="2700000" algn="tl">
                    <a:srgbClr val="FFFFFF"/>
                  </a:outerShdw>
                </a:effectLst>
                <a:latin typeface="Comic Sans MS" pitchFamily="66" charset="0"/>
              </a:rPr>
              <a:t>Plaintext </a:t>
            </a:r>
          </a:p>
          <a:p>
            <a:pPr algn="ctr" eaLnBrk="1" hangingPunct="1"/>
            <a:r>
              <a:rPr lang="en-US" sz="2400" b="1" dirty="0">
                <a:effectLst>
                  <a:outerShdw blurRad="38100" dist="38100" dir="2700000" algn="tl">
                    <a:srgbClr val="FFFFFF"/>
                  </a:outerShdw>
                </a:effectLst>
                <a:latin typeface="Comic Sans MS" pitchFamily="66" charset="0"/>
              </a:rPr>
              <a:t>(64-bit)</a:t>
            </a:r>
            <a:endParaRPr lang="en-US" sz="1800" dirty="0">
              <a:effectLst/>
              <a:latin typeface="Courier New" pitchFamily="49" charset="0"/>
            </a:endParaRPr>
          </a:p>
        </p:txBody>
      </p:sp>
      <p:sp>
        <p:nvSpPr>
          <p:cNvPr id="496692" name="AutoShape 52"/>
          <p:cNvSpPr>
            <a:spLocks noChangeArrowheads="1"/>
          </p:cNvSpPr>
          <p:nvPr/>
        </p:nvSpPr>
        <p:spPr bwMode="auto">
          <a:xfrm>
            <a:off x="304800" y="5638800"/>
            <a:ext cx="3505200" cy="762000"/>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r>
              <a:rPr lang="en-US" sz="2400" b="1" dirty="0" err="1">
                <a:effectLst>
                  <a:outerShdw blurRad="38100" dist="38100" dir="2700000" algn="tl">
                    <a:srgbClr val="FFFFFF"/>
                  </a:outerShdw>
                </a:effectLst>
                <a:latin typeface="Comic Sans MS" pitchFamily="66" charset="0"/>
              </a:rPr>
              <a:t>Ciphertext</a:t>
            </a:r>
            <a:r>
              <a:rPr lang="en-US" sz="2400" b="1" dirty="0">
                <a:effectLst>
                  <a:outerShdw blurRad="38100" dist="38100" dir="2700000" algn="tl">
                    <a:srgbClr val="FFFFFF"/>
                  </a:outerShdw>
                </a:effectLst>
                <a:latin typeface="Comic Sans MS" pitchFamily="66" charset="0"/>
              </a:rPr>
              <a:t> </a:t>
            </a:r>
          </a:p>
          <a:p>
            <a:pPr algn="ctr" eaLnBrk="1" hangingPunct="1"/>
            <a:r>
              <a:rPr lang="en-US" sz="2400" b="1" dirty="0">
                <a:effectLst>
                  <a:outerShdw blurRad="38100" dist="38100" dir="2700000" algn="tl">
                    <a:srgbClr val="FFFFFF"/>
                  </a:outerShdw>
                </a:effectLst>
                <a:latin typeface="Comic Sans MS" pitchFamily="66" charset="0"/>
              </a:rPr>
              <a:t>(64-bit)</a:t>
            </a:r>
          </a:p>
        </p:txBody>
      </p:sp>
      <p:sp>
        <p:nvSpPr>
          <p:cNvPr id="496704" name="Text Box 64"/>
          <p:cNvSpPr txBox="1">
            <a:spLocks noChangeArrowheads="1"/>
          </p:cNvSpPr>
          <p:nvPr/>
        </p:nvSpPr>
        <p:spPr bwMode="auto">
          <a:xfrm>
            <a:off x="4572000" y="1317625"/>
            <a:ext cx="434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sz="2400" b="1" dirty="0">
                <a:latin typeface="Comic Sans MS" pitchFamily="66" charset="0"/>
              </a:rPr>
              <a:t>IP: Initial Permutation</a:t>
            </a:r>
          </a:p>
          <a:p>
            <a:pPr algn="just" eaLnBrk="1" hangingPunct="1"/>
            <a:r>
              <a:rPr lang="en-US" sz="2400" b="1" dirty="0">
                <a:latin typeface="Comic Sans MS" pitchFamily="66" charset="0"/>
              </a:rPr>
              <a:t>FP: Final Permutation</a:t>
            </a:r>
          </a:p>
          <a:p>
            <a:pPr algn="just" eaLnBrk="1" hangingPunct="1"/>
            <a:endParaRPr lang="en-US" sz="2400" b="1" dirty="0">
              <a:latin typeface="Comic Sans MS" pitchFamily="66" charset="0"/>
            </a:endParaRPr>
          </a:p>
          <a:p>
            <a:pPr algn="just" eaLnBrk="1" hangingPunct="1"/>
            <a:r>
              <a:rPr lang="en-US" sz="2400" b="1" dirty="0">
                <a:latin typeface="Comic Sans MS" pitchFamily="66" charset="0"/>
              </a:rPr>
              <a:t>FP = IP</a:t>
            </a:r>
            <a:r>
              <a:rPr lang="en-US" sz="2400" b="1" baseline="30000" dirty="0">
                <a:latin typeface="Comic Sans MS" pitchFamily="66" charset="0"/>
              </a:rPr>
              <a:t>-1</a:t>
            </a:r>
          </a:p>
          <a:p>
            <a:pPr algn="just" eaLnBrk="1" hangingPunct="1"/>
            <a:endParaRPr lang="en-US" sz="2400" b="1" dirty="0">
              <a:latin typeface="Comic Sans MS" pitchFamily="66" charset="0"/>
            </a:endParaRPr>
          </a:p>
          <a:p>
            <a:pPr algn="just" eaLnBrk="1" hangingPunct="1"/>
            <a:r>
              <a:rPr lang="en-US" sz="2400" dirty="0" err="1"/>
              <a:t>Ghi</a:t>
            </a:r>
            <a:r>
              <a:rPr lang="en-US" sz="2400" dirty="0"/>
              <a:t> </a:t>
            </a:r>
            <a:r>
              <a:rPr lang="en-US" sz="2400" dirty="0" err="1"/>
              <a:t>chú</a:t>
            </a:r>
            <a:r>
              <a:rPr lang="en-US" sz="2400" dirty="0"/>
              <a:t>:</a:t>
            </a:r>
          </a:p>
          <a:p>
            <a:pPr algn="just" eaLnBrk="1" hangingPunct="1"/>
            <a:r>
              <a:rPr lang="en-US" sz="2400" dirty="0"/>
              <a:t>FP </a:t>
            </a:r>
            <a:r>
              <a:rPr lang="en-US" sz="2400" dirty="0" err="1"/>
              <a:t>và</a:t>
            </a:r>
            <a:r>
              <a:rPr lang="en-US" sz="2400" dirty="0"/>
              <a:t> IP </a:t>
            </a:r>
            <a:r>
              <a:rPr lang="en-US" sz="2400" dirty="0" err="1"/>
              <a:t>không</a:t>
            </a:r>
            <a:r>
              <a:rPr lang="en-US" sz="2400" dirty="0"/>
              <a:t> </a:t>
            </a:r>
            <a:r>
              <a:rPr lang="en-US" sz="2400" dirty="0" err="1"/>
              <a:t>có</a:t>
            </a:r>
            <a:r>
              <a:rPr lang="en-US" sz="2400" dirty="0"/>
              <a:t> ý </a:t>
            </a:r>
            <a:r>
              <a:rPr lang="en-US" sz="2400" dirty="0" err="1"/>
              <a:t>nghĩa</a:t>
            </a:r>
            <a:r>
              <a:rPr lang="en-US" sz="2400" dirty="0"/>
              <a:t> </a:t>
            </a:r>
            <a:r>
              <a:rPr lang="en-US" sz="2400" dirty="0" err="1"/>
              <a:t>về</a:t>
            </a:r>
            <a:r>
              <a:rPr lang="en-US" sz="2400" dirty="0"/>
              <a:t> </a:t>
            </a:r>
            <a:r>
              <a:rPr lang="en-US" sz="2400" dirty="0" err="1"/>
              <a:t>mặt</a:t>
            </a:r>
            <a:r>
              <a:rPr lang="en-US" sz="2400" dirty="0"/>
              <a:t> </a:t>
            </a:r>
            <a:r>
              <a:rPr lang="en-US" sz="2400" dirty="0" err="1"/>
              <a:t>mã</a:t>
            </a:r>
            <a:r>
              <a:rPr lang="en-US" sz="2400" dirty="0"/>
              <a:t> </a:t>
            </a:r>
            <a:r>
              <a:rPr lang="en-US" sz="2400" dirty="0" err="1"/>
              <a:t>hóa</a:t>
            </a:r>
            <a:r>
              <a:rPr lang="en-US" sz="2400" dirty="0"/>
              <a:t>, chi </a:t>
            </a:r>
            <a:r>
              <a:rPr lang="en-US" sz="2400" dirty="0" err="1"/>
              <a:t>có</a:t>
            </a:r>
            <a:r>
              <a:rPr lang="en-US" sz="2400" dirty="0"/>
              <a:t> </a:t>
            </a:r>
            <a:r>
              <a:rPr lang="en-US" sz="2400" dirty="0" err="1"/>
              <a:t>tác</a:t>
            </a:r>
            <a:r>
              <a:rPr lang="en-US" sz="2400" dirty="0"/>
              <a:t> </a:t>
            </a:r>
            <a:r>
              <a:rPr lang="en-US" sz="2400" dirty="0" err="1"/>
              <a:t>dụng</a:t>
            </a:r>
            <a:r>
              <a:rPr lang="en-US" sz="2400" dirty="0"/>
              <a:t> </a:t>
            </a:r>
            <a:r>
              <a:rPr lang="en-US" sz="2400" dirty="0" err="1"/>
              <a:t>để</a:t>
            </a:r>
            <a:r>
              <a:rPr lang="en-US" sz="2400" dirty="0"/>
              <a:t> </a:t>
            </a:r>
            <a:r>
              <a:rPr lang="en-US" sz="2400" dirty="0" err="1"/>
              <a:t>nạp</a:t>
            </a:r>
            <a:r>
              <a:rPr lang="en-US" sz="2400" dirty="0"/>
              <a:t> </a:t>
            </a:r>
            <a:r>
              <a:rPr lang="en-US" sz="2400" dirty="0" err="1"/>
              <a:t>dữ</a:t>
            </a:r>
            <a:r>
              <a:rPr lang="en-US" sz="2400" dirty="0"/>
              <a:t> </a:t>
            </a:r>
            <a:r>
              <a:rPr lang="en-US" sz="2400" dirty="0" err="1"/>
              <a:t>liệu</a:t>
            </a:r>
            <a:r>
              <a:rPr lang="en-US" sz="2400" dirty="0"/>
              <a:t> </a:t>
            </a:r>
            <a:r>
              <a:rPr lang="en-US" sz="2400" dirty="0" err="1"/>
              <a:t>vào</a:t>
            </a:r>
            <a:r>
              <a:rPr lang="en-US" sz="2400" dirty="0"/>
              <a:t> </a:t>
            </a:r>
            <a:r>
              <a:rPr lang="en-US" sz="2400" dirty="0" err="1"/>
              <a:t>và</a:t>
            </a:r>
            <a:r>
              <a:rPr lang="en-US" sz="2400" dirty="0"/>
              <a:t> </a:t>
            </a:r>
            <a:r>
              <a:rPr lang="en-US" sz="2400" dirty="0" err="1"/>
              <a:t>ra</a:t>
            </a:r>
            <a:r>
              <a:rPr lang="en-US" sz="2400" dirty="0"/>
              <a:t> </a:t>
            </a:r>
            <a:r>
              <a:rPr lang="en-US" sz="2400" dirty="0" err="1"/>
              <a:t>các</a:t>
            </a:r>
            <a:r>
              <a:rPr lang="en-US" sz="2400" dirty="0"/>
              <a:t> </a:t>
            </a:r>
            <a:r>
              <a:rPr lang="en-US" sz="2400" dirty="0" err="1"/>
              <a:t>khối</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cơ</a:t>
            </a:r>
            <a:r>
              <a:rPr lang="en-US" sz="2400" dirty="0"/>
              <a:t> </a:t>
            </a:r>
            <a:r>
              <a:rPr lang="en-US" sz="2400" dirty="0" err="1"/>
              <a:t>chế</a:t>
            </a:r>
            <a:r>
              <a:rPr lang="en-US" sz="2400" dirty="0"/>
              <a:t> </a:t>
            </a:r>
            <a:r>
              <a:rPr lang="en-US" sz="2400" dirty="0" err="1"/>
              <a:t>phần</a:t>
            </a:r>
            <a:r>
              <a:rPr lang="en-US" sz="2400" dirty="0"/>
              <a:t> </a:t>
            </a:r>
            <a:r>
              <a:rPr lang="en-US" sz="2400" dirty="0" err="1"/>
              <a:t>cứng</a:t>
            </a:r>
            <a:r>
              <a:rPr lang="en-US" sz="2400" dirty="0"/>
              <a:t> </a:t>
            </a:r>
            <a:r>
              <a:rPr lang="en-US" sz="2400" dirty="0" err="1"/>
              <a:t>giữa</a:t>
            </a:r>
            <a:r>
              <a:rPr lang="en-US" sz="2400" dirty="0"/>
              <a:t> </a:t>
            </a:r>
            <a:r>
              <a:rPr lang="en-US" sz="2400" dirty="0" err="1"/>
              <a:t>thập</a:t>
            </a:r>
            <a:r>
              <a:rPr lang="en-US" sz="2400" dirty="0"/>
              <a:t> </a:t>
            </a:r>
            <a:r>
              <a:rPr lang="en-US" sz="2400" dirty="0" err="1"/>
              <a:t>niên</a:t>
            </a:r>
            <a:r>
              <a:rPr lang="en-US" sz="2400" dirty="0"/>
              <a:t> 1970!!!)</a:t>
            </a:r>
          </a:p>
          <a:p>
            <a:pPr algn="just" eaLnBrk="1" hangingPunct="1"/>
            <a:endParaRPr lang="en-US" sz="2400" dirty="0"/>
          </a:p>
        </p:txBody>
      </p:sp>
      <p:sp>
        <p:nvSpPr>
          <p:cNvPr id="23"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3970184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6682"/>
                                        </p:tgtEl>
                                        <p:attrNameLst>
                                          <p:attrName>style.visibility</p:attrName>
                                        </p:attrNameLst>
                                      </p:cBhvr>
                                      <p:to>
                                        <p:strVal val="visible"/>
                                      </p:to>
                                    </p:set>
                                    <p:animEffect transition="in" filter="dissolve">
                                      <p:cBhvr>
                                        <p:cTn id="7" dur="500"/>
                                        <p:tgtEl>
                                          <p:spTgt spid="49668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96685"/>
                                        </p:tgtEl>
                                        <p:attrNameLst>
                                          <p:attrName>style.visibility</p:attrName>
                                        </p:attrNameLst>
                                      </p:cBhvr>
                                      <p:to>
                                        <p:strVal val="visible"/>
                                      </p:to>
                                    </p:set>
                                    <p:animEffect transition="in" filter="dissolve">
                                      <p:cBhvr>
                                        <p:cTn id="11" dur="500"/>
                                        <p:tgtEl>
                                          <p:spTgt spid="49668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96690"/>
                                        </p:tgtEl>
                                        <p:attrNameLst>
                                          <p:attrName>style.visibility</p:attrName>
                                        </p:attrNameLst>
                                      </p:cBhvr>
                                      <p:to>
                                        <p:strVal val="visible"/>
                                      </p:to>
                                    </p:set>
                                    <p:animEffect transition="in" filter="dissolve">
                                      <p:cBhvr>
                                        <p:cTn id="15" dur="500"/>
                                        <p:tgtEl>
                                          <p:spTgt spid="496690"/>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96692"/>
                                        </p:tgtEl>
                                        <p:attrNameLst>
                                          <p:attrName>style.visibility</p:attrName>
                                        </p:attrNameLst>
                                      </p:cBhvr>
                                      <p:to>
                                        <p:strVal val="visible"/>
                                      </p:to>
                                    </p:set>
                                    <p:animEffect transition="in" filter="dissolve">
                                      <p:cBhvr>
                                        <p:cTn id="19" dur="500"/>
                                        <p:tgtEl>
                                          <p:spTgt spid="49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90" grpId="0" animBg="1"/>
      <p:bldP spid="4966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13" name="Rectangle 453"/>
          <p:cNvSpPr>
            <a:spLocks noGrp="1" noChangeArrowheads="1"/>
          </p:cNvSpPr>
          <p:nvPr>
            <p:ph type="title"/>
          </p:nvPr>
        </p:nvSpPr>
        <p:spPr/>
        <p:txBody>
          <a:bodyPr/>
          <a:lstStyle/>
          <a:p>
            <a:r>
              <a:rPr lang="en-US"/>
              <a:t>Initial Permutation</a:t>
            </a:r>
          </a:p>
        </p:txBody>
      </p:sp>
      <p:graphicFrame>
        <p:nvGraphicFramePr>
          <p:cNvPr id="502735" name="Group 975"/>
          <p:cNvGraphicFramePr>
            <a:graphicFrameLocks noGrp="1"/>
          </p:cNvGraphicFramePr>
          <p:nvPr>
            <p:ph idx="1"/>
            <p:extLst>
              <p:ext uri="{D42A27DB-BD31-4B8C-83A1-F6EECF244321}">
                <p14:modId xmlns:p14="http://schemas.microsoft.com/office/powerpoint/2010/main" val="1315296682"/>
              </p:ext>
            </p:extLst>
          </p:nvPr>
        </p:nvGraphicFramePr>
        <p:xfrm>
          <a:off x="382588" y="1414463"/>
          <a:ext cx="8380412" cy="4114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6162">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161925">
                <a:tc gridSpan="8">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mic Sans MS" pitchFamily="66" charset="0"/>
                          <a:cs typeface="Arial" charset="0"/>
                        </a:rPr>
                        <a:t>IP</a:t>
                      </a:r>
                      <a:endParaRPr kumimoji="0" lang="en-US" sz="2400" b="1"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7</a:t>
                      </a:r>
                      <a:endParaRPr kumimoji="0" lang="en-US" sz="24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2477" name="Text Box 717"/>
          <p:cNvSpPr txBox="1">
            <a:spLocks noChangeArrowheads="1"/>
          </p:cNvSpPr>
          <p:nvPr/>
        </p:nvSpPr>
        <p:spPr bwMode="auto">
          <a:xfrm>
            <a:off x="1203325" y="5761038"/>
            <a:ext cx="700050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400">
                <a:solidFill>
                  <a:schemeClr val="tx1"/>
                </a:solidFill>
              </a:rPr>
              <a:t>Ví dụ: Bit thứ 58 của </a:t>
            </a:r>
            <a:r>
              <a:rPr lang="en-US" sz="2400" i="1">
                <a:solidFill>
                  <a:schemeClr val="tx1"/>
                </a:solidFill>
              </a:rPr>
              <a:t>x</a:t>
            </a:r>
            <a:r>
              <a:rPr lang="en-US" sz="2400">
                <a:solidFill>
                  <a:schemeClr val="tx1"/>
                </a:solidFill>
              </a:rPr>
              <a:t> trở thành bit đầu tiên của </a:t>
            </a:r>
            <a:r>
              <a:rPr lang="en-US" sz="2400">
                <a:solidFill>
                  <a:schemeClr val="tx1"/>
                </a:solidFill>
                <a:latin typeface="Comic Sans MS" pitchFamily="66" charset="0"/>
              </a:rPr>
              <a:t>IP(</a:t>
            </a:r>
            <a:r>
              <a:rPr lang="en-US" sz="2400" i="1">
                <a:solidFill>
                  <a:schemeClr val="tx1"/>
                </a:solidFill>
                <a:latin typeface="Comic Sans MS" pitchFamily="66" charset="0"/>
              </a:rPr>
              <a:t>x</a:t>
            </a:r>
            <a:r>
              <a:rPr lang="en-US" sz="2400">
                <a:solidFill>
                  <a:schemeClr val="tx1"/>
                </a:solidFill>
                <a:latin typeface="Comic Sans MS" pitchFamily="66" charset="0"/>
              </a:rPr>
              <a:t>)</a:t>
            </a:r>
          </a:p>
          <a:p>
            <a:r>
              <a:rPr lang="en-US" sz="2400">
                <a:solidFill>
                  <a:schemeClr val="tx1"/>
                </a:solidFill>
              </a:rPr>
              <a:t>          Bit thứ 50 của x trở thành bit thứ hai của </a:t>
            </a:r>
            <a:r>
              <a:rPr lang="en-US" sz="2400">
                <a:solidFill>
                  <a:schemeClr val="tx1"/>
                </a:solidFill>
                <a:latin typeface="Comic Sans MS" pitchFamily="66" charset="0"/>
              </a:rPr>
              <a:t>IP(</a:t>
            </a:r>
            <a:r>
              <a:rPr lang="en-US" sz="2400" i="1">
                <a:solidFill>
                  <a:schemeClr val="tx1"/>
                </a:solidFill>
                <a:latin typeface="Comic Sans MS" pitchFamily="66" charset="0"/>
              </a:rPr>
              <a:t>x</a:t>
            </a:r>
            <a:r>
              <a:rPr lang="en-US" sz="2400">
                <a:solidFill>
                  <a:schemeClr val="tx1"/>
                </a:solidFill>
                <a:latin typeface="Comic Sans MS" pitchFamily="66" charset="0"/>
              </a:rPr>
              <a:t>)</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33667766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t>Final Permutation</a:t>
            </a:r>
          </a:p>
        </p:txBody>
      </p:sp>
      <p:sp>
        <p:nvSpPr>
          <p:cNvPr id="503896" name="Text Box 88"/>
          <p:cNvSpPr txBox="1">
            <a:spLocks noChangeArrowheads="1"/>
          </p:cNvSpPr>
          <p:nvPr/>
        </p:nvSpPr>
        <p:spPr bwMode="auto">
          <a:xfrm>
            <a:off x="1203325" y="5761038"/>
            <a:ext cx="700050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400">
                <a:solidFill>
                  <a:schemeClr val="tx1"/>
                </a:solidFill>
              </a:rPr>
              <a:t>Ví dụ: Bit thứ 58 của </a:t>
            </a:r>
            <a:r>
              <a:rPr lang="en-US" sz="2400" i="1">
                <a:solidFill>
                  <a:schemeClr val="tx1"/>
                </a:solidFill>
              </a:rPr>
              <a:t>x</a:t>
            </a:r>
            <a:r>
              <a:rPr lang="en-US" sz="2400">
                <a:solidFill>
                  <a:schemeClr val="tx1"/>
                </a:solidFill>
              </a:rPr>
              <a:t> trở thành bit đầu tiên của </a:t>
            </a:r>
            <a:r>
              <a:rPr lang="en-US" sz="2400">
                <a:solidFill>
                  <a:schemeClr val="tx1"/>
                </a:solidFill>
                <a:latin typeface="Comic Sans MS" pitchFamily="66" charset="0"/>
              </a:rPr>
              <a:t>IP(</a:t>
            </a:r>
            <a:r>
              <a:rPr lang="en-US" sz="2400" i="1">
                <a:solidFill>
                  <a:schemeClr val="tx1"/>
                </a:solidFill>
                <a:latin typeface="Comic Sans MS" pitchFamily="66" charset="0"/>
              </a:rPr>
              <a:t>x</a:t>
            </a:r>
            <a:r>
              <a:rPr lang="en-US" sz="2400">
                <a:solidFill>
                  <a:schemeClr val="tx1"/>
                </a:solidFill>
                <a:latin typeface="Comic Sans MS" pitchFamily="66" charset="0"/>
              </a:rPr>
              <a:t>)</a:t>
            </a:r>
          </a:p>
          <a:p>
            <a:r>
              <a:rPr lang="en-US" sz="2400">
                <a:solidFill>
                  <a:schemeClr val="tx1"/>
                </a:solidFill>
              </a:rPr>
              <a:t>          Bit thứ 50 của x trở thành bit thứ hai của </a:t>
            </a:r>
            <a:r>
              <a:rPr lang="en-US" sz="2400">
                <a:solidFill>
                  <a:schemeClr val="tx1"/>
                </a:solidFill>
                <a:latin typeface="Comic Sans MS" pitchFamily="66" charset="0"/>
              </a:rPr>
              <a:t>IP(</a:t>
            </a:r>
            <a:r>
              <a:rPr lang="en-US" sz="2400" i="1">
                <a:solidFill>
                  <a:schemeClr val="tx1"/>
                </a:solidFill>
                <a:latin typeface="Comic Sans MS" pitchFamily="66" charset="0"/>
              </a:rPr>
              <a:t>x</a:t>
            </a:r>
            <a:r>
              <a:rPr lang="en-US" sz="2400">
                <a:solidFill>
                  <a:schemeClr val="tx1"/>
                </a:solidFill>
                <a:latin typeface="Comic Sans MS" pitchFamily="66" charset="0"/>
              </a:rPr>
              <a:t>)</a:t>
            </a:r>
          </a:p>
        </p:txBody>
      </p:sp>
      <p:graphicFrame>
        <p:nvGraphicFramePr>
          <p:cNvPr id="504481" name="Group 673"/>
          <p:cNvGraphicFramePr>
            <a:graphicFrameLocks noGrp="1"/>
          </p:cNvGraphicFramePr>
          <p:nvPr>
            <p:ph idx="1"/>
            <p:extLst>
              <p:ext uri="{D42A27DB-BD31-4B8C-83A1-F6EECF244321}">
                <p14:modId xmlns:p14="http://schemas.microsoft.com/office/powerpoint/2010/main" val="2365361173"/>
              </p:ext>
            </p:extLst>
          </p:nvPr>
        </p:nvGraphicFramePr>
        <p:xfrm>
          <a:off x="382588" y="1414463"/>
          <a:ext cx="8380412" cy="4114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6162">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161925">
                <a:tc gridSpan="8">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IP</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40</a:t>
                      </a:r>
                      <a:endParaRPr kumimoji="0" lang="en-US" sz="24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25</a:t>
                      </a:r>
                      <a:endParaRPr kumimoji="0" lang="en-US" sz="24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30174977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71" name="Rectangle 339"/>
          <p:cNvSpPr>
            <a:spLocks noGrp="1" noChangeArrowheads="1"/>
          </p:cNvSpPr>
          <p:nvPr>
            <p:ph type="title"/>
          </p:nvPr>
        </p:nvSpPr>
        <p:spPr/>
        <p:txBody>
          <a:bodyPr/>
          <a:lstStyle/>
          <a:p>
            <a:r>
              <a:rPr lang="en-US"/>
              <a:t>Expansion</a:t>
            </a:r>
          </a:p>
        </p:txBody>
      </p:sp>
      <p:graphicFrame>
        <p:nvGraphicFramePr>
          <p:cNvPr id="505291" name="Group 459"/>
          <p:cNvGraphicFramePr>
            <a:graphicFrameLocks noGrp="1"/>
          </p:cNvGraphicFramePr>
          <p:nvPr>
            <p:ph idx="1"/>
            <p:extLst>
              <p:ext uri="{D42A27DB-BD31-4B8C-83A1-F6EECF244321}">
                <p14:modId xmlns:p14="http://schemas.microsoft.com/office/powerpoint/2010/main" val="634099586"/>
              </p:ext>
            </p:extLst>
          </p:nvPr>
        </p:nvGraphicFramePr>
        <p:xfrm>
          <a:off x="382588" y="1414463"/>
          <a:ext cx="8380412" cy="41148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161925">
                <a:tc gridSpan="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dirty="0" err="1">
                          <a:ln>
                            <a:noFill/>
                          </a:ln>
                          <a:solidFill>
                            <a:schemeClr val="tx1"/>
                          </a:solidFill>
                          <a:effectLst/>
                          <a:latin typeface="Arial" charset="0"/>
                          <a:cs typeface="Arial" charset="0"/>
                        </a:rPr>
                        <a:t>Bảng</a:t>
                      </a:r>
                      <a:r>
                        <a:rPr kumimoji="0" lang="en-US" sz="2400" b="1" i="0" u="none" strike="noStrike" cap="none" normalizeH="0" baseline="0" dirty="0">
                          <a:ln>
                            <a:noFill/>
                          </a:ln>
                          <a:solidFill>
                            <a:schemeClr val="tx1"/>
                          </a:solidFill>
                          <a:effectLst/>
                          <a:latin typeface="Arial" charset="0"/>
                          <a:cs typeface="Arial" charset="0"/>
                        </a:rPr>
                        <a:t> </a:t>
                      </a:r>
                      <a:r>
                        <a:rPr kumimoji="0" lang="en-US" sz="2400" b="1" i="0" u="none" strike="noStrike" cap="none" normalizeH="0" baseline="0" dirty="0" err="1">
                          <a:ln>
                            <a:noFill/>
                          </a:ln>
                          <a:solidFill>
                            <a:schemeClr val="tx1"/>
                          </a:solidFill>
                          <a:effectLst/>
                          <a:latin typeface="Arial" charset="0"/>
                          <a:cs typeface="Arial" charset="0"/>
                        </a:rPr>
                        <a:t>chọn</a:t>
                      </a:r>
                      <a:r>
                        <a:rPr kumimoji="0" lang="en-US" sz="2400" b="1" i="0" u="none" strike="noStrike" cap="none" normalizeH="0" baseline="0" dirty="0">
                          <a:ln>
                            <a:noFill/>
                          </a:ln>
                          <a:solidFill>
                            <a:schemeClr val="tx1"/>
                          </a:solidFill>
                          <a:effectLst/>
                          <a:latin typeface="Arial" charset="0"/>
                          <a:cs typeface="Arial" charset="0"/>
                        </a:rPr>
                        <a:t> </a:t>
                      </a:r>
                      <a:r>
                        <a:rPr kumimoji="0" lang="en-US" sz="2400" b="1" i="0" u="none" strike="noStrike" cap="none" normalizeH="0" baseline="0" dirty="0" err="1">
                          <a:ln>
                            <a:noFill/>
                          </a:ln>
                          <a:solidFill>
                            <a:schemeClr val="tx1"/>
                          </a:solidFill>
                          <a:effectLst/>
                          <a:latin typeface="Arial" charset="0"/>
                          <a:cs typeface="Arial" charset="0"/>
                        </a:rPr>
                        <a:t>lựa</a:t>
                      </a:r>
                      <a:r>
                        <a:rPr kumimoji="0" lang="en-US" sz="2400" b="1" i="0" u="none" strike="noStrike" cap="none" normalizeH="0" baseline="0" dirty="0">
                          <a:ln>
                            <a:noFill/>
                          </a:ln>
                          <a:solidFill>
                            <a:schemeClr val="tx1"/>
                          </a:solidFill>
                          <a:effectLst/>
                          <a:latin typeface="Arial" charset="0"/>
                          <a:cs typeface="Arial" charset="0"/>
                        </a:rPr>
                        <a:t> bit E</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1"/>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2"/>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3"/>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4"/>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5"/>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23</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6"/>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24</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25</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26</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27</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7"/>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28</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29</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30</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31</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32</a:t>
                      </a:r>
                      <a:endParaRPr kumimoji="0" lang="en-US" sz="24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BC5FF">
                        <a:alpha val="50000"/>
                      </a:srgbClr>
                    </a:solid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  1</a:t>
                      </a:r>
                      <a:endParaRPr kumimoji="0" lang="en-US" sz="24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8"/>
                  </a:ext>
                </a:extLst>
              </a:tr>
            </a:tbl>
          </a:graphicData>
        </a:graphic>
      </p:graphicFrame>
      <p:sp>
        <p:nvSpPr>
          <p:cNvPr id="505286" name="Line 454"/>
          <p:cNvSpPr>
            <a:spLocks noChangeShapeType="1"/>
          </p:cNvSpPr>
          <p:nvPr/>
        </p:nvSpPr>
        <p:spPr bwMode="auto">
          <a:xfrm flipH="1">
            <a:off x="1524000" y="2133600"/>
            <a:ext cx="5029200" cy="38100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5292" name="Line 460"/>
          <p:cNvSpPr>
            <a:spLocks noChangeShapeType="1"/>
          </p:cNvSpPr>
          <p:nvPr/>
        </p:nvSpPr>
        <p:spPr bwMode="auto">
          <a:xfrm flipH="1">
            <a:off x="2971800" y="2209800"/>
            <a:ext cx="5029200" cy="38100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5293" name="Text Box 461"/>
          <p:cNvSpPr txBox="1">
            <a:spLocks noChangeArrowheads="1"/>
          </p:cNvSpPr>
          <p:nvPr/>
        </p:nvSpPr>
        <p:spPr bwMode="auto">
          <a:xfrm>
            <a:off x="280988" y="914400"/>
            <a:ext cx="594515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400">
                <a:solidFill>
                  <a:schemeClr val="tx1"/>
                </a:solidFill>
              </a:rPr>
              <a:t>Bảng E: quy tắc mở rộng từ 32 bit thành 48 bit</a:t>
            </a: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179659605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5286"/>
                                        </p:tgtEl>
                                        <p:attrNameLst>
                                          <p:attrName>style.visibility</p:attrName>
                                        </p:attrNameLst>
                                      </p:cBhvr>
                                      <p:to>
                                        <p:strVal val="visible"/>
                                      </p:to>
                                    </p:set>
                                    <p:animEffect transition="in" filter="strips(downLeft)">
                                      <p:cBhvr>
                                        <p:cTn id="7" dur="500"/>
                                        <p:tgtEl>
                                          <p:spTgt spid="50528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05292"/>
                                        </p:tgtEl>
                                        <p:attrNameLst>
                                          <p:attrName>style.visibility</p:attrName>
                                        </p:attrNameLst>
                                      </p:cBhvr>
                                      <p:to>
                                        <p:strVal val="visible"/>
                                      </p:to>
                                    </p:set>
                                    <p:animEffect transition="in" filter="strips(downLeft)">
                                      <p:cBhvr>
                                        <p:cTn id="10" dur="500"/>
                                        <p:tgtEl>
                                          <p:spTgt spid="505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286" grpId="0" animBg="1"/>
      <p:bldP spid="5052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t>Hàm </a:t>
            </a:r>
            <a:r>
              <a:rPr lang="en-US" i="1">
                <a:latin typeface="Comic Sans MS" pitchFamily="66" charset="0"/>
              </a:rPr>
              <a:t>f</a:t>
            </a:r>
            <a:r>
              <a:rPr lang="en-US"/>
              <a:t>  trong DES</a:t>
            </a:r>
          </a:p>
        </p:txBody>
      </p:sp>
      <p:pic>
        <p:nvPicPr>
          <p:cNvPr id="500745" name="Picture 9"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029200"/>
            <a:ext cx="8458200" cy="609600"/>
          </a:xfrm>
          <a:prstGeom prst="rect">
            <a:avLst/>
          </a:prstGeom>
          <a:noFill/>
          <a:extLst>
            <a:ext uri="{909E8E84-426E-40DD-AFC4-6F175D3DCCD1}">
              <a14:hiddenFill xmlns:a14="http://schemas.microsoft.com/office/drawing/2010/main">
                <a:solidFill>
                  <a:srgbClr val="FFFFFF"/>
                </a:solidFill>
              </a14:hiddenFill>
            </a:ext>
          </a:extLst>
        </p:spPr>
      </p:pic>
      <p:sp>
        <p:nvSpPr>
          <p:cNvPr id="500746" name="Text Box 10"/>
          <p:cNvSpPr txBox="1">
            <a:spLocks noChangeArrowheads="1"/>
          </p:cNvSpPr>
          <p:nvPr/>
        </p:nvSpPr>
        <p:spPr bwMode="auto">
          <a:xfrm>
            <a:off x="3733800" y="5029200"/>
            <a:ext cx="191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u="sng">
                <a:effectLst>
                  <a:outerShdw blurRad="38100" dist="38100" dir="2700000" algn="tl">
                    <a:srgbClr val="FFFFFF"/>
                  </a:outerShdw>
                </a:effectLst>
                <a:latin typeface="Comic Sans MS" pitchFamily="66" charset="0"/>
              </a:rPr>
              <a:t>P</a:t>
            </a:r>
            <a:r>
              <a:rPr lang="en-US" sz="2400" b="1">
                <a:effectLst>
                  <a:outerShdw blurRad="38100" dist="38100" dir="2700000" algn="tl">
                    <a:srgbClr val="FFFFFF"/>
                  </a:outerShdw>
                </a:effectLst>
                <a:latin typeface="Comic Sans MS" pitchFamily="66" charset="0"/>
              </a:rPr>
              <a:t>ermutation</a:t>
            </a:r>
          </a:p>
        </p:txBody>
      </p:sp>
      <p:grpSp>
        <p:nvGrpSpPr>
          <p:cNvPr id="500884" name="Group 148"/>
          <p:cNvGrpSpPr>
            <a:grpSpLocks/>
          </p:cNvGrpSpPr>
          <p:nvPr/>
        </p:nvGrpSpPr>
        <p:grpSpPr bwMode="auto">
          <a:xfrm>
            <a:off x="762000" y="3581400"/>
            <a:ext cx="7877175" cy="1447800"/>
            <a:chOff x="798" y="1632"/>
            <a:chExt cx="4962" cy="912"/>
          </a:xfrm>
        </p:grpSpPr>
        <p:grpSp>
          <p:nvGrpSpPr>
            <p:cNvPr id="500799" name="Group 63"/>
            <p:cNvGrpSpPr>
              <a:grpSpLocks/>
            </p:cNvGrpSpPr>
            <p:nvPr/>
          </p:nvGrpSpPr>
          <p:grpSpPr bwMode="auto">
            <a:xfrm>
              <a:off x="798" y="1632"/>
              <a:ext cx="528" cy="912"/>
              <a:chOff x="798" y="1632"/>
              <a:chExt cx="528" cy="912"/>
            </a:xfrm>
          </p:grpSpPr>
          <p:sp>
            <p:nvSpPr>
              <p:cNvPr id="500786" name="Rectangle 50"/>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1</a:t>
                </a:r>
              </a:p>
            </p:txBody>
          </p:sp>
          <p:sp>
            <p:nvSpPr>
              <p:cNvPr id="500787" name="Line 51"/>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88" name="Line 52"/>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89" name="Line 53"/>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0" name="Line 54"/>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1" name="Line 55"/>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2" name="Line 56"/>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4" name="Line 58"/>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5" name="Line 59"/>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6" name="Line 60"/>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797" name="Line 61"/>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00" name="Group 64"/>
            <p:cNvGrpSpPr>
              <a:grpSpLocks/>
            </p:cNvGrpSpPr>
            <p:nvPr/>
          </p:nvGrpSpPr>
          <p:grpSpPr bwMode="auto">
            <a:xfrm>
              <a:off x="1440" y="1632"/>
              <a:ext cx="528" cy="912"/>
              <a:chOff x="798" y="1632"/>
              <a:chExt cx="528" cy="912"/>
            </a:xfrm>
          </p:grpSpPr>
          <p:sp>
            <p:nvSpPr>
              <p:cNvPr id="500801" name="Rectangle 65"/>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2</a:t>
                </a:r>
              </a:p>
            </p:txBody>
          </p:sp>
          <p:sp>
            <p:nvSpPr>
              <p:cNvPr id="500802" name="Line 66"/>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3" name="Line 67"/>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4" name="Line 68"/>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5" name="Line 69"/>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6" name="Line 70"/>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7" name="Line 71"/>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8" name="Line 72"/>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09" name="Line 73"/>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0" name="Line 74"/>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1" name="Line 75"/>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12" name="Group 76"/>
            <p:cNvGrpSpPr>
              <a:grpSpLocks/>
            </p:cNvGrpSpPr>
            <p:nvPr/>
          </p:nvGrpSpPr>
          <p:grpSpPr bwMode="auto">
            <a:xfrm>
              <a:off x="2064" y="1632"/>
              <a:ext cx="528" cy="912"/>
              <a:chOff x="798" y="1632"/>
              <a:chExt cx="528" cy="912"/>
            </a:xfrm>
          </p:grpSpPr>
          <p:sp>
            <p:nvSpPr>
              <p:cNvPr id="500813" name="Rectangle 77"/>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3</a:t>
                </a:r>
              </a:p>
            </p:txBody>
          </p:sp>
          <p:sp>
            <p:nvSpPr>
              <p:cNvPr id="500814" name="Line 78"/>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5" name="Line 79"/>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6" name="Line 80"/>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7" name="Line 81"/>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8" name="Line 82"/>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19" name="Line 83"/>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0" name="Line 84"/>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1" name="Line 85"/>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2" name="Line 86"/>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3" name="Line 87"/>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24" name="Group 88"/>
            <p:cNvGrpSpPr>
              <a:grpSpLocks/>
            </p:cNvGrpSpPr>
            <p:nvPr/>
          </p:nvGrpSpPr>
          <p:grpSpPr bwMode="auto">
            <a:xfrm>
              <a:off x="2688" y="1632"/>
              <a:ext cx="528" cy="912"/>
              <a:chOff x="798" y="1632"/>
              <a:chExt cx="528" cy="912"/>
            </a:xfrm>
          </p:grpSpPr>
          <p:sp>
            <p:nvSpPr>
              <p:cNvPr id="500825" name="Rectangle 89"/>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4</a:t>
                </a:r>
              </a:p>
            </p:txBody>
          </p:sp>
          <p:sp>
            <p:nvSpPr>
              <p:cNvPr id="500826" name="Line 90"/>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7" name="Line 91"/>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8" name="Line 92"/>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29" name="Line 93"/>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0" name="Line 94"/>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1" name="Line 95"/>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2" name="Line 96"/>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3" name="Line 97"/>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4" name="Line 98"/>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5" name="Line 99"/>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36" name="Group 100"/>
            <p:cNvGrpSpPr>
              <a:grpSpLocks/>
            </p:cNvGrpSpPr>
            <p:nvPr/>
          </p:nvGrpSpPr>
          <p:grpSpPr bwMode="auto">
            <a:xfrm>
              <a:off x="3342" y="1632"/>
              <a:ext cx="528" cy="912"/>
              <a:chOff x="798" y="1632"/>
              <a:chExt cx="528" cy="912"/>
            </a:xfrm>
          </p:grpSpPr>
          <p:sp>
            <p:nvSpPr>
              <p:cNvPr id="500837" name="Rectangle 101"/>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5</a:t>
                </a:r>
              </a:p>
            </p:txBody>
          </p:sp>
          <p:sp>
            <p:nvSpPr>
              <p:cNvPr id="500838" name="Line 102"/>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39" name="Line 103"/>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0" name="Line 104"/>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1" name="Line 105"/>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2" name="Line 106"/>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3" name="Line 107"/>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4" name="Line 108"/>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5" name="Line 109"/>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6" name="Line 110"/>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47" name="Line 111"/>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48" name="Group 112"/>
            <p:cNvGrpSpPr>
              <a:grpSpLocks/>
            </p:cNvGrpSpPr>
            <p:nvPr/>
          </p:nvGrpSpPr>
          <p:grpSpPr bwMode="auto">
            <a:xfrm>
              <a:off x="3984" y="1632"/>
              <a:ext cx="528" cy="912"/>
              <a:chOff x="798" y="1632"/>
              <a:chExt cx="528" cy="912"/>
            </a:xfrm>
          </p:grpSpPr>
          <p:sp>
            <p:nvSpPr>
              <p:cNvPr id="500849" name="Rectangle 113"/>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6</a:t>
                </a:r>
              </a:p>
            </p:txBody>
          </p:sp>
          <p:sp>
            <p:nvSpPr>
              <p:cNvPr id="500850" name="Line 114"/>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1" name="Line 115"/>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2" name="Line 116"/>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3" name="Line 117"/>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4" name="Line 118"/>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5" name="Line 119"/>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6" name="Line 120"/>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7" name="Line 121"/>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8" name="Line 122"/>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59" name="Line 123"/>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60" name="Group 124"/>
            <p:cNvGrpSpPr>
              <a:grpSpLocks/>
            </p:cNvGrpSpPr>
            <p:nvPr/>
          </p:nvGrpSpPr>
          <p:grpSpPr bwMode="auto">
            <a:xfrm>
              <a:off x="4608" y="1632"/>
              <a:ext cx="528" cy="912"/>
              <a:chOff x="798" y="1632"/>
              <a:chExt cx="528" cy="912"/>
            </a:xfrm>
          </p:grpSpPr>
          <p:sp>
            <p:nvSpPr>
              <p:cNvPr id="500861" name="Rectangle 125"/>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7</a:t>
                </a:r>
              </a:p>
            </p:txBody>
          </p:sp>
          <p:sp>
            <p:nvSpPr>
              <p:cNvPr id="500862" name="Line 126"/>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3" name="Line 127"/>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4" name="Line 128"/>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5" name="Line 129"/>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6" name="Line 130"/>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7" name="Line 131"/>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8" name="Line 132"/>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69" name="Line 133"/>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0" name="Line 134"/>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1" name="Line 135"/>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00872" name="Group 136"/>
            <p:cNvGrpSpPr>
              <a:grpSpLocks/>
            </p:cNvGrpSpPr>
            <p:nvPr/>
          </p:nvGrpSpPr>
          <p:grpSpPr bwMode="auto">
            <a:xfrm>
              <a:off x="5232" y="1632"/>
              <a:ext cx="528" cy="912"/>
              <a:chOff x="798" y="1632"/>
              <a:chExt cx="528" cy="912"/>
            </a:xfrm>
          </p:grpSpPr>
          <p:sp>
            <p:nvSpPr>
              <p:cNvPr id="500873" name="Rectangle 137"/>
              <p:cNvSpPr>
                <a:spLocks noChangeArrowheads="1"/>
              </p:cNvSpPr>
              <p:nvPr/>
            </p:nvSpPr>
            <p:spPr bwMode="auto">
              <a:xfrm>
                <a:off x="798" y="187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sz="3200" b="1">
                    <a:effectLst>
                      <a:outerShdw blurRad="38100" dist="38100" dir="2700000" algn="tl">
                        <a:srgbClr val="FFFFFF"/>
                      </a:outerShdw>
                    </a:effectLst>
                    <a:latin typeface="Comic Sans MS" pitchFamily="66" charset="0"/>
                  </a:rPr>
                  <a:t>S</a:t>
                </a:r>
                <a:r>
                  <a:rPr lang="en-US" sz="3200" b="1" baseline="-25000">
                    <a:effectLst>
                      <a:outerShdw blurRad="38100" dist="38100" dir="2700000" algn="tl">
                        <a:srgbClr val="FFFFFF"/>
                      </a:outerShdw>
                    </a:effectLst>
                    <a:latin typeface="Comic Sans MS" pitchFamily="66" charset="0"/>
                  </a:rPr>
                  <a:t>8</a:t>
                </a:r>
              </a:p>
            </p:txBody>
          </p:sp>
          <p:sp>
            <p:nvSpPr>
              <p:cNvPr id="500874" name="Line 138"/>
              <p:cNvSpPr>
                <a:spLocks noChangeShapeType="1"/>
              </p:cNvSpPr>
              <p:nvPr/>
            </p:nvSpPr>
            <p:spPr bwMode="auto">
              <a:xfrm>
                <a:off x="81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5" name="Line 139"/>
              <p:cNvSpPr>
                <a:spLocks noChangeShapeType="1"/>
              </p:cNvSpPr>
              <p:nvPr/>
            </p:nvSpPr>
            <p:spPr bwMode="auto">
              <a:xfrm>
                <a:off x="912"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6" name="Line 140"/>
              <p:cNvSpPr>
                <a:spLocks noChangeShapeType="1"/>
              </p:cNvSpPr>
              <p:nvPr/>
            </p:nvSpPr>
            <p:spPr bwMode="auto">
              <a:xfrm>
                <a:off x="1008"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7" name="Line 141"/>
              <p:cNvSpPr>
                <a:spLocks noChangeShapeType="1"/>
              </p:cNvSpPr>
              <p:nvPr/>
            </p:nvSpPr>
            <p:spPr bwMode="auto">
              <a:xfrm>
                <a:off x="1104"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8" name="Line 142"/>
              <p:cNvSpPr>
                <a:spLocks noChangeShapeType="1"/>
              </p:cNvSpPr>
              <p:nvPr/>
            </p:nvSpPr>
            <p:spPr bwMode="auto">
              <a:xfrm>
                <a:off x="1200"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79" name="Line 143"/>
              <p:cNvSpPr>
                <a:spLocks noChangeShapeType="1"/>
              </p:cNvSpPr>
              <p:nvPr/>
            </p:nvSpPr>
            <p:spPr bwMode="auto">
              <a:xfrm>
                <a:off x="1296" y="1632"/>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80" name="Line 144"/>
              <p:cNvSpPr>
                <a:spLocks noChangeShapeType="1"/>
              </p:cNvSpPr>
              <p:nvPr/>
            </p:nvSpPr>
            <p:spPr bwMode="auto">
              <a:xfrm>
                <a:off x="912"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81" name="Line 145"/>
              <p:cNvSpPr>
                <a:spLocks noChangeShapeType="1"/>
              </p:cNvSpPr>
              <p:nvPr/>
            </p:nvSpPr>
            <p:spPr bwMode="auto">
              <a:xfrm>
                <a:off x="1008"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82" name="Line 146"/>
              <p:cNvSpPr>
                <a:spLocks noChangeShapeType="1"/>
              </p:cNvSpPr>
              <p:nvPr/>
            </p:nvSpPr>
            <p:spPr bwMode="auto">
              <a:xfrm>
                <a:off x="1104"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83" name="Line 147"/>
              <p:cNvSpPr>
                <a:spLocks noChangeShapeType="1"/>
              </p:cNvSpPr>
              <p:nvPr/>
            </p:nvSpPr>
            <p:spPr bwMode="auto">
              <a:xfrm>
                <a:off x="1200" y="2304"/>
                <a:ext cx="0"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00885" name="Line 149"/>
          <p:cNvSpPr>
            <a:spLocks noChangeShapeType="1"/>
          </p:cNvSpPr>
          <p:nvPr/>
        </p:nvSpPr>
        <p:spPr bwMode="auto">
          <a:xfrm>
            <a:off x="2971800" y="3657600"/>
            <a:ext cx="411480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887" name="Line 151"/>
          <p:cNvSpPr>
            <a:spLocks noChangeShapeType="1"/>
          </p:cNvSpPr>
          <p:nvPr/>
        </p:nvSpPr>
        <p:spPr bwMode="auto">
          <a:xfrm>
            <a:off x="762000" y="3581400"/>
            <a:ext cx="7848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913" name="Oval 177"/>
          <p:cNvSpPr>
            <a:spLocks noChangeArrowheads="1"/>
          </p:cNvSpPr>
          <p:nvPr/>
        </p:nvSpPr>
        <p:spPr bwMode="auto">
          <a:xfrm>
            <a:off x="4408488" y="2171700"/>
            <a:ext cx="527050" cy="52705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spcBef>
                <a:spcPct val="50000"/>
              </a:spcBef>
            </a:pPr>
            <a:r>
              <a:rPr lang="en-US" sz="3600" b="1">
                <a:effectLst>
                  <a:outerShdw blurRad="38100" dist="38100" dir="2700000" algn="tl">
                    <a:srgbClr val="FFFFFF"/>
                  </a:outerShdw>
                </a:effectLst>
                <a:latin typeface="Courier New" pitchFamily="49" charset="0"/>
                <a:sym typeface="Symbol" pitchFamily="18" charset="2"/>
              </a:rPr>
              <a:t></a:t>
            </a:r>
          </a:p>
        </p:txBody>
      </p:sp>
      <p:sp>
        <p:nvSpPr>
          <p:cNvPr id="500915" name="Rectangle 179"/>
          <p:cNvSpPr>
            <a:spLocks noChangeArrowheads="1"/>
          </p:cNvSpPr>
          <p:nvPr/>
        </p:nvSpPr>
        <p:spPr bwMode="auto">
          <a:xfrm>
            <a:off x="762000" y="2095500"/>
            <a:ext cx="2590800" cy="685800"/>
          </a:xfrm>
          <a:prstGeom prst="rect">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a:r>
              <a:rPr lang="en-US" sz="2400" b="1" u="sng">
                <a:effectLst>
                  <a:outerShdw blurRad="38100" dist="38100" dir="2700000" algn="tl">
                    <a:srgbClr val="FFFFFF"/>
                  </a:outerShdw>
                </a:effectLst>
                <a:latin typeface="Comic Sans MS" pitchFamily="66" charset="0"/>
              </a:rPr>
              <a:t>E</a:t>
            </a:r>
            <a:r>
              <a:rPr lang="en-US" sz="2400" b="1">
                <a:effectLst>
                  <a:outerShdw blurRad="38100" dist="38100" dir="2700000" algn="tl">
                    <a:srgbClr val="FFFFFF"/>
                  </a:outerShdw>
                </a:effectLst>
                <a:latin typeface="Comic Sans MS" pitchFamily="66" charset="0"/>
              </a:rPr>
              <a:t>xpansion </a:t>
            </a:r>
          </a:p>
        </p:txBody>
      </p:sp>
      <p:sp>
        <p:nvSpPr>
          <p:cNvPr id="500916" name="AutoShape 180"/>
          <p:cNvSpPr>
            <a:spLocks noChangeArrowheads="1"/>
          </p:cNvSpPr>
          <p:nvPr/>
        </p:nvSpPr>
        <p:spPr bwMode="auto">
          <a:xfrm>
            <a:off x="304800" y="1257300"/>
            <a:ext cx="3505200" cy="762000"/>
          </a:xfrm>
          <a:prstGeom prst="downArrow">
            <a:avLst>
              <a:gd name="adj1" fmla="val 50000"/>
              <a:gd name="adj2" fmla="val 2500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r>
              <a:rPr lang="en-US" sz="2400" b="1">
                <a:effectLst>
                  <a:outerShdw blurRad="38100" dist="38100" dir="2700000" algn="tl">
                    <a:srgbClr val="FFFFFF"/>
                  </a:outerShdw>
                </a:effectLst>
              </a:rPr>
              <a:t>Nửa khối</a:t>
            </a:r>
          </a:p>
          <a:p>
            <a:pPr algn="ctr" eaLnBrk="1" hangingPunct="1"/>
            <a:r>
              <a:rPr lang="en-US" sz="2400" b="1">
                <a:effectLst>
                  <a:outerShdw blurRad="38100" dist="38100" dir="2700000" algn="tl">
                    <a:srgbClr val="FFFFFF"/>
                  </a:outerShdw>
                </a:effectLst>
              </a:rPr>
              <a:t>(32 bit)</a:t>
            </a:r>
            <a:endParaRPr lang="en-US" sz="1800">
              <a:effectLst/>
            </a:endParaRPr>
          </a:p>
        </p:txBody>
      </p:sp>
      <p:grpSp>
        <p:nvGrpSpPr>
          <p:cNvPr id="500917" name="Group 181"/>
          <p:cNvGrpSpPr>
            <a:grpSpLocks/>
          </p:cNvGrpSpPr>
          <p:nvPr/>
        </p:nvGrpSpPr>
        <p:grpSpPr bwMode="auto">
          <a:xfrm>
            <a:off x="5676900" y="1041400"/>
            <a:ext cx="1403350" cy="1820863"/>
            <a:chOff x="144" y="768"/>
            <a:chExt cx="884" cy="1147"/>
          </a:xfrm>
        </p:grpSpPr>
        <p:pic>
          <p:nvPicPr>
            <p:cNvPr id="500918" name="Picture 182" descr="key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768"/>
              <a:ext cx="743" cy="580"/>
            </a:xfrm>
            <a:prstGeom prst="rect">
              <a:avLst/>
            </a:prstGeom>
            <a:noFill/>
            <a:extLst>
              <a:ext uri="{909E8E84-426E-40DD-AFC4-6F175D3DCCD1}">
                <a14:hiddenFill xmlns:a14="http://schemas.microsoft.com/office/drawing/2010/main">
                  <a:solidFill>
                    <a:srgbClr val="FFFFFF"/>
                  </a:solidFill>
                </a14:hiddenFill>
              </a:ext>
            </a:extLst>
          </p:spPr>
        </p:pic>
        <p:sp>
          <p:nvSpPr>
            <p:cNvPr id="500919" name="Text Box 183"/>
            <p:cNvSpPr txBox="1">
              <a:spLocks noChangeArrowheads="1"/>
            </p:cNvSpPr>
            <p:nvPr/>
          </p:nvSpPr>
          <p:spPr bwMode="auto">
            <a:xfrm>
              <a:off x="144" y="1392"/>
              <a:ext cx="8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effectLst>
                    <a:outerShdw blurRad="38100" dist="38100" dir="2700000" algn="tl">
                      <a:srgbClr val="FFFFFF"/>
                    </a:outerShdw>
                  </a:effectLst>
                  <a:latin typeface="Comic Sans MS" pitchFamily="66" charset="0"/>
                </a:rPr>
                <a:t>Sub Key</a:t>
              </a:r>
            </a:p>
            <a:p>
              <a:pPr eaLnBrk="1" hangingPunct="1"/>
              <a:r>
                <a:rPr lang="en-US" sz="2400" b="1">
                  <a:effectLst>
                    <a:outerShdw blurRad="38100" dist="38100" dir="2700000" algn="tl">
                      <a:srgbClr val="FFFFFF"/>
                    </a:outerShdw>
                  </a:effectLst>
                  <a:latin typeface="Comic Sans MS" pitchFamily="66" charset="0"/>
                </a:rPr>
                <a:t>(48 bit)</a:t>
              </a:r>
            </a:p>
          </p:txBody>
        </p:sp>
      </p:grpSp>
      <p:cxnSp>
        <p:nvCxnSpPr>
          <p:cNvPr id="500920" name="AutoShape 184"/>
          <p:cNvCxnSpPr>
            <a:cxnSpLocks noChangeShapeType="1"/>
            <a:stCxn id="500915" idx="3"/>
            <a:endCxn id="500913" idx="2"/>
          </p:cNvCxnSpPr>
          <p:nvPr/>
        </p:nvCxnSpPr>
        <p:spPr bwMode="auto">
          <a:xfrm flipV="1">
            <a:off x="3352800" y="2435225"/>
            <a:ext cx="1055688" cy="3175"/>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0921" name="AutoShape 185"/>
          <p:cNvCxnSpPr>
            <a:cxnSpLocks noChangeShapeType="1"/>
            <a:stCxn id="500919" idx="1"/>
            <a:endCxn id="500913" idx="6"/>
          </p:cNvCxnSpPr>
          <p:nvPr/>
        </p:nvCxnSpPr>
        <p:spPr bwMode="auto">
          <a:xfrm flipH="1" flipV="1">
            <a:off x="4935538" y="2435225"/>
            <a:ext cx="741362" cy="11907"/>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0922" name="AutoShape 186"/>
          <p:cNvCxnSpPr>
            <a:cxnSpLocks noChangeShapeType="1"/>
            <a:stCxn id="500913" idx="4"/>
          </p:cNvCxnSpPr>
          <p:nvPr/>
        </p:nvCxnSpPr>
        <p:spPr bwMode="auto">
          <a:xfrm>
            <a:off x="4672013" y="2698750"/>
            <a:ext cx="15875" cy="882650"/>
          </a:xfrm>
          <a:prstGeom prst="straightConnector1">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0923" name="Text Box 187"/>
          <p:cNvSpPr txBox="1">
            <a:spLocks noChangeArrowheads="1"/>
          </p:cNvSpPr>
          <p:nvPr/>
        </p:nvSpPr>
        <p:spPr bwMode="auto">
          <a:xfrm>
            <a:off x="3352800" y="1981200"/>
            <a:ext cx="1096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2400" b="1">
                <a:effectLst>
                  <a:outerShdw blurRad="38100" dist="38100" dir="2700000" algn="tl">
                    <a:srgbClr val="FFFFFF"/>
                  </a:outerShdw>
                </a:effectLst>
                <a:latin typeface="Comic Sans MS" pitchFamily="66" charset="0"/>
              </a:rPr>
              <a:t>48 bit</a:t>
            </a:r>
          </a:p>
        </p:txBody>
      </p:sp>
      <p:sp>
        <p:nvSpPr>
          <p:cNvPr id="11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270385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349" name="Rectangle 469"/>
          <p:cNvSpPr>
            <a:spLocks noGrp="1" noChangeArrowheads="1"/>
          </p:cNvSpPr>
          <p:nvPr>
            <p:ph type="title"/>
          </p:nvPr>
        </p:nvSpPr>
        <p:spPr/>
        <p:txBody>
          <a:bodyPr/>
          <a:lstStyle/>
          <a:p>
            <a:r>
              <a:rPr lang="en-US"/>
              <a:t>S-box</a:t>
            </a:r>
          </a:p>
        </p:txBody>
      </p:sp>
      <p:graphicFrame>
        <p:nvGraphicFramePr>
          <p:cNvPr id="509571" name="Group 1667"/>
          <p:cNvGraphicFramePr>
            <a:graphicFrameLocks noGrp="1"/>
          </p:cNvGraphicFramePr>
          <p:nvPr>
            <p:ph idx="1"/>
            <p:extLst>
              <p:ext uri="{D42A27DB-BD31-4B8C-83A1-F6EECF244321}">
                <p14:modId xmlns:p14="http://schemas.microsoft.com/office/powerpoint/2010/main" val="1050758440"/>
              </p:ext>
            </p:extLst>
          </p:nvPr>
        </p:nvGraphicFramePr>
        <p:xfrm>
          <a:off x="382588" y="1414463"/>
          <a:ext cx="8380412" cy="2170113"/>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431800">
                <a:tc gridSpan="1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1</a:t>
                      </a:r>
                      <a:endParaRPr kumimoji="0" lang="en-US"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13</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09573" name="Group 1669"/>
          <p:cNvGraphicFramePr>
            <a:graphicFrameLocks noGrp="1"/>
          </p:cNvGraphicFramePr>
          <p:nvPr>
            <p:extLst>
              <p:ext uri="{D42A27DB-BD31-4B8C-83A1-F6EECF244321}">
                <p14:modId xmlns:p14="http://schemas.microsoft.com/office/powerpoint/2010/main" val="1641431804"/>
              </p:ext>
            </p:extLst>
          </p:nvPr>
        </p:nvGraphicFramePr>
        <p:xfrm>
          <a:off x="381000" y="3886200"/>
          <a:ext cx="8382000" cy="1981200"/>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161925">
                <a:tc gridSpan="1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2</a:t>
                      </a:r>
                      <a:endParaRPr kumimoji="0" lang="en-US"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  9</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9574" name="Rectangle 1670"/>
          <p:cNvSpPr>
            <a:spLocks noChangeArrowheads="1"/>
          </p:cNvSpPr>
          <p:nvPr/>
        </p:nvSpPr>
        <p:spPr bwMode="auto">
          <a:xfrm>
            <a:off x="503238" y="6049318"/>
            <a:ext cx="65277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en-US" sz="2400" i="1" dirty="0" err="1">
                <a:solidFill>
                  <a:schemeClr val="tx1"/>
                </a:solidFill>
              </a:rPr>
              <a:t>Ví</a:t>
            </a:r>
            <a:r>
              <a:rPr lang="en-US" sz="2400" i="1" dirty="0">
                <a:solidFill>
                  <a:schemeClr val="tx1"/>
                </a:solidFill>
              </a:rPr>
              <a:t> </a:t>
            </a:r>
            <a:r>
              <a:rPr lang="en-US" sz="2400" i="1" dirty="0" err="1">
                <a:solidFill>
                  <a:schemeClr val="tx1"/>
                </a:solidFill>
              </a:rPr>
              <a:t>dụ</a:t>
            </a:r>
            <a:r>
              <a:rPr lang="en-US" sz="2400" i="1" dirty="0">
                <a:solidFill>
                  <a:schemeClr val="tx1"/>
                </a:solidFill>
              </a:rPr>
              <a:t>: </a:t>
            </a:r>
            <a:r>
              <a:rPr lang="en-US" sz="2400" i="1" dirty="0" err="1">
                <a:solidFill>
                  <a:schemeClr val="tx1"/>
                </a:solidFill>
              </a:rPr>
              <a:t>B</a:t>
            </a:r>
            <a:r>
              <a:rPr lang="en-US" sz="2400" i="1" baseline="-25000" dirty="0" err="1">
                <a:solidFill>
                  <a:schemeClr val="tx1"/>
                </a:solidFill>
              </a:rPr>
              <a:t>j</a:t>
            </a:r>
            <a:r>
              <a:rPr lang="en-US" sz="2400" dirty="0">
                <a:solidFill>
                  <a:schemeClr val="tx1"/>
                </a:solidFill>
              </a:rPr>
              <a:t> = </a:t>
            </a:r>
            <a:r>
              <a:rPr lang="en-US" sz="2400" i="1" dirty="0">
                <a:solidFill>
                  <a:schemeClr val="tx1"/>
                </a:solidFill>
              </a:rPr>
              <a:t>b</a:t>
            </a:r>
            <a:r>
              <a:rPr lang="en-US" sz="2400" baseline="-25000" dirty="0">
                <a:solidFill>
                  <a:schemeClr val="tx1"/>
                </a:solidFill>
              </a:rPr>
              <a:t>1</a:t>
            </a:r>
            <a:r>
              <a:rPr lang="en-US" sz="2400" i="1" dirty="0">
                <a:solidFill>
                  <a:schemeClr val="tx1"/>
                </a:solidFill>
              </a:rPr>
              <a:t>b</a:t>
            </a:r>
            <a:r>
              <a:rPr lang="en-US" sz="2400" baseline="-25000" dirty="0">
                <a:solidFill>
                  <a:schemeClr val="tx1"/>
                </a:solidFill>
              </a:rPr>
              <a:t>2</a:t>
            </a:r>
            <a:r>
              <a:rPr lang="en-US" sz="2400" i="1" dirty="0">
                <a:solidFill>
                  <a:schemeClr val="tx1"/>
                </a:solidFill>
              </a:rPr>
              <a:t>b</a:t>
            </a:r>
            <a:r>
              <a:rPr lang="en-US" sz="2400" baseline="-25000" dirty="0">
                <a:solidFill>
                  <a:schemeClr val="tx1"/>
                </a:solidFill>
              </a:rPr>
              <a:t>3</a:t>
            </a:r>
            <a:r>
              <a:rPr lang="en-US" sz="2400" i="1" dirty="0">
                <a:solidFill>
                  <a:schemeClr val="tx1"/>
                </a:solidFill>
              </a:rPr>
              <a:t>b</a:t>
            </a:r>
            <a:r>
              <a:rPr lang="en-US" sz="2400" baseline="-25000" dirty="0">
                <a:solidFill>
                  <a:schemeClr val="tx1"/>
                </a:solidFill>
              </a:rPr>
              <a:t>4</a:t>
            </a:r>
            <a:r>
              <a:rPr lang="en-US" sz="2400" i="1" dirty="0">
                <a:solidFill>
                  <a:schemeClr val="tx1"/>
                </a:solidFill>
              </a:rPr>
              <a:t>b</a:t>
            </a:r>
            <a:r>
              <a:rPr lang="en-US" sz="2400" baseline="-25000" dirty="0">
                <a:solidFill>
                  <a:schemeClr val="tx1"/>
                </a:solidFill>
              </a:rPr>
              <a:t>5</a:t>
            </a:r>
            <a:r>
              <a:rPr lang="en-US" sz="2400" i="1" dirty="0">
                <a:solidFill>
                  <a:schemeClr val="tx1"/>
                </a:solidFill>
              </a:rPr>
              <a:t>b</a:t>
            </a:r>
            <a:r>
              <a:rPr lang="en-US" sz="2400" baseline="-25000" dirty="0">
                <a:solidFill>
                  <a:schemeClr val="tx1"/>
                </a:solidFill>
              </a:rPr>
              <a:t>6 </a:t>
            </a:r>
            <a:r>
              <a:rPr lang="en-US" sz="2400" dirty="0" err="1">
                <a:solidFill>
                  <a:schemeClr val="tx1"/>
                </a:solidFill>
              </a:rPr>
              <a:t>thì</a:t>
            </a:r>
            <a:r>
              <a:rPr lang="en-US" sz="2400" dirty="0">
                <a:solidFill>
                  <a:schemeClr val="tx1"/>
                </a:solidFill>
              </a:rPr>
              <a:t> </a:t>
            </a:r>
            <a:r>
              <a:rPr lang="en-US" sz="2400" i="1" dirty="0" err="1">
                <a:solidFill>
                  <a:schemeClr val="tx1"/>
                </a:solidFill>
              </a:rPr>
              <a:t>S</a:t>
            </a:r>
            <a:r>
              <a:rPr lang="en-US" sz="2400" i="1" baseline="-25000" dirty="0" err="1">
                <a:solidFill>
                  <a:schemeClr val="tx1"/>
                </a:solidFill>
              </a:rPr>
              <a:t>j</a:t>
            </a:r>
            <a:r>
              <a:rPr lang="en-US" sz="2400" dirty="0">
                <a:solidFill>
                  <a:schemeClr val="tx1"/>
                </a:solidFill>
              </a:rPr>
              <a:t>(</a:t>
            </a:r>
            <a:r>
              <a:rPr lang="en-US" sz="2400" i="1" dirty="0">
                <a:solidFill>
                  <a:schemeClr val="tx1"/>
                </a:solidFill>
              </a:rPr>
              <a:t>B</a:t>
            </a:r>
            <a:r>
              <a:rPr lang="en-US" sz="2400" i="1" baseline="-25000" dirty="0">
                <a:solidFill>
                  <a:schemeClr val="tx1"/>
                </a:solidFill>
              </a:rPr>
              <a:t>i</a:t>
            </a:r>
            <a:r>
              <a:rPr lang="en-US" sz="2400" dirty="0">
                <a:solidFill>
                  <a:schemeClr val="tx1"/>
                </a:solidFill>
              </a:rPr>
              <a:t>) = </a:t>
            </a:r>
            <a:r>
              <a:rPr lang="en-US" sz="2400" i="1" dirty="0" err="1">
                <a:solidFill>
                  <a:schemeClr val="tx1"/>
                </a:solidFill>
              </a:rPr>
              <a:t>S</a:t>
            </a:r>
            <a:r>
              <a:rPr lang="en-US" sz="2400" i="1" baseline="-25000" dirty="0" err="1">
                <a:solidFill>
                  <a:schemeClr val="tx1"/>
                </a:solidFill>
              </a:rPr>
              <a:t>j</a:t>
            </a:r>
            <a:r>
              <a:rPr lang="en-US" sz="2400" dirty="0">
                <a:solidFill>
                  <a:schemeClr val="tx1"/>
                </a:solidFill>
              </a:rPr>
              <a:t>[</a:t>
            </a:r>
            <a:r>
              <a:rPr lang="en-US" sz="2400" i="1" dirty="0">
                <a:solidFill>
                  <a:schemeClr val="tx1"/>
                </a:solidFill>
              </a:rPr>
              <a:t>b</a:t>
            </a:r>
            <a:r>
              <a:rPr lang="en-US" sz="2400" baseline="-25000" dirty="0">
                <a:solidFill>
                  <a:schemeClr val="tx1"/>
                </a:solidFill>
              </a:rPr>
              <a:t>1</a:t>
            </a:r>
            <a:r>
              <a:rPr lang="en-US" sz="2400" i="1" dirty="0">
                <a:solidFill>
                  <a:schemeClr val="tx1"/>
                </a:solidFill>
              </a:rPr>
              <a:t>b</a:t>
            </a:r>
            <a:r>
              <a:rPr lang="en-US" sz="2400" baseline="-25000" dirty="0">
                <a:solidFill>
                  <a:schemeClr val="tx1"/>
                </a:solidFill>
              </a:rPr>
              <a:t>6</a:t>
            </a:r>
            <a:r>
              <a:rPr lang="en-US" sz="2400" dirty="0">
                <a:solidFill>
                  <a:schemeClr val="tx1"/>
                </a:solidFill>
              </a:rPr>
              <a:t>][</a:t>
            </a:r>
            <a:r>
              <a:rPr lang="en-US" sz="2400" i="1" dirty="0">
                <a:solidFill>
                  <a:schemeClr val="tx1"/>
                </a:solidFill>
              </a:rPr>
              <a:t>b</a:t>
            </a:r>
            <a:r>
              <a:rPr lang="en-US" sz="2400" baseline="-25000" dirty="0">
                <a:solidFill>
                  <a:schemeClr val="tx1"/>
                </a:solidFill>
              </a:rPr>
              <a:t>2</a:t>
            </a:r>
            <a:r>
              <a:rPr lang="en-US" sz="2400" i="1" dirty="0">
                <a:solidFill>
                  <a:schemeClr val="tx1"/>
                </a:solidFill>
              </a:rPr>
              <a:t>b</a:t>
            </a:r>
            <a:r>
              <a:rPr lang="en-US" sz="2400" baseline="-25000" dirty="0">
                <a:solidFill>
                  <a:schemeClr val="tx1"/>
                </a:solidFill>
              </a:rPr>
              <a:t>3</a:t>
            </a:r>
            <a:r>
              <a:rPr lang="en-US" sz="2400" i="1" dirty="0">
                <a:solidFill>
                  <a:schemeClr val="tx1"/>
                </a:solidFill>
              </a:rPr>
              <a:t>b</a:t>
            </a:r>
            <a:r>
              <a:rPr lang="en-US" sz="2400" baseline="-25000" dirty="0">
                <a:solidFill>
                  <a:schemeClr val="tx1"/>
                </a:solidFill>
              </a:rPr>
              <a:t>4</a:t>
            </a:r>
            <a:r>
              <a:rPr lang="en-US" sz="2400" i="1" dirty="0">
                <a:solidFill>
                  <a:schemeClr val="tx1"/>
                </a:solidFill>
              </a:rPr>
              <a:t>b</a:t>
            </a:r>
            <a:r>
              <a:rPr lang="en-US" sz="2400" baseline="-25000" dirty="0">
                <a:solidFill>
                  <a:schemeClr val="tx1"/>
                </a:solidFill>
              </a:rPr>
              <a:t>5</a:t>
            </a:r>
            <a:r>
              <a:rPr lang="en-US" sz="2400" dirty="0">
                <a:solidFill>
                  <a:schemeClr val="tx1"/>
                </a:solidFill>
              </a:rPr>
              <a:t>]</a:t>
            </a:r>
          </a:p>
        </p:txBody>
      </p:sp>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7768342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effectLst>
                  <a:outerShdw blurRad="38100" dist="38100" dir="2700000" algn="tl">
                    <a:srgbClr val="000000"/>
                  </a:outerShdw>
                </a:effectLst>
              </a:rPr>
              <a:t>S-box</a:t>
            </a:r>
          </a:p>
        </p:txBody>
      </p:sp>
      <p:graphicFrame>
        <p:nvGraphicFramePr>
          <p:cNvPr id="510979" name="Group 3"/>
          <p:cNvGraphicFramePr>
            <a:graphicFrameLocks noGrp="1"/>
          </p:cNvGraphicFramePr>
          <p:nvPr>
            <p:ph idx="1"/>
            <p:extLst>
              <p:ext uri="{D42A27DB-BD31-4B8C-83A1-F6EECF244321}">
                <p14:modId xmlns:p14="http://schemas.microsoft.com/office/powerpoint/2010/main" val="190436819"/>
              </p:ext>
            </p:extLst>
          </p:nvPr>
        </p:nvGraphicFramePr>
        <p:xfrm>
          <a:off x="382588" y="1414463"/>
          <a:ext cx="8380412" cy="2170113"/>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431800">
                <a:tc gridSpan="1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3</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11189" name="Group 213"/>
          <p:cNvGraphicFramePr>
            <a:graphicFrameLocks noGrp="1"/>
          </p:cNvGraphicFramePr>
          <p:nvPr>
            <p:extLst>
              <p:ext uri="{D42A27DB-BD31-4B8C-83A1-F6EECF244321}">
                <p14:modId xmlns:p14="http://schemas.microsoft.com/office/powerpoint/2010/main" val="616808272"/>
              </p:ext>
            </p:extLst>
          </p:nvPr>
        </p:nvGraphicFramePr>
        <p:xfrm>
          <a:off x="381000" y="3886200"/>
          <a:ext cx="8382000" cy="1981200"/>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161925">
                <a:tc gridSpan="1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4</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14</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19489385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effectLst>
                  <a:outerShdw blurRad="38100" dist="38100" dir="2700000" algn="tl">
                    <a:srgbClr val="000000"/>
                  </a:outerShdw>
                </a:effectLst>
              </a:rPr>
              <a:t>S-box</a:t>
            </a:r>
          </a:p>
        </p:txBody>
      </p:sp>
      <p:graphicFrame>
        <p:nvGraphicFramePr>
          <p:cNvPr id="512003" name="Group 3"/>
          <p:cNvGraphicFramePr>
            <a:graphicFrameLocks noGrp="1"/>
          </p:cNvGraphicFramePr>
          <p:nvPr>
            <p:ph idx="1"/>
            <p:extLst>
              <p:ext uri="{D42A27DB-BD31-4B8C-83A1-F6EECF244321}">
                <p14:modId xmlns:p14="http://schemas.microsoft.com/office/powerpoint/2010/main" val="2381147987"/>
              </p:ext>
            </p:extLst>
          </p:nvPr>
        </p:nvGraphicFramePr>
        <p:xfrm>
          <a:off x="382588" y="1414463"/>
          <a:ext cx="8380412" cy="2170113"/>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431800">
                <a:tc gridSpan="1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5</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  3</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12182" name="Group 182"/>
          <p:cNvGraphicFramePr>
            <a:graphicFrameLocks noGrp="1"/>
          </p:cNvGraphicFramePr>
          <p:nvPr>
            <p:extLst>
              <p:ext uri="{D42A27DB-BD31-4B8C-83A1-F6EECF244321}">
                <p14:modId xmlns:p14="http://schemas.microsoft.com/office/powerpoint/2010/main" val="3569519666"/>
              </p:ext>
            </p:extLst>
          </p:nvPr>
        </p:nvGraphicFramePr>
        <p:xfrm>
          <a:off x="381000" y="3886200"/>
          <a:ext cx="8382000" cy="1981200"/>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161925">
                <a:tc gridSpan="1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6</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13</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2476550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effectLst>
                  <a:outerShdw blurRad="38100" dist="38100" dir="2700000" algn="tl">
                    <a:srgbClr val="000000"/>
                  </a:outerShdw>
                </a:effectLst>
              </a:rPr>
              <a:t>S-box</a:t>
            </a:r>
          </a:p>
        </p:txBody>
      </p:sp>
      <p:graphicFrame>
        <p:nvGraphicFramePr>
          <p:cNvPr id="513027" name="Group 3"/>
          <p:cNvGraphicFramePr>
            <a:graphicFrameLocks noGrp="1"/>
          </p:cNvGraphicFramePr>
          <p:nvPr>
            <p:ph idx="1"/>
            <p:extLst>
              <p:ext uri="{D42A27DB-BD31-4B8C-83A1-F6EECF244321}">
                <p14:modId xmlns:p14="http://schemas.microsoft.com/office/powerpoint/2010/main" val="1085711607"/>
              </p:ext>
            </p:extLst>
          </p:nvPr>
        </p:nvGraphicFramePr>
        <p:xfrm>
          <a:off x="382588" y="1414463"/>
          <a:ext cx="8380412" cy="2170113"/>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431800">
                <a:tc gridSpan="1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7</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13206" name="Group 182"/>
          <p:cNvGraphicFramePr>
            <a:graphicFrameLocks noGrp="1"/>
          </p:cNvGraphicFramePr>
          <p:nvPr>
            <p:extLst>
              <p:ext uri="{D42A27DB-BD31-4B8C-83A1-F6EECF244321}">
                <p14:modId xmlns:p14="http://schemas.microsoft.com/office/powerpoint/2010/main" val="3466881151"/>
              </p:ext>
            </p:extLst>
          </p:nvPr>
        </p:nvGraphicFramePr>
        <p:xfrm>
          <a:off x="381000" y="3886200"/>
          <a:ext cx="8382000" cy="1981200"/>
        </p:xfrm>
        <a:graphic>
          <a:graphicData uri="http://schemas.openxmlformats.org/drawingml/2006/table">
            <a:tbl>
              <a:tblPr/>
              <a:tblGrid>
                <a:gridCol w="523875">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3875">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3875">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gridCol w="523875">
                  <a:extLst>
                    <a:ext uri="{9D8B030D-6E8A-4147-A177-3AD203B41FA5}">
                      <a16:colId xmlns:a16="http://schemas.microsoft.com/office/drawing/2014/main" val="20015"/>
                    </a:ext>
                  </a:extLst>
                </a:gridCol>
              </a:tblGrid>
              <a:tr h="161925">
                <a:tc gridSpan="1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cs typeface="Arial" charset="0"/>
                        </a:rPr>
                        <a:t>S</a:t>
                      </a:r>
                      <a:r>
                        <a:rPr kumimoji="0" lang="en-US" sz="2000" b="1" i="0" u="none" strike="noStrike" cap="none" normalizeH="0" baseline="-30000" dirty="0">
                          <a:ln>
                            <a:noFill/>
                          </a:ln>
                          <a:solidFill>
                            <a:schemeClr val="tx1"/>
                          </a:solidFill>
                          <a:effectLst/>
                          <a:latin typeface="Arial" charset="0"/>
                          <a:cs typeface="Arial" charset="0"/>
                        </a:rPr>
                        <a:t>8</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hlink">
                            <a:alpha val="50000"/>
                          </a:schemeClr>
                        </a:gs>
                        <a:gs pos="100000">
                          <a:schemeClr val="hlink">
                            <a:gamma/>
                            <a:tint val="0"/>
                            <a:invGamma/>
                            <a:alpha val="50000"/>
                          </a:schemeClr>
                        </a:gs>
                      </a:gsLst>
                      <a:lin ang="27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11</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6545993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Nội dung</a:t>
            </a:r>
          </a:p>
        </p:txBody>
      </p:sp>
      <p:sp>
        <p:nvSpPr>
          <p:cNvPr id="296963" name="Rectangle 3"/>
          <p:cNvSpPr>
            <a:spLocks noGrp="1" noChangeArrowheads="1"/>
          </p:cNvSpPr>
          <p:nvPr>
            <p:ph type="body" idx="1"/>
          </p:nvPr>
        </p:nvSpPr>
        <p:spPr>
          <a:xfrm>
            <a:off x="382588" y="1414463"/>
            <a:ext cx="8380412" cy="868362"/>
          </a:xfrm>
          <a:ln/>
        </p:spPr>
        <p:txBody>
          <a:bodyPr/>
          <a:lstStyle/>
          <a:p>
            <a:r>
              <a:rPr lang="en-GB" sz="2400" b="1"/>
              <a:t>Data Encryption Standard</a:t>
            </a:r>
            <a:endParaRPr lang="en-US" sz="2400" b="1"/>
          </a:p>
          <a:p>
            <a:r>
              <a:rPr lang="en-GB" sz="2400" b="1"/>
              <a:t>Advanced Encryption Standard</a:t>
            </a:r>
            <a:endParaRPr lang="en-US" sz="2400" b="1" u="sng"/>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212921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640" name="Rectangle 304"/>
          <p:cNvSpPr>
            <a:spLocks noGrp="1" noChangeArrowheads="1"/>
          </p:cNvSpPr>
          <p:nvPr>
            <p:ph type="title"/>
          </p:nvPr>
        </p:nvSpPr>
        <p:spPr/>
        <p:txBody>
          <a:bodyPr/>
          <a:lstStyle/>
          <a:p>
            <a:r>
              <a:rPr lang="en-US">
                <a:effectLst>
                  <a:outerShdw blurRad="38100" dist="38100" dir="2700000" algn="tl">
                    <a:srgbClr val="000000"/>
                  </a:outerShdw>
                </a:effectLst>
              </a:rPr>
              <a:t>Bảng hoán vị P</a:t>
            </a:r>
          </a:p>
        </p:txBody>
      </p:sp>
      <p:graphicFrame>
        <p:nvGraphicFramePr>
          <p:cNvPr id="526708" name="Group 372"/>
          <p:cNvGraphicFramePr>
            <a:graphicFrameLocks noGrp="1"/>
          </p:cNvGraphicFramePr>
          <p:nvPr>
            <p:ph idx="1"/>
            <p:extLst>
              <p:ext uri="{D42A27DB-BD31-4B8C-83A1-F6EECF244321}">
                <p14:modId xmlns:p14="http://schemas.microsoft.com/office/powerpoint/2010/main" val="550697609"/>
              </p:ext>
            </p:extLst>
          </p:nvPr>
        </p:nvGraphicFramePr>
        <p:xfrm>
          <a:off x="382588" y="1414463"/>
          <a:ext cx="3732212" cy="3566160"/>
        </p:xfrm>
        <a:graphic>
          <a:graphicData uri="http://schemas.openxmlformats.org/drawingml/2006/table">
            <a:tbl>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1862">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161925">
                <a:tc gridSpan="4">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P</a:t>
                      </a:r>
                      <a:endParaRPr kumimoji="0" lang="en-US" sz="20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25</a:t>
                      </a:r>
                      <a:endParaRPr kumimoji="0" lang="en-US" sz="2000" b="0" i="0" u="none" strike="noStrike" cap="none" normalizeH="0" baseline="0" dirty="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40062206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928" name="Rectangle 520"/>
          <p:cNvSpPr>
            <a:spLocks noGrp="1" noChangeArrowheads="1"/>
          </p:cNvSpPr>
          <p:nvPr>
            <p:ph type="title"/>
          </p:nvPr>
        </p:nvSpPr>
        <p:spPr/>
        <p:txBody>
          <a:bodyPr/>
          <a:lstStyle/>
          <a:p>
            <a:r>
              <a:rPr lang="en-US"/>
              <a:t>Key Schedule</a:t>
            </a:r>
          </a:p>
        </p:txBody>
      </p:sp>
      <p:sp>
        <p:nvSpPr>
          <p:cNvPr id="529929" name="Rectangle 521"/>
          <p:cNvSpPr>
            <a:spLocks noGrp="1" noChangeArrowheads="1"/>
          </p:cNvSpPr>
          <p:nvPr>
            <p:ph type="body" idx="1"/>
          </p:nvPr>
        </p:nvSpPr>
        <p:spPr>
          <a:xfrm>
            <a:off x="382588" y="1414463"/>
            <a:ext cx="4951412" cy="3278187"/>
          </a:xfrm>
          <a:ln/>
        </p:spPr>
        <p:txBody>
          <a:bodyPr/>
          <a:lstStyle/>
          <a:p>
            <a:r>
              <a:rPr lang="en-US" sz="2400"/>
              <a:t>Thao tác xoay vòng bit</a:t>
            </a:r>
          </a:p>
          <a:p>
            <a:pPr lvl="1"/>
            <a:r>
              <a:rPr lang="en-US" sz="2400"/>
              <a:t>&lt;&lt;&lt;: Xoay vòng sang trái</a:t>
            </a:r>
          </a:p>
          <a:p>
            <a:pPr lvl="1"/>
            <a:r>
              <a:rPr lang="en-US" sz="2400"/>
              <a:t>&gt;&gt;&gt;: Xoay vòng sang phải</a:t>
            </a:r>
          </a:p>
          <a:p>
            <a:pPr lvl="1"/>
            <a:endParaRPr lang="en-US" sz="2400"/>
          </a:p>
          <a:p>
            <a:r>
              <a:rPr lang="en-US" sz="2400"/>
              <a:t>Với subkey thứ 1, 2, 9, 16: xoay vòng 1 vị trí</a:t>
            </a:r>
          </a:p>
          <a:p>
            <a:r>
              <a:rPr lang="en-US" sz="2400"/>
              <a:t>Với subkey còn lại: xoay vòng 2 vị trí</a:t>
            </a:r>
          </a:p>
        </p:txBody>
      </p:sp>
      <p:pic>
        <p:nvPicPr>
          <p:cNvPr id="529413" name="Picture 5" descr="DES-key-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3352800"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2531059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972" name="Rectangle 516"/>
          <p:cNvSpPr>
            <a:spLocks noGrp="1" noChangeArrowheads="1"/>
          </p:cNvSpPr>
          <p:nvPr>
            <p:ph type="title"/>
          </p:nvPr>
        </p:nvSpPr>
        <p:spPr/>
        <p:txBody>
          <a:bodyPr/>
          <a:lstStyle/>
          <a:p>
            <a:r>
              <a:rPr lang="en-US"/>
              <a:t>Các hoán vị trong Key Schedule</a:t>
            </a:r>
          </a:p>
        </p:txBody>
      </p:sp>
      <p:graphicFrame>
        <p:nvGraphicFramePr>
          <p:cNvPr id="531974" name="Group 518"/>
          <p:cNvGraphicFramePr>
            <a:graphicFrameLocks noGrp="1"/>
          </p:cNvGraphicFramePr>
          <p:nvPr>
            <p:ph sz="half" idx="1"/>
          </p:nvPr>
        </p:nvGraphicFramePr>
        <p:xfrm>
          <a:off x="4802188" y="1471613"/>
          <a:ext cx="4113212" cy="356616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4212">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161925">
                <a:tc gridSpan="6">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PC-2</a:t>
                      </a:r>
                      <a:endParaRPr kumimoji="0" lang="en-US"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31975" name="Group 519"/>
          <p:cNvGraphicFramePr>
            <a:graphicFrameLocks noGrp="1"/>
          </p:cNvGraphicFramePr>
          <p:nvPr>
            <p:ph sz="half" idx="2"/>
          </p:nvPr>
        </p:nvGraphicFramePr>
        <p:xfrm>
          <a:off x="304800" y="1447800"/>
          <a:ext cx="4114800" cy="3566160"/>
        </p:xfrm>
        <a:graphic>
          <a:graphicData uri="http://schemas.openxmlformats.org/drawingml/2006/table">
            <a:tbl>
              <a:tblPr/>
              <a:tblGrid>
                <a:gridCol w="587375">
                  <a:extLst>
                    <a:ext uri="{9D8B030D-6E8A-4147-A177-3AD203B41FA5}">
                      <a16:colId xmlns:a16="http://schemas.microsoft.com/office/drawing/2014/main" val="20000"/>
                    </a:ext>
                  </a:extLst>
                </a:gridCol>
                <a:gridCol w="588963">
                  <a:extLst>
                    <a:ext uri="{9D8B030D-6E8A-4147-A177-3AD203B41FA5}">
                      <a16:colId xmlns:a16="http://schemas.microsoft.com/office/drawing/2014/main" val="20001"/>
                    </a:ext>
                  </a:extLst>
                </a:gridCol>
                <a:gridCol w="585787">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85788">
                  <a:extLst>
                    <a:ext uri="{9D8B030D-6E8A-4147-A177-3AD203B41FA5}">
                      <a16:colId xmlns:a16="http://schemas.microsoft.com/office/drawing/2014/main" val="20004"/>
                    </a:ext>
                  </a:extLst>
                </a:gridCol>
                <a:gridCol w="588962">
                  <a:extLst>
                    <a:ext uri="{9D8B030D-6E8A-4147-A177-3AD203B41FA5}">
                      <a16:colId xmlns:a16="http://schemas.microsoft.com/office/drawing/2014/main" val="20005"/>
                    </a:ext>
                  </a:extLst>
                </a:gridCol>
                <a:gridCol w="587375">
                  <a:extLst>
                    <a:ext uri="{9D8B030D-6E8A-4147-A177-3AD203B41FA5}">
                      <a16:colId xmlns:a16="http://schemas.microsoft.com/office/drawing/2014/main" val="20006"/>
                    </a:ext>
                  </a:extLst>
                </a:gridCol>
              </a:tblGrid>
              <a:tr h="161925">
                <a:tc gridSpan="7">
                  <a:txBody>
                    <a:bodyPr/>
                    <a:lstStyle/>
                    <a:p>
                      <a:pPr marL="447675" marR="0" lvl="0" indent="-447675"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Arial" charset="0"/>
                        </a:rPr>
                        <a:t>PC-1</a:t>
                      </a:r>
                      <a:endParaRPr kumimoji="0" lang="en-US"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6</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37</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29</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21</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13</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5</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28</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4</a:t>
                      </a:r>
                      <a:endParaRPr kumimoji="0" lang="en-US" sz="2000" b="0" i="0" u="none" strike="noStrike" cap="none" normalizeH="0" baseline="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31980" name="AutoShape 524"/>
          <p:cNvSpPr>
            <a:spLocks noChangeArrowheads="1"/>
          </p:cNvSpPr>
          <p:nvPr/>
        </p:nvSpPr>
        <p:spPr bwMode="auto">
          <a:xfrm>
            <a:off x="457200" y="5334000"/>
            <a:ext cx="3733800" cy="1143000"/>
          </a:xfrm>
          <a:prstGeom prst="wedgeRoundRectCallout">
            <a:avLst>
              <a:gd name="adj1" fmla="val -37713"/>
              <a:gd name="adj2" fmla="val -84028"/>
              <a:gd name="adj3" fmla="val 16667"/>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3175" algn="ctr">
                <a:solidFill>
                  <a:srgbClr val="8BC5FF"/>
                </a:solidFill>
                <a:miter lim="800000"/>
                <a:headEnd/>
                <a:tailEnd/>
              </a14:hiddenLine>
            </a:ext>
          </a:extLst>
        </p:spPr>
        <p:txBody>
          <a:bodyPr anchor="ctr"/>
          <a:lstStyle/>
          <a:p>
            <a:pPr algn="ctr"/>
            <a:r>
              <a:rPr lang="en-US" sz="3200" b="1" baseline="-25000" dirty="0" err="1">
                <a:effectLst>
                  <a:outerShdw blurRad="38100" dist="38100" dir="2700000" algn="tl">
                    <a:srgbClr val="FFFFFF"/>
                  </a:outerShdw>
                </a:effectLst>
              </a:rPr>
              <a:t>Chọn</a:t>
            </a:r>
            <a:r>
              <a:rPr lang="en-US" sz="3200" b="1" baseline="-25000" dirty="0">
                <a:effectLst>
                  <a:outerShdw blurRad="38100" dist="38100" dir="2700000" algn="tl">
                    <a:srgbClr val="FFFFFF"/>
                  </a:outerShdw>
                </a:effectLst>
              </a:rPr>
              <a:t> 56 bit</a:t>
            </a:r>
          </a:p>
          <a:p>
            <a:pPr algn="ctr"/>
            <a:r>
              <a:rPr lang="en-US" sz="3200" b="1" baseline="-25000" dirty="0">
                <a:effectLst>
                  <a:outerShdw blurRad="38100" dist="38100" dir="2700000" algn="tl">
                    <a:srgbClr val="FFFFFF"/>
                  </a:outerShdw>
                </a:effectLst>
              </a:rPr>
              <a:t>(</a:t>
            </a:r>
            <a:r>
              <a:rPr lang="en-US" sz="3200" b="1" baseline="-25000" dirty="0" err="1">
                <a:effectLst>
                  <a:outerShdw blurRad="38100" dist="38100" dir="2700000" algn="tl">
                    <a:srgbClr val="FFFFFF"/>
                  </a:outerShdw>
                </a:effectLst>
              </a:rPr>
              <a:t>bỏ</a:t>
            </a:r>
            <a:r>
              <a:rPr lang="en-US" sz="3200" b="1" baseline="-25000" dirty="0">
                <a:effectLst>
                  <a:outerShdw blurRad="38100" dist="38100" dir="2700000" algn="tl">
                    <a:srgbClr val="FFFFFF"/>
                  </a:outerShdw>
                </a:effectLst>
              </a:rPr>
              <a:t> bit 8, 16, 24, 32, </a:t>
            </a:r>
          </a:p>
          <a:p>
            <a:pPr algn="ctr"/>
            <a:r>
              <a:rPr lang="en-US" sz="3200" b="1" baseline="-25000" dirty="0">
                <a:effectLst>
                  <a:outerShdw blurRad="38100" dist="38100" dir="2700000" algn="tl">
                    <a:srgbClr val="FFFFFF"/>
                  </a:outerShdw>
                </a:effectLst>
              </a:rPr>
              <a:t>40, 48, 56, 64</a:t>
            </a:r>
          </a:p>
        </p:txBody>
      </p:sp>
      <p:sp>
        <p:nvSpPr>
          <p:cNvPr id="531981" name="AutoShape 525"/>
          <p:cNvSpPr>
            <a:spLocks noChangeArrowheads="1"/>
          </p:cNvSpPr>
          <p:nvPr/>
        </p:nvSpPr>
        <p:spPr bwMode="auto">
          <a:xfrm>
            <a:off x="5029200" y="5486400"/>
            <a:ext cx="3733800" cy="1143000"/>
          </a:xfrm>
          <a:prstGeom prst="wedgeRoundRectCallout">
            <a:avLst>
              <a:gd name="adj1" fmla="val 4463"/>
              <a:gd name="adj2" fmla="val -98472"/>
              <a:gd name="adj3" fmla="val 16667"/>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r>
              <a:rPr lang="en-US" sz="3200" b="1" baseline="-25000" dirty="0" err="1">
                <a:effectLst>
                  <a:outerShdw blurRad="38100" dist="38100" dir="2700000" algn="tl">
                    <a:srgbClr val="FFFFFF"/>
                  </a:outerShdw>
                </a:effectLst>
              </a:rPr>
              <a:t>Chọn</a:t>
            </a:r>
            <a:r>
              <a:rPr lang="en-US" sz="3200" b="1" baseline="-25000" dirty="0">
                <a:effectLst>
                  <a:outerShdw blurRad="38100" dist="38100" dir="2700000" algn="tl">
                    <a:srgbClr val="FFFFFF"/>
                  </a:outerShdw>
                </a:effectLst>
              </a:rPr>
              <a:t> 48 bit</a:t>
            </a:r>
          </a:p>
          <a:p>
            <a:pPr algn="ctr" eaLnBrk="1" hangingPunct="1"/>
            <a:r>
              <a:rPr lang="en-US" sz="3200" b="1" baseline="-25000" dirty="0">
                <a:effectLst>
                  <a:outerShdw blurRad="38100" dist="38100" dir="2700000" algn="tl">
                    <a:srgbClr val="FFFFFF"/>
                  </a:outerShdw>
                </a:effectLst>
              </a:rPr>
              <a:t>(</a:t>
            </a:r>
            <a:r>
              <a:rPr lang="en-US" sz="3200" b="1" baseline="-25000" dirty="0" err="1">
                <a:effectLst>
                  <a:outerShdw blurRad="38100" dist="38100" dir="2700000" algn="tl">
                    <a:srgbClr val="FFFFFF"/>
                  </a:outerShdw>
                </a:effectLst>
              </a:rPr>
              <a:t>bỏ</a:t>
            </a:r>
            <a:r>
              <a:rPr lang="en-US" sz="3200" b="1" baseline="-25000" dirty="0">
                <a:effectLst>
                  <a:outerShdw blurRad="38100" dist="38100" dir="2700000" algn="tl">
                    <a:srgbClr val="FFFFFF"/>
                  </a:outerShdw>
                </a:effectLst>
              </a:rPr>
              <a:t> bit 9, 18, 22, 25, </a:t>
            </a:r>
          </a:p>
          <a:p>
            <a:pPr algn="ctr" eaLnBrk="1" hangingPunct="1"/>
            <a:r>
              <a:rPr lang="en-US" sz="3200" b="1" baseline="-25000" dirty="0">
                <a:effectLst>
                  <a:outerShdw blurRad="38100" dist="38100" dir="2700000" algn="tl">
                    <a:srgbClr val="FFFFFF"/>
                  </a:outerShdw>
                </a:effectLst>
              </a:rPr>
              <a:t>35, 38, 43, 54)</a:t>
            </a: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323927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t>Một số nhận xét</a:t>
            </a:r>
          </a:p>
        </p:txBody>
      </p:sp>
      <p:sp>
        <p:nvSpPr>
          <p:cNvPr id="536579" name="Rectangle 3"/>
          <p:cNvSpPr>
            <a:spLocks noGrp="1" noChangeArrowheads="1"/>
          </p:cNvSpPr>
          <p:nvPr>
            <p:ph type="body" idx="1"/>
          </p:nvPr>
        </p:nvSpPr>
        <p:spPr>
          <a:xfrm>
            <a:off x="382588" y="1414463"/>
            <a:ext cx="8380412" cy="5100637"/>
          </a:xfrm>
          <a:ln/>
        </p:spPr>
        <p:txBody>
          <a:bodyPr/>
          <a:lstStyle/>
          <a:p>
            <a:r>
              <a:rPr lang="en-US"/>
              <a:t>4 khóa yếu (weak key):</a:t>
            </a:r>
          </a:p>
          <a:p>
            <a:pPr lvl="1"/>
            <a:r>
              <a:rPr lang="en-US"/>
              <a:t>Gồm toàn bit 0</a:t>
            </a:r>
          </a:p>
          <a:p>
            <a:pPr lvl="1"/>
            <a:r>
              <a:rPr lang="en-US"/>
              <a:t>Gồm toàn bit 1</a:t>
            </a:r>
          </a:p>
          <a:p>
            <a:pPr lvl="1"/>
            <a:r>
              <a:rPr lang="en-US"/>
              <a:t>Gồm ½ là bit 0 (liên tiếp), ½ là bit 1 (liên tiếp)</a:t>
            </a:r>
          </a:p>
          <a:p>
            <a:r>
              <a:rPr lang="en-US"/>
              <a:t>12 khóa “tương đối yếu” (semi-weak key)</a:t>
            </a:r>
          </a:p>
          <a:p>
            <a:pPr lvl="1"/>
            <a:r>
              <a:rPr lang="en-US"/>
              <a:t>Tính chất: Encrypt</a:t>
            </a:r>
            <a:r>
              <a:rPr lang="en-US" i="1" baseline="-25000"/>
              <a:t>k </a:t>
            </a:r>
            <a:r>
              <a:rPr lang="en-US"/>
              <a:t>(</a:t>
            </a:r>
            <a:r>
              <a:rPr lang="en-US" i="1"/>
              <a:t>P</a:t>
            </a:r>
            <a:r>
              <a:rPr lang="en-US"/>
              <a:t>) = </a:t>
            </a:r>
            <a:r>
              <a:rPr lang="en-US" i="1"/>
              <a:t>P</a:t>
            </a:r>
          </a:p>
          <a:p>
            <a:pPr lvl="1"/>
            <a:r>
              <a:rPr lang="en-US"/>
              <a:t>Khóa có dạng: 7 bit 0 (liên tiếp), 7 bit 1 (liên tiếp)</a:t>
            </a:r>
          </a:p>
          <a:p>
            <a:r>
              <a:rPr lang="en-US"/>
              <a:t>Khóa bù (complement key)</a:t>
            </a:r>
          </a:p>
          <a:p>
            <a:pPr lvl="1"/>
            <a:r>
              <a:rPr lang="en-US"/>
              <a:t>Encrypt</a:t>
            </a:r>
            <a:r>
              <a:rPr lang="en-US" i="1" baseline="-25000"/>
              <a:t>k</a:t>
            </a:r>
            <a:r>
              <a:rPr lang="en-US"/>
              <a:t>(</a:t>
            </a:r>
            <a:r>
              <a:rPr lang="en-US" i="1"/>
              <a:t>P</a:t>
            </a:r>
            <a:r>
              <a:rPr lang="en-US"/>
              <a:t>) = </a:t>
            </a:r>
            <a:r>
              <a:rPr lang="en-US" i="1"/>
              <a:t>C</a:t>
            </a:r>
            <a:r>
              <a:rPr lang="en-US"/>
              <a:t> </a:t>
            </a:r>
            <a:r>
              <a:rPr lang="en-US">
                <a:sym typeface="Wingdings" pitchFamily="2" charset="2"/>
              </a:rPr>
              <a:t> </a:t>
            </a:r>
            <a:r>
              <a:rPr lang="en-US"/>
              <a:t>Encrypt</a:t>
            </a:r>
            <a:r>
              <a:rPr lang="en-US" i="1" baseline="-25000"/>
              <a:t>k*</a:t>
            </a:r>
            <a:r>
              <a:rPr lang="en-US"/>
              <a:t>(</a:t>
            </a:r>
            <a:r>
              <a:rPr lang="en-US" i="1"/>
              <a:t>P*</a:t>
            </a:r>
            <a:r>
              <a:rPr lang="en-US"/>
              <a:t>) = </a:t>
            </a:r>
            <a:r>
              <a:rPr lang="en-US" i="1"/>
              <a:t>C*</a:t>
            </a:r>
          </a:p>
          <a:p>
            <a:pPr lvl="1"/>
            <a:r>
              <a:rPr lang="en-US"/>
              <a:t>Với </a:t>
            </a:r>
            <a:r>
              <a:rPr lang="en-US" i="1"/>
              <a:t>x</a:t>
            </a:r>
            <a:r>
              <a:rPr lang="en-US"/>
              <a:t>* được tạo bằng cách đảo ngược các bit của </a:t>
            </a:r>
            <a:r>
              <a:rPr lang="en-US" i="1"/>
              <a:t>x</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232246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ctrTitle"/>
          </p:nvPr>
        </p:nvSpPr>
        <p:spPr/>
        <p:txBody>
          <a:bodyPr/>
          <a:lstStyle/>
          <a:p>
            <a:r>
              <a:rPr lang="en-US"/>
              <a:t>Advanced Encryption Standard</a:t>
            </a:r>
          </a:p>
        </p:txBody>
      </p:sp>
      <p:sp>
        <p:nvSpPr>
          <p:cNvPr id="538629" name="Rectangle 5"/>
          <p:cNvSpPr>
            <a:spLocks noGrp="1" noChangeArrowheads="1"/>
          </p:cNvSpPr>
          <p:nvPr>
            <p:ph type="subTitle" idx="1"/>
          </p:nvPr>
        </p:nvSpPr>
        <p:spPr/>
        <p:txBody>
          <a:bodyPr/>
          <a:lstStyle/>
          <a:p>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412214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n-US"/>
              <a:t>Phương pháp mã hóa Rijndael</a:t>
            </a:r>
          </a:p>
        </p:txBody>
      </p:sp>
      <p:sp>
        <p:nvSpPr>
          <p:cNvPr id="549893" name="Rectangle 5"/>
          <p:cNvSpPr>
            <a:spLocks noGrp="1" noChangeArrowheads="1"/>
          </p:cNvSpPr>
          <p:nvPr>
            <p:ph type="body" idx="1"/>
          </p:nvPr>
        </p:nvSpPr>
        <p:spPr>
          <a:xfrm>
            <a:off x="382588" y="1414463"/>
            <a:ext cx="8380412" cy="2535237"/>
          </a:xfrm>
          <a:ln/>
        </p:spPr>
        <p:txBody>
          <a:bodyPr/>
          <a:lstStyle/>
          <a:p>
            <a:pPr algn="just"/>
            <a:r>
              <a:rPr lang="en-US"/>
              <a:t>Phương pháp Rijndael do Vincent Rijmen và Joan Daeman đề nghị</a:t>
            </a:r>
          </a:p>
          <a:p>
            <a:pPr algn="just"/>
            <a:r>
              <a:rPr lang="en-US"/>
              <a:t>Viện Tiêu chuẩn và Công nghệ Hoa Kỳ (National Institute of Standards and Technology – NIST) chọn làm chuẩn mã hóa nâng cao (Advanced Encryption Standard) từ 02 tháng 10 năm 2000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289006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t>Phương pháp mã hóa Rijndael</a:t>
            </a:r>
          </a:p>
        </p:txBody>
      </p:sp>
      <p:sp>
        <p:nvSpPr>
          <p:cNvPr id="551939" name="Rectangle 3"/>
          <p:cNvSpPr>
            <a:spLocks noGrp="1" noChangeArrowheads="1"/>
          </p:cNvSpPr>
          <p:nvPr>
            <p:ph type="body" idx="1"/>
          </p:nvPr>
        </p:nvSpPr>
        <p:spPr>
          <a:xfrm>
            <a:off x="382588" y="1414463"/>
            <a:ext cx="8380412" cy="2535237"/>
          </a:xfrm>
          <a:ln/>
        </p:spPr>
        <p:txBody>
          <a:bodyPr/>
          <a:lstStyle/>
          <a:p>
            <a:pPr algn="just"/>
            <a:r>
              <a:rPr lang="en-US"/>
              <a:t>Phương pháp mã hóa theo khối (block cipher) có kích thước khối và mã khóa thay đổi linh hoạt với các giá trị 128, 192 hay 256 bit. </a:t>
            </a:r>
          </a:p>
          <a:p>
            <a:pPr algn="just"/>
            <a:r>
              <a:rPr lang="en-US"/>
              <a:t>Phương pháp này thích hợp ứng dụng trên nhiều hệ thống khác nhau từ các thẻ thông minh cho đến các máy tính cá nhân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746572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Một số khái niệm Toán học</a:t>
            </a:r>
          </a:p>
        </p:txBody>
      </p:sp>
      <p:sp>
        <p:nvSpPr>
          <p:cNvPr id="553987" name="Rectangle 3"/>
          <p:cNvSpPr>
            <a:spLocks noGrp="1" noChangeArrowheads="1"/>
          </p:cNvSpPr>
          <p:nvPr>
            <p:ph type="body" idx="1"/>
          </p:nvPr>
        </p:nvSpPr>
        <p:spPr>
          <a:xfrm>
            <a:off x="382588" y="1414463"/>
            <a:ext cx="8380412" cy="4714875"/>
          </a:xfrm>
          <a:ln/>
        </p:spPr>
        <p:txBody>
          <a:bodyPr/>
          <a:lstStyle/>
          <a:p>
            <a:pPr algn="just"/>
            <a:r>
              <a:rPr lang="en-US"/>
              <a:t>Đơn vị thông tin được xử lý trong thuật toán Rijndael là byte </a:t>
            </a:r>
          </a:p>
          <a:p>
            <a:pPr algn="just"/>
            <a:r>
              <a:rPr lang="en-US"/>
              <a:t>Mỗi byte xem như một phần tử của trường Galois GF(2</a:t>
            </a:r>
            <a:r>
              <a:rPr lang="en-US" baseline="30000"/>
              <a:t>8</a:t>
            </a:r>
            <a:r>
              <a:rPr lang="en-US"/>
              <a:t>) được trang bị phép cộng (ký hiệu </a:t>
            </a:r>
            <a:r>
              <a:rPr lang="en-US">
                <a:sym typeface="Symbol" pitchFamily="18" charset="2"/>
              </a:rPr>
              <a:t></a:t>
            </a:r>
            <a:r>
              <a:rPr lang="en-US"/>
              <a:t>) và phép nhân (ký hiệu </a:t>
            </a:r>
            <a:r>
              <a:rPr lang="en-US">
                <a:sym typeface="Symbol" pitchFamily="18" charset="2"/>
              </a:rPr>
              <a:t></a:t>
            </a:r>
            <a:r>
              <a:rPr lang="en-US"/>
              <a:t>) </a:t>
            </a:r>
          </a:p>
          <a:p>
            <a:r>
              <a:rPr lang="en-US"/>
              <a:t>Mỗi byte được biểu diễn theo nhiều cách khác nhau: </a:t>
            </a:r>
          </a:p>
          <a:p>
            <a:pPr lvl="1"/>
            <a:r>
              <a:rPr lang="en-US"/>
              <a:t>Dạng nhị phân: 		{</a:t>
            </a:r>
            <a:r>
              <a:rPr lang="en-US" i="1"/>
              <a:t>b</a:t>
            </a:r>
            <a:r>
              <a:rPr lang="en-US" baseline="-25000"/>
              <a:t>7</a:t>
            </a:r>
            <a:r>
              <a:rPr lang="en-US" i="1"/>
              <a:t>b</a:t>
            </a:r>
            <a:r>
              <a:rPr lang="en-US" baseline="-25000"/>
              <a:t>6</a:t>
            </a:r>
            <a:r>
              <a:rPr lang="en-US" i="1"/>
              <a:t>b</a:t>
            </a:r>
            <a:r>
              <a:rPr lang="en-US" baseline="-25000"/>
              <a:t>5</a:t>
            </a:r>
            <a:r>
              <a:rPr lang="en-US" i="1"/>
              <a:t>b</a:t>
            </a:r>
            <a:r>
              <a:rPr lang="en-US" baseline="-25000"/>
              <a:t>4</a:t>
            </a:r>
            <a:r>
              <a:rPr lang="en-US" i="1"/>
              <a:t>b</a:t>
            </a:r>
            <a:r>
              <a:rPr lang="en-US" baseline="-25000"/>
              <a:t>3</a:t>
            </a:r>
            <a:r>
              <a:rPr lang="en-US" i="1"/>
              <a:t>b</a:t>
            </a:r>
            <a:r>
              <a:rPr lang="en-US" baseline="-25000"/>
              <a:t>2</a:t>
            </a:r>
            <a:r>
              <a:rPr lang="en-US" i="1"/>
              <a:t>b</a:t>
            </a:r>
            <a:r>
              <a:rPr lang="en-US" baseline="-25000"/>
              <a:t>1</a:t>
            </a:r>
            <a:r>
              <a:rPr lang="en-US" i="1"/>
              <a:t>b</a:t>
            </a:r>
            <a:r>
              <a:rPr lang="en-US" baseline="-25000"/>
              <a:t>0</a:t>
            </a:r>
            <a:r>
              <a:rPr lang="en-US"/>
              <a:t>} </a:t>
            </a:r>
          </a:p>
          <a:p>
            <a:pPr lvl="1"/>
            <a:r>
              <a:rPr lang="en-US"/>
              <a:t>Dạng thập lục phân: 	{</a:t>
            </a:r>
            <a:r>
              <a:rPr lang="en-US" i="1"/>
              <a:t>h</a:t>
            </a:r>
            <a:r>
              <a:rPr lang="en-US" baseline="-25000"/>
              <a:t>1</a:t>
            </a:r>
            <a:r>
              <a:rPr lang="en-US" i="1"/>
              <a:t>h</a:t>
            </a:r>
            <a:r>
              <a:rPr lang="en-US" baseline="-25000"/>
              <a:t>0</a:t>
            </a:r>
            <a:r>
              <a:rPr lang="en-US"/>
              <a:t>}</a:t>
            </a:r>
          </a:p>
          <a:p>
            <a:pPr lvl="1"/>
            <a:r>
              <a:rPr lang="en-US"/>
              <a:t>Dạng đa thức có các hệ số nhị phân </a:t>
            </a:r>
          </a:p>
          <a:p>
            <a:endParaRPr lang="en-US"/>
          </a:p>
        </p:txBody>
      </p:sp>
      <p:graphicFrame>
        <p:nvGraphicFramePr>
          <p:cNvPr id="553988" name="Object 4"/>
          <p:cNvGraphicFramePr>
            <a:graphicFrameLocks noChangeAspect="1"/>
          </p:cNvGraphicFramePr>
          <p:nvPr/>
        </p:nvGraphicFramePr>
        <p:xfrm>
          <a:off x="6443663" y="4767263"/>
          <a:ext cx="1252537" cy="1252537"/>
        </p:xfrm>
        <a:graphic>
          <a:graphicData uri="http://schemas.openxmlformats.org/presentationml/2006/ole">
            <mc:AlternateContent xmlns:mc="http://schemas.openxmlformats.org/markup-compatibility/2006">
              <mc:Choice xmlns:v="urn:schemas-microsoft-com:vml" Requires="v">
                <p:oleObj spid="_x0000_s1031" name="Equation" r:id="rId4" imgW="419100" imgH="419100" progId="Equation.3">
                  <p:embed/>
                </p:oleObj>
              </mc:Choice>
              <mc:Fallback>
                <p:oleObj name="Equation" r:id="rId4" imgW="4191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4767263"/>
                        <a:ext cx="1252537"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385659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t>Phép toán trên GF (2</a:t>
            </a:r>
            <a:r>
              <a:rPr lang="en-US" baseline="30000"/>
              <a:t>8</a:t>
            </a:r>
            <a:r>
              <a:rPr lang="en-US"/>
              <a:t>)</a:t>
            </a:r>
          </a:p>
        </p:txBody>
      </p:sp>
      <p:sp>
        <p:nvSpPr>
          <p:cNvPr id="584707" name="Rectangle 3"/>
          <p:cNvSpPr>
            <a:spLocks noGrp="1" noChangeArrowheads="1"/>
          </p:cNvSpPr>
          <p:nvPr>
            <p:ph type="body" idx="1"/>
          </p:nvPr>
        </p:nvSpPr>
        <p:spPr>
          <a:xfrm>
            <a:off x="382588" y="1414463"/>
            <a:ext cx="8380412" cy="3562350"/>
          </a:xfrm>
          <a:ln/>
        </p:spPr>
        <p:txBody>
          <a:bodyPr/>
          <a:lstStyle/>
          <a:p>
            <a:r>
              <a:rPr lang="en-US">
                <a:cs typeface="Times New Roman" pitchFamily="18" charset="0"/>
              </a:rPr>
              <a:t>Phép cộng trên GF(2</a:t>
            </a:r>
            <a:r>
              <a:rPr lang="en-US" baseline="30000">
                <a:cs typeface="Times New Roman" pitchFamily="18" charset="0"/>
              </a:rPr>
              <a:t>8</a:t>
            </a:r>
            <a:r>
              <a:rPr lang="en-US">
                <a:cs typeface="Times New Roman" pitchFamily="18" charset="0"/>
              </a:rPr>
              <a:t>)</a:t>
            </a:r>
          </a:p>
          <a:p>
            <a:pPr>
              <a:buFont typeface="Wingdings 2" pitchFamily="18" charset="2"/>
              <a:buNone/>
            </a:pPr>
            <a:r>
              <a:rPr lang="en-US">
                <a:cs typeface="Times New Roman" pitchFamily="18" charset="0"/>
              </a:rPr>
              <a:t>	{</a:t>
            </a:r>
            <a:r>
              <a:rPr lang="en-US" i="1">
                <a:cs typeface="Times New Roman" pitchFamily="18" charset="0"/>
              </a:rPr>
              <a:t>a</a:t>
            </a:r>
            <a:r>
              <a:rPr lang="en-US" baseline="-30000">
                <a:cs typeface="Times New Roman" pitchFamily="18" charset="0"/>
              </a:rPr>
              <a:t>7</a:t>
            </a:r>
            <a:r>
              <a:rPr lang="en-US" i="1">
                <a:cs typeface="Times New Roman" pitchFamily="18" charset="0"/>
              </a:rPr>
              <a:t>a</a:t>
            </a:r>
            <a:r>
              <a:rPr lang="en-US" baseline="-30000">
                <a:cs typeface="Times New Roman" pitchFamily="18" charset="0"/>
              </a:rPr>
              <a:t>6</a:t>
            </a:r>
            <a:r>
              <a:rPr lang="en-US" i="1">
                <a:cs typeface="Times New Roman" pitchFamily="18" charset="0"/>
              </a:rPr>
              <a:t>a</a:t>
            </a:r>
            <a:r>
              <a:rPr lang="en-US" baseline="-30000">
                <a:cs typeface="Times New Roman" pitchFamily="18" charset="0"/>
              </a:rPr>
              <a:t>5</a:t>
            </a:r>
            <a:r>
              <a:rPr lang="en-US" i="1">
                <a:cs typeface="Times New Roman" pitchFamily="18" charset="0"/>
              </a:rPr>
              <a:t>a</a:t>
            </a:r>
            <a:r>
              <a:rPr lang="en-US" baseline="-30000">
                <a:cs typeface="Times New Roman" pitchFamily="18" charset="0"/>
              </a:rPr>
              <a:t>4</a:t>
            </a:r>
            <a:r>
              <a:rPr lang="en-US" i="1">
                <a:cs typeface="Times New Roman" pitchFamily="18" charset="0"/>
              </a:rPr>
              <a:t>a</a:t>
            </a:r>
            <a:r>
              <a:rPr lang="en-US" baseline="-30000">
                <a:cs typeface="Times New Roman" pitchFamily="18" charset="0"/>
              </a:rPr>
              <a:t>3</a:t>
            </a:r>
            <a:r>
              <a:rPr lang="en-US" i="1">
                <a:cs typeface="Times New Roman" pitchFamily="18" charset="0"/>
              </a:rPr>
              <a:t>a</a:t>
            </a:r>
            <a:r>
              <a:rPr lang="en-US" baseline="-30000">
                <a:cs typeface="Times New Roman" pitchFamily="18" charset="0"/>
              </a:rPr>
              <a:t>2</a:t>
            </a:r>
            <a:r>
              <a:rPr lang="en-US" i="1">
                <a:cs typeface="Times New Roman" pitchFamily="18" charset="0"/>
              </a:rPr>
              <a:t>a</a:t>
            </a:r>
            <a:r>
              <a:rPr lang="en-US" baseline="-30000">
                <a:cs typeface="Times New Roman" pitchFamily="18" charset="0"/>
              </a:rPr>
              <a:t>1</a:t>
            </a:r>
            <a:r>
              <a:rPr lang="en-US" i="1">
                <a:cs typeface="Times New Roman" pitchFamily="18" charset="0"/>
              </a:rPr>
              <a:t>a</a:t>
            </a:r>
            <a:r>
              <a:rPr lang="en-US" baseline="-30000">
                <a:cs typeface="Times New Roman" pitchFamily="18" charset="0"/>
              </a:rPr>
              <a:t>0</a:t>
            </a:r>
            <a:r>
              <a:rPr lang="en-US">
                <a:cs typeface="Times New Roman" pitchFamily="18" charset="0"/>
              </a:rPr>
              <a:t>}</a:t>
            </a:r>
            <a:r>
              <a:rPr lang="en-US"/>
              <a:t> </a:t>
            </a:r>
            <a:r>
              <a:rPr lang="en-US">
                <a:sym typeface="Symbol" pitchFamily="18" charset="2"/>
              </a:rPr>
              <a:t></a:t>
            </a:r>
            <a:r>
              <a:rPr lang="en-US"/>
              <a:t> </a:t>
            </a:r>
            <a:r>
              <a:rPr lang="en-US">
                <a:cs typeface="Times New Roman" pitchFamily="18" charset="0"/>
              </a:rPr>
              <a:t>{</a:t>
            </a:r>
            <a:r>
              <a:rPr lang="en-US" i="1">
                <a:cs typeface="Times New Roman" pitchFamily="18" charset="0"/>
              </a:rPr>
              <a:t>b</a:t>
            </a:r>
            <a:r>
              <a:rPr lang="en-US" baseline="-30000">
                <a:cs typeface="Times New Roman" pitchFamily="18" charset="0"/>
              </a:rPr>
              <a:t>7</a:t>
            </a:r>
            <a:r>
              <a:rPr lang="en-US" i="1">
                <a:cs typeface="Times New Roman" pitchFamily="18" charset="0"/>
              </a:rPr>
              <a:t>b</a:t>
            </a:r>
            <a:r>
              <a:rPr lang="en-US" baseline="-30000">
                <a:cs typeface="Times New Roman" pitchFamily="18" charset="0"/>
              </a:rPr>
              <a:t>6</a:t>
            </a:r>
            <a:r>
              <a:rPr lang="en-US" i="1">
                <a:cs typeface="Times New Roman" pitchFamily="18" charset="0"/>
              </a:rPr>
              <a:t>b</a:t>
            </a:r>
            <a:r>
              <a:rPr lang="en-US" baseline="-30000">
                <a:cs typeface="Times New Roman" pitchFamily="18" charset="0"/>
              </a:rPr>
              <a:t>5</a:t>
            </a:r>
            <a:r>
              <a:rPr lang="en-US" i="1">
                <a:cs typeface="Times New Roman" pitchFamily="18" charset="0"/>
              </a:rPr>
              <a:t>b</a:t>
            </a:r>
            <a:r>
              <a:rPr lang="en-US" baseline="-30000">
                <a:cs typeface="Times New Roman" pitchFamily="18" charset="0"/>
              </a:rPr>
              <a:t>4</a:t>
            </a:r>
            <a:r>
              <a:rPr lang="en-US" i="1">
                <a:cs typeface="Times New Roman" pitchFamily="18" charset="0"/>
              </a:rPr>
              <a:t>b</a:t>
            </a:r>
            <a:r>
              <a:rPr lang="en-US" baseline="-30000">
                <a:cs typeface="Times New Roman" pitchFamily="18" charset="0"/>
              </a:rPr>
              <a:t>3</a:t>
            </a:r>
            <a:r>
              <a:rPr lang="en-US" i="1">
                <a:cs typeface="Times New Roman" pitchFamily="18" charset="0"/>
              </a:rPr>
              <a:t>b</a:t>
            </a:r>
            <a:r>
              <a:rPr lang="en-US" baseline="-30000">
                <a:cs typeface="Times New Roman" pitchFamily="18" charset="0"/>
              </a:rPr>
              <a:t>2</a:t>
            </a:r>
            <a:r>
              <a:rPr lang="en-US" i="1">
                <a:cs typeface="Times New Roman" pitchFamily="18" charset="0"/>
              </a:rPr>
              <a:t>b</a:t>
            </a:r>
            <a:r>
              <a:rPr lang="en-US" baseline="-30000">
                <a:cs typeface="Times New Roman" pitchFamily="18" charset="0"/>
              </a:rPr>
              <a:t>1</a:t>
            </a:r>
            <a:r>
              <a:rPr lang="en-US" i="1">
                <a:cs typeface="Times New Roman" pitchFamily="18" charset="0"/>
              </a:rPr>
              <a:t>b</a:t>
            </a:r>
            <a:r>
              <a:rPr lang="en-US" baseline="-30000">
                <a:cs typeface="Times New Roman" pitchFamily="18" charset="0"/>
              </a:rPr>
              <a:t>0</a:t>
            </a:r>
            <a:r>
              <a:rPr lang="en-US">
                <a:cs typeface="Times New Roman" pitchFamily="18" charset="0"/>
              </a:rPr>
              <a:t>}</a:t>
            </a:r>
            <a:r>
              <a:rPr lang="en-US"/>
              <a:t> </a:t>
            </a:r>
          </a:p>
          <a:p>
            <a:pPr>
              <a:buFont typeface="Wingdings 2" pitchFamily="18" charset="2"/>
              <a:buNone/>
            </a:pPr>
            <a:r>
              <a:rPr lang="en-US"/>
              <a:t>				= </a:t>
            </a:r>
            <a:r>
              <a:rPr lang="en-US">
                <a:cs typeface="Times New Roman" pitchFamily="18" charset="0"/>
              </a:rPr>
              <a:t>{</a:t>
            </a:r>
            <a:r>
              <a:rPr lang="en-US" i="1">
                <a:cs typeface="Times New Roman" pitchFamily="18" charset="0"/>
              </a:rPr>
              <a:t>c</a:t>
            </a:r>
            <a:r>
              <a:rPr lang="en-US" baseline="-30000">
                <a:cs typeface="Times New Roman" pitchFamily="18" charset="0"/>
              </a:rPr>
              <a:t>7</a:t>
            </a:r>
            <a:r>
              <a:rPr lang="en-US" i="1">
                <a:cs typeface="Times New Roman" pitchFamily="18" charset="0"/>
              </a:rPr>
              <a:t>c</a:t>
            </a:r>
            <a:r>
              <a:rPr lang="en-US" baseline="-30000">
                <a:cs typeface="Times New Roman" pitchFamily="18" charset="0"/>
              </a:rPr>
              <a:t>6</a:t>
            </a:r>
            <a:r>
              <a:rPr lang="en-US" i="1">
                <a:cs typeface="Times New Roman" pitchFamily="18" charset="0"/>
              </a:rPr>
              <a:t>c</a:t>
            </a:r>
            <a:r>
              <a:rPr lang="en-US" baseline="-30000">
                <a:cs typeface="Times New Roman" pitchFamily="18" charset="0"/>
              </a:rPr>
              <a:t>5</a:t>
            </a:r>
            <a:r>
              <a:rPr lang="en-US" i="1">
                <a:cs typeface="Times New Roman" pitchFamily="18" charset="0"/>
              </a:rPr>
              <a:t>c</a:t>
            </a:r>
            <a:r>
              <a:rPr lang="en-US" baseline="-30000">
                <a:cs typeface="Times New Roman" pitchFamily="18" charset="0"/>
              </a:rPr>
              <a:t>4</a:t>
            </a:r>
            <a:r>
              <a:rPr lang="en-US" i="1">
                <a:cs typeface="Times New Roman" pitchFamily="18" charset="0"/>
              </a:rPr>
              <a:t>c</a:t>
            </a:r>
            <a:r>
              <a:rPr lang="en-US" baseline="-30000">
                <a:cs typeface="Times New Roman" pitchFamily="18" charset="0"/>
              </a:rPr>
              <a:t>3</a:t>
            </a:r>
            <a:r>
              <a:rPr lang="en-US" i="1">
                <a:cs typeface="Times New Roman" pitchFamily="18" charset="0"/>
              </a:rPr>
              <a:t>c</a:t>
            </a:r>
            <a:r>
              <a:rPr lang="en-US" baseline="-30000">
                <a:cs typeface="Times New Roman" pitchFamily="18" charset="0"/>
              </a:rPr>
              <a:t>2</a:t>
            </a:r>
            <a:r>
              <a:rPr lang="en-US" i="1">
                <a:cs typeface="Times New Roman" pitchFamily="18" charset="0"/>
              </a:rPr>
              <a:t>c</a:t>
            </a:r>
            <a:r>
              <a:rPr lang="en-US" baseline="-30000">
                <a:cs typeface="Times New Roman" pitchFamily="18" charset="0"/>
              </a:rPr>
              <a:t>1</a:t>
            </a:r>
            <a:r>
              <a:rPr lang="en-US" i="1">
                <a:cs typeface="Times New Roman" pitchFamily="18" charset="0"/>
              </a:rPr>
              <a:t>c</a:t>
            </a:r>
            <a:r>
              <a:rPr lang="en-US" baseline="-30000">
                <a:cs typeface="Times New Roman" pitchFamily="18" charset="0"/>
              </a:rPr>
              <a:t>0</a:t>
            </a:r>
            <a:r>
              <a:rPr lang="en-US">
                <a:cs typeface="Times New Roman" pitchFamily="18" charset="0"/>
              </a:rPr>
              <a:t>}</a:t>
            </a:r>
            <a:r>
              <a:rPr lang="en-US"/>
              <a:t> </a:t>
            </a:r>
          </a:p>
          <a:p>
            <a:pPr>
              <a:buFont typeface="Wingdings 2" pitchFamily="18" charset="2"/>
              <a:buNone/>
            </a:pPr>
            <a:r>
              <a:rPr lang="en-US"/>
              <a:t>	với </a:t>
            </a:r>
            <a:r>
              <a:rPr lang="en-US" i="1"/>
              <a:t>c</a:t>
            </a:r>
            <a:r>
              <a:rPr lang="en-US" i="1" baseline="-25000"/>
              <a:t>i</a:t>
            </a:r>
            <a:r>
              <a:rPr lang="en-US"/>
              <a:t> = </a:t>
            </a:r>
            <a:r>
              <a:rPr lang="en-US" i="1"/>
              <a:t>a</a:t>
            </a:r>
            <a:r>
              <a:rPr lang="en-US" i="1" baseline="-25000"/>
              <a:t>i</a:t>
            </a:r>
            <a:r>
              <a:rPr lang="en-US"/>
              <a:t> </a:t>
            </a:r>
            <a:r>
              <a:rPr lang="en-US">
                <a:sym typeface="Symbol" pitchFamily="18" charset="2"/>
              </a:rPr>
              <a:t> </a:t>
            </a:r>
            <a:r>
              <a:rPr lang="en-US" i="1">
                <a:sym typeface="Symbol" pitchFamily="18" charset="2"/>
              </a:rPr>
              <a:t>b</a:t>
            </a:r>
            <a:r>
              <a:rPr lang="en-US" i="1" baseline="-25000">
                <a:sym typeface="Symbol" pitchFamily="18" charset="2"/>
              </a:rPr>
              <a:t>i</a:t>
            </a:r>
            <a:r>
              <a:rPr lang="en-US">
                <a:sym typeface="Symbol" pitchFamily="18" charset="2"/>
              </a:rPr>
              <a:t>,</a:t>
            </a:r>
            <a:r>
              <a:rPr lang="en-US"/>
              <a:t> 0</a:t>
            </a:r>
            <a:r>
              <a:rPr lang="en-US">
                <a:sym typeface="Symbol" pitchFamily="18" charset="2"/>
              </a:rPr>
              <a:t></a:t>
            </a:r>
            <a:r>
              <a:rPr lang="en-US"/>
              <a:t> </a:t>
            </a:r>
            <a:r>
              <a:rPr lang="en-US" i="1"/>
              <a:t>i </a:t>
            </a:r>
            <a:r>
              <a:rPr lang="en-US">
                <a:sym typeface="Symbol" pitchFamily="18" charset="2"/>
              </a:rPr>
              <a:t></a:t>
            </a:r>
            <a:r>
              <a:rPr lang="en-US"/>
              <a:t> 7 </a:t>
            </a:r>
          </a:p>
          <a:p>
            <a:pPr>
              <a:buFont typeface="Wingdings 2" pitchFamily="18" charset="2"/>
              <a:buNone/>
            </a:pPr>
            <a:endParaRPr lang="en-US"/>
          </a:p>
          <a:p>
            <a:r>
              <a:rPr lang="en-US"/>
              <a:t>Phép nhân trên GF(2</a:t>
            </a:r>
            <a:r>
              <a:rPr lang="en-US" baseline="30000"/>
              <a:t>8</a:t>
            </a:r>
            <a:r>
              <a:rPr lang="en-US"/>
              <a:t>)</a:t>
            </a:r>
          </a:p>
          <a:p>
            <a:pPr>
              <a:buFont typeface="Wingdings 2" pitchFamily="18" charset="2"/>
              <a:buNone/>
            </a:pPr>
            <a:r>
              <a:rPr lang="en-US"/>
              <a:t>	</a:t>
            </a:r>
            <a:r>
              <a:rPr lang="en-US" i="1"/>
              <a:t>a</a:t>
            </a:r>
            <a:r>
              <a:rPr lang="en-US"/>
              <a:t>(</a:t>
            </a:r>
            <a:r>
              <a:rPr lang="en-US" i="1"/>
              <a:t>x</a:t>
            </a:r>
            <a:r>
              <a:rPr lang="en-US"/>
              <a:t>) </a:t>
            </a:r>
            <a:r>
              <a:rPr lang="en-US">
                <a:sym typeface="Symbol" pitchFamily="18" charset="2"/>
              </a:rPr>
              <a:t> </a:t>
            </a:r>
            <a:r>
              <a:rPr lang="en-US" i="1">
                <a:sym typeface="Symbol" pitchFamily="18" charset="2"/>
              </a:rPr>
              <a:t>b</a:t>
            </a:r>
            <a:r>
              <a:rPr lang="en-US">
                <a:sym typeface="Symbol" pitchFamily="18" charset="2"/>
              </a:rPr>
              <a:t>(</a:t>
            </a:r>
            <a:r>
              <a:rPr lang="en-US" i="1">
                <a:sym typeface="Symbol" pitchFamily="18" charset="2"/>
              </a:rPr>
              <a:t>x</a:t>
            </a:r>
            <a:r>
              <a:rPr lang="en-US">
                <a:sym typeface="Symbol" pitchFamily="18" charset="2"/>
              </a:rPr>
              <a:t>)</a:t>
            </a:r>
            <a:r>
              <a:rPr lang="en-US"/>
              <a:t>  = </a:t>
            </a:r>
            <a:r>
              <a:rPr lang="en-US" i="1"/>
              <a:t>a</a:t>
            </a:r>
            <a:r>
              <a:rPr lang="en-US"/>
              <a:t>(</a:t>
            </a:r>
            <a:r>
              <a:rPr lang="en-US" i="1"/>
              <a:t>x</a:t>
            </a:r>
            <a:r>
              <a:rPr lang="en-US"/>
              <a:t>) </a:t>
            </a:r>
            <a:r>
              <a:rPr lang="en-US">
                <a:sym typeface="Symbol" pitchFamily="18" charset="2"/>
              </a:rPr>
              <a:t> </a:t>
            </a:r>
            <a:r>
              <a:rPr lang="en-US" i="1">
                <a:sym typeface="Symbol" pitchFamily="18" charset="2"/>
              </a:rPr>
              <a:t>b</a:t>
            </a:r>
            <a:r>
              <a:rPr lang="en-US">
                <a:sym typeface="Symbol" pitchFamily="18" charset="2"/>
              </a:rPr>
              <a:t>(</a:t>
            </a:r>
            <a:r>
              <a:rPr lang="en-US" i="1">
                <a:sym typeface="Symbol" pitchFamily="18" charset="2"/>
              </a:rPr>
              <a:t>x</a:t>
            </a:r>
            <a:r>
              <a:rPr lang="en-US">
                <a:sym typeface="Symbol" pitchFamily="18" charset="2"/>
              </a:rPr>
              <a:t>)</a:t>
            </a:r>
            <a:r>
              <a:rPr lang="en-US"/>
              <a:t>  mod (</a:t>
            </a:r>
            <a:r>
              <a:rPr lang="en-US" i="1"/>
              <a:t>x</a:t>
            </a:r>
            <a:r>
              <a:rPr lang="en-US" baseline="30000"/>
              <a:t>8</a:t>
            </a:r>
            <a:r>
              <a:rPr lang="en-US"/>
              <a:t> + </a:t>
            </a:r>
            <a:r>
              <a:rPr lang="en-US" i="1"/>
              <a:t>x</a:t>
            </a:r>
            <a:r>
              <a:rPr lang="en-US" baseline="30000"/>
              <a:t>4</a:t>
            </a:r>
            <a:r>
              <a:rPr lang="en-US"/>
              <a:t> + </a:t>
            </a:r>
            <a:r>
              <a:rPr lang="en-US" i="1"/>
              <a:t>x</a:t>
            </a:r>
            <a:r>
              <a:rPr lang="en-US" baseline="30000"/>
              <a:t>3</a:t>
            </a:r>
            <a:r>
              <a:rPr lang="en-US"/>
              <a:t> + </a:t>
            </a:r>
            <a:r>
              <a:rPr lang="en-US" i="1"/>
              <a:t>x</a:t>
            </a:r>
            <a:r>
              <a:rPr lang="en-US"/>
              <a:t> + 1)</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381576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Đa thức với hệ số trên </a:t>
            </a:r>
            <a:r>
              <a:rPr lang="en-US" i="1"/>
              <a:t>GF</a:t>
            </a:r>
            <a:r>
              <a:rPr lang="en-US"/>
              <a:t>(</a:t>
            </a:r>
            <a:r>
              <a:rPr lang="en-US" i="1"/>
              <a:t>2</a:t>
            </a:r>
            <a:r>
              <a:rPr lang="en-US" i="1" baseline="30000"/>
              <a:t>8</a:t>
            </a:r>
            <a:r>
              <a:rPr lang="en-US"/>
              <a:t>) </a:t>
            </a:r>
          </a:p>
        </p:txBody>
      </p:sp>
      <p:graphicFrame>
        <p:nvGraphicFramePr>
          <p:cNvPr id="556037" name="Object 5"/>
          <p:cNvGraphicFramePr>
            <a:graphicFrameLocks noChangeAspect="1"/>
          </p:cNvGraphicFramePr>
          <p:nvPr>
            <p:extLst>
              <p:ext uri="{D42A27DB-BD31-4B8C-83A1-F6EECF244321}">
                <p14:modId xmlns:p14="http://schemas.microsoft.com/office/powerpoint/2010/main" val="3273420647"/>
              </p:ext>
            </p:extLst>
          </p:nvPr>
        </p:nvGraphicFramePr>
        <p:xfrm>
          <a:off x="2012950" y="1752600"/>
          <a:ext cx="2222500" cy="1079500"/>
        </p:xfrm>
        <a:graphic>
          <a:graphicData uri="http://schemas.openxmlformats.org/presentationml/2006/ole">
            <mc:AlternateContent xmlns:mc="http://schemas.openxmlformats.org/markup-compatibility/2006">
              <mc:Choice xmlns:v="urn:schemas-microsoft-com:vml" Requires="v">
                <p:oleObj spid="_x0000_s2075" name="Equation" r:id="rId4" imgW="888840" imgH="431640" progId="Equation.3">
                  <p:embed/>
                </p:oleObj>
              </mc:Choice>
              <mc:Fallback>
                <p:oleObj name="Equation" r:id="rId4" imgW="888840" imgH="431640" progId="Equation.3">
                  <p:embed/>
                  <p:pic>
                    <p:nvPicPr>
                      <p:cNvPr id="0" name=""/>
                      <p:cNvPicPr>
                        <a:picLocks noChangeAspect="1" noChangeArrowheads="1"/>
                      </p:cNvPicPr>
                      <p:nvPr/>
                    </p:nvPicPr>
                    <p:blipFill>
                      <a:blip r:embed="rId5"/>
                      <a:srcRect/>
                      <a:stretch>
                        <a:fillRect/>
                      </a:stretch>
                    </p:blipFill>
                    <p:spPr bwMode="auto">
                      <a:xfrm>
                        <a:off x="2012950" y="1752600"/>
                        <a:ext cx="22225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39" name="Object 7"/>
          <p:cNvGraphicFramePr>
            <a:graphicFrameLocks noChangeAspect="1"/>
          </p:cNvGraphicFramePr>
          <p:nvPr>
            <p:extLst>
              <p:ext uri="{D42A27DB-BD31-4B8C-83A1-F6EECF244321}">
                <p14:modId xmlns:p14="http://schemas.microsoft.com/office/powerpoint/2010/main" val="3803935417"/>
              </p:ext>
            </p:extLst>
          </p:nvPr>
        </p:nvGraphicFramePr>
        <p:xfrm>
          <a:off x="2089150" y="2667000"/>
          <a:ext cx="2147888" cy="1079500"/>
        </p:xfrm>
        <a:graphic>
          <a:graphicData uri="http://schemas.openxmlformats.org/presentationml/2006/ole">
            <mc:AlternateContent xmlns:mc="http://schemas.openxmlformats.org/markup-compatibility/2006">
              <mc:Choice xmlns:v="urn:schemas-microsoft-com:vml" Requires="v">
                <p:oleObj spid="_x0000_s2076" name="Equation" r:id="rId6" imgW="850680" imgH="431640" progId="Equation.3">
                  <p:embed/>
                </p:oleObj>
              </mc:Choice>
              <mc:Fallback>
                <p:oleObj name="Equation" r:id="rId6" imgW="850680" imgH="431640" progId="Equation.3">
                  <p:embed/>
                  <p:pic>
                    <p:nvPicPr>
                      <p:cNvPr id="0" name=""/>
                      <p:cNvPicPr>
                        <a:picLocks noChangeAspect="1" noChangeArrowheads="1"/>
                      </p:cNvPicPr>
                      <p:nvPr/>
                    </p:nvPicPr>
                    <p:blipFill>
                      <a:blip r:embed="rId7"/>
                      <a:srcRect/>
                      <a:stretch>
                        <a:fillRect/>
                      </a:stretch>
                    </p:blipFill>
                    <p:spPr bwMode="auto">
                      <a:xfrm>
                        <a:off x="2089150" y="2667000"/>
                        <a:ext cx="21478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1" name="Object 9"/>
          <p:cNvGraphicFramePr>
            <a:graphicFrameLocks noChangeAspect="1"/>
          </p:cNvGraphicFramePr>
          <p:nvPr>
            <p:extLst>
              <p:ext uri="{D42A27DB-BD31-4B8C-83A1-F6EECF244321}">
                <p14:modId xmlns:p14="http://schemas.microsoft.com/office/powerpoint/2010/main" val="1381572798"/>
              </p:ext>
            </p:extLst>
          </p:nvPr>
        </p:nvGraphicFramePr>
        <p:xfrm>
          <a:off x="2122488" y="3756025"/>
          <a:ext cx="4213225" cy="1077913"/>
        </p:xfrm>
        <a:graphic>
          <a:graphicData uri="http://schemas.openxmlformats.org/presentationml/2006/ole">
            <mc:AlternateContent xmlns:mc="http://schemas.openxmlformats.org/markup-compatibility/2006">
              <mc:Choice xmlns:v="urn:schemas-microsoft-com:vml" Requires="v">
                <p:oleObj spid="_x0000_s2077" name="Equation" r:id="rId8" imgW="1676160" imgH="431640" progId="Equation.3">
                  <p:embed/>
                </p:oleObj>
              </mc:Choice>
              <mc:Fallback>
                <p:oleObj name="Equation" r:id="rId8" imgW="1676160" imgH="431640" progId="Equation.3">
                  <p:embed/>
                  <p:pic>
                    <p:nvPicPr>
                      <p:cNvPr id="0" name=""/>
                      <p:cNvPicPr>
                        <a:picLocks noChangeAspect="1" noChangeArrowheads="1"/>
                      </p:cNvPicPr>
                      <p:nvPr/>
                    </p:nvPicPr>
                    <p:blipFill>
                      <a:blip r:embed="rId9"/>
                      <a:srcRect/>
                      <a:stretch>
                        <a:fillRect/>
                      </a:stretch>
                    </p:blipFill>
                    <p:spPr bwMode="auto">
                      <a:xfrm>
                        <a:off x="2122488" y="3756025"/>
                        <a:ext cx="4213225"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2" name="Object 10"/>
          <p:cNvGraphicFramePr>
            <a:graphicFrameLocks noChangeAspect="1"/>
          </p:cNvGraphicFramePr>
          <p:nvPr>
            <p:extLst>
              <p:ext uri="{D42A27DB-BD31-4B8C-83A1-F6EECF244321}">
                <p14:modId xmlns:p14="http://schemas.microsoft.com/office/powerpoint/2010/main" val="3228786813"/>
              </p:ext>
            </p:extLst>
          </p:nvPr>
        </p:nvGraphicFramePr>
        <p:xfrm>
          <a:off x="4800600" y="1987550"/>
          <a:ext cx="1892300" cy="603250"/>
        </p:xfrm>
        <a:graphic>
          <a:graphicData uri="http://schemas.openxmlformats.org/presentationml/2006/ole">
            <mc:AlternateContent xmlns:mc="http://schemas.openxmlformats.org/markup-compatibility/2006">
              <mc:Choice xmlns:v="urn:schemas-microsoft-com:vml" Requires="v">
                <p:oleObj spid="_x0000_s2078" name="Equation" r:id="rId10" imgW="749160" imgH="241200" progId="Equation.3">
                  <p:embed/>
                </p:oleObj>
              </mc:Choice>
              <mc:Fallback>
                <p:oleObj name="Equation" r:id="rId10" imgW="749160" imgH="241200" progId="Equation.3">
                  <p:embed/>
                  <p:pic>
                    <p:nvPicPr>
                      <p:cNvPr id="0" name=""/>
                      <p:cNvPicPr>
                        <a:picLocks noChangeAspect="1" noChangeArrowheads="1"/>
                      </p:cNvPicPr>
                      <p:nvPr/>
                    </p:nvPicPr>
                    <p:blipFill>
                      <a:blip r:embed="rId11"/>
                      <a:srcRect/>
                      <a:stretch>
                        <a:fillRect/>
                      </a:stretch>
                    </p:blipFill>
                    <p:spPr bwMode="auto">
                      <a:xfrm>
                        <a:off x="4800600" y="1987550"/>
                        <a:ext cx="18923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043" name="Object 11"/>
          <p:cNvGraphicFramePr>
            <a:graphicFrameLocks noChangeAspect="1"/>
          </p:cNvGraphicFramePr>
          <p:nvPr>
            <p:extLst>
              <p:ext uri="{D42A27DB-BD31-4B8C-83A1-F6EECF244321}">
                <p14:modId xmlns:p14="http://schemas.microsoft.com/office/powerpoint/2010/main" val="2589664128"/>
              </p:ext>
            </p:extLst>
          </p:nvPr>
        </p:nvGraphicFramePr>
        <p:xfrm>
          <a:off x="4800600" y="2895600"/>
          <a:ext cx="1865313" cy="604838"/>
        </p:xfrm>
        <a:graphic>
          <a:graphicData uri="http://schemas.openxmlformats.org/presentationml/2006/ole">
            <mc:AlternateContent xmlns:mc="http://schemas.openxmlformats.org/markup-compatibility/2006">
              <mc:Choice xmlns:v="urn:schemas-microsoft-com:vml" Requires="v">
                <p:oleObj spid="_x0000_s2079" name="Equation" r:id="rId12" imgW="736560" imgH="241200" progId="Equation.3">
                  <p:embed/>
                </p:oleObj>
              </mc:Choice>
              <mc:Fallback>
                <p:oleObj name="Equation" r:id="rId12" imgW="736560" imgH="241200" progId="Equation.3">
                  <p:embed/>
                  <p:pic>
                    <p:nvPicPr>
                      <p:cNvPr id="0" name=""/>
                      <p:cNvPicPr>
                        <a:picLocks noChangeAspect="1" noChangeArrowheads="1"/>
                      </p:cNvPicPr>
                      <p:nvPr/>
                    </p:nvPicPr>
                    <p:blipFill>
                      <a:blip r:embed="rId13"/>
                      <a:srcRect/>
                      <a:stretch>
                        <a:fillRect/>
                      </a:stretch>
                    </p:blipFill>
                    <p:spPr bwMode="auto">
                      <a:xfrm>
                        <a:off x="4800600" y="2895600"/>
                        <a:ext cx="186531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367855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Mã hóa tích (Product Cipher)</a:t>
            </a:r>
          </a:p>
        </p:txBody>
      </p:sp>
      <p:sp>
        <p:nvSpPr>
          <p:cNvPr id="485379" name="Rectangle 3"/>
          <p:cNvSpPr>
            <a:spLocks noGrp="1" noChangeArrowheads="1"/>
          </p:cNvSpPr>
          <p:nvPr>
            <p:ph type="body" idx="1"/>
          </p:nvPr>
        </p:nvSpPr>
        <p:spPr>
          <a:xfrm>
            <a:off x="382588" y="1414463"/>
            <a:ext cx="8380412" cy="5222875"/>
          </a:xfrm>
          <a:ln/>
        </p:spPr>
        <p:txBody>
          <a:bodyPr/>
          <a:lstStyle/>
          <a:p>
            <a:pPr algn="just">
              <a:lnSpc>
                <a:spcPct val="80000"/>
              </a:lnSpc>
            </a:pPr>
            <a:r>
              <a:rPr lang="en-US"/>
              <a:t>Mã hóa chỉ sử dụng phép thay thế (</a:t>
            </a:r>
            <a:r>
              <a:rPr lang="en-US" sz="2400" b="1">
                <a:solidFill>
                  <a:srgbClr val="8BC5FF"/>
                </a:solidFill>
                <a:latin typeface="Comic Sans MS" pitchFamily="66" charset="0"/>
              </a:rPr>
              <a:t>substitution</a:t>
            </a:r>
            <a:r>
              <a:rPr lang="en-US"/>
              <a:t>) hay phép đổi chỗ (</a:t>
            </a:r>
            <a:r>
              <a:rPr lang="en-US" sz="2400" b="1">
                <a:solidFill>
                  <a:srgbClr val="FF99FF"/>
                </a:solidFill>
                <a:latin typeface="Comic Sans MS" pitchFamily="66" charset="0"/>
              </a:rPr>
              <a:t>transposition</a:t>
            </a:r>
            <a:r>
              <a:rPr lang="en-US"/>
              <a:t>) không an toàn (do đặc tính của ngôn ngữ)</a:t>
            </a:r>
          </a:p>
          <a:p>
            <a:pPr algn="just">
              <a:lnSpc>
                <a:spcPct val="80000"/>
              </a:lnSpc>
            </a:pPr>
            <a:r>
              <a:rPr lang="en-US"/>
              <a:t>Sử dụng liên tiếp các thao tác mã hóa đơn giản sẽ tạo ra cách mã hóa thông tin an toàn hơn</a:t>
            </a:r>
          </a:p>
          <a:p>
            <a:pPr lvl="1" algn="just">
              <a:lnSpc>
                <a:spcPct val="70000"/>
              </a:lnSpc>
            </a:pPr>
            <a:r>
              <a:rPr lang="en-US" sz="2400" b="1">
                <a:solidFill>
                  <a:srgbClr val="8BC5FF"/>
                </a:solidFill>
                <a:latin typeface="Comic Sans MS" pitchFamily="66" charset="0"/>
              </a:rPr>
              <a:t>Substitution</a:t>
            </a:r>
            <a:r>
              <a:rPr lang="en-US"/>
              <a:t> kết hợp với</a:t>
            </a:r>
            <a:r>
              <a:rPr lang="en-US">
                <a:sym typeface="Wingdings" pitchFamily="2" charset="2"/>
              </a:rPr>
              <a:t> </a:t>
            </a:r>
            <a:r>
              <a:rPr lang="en-US" sz="2400" b="1">
                <a:solidFill>
                  <a:srgbClr val="8BC5FF"/>
                </a:solidFill>
                <a:latin typeface="Comic Sans MS" pitchFamily="66" charset="0"/>
                <a:sym typeface="Wingdings" pitchFamily="2" charset="2"/>
              </a:rPr>
              <a:t>Substitution</a:t>
            </a:r>
            <a:r>
              <a:rPr lang="en-US">
                <a:sym typeface="Wingdings" pitchFamily="2" charset="2"/>
              </a:rPr>
              <a:t> an toàn hơn 1 phép </a:t>
            </a:r>
            <a:r>
              <a:rPr lang="en-US" sz="2400" b="1">
                <a:solidFill>
                  <a:srgbClr val="8BC5FF"/>
                </a:solidFill>
                <a:latin typeface="Comic Sans MS" pitchFamily="66" charset="0"/>
                <a:sym typeface="Wingdings" pitchFamily="2" charset="2"/>
              </a:rPr>
              <a:t>Substitution</a:t>
            </a:r>
          </a:p>
          <a:p>
            <a:pPr lvl="1" algn="just">
              <a:lnSpc>
                <a:spcPct val="70000"/>
              </a:lnSpc>
            </a:pPr>
            <a:r>
              <a:rPr lang="en-US" sz="2400" b="1">
                <a:solidFill>
                  <a:srgbClr val="FF99FF"/>
                </a:solidFill>
                <a:latin typeface="Comic Sans MS" pitchFamily="66" charset="0"/>
                <a:sym typeface="Wingdings" pitchFamily="2" charset="2"/>
              </a:rPr>
              <a:t>Transposition</a:t>
            </a:r>
            <a:r>
              <a:rPr lang="en-US">
                <a:sym typeface="Wingdings" pitchFamily="2" charset="2"/>
              </a:rPr>
              <a:t> kết hợp với </a:t>
            </a:r>
            <a:r>
              <a:rPr lang="en-US" sz="2400" b="1">
                <a:solidFill>
                  <a:srgbClr val="FF99FF"/>
                </a:solidFill>
                <a:latin typeface="Comic Sans MS" pitchFamily="66" charset="0"/>
                <a:sym typeface="Wingdings" pitchFamily="2" charset="2"/>
              </a:rPr>
              <a:t>Transposition</a:t>
            </a:r>
            <a:r>
              <a:rPr lang="en-US">
                <a:sym typeface="Wingdings" pitchFamily="2" charset="2"/>
              </a:rPr>
              <a:t> an toàn hơn 1 phép </a:t>
            </a:r>
            <a:r>
              <a:rPr lang="en-US" sz="2400" b="1">
                <a:solidFill>
                  <a:srgbClr val="FF99FF"/>
                </a:solidFill>
                <a:latin typeface="Comic Sans MS" pitchFamily="66" charset="0"/>
                <a:sym typeface="Wingdings" pitchFamily="2" charset="2"/>
              </a:rPr>
              <a:t>Transposition</a:t>
            </a:r>
          </a:p>
          <a:p>
            <a:pPr lvl="1" algn="just">
              <a:lnSpc>
                <a:spcPct val="70000"/>
              </a:lnSpc>
            </a:pPr>
            <a:r>
              <a:rPr lang="en-US" sz="2400" b="1">
                <a:solidFill>
                  <a:srgbClr val="8BC5FF"/>
                </a:solidFill>
                <a:latin typeface="Comic Sans MS" pitchFamily="66" charset="0"/>
                <a:sym typeface="Wingdings" pitchFamily="2" charset="2"/>
              </a:rPr>
              <a:t>Substitution</a:t>
            </a:r>
            <a:r>
              <a:rPr lang="en-US">
                <a:sym typeface="Wingdings" pitchFamily="2" charset="2"/>
              </a:rPr>
              <a:t> kết hợp </a:t>
            </a:r>
            <a:r>
              <a:rPr lang="en-US" sz="2400" b="1">
                <a:solidFill>
                  <a:srgbClr val="FF99FF"/>
                </a:solidFill>
                <a:latin typeface="Comic Sans MS" pitchFamily="66" charset="0"/>
                <a:sym typeface="Wingdings" pitchFamily="2" charset="2"/>
              </a:rPr>
              <a:t>Transposition</a:t>
            </a:r>
            <a:r>
              <a:rPr lang="en-US">
                <a:sym typeface="Wingdings" pitchFamily="2" charset="2"/>
              </a:rPr>
              <a:t> cho kết quả an toàn hơn nhiều so với việc chỉ dùng một loại thao tác (thay thế hay đổi chỗ)</a:t>
            </a:r>
          </a:p>
          <a:p>
            <a:pPr algn="just">
              <a:lnSpc>
                <a:spcPct val="80000"/>
              </a:lnSpc>
            </a:pPr>
            <a:r>
              <a:rPr lang="en-US"/>
              <a:t>Đây là ý tưởng mở đầu cho các phương pháp mã hóa hiện đại</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3539775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Đa thức với hệ số trên </a:t>
            </a:r>
            <a:r>
              <a:rPr lang="en-US" i="1"/>
              <a:t>GF</a:t>
            </a:r>
            <a:r>
              <a:rPr lang="en-US"/>
              <a:t>(</a:t>
            </a:r>
            <a:r>
              <a:rPr lang="en-US" i="1"/>
              <a:t>2</a:t>
            </a:r>
            <a:r>
              <a:rPr lang="en-US" i="1" baseline="30000"/>
              <a:t>8</a:t>
            </a:r>
            <a:r>
              <a:rPr lang="en-US"/>
              <a:t>)</a:t>
            </a:r>
          </a:p>
        </p:txBody>
      </p:sp>
      <p:graphicFrame>
        <p:nvGraphicFramePr>
          <p:cNvPr id="558084" name="Object 4"/>
          <p:cNvGraphicFramePr>
            <a:graphicFrameLocks noChangeAspect="1"/>
          </p:cNvGraphicFramePr>
          <p:nvPr>
            <p:extLst>
              <p:ext uri="{D42A27DB-BD31-4B8C-83A1-F6EECF244321}">
                <p14:modId xmlns:p14="http://schemas.microsoft.com/office/powerpoint/2010/main" val="907545135"/>
              </p:ext>
            </p:extLst>
          </p:nvPr>
        </p:nvGraphicFramePr>
        <p:xfrm>
          <a:off x="989013" y="2743200"/>
          <a:ext cx="5705475" cy="2586038"/>
        </p:xfrm>
        <a:graphic>
          <a:graphicData uri="http://schemas.openxmlformats.org/presentationml/2006/ole">
            <mc:AlternateContent xmlns:mc="http://schemas.openxmlformats.org/markup-compatibility/2006">
              <mc:Choice xmlns:v="urn:schemas-microsoft-com:vml" Requires="v">
                <p:oleObj spid="_x0000_s3084" name="Equation" r:id="rId4" imgW="2082600" imgH="939600" progId="Equation.3">
                  <p:embed/>
                </p:oleObj>
              </mc:Choice>
              <mc:Fallback>
                <p:oleObj name="Equation" r:id="rId4" imgW="2082600" imgH="939600" progId="Equation.3">
                  <p:embed/>
                  <p:pic>
                    <p:nvPicPr>
                      <p:cNvPr id="0" name=""/>
                      <p:cNvPicPr>
                        <a:picLocks noChangeAspect="1" noChangeArrowheads="1"/>
                      </p:cNvPicPr>
                      <p:nvPr/>
                    </p:nvPicPr>
                    <p:blipFill>
                      <a:blip r:embed="rId5"/>
                      <a:srcRect/>
                      <a:stretch>
                        <a:fillRect/>
                      </a:stretch>
                    </p:blipFill>
                    <p:spPr bwMode="auto">
                      <a:xfrm>
                        <a:off x="989013" y="2743200"/>
                        <a:ext cx="5705475" cy="258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8085" name="Object 5"/>
          <p:cNvGraphicFramePr>
            <a:graphicFrameLocks noChangeAspect="1"/>
          </p:cNvGraphicFramePr>
          <p:nvPr>
            <p:extLst>
              <p:ext uri="{D42A27DB-BD31-4B8C-83A1-F6EECF244321}">
                <p14:modId xmlns:p14="http://schemas.microsoft.com/office/powerpoint/2010/main" val="1039566276"/>
              </p:ext>
            </p:extLst>
          </p:nvPr>
        </p:nvGraphicFramePr>
        <p:xfrm>
          <a:off x="914400" y="1981200"/>
          <a:ext cx="6753225" cy="627063"/>
        </p:xfrm>
        <a:graphic>
          <a:graphicData uri="http://schemas.openxmlformats.org/presentationml/2006/ole">
            <mc:AlternateContent xmlns:mc="http://schemas.openxmlformats.org/markup-compatibility/2006">
              <mc:Choice xmlns:v="urn:schemas-microsoft-com:vml" Requires="v">
                <p:oleObj spid="_x0000_s3085" name="Equation" r:id="rId6" imgW="2501640" imgH="228600" progId="Equation.3">
                  <p:embed/>
                </p:oleObj>
              </mc:Choice>
              <mc:Fallback>
                <p:oleObj name="Equation" r:id="rId6" imgW="2501640" imgH="228600" progId="Equation.3">
                  <p:embed/>
                  <p:pic>
                    <p:nvPicPr>
                      <p:cNvPr id="0" name=""/>
                      <p:cNvPicPr>
                        <a:picLocks noChangeAspect="1" noChangeArrowheads="1"/>
                      </p:cNvPicPr>
                      <p:nvPr/>
                    </p:nvPicPr>
                    <p:blipFill>
                      <a:blip r:embed="rId7"/>
                      <a:srcRect/>
                      <a:stretch>
                        <a:fillRect/>
                      </a:stretch>
                    </p:blipFill>
                    <p:spPr bwMode="auto">
                      <a:xfrm>
                        <a:off x="914400" y="1981200"/>
                        <a:ext cx="67532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30</a:t>
            </a:fld>
            <a:endParaRPr lang="en-US" dirty="0">
              <a:latin typeface="+mn-lt"/>
            </a:endParaRPr>
          </a:p>
        </p:txBody>
      </p:sp>
    </p:spTree>
    <p:extLst>
      <p:ext uri="{BB962C8B-B14F-4D97-AF65-F5344CB8AC3E}">
        <p14:creationId xmlns:p14="http://schemas.microsoft.com/office/powerpoint/2010/main" val="224767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Phương pháp Rijndael</a:t>
            </a:r>
          </a:p>
        </p:txBody>
      </p:sp>
      <p:sp>
        <p:nvSpPr>
          <p:cNvPr id="560131" name="Rectangle 3"/>
          <p:cNvSpPr>
            <a:spLocks noGrp="1" noChangeArrowheads="1"/>
          </p:cNvSpPr>
          <p:nvPr>
            <p:ph type="body" idx="1"/>
          </p:nvPr>
        </p:nvSpPr>
        <p:spPr>
          <a:xfrm>
            <a:off x="381000" y="1416050"/>
            <a:ext cx="8388350" cy="3560763"/>
          </a:xfrm>
          <a:ln/>
        </p:spPr>
        <p:txBody>
          <a:bodyPr/>
          <a:lstStyle/>
          <a:p>
            <a:pPr algn="just"/>
            <a:r>
              <a:rPr lang="en-US"/>
              <a:t>Kết quả trung gian giữa các bước biến đổi được gọi là trạng thái (state)</a:t>
            </a:r>
          </a:p>
          <a:p>
            <a:pPr algn="just"/>
            <a:r>
              <a:rPr lang="en-US"/>
              <a:t>Một trạng thái được biểu diễn dưới dạng ma trận gồm 4 dòng và </a:t>
            </a:r>
            <a:r>
              <a:rPr lang="en-US" i="1"/>
              <a:t>Nb</a:t>
            </a:r>
            <a:r>
              <a:rPr lang="en-US"/>
              <a:t> cột với </a:t>
            </a:r>
            <a:r>
              <a:rPr lang="en-US" i="1"/>
              <a:t>Nb</a:t>
            </a:r>
            <a:r>
              <a:rPr lang="en-US"/>
              <a:t> bằng độ dài khối chia cho 32</a:t>
            </a:r>
          </a:p>
          <a:p>
            <a:pPr algn="just"/>
            <a:r>
              <a:rPr lang="en-US"/>
              <a:t>Mã khóa chính (Cipher Key) được biểu diễn dưới dạng ma trận gồm 4 dòng và </a:t>
            </a:r>
            <a:r>
              <a:rPr lang="en-US" i="1"/>
              <a:t>Nk</a:t>
            </a:r>
            <a:r>
              <a:rPr lang="en-US"/>
              <a:t> cột với </a:t>
            </a:r>
            <a:r>
              <a:rPr lang="en-US" i="1"/>
              <a:t>Nk</a:t>
            </a:r>
            <a:r>
              <a:rPr lang="en-US"/>
              <a:t> bằng độ dài khóa chia cho 32</a:t>
            </a:r>
          </a:p>
          <a:p>
            <a:pPr algn="just"/>
            <a:r>
              <a:rPr lang="en-US"/>
              <a:t>Số lượng chu kỳ </a:t>
            </a:r>
            <a:r>
              <a:rPr lang="en-US" i="1"/>
              <a:t>Nr</a:t>
            </a:r>
            <a:r>
              <a:rPr lang="en-US"/>
              <a:t> = max{</a:t>
            </a:r>
            <a:r>
              <a:rPr lang="en-US" i="1"/>
              <a:t>Nb</a:t>
            </a:r>
            <a:r>
              <a:rPr lang="en-US"/>
              <a:t>, </a:t>
            </a:r>
            <a:r>
              <a:rPr lang="en-US" i="1"/>
              <a:t>Nk</a:t>
            </a:r>
            <a:r>
              <a:rPr lang="en-US"/>
              <a:t>}+6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278152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t>Biểu diễn khối dữ liệu và mã khóa</a:t>
            </a:r>
          </a:p>
        </p:txBody>
      </p:sp>
      <p:sp>
        <p:nvSpPr>
          <p:cNvPr id="537775" name="Rectangle 175"/>
          <p:cNvSpPr>
            <a:spLocks noChangeArrowheads="1"/>
          </p:cNvSpPr>
          <p:nvPr/>
        </p:nvSpPr>
        <p:spPr bwMode="auto">
          <a:xfrm>
            <a:off x="2997200" y="1143000"/>
            <a:ext cx="5715000" cy="2946400"/>
          </a:xfrm>
          <a:prstGeom prst="rect">
            <a:avLst/>
          </a:prstGeom>
          <a:gradFill rotWithShape="0">
            <a:gsLst>
              <a:gs pos="0">
                <a:srgbClr val="4880DC">
                  <a:gamma/>
                  <a:shade val="66275"/>
                  <a:invGamma/>
                </a:srgbClr>
              </a:gs>
              <a:gs pos="50000">
                <a:srgbClr val="4880DC">
                  <a:alpha val="14999"/>
                </a:srgbClr>
              </a:gs>
              <a:gs pos="100000">
                <a:srgbClr val="4880DC">
                  <a:gamma/>
                  <a:shade val="66275"/>
                  <a:invGamma/>
                </a:srgbClr>
              </a:gs>
            </a:gsLst>
            <a:lin ang="2700000" scaled="1"/>
          </a:gradFill>
          <a:ln w="12700">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776" name="Text Box 176"/>
          <p:cNvSpPr txBox="1">
            <a:spLocks noChangeArrowheads="1"/>
          </p:cNvSpPr>
          <p:nvPr/>
        </p:nvSpPr>
        <p:spPr bwMode="auto">
          <a:xfrm>
            <a:off x="990600" y="2393950"/>
            <a:ext cx="1228725" cy="64135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sz="3600">
                <a:latin typeface="Times New Roman" pitchFamily="18" charset="0"/>
              </a:rPr>
              <a:t>Nb=4</a:t>
            </a:r>
          </a:p>
        </p:txBody>
      </p:sp>
      <p:sp>
        <p:nvSpPr>
          <p:cNvPr id="537777" name="Text Box 177"/>
          <p:cNvSpPr txBox="1">
            <a:spLocks noChangeArrowheads="1"/>
          </p:cNvSpPr>
          <p:nvPr/>
        </p:nvSpPr>
        <p:spPr bwMode="auto">
          <a:xfrm>
            <a:off x="1006475" y="2403475"/>
            <a:ext cx="1228725" cy="64135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sz="3600">
                <a:latin typeface="Times New Roman" pitchFamily="18" charset="0"/>
              </a:rPr>
              <a:t>Nb=6</a:t>
            </a:r>
          </a:p>
        </p:txBody>
      </p:sp>
      <p:sp>
        <p:nvSpPr>
          <p:cNvPr id="537778" name="Text Box 178"/>
          <p:cNvSpPr txBox="1">
            <a:spLocks noChangeArrowheads="1"/>
          </p:cNvSpPr>
          <p:nvPr/>
        </p:nvSpPr>
        <p:spPr bwMode="auto">
          <a:xfrm>
            <a:off x="1006475" y="2403475"/>
            <a:ext cx="1228725" cy="64135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sz="3600" dirty="0" err="1">
                <a:latin typeface="Times New Roman" pitchFamily="18" charset="0"/>
              </a:rPr>
              <a:t>Nb</a:t>
            </a:r>
            <a:r>
              <a:rPr kumimoji="1" lang="en-US" sz="3600" dirty="0">
                <a:latin typeface="Times New Roman" pitchFamily="18" charset="0"/>
              </a:rPr>
              <a:t>=8</a:t>
            </a:r>
          </a:p>
        </p:txBody>
      </p:sp>
      <p:grpSp>
        <p:nvGrpSpPr>
          <p:cNvPr id="537946" name="Group 346"/>
          <p:cNvGrpSpPr>
            <a:grpSpLocks/>
          </p:cNvGrpSpPr>
          <p:nvPr/>
        </p:nvGrpSpPr>
        <p:grpSpPr bwMode="auto">
          <a:xfrm>
            <a:off x="3200400" y="1317625"/>
            <a:ext cx="2667000" cy="2770188"/>
            <a:chOff x="2016" y="830"/>
            <a:chExt cx="1680" cy="1745"/>
          </a:xfrm>
        </p:grpSpPr>
        <p:grpSp>
          <p:nvGrpSpPr>
            <p:cNvPr id="537781" name="Group 181"/>
            <p:cNvGrpSpPr>
              <a:grpSpLocks/>
            </p:cNvGrpSpPr>
            <p:nvPr/>
          </p:nvGrpSpPr>
          <p:grpSpPr bwMode="auto">
            <a:xfrm>
              <a:off x="2016" y="830"/>
              <a:ext cx="1680" cy="1745"/>
              <a:chOff x="2016" y="903"/>
              <a:chExt cx="1680" cy="1745"/>
            </a:xfrm>
          </p:grpSpPr>
          <p:grpSp>
            <p:nvGrpSpPr>
              <p:cNvPr id="537782" name="Group 182"/>
              <p:cNvGrpSpPr>
                <a:grpSpLocks/>
              </p:cNvGrpSpPr>
              <p:nvPr/>
            </p:nvGrpSpPr>
            <p:grpSpPr bwMode="auto">
              <a:xfrm>
                <a:off x="2016" y="903"/>
                <a:ext cx="1680" cy="432"/>
                <a:chOff x="2016" y="903"/>
                <a:chExt cx="1680" cy="432"/>
              </a:xfrm>
            </p:grpSpPr>
            <p:pic>
              <p:nvPicPr>
                <p:cNvPr id="537783" name="Picture 18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84" name="Picture 18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85" name="Picture 18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86" name="Picture 18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787" name="Group 187"/>
              <p:cNvGrpSpPr>
                <a:grpSpLocks/>
              </p:cNvGrpSpPr>
              <p:nvPr/>
            </p:nvGrpSpPr>
            <p:grpSpPr bwMode="auto">
              <a:xfrm>
                <a:off x="2016" y="1344"/>
                <a:ext cx="1680" cy="432"/>
                <a:chOff x="2016" y="903"/>
                <a:chExt cx="1680" cy="432"/>
              </a:xfrm>
            </p:grpSpPr>
            <p:pic>
              <p:nvPicPr>
                <p:cNvPr id="537788" name="Picture 18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89" name="Picture 18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0" name="Picture 19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1" name="Picture 19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792" name="Group 192"/>
              <p:cNvGrpSpPr>
                <a:grpSpLocks/>
              </p:cNvGrpSpPr>
              <p:nvPr/>
            </p:nvGrpSpPr>
            <p:grpSpPr bwMode="auto">
              <a:xfrm>
                <a:off x="2016" y="1775"/>
                <a:ext cx="1680" cy="432"/>
                <a:chOff x="2016" y="903"/>
                <a:chExt cx="1680" cy="432"/>
              </a:xfrm>
            </p:grpSpPr>
            <p:pic>
              <p:nvPicPr>
                <p:cNvPr id="537793" name="Picture 19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4" name="Picture 19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5" name="Picture 19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6" name="Picture 19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797" name="Group 197"/>
              <p:cNvGrpSpPr>
                <a:grpSpLocks/>
              </p:cNvGrpSpPr>
              <p:nvPr/>
            </p:nvGrpSpPr>
            <p:grpSpPr bwMode="auto">
              <a:xfrm>
                <a:off x="2016" y="2216"/>
                <a:ext cx="1680" cy="432"/>
                <a:chOff x="2016" y="903"/>
                <a:chExt cx="1680" cy="432"/>
              </a:xfrm>
            </p:grpSpPr>
            <p:pic>
              <p:nvPicPr>
                <p:cNvPr id="537798" name="Picture 19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799" name="Picture 19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800" name="Picture 20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37801" name="Picture 20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7824" name="Rectangle 224"/>
            <p:cNvSpPr>
              <a:spLocks noChangeArrowheads="1"/>
            </p:cNvSpPr>
            <p:nvPr/>
          </p:nvSpPr>
          <p:spPr bwMode="auto">
            <a:xfrm>
              <a:off x="2458" y="1707"/>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800" b="1">
                  <a:effectLst>
                    <a:outerShdw blurRad="38100" dist="38100" dir="2700000" algn="tl">
                      <a:srgbClr val="FFFFFF"/>
                    </a:outerShdw>
                  </a:effectLst>
                  <a:latin typeface="Times New Roman" pitchFamily="18" charset="0"/>
                </a:rPr>
                <a:t>S</a:t>
              </a:r>
              <a:r>
                <a:rPr kumimoji="1" lang="en-US" sz="2800" b="1" baseline="-25000">
                  <a:effectLst>
                    <a:outerShdw blurRad="38100" dist="38100" dir="2700000" algn="tl">
                      <a:srgbClr val="FFFFFF"/>
                    </a:outerShdw>
                  </a:effectLst>
                  <a:latin typeface="Times New Roman" pitchFamily="18" charset="0"/>
                </a:rPr>
                <a:t>21</a:t>
              </a:r>
            </a:p>
          </p:txBody>
        </p:sp>
        <p:sp>
          <p:nvSpPr>
            <p:cNvPr id="537825" name="Rectangle 225"/>
            <p:cNvSpPr>
              <a:spLocks noChangeArrowheads="1"/>
            </p:cNvSpPr>
            <p:nvPr/>
          </p:nvSpPr>
          <p:spPr bwMode="auto">
            <a:xfrm>
              <a:off x="2025" y="844"/>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00</a:t>
              </a:r>
            </a:p>
          </p:txBody>
        </p:sp>
        <p:sp>
          <p:nvSpPr>
            <p:cNvPr id="537826" name="Rectangle 226"/>
            <p:cNvSpPr>
              <a:spLocks noChangeArrowheads="1"/>
            </p:cNvSpPr>
            <p:nvPr/>
          </p:nvSpPr>
          <p:spPr bwMode="auto">
            <a:xfrm>
              <a:off x="2457" y="844"/>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01</a:t>
              </a:r>
            </a:p>
          </p:txBody>
        </p:sp>
        <p:sp>
          <p:nvSpPr>
            <p:cNvPr id="537827" name="Rectangle 227"/>
            <p:cNvSpPr>
              <a:spLocks noChangeArrowheads="1"/>
            </p:cNvSpPr>
            <p:nvPr/>
          </p:nvSpPr>
          <p:spPr bwMode="auto">
            <a:xfrm>
              <a:off x="2889" y="844"/>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02</a:t>
              </a:r>
            </a:p>
          </p:txBody>
        </p:sp>
        <p:sp>
          <p:nvSpPr>
            <p:cNvPr id="537828" name="Rectangle 228"/>
            <p:cNvSpPr>
              <a:spLocks noChangeArrowheads="1"/>
            </p:cNvSpPr>
            <p:nvPr/>
          </p:nvSpPr>
          <p:spPr bwMode="auto">
            <a:xfrm>
              <a:off x="3321" y="844"/>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03</a:t>
              </a:r>
            </a:p>
          </p:txBody>
        </p:sp>
        <p:sp>
          <p:nvSpPr>
            <p:cNvPr id="537829" name="Rectangle 229"/>
            <p:cNvSpPr>
              <a:spLocks noChangeArrowheads="1"/>
            </p:cNvSpPr>
            <p:nvPr/>
          </p:nvSpPr>
          <p:spPr bwMode="auto">
            <a:xfrm>
              <a:off x="2025" y="1275"/>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10</a:t>
              </a:r>
            </a:p>
          </p:txBody>
        </p:sp>
        <p:sp>
          <p:nvSpPr>
            <p:cNvPr id="537830" name="Rectangle 230"/>
            <p:cNvSpPr>
              <a:spLocks noChangeArrowheads="1"/>
            </p:cNvSpPr>
            <p:nvPr/>
          </p:nvSpPr>
          <p:spPr bwMode="auto">
            <a:xfrm>
              <a:off x="2457" y="1275"/>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11</a:t>
              </a:r>
            </a:p>
          </p:txBody>
        </p:sp>
        <p:sp>
          <p:nvSpPr>
            <p:cNvPr id="537831" name="Rectangle 231"/>
            <p:cNvSpPr>
              <a:spLocks noChangeArrowheads="1"/>
            </p:cNvSpPr>
            <p:nvPr/>
          </p:nvSpPr>
          <p:spPr bwMode="auto">
            <a:xfrm>
              <a:off x="2889" y="1275"/>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12</a:t>
              </a:r>
            </a:p>
          </p:txBody>
        </p:sp>
        <p:sp>
          <p:nvSpPr>
            <p:cNvPr id="537832" name="Rectangle 232"/>
            <p:cNvSpPr>
              <a:spLocks noChangeArrowheads="1"/>
            </p:cNvSpPr>
            <p:nvPr/>
          </p:nvSpPr>
          <p:spPr bwMode="auto">
            <a:xfrm>
              <a:off x="3321" y="1275"/>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13</a:t>
              </a:r>
            </a:p>
          </p:txBody>
        </p:sp>
        <p:sp>
          <p:nvSpPr>
            <p:cNvPr id="537833" name="Rectangle 233"/>
            <p:cNvSpPr>
              <a:spLocks noChangeArrowheads="1"/>
            </p:cNvSpPr>
            <p:nvPr/>
          </p:nvSpPr>
          <p:spPr bwMode="auto">
            <a:xfrm>
              <a:off x="2025" y="1708"/>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20</a:t>
              </a:r>
            </a:p>
          </p:txBody>
        </p:sp>
        <p:sp>
          <p:nvSpPr>
            <p:cNvPr id="537834" name="Rectangle 234"/>
            <p:cNvSpPr>
              <a:spLocks noChangeArrowheads="1"/>
            </p:cNvSpPr>
            <p:nvPr/>
          </p:nvSpPr>
          <p:spPr bwMode="auto">
            <a:xfrm>
              <a:off x="2889" y="1708"/>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22</a:t>
              </a:r>
            </a:p>
          </p:txBody>
        </p:sp>
        <p:sp>
          <p:nvSpPr>
            <p:cNvPr id="537835" name="Rectangle 235"/>
            <p:cNvSpPr>
              <a:spLocks noChangeArrowheads="1"/>
            </p:cNvSpPr>
            <p:nvPr/>
          </p:nvSpPr>
          <p:spPr bwMode="auto">
            <a:xfrm>
              <a:off x="3321" y="1708"/>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23</a:t>
              </a:r>
            </a:p>
          </p:txBody>
        </p:sp>
        <p:sp>
          <p:nvSpPr>
            <p:cNvPr id="537836" name="Rectangle 236"/>
            <p:cNvSpPr>
              <a:spLocks noChangeArrowheads="1"/>
            </p:cNvSpPr>
            <p:nvPr/>
          </p:nvSpPr>
          <p:spPr bwMode="auto">
            <a:xfrm>
              <a:off x="2025" y="2139"/>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30</a:t>
              </a:r>
            </a:p>
          </p:txBody>
        </p:sp>
        <p:sp>
          <p:nvSpPr>
            <p:cNvPr id="537837" name="Rectangle 237"/>
            <p:cNvSpPr>
              <a:spLocks noChangeArrowheads="1"/>
            </p:cNvSpPr>
            <p:nvPr/>
          </p:nvSpPr>
          <p:spPr bwMode="auto">
            <a:xfrm>
              <a:off x="2457" y="2139"/>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31</a:t>
              </a:r>
            </a:p>
          </p:txBody>
        </p:sp>
        <p:sp>
          <p:nvSpPr>
            <p:cNvPr id="537838" name="Rectangle 238"/>
            <p:cNvSpPr>
              <a:spLocks noChangeArrowheads="1"/>
            </p:cNvSpPr>
            <p:nvPr/>
          </p:nvSpPr>
          <p:spPr bwMode="auto">
            <a:xfrm>
              <a:off x="2889" y="2139"/>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32</a:t>
              </a:r>
            </a:p>
          </p:txBody>
        </p:sp>
        <p:sp>
          <p:nvSpPr>
            <p:cNvPr id="537839" name="Rectangle 239"/>
            <p:cNvSpPr>
              <a:spLocks noChangeArrowheads="1"/>
            </p:cNvSpPr>
            <p:nvPr/>
          </p:nvSpPr>
          <p:spPr bwMode="auto">
            <a:xfrm>
              <a:off x="3321" y="2139"/>
              <a:ext cx="345" cy="345"/>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33</a:t>
              </a:r>
            </a:p>
          </p:txBody>
        </p:sp>
      </p:grpSp>
      <p:grpSp>
        <p:nvGrpSpPr>
          <p:cNvPr id="537947" name="Group 347"/>
          <p:cNvGrpSpPr>
            <a:grpSpLocks/>
          </p:cNvGrpSpPr>
          <p:nvPr/>
        </p:nvGrpSpPr>
        <p:grpSpPr bwMode="auto">
          <a:xfrm>
            <a:off x="5943600" y="1320800"/>
            <a:ext cx="1295400" cy="2765425"/>
            <a:chOff x="3744" y="832"/>
            <a:chExt cx="816" cy="1742"/>
          </a:xfrm>
        </p:grpSpPr>
        <p:grpSp>
          <p:nvGrpSpPr>
            <p:cNvPr id="537858" name="Group 258"/>
            <p:cNvGrpSpPr>
              <a:grpSpLocks/>
            </p:cNvGrpSpPr>
            <p:nvPr/>
          </p:nvGrpSpPr>
          <p:grpSpPr bwMode="auto">
            <a:xfrm>
              <a:off x="3744" y="832"/>
              <a:ext cx="816" cy="1742"/>
              <a:chOff x="3744" y="832"/>
              <a:chExt cx="816" cy="1742"/>
            </a:xfrm>
          </p:grpSpPr>
          <p:grpSp>
            <p:nvGrpSpPr>
              <p:cNvPr id="537859" name="Group 259"/>
              <p:cNvGrpSpPr>
                <a:grpSpLocks/>
              </p:cNvGrpSpPr>
              <p:nvPr/>
            </p:nvGrpSpPr>
            <p:grpSpPr bwMode="auto">
              <a:xfrm>
                <a:off x="3744" y="832"/>
                <a:ext cx="816" cy="430"/>
                <a:chOff x="3744" y="832"/>
                <a:chExt cx="816" cy="430"/>
              </a:xfrm>
            </p:grpSpPr>
            <p:pic>
              <p:nvPicPr>
                <p:cNvPr id="537860" name="Picture 260"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861" name="Picture 261"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862" name="Group 262"/>
              <p:cNvGrpSpPr>
                <a:grpSpLocks/>
              </p:cNvGrpSpPr>
              <p:nvPr/>
            </p:nvGrpSpPr>
            <p:grpSpPr bwMode="auto">
              <a:xfrm>
                <a:off x="3744" y="1272"/>
                <a:ext cx="816" cy="430"/>
                <a:chOff x="3744" y="832"/>
                <a:chExt cx="816" cy="430"/>
              </a:xfrm>
            </p:grpSpPr>
            <p:pic>
              <p:nvPicPr>
                <p:cNvPr id="537863" name="Picture 263"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864" name="Picture 264"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865" name="Group 265"/>
              <p:cNvGrpSpPr>
                <a:grpSpLocks/>
              </p:cNvGrpSpPr>
              <p:nvPr/>
            </p:nvGrpSpPr>
            <p:grpSpPr bwMode="auto">
              <a:xfrm>
                <a:off x="3744" y="1704"/>
                <a:ext cx="816" cy="430"/>
                <a:chOff x="3744" y="832"/>
                <a:chExt cx="816" cy="430"/>
              </a:xfrm>
            </p:grpSpPr>
            <p:pic>
              <p:nvPicPr>
                <p:cNvPr id="537866" name="Picture 266"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867" name="Picture 267"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868" name="Group 268"/>
              <p:cNvGrpSpPr>
                <a:grpSpLocks/>
              </p:cNvGrpSpPr>
              <p:nvPr/>
            </p:nvGrpSpPr>
            <p:grpSpPr bwMode="auto">
              <a:xfrm>
                <a:off x="3744" y="2144"/>
                <a:ext cx="816" cy="430"/>
                <a:chOff x="3744" y="832"/>
                <a:chExt cx="816" cy="430"/>
              </a:xfrm>
            </p:grpSpPr>
            <p:pic>
              <p:nvPicPr>
                <p:cNvPr id="537869" name="Picture 269"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870" name="Picture 270"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7885" name="Rectangle 285"/>
            <p:cNvSpPr>
              <a:spLocks noChangeArrowheads="1"/>
            </p:cNvSpPr>
            <p:nvPr/>
          </p:nvSpPr>
          <p:spPr bwMode="auto">
            <a:xfrm>
              <a:off x="3744" y="848"/>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04</a:t>
              </a:r>
            </a:p>
          </p:txBody>
        </p:sp>
        <p:sp>
          <p:nvSpPr>
            <p:cNvPr id="537886" name="Rectangle 286"/>
            <p:cNvSpPr>
              <a:spLocks noChangeArrowheads="1"/>
            </p:cNvSpPr>
            <p:nvPr/>
          </p:nvSpPr>
          <p:spPr bwMode="auto">
            <a:xfrm>
              <a:off x="4176" y="848"/>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05</a:t>
              </a:r>
            </a:p>
          </p:txBody>
        </p:sp>
        <p:sp>
          <p:nvSpPr>
            <p:cNvPr id="537887" name="Rectangle 287"/>
            <p:cNvSpPr>
              <a:spLocks noChangeArrowheads="1"/>
            </p:cNvSpPr>
            <p:nvPr/>
          </p:nvSpPr>
          <p:spPr bwMode="auto">
            <a:xfrm>
              <a:off x="3744" y="1279"/>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14</a:t>
              </a:r>
            </a:p>
          </p:txBody>
        </p:sp>
        <p:sp>
          <p:nvSpPr>
            <p:cNvPr id="537888" name="Rectangle 288"/>
            <p:cNvSpPr>
              <a:spLocks noChangeArrowheads="1"/>
            </p:cNvSpPr>
            <p:nvPr/>
          </p:nvSpPr>
          <p:spPr bwMode="auto">
            <a:xfrm>
              <a:off x="4176" y="1279"/>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15</a:t>
              </a:r>
            </a:p>
          </p:txBody>
        </p:sp>
        <p:sp>
          <p:nvSpPr>
            <p:cNvPr id="537889" name="Rectangle 289"/>
            <p:cNvSpPr>
              <a:spLocks noChangeArrowheads="1"/>
            </p:cNvSpPr>
            <p:nvPr/>
          </p:nvSpPr>
          <p:spPr bwMode="auto">
            <a:xfrm>
              <a:off x="3744" y="1712"/>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24</a:t>
              </a:r>
            </a:p>
          </p:txBody>
        </p:sp>
        <p:sp>
          <p:nvSpPr>
            <p:cNvPr id="537890" name="Rectangle 290"/>
            <p:cNvSpPr>
              <a:spLocks noChangeArrowheads="1"/>
            </p:cNvSpPr>
            <p:nvPr/>
          </p:nvSpPr>
          <p:spPr bwMode="auto">
            <a:xfrm>
              <a:off x="4176" y="1712"/>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25</a:t>
              </a:r>
            </a:p>
          </p:txBody>
        </p:sp>
        <p:sp>
          <p:nvSpPr>
            <p:cNvPr id="537891" name="Rectangle 291"/>
            <p:cNvSpPr>
              <a:spLocks noChangeArrowheads="1"/>
            </p:cNvSpPr>
            <p:nvPr/>
          </p:nvSpPr>
          <p:spPr bwMode="auto">
            <a:xfrm>
              <a:off x="3744" y="2143"/>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34</a:t>
              </a:r>
            </a:p>
          </p:txBody>
        </p:sp>
        <p:sp>
          <p:nvSpPr>
            <p:cNvPr id="537892" name="Rectangle 292"/>
            <p:cNvSpPr>
              <a:spLocks noChangeArrowheads="1"/>
            </p:cNvSpPr>
            <p:nvPr/>
          </p:nvSpPr>
          <p:spPr bwMode="auto">
            <a:xfrm>
              <a:off x="4176" y="2143"/>
              <a:ext cx="345" cy="345"/>
            </a:xfrm>
            <a:prstGeom prst="rect">
              <a:avLst/>
            </a:prstGeom>
            <a:noFill/>
            <a:ln>
              <a:noFill/>
            </a:ln>
            <a:effectLst/>
            <a:extLst>
              <a:ext uri="{909E8E84-426E-40DD-AFC4-6F175D3DCCD1}">
                <a14:hiddenFill xmlns:a14="http://schemas.microsoft.com/office/drawing/2010/main">
                  <a:gradFill rotWithShape="0">
                    <a:gsLst>
                      <a:gs pos="0">
                        <a:schemeClr val="hlink">
                          <a:gamma/>
                          <a:tint val="0"/>
                          <a:invGamma/>
                        </a:schemeClr>
                      </a:gs>
                      <a:gs pos="50000">
                        <a:schemeClr val="hlink">
                          <a:alpha val="70000"/>
                        </a:schemeClr>
                      </a:gs>
                      <a:gs pos="100000">
                        <a:schemeClr val="hlink">
                          <a:gamma/>
                          <a:tint val="0"/>
                          <a:invGamma/>
                        </a:scheme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35</a:t>
              </a:r>
            </a:p>
          </p:txBody>
        </p:sp>
      </p:grpSp>
      <p:grpSp>
        <p:nvGrpSpPr>
          <p:cNvPr id="537948" name="Group 348"/>
          <p:cNvGrpSpPr>
            <a:grpSpLocks/>
          </p:cNvGrpSpPr>
          <p:nvPr/>
        </p:nvGrpSpPr>
        <p:grpSpPr bwMode="auto">
          <a:xfrm>
            <a:off x="7302500" y="1320800"/>
            <a:ext cx="1295400" cy="2752725"/>
            <a:chOff x="4600" y="832"/>
            <a:chExt cx="816" cy="1734"/>
          </a:xfrm>
        </p:grpSpPr>
        <p:grpSp>
          <p:nvGrpSpPr>
            <p:cNvPr id="537903" name="Group 303"/>
            <p:cNvGrpSpPr>
              <a:grpSpLocks/>
            </p:cNvGrpSpPr>
            <p:nvPr/>
          </p:nvGrpSpPr>
          <p:grpSpPr bwMode="auto">
            <a:xfrm>
              <a:off x="4600" y="832"/>
              <a:ext cx="816" cy="1734"/>
              <a:chOff x="4600" y="832"/>
              <a:chExt cx="816" cy="1734"/>
            </a:xfrm>
          </p:grpSpPr>
          <p:grpSp>
            <p:nvGrpSpPr>
              <p:cNvPr id="537904" name="Group 304"/>
              <p:cNvGrpSpPr>
                <a:grpSpLocks/>
              </p:cNvGrpSpPr>
              <p:nvPr/>
            </p:nvGrpSpPr>
            <p:grpSpPr bwMode="auto">
              <a:xfrm>
                <a:off x="4600" y="832"/>
                <a:ext cx="808" cy="430"/>
                <a:chOff x="4600" y="832"/>
                <a:chExt cx="808" cy="430"/>
              </a:xfrm>
            </p:grpSpPr>
            <p:pic>
              <p:nvPicPr>
                <p:cNvPr id="537905" name="Picture 305"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906" name="Picture 306"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907" name="Group 307"/>
              <p:cNvGrpSpPr>
                <a:grpSpLocks/>
              </p:cNvGrpSpPr>
              <p:nvPr/>
            </p:nvGrpSpPr>
            <p:grpSpPr bwMode="auto">
              <a:xfrm>
                <a:off x="4608" y="1264"/>
                <a:ext cx="808" cy="430"/>
                <a:chOff x="4600" y="832"/>
                <a:chExt cx="808" cy="430"/>
              </a:xfrm>
            </p:grpSpPr>
            <p:pic>
              <p:nvPicPr>
                <p:cNvPr id="537908" name="Picture 308"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909" name="Picture 309"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910" name="Group 310"/>
              <p:cNvGrpSpPr>
                <a:grpSpLocks/>
              </p:cNvGrpSpPr>
              <p:nvPr/>
            </p:nvGrpSpPr>
            <p:grpSpPr bwMode="auto">
              <a:xfrm>
                <a:off x="4608" y="1696"/>
                <a:ext cx="808" cy="430"/>
                <a:chOff x="4600" y="832"/>
                <a:chExt cx="808" cy="430"/>
              </a:xfrm>
            </p:grpSpPr>
            <p:pic>
              <p:nvPicPr>
                <p:cNvPr id="537911" name="Picture 311"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912" name="Picture 312"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7913" name="Group 313"/>
              <p:cNvGrpSpPr>
                <a:grpSpLocks/>
              </p:cNvGrpSpPr>
              <p:nvPr/>
            </p:nvGrpSpPr>
            <p:grpSpPr bwMode="auto">
              <a:xfrm>
                <a:off x="4608" y="2136"/>
                <a:ext cx="808" cy="430"/>
                <a:chOff x="4600" y="832"/>
                <a:chExt cx="808" cy="430"/>
              </a:xfrm>
            </p:grpSpPr>
            <p:pic>
              <p:nvPicPr>
                <p:cNvPr id="537914" name="Picture 314"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 y="832"/>
                  <a:ext cx="384" cy="430"/>
                </a:xfrm>
                <a:prstGeom prst="rect">
                  <a:avLst/>
                </a:prstGeom>
                <a:noFill/>
                <a:extLst>
                  <a:ext uri="{909E8E84-426E-40DD-AFC4-6F175D3DCCD1}">
                    <a14:hiddenFill xmlns:a14="http://schemas.microsoft.com/office/drawing/2010/main">
                      <a:solidFill>
                        <a:srgbClr val="FFFFFF"/>
                      </a:solidFill>
                    </a14:hiddenFill>
                  </a:ext>
                </a:extLst>
              </p:spPr>
            </p:pic>
            <p:pic>
              <p:nvPicPr>
                <p:cNvPr id="537915" name="Picture 315"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832"/>
                  <a:ext cx="384" cy="43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7930" name="Rectangle 330"/>
            <p:cNvSpPr>
              <a:spLocks noChangeArrowheads="1"/>
            </p:cNvSpPr>
            <p:nvPr/>
          </p:nvSpPr>
          <p:spPr bwMode="auto">
            <a:xfrm>
              <a:off x="4608" y="848"/>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06</a:t>
              </a:r>
            </a:p>
          </p:txBody>
        </p:sp>
        <p:sp>
          <p:nvSpPr>
            <p:cNvPr id="537931" name="Rectangle 331"/>
            <p:cNvSpPr>
              <a:spLocks noChangeArrowheads="1"/>
            </p:cNvSpPr>
            <p:nvPr/>
          </p:nvSpPr>
          <p:spPr bwMode="auto">
            <a:xfrm>
              <a:off x="5040" y="848"/>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07</a:t>
              </a:r>
            </a:p>
          </p:txBody>
        </p:sp>
        <p:sp>
          <p:nvSpPr>
            <p:cNvPr id="537932" name="Rectangle 332"/>
            <p:cNvSpPr>
              <a:spLocks noChangeArrowheads="1"/>
            </p:cNvSpPr>
            <p:nvPr/>
          </p:nvSpPr>
          <p:spPr bwMode="auto">
            <a:xfrm>
              <a:off x="4608" y="1279"/>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16</a:t>
              </a:r>
            </a:p>
          </p:txBody>
        </p:sp>
        <p:sp>
          <p:nvSpPr>
            <p:cNvPr id="537933" name="Rectangle 333"/>
            <p:cNvSpPr>
              <a:spLocks noChangeArrowheads="1"/>
            </p:cNvSpPr>
            <p:nvPr/>
          </p:nvSpPr>
          <p:spPr bwMode="auto">
            <a:xfrm>
              <a:off x="5040" y="1279"/>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17</a:t>
              </a:r>
            </a:p>
          </p:txBody>
        </p:sp>
        <p:sp>
          <p:nvSpPr>
            <p:cNvPr id="537934" name="Rectangle 334"/>
            <p:cNvSpPr>
              <a:spLocks noChangeArrowheads="1"/>
            </p:cNvSpPr>
            <p:nvPr/>
          </p:nvSpPr>
          <p:spPr bwMode="auto">
            <a:xfrm>
              <a:off x="4608" y="1712"/>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26</a:t>
              </a:r>
            </a:p>
          </p:txBody>
        </p:sp>
        <p:sp>
          <p:nvSpPr>
            <p:cNvPr id="537935" name="Rectangle 335"/>
            <p:cNvSpPr>
              <a:spLocks noChangeArrowheads="1"/>
            </p:cNvSpPr>
            <p:nvPr/>
          </p:nvSpPr>
          <p:spPr bwMode="auto">
            <a:xfrm>
              <a:off x="5040" y="1712"/>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27</a:t>
              </a:r>
            </a:p>
          </p:txBody>
        </p:sp>
        <p:sp>
          <p:nvSpPr>
            <p:cNvPr id="537936" name="Rectangle 336"/>
            <p:cNvSpPr>
              <a:spLocks noChangeArrowheads="1"/>
            </p:cNvSpPr>
            <p:nvPr/>
          </p:nvSpPr>
          <p:spPr bwMode="auto">
            <a:xfrm>
              <a:off x="4608" y="2143"/>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36</a:t>
              </a:r>
            </a:p>
          </p:txBody>
        </p:sp>
        <p:sp>
          <p:nvSpPr>
            <p:cNvPr id="537937" name="Rectangle 337"/>
            <p:cNvSpPr>
              <a:spLocks noChangeArrowheads="1"/>
            </p:cNvSpPr>
            <p:nvPr/>
          </p:nvSpPr>
          <p:spPr bwMode="auto">
            <a:xfrm>
              <a:off x="5040" y="2143"/>
              <a:ext cx="345" cy="345"/>
            </a:xfrm>
            <a:prstGeom prst="rect">
              <a:avLst/>
            </a:prstGeom>
            <a:noFill/>
            <a:ln>
              <a:noFill/>
            </a:ln>
            <a:effectLst/>
            <a:extLst>
              <a:ext uri="{909E8E84-426E-40DD-AFC4-6F175D3DCCD1}">
                <a14:hiddenFill xmlns:a14="http://schemas.microsoft.com/office/drawing/2010/main">
                  <a:gradFill rotWithShape="0">
                    <a:gsLst>
                      <a:gs pos="0">
                        <a:srgbClr val="99FFCC">
                          <a:gamma/>
                          <a:tint val="0"/>
                          <a:invGamma/>
                        </a:srgbClr>
                      </a:gs>
                      <a:gs pos="50000">
                        <a:srgbClr val="99FFCC">
                          <a:alpha val="70000"/>
                        </a:srgbClr>
                      </a:gs>
                      <a:gs pos="100000">
                        <a:srgbClr val="99FF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37</a:t>
              </a:r>
            </a:p>
          </p:txBody>
        </p:sp>
      </p:grpSp>
      <p:sp>
        <p:nvSpPr>
          <p:cNvPr id="8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32</a:t>
            </a:fld>
            <a:endParaRPr lang="en-US" dirty="0">
              <a:latin typeface="+mn-lt"/>
            </a:endParaRPr>
          </a:p>
        </p:txBody>
      </p:sp>
    </p:spTree>
    <p:extLst>
      <p:ext uri="{BB962C8B-B14F-4D97-AF65-F5344CB8AC3E}">
        <p14:creationId xmlns:p14="http://schemas.microsoft.com/office/powerpoint/2010/main" val="1149182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7946"/>
                                        </p:tgtEl>
                                        <p:attrNameLst>
                                          <p:attrName>style.visibility</p:attrName>
                                        </p:attrNameLst>
                                      </p:cBhvr>
                                      <p:to>
                                        <p:strVal val="visible"/>
                                      </p:to>
                                    </p:set>
                                    <p:animEffect transition="in" filter="dissolve">
                                      <p:cBhvr>
                                        <p:cTn id="7" dur="500"/>
                                        <p:tgtEl>
                                          <p:spTgt spid="537946"/>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537776"/>
                                        </p:tgtEl>
                                        <p:attrNameLst>
                                          <p:attrName>style.visibility</p:attrName>
                                        </p:attrNameLst>
                                      </p:cBhvr>
                                      <p:to>
                                        <p:strVal val="visible"/>
                                      </p:to>
                                    </p:set>
                                  </p:childTnLst>
                                  <p:subTnLst>
                                    <p:set>
                                      <p:cBhvr override="childStyle">
                                        <p:cTn dur="1" fill="hold" display="0" masterRel="nextClick" afterEffect="1"/>
                                        <p:tgtEl>
                                          <p:spTgt spid="537776"/>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537947"/>
                                        </p:tgtEl>
                                        <p:attrNameLst>
                                          <p:attrName>style.visibility</p:attrName>
                                        </p:attrNameLst>
                                      </p:cBhvr>
                                      <p:to>
                                        <p:strVal val="visible"/>
                                      </p:to>
                                    </p:set>
                                    <p:animEffect transition="in" filter="dissolve">
                                      <p:cBhvr>
                                        <p:cTn id="14" dur="500"/>
                                        <p:tgtEl>
                                          <p:spTgt spid="537947"/>
                                        </p:tgtEl>
                                      </p:cBhvr>
                                    </p:animEffect>
                                  </p:childTnLst>
                                </p:cTn>
                              </p:par>
                              <p:par>
                                <p:cTn id="15" presetID="1" presetClass="entr" presetSubtype="0" fill="hold" grpId="0" nodeType="withEffect">
                                  <p:stCondLst>
                                    <p:cond delay="0"/>
                                  </p:stCondLst>
                                  <p:childTnLst>
                                    <p:set>
                                      <p:cBhvr>
                                        <p:cTn id="16" dur="1" fill="hold">
                                          <p:stCondLst>
                                            <p:cond delay="499"/>
                                          </p:stCondLst>
                                        </p:cTn>
                                        <p:tgtEl>
                                          <p:spTgt spid="537777"/>
                                        </p:tgtEl>
                                        <p:attrNameLst>
                                          <p:attrName>style.visibility</p:attrName>
                                        </p:attrNameLst>
                                      </p:cBhvr>
                                      <p:to>
                                        <p:strVal val="visible"/>
                                      </p:to>
                                    </p:set>
                                  </p:childTnLst>
                                  <p:subTnLst>
                                    <p:set>
                                      <p:cBhvr override="childStyle">
                                        <p:cTn dur="1" fill="hold" display="0" masterRel="nextClick" afterEffect="1"/>
                                        <p:tgtEl>
                                          <p:spTgt spid="53777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37948"/>
                                        </p:tgtEl>
                                        <p:attrNameLst>
                                          <p:attrName>style.visibility</p:attrName>
                                        </p:attrNameLst>
                                      </p:cBhvr>
                                      <p:to>
                                        <p:strVal val="visible"/>
                                      </p:to>
                                    </p:set>
                                    <p:animEffect transition="in" filter="dissolve">
                                      <p:cBhvr>
                                        <p:cTn id="21" dur="500"/>
                                        <p:tgtEl>
                                          <p:spTgt spid="537948"/>
                                        </p:tgtEl>
                                      </p:cBhvr>
                                    </p:animEffect>
                                  </p:childTnLst>
                                </p:cTn>
                              </p:par>
                              <p:par>
                                <p:cTn id="22" presetID="1" presetClass="entr" presetSubtype="0" fill="hold" grpId="0" nodeType="withEffect">
                                  <p:stCondLst>
                                    <p:cond delay="0"/>
                                  </p:stCondLst>
                                  <p:childTnLst>
                                    <p:set>
                                      <p:cBhvr>
                                        <p:cTn id="23" dur="1" fill="hold">
                                          <p:stCondLst>
                                            <p:cond delay="499"/>
                                          </p:stCondLst>
                                        </p:cTn>
                                        <p:tgtEl>
                                          <p:spTgt spid="537778"/>
                                        </p:tgtEl>
                                        <p:attrNameLst>
                                          <p:attrName>style.visibility</p:attrName>
                                        </p:attrNameLst>
                                      </p:cBhvr>
                                      <p:to>
                                        <p:strVal val="visible"/>
                                      </p:to>
                                    </p:set>
                                  </p:childTnLst>
                                  <p:subTnLst>
                                    <p:set>
                                      <p:cBhvr override="childStyle">
                                        <p:cTn dur="1" fill="hold" display="0" masterRel="nextClick" afterEffect="1"/>
                                        <p:tgtEl>
                                          <p:spTgt spid="5377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776" grpId="0" autoUpdateAnimBg="0"/>
      <p:bldP spid="537777" grpId="0" autoUpdateAnimBg="0"/>
      <p:bldP spid="53777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Chu kỳ mã hóa bình thường</a:t>
            </a:r>
          </a:p>
        </p:txBody>
      </p:sp>
      <p:pic>
        <p:nvPicPr>
          <p:cNvPr id="540679" name="Picture 7" descr="3-00728_oval-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22900"/>
            <a:ext cx="33528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540680" name="Group 8"/>
          <p:cNvGrpSpPr>
            <a:grpSpLocks/>
          </p:cNvGrpSpPr>
          <p:nvPr/>
        </p:nvGrpSpPr>
        <p:grpSpPr bwMode="auto">
          <a:xfrm>
            <a:off x="381000" y="1143000"/>
            <a:ext cx="3429000" cy="1219200"/>
            <a:chOff x="1776" y="480"/>
            <a:chExt cx="2087" cy="768"/>
          </a:xfrm>
        </p:grpSpPr>
        <p:pic>
          <p:nvPicPr>
            <p:cNvPr id="540681" name="Picture 9"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480"/>
              <a:ext cx="2087" cy="768"/>
            </a:xfrm>
            <a:prstGeom prst="rect">
              <a:avLst/>
            </a:prstGeom>
            <a:noFill/>
            <a:extLst>
              <a:ext uri="{909E8E84-426E-40DD-AFC4-6F175D3DCCD1}">
                <a14:hiddenFill xmlns:a14="http://schemas.microsoft.com/office/drawing/2010/main">
                  <a:solidFill>
                    <a:srgbClr val="FFFFFF"/>
                  </a:solidFill>
                </a14:hiddenFill>
              </a:ext>
            </a:extLst>
          </p:spPr>
        </p:pic>
        <p:sp>
          <p:nvSpPr>
            <p:cNvPr id="540682" name="Text Box 10"/>
            <p:cNvSpPr txBox="1">
              <a:spLocks noChangeArrowheads="1"/>
            </p:cNvSpPr>
            <p:nvPr/>
          </p:nvSpPr>
          <p:spPr bwMode="auto">
            <a:xfrm>
              <a:off x="2880" y="68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1</a:t>
              </a:r>
            </a:p>
          </p:txBody>
        </p:sp>
        <p:grpSp>
          <p:nvGrpSpPr>
            <p:cNvPr id="540683" name="Group 11"/>
            <p:cNvGrpSpPr>
              <a:grpSpLocks/>
            </p:cNvGrpSpPr>
            <p:nvPr/>
          </p:nvGrpSpPr>
          <p:grpSpPr bwMode="auto">
            <a:xfrm>
              <a:off x="1857" y="528"/>
              <a:ext cx="967" cy="593"/>
              <a:chOff x="1968" y="1344"/>
              <a:chExt cx="3216" cy="1968"/>
            </a:xfrm>
          </p:grpSpPr>
          <p:sp>
            <p:nvSpPr>
              <p:cNvPr id="540684" name="Oval 12"/>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0685" name="Oval 13"/>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0686" name="Oval 14"/>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0687" name="Oval 15"/>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0688" name="AutoShape 16"/>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689" name="AutoShape 17"/>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690" name="AutoShape 18"/>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pic>
        <p:nvPicPr>
          <p:cNvPr id="540691" name="Picture 19"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3429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40692" name="Text Box 20"/>
          <p:cNvSpPr txBox="1">
            <a:spLocks noChangeArrowheads="1"/>
          </p:cNvSpPr>
          <p:nvPr/>
        </p:nvSpPr>
        <p:spPr bwMode="auto">
          <a:xfrm>
            <a:off x="2133600" y="2921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i</a:t>
            </a:r>
          </a:p>
        </p:txBody>
      </p:sp>
      <p:grpSp>
        <p:nvGrpSpPr>
          <p:cNvPr id="540693" name="Group 21"/>
          <p:cNvGrpSpPr>
            <a:grpSpLocks/>
          </p:cNvGrpSpPr>
          <p:nvPr/>
        </p:nvGrpSpPr>
        <p:grpSpPr bwMode="auto">
          <a:xfrm>
            <a:off x="509588" y="2667000"/>
            <a:ext cx="1535112" cy="941388"/>
            <a:chOff x="1968" y="1344"/>
            <a:chExt cx="3216" cy="1968"/>
          </a:xfrm>
        </p:grpSpPr>
        <p:sp>
          <p:nvSpPr>
            <p:cNvPr id="540694" name="Oval 22"/>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0695" name="Oval 23"/>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0696" name="Oval 24"/>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0697" name="Oval 25"/>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0698" name="AutoShape 26"/>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699" name="AutoShape 27"/>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00" name="AutoShape 28"/>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nvGrpSpPr>
          <p:cNvPr id="540701" name="Group 29"/>
          <p:cNvGrpSpPr>
            <a:grpSpLocks/>
          </p:cNvGrpSpPr>
          <p:nvPr/>
        </p:nvGrpSpPr>
        <p:grpSpPr bwMode="auto">
          <a:xfrm>
            <a:off x="381000" y="4114800"/>
            <a:ext cx="3429000" cy="1219200"/>
            <a:chOff x="1776" y="480"/>
            <a:chExt cx="2087" cy="768"/>
          </a:xfrm>
        </p:grpSpPr>
        <p:pic>
          <p:nvPicPr>
            <p:cNvPr id="540702" name="Picture 30"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480"/>
              <a:ext cx="2087" cy="768"/>
            </a:xfrm>
            <a:prstGeom prst="rect">
              <a:avLst/>
            </a:prstGeom>
            <a:noFill/>
            <a:extLst>
              <a:ext uri="{909E8E84-426E-40DD-AFC4-6F175D3DCCD1}">
                <a14:hiddenFill xmlns:a14="http://schemas.microsoft.com/office/drawing/2010/main">
                  <a:solidFill>
                    <a:srgbClr val="FFFFFF"/>
                  </a:solidFill>
                </a14:hiddenFill>
              </a:ext>
            </a:extLst>
          </p:spPr>
        </p:pic>
        <p:sp>
          <p:nvSpPr>
            <p:cNvPr id="540703" name="Text Box 31"/>
            <p:cNvSpPr txBox="1">
              <a:spLocks noChangeArrowheads="1"/>
            </p:cNvSpPr>
            <p:nvPr/>
          </p:nvSpPr>
          <p:spPr bwMode="auto">
            <a:xfrm>
              <a:off x="2880" y="68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Nr</a:t>
              </a:r>
              <a:r>
                <a:rPr lang="en-US" sz="1800">
                  <a:effectLst/>
                </a:rPr>
                <a:t>-1</a:t>
              </a:r>
              <a:endParaRPr lang="en-US" sz="1800" i="1">
                <a:effectLst/>
              </a:endParaRPr>
            </a:p>
          </p:txBody>
        </p:sp>
        <p:grpSp>
          <p:nvGrpSpPr>
            <p:cNvPr id="540704" name="Group 32"/>
            <p:cNvGrpSpPr>
              <a:grpSpLocks/>
            </p:cNvGrpSpPr>
            <p:nvPr/>
          </p:nvGrpSpPr>
          <p:grpSpPr bwMode="auto">
            <a:xfrm>
              <a:off x="1857" y="528"/>
              <a:ext cx="967" cy="593"/>
              <a:chOff x="1968" y="1344"/>
              <a:chExt cx="3216" cy="1968"/>
            </a:xfrm>
          </p:grpSpPr>
          <p:sp>
            <p:nvSpPr>
              <p:cNvPr id="540705" name="Oval 33"/>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0706" name="Oval 34"/>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0707" name="Oval 35"/>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0708" name="Oval 36"/>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0709" name="AutoShape 37"/>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10" name="AutoShape 38"/>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11" name="AutoShape 39"/>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sp>
        <p:nvSpPr>
          <p:cNvPr id="540712" name="Text Box 40"/>
          <p:cNvSpPr txBox="1">
            <a:spLocks noChangeArrowheads="1"/>
          </p:cNvSpPr>
          <p:nvPr/>
        </p:nvSpPr>
        <p:spPr bwMode="auto">
          <a:xfrm>
            <a:off x="2133600" y="5740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Nr</a:t>
            </a:r>
          </a:p>
        </p:txBody>
      </p:sp>
      <p:grpSp>
        <p:nvGrpSpPr>
          <p:cNvPr id="540713" name="Group 41"/>
          <p:cNvGrpSpPr>
            <a:grpSpLocks/>
          </p:cNvGrpSpPr>
          <p:nvPr/>
        </p:nvGrpSpPr>
        <p:grpSpPr bwMode="auto">
          <a:xfrm>
            <a:off x="509588" y="2667000"/>
            <a:ext cx="1535112" cy="941388"/>
            <a:chOff x="1968" y="1344"/>
            <a:chExt cx="3216" cy="1968"/>
          </a:xfrm>
        </p:grpSpPr>
        <p:sp>
          <p:nvSpPr>
            <p:cNvPr id="540714" name="Oval 42"/>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0715" name="Oval 43"/>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0716" name="Oval 44"/>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0717" name="Oval 45"/>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0718" name="AutoShape 46"/>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19" name="AutoShape 47"/>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20" name="AutoShape 48"/>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nvGrpSpPr>
          <p:cNvPr id="540721" name="Group 49"/>
          <p:cNvGrpSpPr>
            <a:grpSpLocks/>
          </p:cNvGrpSpPr>
          <p:nvPr/>
        </p:nvGrpSpPr>
        <p:grpSpPr bwMode="auto">
          <a:xfrm>
            <a:off x="533400" y="5473700"/>
            <a:ext cx="1535113" cy="941388"/>
            <a:chOff x="1968" y="1344"/>
            <a:chExt cx="3216" cy="1968"/>
          </a:xfrm>
        </p:grpSpPr>
        <p:sp>
          <p:nvSpPr>
            <p:cNvPr id="540722" name="Oval 50"/>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0723" name="Oval 51"/>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0724" name="Oval 52"/>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0725" name="AutoShape 53"/>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26" name="AutoShape 54"/>
            <p:cNvSpPr>
              <a:spLocks noChangeArrowheads="1"/>
            </p:cNvSpPr>
            <p:nvPr/>
          </p:nvSpPr>
          <p:spPr bwMode="auto">
            <a:xfrm rot="-18437036">
              <a:off x="3381" y="1792"/>
              <a:ext cx="336" cy="1176"/>
            </a:xfrm>
            <a:prstGeom prst="downArrow">
              <a:avLst>
                <a:gd name="adj1" fmla="val 50000"/>
                <a:gd name="adj2" fmla="val 875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grpSp>
      <p:sp>
        <p:nvSpPr>
          <p:cNvPr id="540727" name="Rectangle 55"/>
          <p:cNvSpPr>
            <a:spLocks noChangeArrowheads="1"/>
          </p:cNvSpPr>
          <p:nvPr/>
        </p:nvSpPr>
        <p:spPr bwMode="auto">
          <a:xfrm>
            <a:off x="0" y="0"/>
            <a:ext cx="9144000" cy="68580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0728" name="Group 56"/>
          <p:cNvGrpSpPr>
            <a:grpSpLocks/>
          </p:cNvGrpSpPr>
          <p:nvPr/>
        </p:nvGrpSpPr>
        <p:grpSpPr bwMode="auto">
          <a:xfrm>
            <a:off x="3886200" y="990600"/>
            <a:ext cx="5105400" cy="3124200"/>
            <a:chOff x="1968" y="1344"/>
            <a:chExt cx="3216" cy="1968"/>
          </a:xfrm>
        </p:grpSpPr>
        <p:sp>
          <p:nvSpPr>
            <p:cNvPr id="540729" name="Oval 57"/>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Mix</a:t>
              </a:r>
            </a:p>
            <a:p>
              <a:pPr algn="ctr" eaLnBrk="1" hangingPunct="1"/>
              <a:r>
                <a:rPr lang="en-US" sz="2400" b="1">
                  <a:effectLst>
                    <a:outerShdw blurRad="38100" dist="38100" dir="2700000" algn="tl">
                      <a:srgbClr val="FFFFFF"/>
                    </a:outerShdw>
                  </a:effectLst>
                  <a:latin typeface="Comic Sans MS" pitchFamily="66" charset="0"/>
                </a:rPr>
                <a:t>Columns</a:t>
              </a:r>
            </a:p>
          </p:txBody>
        </p:sp>
        <p:sp>
          <p:nvSpPr>
            <p:cNvPr id="540730" name="Oval 58"/>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Add</a:t>
              </a:r>
            </a:p>
            <a:p>
              <a:pPr algn="ctr" eaLnBrk="1" hangingPunct="1"/>
              <a:r>
                <a:rPr lang="en-US" sz="2400" b="1">
                  <a:effectLst>
                    <a:outerShdw blurRad="38100" dist="38100" dir="2700000" algn="tl">
                      <a:srgbClr val="FFFFFF"/>
                    </a:outerShdw>
                  </a:effectLst>
                  <a:latin typeface="Comic Sans MS" pitchFamily="66" charset="0"/>
                </a:rPr>
                <a:t>Round</a:t>
              </a:r>
            </a:p>
            <a:p>
              <a:pPr algn="ctr" eaLnBrk="1" hangingPunct="1"/>
              <a:r>
                <a:rPr lang="en-US" sz="2400" b="1">
                  <a:effectLst>
                    <a:outerShdw blurRad="38100" dist="38100" dir="2700000" algn="tl">
                      <a:srgbClr val="FFFFFF"/>
                    </a:outerShdw>
                  </a:effectLst>
                  <a:latin typeface="Comic Sans MS" pitchFamily="66" charset="0"/>
                </a:rPr>
                <a:t>Key</a:t>
              </a:r>
            </a:p>
          </p:txBody>
        </p:sp>
        <p:sp>
          <p:nvSpPr>
            <p:cNvPr id="540731" name="Oval 59"/>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Sub</a:t>
              </a:r>
            </a:p>
            <a:p>
              <a:pPr algn="ctr" eaLnBrk="1" hangingPunct="1"/>
              <a:r>
                <a:rPr lang="en-US" sz="2400" b="1">
                  <a:effectLst>
                    <a:outerShdw blurRad="38100" dist="38100" dir="2700000" algn="tl">
                      <a:srgbClr val="FFFFFF"/>
                    </a:outerShdw>
                  </a:effectLst>
                  <a:latin typeface="Comic Sans MS" pitchFamily="66" charset="0"/>
                </a:rPr>
                <a:t>Bytes</a:t>
              </a:r>
            </a:p>
          </p:txBody>
        </p:sp>
        <p:sp>
          <p:nvSpPr>
            <p:cNvPr id="540732" name="Oval 60"/>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Shift</a:t>
              </a:r>
            </a:p>
            <a:p>
              <a:pPr algn="ctr" eaLnBrk="1" hangingPunct="1"/>
              <a:r>
                <a:rPr lang="en-US" sz="2400" b="1">
                  <a:effectLst>
                    <a:outerShdw blurRad="38100" dist="38100" dir="2700000" algn="tl">
                      <a:srgbClr val="FFFFFF"/>
                    </a:outerShdw>
                  </a:effectLst>
                  <a:latin typeface="Comic Sans MS" pitchFamily="66" charset="0"/>
                </a:rPr>
                <a:t>Rows</a:t>
              </a:r>
            </a:p>
          </p:txBody>
        </p:sp>
        <p:sp>
          <p:nvSpPr>
            <p:cNvPr id="540733" name="AutoShape 61"/>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34" name="AutoShape 62"/>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0735" name="AutoShape 63"/>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sp>
        <p:nvSpPr>
          <p:cNvPr id="540736" name="Text Box 64"/>
          <p:cNvSpPr txBox="1">
            <a:spLocks noChangeArrowheads="1"/>
          </p:cNvSpPr>
          <p:nvPr/>
        </p:nvSpPr>
        <p:spPr bwMode="auto">
          <a:xfrm>
            <a:off x="1828800" y="21732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sp>
        <p:nvSpPr>
          <p:cNvPr id="540737" name="Text Box 65"/>
          <p:cNvSpPr txBox="1">
            <a:spLocks noChangeArrowheads="1"/>
          </p:cNvSpPr>
          <p:nvPr/>
        </p:nvSpPr>
        <p:spPr bwMode="auto">
          <a:xfrm>
            <a:off x="1797050" y="3581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sp>
        <p:nvSpPr>
          <p:cNvPr id="6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33</a:t>
            </a:fld>
            <a:endParaRPr lang="en-US" dirty="0">
              <a:latin typeface="+mn-lt"/>
            </a:endParaRPr>
          </a:p>
        </p:txBody>
      </p:sp>
    </p:spTree>
    <p:extLst>
      <p:ext uri="{BB962C8B-B14F-4D97-AF65-F5344CB8AC3E}">
        <p14:creationId xmlns:p14="http://schemas.microsoft.com/office/powerpoint/2010/main" val="863972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0727"/>
                                        </p:tgtEl>
                                        <p:attrNameLst>
                                          <p:attrName>style.visibility</p:attrName>
                                        </p:attrNameLst>
                                      </p:cBhvr>
                                      <p:to>
                                        <p:strVal val="visible"/>
                                      </p:to>
                                    </p:set>
                                    <p:animEffect transition="in" filter="fade">
                                      <p:cBhvr>
                                        <p:cTn id="7" dur="1000"/>
                                        <p:tgtEl>
                                          <p:spTgt spid="540727"/>
                                        </p:tgtEl>
                                      </p:cBhvr>
                                    </p:animEffect>
                                  </p:childTnLst>
                                </p:cTn>
                              </p:par>
                            </p:childTnLst>
                          </p:cTn>
                        </p:par>
                        <p:par>
                          <p:cTn id="8" fill="hold" nodeType="afterGroup">
                            <p:stCondLst>
                              <p:cond delay="1000"/>
                            </p:stCondLst>
                            <p:childTnLst>
                              <p:par>
                                <p:cTn id="9" presetID="0" presetClass="path" presetSubtype="0" accel="50000" decel="50000" fill="hold" nodeType="afterEffect">
                                  <p:stCondLst>
                                    <p:cond delay="0"/>
                                  </p:stCondLst>
                                  <p:childTnLst>
                                    <p:animMotion origin="layout" path="M -3.33333E-6 3.7037E-6 L 0.56875 -0.09074 " pathEditMode="relative" rAng="0" ptsTypes="AA">
                                      <p:cBhvr>
                                        <p:cTn id="10" dur="1000" fill="hold"/>
                                        <p:tgtEl>
                                          <p:spTgt spid="540693"/>
                                        </p:tgtEl>
                                        <p:attrNameLst>
                                          <p:attrName>ppt_x</p:attrName>
                                          <p:attrName>ppt_y</p:attrName>
                                        </p:attrNameLst>
                                      </p:cBhvr>
                                      <p:rCtr x="28438" y="-4537"/>
                                    </p:animMotion>
                                  </p:childTnLst>
                                </p:cTn>
                              </p:par>
                              <p:par>
                                <p:cTn id="11" presetID="6" presetClass="emph" presetSubtype="0" decel="50000" fill="hold" nodeType="withEffect">
                                  <p:stCondLst>
                                    <p:cond delay="0"/>
                                  </p:stCondLst>
                                  <p:childTnLst>
                                    <p:animScale>
                                      <p:cBhvr>
                                        <p:cTn id="12" dur="1000" fill="hold"/>
                                        <p:tgtEl>
                                          <p:spTgt spid="540693"/>
                                        </p:tgtEl>
                                      </p:cBhvr>
                                      <p:by x="300000" y="300000"/>
                                    </p:animScale>
                                  </p:childTnLst>
                                  <p:subTnLst>
                                    <p:set>
                                      <p:cBhvr override="childStyle">
                                        <p:cTn dur="1" fill="hold" display="0" masterRel="sameClick" afterEffect="1">
                                          <p:stCondLst>
                                            <p:cond evt="end" delay="0">
                                              <p:tn val="11"/>
                                            </p:cond>
                                          </p:stCondLst>
                                        </p:cTn>
                                        <p:tgtEl>
                                          <p:spTgt spid="540693"/>
                                        </p:tgtEl>
                                        <p:attrNameLst>
                                          <p:attrName>style.visibility</p:attrName>
                                        </p:attrNameLst>
                                      </p:cBhvr>
                                      <p:to>
                                        <p:strVal val="hidden"/>
                                      </p:to>
                                    </p:set>
                                  </p:subTnLst>
                                </p:cTn>
                              </p:par>
                            </p:childTnLst>
                          </p:cTn>
                        </p:par>
                        <p:par>
                          <p:cTn id="13" fill="hold" nodeType="afterGroup">
                            <p:stCondLst>
                              <p:cond delay="2000"/>
                            </p:stCondLst>
                            <p:childTnLst>
                              <p:par>
                                <p:cTn id="14" presetID="1" presetClass="entr" presetSubtype="0" fill="hold" nodeType="afterEffect">
                                  <p:stCondLst>
                                    <p:cond delay="0"/>
                                  </p:stCondLst>
                                  <p:childTnLst>
                                    <p:set>
                                      <p:cBhvr>
                                        <p:cTn id="15" dur="1" fill="hold">
                                          <p:stCondLst>
                                            <p:cond delay="0"/>
                                          </p:stCondLst>
                                        </p:cTn>
                                        <p:tgtEl>
                                          <p:spTgt spid="54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Chu kỳ mã hóa cuối</a:t>
            </a:r>
          </a:p>
        </p:txBody>
      </p:sp>
      <p:pic>
        <p:nvPicPr>
          <p:cNvPr id="541703" name="Picture 7" descr="3-00728_oval-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22900"/>
            <a:ext cx="33528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541704" name="Group 8"/>
          <p:cNvGrpSpPr>
            <a:grpSpLocks/>
          </p:cNvGrpSpPr>
          <p:nvPr/>
        </p:nvGrpSpPr>
        <p:grpSpPr bwMode="auto">
          <a:xfrm>
            <a:off x="381000" y="1143000"/>
            <a:ext cx="3429000" cy="1219200"/>
            <a:chOff x="1776" y="480"/>
            <a:chExt cx="2087" cy="768"/>
          </a:xfrm>
        </p:grpSpPr>
        <p:pic>
          <p:nvPicPr>
            <p:cNvPr id="541705" name="Picture 9"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480"/>
              <a:ext cx="2087" cy="768"/>
            </a:xfrm>
            <a:prstGeom prst="rect">
              <a:avLst/>
            </a:prstGeom>
            <a:noFill/>
            <a:extLst>
              <a:ext uri="{909E8E84-426E-40DD-AFC4-6F175D3DCCD1}">
                <a14:hiddenFill xmlns:a14="http://schemas.microsoft.com/office/drawing/2010/main">
                  <a:solidFill>
                    <a:srgbClr val="FFFFFF"/>
                  </a:solidFill>
                </a14:hiddenFill>
              </a:ext>
            </a:extLst>
          </p:spPr>
        </p:pic>
        <p:sp>
          <p:nvSpPr>
            <p:cNvPr id="541706" name="Text Box 10"/>
            <p:cNvSpPr txBox="1">
              <a:spLocks noChangeArrowheads="1"/>
            </p:cNvSpPr>
            <p:nvPr/>
          </p:nvSpPr>
          <p:spPr bwMode="auto">
            <a:xfrm>
              <a:off x="2880" y="68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1</a:t>
              </a:r>
            </a:p>
          </p:txBody>
        </p:sp>
        <p:grpSp>
          <p:nvGrpSpPr>
            <p:cNvPr id="541707" name="Group 11"/>
            <p:cNvGrpSpPr>
              <a:grpSpLocks/>
            </p:cNvGrpSpPr>
            <p:nvPr/>
          </p:nvGrpSpPr>
          <p:grpSpPr bwMode="auto">
            <a:xfrm>
              <a:off x="1857" y="528"/>
              <a:ext cx="967" cy="593"/>
              <a:chOff x="1968" y="1344"/>
              <a:chExt cx="3216" cy="1968"/>
            </a:xfrm>
          </p:grpSpPr>
          <p:sp>
            <p:nvSpPr>
              <p:cNvPr id="541708" name="Oval 12"/>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1709" name="Oval 13"/>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1710" name="Oval 14"/>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1711" name="Oval 15"/>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1712" name="AutoShape 16"/>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13" name="AutoShape 17"/>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14" name="AutoShape 18"/>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pic>
        <p:nvPicPr>
          <p:cNvPr id="541715" name="Picture 19"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3429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41716" name="Text Box 20"/>
          <p:cNvSpPr txBox="1">
            <a:spLocks noChangeArrowheads="1"/>
          </p:cNvSpPr>
          <p:nvPr/>
        </p:nvSpPr>
        <p:spPr bwMode="auto">
          <a:xfrm>
            <a:off x="2133600" y="2844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i</a:t>
            </a:r>
          </a:p>
        </p:txBody>
      </p:sp>
      <p:grpSp>
        <p:nvGrpSpPr>
          <p:cNvPr id="541717" name="Group 21"/>
          <p:cNvGrpSpPr>
            <a:grpSpLocks/>
          </p:cNvGrpSpPr>
          <p:nvPr/>
        </p:nvGrpSpPr>
        <p:grpSpPr bwMode="auto">
          <a:xfrm>
            <a:off x="509588" y="2640013"/>
            <a:ext cx="1535112" cy="941387"/>
            <a:chOff x="1968" y="1344"/>
            <a:chExt cx="3216" cy="1968"/>
          </a:xfrm>
        </p:grpSpPr>
        <p:sp>
          <p:nvSpPr>
            <p:cNvPr id="541718" name="Oval 22"/>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1719" name="Oval 23"/>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1720" name="Oval 24"/>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1721" name="Oval 25"/>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1722" name="AutoShape 26"/>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23" name="AutoShape 27"/>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24" name="AutoShape 28"/>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nvGrpSpPr>
          <p:cNvPr id="541725" name="Group 29"/>
          <p:cNvGrpSpPr>
            <a:grpSpLocks/>
          </p:cNvGrpSpPr>
          <p:nvPr/>
        </p:nvGrpSpPr>
        <p:grpSpPr bwMode="auto">
          <a:xfrm>
            <a:off x="381000" y="4114800"/>
            <a:ext cx="3429000" cy="1219200"/>
            <a:chOff x="1776" y="480"/>
            <a:chExt cx="2087" cy="768"/>
          </a:xfrm>
        </p:grpSpPr>
        <p:pic>
          <p:nvPicPr>
            <p:cNvPr id="541726" name="Picture 30" descr="3-00728_oval-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480"/>
              <a:ext cx="2087" cy="768"/>
            </a:xfrm>
            <a:prstGeom prst="rect">
              <a:avLst/>
            </a:prstGeom>
            <a:noFill/>
            <a:extLst>
              <a:ext uri="{909E8E84-426E-40DD-AFC4-6F175D3DCCD1}">
                <a14:hiddenFill xmlns:a14="http://schemas.microsoft.com/office/drawing/2010/main">
                  <a:solidFill>
                    <a:srgbClr val="FFFFFF"/>
                  </a:solidFill>
                </a14:hiddenFill>
              </a:ext>
            </a:extLst>
          </p:spPr>
        </p:pic>
        <p:sp>
          <p:nvSpPr>
            <p:cNvPr id="541727" name="Text Box 31"/>
            <p:cNvSpPr txBox="1">
              <a:spLocks noChangeArrowheads="1"/>
            </p:cNvSpPr>
            <p:nvPr/>
          </p:nvSpPr>
          <p:spPr bwMode="auto">
            <a:xfrm>
              <a:off x="2880" y="68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Nr</a:t>
              </a:r>
              <a:r>
                <a:rPr lang="en-US" sz="1800">
                  <a:effectLst/>
                </a:rPr>
                <a:t>-1</a:t>
              </a:r>
              <a:endParaRPr lang="en-US" sz="1800" i="1">
                <a:effectLst/>
              </a:endParaRPr>
            </a:p>
          </p:txBody>
        </p:sp>
        <p:grpSp>
          <p:nvGrpSpPr>
            <p:cNvPr id="541728" name="Group 32"/>
            <p:cNvGrpSpPr>
              <a:grpSpLocks/>
            </p:cNvGrpSpPr>
            <p:nvPr/>
          </p:nvGrpSpPr>
          <p:grpSpPr bwMode="auto">
            <a:xfrm>
              <a:off x="1857" y="528"/>
              <a:ext cx="967" cy="593"/>
              <a:chOff x="1968" y="1344"/>
              <a:chExt cx="3216" cy="1968"/>
            </a:xfrm>
          </p:grpSpPr>
          <p:sp>
            <p:nvSpPr>
              <p:cNvPr id="541729" name="Oval 33"/>
              <p:cNvSpPr>
                <a:spLocks noChangeArrowheads="1"/>
              </p:cNvSpPr>
              <p:nvPr/>
            </p:nvSpPr>
            <p:spPr bwMode="auto">
              <a:xfrm>
                <a:off x="4128" y="2592"/>
                <a:ext cx="1056" cy="72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Mix</a:t>
                </a:r>
              </a:p>
              <a:p>
                <a:pPr algn="ctr" eaLnBrk="1" hangingPunct="1"/>
                <a:r>
                  <a:rPr lang="en-US" sz="700" b="1">
                    <a:effectLst>
                      <a:outerShdw blurRad="38100" dist="38100" dir="2700000" algn="tl">
                        <a:srgbClr val="FFFFFF"/>
                      </a:outerShdw>
                    </a:effectLst>
                    <a:latin typeface="Courier New" pitchFamily="49" charset="0"/>
                  </a:rPr>
                  <a:t>Columns</a:t>
                </a:r>
              </a:p>
            </p:txBody>
          </p:sp>
          <p:sp>
            <p:nvSpPr>
              <p:cNvPr id="541730" name="Oval 34"/>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1731" name="Oval 35"/>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1732" name="Oval 36"/>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1733" name="AutoShape 37"/>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34" name="AutoShape 38"/>
              <p:cNvSpPr>
                <a:spLocks noChangeArrowheads="1"/>
              </p:cNvSpPr>
              <p:nvPr/>
            </p:nvSpPr>
            <p:spPr bwMode="auto">
              <a:xfrm>
                <a:off x="4512" y="2160"/>
                <a:ext cx="384" cy="336"/>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35" name="AutoShape 39"/>
              <p:cNvSpPr>
                <a:spLocks noChangeArrowheads="1"/>
              </p:cNvSpPr>
              <p:nvPr/>
            </p:nvSpPr>
            <p:spPr bwMode="auto">
              <a:xfrm>
                <a:off x="3264" y="2736"/>
                <a:ext cx="672" cy="432"/>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grpSp>
      </p:grpSp>
      <p:sp>
        <p:nvSpPr>
          <p:cNvPr id="541736" name="Text Box 40"/>
          <p:cNvSpPr txBox="1">
            <a:spLocks noChangeArrowheads="1"/>
          </p:cNvSpPr>
          <p:nvPr/>
        </p:nvSpPr>
        <p:spPr bwMode="auto">
          <a:xfrm>
            <a:off x="2133600" y="5740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effectLst/>
              </a:rPr>
              <a:t>Chu kỳ </a:t>
            </a:r>
            <a:r>
              <a:rPr lang="en-US" sz="1800" i="1">
                <a:effectLst/>
              </a:rPr>
              <a:t>Nr</a:t>
            </a:r>
          </a:p>
        </p:txBody>
      </p:sp>
      <p:grpSp>
        <p:nvGrpSpPr>
          <p:cNvPr id="541737" name="Group 41"/>
          <p:cNvGrpSpPr>
            <a:grpSpLocks/>
          </p:cNvGrpSpPr>
          <p:nvPr/>
        </p:nvGrpSpPr>
        <p:grpSpPr bwMode="auto">
          <a:xfrm>
            <a:off x="533400" y="5473700"/>
            <a:ext cx="1535113" cy="941388"/>
            <a:chOff x="1968" y="1344"/>
            <a:chExt cx="3216" cy="1968"/>
          </a:xfrm>
        </p:grpSpPr>
        <p:sp>
          <p:nvSpPr>
            <p:cNvPr id="541738" name="Oval 42"/>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1739" name="Oval 43"/>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1740" name="Oval 44"/>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1741" name="AutoShape 45"/>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42" name="AutoShape 46"/>
            <p:cNvSpPr>
              <a:spLocks noChangeArrowheads="1"/>
            </p:cNvSpPr>
            <p:nvPr/>
          </p:nvSpPr>
          <p:spPr bwMode="auto">
            <a:xfrm rot="-18437036">
              <a:off x="3381" y="1792"/>
              <a:ext cx="336" cy="1176"/>
            </a:xfrm>
            <a:prstGeom prst="downArrow">
              <a:avLst>
                <a:gd name="adj1" fmla="val 50000"/>
                <a:gd name="adj2" fmla="val 875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grpSp>
      <p:grpSp>
        <p:nvGrpSpPr>
          <p:cNvPr id="541743" name="Group 47"/>
          <p:cNvGrpSpPr>
            <a:grpSpLocks/>
          </p:cNvGrpSpPr>
          <p:nvPr/>
        </p:nvGrpSpPr>
        <p:grpSpPr bwMode="auto">
          <a:xfrm>
            <a:off x="533400" y="5473700"/>
            <a:ext cx="1535113" cy="941388"/>
            <a:chOff x="1968" y="1344"/>
            <a:chExt cx="3216" cy="1968"/>
          </a:xfrm>
        </p:grpSpPr>
        <p:sp>
          <p:nvSpPr>
            <p:cNvPr id="541744" name="Oval 48"/>
            <p:cNvSpPr>
              <a:spLocks noChangeArrowheads="1"/>
            </p:cNvSpPr>
            <p:nvPr/>
          </p:nvSpPr>
          <p:spPr bwMode="auto">
            <a:xfrm>
              <a:off x="1968" y="2592"/>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Add</a:t>
              </a:r>
            </a:p>
            <a:p>
              <a:pPr algn="ctr" eaLnBrk="1" hangingPunct="1"/>
              <a:r>
                <a:rPr lang="en-US" sz="700" b="1">
                  <a:effectLst>
                    <a:outerShdw blurRad="38100" dist="38100" dir="2700000" algn="tl">
                      <a:srgbClr val="FFFFFF"/>
                    </a:outerShdw>
                  </a:effectLst>
                  <a:latin typeface="Courier New" pitchFamily="49" charset="0"/>
                </a:rPr>
                <a:t>Round</a:t>
              </a:r>
            </a:p>
            <a:p>
              <a:pPr algn="ctr" eaLnBrk="1" hangingPunct="1"/>
              <a:r>
                <a:rPr lang="en-US" sz="700" b="1">
                  <a:effectLst>
                    <a:outerShdw blurRad="38100" dist="38100" dir="2700000" algn="tl">
                      <a:srgbClr val="FFFFFF"/>
                    </a:outerShdw>
                  </a:effectLst>
                  <a:latin typeface="Courier New" pitchFamily="49" charset="0"/>
                </a:rPr>
                <a:t>Key</a:t>
              </a:r>
            </a:p>
          </p:txBody>
        </p:sp>
        <p:sp>
          <p:nvSpPr>
            <p:cNvPr id="541745" name="Oval 49"/>
            <p:cNvSpPr>
              <a:spLocks noChangeArrowheads="1"/>
            </p:cNvSpPr>
            <p:nvPr/>
          </p:nvSpPr>
          <p:spPr bwMode="auto">
            <a:xfrm>
              <a:off x="1968" y="1344"/>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Sub</a:t>
              </a:r>
            </a:p>
            <a:p>
              <a:pPr algn="ctr" eaLnBrk="1" hangingPunct="1"/>
              <a:r>
                <a:rPr lang="en-US" sz="700" b="1">
                  <a:effectLst>
                    <a:outerShdw blurRad="38100" dist="38100" dir="2700000" algn="tl">
                      <a:srgbClr val="FFFFFF"/>
                    </a:outerShdw>
                  </a:effectLst>
                  <a:latin typeface="Courier New" pitchFamily="49" charset="0"/>
                </a:rPr>
                <a:t>Bytes</a:t>
              </a:r>
            </a:p>
          </p:txBody>
        </p:sp>
        <p:sp>
          <p:nvSpPr>
            <p:cNvPr id="541746" name="Oval 50"/>
            <p:cNvSpPr>
              <a:spLocks noChangeArrowheads="1"/>
            </p:cNvSpPr>
            <p:nvPr/>
          </p:nvSpPr>
          <p:spPr bwMode="auto">
            <a:xfrm>
              <a:off x="4128" y="1344"/>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700" b="1">
                  <a:effectLst>
                    <a:outerShdw blurRad="38100" dist="38100" dir="2700000" algn="tl">
                      <a:srgbClr val="FFFFFF"/>
                    </a:outerShdw>
                  </a:effectLst>
                  <a:latin typeface="Courier New" pitchFamily="49" charset="0"/>
                </a:rPr>
                <a:t>Shift</a:t>
              </a:r>
            </a:p>
            <a:p>
              <a:pPr algn="ctr" eaLnBrk="1" hangingPunct="1"/>
              <a:r>
                <a:rPr lang="en-US" sz="700" b="1">
                  <a:effectLst>
                    <a:outerShdw blurRad="38100" dist="38100" dir="2700000" algn="tl">
                      <a:srgbClr val="FFFFFF"/>
                    </a:outerShdw>
                  </a:effectLst>
                  <a:latin typeface="Courier New" pitchFamily="49" charset="0"/>
                </a:rPr>
                <a:t>Rows</a:t>
              </a:r>
            </a:p>
          </p:txBody>
        </p:sp>
        <p:sp>
          <p:nvSpPr>
            <p:cNvPr id="541747" name="AutoShape 51"/>
            <p:cNvSpPr>
              <a:spLocks noChangeArrowheads="1"/>
            </p:cNvSpPr>
            <p:nvPr/>
          </p:nvSpPr>
          <p:spPr bwMode="auto">
            <a:xfrm>
              <a:off x="3264" y="1488"/>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48" name="AutoShape 52"/>
            <p:cNvSpPr>
              <a:spLocks noChangeArrowheads="1"/>
            </p:cNvSpPr>
            <p:nvPr/>
          </p:nvSpPr>
          <p:spPr bwMode="auto">
            <a:xfrm rot="-18437036">
              <a:off x="3381" y="1792"/>
              <a:ext cx="336" cy="1176"/>
            </a:xfrm>
            <a:prstGeom prst="downArrow">
              <a:avLst>
                <a:gd name="adj1" fmla="val 50000"/>
                <a:gd name="adj2" fmla="val 875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grpSp>
      <p:sp>
        <p:nvSpPr>
          <p:cNvPr id="541749" name="Rectangle 53"/>
          <p:cNvSpPr>
            <a:spLocks noChangeArrowheads="1"/>
          </p:cNvSpPr>
          <p:nvPr/>
        </p:nvSpPr>
        <p:spPr bwMode="auto">
          <a:xfrm>
            <a:off x="0" y="0"/>
            <a:ext cx="9144000" cy="68580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1750" name="Group 54"/>
          <p:cNvGrpSpPr>
            <a:grpSpLocks/>
          </p:cNvGrpSpPr>
          <p:nvPr/>
        </p:nvGrpSpPr>
        <p:grpSpPr bwMode="auto">
          <a:xfrm>
            <a:off x="3886200" y="3276600"/>
            <a:ext cx="5105400" cy="3124200"/>
            <a:chOff x="2448" y="2160"/>
            <a:chExt cx="3216" cy="1968"/>
          </a:xfrm>
        </p:grpSpPr>
        <p:sp>
          <p:nvSpPr>
            <p:cNvPr id="541751" name="Oval 55"/>
            <p:cNvSpPr>
              <a:spLocks noChangeArrowheads="1"/>
            </p:cNvSpPr>
            <p:nvPr/>
          </p:nvSpPr>
          <p:spPr bwMode="auto">
            <a:xfrm>
              <a:off x="2448" y="3408"/>
              <a:ext cx="1056" cy="72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Add</a:t>
              </a:r>
            </a:p>
            <a:p>
              <a:pPr algn="ctr" eaLnBrk="1" hangingPunct="1"/>
              <a:r>
                <a:rPr lang="en-US" sz="2400" b="1">
                  <a:effectLst>
                    <a:outerShdw blurRad="38100" dist="38100" dir="2700000" algn="tl">
                      <a:srgbClr val="FFFFFF"/>
                    </a:outerShdw>
                  </a:effectLst>
                  <a:latin typeface="Comic Sans MS" pitchFamily="66" charset="0"/>
                </a:rPr>
                <a:t>Round</a:t>
              </a:r>
            </a:p>
            <a:p>
              <a:pPr algn="ctr" eaLnBrk="1" hangingPunct="1"/>
              <a:r>
                <a:rPr lang="en-US" sz="2400" b="1">
                  <a:effectLst>
                    <a:outerShdw blurRad="38100" dist="38100" dir="2700000" algn="tl">
                      <a:srgbClr val="FFFFFF"/>
                    </a:outerShdw>
                  </a:effectLst>
                  <a:latin typeface="Comic Sans MS" pitchFamily="66" charset="0"/>
                </a:rPr>
                <a:t>Key</a:t>
              </a:r>
            </a:p>
          </p:txBody>
        </p:sp>
        <p:sp>
          <p:nvSpPr>
            <p:cNvPr id="541752" name="Oval 56"/>
            <p:cNvSpPr>
              <a:spLocks noChangeArrowheads="1"/>
            </p:cNvSpPr>
            <p:nvPr/>
          </p:nvSpPr>
          <p:spPr bwMode="auto">
            <a:xfrm>
              <a:off x="2448" y="2160"/>
              <a:ext cx="1056" cy="72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Sub</a:t>
              </a:r>
            </a:p>
            <a:p>
              <a:pPr algn="ctr" eaLnBrk="1" hangingPunct="1"/>
              <a:r>
                <a:rPr lang="en-US" sz="2400" b="1">
                  <a:effectLst>
                    <a:outerShdw blurRad="38100" dist="38100" dir="2700000" algn="tl">
                      <a:srgbClr val="FFFFFF"/>
                    </a:outerShdw>
                  </a:effectLst>
                  <a:latin typeface="Comic Sans MS" pitchFamily="66" charset="0"/>
                </a:rPr>
                <a:t>Bytes</a:t>
              </a:r>
            </a:p>
          </p:txBody>
        </p:sp>
        <p:sp>
          <p:nvSpPr>
            <p:cNvPr id="541753" name="Oval 57"/>
            <p:cNvSpPr>
              <a:spLocks noChangeArrowheads="1"/>
            </p:cNvSpPr>
            <p:nvPr/>
          </p:nvSpPr>
          <p:spPr bwMode="auto">
            <a:xfrm>
              <a:off x="4608" y="2160"/>
              <a:ext cx="1056" cy="72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Shift</a:t>
              </a:r>
            </a:p>
            <a:p>
              <a:pPr algn="ctr" eaLnBrk="1" hangingPunct="1"/>
              <a:r>
                <a:rPr lang="en-US" sz="2400" b="1">
                  <a:effectLst>
                    <a:outerShdw blurRad="38100" dist="38100" dir="2700000" algn="tl">
                      <a:srgbClr val="FFFFFF"/>
                    </a:outerShdw>
                  </a:effectLst>
                  <a:latin typeface="Comic Sans MS" pitchFamily="66" charset="0"/>
                </a:rPr>
                <a:t>Rows</a:t>
              </a:r>
            </a:p>
          </p:txBody>
        </p:sp>
        <p:sp>
          <p:nvSpPr>
            <p:cNvPr id="541754" name="AutoShape 58"/>
            <p:cNvSpPr>
              <a:spLocks noChangeArrowheads="1"/>
            </p:cNvSpPr>
            <p:nvPr/>
          </p:nvSpPr>
          <p:spPr bwMode="auto">
            <a:xfrm>
              <a:off x="3744" y="2304"/>
              <a:ext cx="672" cy="384"/>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1755" name="AutoShape 59"/>
            <p:cNvSpPr>
              <a:spLocks noChangeArrowheads="1"/>
            </p:cNvSpPr>
            <p:nvPr/>
          </p:nvSpPr>
          <p:spPr bwMode="auto">
            <a:xfrm rot="-18437036">
              <a:off x="3861" y="2608"/>
              <a:ext cx="336" cy="1176"/>
            </a:xfrm>
            <a:prstGeom prst="downArrow">
              <a:avLst>
                <a:gd name="adj1" fmla="val 50000"/>
                <a:gd name="adj2" fmla="val 875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grpSp>
      <p:sp>
        <p:nvSpPr>
          <p:cNvPr id="541756" name="Text Box 60"/>
          <p:cNvSpPr txBox="1">
            <a:spLocks noChangeArrowheads="1"/>
          </p:cNvSpPr>
          <p:nvPr/>
        </p:nvSpPr>
        <p:spPr bwMode="auto">
          <a:xfrm>
            <a:off x="1828800" y="21732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sp>
        <p:nvSpPr>
          <p:cNvPr id="541757" name="Text Box 61"/>
          <p:cNvSpPr txBox="1">
            <a:spLocks noChangeArrowheads="1"/>
          </p:cNvSpPr>
          <p:nvPr/>
        </p:nvSpPr>
        <p:spPr bwMode="auto">
          <a:xfrm>
            <a:off x="1797050" y="3581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sp>
        <p:nvSpPr>
          <p:cNvPr id="5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34</a:t>
            </a:fld>
            <a:endParaRPr lang="en-US" dirty="0">
              <a:latin typeface="+mn-lt"/>
            </a:endParaRPr>
          </a:p>
        </p:txBody>
      </p:sp>
    </p:spTree>
    <p:extLst>
      <p:ext uri="{BB962C8B-B14F-4D97-AF65-F5344CB8AC3E}">
        <p14:creationId xmlns:p14="http://schemas.microsoft.com/office/powerpoint/2010/main" val="3378514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1749"/>
                                        </p:tgtEl>
                                        <p:attrNameLst>
                                          <p:attrName>style.visibility</p:attrName>
                                        </p:attrNameLst>
                                      </p:cBhvr>
                                      <p:to>
                                        <p:strVal val="visible"/>
                                      </p:to>
                                    </p:set>
                                    <p:animEffect transition="in" filter="fade">
                                      <p:cBhvr>
                                        <p:cTn id="7" dur="1000"/>
                                        <p:tgtEl>
                                          <p:spTgt spid="541749"/>
                                        </p:tgtEl>
                                      </p:cBhvr>
                                    </p:animEffect>
                                  </p:childTnLst>
                                </p:cTn>
                              </p:par>
                            </p:childTnLst>
                          </p:cTn>
                        </p:par>
                        <p:par>
                          <p:cTn id="8" fill="hold" nodeType="afterGroup">
                            <p:stCondLst>
                              <p:cond delay="1000"/>
                            </p:stCondLst>
                            <p:childTnLst>
                              <p:par>
                                <p:cTn id="9" presetID="0" presetClass="path" presetSubtype="0" accel="50000" decel="50000" fill="hold" nodeType="afterEffect">
                                  <p:stCondLst>
                                    <p:cond delay="0"/>
                                  </p:stCondLst>
                                  <p:childTnLst>
                                    <p:animMotion origin="layout" path="M 2.5E-6 3.33333E-6 L 0.57448 -0.16667 " pathEditMode="relative" rAng="0" ptsTypes="AA">
                                      <p:cBhvr>
                                        <p:cTn id="10" dur="1000" fill="hold"/>
                                        <p:tgtEl>
                                          <p:spTgt spid="541737"/>
                                        </p:tgtEl>
                                        <p:attrNameLst>
                                          <p:attrName>ppt_x</p:attrName>
                                          <p:attrName>ppt_y</p:attrName>
                                        </p:attrNameLst>
                                      </p:cBhvr>
                                      <p:rCtr x="28715" y="-8333"/>
                                    </p:animMotion>
                                  </p:childTnLst>
                                </p:cTn>
                              </p:par>
                              <p:par>
                                <p:cTn id="11" presetID="6" presetClass="emph" presetSubtype="0" fill="hold" nodeType="withEffect">
                                  <p:stCondLst>
                                    <p:cond delay="0"/>
                                  </p:stCondLst>
                                  <p:childTnLst>
                                    <p:animScale>
                                      <p:cBhvr>
                                        <p:cTn id="12" dur="1000" fill="hold"/>
                                        <p:tgtEl>
                                          <p:spTgt spid="541737"/>
                                        </p:tgtEl>
                                      </p:cBhvr>
                                      <p:by x="300000" y="300000"/>
                                    </p:animScale>
                                  </p:childTnLst>
                                  <p:subTnLst>
                                    <p:set>
                                      <p:cBhvr override="childStyle">
                                        <p:cTn dur="1" fill="hold" display="0" masterRel="sameClick" afterEffect="1">
                                          <p:stCondLst>
                                            <p:cond evt="end" delay="0">
                                              <p:tn val="11"/>
                                            </p:cond>
                                          </p:stCondLst>
                                        </p:cTn>
                                        <p:tgtEl>
                                          <p:spTgt spid="541737"/>
                                        </p:tgtEl>
                                        <p:attrNameLst>
                                          <p:attrName>style.visibility</p:attrName>
                                        </p:attrNameLst>
                                      </p:cBhvr>
                                      <p:to>
                                        <p:strVal val="hidden"/>
                                      </p:to>
                                    </p:set>
                                  </p:subTnLst>
                                </p:cTn>
                              </p:par>
                            </p:childTnLst>
                          </p:cTn>
                        </p:par>
                        <p:par>
                          <p:cTn id="13" fill="hold" nodeType="afterGroup">
                            <p:stCondLst>
                              <p:cond delay="2000"/>
                            </p:stCondLst>
                            <p:childTnLst>
                              <p:par>
                                <p:cTn id="14" presetID="1" presetClass="entr" presetSubtype="0" fill="hold" nodeType="afterEffect">
                                  <p:stCondLst>
                                    <p:cond delay="0"/>
                                  </p:stCondLst>
                                  <p:childTnLst>
                                    <p:set>
                                      <p:cBhvr>
                                        <p:cTn id="15" dur="1" fill="hold">
                                          <p:stCondLst>
                                            <p:cond delay="0"/>
                                          </p:stCondLst>
                                        </p:cTn>
                                        <p:tgtEl>
                                          <p:spTgt spid="54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9" name="Rectangle 39"/>
          <p:cNvSpPr>
            <a:spLocks noChangeArrowheads="1"/>
          </p:cNvSpPr>
          <p:nvPr/>
        </p:nvSpPr>
        <p:spPr bwMode="auto">
          <a:xfrm>
            <a:off x="0" y="2971800"/>
            <a:ext cx="9144000" cy="1905000"/>
          </a:xfrm>
          <a:prstGeom prst="rect">
            <a:avLst/>
          </a:prstGeom>
          <a:gradFill rotWithShape="0">
            <a:gsLst>
              <a:gs pos="0">
                <a:srgbClr val="66FF33">
                  <a:gamma/>
                  <a:shade val="66275"/>
                  <a:invGamma/>
                </a:srgbClr>
              </a:gs>
              <a:gs pos="50000">
                <a:srgbClr val="66FF33">
                  <a:alpha val="14999"/>
                </a:srgbClr>
              </a:gs>
              <a:gs pos="100000">
                <a:srgbClr val="66FF33">
                  <a:gamma/>
                  <a:shade val="66275"/>
                  <a:invGamma/>
                </a:srgbClr>
              </a:gs>
            </a:gsLst>
            <a:lin ang="2700000" scaled="1"/>
          </a:gradFill>
          <a:ln w="12700" algn="ctr">
            <a:solidFill>
              <a:srgbClr val="66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b="1">
              <a:effectLst/>
            </a:endParaRPr>
          </a:p>
        </p:txBody>
      </p:sp>
      <p:graphicFrame>
        <p:nvGraphicFramePr>
          <p:cNvPr id="542760" name="Object 40"/>
          <p:cNvGraphicFramePr>
            <a:graphicFrameLocks noGrp="1"/>
          </p:cNvGraphicFramePr>
          <p:nvPr>
            <p:ph idx="1"/>
          </p:nvPr>
        </p:nvGraphicFramePr>
        <p:xfrm>
          <a:off x="301625" y="2933700"/>
          <a:ext cx="8994775" cy="2001838"/>
        </p:xfrm>
        <a:graphic>
          <a:graphicData uri="http://schemas.openxmlformats.org/presentationml/2006/ole">
            <mc:AlternateContent xmlns:mc="http://schemas.openxmlformats.org/markup-compatibility/2006">
              <mc:Choice xmlns:v="urn:schemas-microsoft-com:vml" Requires="v">
                <p:oleObj spid="_x0000_s4103" name="Visio" r:id="rId3" imgW="8941522" imgH="2026635" progId="Visio.Drawing.11">
                  <p:embed/>
                </p:oleObj>
              </mc:Choice>
              <mc:Fallback>
                <p:oleObj name="Visio" r:id="rId3" imgW="8941522" imgH="2026635" progId="Visio.Drawing.11">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r="48909"/>
                      <a:stretch>
                        <a:fillRect/>
                      </a:stretch>
                    </p:blipFill>
                    <p:spPr bwMode="auto">
                      <a:xfrm>
                        <a:off x="301625" y="2933700"/>
                        <a:ext cx="8994775" cy="2001838"/>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23" name="Rectangle 3"/>
          <p:cNvSpPr>
            <a:spLocks noGrp="1" noChangeArrowheads="1"/>
          </p:cNvSpPr>
          <p:nvPr>
            <p:ph type="title"/>
          </p:nvPr>
        </p:nvSpPr>
        <p:spPr>
          <a:xfrm>
            <a:off x="382588" y="338138"/>
            <a:ext cx="8761412" cy="530225"/>
          </a:xfrm>
        </p:spPr>
        <p:txBody>
          <a:bodyPr/>
          <a:lstStyle/>
          <a:p>
            <a:r>
              <a:rPr lang="en-US"/>
              <a:t>Kiến trúc Substitution-Permutation Network</a:t>
            </a:r>
          </a:p>
        </p:txBody>
      </p:sp>
      <p:grpSp>
        <p:nvGrpSpPr>
          <p:cNvPr id="542789" name="Group 69"/>
          <p:cNvGrpSpPr>
            <a:grpSpLocks/>
          </p:cNvGrpSpPr>
          <p:nvPr/>
        </p:nvGrpSpPr>
        <p:grpSpPr bwMode="auto">
          <a:xfrm>
            <a:off x="254000" y="2689225"/>
            <a:ext cx="8737600" cy="295275"/>
            <a:chOff x="16" y="1694"/>
            <a:chExt cx="5504" cy="186"/>
          </a:xfrm>
        </p:grpSpPr>
        <p:pic>
          <p:nvPicPr>
            <p:cNvPr id="542726" name="Picture 6"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 y="170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27" name="Picture 7"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 y="170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28" name="Picture 8"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 y="1704"/>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29" name="Picture 9"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 y="1704"/>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0" name="Picture 10"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0" y="1704"/>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1" name="Picture 11"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8" y="1704"/>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2" name="Picture 12"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4" y="1702"/>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3" name="Picture 13"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3" y="1702"/>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4" name="Picture 14"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8" y="1698"/>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5" name="Picture 15"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7" y="1698"/>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6" name="Picture 16"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7" y="169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7" name="Picture 17"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1" y="169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8" name="Picture 18"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1" y="169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39" name="Picture 19"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9" y="1696"/>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40" name="Picture 20"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2" y="1694"/>
              <a:ext cx="155" cy="174"/>
            </a:xfrm>
            <a:prstGeom prst="rect">
              <a:avLst/>
            </a:prstGeom>
            <a:noFill/>
            <a:extLst>
              <a:ext uri="{909E8E84-426E-40DD-AFC4-6F175D3DCCD1}">
                <a14:hiddenFill xmlns:a14="http://schemas.microsoft.com/office/drawing/2010/main">
                  <a:solidFill>
                    <a:srgbClr val="FFFFFF"/>
                  </a:solidFill>
                </a14:hiddenFill>
              </a:ext>
            </a:extLst>
          </p:spPr>
        </p:pic>
        <p:pic>
          <p:nvPicPr>
            <p:cNvPr id="542741" name="Picture 21" descr="P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5" y="1694"/>
              <a:ext cx="155" cy="1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2761" name="Group 41"/>
          <p:cNvGrpSpPr>
            <a:grpSpLocks/>
          </p:cNvGrpSpPr>
          <p:nvPr/>
        </p:nvGrpSpPr>
        <p:grpSpPr bwMode="auto">
          <a:xfrm>
            <a:off x="-28575" y="1790700"/>
            <a:ext cx="9372600" cy="533400"/>
            <a:chOff x="0" y="1416"/>
            <a:chExt cx="5904" cy="336"/>
          </a:xfrm>
        </p:grpSpPr>
        <p:pic>
          <p:nvPicPr>
            <p:cNvPr id="542762" name="Picture 42" descr="P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16"/>
              <a:ext cx="5904" cy="336"/>
            </a:xfrm>
            <a:prstGeom prst="rect">
              <a:avLst/>
            </a:prstGeom>
            <a:noFill/>
            <a:extLst>
              <a:ext uri="{909E8E84-426E-40DD-AFC4-6F175D3DCCD1}">
                <a14:hiddenFill xmlns:a14="http://schemas.microsoft.com/office/drawing/2010/main">
                  <a:solidFill>
                    <a:srgbClr val="FFFFFF"/>
                  </a:solidFill>
                </a14:hiddenFill>
              </a:ext>
            </a:extLst>
          </p:spPr>
        </p:pic>
        <p:sp>
          <p:nvSpPr>
            <p:cNvPr id="542763" name="Text Box 43"/>
            <p:cNvSpPr txBox="1">
              <a:spLocks noChangeArrowheads="1"/>
            </p:cNvSpPr>
            <p:nvPr/>
          </p:nvSpPr>
          <p:spPr bwMode="auto">
            <a:xfrm>
              <a:off x="2064" y="1440"/>
              <a:ext cx="11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effectLst>
                    <a:outerShdw blurRad="38100" dist="38100" dir="2700000" algn="tl">
                      <a:srgbClr val="FFFFFF"/>
                    </a:outerShdw>
                  </a:effectLst>
                </a:rPr>
                <a:t>Add Round Key</a:t>
              </a:r>
            </a:p>
          </p:txBody>
        </p:sp>
      </p:grpSp>
      <p:grpSp>
        <p:nvGrpSpPr>
          <p:cNvPr id="542764" name="Group 44"/>
          <p:cNvGrpSpPr>
            <a:grpSpLocks/>
          </p:cNvGrpSpPr>
          <p:nvPr/>
        </p:nvGrpSpPr>
        <p:grpSpPr bwMode="auto">
          <a:xfrm>
            <a:off x="0" y="4876800"/>
            <a:ext cx="9151938" cy="438150"/>
            <a:chOff x="0" y="3360"/>
            <a:chExt cx="5765" cy="276"/>
          </a:xfrm>
        </p:grpSpPr>
        <p:grpSp>
          <p:nvGrpSpPr>
            <p:cNvPr id="542765" name="Group 45"/>
            <p:cNvGrpSpPr>
              <a:grpSpLocks/>
            </p:cNvGrpSpPr>
            <p:nvPr/>
          </p:nvGrpSpPr>
          <p:grpSpPr bwMode="auto">
            <a:xfrm>
              <a:off x="0" y="3360"/>
              <a:ext cx="1445" cy="276"/>
              <a:chOff x="-9" y="3360"/>
              <a:chExt cx="1488" cy="276"/>
            </a:xfrm>
          </p:grpSpPr>
          <p:pic>
            <p:nvPicPr>
              <p:cNvPr id="542766" name="Picture 46" descr="P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 y="3360"/>
                <a:ext cx="1488" cy="276"/>
              </a:xfrm>
              <a:prstGeom prst="rect">
                <a:avLst/>
              </a:prstGeom>
              <a:noFill/>
              <a:extLst>
                <a:ext uri="{909E8E84-426E-40DD-AFC4-6F175D3DCCD1}">
                  <a14:hiddenFill xmlns:a14="http://schemas.microsoft.com/office/drawing/2010/main">
                    <a:solidFill>
                      <a:srgbClr val="FFFFFF"/>
                    </a:solidFill>
                  </a14:hiddenFill>
                </a:ext>
              </a:extLst>
            </p:spPr>
          </p:pic>
          <p:sp>
            <p:nvSpPr>
              <p:cNvPr id="542767" name="Text Box 47"/>
              <p:cNvSpPr txBox="1">
                <a:spLocks noChangeArrowheads="1"/>
              </p:cNvSpPr>
              <p:nvPr/>
            </p:nvSpPr>
            <p:spPr bwMode="auto">
              <a:xfrm>
                <a:off x="393" y="3381"/>
                <a:ext cx="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effectLst>
                      <a:outerShdw blurRad="38100" dist="38100" dir="2700000" algn="tl">
                        <a:srgbClr val="FFFFFF"/>
                      </a:outerShdw>
                    </a:effectLst>
                  </a:rPr>
                  <a:t>32-bit LT</a:t>
                </a:r>
              </a:p>
            </p:txBody>
          </p:sp>
        </p:grpSp>
        <p:grpSp>
          <p:nvGrpSpPr>
            <p:cNvPr id="542768" name="Group 48"/>
            <p:cNvGrpSpPr>
              <a:grpSpLocks/>
            </p:cNvGrpSpPr>
            <p:nvPr/>
          </p:nvGrpSpPr>
          <p:grpSpPr bwMode="auto">
            <a:xfrm>
              <a:off x="1440" y="3360"/>
              <a:ext cx="1445" cy="276"/>
              <a:chOff x="-9" y="3360"/>
              <a:chExt cx="1488" cy="276"/>
            </a:xfrm>
          </p:grpSpPr>
          <p:pic>
            <p:nvPicPr>
              <p:cNvPr id="542769" name="Picture 49" descr="P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 y="3360"/>
                <a:ext cx="1488" cy="276"/>
              </a:xfrm>
              <a:prstGeom prst="rect">
                <a:avLst/>
              </a:prstGeom>
              <a:noFill/>
              <a:extLst>
                <a:ext uri="{909E8E84-426E-40DD-AFC4-6F175D3DCCD1}">
                  <a14:hiddenFill xmlns:a14="http://schemas.microsoft.com/office/drawing/2010/main">
                    <a:solidFill>
                      <a:srgbClr val="FFFFFF"/>
                    </a:solidFill>
                  </a14:hiddenFill>
                </a:ext>
              </a:extLst>
            </p:spPr>
          </p:pic>
          <p:sp>
            <p:nvSpPr>
              <p:cNvPr id="542770" name="Text Box 50"/>
              <p:cNvSpPr txBox="1">
                <a:spLocks noChangeArrowheads="1"/>
              </p:cNvSpPr>
              <p:nvPr/>
            </p:nvSpPr>
            <p:spPr bwMode="auto">
              <a:xfrm>
                <a:off x="393" y="3381"/>
                <a:ext cx="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effectLst>
                      <a:outerShdw blurRad="38100" dist="38100" dir="2700000" algn="tl">
                        <a:srgbClr val="FFFFFF"/>
                      </a:outerShdw>
                    </a:effectLst>
                  </a:rPr>
                  <a:t>32-bit LT</a:t>
                </a:r>
              </a:p>
            </p:txBody>
          </p:sp>
        </p:grpSp>
        <p:grpSp>
          <p:nvGrpSpPr>
            <p:cNvPr id="542771" name="Group 51"/>
            <p:cNvGrpSpPr>
              <a:grpSpLocks/>
            </p:cNvGrpSpPr>
            <p:nvPr/>
          </p:nvGrpSpPr>
          <p:grpSpPr bwMode="auto">
            <a:xfrm>
              <a:off x="2885" y="3360"/>
              <a:ext cx="1445" cy="276"/>
              <a:chOff x="-9" y="3360"/>
              <a:chExt cx="1488" cy="276"/>
            </a:xfrm>
          </p:grpSpPr>
          <p:pic>
            <p:nvPicPr>
              <p:cNvPr id="542772" name="Picture 52" descr="P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 y="3360"/>
                <a:ext cx="1488" cy="276"/>
              </a:xfrm>
              <a:prstGeom prst="rect">
                <a:avLst/>
              </a:prstGeom>
              <a:noFill/>
              <a:extLst>
                <a:ext uri="{909E8E84-426E-40DD-AFC4-6F175D3DCCD1}">
                  <a14:hiddenFill xmlns:a14="http://schemas.microsoft.com/office/drawing/2010/main">
                    <a:solidFill>
                      <a:srgbClr val="FFFFFF"/>
                    </a:solidFill>
                  </a14:hiddenFill>
                </a:ext>
              </a:extLst>
            </p:spPr>
          </p:pic>
          <p:sp>
            <p:nvSpPr>
              <p:cNvPr id="542773" name="Text Box 53"/>
              <p:cNvSpPr txBox="1">
                <a:spLocks noChangeArrowheads="1"/>
              </p:cNvSpPr>
              <p:nvPr/>
            </p:nvSpPr>
            <p:spPr bwMode="auto">
              <a:xfrm>
                <a:off x="393" y="3381"/>
                <a:ext cx="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effectLst>
                      <a:outerShdw blurRad="38100" dist="38100" dir="2700000" algn="tl">
                        <a:srgbClr val="FFFFFF"/>
                      </a:outerShdw>
                    </a:effectLst>
                  </a:rPr>
                  <a:t>32-bit LT</a:t>
                </a:r>
              </a:p>
            </p:txBody>
          </p:sp>
        </p:grpSp>
        <p:grpSp>
          <p:nvGrpSpPr>
            <p:cNvPr id="542774" name="Group 54"/>
            <p:cNvGrpSpPr>
              <a:grpSpLocks/>
            </p:cNvGrpSpPr>
            <p:nvPr/>
          </p:nvGrpSpPr>
          <p:grpSpPr bwMode="auto">
            <a:xfrm>
              <a:off x="4320" y="3360"/>
              <a:ext cx="1445" cy="276"/>
              <a:chOff x="-9" y="3360"/>
              <a:chExt cx="1488" cy="276"/>
            </a:xfrm>
          </p:grpSpPr>
          <p:pic>
            <p:nvPicPr>
              <p:cNvPr id="542775" name="Picture 55" descr="P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 y="3360"/>
                <a:ext cx="1488" cy="276"/>
              </a:xfrm>
              <a:prstGeom prst="rect">
                <a:avLst/>
              </a:prstGeom>
              <a:noFill/>
              <a:extLst>
                <a:ext uri="{909E8E84-426E-40DD-AFC4-6F175D3DCCD1}">
                  <a14:hiddenFill xmlns:a14="http://schemas.microsoft.com/office/drawing/2010/main">
                    <a:solidFill>
                      <a:srgbClr val="FFFFFF"/>
                    </a:solidFill>
                  </a14:hiddenFill>
                </a:ext>
              </a:extLst>
            </p:spPr>
          </p:pic>
          <p:sp>
            <p:nvSpPr>
              <p:cNvPr id="542776" name="Text Box 56"/>
              <p:cNvSpPr txBox="1">
                <a:spLocks noChangeArrowheads="1"/>
              </p:cNvSpPr>
              <p:nvPr/>
            </p:nvSpPr>
            <p:spPr bwMode="auto">
              <a:xfrm>
                <a:off x="393" y="3381"/>
                <a:ext cx="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effectLst>
                      <a:outerShdw blurRad="38100" dist="38100" dir="2700000" algn="tl">
                        <a:srgbClr val="FFFFFF"/>
                      </a:outerShdw>
                    </a:effectLst>
                  </a:rPr>
                  <a:t>32-bit LT</a:t>
                </a:r>
              </a:p>
            </p:txBody>
          </p:sp>
        </p:grpSp>
      </p:grpSp>
      <p:sp>
        <p:nvSpPr>
          <p:cNvPr id="542790" name="AutoShape 70"/>
          <p:cNvSpPr>
            <a:spLocks noChangeArrowheads="1"/>
          </p:cNvSpPr>
          <p:nvPr/>
        </p:nvSpPr>
        <p:spPr bwMode="auto">
          <a:xfrm>
            <a:off x="6372225" y="3124200"/>
            <a:ext cx="609600" cy="533400"/>
          </a:xfrm>
          <a:prstGeom prst="downArrow">
            <a:avLst>
              <a:gd name="adj1" fmla="val 50000"/>
              <a:gd name="adj2" fmla="val 25000"/>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2791" name="Oval 71"/>
          <p:cNvSpPr>
            <a:spLocks noChangeArrowheads="1"/>
          </p:cNvSpPr>
          <p:nvPr/>
        </p:nvSpPr>
        <p:spPr bwMode="auto">
          <a:xfrm>
            <a:off x="5486400" y="3810000"/>
            <a:ext cx="1676400" cy="1143000"/>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Mix</a:t>
            </a:r>
          </a:p>
          <a:p>
            <a:pPr algn="ctr" eaLnBrk="1" hangingPunct="1"/>
            <a:r>
              <a:rPr lang="en-US" sz="2400" b="1">
                <a:effectLst>
                  <a:outerShdw blurRad="38100" dist="38100" dir="2700000" algn="tl">
                    <a:srgbClr val="FFFFFF"/>
                  </a:outerShdw>
                </a:effectLst>
                <a:latin typeface="Comic Sans MS" pitchFamily="66" charset="0"/>
              </a:rPr>
              <a:t>Columns</a:t>
            </a:r>
          </a:p>
        </p:txBody>
      </p:sp>
      <p:sp>
        <p:nvSpPr>
          <p:cNvPr id="542792" name="Oval 72"/>
          <p:cNvSpPr>
            <a:spLocks noChangeArrowheads="1"/>
          </p:cNvSpPr>
          <p:nvPr/>
        </p:nvSpPr>
        <p:spPr bwMode="auto">
          <a:xfrm>
            <a:off x="2057400" y="3810000"/>
            <a:ext cx="1676400" cy="1143000"/>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Add</a:t>
            </a:r>
          </a:p>
          <a:p>
            <a:pPr algn="ctr" eaLnBrk="1" hangingPunct="1"/>
            <a:r>
              <a:rPr lang="en-US" sz="2400" b="1">
                <a:effectLst>
                  <a:outerShdw blurRad="38100" dist="38100" dir="2700000" algn="tl">
                    <a:srgbClr val="FFFFFF"/>
                  </a:outerShdw>
                </a:effectLst>
                <a:latin typeface="Comic Sans MS" pitchFamily="66" charset="0"/>
              </a:rPr>
              <a:t>Round</a:t>
            </a:r>
          </a:p>
          <a:p>
            <a:pPr algn="ctr" eaLnBrk="1" hangingPunct="1"/>
            <a:r>
              <a:rPr lang="en-US" sz="2400" b="1">
                <a:effectLst>
                  <a:outerShdw blurRad="38100" dist="38100" dir="2700000" algn="tl">
                    <a:srgbClr val="FFFFFF"/>
                  </a:outerShdw>
                </a:effectLst>
                <a:latin typeface="Comic Sans MS" pitchFamily="66" charset="0"/>
              </a:rPr>
              <a:t>Key</a:t>
            </a:r>
          </a:p>
        </p:txBody>
      </p:sp>
      <p:sp>
        <p:nvSpPr>
          <p:cNvPr id="542793" name="Oval 73"/>
          <p:cNvSpPr>
            <a:spLocks noChangeArrowheads="1"/>
          </p:cNvSpPr>
          <p:nvPr/>
        </p:nvSpPr>
        <p:spPr bwMode="auto">
          <a:xfrm>
            <a:off x="2057400" y="1828800"/>
            <a:ext cx="1676400" cy="1143000"/>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Sub</a:t>
            </a:r>
          </a:p>
          <a:p>
            <a:pPr algn="ctr" eaLnBrk="1" hangingPunct="1"/>
            <a:r>
              <a:rPr lang="en-US" sz="2400" b="1">
                <a:effectLst>
                  <a:outerShdw blurRad="38100" dist="38100" dir="2700000" algn="tl">
                    <a:srgbClr val="FFFFFF"/>
                  </a:outerShdw>
                </a:effectLst>
                <a:latin typeface="Comic Sans MS" pitchFamily="66" charset="0"/>
              </a:rPr>
              <a:t>Bytes</a:t>
            </a:r>
          </a:p>
        </p:txBody>
      </p:sp>
      <p:sp>
        <p:nvSpPr>
          <p:cNvPr id="542794" name="Oval 74"/>
          <p:cNvSpPr>
            <a:spLocks noChangeArrowheads="1"/>
          </p:cNvSpPr>
          <p:nvPr/>
        </p:nvSpPr>
        <p:spPr bwMode="auto">
          <a:xfrm>
            <a:off x="5486400" y="1828800"/>
            <a:ext cx="1676400" cy="1143000"/>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r>
              <a:rPr lang="en-US" sz="2400" b="1">
                <a:effectLst>
                  <a:outerShdw blurRad="38100" dist="38100" dir="2700000" algn="tl">
                    <a:srgbClr val="FFFFFF"/>
                  </a:outerShdw>
                </a:effectLst>
                <a:latin typeface="Comic Sans MS" pitchFamily="66" charset="0"/>
              </a:rPr>
              <a:t>Shift</a:t>
            </a:r>
          </a:p>
          <a:p>
            <a:pPr algn="ctr" eaLnBrk="1" hangingPunct="1"/>
            <a:r>
              <a:rPr lang="en-US" sz="2400" b="1">
                <a:effectLst>
                  <a:outerShdw blurRad="38100" dist="38100" dir="2700000" algn="tl">
                    <a:srgbClr val="FFFFFF"/>
                  </a:outerShdw>
                </a:effectLst>
                <a:latin typeface="Comic Sans MS" pitchFamily="66" charset="0"/>
              </a:rPr>
              <a:t>Rows</a:t>
            </a:r>
          </a:p>
        </p:txBody>
      </p:sp>
      <p:sp>
        <p:nvSpPr>
          <p:cNvPr id="542795" name="AutoShape 75"/>
          <p:cNvSpPr>
            <a:spLocks noChangeArrowheads="1"/>
          </p:cNvSpPr>
          <p:nvPr/>
        </p:nvSpPr>
        <p:spPr bwMode="auto">
          <a:xfrm>
            <a:off x="4391025" y="2057400"/>
            <a:ext cx="1066800" cy="609600"/>
          </a:xfrm>
          <a:prstGeom prst="rightArrow">
            <a:avLst>
              <a:gd name="adj1" fmla="val 50000"/>
              <a:gd name="adj2" fmla="val 43750"/>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endParaRPr lang="en-US"/>
          </a:p>
        </p:txBody>
      </p:sp>
      <p:sp>
        <p:nvSpPr>
          <p:cNvPr id="542796" name="AutoShape 76"/>
          <p:cNvSpPr>
            <a:spLocks noChangeArrowheads="1"/>
          </p:cNvSpPr>
          <p:nvPr/>
        </p:nvSpPr>
        <p:spPr bwMode="auto">
          <a:xfrm>
            <a:off x="4114800" y="4038600"/>
            <a:ext cx="1066800" cy="685800"/>
          </a:xfrm>
          <a:prstGeom prst="leftArrow">
            <a:avLst>
              <a:gd name="adj1" fmla="val 50000"/>
              <a:gd name="adj2" fmla="val 38889"/>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solidFill>
                  <a:srgbClr val="FFFFFF"/>
                </a:solidFill>
                <a:miter lim="800000"/>
                <a:headEnd/>
                <a:tailEnd/>
              </a14:hiddenLine>
            </a:ext>
          </a:extLst>
        </p:spPr>
        <p:txBody>
          <a:bodyPr wrap="none" anchor="ctr"/>
          <a:lstStyle/>
          <a:p>
            <a:endParaRPr lang="en-US"/>
          </a:p>
        </p:txBody>
      </p:sp>
      <p:sp>
        <p:nvSpPr>
          <p:cNvPr id="4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35</a:t>
            </a:fld>
            <a:endParaRPr lang="en-US" dirty="0">
              <a:latin typeface="+mn-lt"/>
            </a:endParaRPr>
          </a:p>
        </p:txBody>
      </p:sp>
    </p:spTree>
    <p:extLst>
      <p:ext uri="{BB962C8B-B14F-4D97-AF65-F5344CB8AC3E}">
        <p14:creationId xmlns:p14="http://schemas.microsoft.com/office/powerpoint/2010/main" val="3335390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42761"/>
                                        </p:tgtEl>
                                        <p:attrNameLst>
                                          <p:attrName>style.visibility</p:attrName>
                                        </p:attrNameLst>
                                      </p:cBhvr>
                                      <p:to>
                                        <p:strVal val="visible"/>
                                      </p:to>
                                    </p:set>
                                    <p:animEffect transition="in" filter="fade">
                                      <p:cBhvr>
                                        <p:cTn id="7" dur="1000"/>
                                        <p:tgtEl>
                                          <p:spTgt spid="542761"/>
                                        </p:tgtEl>
                                      </p:cBhvr>
                                    </p:animEffect>
                                  </p:childTnLst>
                                </p:cTn>
                              </p:par>
                              <p:par>
                                <p:cTn id="8" presetID="10" presetClass="entr" presetSubtype="0" fill="hold" nodeType="withEffect">
                                  <p:stCondLst>
                                    <p:cond delay="0"/>
                                  </p:stCondLst>
                                  <p:childTnLst>
                                    <p:set>
                                      <p:cBhvr>
                                        <p:cTn id="9" dur="1" fill="hold">
                                          <p:stCondLst>
                                            <p:cond delay="0"/>
                                          </p:stCondLst>
                                        </p:cTn>
                                        <p:tgtEl>
                                          <p:spTgt spid="542764"/>
                                        </p:tgtEl>
                                        <p:attrNameLst>
                                          <p:attrName>style.visibility</p:attrName>
                                        </p:attrNameLst>
                                      </p:cBhvr>
                                      <p:to>
                                        <p:strVal val="visible"/>
                                      </p:to>
                                    </p:set>
                                    <p:animEffect transition="in" filter="fade">
                                      <p:cBhvr>
                                        <p:cTn id="10" dur="1000"/>
                                        <p:tgtEl>
                                          <p:spTgt spid="542764"/>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54279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4279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42796"/>
                                        </p:tgtEl>
                                        <p:attrNameLst>
                                          <p:attrName>style.visibility</p:attrName>
                                        </p:attrNameLst>
                                      </p:cBhvr>
                                      <p:to>
                                        <p:strVal val="hidden"/>
                                      </p:to>
                                    </p:set>
                                  </p:childTnLst>
                                </p:cTn>
                              </p:par>
                              <p:par>
                                <p:cTn id="19" presetID="0" presetClass="path" presetSubtype="0" accel="50000" decel="50000" fill="hold" grpId="0" nodeType="withEffect">
                                  <p:stCondLst>
                                    <p:cond delay="0"/>
                                  </p:stCondLst>
                                  <p:childTnLst>
                                    <p:animMotion origin="layout" path="M 3.33333E-6 1.15607E-7 L 0.2 -0.40509 " pathEditMode="relative" rAng="0" ptsTypes="AA">
                                      <p:cBhvr>
                                        <p:cTn id="20" dur="1000" fill="hold"/>
                                        <p:tgtEl>
                                          <p:spTgt spid="542792"/>
                                        </p:tgtEl>
                                        <p:attrNameLst>
                                          <p:attrName>ppt_x</p:attrName>
                                          <p:attrName>ppt_y</p:attrName>
                                        </p:attrNameLst>
                                      </p:cBhvr>
                                      <p:rCtr x="10000" y="-20254"/>
                                    </p:animMotion>
                                  </p:childTnLst>
                                </p:cTn>
                              </p:par>
                              <p:par>
                                <p:cTn id="21" presetID="0" presetClass="path" presetSubtype="0" accel="50000" decel="50000" fill="hold" grpId="0" nodeType="withEffect">
                                  <p:stCondLst>
                                    <p:cond delay="0"/>
                                  </p:stCondLst>
                                  <p:childTnLst>
                                    <p:animMotion origin="layout" path="M 3.33333E-6 -4.9711E-6 L 0.2 0.0555 " pathEditMode="relative" rAng="0" ptsTypes="AA">
                                      <p:cBhvr>
                                        <p:cTn id="22" dur="1000" fill="hold"/>
                                        <p:tgtEl>
                                          <p:spTgt spid="542793"/>
                                        </p:tgtEl>
                                        <p:attrNameLst>
                                          <p:attrName>ppt_x</p:attrName>
                                          <p:attrName>ppt_y</p:attrName>
                                        </p:attrNameLst>
                                      </p:cBhvr>
                                      <p:rCtr x="10000" y="2775"/>
                                    </p:animMotion>
                                  </p:childTnLst>
                                </p:cTn>
                              </p:par>
                              <p:par>
                                <p:cTn id="23" presetID="0" presetClass="path" presetSubtype="0" accel="50000" decel="50000" fill="hold" grpId="0" nodeType="withEffect">
                                  <p:stCondLst>
                                    <p:cond delay="0"/>
                                  </p:stCondLst>
                                  <p:childTnLst>
                                    <p:animMotion origin="layout" path="M 3.33333E-6 -4.9711E-6 L -0.175 0.21087 " pathEditMode="relative" rAng="0" ptsTypes="AA">
                                      <p:cBhvr>
                                        <p:cTn id="24" dur="1000" fill="hold"/>
                                        <p:tgtEl>
                                          <p:spTgt spid="542794"/>
                                        </p:tgtEl>
                                        <p:attrNameLst>
                                          <p:attrName>ppt_x</p:attrName>
                                          <p:attrName>ppt_y</p:attrName>
                                        </p:attrNameLst>
                                      </p:cBhvr>
                                      <p:rCtr x="-8750" y="10543"/>
                                    </p:animMotion>
                                  </p:childTnLst>
                                </p:cTn>
                              </p:par>
                              <p:par>
                                <p:cTn id="25" presetID="0" presetClass="path" presetSubtype="0" accel="50000" decel="50000" fill="hold" grpId="0" nodeType="withEffect">
                                  <p:stCondLst>
                                    <p:cond delay="0"/>
                                  </p:stCondLst>
                                  <p:childTnLst>
                                    <p:animMotion origin="layout" path="M 3.33333E-6 1.15607E-7 L -0.18334 0.09988 " pathEditMode="relative" rAng="0" ptsTypes="AA">
                                      <p:cBhvr>
                                        <p:cTn id="26" dur="1000" fill="hold"/>
                                        <p:tgtEl>
                                          <p:spTgt spid="542791"/>
                                        </p:tgtEl>
                                        <p:attrNameLst>
                                          <p:attrName>ppt_x</p:attrName>
                                          <p:attrName>ppt_y</p:attrName>
                                        </p:attrNameLst>
                                      </p:cBhvr>
                                      <p:rCtr x="-9167" y="4994"/>
                                    </p:animMotion>
                                  </p:childTnLst>
                                </p:cTn>
                              </p:par>
                            </p:childTnLst>
                          </p:cTn>
                        </p:par>
                        <p:par>
                          <p:cTn id="27" fill="hold" nodeType="afterGroup">
                            <p:stCondLst>
                              <p:cond delay="1000"/>
                            </p:stCondLst>
                            <p:childTnLst>
                              <p:par>
                                <p:cTn id="28" presetID="10" presetClass="exit" presetSubtype="0" fill="hold" grpId="1" nodeType="afterEffect">
                                  <p:stCondLst>
                                    <p:cond delay="0"/>
                                  </p:stCondLst>
                                  <p:childTnLst>
                                    <p:animEffect transition="out" filter="fade">
                                      <p:cBhvr>
                                        <p:cTn id="29" dur="500"/>
                                        <p:tgtEl>
                                          <p:spTgt spid="542792"/>
                                        </p:tgtEl>
                                      </p:cBhvr>
                                    </p:animEffect>
                                    <p:set>
                                      <p:cBhvr>
                                        <p:cTn id="30" dur="1" fill="hold">
                                          <p:stCondLst>
                                            <p:cond delay="499"/>
                                          </p:stCondLst>
                                        </p:cTn>
                                        <p:tgtEl>
                                          <p:spTgt spid="542792"/>
                                        </p:tgtEl>
                                        <p:attrNameLst>
                                          <p:attrName>style.visibility</p:attrName>
                                        </p:attrNameLst>
                                      </p:cBhvr>
                                      <p:to>
                                        <p:strVal val="hidden"/>
                                      </p:to>
                                    </p:set>
                                  </p:childTnLst>
                                </p:cTn>
                              </p:par>
                            </p:childTnLst>
                          </p:cTn>
                        </p:par>
                        <p:par>
                          <p:cTn id="31" fill="hold" nodeType="afterGroup">
                            <p:stCondLst>
                              <p:cond delay="1500"/>
                            </p:stCondLst>
                            <p:childTnLst>
                              <p:par>
                                <p:cTn id="32" presetID="10" presetClass="exit" presetSubtype="0" fill="hold" grpId="1" nodeType="afterEffect">
                                  <p:stCondLst>
                                    <p:cond delay="0"/>
                                  </p:stCondLst>
                                  <p:childTnLst>
                                    <p:animEffect transition="out" filter="fade">
                                      <p:cBhvr>
                                        <p:cTn id="33" dur="500"/>
                                        <p:tgtEl>
                                          <p:spTgt spid="542793"/>
                                        </p:tgtEl>
                                      </p:cBhvr>
                                    </p:animEffect>
                                    <p:set>
                                      <p:cBhvr>
                                        <p:cTn id="34" dur="1" fill="hold">
                                          <p:stCondLst>
                                            <p:cond delay="499"/>
                                          </p:stCondLst>
                                        </p:cTn>
                                        <p:tgtEl>
                                          <p:spTgt spid="542793"/>
                                        </p:tgtEl>
                                        <p:attrNameLst>
                                          <p:attrName>style.visibility</p:attrName>
                                        </p:attrNameLst>
                                      </p:cBhvr>
                                      <p:to>
                                        <p:strVal val="hidden"/>
                                      </p:to>
                                    </p:set>
                                  </p:childTnLst>
                                </p:cTn>
                              </p:par>
                            </p:childTnLst>
                          </p:cTn>
                        </p:par>
                        <p:par>
                          <p:cTn id="35" fill="hold" nodeType="afterGroup">
                            <p:stCondLst>
                              <p:cond delay="2000"/>
                            </p:stCondLst>
                            <p:childTnLst>
                              <p:par>
                                <p:cTn id="36" presetID="10" presetClass="exit" presetSubtype="0" fill="hold" grpId="1" nodeType="afterEffect">
                                  <p:stCondLst>
                                    <p:cond delay="0"/>
                                  </p:stCondLst>
                                  <p:childTnLst>
                                    <p:animEffect transition="out" filter="fade">
                                      <p:cBhvr>
                                        <p:cTn id="37" dur="500"/>
                                        <p:tgtEl>
                                          <p:spTgt spid="542794"/>
                                        </p:tgtEl>
                                      </p:cBhvr>
                                    </p:animEffect>
                                    <p:set>
                                      <p:cBhvr>
                                        <p:cTn id="38" dur="1" fill="hold">
                                          <p:stCondLst>
                                            <p:cond delay="499"/>
                                          </p:stCondLst>
                                        </p:cTn>
                                        <p:tgtEl>
                                          <p:spTgt spid="542794"/>
                                        </p:tgtEl>
                                        <p:attrNameLst>
                                          <p:attrName>style.visibility</p:attrName>
                                        </p:attrNameLst>
                                      </p:cBhvr>
                                      <p:to>
                                        <p:strVal val="hidden"/>
                                      </p:to>
                                    </p:set>
                                  </p:childTnLst>
                                </p:cTn>
                              </p:par>
                            </p:childTnLst>
                          </p:cTn>
                        </p:par>
                        <p:par>
                          <p:cTn id="39" fill="hold" nodeType="afterGroup">
                            <p:stCondLst>
                              <p:cond delay="2500"/>
                            </p:stCondLst>
                            <p:childTnLst>
                              <p:par>
                                <p:cTn id="40" presetID="10" presetClass="exit" presetSubtype="0" fill="hold" grpId="1" nodeType="afterEffect">
                                  <p:stCondLst>
                                    <p:cond delay="0"/>
                                  </p:stCondLst>
                                  <p:childTnLst>
                                    <p:animEffect transition="out" filter="fade">
                                      <p:cBhvr>
                                        <p:cTn id="41" dur="500"/>
                                        <p:tgtEl>
                                          <p:spTgt spid="542791"/>
                                        </p:tgtEl>
                                      </p:cBhvr>
                                    </p:animEffect>
                                    <p:set>
                                      <p:cBhvr>
                                        <p:cTn id="42" dur="1" fill="hold">
                                          <p:stCondLst>
                                            <p:cond delay="499"/>
                                          </p:stCondLst>
                                        </p:cTn>
                                        <p:tgtEl>
                                          <p:spTgt spid="5427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0" grpId="0" animBg="1"/>
      <p:bldP spid="542791" grpId="0" animBg="1"/>
      <p:bldP spid="542791" grpId="1" animBg="1"/>
      <p:bldP spid="542792" grpId="0" animBg="1"/>
      <p:bldP spid="542792" grpId="1" animBg="1"/>
      <p:bldP spid="542793" grpId="0" animBg="1"/>
      <p:bldP spid="542793" grpId="1" animBg="1"/>
      <p:bldP spid="542794" grpId="0" animBg="1"/>
      <p:bldP spid="542794" grpId="1" animBg="1"/>
      <p:bldP spid="542795" grpId="0" animBg="1"/>
      <p:bldP spid="5427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t>Quy trình mã hóa của thuật toán Rijndael</a:t>
            </a:r>
          </a:p>
        </p:txBody>
      </p:sp>
      <p:sp>
        <p:nvSpPr>
          <p:cNvPr id="586755" name="Rectangle 3"/>
          <p:cNvSpPr>
            <a:spLocks noGrp="1" noChangeArrowheads="1"/>
          </p:cNvSpPr>
          <p:nvPr>
            <p:ph type="body" idx="1"/>
          </p:nvPr>
        </p:nvSpPr>
        <p:spPr>
          <a:xfrm>
            <a:off x="382588" y="1295400"/>
            <a:ext cx="8380412" cy="5394325"/>
          </a:xfrm>
          <a:ln/>
        </p:spPr>
        <p:txBody>
          <a:bodyPr/>
          <a:lstStyle/>
          <a:p>
            <a:pPr>
              <a:lnSpc>
                <a:spcPct val="80000"/>
              </a:lnSpc>
              <a:buFont typeface="Wingdings 2" pitchFamily="18" charset="2"/>
              <a:buNone/>
            </a:pPr>
            <a:r>
              <a:rPr lang="en-US" sz="2000" b="1" dirty="0">
                <a:latin typeface="Comic Sans MS" pitchFamily="66" charset="0"/>
              </a:rPr>
              <a:t>Cipher( byte in[4 * </a:t>
            </a:r>
            <a:r>
              <a:rPr lang="en-US" sz="2000" b="1" dirty="0" err="1">
                <a:latin typeface="Comic Sans MS" pitchFamily="66" charset="0"/>
              </a:rPr>
              <a:t>Nb</a:t>
            </a:r>
            <a:r>
              <a:rPr lang="en-US" sz="2000" b="1" dirty="0">
                <a:latin typeface="Comic Sans MS" pitchFamily="66" charset="0"/>
              </a:rPr>
              <a:t>], byte out[4 * </a:t>
            </a:r>
            <a:r>
              <a:rPr lang="en-US" sz="2000" b="1" dirty="0" err="1">
                <a:latin typeface="Comic Sans MS" pitchFamily="66" charset="0"/>
              </a:rPr>
              <a:t>Nb</a:t>
            </a:r>
            <a:r>
              <a:rPr lang="en-US" sz="2000" b="1" dirty="0">
                <a:latin typeface="Comic Sans MS" pitchFamily="66" charset="0"/>
              </a:rPr>
              <a:t>], word w[</a:t>
            </a:r>
            <a:r>
              <a:rPr lang="en-US" sz="2000" b="1" dirty="0" err="1">
                <a:latin typeface="Comic Sans MS" pitchFamily="66" charset="0"/>
              </a:rPr>
              <a:t>Nb</a:t>
            </a:r>
            <a:r>
              <a:rPr lang="en-US" sz="2000" b="1" dirty="0">
                <a:latin typeface="Comic Sans MS" pitchFamily="66" charset="0"/>
              </a:rPr>
              <a:t>*(Nr + 1)])</a:t>
            </a:r>
          </a:p>
          <a:p>
            <a:pPr>
              <a:lnSpc>
                <a:spcPct val="80000"/>
              </a:lnSpc>
              <a:buFont typeface="Wingdings 2" pitchFamily="18" charset="2"/>
              <a:buNone/>
            </a:pPr>
            <a:r>
              <a:rPr lang="en-US" sz="2000" b="1" dirty="0">
                <a:latin typeface="Comic Sans MS" pitchFamily="66" charset="0"/>
              </a:rPr>
              <a:t>begin</a:t>
            </a:r>
          </a:p>
          <a:p>
            <a:pPr>
              <a:lnSpc>
                <a:spcPct val="80000"/>
              </a:lnSpc>
              <a:buFont typeface="Wingdings 2" pitchFamily="18" charset="2"/>
              <a:buNone/>
            </a:pPr>
            <a:r>
              <a:rPr lang="en-US" sz="2000" b="1" dirty="0">
                <a:latin typeface="Comic Sans MS" pitchFamily="66" charset="0"/>
              </a:rPr>
              <a:t>	byte	state[4,Nb]</a:t>
            </a:r>
          </a:p>
          <a:p>
            <a:pPr>
              <a:lnSpc>
                <a:spcPct val="80000"/>
              </a:lnSpc>
              <a:buFont typeface="Wingdings 2" pitchFamily="18" charset="2"/>
              <a:buNone/>
            </a:pPr>
            <a:r>
              <a:rPr lang="en-US" sz="2000" b="1" dirty="0">
                <a:latin typeface="Comic Sans MS" pitchFamily="66" charset="0"/>
              </a:rPr>
              <a:t>	state =	in</a:t>
            </a:r>
          </a:p>
          <a:p>
            <a:pPr>
              <a:lnSpc>
                <a:spcPct val="80000"/>
              </a:lnSpc>
              <a:buFont typeface="Wingdings 2" pitchFamily="18" charset="2"/>
              <a:buNone/>
            </a:pPr>
            <a:r>
              <a:rPr lang="en-US" sz="2000" b="1" dirty="0">
                <a:latin typeface="Comic Sans MS" pitchFamily="66" charset="0"/>
              </a:rPr>
              <a:t>	</a:t>
            </a:r>
            <a:r>
              <a:rPr lang="en-US" sz="2000" b="1" dirty="0" err="1">
                <a:solidFill>
                  <a:schemeClr val="accent1"/>
                </a:solidFill>
                <a:latin typeface="Comic Sans MS" pitchFamily="66" charset="0"/>
              </a:rPr>
              <a:t>AddRoundKey</a:t>
            </a:r>
            <a:r>
              <a:rPr lang="en-US" sz="2000" b="1" dirty="0">
                <a:latin typeface="Comic Sans MS" pitchFamily="66" charset="0"/>
              </a:rPr>
              <a:t>(state, w)	</a:t>
            </a:r>
          </a:p>
          <a:p>
            <a:pPr>
              <a:lnSpc>
                <a:spcPct val="80000"/>
              </a:lnSpc>
              <a:buFont typeface="Wingdings 2" pitchFamily="18" charset="2"/>
              <a:buNone/>
            </a:pPr>
            <a:r>
              <a:rPr lang="en-US" sz="2000" b="1" dirty="0">
                <a:latin typeface="Comic Sans MS" pitchFamily="66" charset="0"/>
              </a:rPr>
              <a:t>	for round = 1 to Nr – 1 </a:t>
            </a:r>
          </a:p>
          <a:p>
            <a:pPr>
              <a:lnSpc>
                <a:spcPct val="80000"/>
              </a:lnSpc>
              <a:buFont typeface="Wingdings 2" pitchFamily="18" charset="2"/>
              <a:buNone/>
            </a:pPr>
            <a:r>
              <a:rPr lang="en-US" sz="2000" b="1" dirty="0">
                <a:latin typeface="Comic Sans MS" pitchFamily="66" charset="0"/>
              </a:rPr>
              <a:t>		</a:t>
            </a:r>
            <a:r>
              <a:rPr lang="en-US" sz="2000" b="1" dirty="0" err="1">
                <a:solidFill>
                  <a:srgbClr val="8BC5FF"/>
                </a:solidFill>
                <a:latin typeface="Comic Sans MS" pitchFamily="66" charset="0"/>
              </a:rPr>
              <a:t>SubBytes</a:t>
            </a:r>
            <a:r>
              <a:rPr lang="en-US" sz="2000" b="1" dirty="0">
                <a:latin typeface="Comic Sans MS" pitchFamily="66" charset="0"/>
              </a:rPr>
              <a:t>(state)	</a:t>
            </a:r>
          </a:p>
          <a:p>
            <a:pPr>
              <a:lnSpc>
                <a:spcPct val="80000"/>
              </a:lnSpc>
              <a:buFont typeface="Wingdings 2" pitchFamily="18" charset="2"/>
              <a:buNone/>
            </a:pPr>
            <a:r>
              <a:rPr lang="en-US" sz="2000" b="1" dirty="0">
                <a:latin typeface="Comic Sans MS" pitchFamily="66" charset="0"/>
              </a:rPr>
              <a:t>		</a:t>
            </a:r>
            <a:r>
              <a:rPr lang="en-US" sz="2000" b="1" dirty="0" err="1">
                <a:solidFill>
                  <a:srgbClr val="66FF33"/>
                </a:solidFill>
                <a:latin typeface="Comic Sans MS" pitchFamily="66" charset="0"/>
              </a:rPr>
              <a:t>ShiftRows</a:t>
            </a:r>
            <a:r>
              <a:rPr lang="en-US" sz="2000" b="1" dirty="0">
                <a:latin typeface="Comic Sans MS" pitchFamily="66" charset="0"/>
              </a:rPr>
              <a:t>(state)</a:t>
            </a:r>
          </a:p>
          <a:p>
            <a:pPr>
              <a:lnSpc>
                <a:spcPct val="80000"/>
              </a:lnSpc>
              <a:buFont typeface="Wingdings 2" pitchFamily="18" charset="2"/>
              <a:buNone/>
            </a:pPr>
            <a:r>
              <a:rPr lang="en-US" sz="2000" b="1" dirty="0">
                <a:latin typeface="Comic Sans MS" pitchFamily="66" charset="0"/>
              </a:rPr>
              <a:t>		</a:t>
            </a:r>
            <a:r>
              <a:rPr lang="en-US" sz="2000" b="1" dirty="0" err="1">
                <a:solidFill>
                  <a:srgbClr val="FF99FF"/>
                </a:solidFill>
                <a:latin typeface="Comic Sans MS" pitchFamily="66" charset="0"/>
              </a:rPr>
              <a:t>MixColumns</a:t>
            </a:r>
            <a:r>
              <a:rPr lang="en-US" sz="2000" b="1" dirty="0">
                <a:latin typeface="Comic Sans MS" pitchFamily="66" charset="0"/>
              </a:rPr>
              <a:t>(state)</a:t>
            </a:r>
          </a:p>
          <a:p>
            <a:pPr>
              <a:lnSpc>
                <a:spcPct val="80000"/>
              </a:lnSpc>
              <a:buFont typeface="Wingdings 2" pitchFamily="18" charset="2"/>
              <a:buNone/>
            </a:pPr>
            <a:r>
              <a:rPr lang="en-US" sz="2000" b="1" dirty="0">
                <a:latin typeface="Comic Sans MS" pitchFamily="66" charset="0"/>
              </a:rPr>
              <a:t>		</a:t>
            </a:r>
            <a:r>
              <a:rPr lang="en-US" sz="2000" b="1" dirty="0" err="1">
                <a:solidFill>
                  <a:schemeClr val="accent1"/>
                </a:solidFill>
                <a:latin typeface="Comic Sans MS" pitchFamily="66" charset="0"/>
              </a:rPr>
              <a:t>AddRoundKey</a:t>
            </a:r>
            <a:r>
              <a:rPr lang="en-US" sz="2000" b="1" dirty="0">
                <a:latin typeface="Comic Sans MS" pitchFamily="66" charset="0"/>
              </a:rPr>
              <a:t>(state, w + round * </a:t>
            </a:r>
            <a:r>
              <a:rPr lang="en-US" sz="2000" b="1" dirty="0" err="1">
                <a:latin typeface="Comic Sans MS" pitchFamily="66" charset="0"/>
              </a:rPr>
              <a:t>Nb</a:t>
            </a:r>
            <a:r>
              <a:rPr lang="en-US" sz="2000" b="1" dirty="0">
                <a:latin typeface="Comic Sans MS" pitchFamily="66" charset="0"/>
              </a:rPr>
              <a:t>)	</a:t>
            </a:r>
          </a:p>
          <a:p>
            <a:pPr>
              <a:lnSpc>
                <a:spcPct val="80000"/>
              </a:lnSpc>
              <a:buFont typeface="Wingdings 2" pitchFamily="18" charset="2"/>
              <a:buNone/>
            </a:pPr>
            <a:r>
              <a:rPr lang="en-US" sz="2000" b="1" dirty="0">
                <a:latin typeface="Comic Sans MS" pitchFamily="66" charset="0"/>
              </a:rPr>
              <a:t>	end for</a:t>
            </a:r>
          </a:p>
          <a:p>
            <a:pPr>
              <a:lnSpc>
                <a:spcPct val="80000"/>
              </a:lnSpc>
              <a:buFont typeface="Wingdings 2" pitchFamily="18" charset="2"/>
              <a:buNone/>
            </a:pPr>
            <a:r>
              <a:rPr lang="en-US" sz="2000" b="1" dirty="0">
                <a:latin typeface="Comic Sans MS" pitchFamily="66" charset="0"/>
              </a:rPr>
              <a:t>	</a:t>
            </a:r>
            <a:r>
              <a:rPr lang="en-US" sz="2000" b="1" dirty="0" err="1">
                <a:solidFill>
                  <a:srgbClr val="8BC5FF"/>
                </a:solidFill>
                <a:latin typeface="Comic Sans MS" pitchFamily="66" charset="0"/>
              </a:rPr>
              <a:t>SubBytes</a:t>
            </a:r>
            <a:r>
              <a:rPr lang="en-US" sz="2000" b="1" dirty="0">
                <a:latin typeface="Comic Sans MS" pitchFamily="66" charset="0"/>
              </a:rPr>
              <a:t>(state)</a:t>
            </a:r>
          </a:p>
          <a:p>
            <a:pPr>
              <a:lnSpc>
                <a:spcPct val="80000"/>
              </a:lnSpc>
              <a:buFont typeface="Wingdings 2" pitchFamily="18" charset="2"/>
              <a:buNone/>
            </a:pPr>
            <a:r>
              <a:rPr lang="en-US" sz="2000" b="1" dirty="0">
                <a:latin typeface="Comic Sans MS" pitchFamily="66" charset="0"/>
              </a:rPr>
              <a:t>	</a:t>
            </a:r>
            <a:r>
              <a:rPr lang="en-US" sz="2000" b="1" dirty="0" err="1">
                <a:solidFill>
                  <a:srgbClr val="66FF33"/>
                </a:solidFill>
                <a:latin typeface="Comic Sans MS" pitchFamily="66" charset="0"/>
              </a:rPr>
              <a:t>ShiftRows</a:t>
            </a:r>
            <a:r>
              <a:rPr lang="en-US" sz="2000" b="1" dirty="0">
                <a:latin typeface="Comic Sans MS" pitchFamily="66" charset="0"/>
              </a:rPr>
              <a:t>(state)</a:t>
            </a:r>
          </a:p>
          <a:p>
            <a:pPr>
              <a:lnSpc>
                <a:spcPct val="80000"/>
              </a:lnSpc>
              <a:buFont typeface="Wingdings 2" pitchFamily="18" charset="2"/>
              <a:buNone/>
            </a:pPr>
            <a:r>
              <a:rPr lang="en-US" sz="2000" b="1" dirty="0">
                <a:latin typeface="Comic Sans MS" pitchFamily="66" charset="0"/>
              </a:rPr>
              <a:t>	</a:t>
            </a:r>
            <a:r>
              <a:rPr lang="en-US" sz="2000" b="1" dirty="0" err="1">
                <a:solidFill>
                  <a:schemeClr val="accent1"/>
                </a:solidFill>
                <a:latin typeface="Comic Sans MS" pitchFamily="66" charset="0"/>
              </a:rPr>
              <a:t>AddRoundKey</a:t>
            </a:r>
            <a:r>
              <a:rPr lang="en-US" sz="2000" b="1" dirty="0">
                <a:latin typeface="Comic Sans MS" pitchFamily="66" charset="0"/>
              </a:rPr>
              <a:t>(state, w + Nr * </a:t>
            </a:r>
            <a:r>
              <a:rPr lang="en-US" sz="2000" b="1" dirty="0" err="1">
                <a:latin typeface="Comic Sans MS" pitchFamily="66" charset="0"/>
              </a:rPr>
              <a:t>Nb</a:t>
            </a:r>
            <a:r>
              <a:rPr lang="en-US" sz="2000" b="1" dirty="0">
                <a:latin typeface="Comic Sans MS" pitchFamily="66" charset="0"/>
              </a:rPr>
              <a:t>)</a:t>
            </a:r>
          </a:p>
          <a:p>
            <a:pPr>
              <a:lnSpc>
                <a:spcPct val="80000"/>
              </a:lnSpc>
              <a:buFont typeface="Wingdings 2" pitchFamily="18" charset="2"/>
              <a:buNone/>
            </a:pPr>
            <a:r>
              <a:rPr lang="en-US" sz="2000" b="1" dirty="0">
                <a:latin typeface="Comic Sans MS" pitchFamily="66" charset="0"/>
              </a:rPr>
              <a:t>	out = state</a:t>
            </a:r>
          </a:p>
          <a:p>
            <a:pPr>
              <a:lnSpc>
                <a:spcPct val="80000"/>
              </a:lnSpc>
              <a:buFont typeface="Wingdings 2" pitchFamily="18" charset="2"/>
              <a:buNone/>
            </a:pPr>
            <a:r>
              <a:rPr lang="en-US" sz="2000" b="1" dirty="0">
                <a:latin typeface="Comic Sans MS" pitchFamily="66" charset="0"/>
              </a:rPr>
              <a:t>end</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36</a:t>
            </a:fld>
            <a:endParaRPr lang="en-US" dirty="0">
              <a:latin typeface="+mn-lt"/>
            </a:endParaRPr>
          </a:p>
        </p:txBody>
      </p:sp>
    </p:spTree>
    <p:extLst>
      <p:ext uri="{BB962C8B-B14F-4D97-AF65-F5344CB8AC3E}">
        <p14:creationId xmlns:p14="http://schemas.microsoft.com/office/powerpoint/2010/main" val="319813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748" name="Group 4"/>
          <p:cNvGrpSpPr>
            <a:grpSpLocks/>
          </p:cNvGrpSpPr>
          <p:nvPr/>
        </p:nvGrpSpPr>
        <p:grpSpPr bwMode="auto">
          <a:xfrm>
            <a:off x="5867400" y="1295400"/>
            <a:ext cx="2667000" cy="2770188"/>
            <a:chOff x="2016" y="903"/>
            <a:chExt cx="1680" cy="1745"/>
          </a:xfrm>
        </p:grpSpPr>
        <p:grpSp>
          <p:nvGrpSpPr>
            <p:cNvPr id="543749" name="Group 5"/>
            <p:cNvGrpSpPr>
              <a:grpSpLocks/>
            </p:cNvGrpSpPr>
            <p:nvPr/>
          </p:nvGrpSpPr>
          <p:grpSpPr bwMode="auto">
            <a:xfrm>
              <a:off x="2016" y="903"/>
              <a:ext cx="1680" cy="432"/>
              <a:chOff x="2016" y="903"/>
              <a:chExt cx="1680" cy="432"/>
            </a:xfrm>
          </p:grpSpPr>
          <p:pic>
            <p:nvPicPr>
              <p:cNvPr id="543750" name="Picture 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1" name="Picture 7"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2" name="Picture 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3" name="Picture 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3754" name="Group 10"/>
            <p:cNvGrpSpPr>
              <a:grpSpLocks/>
            </p:cNvGrpSpPr>
            <p:nvPr/>
          </p:nvGrpSpPr>
          <p:grpSpPr bwMode="auto">
            <a:xfrm>
              <a:off x="2016" y="1344"/>
              <a:ext cx="1680" cy="432"/>
              <a:chOff x="2016" y="903"/>
              <a:chExt cx="1680" cy="432"/>
            </a:xfrm>
          </p:grpSpPr>
          <p:pic>
            <p:nvPicPr>
              <p:cNvPr id="543755" name="Picture 1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6" name="Picture 12"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7" name="Picture 1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58" name="Picture 1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3759" name="Group 15"/>
            <p:cNvGrpSpPr>
              <a:grpSpLocks/>
            </p:cNvGrpSpPr>
            <p:nvPr/>
          </p:nvGrpSpPr>
          <p:grpSpPr bwMode="auto">
            <a:xfrm>
              <a:off x="2016" y="1775"/>
              <a:ext cx="1680" cy="432"/>
              <a:chOff x="2016" y="903"/>
              <a:chExt cx="1680" cy="432"/>
            </a:xfrm>
          </p:grpSpPr>
          <p:pic>
            <p:nvPicPr>
              <p:cNvPr id="543760" name="Picture 1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1" name="Picture 17"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2" name="Picture 1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3" name="Picture 1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3764" name="Group 20"/>
            <p:cNvGrpSpPr>
              <a:grpSpLocks/>
            </p:cNvGrpSpPr>
            <p:nvPr/>
          </p:nvGrpSpPr>
          <p:grpSpPr bwMode="auto">
            <a:xfrm>
              <a:off x="2016" y="2216"/>
              <a:ext cx="1680" cy="432"/>
              <a:chOff x="2016" y="903"/>
              <a:chExt cx="1680" cy="432"/>
            </a:xfrm>
          </p:grpSpPr>
          <p:pic>
            <p:nvPicPr>
              <p:cNvPr id="543765" name="Picture 2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6" name="Picture 22"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7" name="Picture 2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3768" name="Picture 2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43790" name="Rectangle 46"/>
          <p:cNvSpPr>
            <a:spLocks noChangeArrowheads="1"/>
          </p:cNvSpPr>
          <p:nvPr/>
        </p:nvSpPr>
        <p:spPr bwMode="auto">
          <a:xfrm>
            <a:off x="5929313" y="13589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00</a:t>
            </a:r>
          </a:p>
        </p:txBody>
      </p:sp>
      <p:sp>
        <p:nvSpPr>
          <p:cNvPr id="543791" name="Rectangle 47"/>
          <p:cNvSpPr>
            <a:spLocks noChangeArrowheads="1"/>
          </p:cNvSpPr>
          <p:nvPr/>
        </p:nvSpPr>
        <p:spPr bwMode="auto">
          <a:xfrm>
            <a:off x="6615113" y="13589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01</a:t>
            </a:r>
          </a:p>
        </p:txBody>
      </p:sp>
      <p:sp>
        <p:nvSpPr>
          <p:cNvPr id="543792" name="Rectangle 48"/>
          <p:cNvSpPr>
            <a:spLocks noChangeArrowheads="1"/>
          </p:cNvSpPr>
          <p:nvPr/>
        </p:nvSpPr>
        <p:spPr bwMode="auto">
          <a:xfrm>
            <a:off x="7300913" y="13589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02</a:t>
            </a:r>
          </a:p>
        </p:txBody>
      </p:sp>
      <p:sp>
        <p:nvSpPr>
          <p:cNvPr id="543793" name="Rectangle 49"/>
          <p:cNvSpPr>
            <a:spLocks noChangeArrowheads="1"/>
          </p:cNvSpPr>
          <p:nvPr/>
        </p:nvSpPr>
        <p:spPr bwMode="auto">
          <a:xfrm>
            <a:off x="7986713" y="13589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03</a:t>
            </a:r>
          </a:p>
        </p:txBody>
      </p:sp>
      <p:sp>
        <p:nvSpPr>
          <p:cNvPr id="543794" name="Rectangle 50"/>
          <p:cNvSpPr>
            <a:spLocks noChangeArrowheads="1"/>
          </p:cNvSpPr>
          <p:nvPr/>
        </p:nvSpPr>
        <p:spPr bwMode="auto">
          <a:xfrm>
            <a:off x="5929313" y="20431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10</a:t>
            </a:r>
          </a:p>
        </p:txBody>
      </p:sp>
      <p:sp>
        <p:nvSpPr>
          <p:cNvPr id="543795" name="Rectangle 51"/>
          <p:cNvSpPr>
            <a:spLocks noChangeArrowheads="1"/>
          </p:cNvSpPr>
          <p:nvPr/>
        </p:nvSpPr>
        <p:spPr bwMode="auto">
          <a:xfrm>
            <a:off x="6615113" y="20431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11</a:t>
            </a:r>
          </a:p>
        </p:txBody>
      </p:sp>
      <p:sp>
        <p:nvSpPr>
          <p:cNvPr id="543796" name="Rectangle 52"/>
          <p:cNvSpPr>
            <a:spLocks noChangeArrowheads="1"/>
          </p:cNvSpPr>
          <p:nvPr/>
        </p:nvSpPr>
        <p:spPr bwMode="auto">
          <a:xfrm>
            <a:off x="7300913" y="20431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12</a:t>
            </a:r>
          </a:p>
        </p:txBody>
      </p:sp>
      <p:sp>
        <p:nvSpPr>
          <p:cNvPr id="543797" name="Rectangle 53"/>
          <p:cNvSpPr>
            <a:spLocks noChangeArrowheads="1"/>
          </p:cNvSpPr>
          <p:nvPr/>
        </p:nvSpPr>
        <p:spPr bwMode="auto">
          <a:xfrm>
            <a:off x="7986713" y="20431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13</a:t>
            </a:r>
          </a:p>
        </p:txBody>
      </p:sp>
      <p:sp>
        <p:nvSpPr>
          <p:cNvPr id="543798" name="Rectangle 54"/>
          <p:cNvSpPr>
            <a:spLocks noChangeArrowheads="1"/>
          </p:cNvSpPr>
          <p:nvPr/>
        </p:nvSpPr>
        <p:spPr bwMode="auto">
          <a:xfrm>
            <a:off x="5929313" y="27305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20</a:t>
            </a:r>
          </a:p>
        </p:txBody>
      </p:sp>
      <p:sp>
        <p:nvSpPr>
          <p:cNvPr id="543799" name="Rectangle 55"/>
          <p:cNvSpPr>
            <a:spLocks noChangeArrowheads="1"/>
          </p:cNvSpPr>
          <p:nvPr/>
        </p:nvSpPr>
        <p:spPr bwMode="auto">
          <a:xfrm>
            <a:off x="7300913" y="27305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22</a:t>
            </a:r>
          </a:p>
        </p:txBody>
      </p:sp>
      <p:sp>
        <p:nvSpPr>
          <p:cNvPr id="543800" name="Rectangle 56"/>
          <p:cNvSpPr>
            <a:spLocks noChangeArrowheads="1"/>
          </p:cNvSpPr>
          <p:nvPr/>
        </p:nvSpPr>
        <p:spPr bwMode="auto">
          <a:xfrm>
            <a:off x="7986713" y="2730500"/>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23</a:t>
            </a:r>
          </a:p>
        </p:txBody>
      </p:sp>
      <p:sp>
        <p:nvSpPr>
          <p:cNvPr id="543801" name="Rectangle 57"/>
          <p:cNvSpPr>
            <a:spLocks noChangeArrowheads="1"/>
          </p:cNvSpPr>
          <p:nvPr/>
        </p:nvSpPr>
        <p:spPr bwMode="auto">
          <a:xfrm>
            <a:off x="5929313" y="34147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30</a:t>
            </a:r>
          </a:p>
        </p:txBody>
      </p:sp>
      <p:sp>
        <p:nvSpPr>
          <p:cNvPr id="543802" name="Rectangle 58"/>
          <p:cNvSpPr>
            <a:spLocks noChangeArrowheads="1"/>
          </p:cNvSpPr>
          <p:nvPr/>
        </p:nvSpPr>
        <p:spPr bwMode="auto">
          <a:xfrm>
            <a:off x="6615113" y="34147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31</a:t>
            </a:r>
          </a:p>
        </p:txBody>
      </p:sp>
      <p:sp>
        <p:nvSpPr>
          <p:cNvPr id="543803" name="Rectangle 59"/>
          <p:cNvSpPr>
            <a:spLocks noChangeArrowheads="1"/>
          </p:cNvSpPr>
          <p:nvPr/>
        </p:nvSpPr>
        <p:spPr bwMode="auto">
          <a:xfrm>
            <a:off x="7300913" y="34147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32</a:t>
            </a:r>
          </a:p>
        </p:txBody>
      </p:sp>
      <p:sp>
        <p:nvSpPr>
          <p:cNvPr id="543804" name="Rectangle 60"/>
          <p:cNvSpPr>
            <a:spLocks noChangeArrowheads="1"/>
          </p:cNvSpPr>
          <p:nvPr/>
        </p:nvSpPr>
        <p:spPr bwMode="auto">
          <a:xfrm>
            <a:off x="7986713" y="3414713"/>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33</a:t>
            </a:r>
          </a:p>
        </p:txBody>
      </p:sp>
      <p:pic>
        <p:nvPicPr>
          <p:cNvPr id="543821" name="Picture 77" descr="Picture3"/>
          <p:cNvPicPr>
            <a:picLocks noChangeAspect="1" noChangeArrowheads="1"/>
          </p:cNvPicPr>
          <p:nvPr/>
        </p:nvPicPr>
        <p:blipFill>
          <a:blip r:embed="rId3">
            <a:extLst>
              <a:ext uri="{28A0092B-C50C-407E-A947-70E740481C1C}">
                <a14:useLocalDpi xmlns:a14="http://schemas.microsoft.com/office/drawing/2010/main" val="0"/>
              </a:ext>
            </a:extLst>
          </a:blip>
          <a:srcRect b="50287"/>
          <a:stretch>
            <a:fillRect/>
          </a:stretch>
        </p:blipFill>
        <p:spPr bwMode="auto">
          <a:xfrm>
            <a:off x="990600" y="1241425"/>
            <a:ext cx="2670175" cy="2754313"/>
          </a:xfrm>
          <a:prstGeom prst="rect">
            <a:avLst/>
          </a:prstGeom>
          <a:noFill/>
          <a:extLst>
            <a:ext uri="{909E8E84-426E-40DD-AFC4-6F175D3DCCD1}">
              <a14:hiddenFill xmlns:a14="http://schemas.microsoft.com/office/drawing/2010/main">
                <a:solidFill>
                  <a:srgbClr val="FFFFFF"/>
                </a:solidFill>
              </a14:hiddenFill>
            </a:ext>
          </a:extLst>
        </p:spPr>
      </p:pic>
      <p:sp>
        <p:nvSpPr>
          <p:cNvPr id="543822" name="Rectangle 78"/>
          <p:cNvSpPr>
            <a:spLocks noChangeArrowheads="1"/>
          </p:cNvSpPr>
          <p:nvPr/>
        </p:nvSpPr>
        <p:spPr bwMode="auto">
          <a:xfrm>
            <a:off x="914400" y="1143000"/>
            <a:ext cx="2819400" cy="29718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23" name="Rectangle 79"/>
          <p:cNvSpPr>
            <a:spLocks noChangeArrowheads="1"/>
          </p:cNvSpPr>
          <p:nvPr/>
        </p:nvSpPr>
        <p:spPr bwMode="auto">
          <a:xfrm>
            <a:off x="5791200" y="1143000"/>
            <a:ext cx="2819400" cy="29718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24" name="Rectangle 80"/>
          <p:cNvSpPr>
            <a:spLocks noGrp="1" noChangeArrowheads="1"/>
          </p:cNvSpPr>
          <p:nvPr>
            <p:ph type="title"/>
          </p:nvPr>
        </p:nvSpPr>
        <p:spPr/>
        <p:txBody>
          <a:bodyPr/>
          <a:lstStyle/>
          <a:p>
            <a:r>
              <a:rPr lang="en-US"/>
              <a:t>Phép biến đổi </a:t>
            </a:r>
            <a:r>
              <a:rPr lang="en-US">
                <a:latin typeface="Comic Sans MS" pitchFamily="66" charset="0"/>
              </a:rPr>
              <a:t>SubBytes</a:t>
            </a:r>
          </a:p>
        </p:txBody>
      </p:sp>
      <p:cxnSp>
        <p:nvCxnSpPr>
          <p:cNvPr id="543825" name="AutoShape 81"/>
          <p:cNvCxnSpPr>
            <a:cxnSpLocks noChangeShapeType="1"/>
            <a:stCxn id="543831" idx="0"/>
            <a:endCxn id="543833" idx="1"/>
          </p:cNvCxnSpPr>
          <p:nvPr/>
        </p:nvCxnSpPr>
        <p:spPr bwMode="auto">
          <a:xfrm rot="16200000">
            <a:off x="2915444" y="1472406"/>
            <a:ext cx="107950" cy="1976438"/>
          </a:xfrm>
          <a:prstGeom prst="curvedConnector2">
            <a:avLst/>
          </a:prstGeom>
          <a:noFill/>
          <a:ln w="38100">
            <a:solidFill>
              <a:srgbClr val="FFFF00"/>
            </a:solidFill>
            <a:round/>
            <a:headEnd/>
            <a:tailEnd type="triangle" w="med" len="med"/>
          </a:ln>
          <a:effectLst/>
          <a:scene3d>
            <a:camera prst="legacyObliqueTopRight"/>
            <a:lightRig rig="legacyFlat3" dir="b"/>
          </a:scene3d>
          <a:sp3d extrusionH="100000" prstMaterial="legacyMatte">
            <a:bevelT w="13500" h="13500" prst="angle"/>
            <a:bevelB w="13500" h="13500" prst="angle"/>
            <a:extrusionClr>
              <a:srgbClr val="FFFF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3826" name="Picture 82"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0" y="2514600"/>
            <a:ext cx="882650" cy="987425"/>
          </a:xfrm>
          <a:prstGeom prst="rect">
            <a:avLst/>
          </a:prstGeom>
          <a:noFill/>
          <a:extLst>
            <a:ext uri="{909E8E84-426E-40DD-AFC4-6F175D3DCCD1}">
              <a14:hiddenFill xmlns:a14="http://schemas.microsoft.com/office/drawing/2010/main">
                <a:solidFill>
                  <a:srgbClr val="FFFFFF"/>
                </a:solidFill>
              </a14:hiddenFill>
            </a:ext>
          </a:extLst>
        </p:spPr>
      </p:pic>
      <p:sp>
        <p:nvSpPr>
          <p:cNvPr id="543831" name="Rectangle 87"/>
          <p:cNvSpPr>
            <a:spLocks noChangeArrowheads="1"/>
          </p:cNvSpPr>
          <p:nvPr/>
        </p:nvSpPr>
        <p:spPr bwMode="auto">
          <a:xfrm>
            <a:off x="1524000" y="2514600"/>
            <a:ext cx="914400" cy="914400"/>
          </a:xfrm>
          <a:prstGeom prst="rect">
            <a:avLst/>
          </a:prstGeom>
          <a:noFill/>
          <a:ln>
            <a:noFill/>
          </a:ln>
          <a:effectLst/>
          <a:extLst>
            <a:ext uri="{909E8E84-426E-40DD-AFC4-6F175D3DCCD1}">
              <a14:hiddenFill xmlns:a14="http://schemas.microsoft.com/office/drawing/2010/main">
                <a:gradFill rotWithShape="0">
                  <a:gsLst>
                    <a:gs pos="0">
                      <a:srgbClr val="FF66CC">
                        <a:gamma/>
                        <a:tint val="0"/>
                        <a:invGamma/>
                      </a:srgbClr>
                    </a:gs>
                    <a:gs pos="50000">
                      <a:srgbClr val="FF66CC"/>
                    </a:gs>
                    <a:gs pos="100000">
                      <a:srgbClr val="FF66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800" b="1">
                <a:effectLst>
                  <a:outerShdw blurRad="38100" dist="38100" dir="2700000" algn="tl">
                    <a:srgbClr val="FFFFFF"/>
                  </a:outerShdw>
                </a:effectLst>
                <a:latin typeface="Times New Roman" pitchFamily="18" charset="0"/>
              </a:rPr>
              <a:t>S</a:t>
            </a:r>
            <a:r>
              <a:rPr kumimoji="1" lang="en-US" sz="2800" b="1" i="1" baseline="-25000">
                <a:effectLst>
                  <a:outerShdw blurRad="38100" dist="38100" dir="2700000" algn="tl">
                    <a:srgbClr val="FFFFFF"/>
                  </a:outerShdw>
                </a:effectLst>
                <a:latin typeface="Times New Roman" pitchFamily="18" charset="0"/>
              </a:rPr>
              <a:t>ij</a:t>
            </a:r>
          </a:p>
        </p:txBody>
      </p:sp>
      <p:pic>
        <p:nvPicPr>
          <p:cNvPr id="543832" name="Picture 88"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3200" y="1752600"/>
            <a:ext cx="1292225" cy="1447800"/>
          </a:xfrm>
          <a:prstGeom prst="rect">
            <a:avLst/>
          </a:prstGeom>
          <a:noFill/>
          <a:extLst>
            <a:ext uri="{909E8E84-426E-40DD-AFC4-6F175D3DCCD1}">
              <a14:hiddenFill xmlns:a14="http://schemas.microsoft.com/office/drawing/2010/main">
                <a:solidFill>
                  <a:srgbClr val="FFFFFF"/>
                </a:solidFill>
              </a14:hiddenFill>
            </a:ext>
          </a:extLst>
        </p:spPr>
      </p:pic>
      <p:sp>
        <p:nvSpPr>
          <p:cNvPr id="543833" name="Rectangle 89"/>
          <p:cNvSpPr>
            <a:spLocks noChangeArrowheads="1"/>
          </p:cNvSpPr>
          <p:nvPr/>
        </p:nvSpPr>
        <p:spPr bwMode="auto">
          <a:xfrm>
            <a:off x="3957638" y="1720850"/>
            <a:ext cx="1371600" cy="1371600"/>
          </a:xfrm>
          <a:prstGeom prst="rect">
            <a:avLst/>
          </a:prstGeom>
          <a:noFill/>
          <a:ln>
            <a:noFill/>
          </a:ln>
          <a:effectLst/>
          <a:extLst>
            <a:ext uri="{909E8E84-426E-40DD-AFC4-6F175D3DCCD1}">
              <a14:hiddenFill xmlns:a14="http://schemas.microsoft.com/office/drawing/2010/main">
                <a:gradFill rotWithShape="0">
                  <a:gsLst>
                    <a:gs pos="0">
                      <a:srgbClr val="0099CC">
                        <a:gamma/>
                        <a:tint val="0"/>
                        <a:invGamma/>
                      </a:srgbClr>
                    </a:gs>
                    <a:gs pos="50000">
                      <a:srgbClr val="0099CC"/>
                    </a:gs>
                    <a:gs pos="100000">
                      <a:srgbClr val="0099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800" b="1">
                <a:effectLst>
                  <a:outerShdw blurRad="38100" dist="38100" dir="2700000" algn="tl">
                    <a:srgbClr val="FFFFFF"/>
                  </a:outerShdw>
                </a:effectLst>
                <a:latin typeface="Times New Roman" pitchFamily="18" charset="0"/>
              </a:rPr>
              <a:t>S-Box</a:t>
            </a:r>
            <a:endParaRPr kumimoji="1" lang="en-US" sz="2800" b="1" baseline="-25000">
              <a:effectLst>
                <a:outerShdw blurRad="38100" dist="38100" dir="2700000" algn="tl">
                  <a:srgbClr val="FFFFFF"/>
                </a:outerShdw>
              </a:effectLst>
              <a:latin typeface="Times New Roman" pitchFamily="18" charset="0"/>
            </a:endParaRPr>
          </a:p>
        </p:txBody>
      </p:sp>
      <p:pic>
        <p:nvPicPr>
          <p:cNvPr id="543834" name="Picture 90" descr="P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520950"/>
            <a:ext cx="8778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835" name="Rectangle 91"/>
          <p:cNvSpPr>
            <a:spLocks noChangeArrowheads="1"/>
          </p:cNvSpPr>
          <p:nvPr/>
        </p:nvSpPr>
        <p:spPr bwMode="auto">
          <a:xfrm>
            <a:off x="6400800" y="2514600"/>
            <a:ext cx="914400" cy="914400"/>
          </a:xfrm>
          <a:prstGeom prst="rect">
            <a:avLst/>
          </a:prstGeom>
          <a:noFill/>
          <a:ln>
            <a:noFill/>
          </a:ln>
          <a:effectLst/>
          <a:extLst>
            <a:ext uri="{909E8E84-426E-40DD-AFC4-6F175D3DCCD1}">
              <a14:hiddenFill xmlns:a14="http://schemas.microsoft.com/office/drawing/2010/main">
                <a:gradFill rotWithShape="0">
                  <a:gsLst>
                    <a:gs pos="0">
                      <a:srgbClr val="00FF00">
                        <a:gamma/>
                        <a:shade val="51373"/>
                        <a:invGamma/>
                      </a:srgbClr>
                    </a:gs>
                    <a:gs pos="50000">
                      <a:srgbClr val="00FF00"/>
                    </a:gs>
                    <a:gs pos="100000">
                      <a:srgbClr val="00FF00">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800" b="1">
                <a:effectLst>
                  <a:outerShdw blurRad="38100" dist="38100" dir="2700000" algn="tl">
                    <a:srgbClr val="FFFFFF"/>
                  </a:outerShdw>
                </a:effectLst>
                <a:latin typeface="Times New Roman" pitchFamily="18" charset="0"/>
              </a:rPr>
              <a:t>S’</a:t>
            </a:r>
            <a:r>
              <a:rPr kumimoji="1" lang="en-US" sz="2800" b="1" i="1" baseline="-25000">
                <a:effectLst>
                  <a:outerShdw blurRad="38100" dist="38100" dir="2700000" algn="tl">
                    <a:srgbClr val="FFFFFF"/>
                  </a:outerShdw>
                </a:effectLst>
                <a:latin typeface="Times New Roman" pitchFamily="18" charset="0"/>
              </a:rPr>
              <a:t>ij</a:t>
            </a:r>
          </a:p>
        </p:txBody>
      </p:sp>
      <p:cxnSp>
        <p:nvCxnSpPr>
          <p:cNvPr id="543836" name="AutoShape 92"/>
          <p:cNvCxnSpPr>
            <a:cxnSpLocks noChangeShapeType="1"/>
            <a:stCxn id="543833" idx="3"/>
            <a:endCxn id="543835" idx="0"/>
          </p:cNvCxnSpPr>
          <p:nvPr/>
        </p:nvCxnSpPr>
        <p:spPr bwMode="auto">
          <a:xfrm>
            <a:off x="5329238" y="2406650"/>
            <a:ext cx="1528762" cy="107950"/>
          </a:xfrm>
          <a:prstGeom prst="curvedConnector2">
            <a:avLst/>
          </a:prstGeom>
          <a:noFill/>
          <a:ln w="38100">
            <a:solidFill>
              <a:srgbClr val="FFFF00"/>
            </a:solidFill>
            <a:round/>
            <a:headEnd/>
            <a:tailEnd type="triangle" w="med" len="med"/>
          </a:ln>
          <a:effectLst/>
          <a:scene3d>
            <a:camera prst="legacyObliqueTopRight"/>
            <a:lightRig rig="legacyFlat3" dir="b"/>
          </a:scene3d>
          <a:sp3d extrusionH="100000" prstMaterial="legacyMatte">
            <a:bevelT w="13500" h="13500" prst="angle"/>
            <a:bevelB w="13500" h="13500" prst="angle"/>
            <a:extrusionClr>
              <a:srgbClr val="FFFF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37</a:t>
            </a:fld>
            <a:endParaRPr lang="en-US" dirty="0">
              <a:latin typeface="+mn-lt"/>
            </a:endParaRPr>
          </a:p>
        </p:txBody>
      </p:sp>
      <p:sp>
        <p:nvSpPr>
          <p:cNvPr id="2" name="Right Arrow 1"/>
          <p:cNvSpPr/>
          <p:nvPr/>
        </p:nvSpPr>
        <p:spPr>
          <a:xfrm>
            <a:off x="3660775" y="4267200"/>
            <a:ext cx="2206625"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SubBytes</a:t>
            </a:r>
            <a:endParaRPr lang="en-US" dirty="0"/>
          </a:p>
        </p:txBody>
      </p:sp>
    </p:spTree>
    <p:extLst>
      <p:ext uri="{BB962C8B-B14F-4D97-AF65-F5344CB8AC3E}">
        <p14:creationId xmlns:p14="http://schemas.microsoft.com/office/powerpoint/2010/main" val="2220924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823"/>
                                        </p:tgtEl>
                                        <p:attrNameLst>
                                          <p:attrName>style.visibility</p:attrName>
                                        </p:attrNameLst>
                                      </p:cBhvr>
                                      <p:to>
                                        <p:strVal val="visible"/>
                                      </p:to>
                                    </p:set>
                                    <p:animEffect transition="in" filter="fade">
                                      <p:cBhvr>
                                        <p:cTn id="7" dur="1000"/>
                                        <p:tgtEl>
                                          <p:spTgt spid="5438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822"/>
                                        </p:tgtEl>
                                        <p:attrNameLst>
                                          <p:attrName>style.visibility</p:attrName>
                                        </p:attrNameLst>
                                      </p:cBhvr>
                                      <p:to>
                                        <p:strVal val="visible"/>
                                      </p:to>
                                    </p:set>
                                    <p:animEffect transition="in" filter="fade">
                                      <p:cBhvr>
                                        <p:cTn id="10" dur="1000"/>
                                        <p:tgtEl>
                                          <p:spTgt spid="543822"/>
                                        </p:tgtEl>
                                      </p:cBhvr>
                                    </p:animEffect>
                                  </p:childTnLst>
                                </p:cTn>
                              </p:par>
                              <p:par>
                                <p:cTn id="11" presetID="10" presetClass="entr" presetSubtype="0" fill="hold" nodeType="withEffect">
                                  <p:stCondLst>
                                    <p:cond delay="0"/>
                                  </p:stCondLst>
                                  <p:childTnLst>
                                    <p:set>
                                      <p:cBhvr>
                                        <p:cTn id="12" dur="1" fill="hold">
                                          <p:stCondLst>
                                            <p:cond delay="0"/>
                                          </p:stCondLst>
                                        </p:cTn>
                                        <p:tgtEl>
                                          <p:spTgt spid="543826"/>
                                        </p:tgtEl>
                                        <p:attrNameLst>
                                          <p:attrName>style.visibility</p:attrName>
                                        </p:attrNameLst>
                                      </p:cBhvr>
                                      <p:to>
                                        <p:strVal val="visible"/>
                                      </p:to>
                                    </p:set>
                                    <p:animEffect transition="in" filter="fade">
                                      <p:cBhvr>
                                        <p:cTn id="13" dur="1000"/>
                                        <p:tgtEl>
                                          <p:spTgt spid="543826"/>
                                        </p:tgtEl>
                                      </p:cBhvr>
                                    </p:animEffect>
                                  </p:childTnLst>
                                </p:cTn>
                              </p:par>
                              <p:par>
                                <p:cTn id="14" presetID="10" presetClass="entr" presetSubtype="0" fill="hold" nodeType="withEffect">
                                  <p:stCondLst>
                                    <p:cond delay="0"/>
                                  </p:stCondLst>
                                  <p:childTnLst>
                                    <p:set>
                                      <p:cBhvr>
                                        <p:cTn id="15" dur="1" fill="hold">
                                          <p:stCondLst>
                                            <p:cond delay="0"/>
                                          </p:stCondLst>
                                        </p:cTn>
                                        <p:tgtEl>
                                          <p:spTgt spid="543825"/>
                                        </p:tgtEl>
                                        <p:attrNameLst>
                                          <p:attrName>style.visibility</p:attrName>
                                        </p:attrNameLst>
                                      </p:cBhvr>
                                      <p:to>
                                        <p:strVal val="visible"/>
                                      </p:to>
                                    </p:set>
                                    <p:animEffect transition="in" filter="fade">
                                      <p:cBhvr>
                                        <p:cTn id="16" dur="1000"/>
                                        <p:tgtEl>
                                          <p:spTgt spid="543825"/>
                                        </p:tgtEl>
                                      </p:cBhvr>
                                    </p:animEffect>
                                  </p:childTnLst>
                                </p:cTn>
                              </p:par>
                              <p:par>
                                <p:cTn id="17" presetID="10" presetClass="entr" presetSubtype="0" fill="hold" nodeType="withEffect">
                                  <p:stCondLst>
                                    <p:cond delay="0"/>
                                  </p:stCondLst>
                                  <p:childTnLst>
                                    <p:set>
                                      <p:cBhvr>
                                        <p:cTn id="18" dur="1" fill="hold">
                                          <p:stCondLst>
                                            <p:cond delay="0"/>
                                          </p:stCondLst>
                                        </p:cTn>
                                        <p:tgtEl>
                                          <p:spTgt spid="543836"/>
                                        </p:tgtEl>
                                        <p:attrNameLst>
                                          <p:attrName>style.visibility</p:attrName>
                                        </p:attrNameLst>
                                      </p:cBhvr>
                                      <p:to>
                                        <p:strVal val="visible"/>
                                      </p:to>
                                    </p:set>
                                    <p:animEffect transition="in" filter="fade">
                                      <p:cBhvr>
                                        <p:cTn id="19" dur="1000"/>
                                        <p:tgtEl>
                                          <p:spTgt spid="543836"/>
                                        </p:tgtEl>
                                      </p:cBhvr>
                                    </p:animEffect>
                                  </p:childTnLst>
                                </p:cTn>
                              </p:par>
                              <p:par>
                                <p:cTn id="20" presetID="10" presetClass="entr" presetSubtype="0" fill="hold" nodeType="withEffect">
                                  <p:stCondLst>
                                    <p:cond delay="0"/>
                                  </p:stCondLst>
                                  <p:childTnLst>
                                    <p:set>
                                      <p:cBhvr>
                                        <p:cTn id="21" dur="1" fill="hold">
                                          <p:stCondLst>
                                            <p:cond delay="0"/>
                                          </p:stCondLst>
                                        </p:cTn>
                                        <p:tgtEl>
                                          <p:spTgt spid="543834"/>
                                        </p:tgtEl>
                                        <p:attrNameLst>
                                          <p:attrName>style.visibility</p:attrName>
                                        </p:attrNameLst>
                                      </p:cBhvr>
                                      <p:to>
                                        <p:strVal val="visible"/>
                                      </p:to>
                                    </p:set>
                                    <p:animEffect transition="in" filter="fade">
                                      <p:cBhvr>
                                        <p:cTn id="22" dur="1000"/>
                                        <p:tgtEl>
                                          <p:spTgt spid="5438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3831"/>
                                        </p:tgtEl>
                                        <p:attrNameLst>
                                          <p:attrName>style.visibility</p:attrName>
                                        </p:attrNameLst>
                                      </p:cBhvr>
                                      <p:to>
                                        <p:strVal val="visible"/>
                                      </p:to>
                                    </p:set>
                                    <p:animEffect transition="in" filter="fade">
                                      <p:cBhvr>
                                        <p:cTn id="25" dur="1000"/>
                                        <p:tgtEl>
                                          <p:spTgt spid="543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822" grpId="0" animBg="1"/>
      <p:bldP spid="543823" grpId="0" animBg="1"/>
      <p:bldP spid="5438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382588" y="312738"/>
            <a:ext cx="8380412" cy="530225"/>
          </a:xfrm>
        </p:spPr>
        <p:txBody>
          <a:bodyPr/>
          <a:lstStyle/>
          <a:p>
            <a:r>
              <a:rPr lang="en-US"/>
              <a:t>Phép biến đổi </a:t>
            </a:r>
            <a:r>
              <a:rPr lang="en-US">
                <a:latin typeface="Comic Sans MS" pitchFamily="66" charset="0"/>
              </a:rPr>
              <a:t>SubBytes</a:t>
            </a:r>
          </a:p>
        </p:txBody>
      </p:sp>
      <p:sp>
        <p:nvSpPr>
          <p:cNvPr id="562179" name="Rectangle 3"/>
          <p:cNvSpPr>
            <a:spLocks noGrp="1" noChangeArrowheads="1"/>
          </p:cNvSpPr>
          <p:nvPr>
            <p:ph type="body" idx="1"/>
          </p:nvPr>
        </p:nvSpPr>
        <p:spPr>
          <a:xfrm>
            <a:off x="382588" y="1414463"/>
            <a:ext cx="8380412" cy="1766887"/>
          </a:xfrm>
          <a:ln/>
        </p:spPr>
        <p:txBody>
          <a:bodyPr/>
          <a:lstStyle/>
          <a:p>
            <a:r>
              <a:rPr lang="en-US"/>
              <a:t>Phép thay thế byte phi tuyến thông qua bảng thay thế (S-box)</a:t>
            </a:r>
          </a:p>
          <a:p>
            <a:r>
              <a:rPr lang="en-US"/>
              <a:t>Tác động độc lập lên từng byte trong trạng thái hiện hành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38</a:t>
            </a:fld>
            <a:endParaRPr lang="en-US" dirty="0">
              <a:latin typeface="+mn-lt"/>
            </a:endParaRPr>
          </a:p>
        </p:txBody>
      </p:sp>
    </p:spTree>
    <p:extLst>
      <p:ext uri="{BB962C8B-B14F-4D97-AF65-F5344CB8AC3E}">
        <p14:creationId xmlns:p14="http://schemas.microsoft.com/office/powerpoint/2010/main" val="2354306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382588" y="312738"/>
            <a:ext cx="8380412" cy="530225"/>
          </a:xfrm>
        </p:spPr>
        <p:txBody>
          <a:bodyPr/>
          <a:lstStyle/>
          <a:p>
            <a:r>
              <a:rPr lang="en-US"/>
              <a:t>Phép biến đổi </a:t>
            </a:r>
            <a:r>
              <a:rPr lang="en-US">
                <a:latin typeface="Comic Sans MS" pitchFamily="66" charset="0"/>
              </a:rPr>
              <a:t>SubBytes</a:t>
            </a:r>
          </a:p>
        </p:txBody>
      </p:sp>
      <p:sp>
        <p:nvSpPr>
          <p:cNvPr id="564227" name="Rectangle 3"/>
          <p:cNvSpPr>
            <a:spLocks noGrp="1" noChangeArrowheads="1"/>
          </p:cNvSpPr>
          <p:nvPr>
            <p:ph type="body" idx="1"/>
          </p:nvPr>
        </p:nvSpPr>
        <p:spPr>
          <a:xfrm>
            <a:off x="381000" y="1641475"/>
            <a:ext cx="8458200" cy="3433763"/>
          </a:xfrm>
          <a:ln/>
        </p:spPr>
        <p:txBody>
          <a:bodyPr/>
          <a:lstStyle/>
          <a:p>
            <a:pPr marL="342900" indent="6350"/>
            <a:r>
              <a:rPr lang="en-US"/>
              <a:t>Quá trình thay thế byte </a:t>
            </a:r>
            <a:r>
              <a:rPr lang="en-US" i="1"/>
              <a:t>x</a:t>
            </a:r>
            <a:r>
              <a:rPr lang="en-US"/>
              <a:t> trong </a:t>
            </a:r>
            <a:r>
              <a:rPr lang="en-US" sz="2400" b="1">
                <a:latin typeface="Comic Sans MS" pitchFamily="66" charset="0"/>
              </a:rPr>
              <a:t>SubBytes</a:t>
            </a:r>
            <a:r>
              <a:rPr lang="en-US"/>
              <a:t>:</a:t>
            </a:r>
          </a:p>
          <a:p>
            <a:pPr marL="681038" lvl="1" indent="-3175"/>
            <a:r>
              <a:rPr lang="en-US"/>
              <a:t>Xác định phần tử nghịch đảo </a:t>
            </a:r>
            <a:r>
              <a:rPr lang="en-US" i="1"/>
              <a:t>x</a:t>
            </a:r>
            <a:r>
              <a:rPr lang="en-US" baseline="30000"/>
              <a:t>-1</a:t>
            </a:r>
            <a:r>
              <a:rPr lang="en-US"/>
              <a:t> (có biểu diễn nhị phân {</a:t>
            </a:r>
            <a:r>
              <a:rPr lang="en-US" i="1"/>
              <a:t>x</a:t>
            </a:r>
            <a:r>
              <a:rPr lang="en-US" baseline="-25000"/>
              <a:t>7</a:t>
            </a:r>
            <a:r>
              <a:rPr lang="en-US" i="1"/>
              <a:t>x</a:t>
            </a:r>
            <a:r>
              <a:rPr lang="en-US" baseline="-25000"/>
              <a:t>6</a:t>
            </a:r>
            <a:r>
              <a:rPr lang="en-US" i="1"/>
              <a:t>x</a:t>
            </a:r>
            <a:r>
              <a:rPr lang="en-US" baseline="-25000"/>
              <a:t>5</a:t>
            </a:r>
            <a:r>
              <a:rPr lang="en-US" i="1"/>
              <a:t>x</a:t>
            </a:r>
            <a:r>
              <a:rPr lang="en-US" baseline="-25000"/>
              <a:t>4</a:t>
            </a:r>
            <a:r>
              <a:rPr lang="en-US" i="1"/>
              <a:t>x</a:t>
            </a:r>
            <a:r>
              <a:rPr lang="en-US" baseline="-25000"/>
              <a:t>3</a:t>
            </a:r>
            <a:r>
              <a:rPr lang="en-US" i="1"/>
              <a:t>x</a:t>
            </a:r>
            <a:r>
              <a:rPr lang="en-US" baseline="-25000"/>
              <a:t>2</a:t>
            </a:r>
            <a:r>
              <a:rPr lang="en-US" i="1"/>
              <a:t>x</a:t>
            </a:r>
            <a:r>
              <a:rPr lang="en-US" baseline="-25000"/>
              <a:t>1</a:t>
            </a:r>
            <a:r>
              <a:rPr lang="en-US" i="1"/>
              <a:t>x</a:t>
            </a:r>
            <a:r>
              <a:rPr lang="en-US" baseline="-25000"/>
              <a:t>0</a:t>
            </a:r>
            <a:r>
              <a:rPr lang="en-US"/>
              <a:t>}). Quy ước {00}</a:t>
            </a:r>
            <a:r>
              <a:rPr lang="en-US" baseline="30000"/>
              <a:t>-1</a:t>
            </a:r>
            <a:r>
              <a:rPr lang="en-US"/>
              <a:t> = {00} </a:t>
            </a:r>
          </a:p>
          <a:p>
            <a:pPr marL="681038" lvl="1" indent="-3175"/>
            <a:r>
              <a:rPr lang="en-US"/>
              <a:t>Phép biến đổi affine: </a:t>
            </a:r>
          </a:p>
          <a:p>
            <a:pPr marL="681038" lvl="1" indent="-3175" algn="ctr">
              <a:buFont typeface="Wingdings 2" pitchFamily="18" charset="2"/>
              <a:buNone/>
            </a:pPr>
            <a:r>
              <a:rPr lang="en-US" i="1"/>
              <a:t>y</a:t>
            </a:r>
            <a:r>
              <a:rPr lang="en-US" i="1" baseline="-25000"/>
              <a:t>i</a:t>
            </a:r>
            <a:r>
              <a:rPr lang="en-US"/>
              <a:t>=</a:t>
            </a:r>
            <a:r>
              <a:rPr lang="en-US" i="1"/>
              <a:t>x</a:t>
            </a:r>
            <a:r>
              <a:rPr lang="en-US" i="1" baseline="-25000"/>
              <a:t>i</a:t>
            </a:r>
            <a:r>
              <a:rPr lang="en-US">
                <a:sym typeface="Symbol" pitchFamily="18" charset="2"/>
              </a:rPr>
              <a:t></a:t>
            </a:r>
            <a:r>
              <a:rPr lang="en-US" i="1">
                <a:sym typeface="Symbol" pitchFamily="18" charset="2"/>
              </a:rPr>
              <a:t>x</a:t>
            </a:r>
            <a:r>
              <a:rPr lang="en-US" baseline="-25000">
                <a:sym typeface="Symbol" pitchFamily="18" charset="2"/>
              </a:rPr>
              <a:t>(</a:t>
            </a:r>
            <a:r>
              <a:rPr lang="en-US" i="1" baseline="-25000">
                <a:sym typeface="Symbol" pitchFamily="18" charset="2"/>
              </a:rPr>
              <a:t>i</a:t>
            </a:r>
            <a:r>
              <a:rPr lang="en-US" baseline="-25000">
                <a:sym typeface="Symbol" pitchFamily="18" charset="2"/>
              </a:rPr>
              <a:t>+4)mod8</a:t>
            </a:r>
            <a:r>
              <a:rPr lang="en-US">
                <a:sym typeface="Symbol" pitchFamily="18" charset="2"/>
              </a:rPr>
              <a:t> </a:t>
            </a:r>
            <a:r>
              <a:rPr lang="en-US" i="1">
                <a:sym typeface="Symbol" pitchFamily="18" charset="2"/>
              </a:rPr>
              <a:t>x</a:t>
            </a:r>
            <a:r>
              <a:rPr lang="en-US" baseline="-25000">
                <a:sym typeface="Symbol" pitchFamily="18" charset="2"/>
              </a:rPr>
              <a:t>(</a:t>
            </a:r>
            <a:r>
              <a:rPr lang="en-US" i="1" baseline="-25000">
                <a:sym typeface="Symbol" pitchFamily="18" charset="2"/>
              </a:rPr>
              <a:t>i</a:t>
            </a:r>
            <a:r>
              <a:rPr lang="en-US" baseline="-25000">
                <a:sym typeface="Symbol" pitchFamily="18" charset="2"/>
              </a:rPr>
              <a:t>+5)mod8</a:t>
            </a:r>
            <a:r>
              <a:rPr lang="en-US">
                <a:sym typeface="Symbol" pitchFamily="18" charset="2"/>
              </a:rPr>
              <a:t> </a:t>
            </a:r>
            <a:r>
              <a:rPr lang="en-US" i="1">
                <a:sym typeface="Symbol" pitchFamily="18" charset="2"/>
              </a:rPr>
              <a:t>x</a:t>
            </a:r>
            <a:r>
              <a:rPr lang="en-US" baseline="-25000">
                <a:sym typeface="Symbol" pitchFamily="18" charset="2"/>
              </a:rPr>
              <a:t>(</a:t>
            </a:r>
            <a:r>
              <a:rPr lang="en-US" i="1" baseline="-25000">
                <a:sym typeface="Symbol" pitchFamily="18" charset="2"/>
              </a:rPr>
              <a:t>i</a:t>
            </a:r>
            <a:r>
              <a:rPr lang="en-US" baseline="-25000">
                <a:sym typeface="Symbol" pitchFamily="18" charset="2"/>
              </a:rPr>
              <a:t>+6)mod8</a:t>
            </a:r>
            <a:r>
              <a:rPr lang="en-US">
                <a:sym typeface="Symbol" pitchFamily="18" charset="2"/>
              </a:rPr>
              <a:t> </a:t>
            </a:r>
            <a:r>
              <a:rPr lang="en-US" i="1">
                <a:sym typeface="Symbol" pitchFamily="18" charset="2"/>
              </a:rPr>
              <a:t>x</a:t>
            </a:r>
            <a:r>
              <a:rPr lang="en-US" baseline="-25000">
                <a:sym typeface="Symbol" pitchFamily="18" charset="2"/>
              </a:rPr>
              <a:t>(</a:t>
            </a:r>
            <a:r>
              <a:rPr lang="en-US" i="1" baseline="-25000">
                <a:sym typeface="Symbol" pitchFamily="18" charset="2"/>
              </a:rPr>
              <a:t>i</a:t>
            </a:r>
            <a:r>
              <a:rPr lang="en-US" baseline="-25000">
                <a:sym typeface="Symbol" pitchFamily="18" charset="2"/>
              </a:rPr>
              <a:t>+7)mod8</a:t>
            </a:r>
            <a:r>
              <a:rPr lang="en-US">
                <a:sym typeface="Symbol" pitchFamily="18" charset="2"/>
              </a:rPr>
              <a:t> </a:t>
            </a:r>
            <a:r>
              <a:rPr lang="en-US" i="1">
                <a:sym typeface="Symbol" pitchFamily="18" charset="2"/>
              </a:rPr>
              <a:t>c</a:t>
            </a:r>
            <a:r>
              <a:rPr lang="en-US" i="1" baseline="-25000">
                <a:sym typeface="Symbol" pitchFamily="18" charset="2"/>
              </a:rPr>
              <a:t>i</a:t>
            </a:r>
          </a:p>
          <a:p>
            <a:pPr marL="681038" lvl="1" indent="-3175" algn="just">
              <a:buFont typeface="Wingdings 2" pitchFamily="18" charset="2"/>
              <a:buNone/>
            </a:pPr>
            <a:r>
              <a:rPr lang="en-US">
                <a:sym typeface="Symbol" pitchFamily="18" charset="2"/>
              </a:rPr>
              <a:t>với {</a:t>
            </a:r>
            <a:r>
              <a:rPr lang="en-US" i="1">
                <a:cs typeface="Times New Roman" pitchFamily="18" charset="0"/>
              </a:rPr>
              <a:t>c</a:t>
            </a:r>
            <a:r>
              <a:rPr lang="en-US" baseline="-25000">
                <a:cs typeface="Times New Roman" pitchFamily="18" charset="0"/>
              </a:rPr>
              <a:t>7</a:t>
            </a:r>
            <a:r>
              <a:rPr lang="en-US" i="1">
                <a:cs typeface="Times New Roman" pitchFamily="18" charset="0"/>
              </a:rPr>
              <a:t>c</a:t>
            </a:r>
            <a:r>
              <a:rPr lang="en-US" baseline="-25000">
                <a:cs typeface="Times New Roman" pitchFamily="18" charset="0"/>
              </a:rPr>
              <a:t>6</a:t>
            </a:r>
            <a:r>
              <a:rPr lang="en-US" i="1">
                <a:cs typeface="Times New Roman" pitchFamily="18" charset="0"/>
              </a:rPr>
              <a:t>c</a:t>
            </a:r>
            <a:r>
              <a:rPr lang="en-US" baseline="-25000">
                <a:cs typeface="Times New Roman" pitchFamily="18" charset="0"/>
              </a:rPr>
              <a:t>5</a:t>
            </a:r>
            <a:r>
              <a:rPr lang="en-US" i="1">
                <a:cs typeface="Times New Roman" pitchFamily="18" charset="0"/>
              </a:rPr>
              <a:t>c</a:t>
            </a:r>
            <a:r>
              <a:rPr lang="en-US" baseline="-25000">
                <a:cs typeface="Times New Roman" pitchFamily="18" charset="0"/>
              </a:rPr>
              <a:t>4</a:t>
            </a:r>
            <a:r>
              <a:rPr lang="en-US" i="1">
                <a:cs typeface="Times New Roman" pitchFamily="18" charset="0"/>
              </a:rPr>
              <a:t>c</a:t>
            </a:r>
            <a:r>
              <a:rPr lang="en-US" baseline="-25000">
                <a:cs typeface="Times New Roman" pitchFamily="18" charset="0"/>
              </a:rPr>
              <a:t>3</a:t>
            </a:r>
            <a:r>
              <a:rPr lang="en-US" i="1">
                <a:cs typeface="Times New Roman" pitchFamily="18" charset="0"/>
              </a:rPr>
              <a:t>c</a:t>
            </a:r>
            <a:r>
              <a:rPr lang="en-US" baseline="-25000">
                <a:cs typeface="Times New Roman" pitchFamily="18" charset="0"/>
              </a:rPr>
              <a:t>2</a:t>
            </a:r>
            <a:r>
              <a:rPr lang="en-US" i="1">
                <a:cs typeface="Times New Roman" pitchFamily="18" charset="0"/>
              </a:rPr>
              <a:t>c</a:t>
            </a:r>
            <a:r>
              <a:rPr lang="en-US" baseline="-25000">
                <a:cs typeface="Times New Roman" pitchFamily="18" charset="0"/>
              </a:rPr>
              <a:t>1</a:t>
            </a:r>
            <a:r>
              <a:rPr lang="en-US" i="1">
                <a:cs typeface="Times New Roman" pitchFamily="18" charset="0"/>
              </a:rPr>
              <a:t>c</a:t>
            </a:r>
            <a:r>
              <a:rPr lang="en-US" baseline="-25000">
                <a:cs typeface="Times New Roman" pitchFamily="18" charset="0"/>
              </a:rPr>
              <a:t>0</a:t>
            </a:r>
            <a:r>
              <a:rPr lang="en-US">
                <a:cs typeface="Times New Roman" pitchFamily="18" charset="0"/>
              </a:rPr>
              <a:t>}</a:t>
            </a:r>
            <a:r>
              <a:rPr lang="en-US">
                <a:sym typeface="Symbol" pitchFamily="18" charset="2"/>
              </a:rPr>
              <a:t> = {63}</a:t>
            </a:r>
          </a:p>
          <a:p>
            <a:pPr marL="342900" indent="6350"/>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39</a:t>
            </a:fld>
            <a:endParaRPr lang="en-US" dirty="0">
              <a:latin typeface="+mn-lt"/>
            </a:endParaRPr>
          </a:p>
        </p:txBody>
      </p:sp>
    </p:spTree>
    <p:extLst>
      <p:ext uri="{BB962C8B-B14F-4D97-AF65-F5344CB8AC3E}">
        <p14:creationId xmlns:p14="http://schemas.microsoft.com/office/powerpoint/2010/main" val="145182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Quy trình mã hóa theo khối</a:t>
            </a:r>
          </a:p>
        </p:txBody>
      </p:sp>
      <p:sp>
        <p:nvSpPr>
          <p:cNvPr id="484360" name="AutoShape 8"/>
          <p:cNvSpPr>
            <a:spLocks noChangeArrowheads="1"/>
          </p:cNvSpPr>
          <p:nvPr/>
        </p:nvSpPr>
        <p:spPr bwMode="auto">
          <a:xfrm>
            <a:off x="2971800" y="1524000"/>
            <a:ext cx="2209800" cy="609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rgbClr val="3366CC"/>
            </a:solidFill>
            <a:round/>
            <a:headEnd/>
            <a:tailEnd/>
          </a:ln>
          <a:effectLst>
            <a:outerShdw dist="35921" dir="2700000" algn="ctr" rotWithShape="0">
              <a:srgbClr val="99CCFF"/>
            </a:outerShdw>
          </a:effectLst>
        </p:spPr>
        <p:txBody>
          <a:bodyPr anchor="ctr"/>
          <a:lstStyle/>
          <a:p>
            <a:pPr algn="ctr" eaLnBrk="1" hangingPunct="1"/>
            <a:r>
              <a:rPr lang="en-US" b="1">
                <a:cs typeface="Arial" charset="0"/>
              </a:rPr>
              <a:t>Key Schedule</a:t>
            </a:r>
          </a:p>
        </p:txBody>
      </p:sp>
      <p:sp>
        <p:nvSpPr>
          <p:cNvPr id="484361" name="AutoShape 9"/>
          <p:cNvSpPr>
            <a:spLocks noChangeArrowheads="1"/>
          </p:cNvSpPr>
          <p:nvPr/>
        </p:nvSpPr>
        <p:spPr bwMode="auto">
          <a:xfrm>
            <a:off x="3048000" y="5105400"/>
            <a:ext cx="2209800" cy="609600"/>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chemeClr val="tx1"/>
            </a:outerShdw>
          </a:effectLst>
        </p:spPr>
        <p:txBody>
          <a:bodyPr anchor="ctr"/>
          <a:lstStyle/>
          <a:p>
            <a:pPr algn="ctr" eaLnBrk="1" hangingPunct="1"/>
            <a:r>
              <a:rPr lang="en-US" b="1">
                <a:cs typeface="Arial" charset="0"/>
              </a:rPr>
              <a:t>Data Path</a:t>
            </a:r>
          </a:p>
        </p:txBody>
      </p:sp>
      <p:sp>
        <p:nvSpPr>
          <p:cNvPr id="484362" name="AutoShape 10"/>
          <p:cNvSpPr>
            <a:spLocks noChangeArrowheads="1"/>
          </p:cNvSpPr>
          <p:nvPr/>
        </p:nvSpPr>
        <p:spPr bwMode="auto">
          <a:xfrm>
            <a:off x="2057400" y="14478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800">
              <a:solidFill>
                <a:schemeClr val="bg1"/>
              </a:solidFill>
              <a:latin typeface="Times New Roman" pitchFamily="18" charset="0"/>
              <a:cs typeface="Arial" charset="0"/>
            </a:endParaRPr>
          </a:p>
        </p:txBody>
      </p:sp>
      <p:sp>
        <p:nvSpPr>
          <p:cNvPr id="484363" name="AutoShape 11"/>
          <p:cNvSpPr>
            <a:spLocks noChangeArrowheads="1"/>
          </p:cNvSpPr>
          <p:nvPr/>
        </p:nvSpPr>
        <p:spPr bwMode="auto">
          <a:xfrm>
            <a:off x="2133600" y="51054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800">
              <a:solidFill>
                <a:schemeClr val="bg1"/>
              </a:solidFill>
              <a:latin typeface="Times New Roman" pitchFamily="18" charset="0"/>
              <a:cs typeface="Arial" charset="0"/>
            </a:endParaRPr>
          </a:p>
        </p:txBody>
      </p:sp>
      <p:grpSp>
        <p:nvGrpSpPr>
          <p:cNvPr id="484378" name="Group 26"/>
          <p:cNvGrpSpPr>
            <a:grpSpLocks/>
          </p:cNvGrpSpPr>
          <p:nvPr/>
        </p:nvGrpSpPr>
        <p:grpSpPr bwMode="auto">
          <a:xfrm>
            <a:off x="228600" y="1219200"/>
            <a:ext cx="1836738" cy="1447800"/>
            <a:chOff x="144" y="768"/>
            <a:chExt cx="1157" cy="912"/>
          </a:xfrm>
        </p:grpSpPr>
        <p:pic>
          <p:nvPicPr>
            <p:cNvPr id="484356" name="Picture 4" descr="key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 y="768"/>
              <a:ext cx="743" cy="580"/>
            </a:xfrm>
            <a:prstGeom prst="rect">
              <a:avLst/>
            </a:prstGeom>
            <a:noFill/>
            <a:extLst>
              <a:ext uri="{909E8E84-426E-40DD-AFC4-6F175D3DCCD1}">
                <a14:hiddenFill xmlns:a14="http://schemas.microsoft.com/office/drawing/2010/main">
                  <a:solidFill>
                    <a:srgbClr val="FFFFFF"/>
                  </a:solidFill>
                </a14:hiddenFill>
              </a:ext>
            </a:extLst>
          </p:spPr>
        </p:pic>
        <p:sp>
          <p:nvSpPr>
            <p:cNvPr id="484364" name="Text Box 12"/>
            <p:cNvSpPr txBox="1">
              <a:spLocks noChangeArrowheads="1"/>
            </p:cNvSpPr>
            <p:nvPr/>
          </p:nvSpPr>
          <p:spPr bwMode="auto">
            <a:xfrm>
              <a:off x="144" y="1392"/>
              <a:ext cx="11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tx1"/>
                  </a:solidFill>
                  <a:latin typeface="Comic Sans MS" pitchFamily="66" charset="0"/>
                </a:rPr>
                <a:t>Secret Key</a:t>
              </a:r>
            </a:p>
          </p:txBody>
        </p:sp>
      </p:grpSp>
      <p:grpSp>
        <p:nvGrpSpPr>
          <p:cNvPr id="484379" name="Group 27"/>
          <p:cNvGrpSpPr>
            <a:grpSpLocks/>
          </p:cNvGrpSpPr>
          <p:nvPr/>
        </p:nvGrpSpPr>
        <p:grpSpPr bwMode="auto">
          <a:xfrm>
            <a:off x="228600" y="4724400"/>
            <a:ext cx="1703388" cy="1981200"/>
            <a:chOff x="144" y="2976"/>
            <a:chExt cx="1073" cy="1248"/>
          </a:xfrm>
        </p:grpSpPr>
        <p:pic>
          <p:nvPicPr>
            <p:cNvPr id="484357" name="Picture 5"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2976"/>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484365" name="Text Box 13"/>
            <p:cNvSpPr txBox="1">
              <a:spLocks noChangeArrowheads="1"/>
            </p:cNvSpPr>
            <p:nvPr/>
          </p:nvSpPr>
          <p:spPr bwMode="auto">
            <a:xfrm>
              <a:off x="240" y="3936"/>
              <a:ext cx="9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tx1"/>
                  </a:solidFill>
                  <a:latin typeface="Comic Sans MS" pitchFamily="66" charset="0"/>
                </a:rPr>
                <a:t>PlainText</a:t>
              </a:r>
            </a:p>
          </p:txBody>
        </p:sp>
      </p:grpSp>
      <p:sp>
        <p:nvSpPr>
          <p:cNvPr id="484366" name="AutoShape 14"/>
          <p:cNvSpPr>
            <a:spLocks noChangeArrowheads="1"/>
          </p:cNvSpPr>
          <p:nvPr/>
        </p:nvSpPr>
        <p:spPr bwMode="auto">
          <a:xfrm rot="5400000">
            <a:off x="3771900" y="21717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en-US" sz="1800">
              <a:solidFill>
                <a:schemeClr val="bg1"/>
              </a:solidFill>
              <a:latin typeface="Times New Roman" pitchFamily="18" charset="0"/>
              <a:cs typeface="Arial" charset="0"/>
            </a:endParaRPr>
          </a:p>
        </p:txBody>
      </p:sp>
      <p:grpSp>
        <p:nvGrpSpPr>
          <p:cNvPr id="484380" name="Group 28"/>
          <p:cNvGrpSpPr>
            <a:grpSpLocks/>
          </p:cNvGrpSpPr>
          <p:nvPr/>
        </p:nvGrpSpPr>
        <p:grpSpPr bwMode="auto">
          <a:xfrm>
            <a:off x="2743200" y="2736850"/>
            <a:ext cx="4006850" cy="1454150"/>
            <a:chOff x="1728" y="1724"/>
            <a:chExt cx="2524" cy="916"/>
          </a:xfrm>
        </p:grpSpPr>
        <p:pic>
          <p:nvPicPr>
            <p:cNvPr id="484367" name="Picture 15" descr="key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8" y="1724"/>
              <a:ext cx="743" cy="580"/>
            </a:xfrm>
            <a:prstGeom prst="rect">
              <a:avLst/>
            </a:prstGeom>
            <a:noFill/>
            <a:extLst>
              <a:ext uri="{909E8E84-426E-40DD-AFC4-6F175D3DCCD1}">
                <a14:hiddenFill xmlns:a14="http://schemas.microsoft.com/office/drawing/2010/main">
                  <a:solidFill>
                    <a:srgbClr val="FFFFFF"/>
                  </a:solidFill>
                </a14:hiddenFill>
              </a:ext>
            </a:extLst>
          </p:spPr>
        </p:pic>
        <p:pic>
          <p:nvPicPr>
            <p:cNvPr id="484368" name="Picture 16" descr="key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 y="1724"/>
              <a:ext cx="743" cy="580"/>
            </a:xfrm>
            <a:prstGeom prst="rect">
              <a:avLst/>
            </a:prstGeom>
            <a:noFill/>
            <a:extLst>
              <a:ext uri="{909E8E84-426E-40DD-AFC4-6F175D3DCCD1}">
                <a14:hiddenFill xmlns:a14="http://schemas.microsoft.com/office/drawing/2010/main">
                  <a:solidFill>
                    <a:srgbClr val="FFFFFF"/>
                  </a:solidFill>
                </a14:hiddenFill>
              </a:ext>
            </a:extLst>
          </p:spPr>
        </p:pic>
        <p:pic>
          <p:nvPicPr>
            <p:cNvPr id="484369" name="Picture 17" descr="key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5" y="1724"/>
              <a:ext cx="743" cy="580"/>
            </a:xfrm>
            <a:prstGeom prst="rect">
              <a:avLst/>
            </a:prstGeom>
            <a:noFill/>
            <a:extLst>
              <a:ext uri="{909E8E84-426E-40DD-AFC4-6F175D3DCCD1}">
                <a14:hiddenFill xmlns:a14="http://schemas.microsoft.com/office/drawing/2010/main">
                  <a:solidFill>
                    <a:srgbClr val="FFFFFF"/>
                  </a:solidFill>
                </a14:hiddenFill>
              </a:ext>
            </a:extLst>
          </p:spPr>
        </p:pic>
        <p:pic>
          <p:nvPicPr>
            <p:cNvPr id="484371" name="Picture 19" descr="key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 y="1772"/>
              <a:ext cx="743" cy="580"/>
            </a:xfrm>
            <a:prstGeom prst="rect">
              <a:avLst/>
            </a:prstGeom>
            <a:noFill/>
            <a:extLst>
              <a:ext uri="{909E8E84-426E-40DD-AFC4-6F175D3DCCD1}">
                <a14:hiddenFill xmlns:a14="http://schemas.microsoft.com/office/drawing/2010/main">
                  <a:solidFill>
                    <a:srgbClr val="FFFFFF"/>
                  </a:solidFill>
                </a14:hiddenFill>
              </a:ext>
            </a:extLst>
          </p:spPr>
        </p:pic>
        <p:sp>
          <p:nvSpPr>
            <p:cNvPr id="484372" name="Text Box 20"/>
            <p:cNvSpPr txBox="1">
              <a:spLocks noChangeArrowheads="1"/>
            </p:cNvSpPr>
            <p:nvPr/>
          </p:nvSpPr>
          <p:spPr bwMode="auto">
            <a:xfrm>
              <a:off x="2016" y="2352"/>
              <a:ext cx="2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tx1"/>
                  </a:solidFill>
                  <a:latin typeface="Comic Sans MS" pitchFamily="66" charset="0"/>
                </a:rPr>
                <a:t>Round Keys (Sub Keys)</a:t>
              </a:r>
            </a:p>
          </p:txBody>
        </p:sp>
      </p:grpSp>
      <p:sp>
        <p:nvSpPr>
          <p:cNvPr id="484373" name="AutoShape 21"/>
          <p:cNvSpPr>
            <a:spLocks noChangeArrowheads="1"/>
          </p:cNvSpPr>
          <p:nvPr/>
        </p:nvSpPr>
        <p:spPr bwMode="auto">
          <a:xfrm rot="5400000">
            <a:off x="3924300" y="42291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en-US" sz="1800">
              <a:solidFill>
                <a:schemeClr val="bg1"/>
              </a:solidFill>
              <a:latin typeface="Times New Roman" pitchFamily="18" charset="0"/>
              <a:cs typeface="Arial" charset="0"/>
            </a:endParaRPr>
          </a:p>
        </p:txBody>
      </p:sp>
      <p:grpSp>
        <p:nvGrpSpPr>
          <p:cNvPr id="484374" name="Group 22"/>
          <p:cNvGrpSpPr>
            <a:grpSpLocks/>
          </p:cNvGrpSpPr>
          <p:nvPr/>
        </p:nvGrpSpPr>
        <p:grpSpPr bwMode="auto">
          <a:xfrm>
            <a:off x="6629400" y="4648200"/>
            <a:ext cx="1809750" cy="1695450"/>
            <a:chOff x="3600" y="3252"/>
            <a:chExt cx="1140" cy="1068"/>
          </a:xfrm>
        </p:grpSpPr>
        <p:pic>
          <p:nvPicPr>
            <p:cNvPr id="484375" name="Picture 23"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484376" name="Text Box 24"/>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8800">
                  <a:solidFill>
                    <a:srgbClr val="FFFF00"/>
                  </a:solidFill>
                  <a:cs typeface="Arial" charset="0"/>
                  <a:sym typeface="Webdings" pitchFamily="18" charset="2"/>
                </a:rPr>
                <a:t></a:t>
              </a:r>
              <a:endParaRPr lang="en-US" sz="8800">
                <a:solidFill>
                  <a:srgbClr val="FFFF00"/>
                </a:solidFill>
                <a:cs typeface="Arial" charset="0"/>
              </a:endParaRPr>
            </a:p>
          </p:txBody>
        </p:sp>
      </p:grpSp>
      <p:sp>
        <p:nvSpPr>
          <p:cNvPr id="484377" name="AutoShape 25"/>
          <p:cNvSpPr>
            <a:spLocks noChangeArrowheads="1"/>
          </p:cNvSpPr>
          <p:nvPr/>
        </p:nvSpPr>
        <p:spPr bwMode="auto">
          <a:xfrm>
            <a:off x="5867400" y="51054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800">
              <a:solidFill>
                <a:schemeClr val="bg1"/>
              </a:solidFill>
              <a:latin typeface="Times New Roman" pitchFamily="18" charset="0"/>
              <a:cs typeface="Arial" charset="0"/>
            </a:endParaRPr>
          </a:p>
        </p:txBody>
      </p:sp>
      <p:sp>
        <p:nvSpPr>
          <p:cNvPr id="2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850426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84378"/>
                                        </p:tgtEl>
                                        <p:attrNameLst>
                                          <p:attrName>style.visibility</p:attrName>
                                        </p:attrNameLst>
                                      </p:cBhvr>
                                      <p:to>
                                        <p:strVal val="visible"/>
                                      </p:to>
                                    </p:set>
                                    <p:animEffect transition="in" filter="fade">
                                      <p:cBhvr>
                                        <p:cTn id="7" dur="500"/>
                                        <p:tgtEl>
                                          <p:spTgt spid="48437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84379"/>
                                        </p:tgtEl>
                                        <p:attrNameLst>
                                          <p:attrName>style.visibility</p:attrName>
                                        </p:attrNameLst>
                                      </p:cBhvr>
                                      <p:to>
                                        <p:strVal val="visible"/>
                                      </p:to>
                                    </p:set>
                                    <p:animEffect transition="in" filter="fade">
                                      <p:cBhvr>
                                        <p:cTn id="11" dur="500"/>
                                        <p:tgtEl>
                                          <p:spTgt spid="484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84362"/>
                                        </p:tgtEl>
                                        <p:attrNameLst>
                                          <p:attrName>style.visibility</p:attrName>
                                        </p:attrNameLst>
                                      </p:cBhvr>
                                      <p:to>
                                        <p:strVal val="visible"/>
                                      </p:to>
                                    </p:set>
                                    <p:animEffect transition="in" filter="fade">
                                      <p:cBhvr>
                                        <p:cTn id="16" dur="500"/>
                                        <p:tgtEl>
                                          <p:spTgt spid="484362"/>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84360"/>
                                        </p:tgtEl>
                                        <p:attrNameLst>
                                          <p:attrName>style.visibility</p:attrName>
                                        </p:attrNameLst>
                                      </p:cBhvr>
                                      <p:to>
                                        <p:strVal val="visible"/>
                                      </p:to>
                                    </p:set>
                                    <p:animEffect transition="in" filter="fade">
                                      <p:cBhvr>
                                        <p:cTn id="20" dur="500"/>
                                        <p:tgtEl>
                                          <p:spTgt spid="484360"/>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84366"/>
                                        </p:tgtEl>
                                        <p:attrNameLst>
                                          <p:attrName>style.visibility</p:attrName>
                                        </p:attrNameLst>
                                      </p:cBhvr>
                                      <p:to>
                                        <p:strVal val="visible"/>
                                      </p:to>
                                    </p:set>
                                    <p:animEffect transition="in" filter="fade">
                                      <p:cBhvr>
                                        <p:cTn id="24" dur="500"/>
                                        <p:tgtEl>
                                          <p:spTgt spid="484366"/>
                                        </p:tgtEl>
                                      </p:cBhvr>
                                    </p:animEffect>
                                  </p:childTnLst>
                                </p:cTn>
                              </p:par>
                            </p:childTnLst>
                          </p:cTn>
                        </p:par>
                        <p:par>
                          <p:cTn id="25" fill="hold" nodeType="afterGroup">
                            <p:stCondLst>
                              <p:cond delay="1500"/>
                            </p:stCondLst>
                            <p:childTnLst>
                              <p:par>
                                <p:cTn id="26" presetID="10" presetClass="entr" presetSubtype="0" fill="hold" nodeType="afterEffect">
                                  <p:stCondLst>
                                    <p:cond delay="0"/>
                                  </p:stCondLst>
                                  <p:childTnLst>
                                    <p:set>
                                      <p:cBhvr>
                                        <p:cTn id="27" dur="1" fill="hold">
                                          <p:stCondLst>
                                            <p:cond delay="0"/>
                                          </p:stCondLst>
                                        </p:cTn>
                                        <p:tgtEl>
                                          <p:spTgt spid="484380"/>
                                        </p:tgtEl>
                                        <p:attrNameLst>
                                          <p:attrName>style.visibility</p:attrName>
                                        </p:attrNameLst>
                                      </p:cBhvr>
                                      <p:to>
                                        <p:strVal val="visible"/>
                                      </p:to>
                                    </p:set>
                                    <p:animEffect transition="in" filter="fade">
                                      <p:cBhvr>
                                        <p:cTn id="28" dur="500"/>
                                        <p:tgtEl>
                                          <p:spTgt spid="4843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84363"/>
                                        </p:tgtEl>
                                        <p:attrNameLst>
                                          <p:attrName>style.visibility</p:attrName>
                                        </p:attrNameLst>
                                      </p:cBhvr>
                                      <p:to>
                                        <p:strVal val="visible"/>
                                      </p:to>
                                    </p:set>
                                    <p:animEffect transition="in" filter="fade">
                                      <p:cBhvr>
                                        <p:cTn id="33" dur="500"/>
                                        <p:tgtEl>
                                          <p:spTgt spid="484363"/>
                                        </p:tgtEl>
                                      </p:cBhvr>
                                    </p:animEffect>
                                  </p:childTnLst>
                                </p:cTn>
                              </p:par>
                            </p:childTnLst>
                          </p:cTn>
                        </p:par>
                        <p:par>
                          <p:cTn id="34" fill="hold" nodeType="afterGroup">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84373"/>
                                        </p:tgtEl>
                                        <p:attrNameLst>
                                          <p:attrName>style.visibility</p:attrName>
                                        </p:attrNameLst>
                                      </p:cBhvr>
                                      <p:to>
                                        <p:strVal val="visible"/>
                                      </p:to>
                                    </p:set>
                                    <p:animEffect transition="in" filter="fade">
                                      <p:cBhvr>
                                        <p:cTn id="37" dur="500"/>
                                        <p:tgtEl>
                                          <p:spTgt spid="484373"/>
                                        </p:tgtEl>
                                      </p:cBhvr>
                                    </p:animEffect>
                                  </p:childTnLst>
                                </p:cTn>
                              </p:par>
                            </p:childTnLst>
                          </p:cTn>
                        </p:par>
                        <p:par>
                          <p:cTn id="38" fill="hold" nodeType="afterGroup">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84361"/>
                                        </p:tgtEl>
                                        <p:attrNameLst>
                                          <p:attrName>style.visibility</p:attrName>
                                        </p:attrNameLst>
                                      </p:cBhvr>
                                      <p:to>
                                        <p:strVal val="visible"/>
                                      </p:to>
                                    </p:set>
                                    <p:animEffect transition="in" filter="fade">
                                      <p:cBhvr>
                                        <p:cTn id="41" dur="500"/>
                                        <p:tgtEl>
                                          <p:spTgt spid="484361"/>
                                        </p:tgtEl>
                                      </p:cBhvr>
                                    </p:animEffect>
                                  </p:childTnLst>
                                </p:cTn>
                              </p:par>
                            </p:childTnLst>
                          </p:cTn>
                        </p:par>
                        <p:par>
                          <p:cTn id="42" fill="hold" nodeType="afterGroup">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484377"/>
                                        </p:tgtEl>
                                        <p:attrNameLst>
                                          <p:attrName>style.visibility</p:attrName>
                                        </p:attrNameLst>
                                      </p:cBhvr>
                                      <p:to>
                                        <p:strVal val="visible"/>
                                      </p:to>
                                    </p:set>
                                    <p:animEffect transition="in" filter="fade">
                                      <p:cBhvr>
                                        <p:cTn id="45" dur="500"/>
                                        <p:tgtEl>
                                          <p:spTgt spid="484377"/>
                                        </p:tgtEl>
                                      </p:cBhvr>
                                    </p:animEffect>
                                  </p:childTnLst>
                                </p:cTn>
                              </p:par>
                            </p:childTnLst>
                          </p:cTn>
                        </p:par>
                        <p:par>
                          <p:cTn id="46" fill="hold" nodeType="afterGroup">
                            <p:stCondLst>
                              <p:cond delay="2000"/>
                            </p:stCondLst>
                            <p:childTnLst>
                              <p:par>
                                <p:cTn id="47" presetID="10" presetClass="entr" presetSubtype="0" fill="hold" nodeType="afterEffect">
                                  <p:stCondLst>
                                    <p:cond delay="0"/>
                                  </p:stCondLst>
                                  <p:childTnLst>
                                    <p:set>
                                      <p:cBhvr>
                                        <p:cTn id="48" dur="1" fill="hold">
                                          <p:stCondLst>
                                            <p:cond delay="0"/>
                                          </p:stCondLst>
                                        </p:cTn>
                                        <p:tgtEl>
                                          <p:spTgt spid="484374"/>
                                        </p:tgtEl>
                                        <p:attrNameLst>
                                          <p:attrName>style.visibility</p:attrName>
                                        </p:attrNameLst>
                                      </p:cBhvr>
                                      <p:to>
                                        <p:strVal val="visible"/>
                                      </p:to>
                                    </p:set>
                                    <p:animEffect transition="in" filter="fade">
                                      <p:cBhvr>
                                        <p:cTn id="49" dur="500"/>
                                        <p:tgtEl>
                                          <p:spTgt spid="484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60" grpId="0" animBg="1"/>
      <p:bldP spid="484361" grpId="0" animBg="1"/>
      <p:bldP spid="484362" grpId="0" animBg="1"/>
      <p:bldP spid="484363" grpId="0" animBg="1"/>
      <p:bldP spid="484366" grpId="0" animBg="1"/>
      <p:bldP spid="484373" grpId="0" animBg="1"/>
      <p:bldP spid="4843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a:t>Phép biến đổi </a:t>
            </a:r>
            <a:r>
              <a:rPr lang="en-US">
                <a:latin typeface="Comic Sans MS" pitchFamily="66" charset="0"/>
              </a:rPr>
              <a:t>SubBytes</a:t>
            </a:r>
          </a:p>
        </p:txBody>
      </p:sp>
      <p:graphicFrame>
        <p:nvGraphicFramePr>
          <p:cNvPr id="587780" name="Object 4"/>
          <p:cNvGraphicFramePr>
            <a:graphicFrameLocks noChangeAspect="1"/>
          </p:cNvGraphicFramePr>
          <p:nvPr>
            <p:extLst>
              <p:ext uri="{D42A27DB-BD31-4B8C-83A1-F6EECF244321}">
                <p14:modId xmlns:p14="http://schemas.microsoft.com/office/powerpoint/2010/main" val="119777824"/>
              </p:ext>
            </p:extLst>
          </p:nvPr>
        </p:nvGraphicFramePr>
        <p:xfrm>
          <a:off x="1060800" y="1009650"/>
          <a:ext cx="7016400" cy="4635000"/>
        </p:xfrm>
        <a:graphic>
          <a:graphicData uri="http://schemas.openxmlformats.org/presentationml/2006/ole">
            <mc:AlternateContent xmlns:mc="http://schemas.openxmlformats.org/markup-compatibility/2006">
              <mc:Choice xmlns:v="urn:schemas-microsoft-com:vml" Requires="v">
                <p:oleObj spid="_x0000_s5127" name="Equation" r:id="rId3" imgW="2806560" imgH="1854000" progId="Equation.3">
                  <p:embed/>
                </p:oleObj>
              </mc:Choice>
              <mc:Fallback>
                <p:oleObj name="Equation" r:id="rId3" imgW="2806560" imgH="1854000" progId="Equation.3">
                  <p:embed/>
                  <p:pic>
                    <p:nvPicPr>
                      <p:cNvPr id="0" name=""/>
                      <p:cNvPicPr>
                        <a:picLocks noChangeAspect="1" noChangeArrowheads="1"/>
                      </p:cNvPicPr>
                      <p:nvPr/>
                    </p:nvPicPr>
                    <p:blipFill>
                      <a:blip r:embed="rId4"/>
                      <a:srcRect/>
                      <a:stretch>
                        <a:fillRect/>
                      </a:stretch>
                    </p:blipFill>
                    <p:spPr bwMode="auto">
                      <a:xfrm>
                        <a:off x="1060800" y="1009650"/>
                        <a:ext cx="7016400" cy="4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40</a:t>
            </a:fld>
            <a:endParaRPr lang="en-US" dirty="0">
              <a:latin typeface="+mn-lt"/>
            </a:endParaRPr>
          </a:p>
        </p:txBody>
      </p:sp>
    </p:spTree>
    <p:extLst>
      <p:ext uri="{BB962C8B-B14F-4D97-AF65-F5344CB8AC3E}">
        <p14:creationId xmlns:p14="http://schemas.microsoft.com/office/powerpoint/2010/main" val="127394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t>Phép biến đổi ngược </a:t>
            </a:r>
            <a:r>
              <a:rPr lang="en-US">
                <a:latin typeface="Comic Sans MS" pitchFamily="66" charset="0"/>
              </a:rPr>
              <a:t>InvSubBytes</a:t>
            </a:r>
          </a:p>
        </p:txBody>
      </p:sp>
      <p:sp>
        <p:nvSpPr>
          <p:cNvPr id="566275" name="Rectangle 3"/>
          <p:cNvSpPr>
            <a:spLocks noGrp="1" noChangeArrowheads="1"/>
          </p:cNvSpPr>
          <p:nvPr>
            <p:ph type="body" idx="1"/>
          </p:nvPr>
        </p:nvSpPr>
        <p:spPr>
          <a:xfrm>
            <a:off x="381000" y="1416050"/>
            <a:ext cx="8388350" cy="2921000"/>
          </a:xfrm>
          <a:ln/>
        </p:spPr>
        <p:txBody>
          <a:bodyPr/>
          <a:lstStyle/>
          <a:p>
            <a:pPr marL="342900" indent="6350">
              <a:buFont typeface="Wingdings 2" pitchFamily="18" charset="2"/>
              <a:buNone/>
            </a:pPr>
            <a:r>
              <a:rPr lang="en-US" dirty="0" err="1"/>
              <a:t>Quá</a:t>
            </a:r>
            <a:r>
              <a:rPr lang="en-US" dirty="0"/>
              <a:t> </a:t>
            </a:r>
            <a:r>
              <a:rPr lang="en-US" dirty="0" err="1"/>
              <a:t>trình</a:t>
            </a:r>
            <a:r>
              <a:rPr lang="en-US" dirty="0"/>
              <a:t> </a:t>
            </a:r>
            <a:r>
              <a:rPr lang="en-US" dirty="0" err="1"/>
              <a:t>thay</a:t>
            </a:r>
            <a:r>
              <a:rPr lang="en-US" dirty="0"/>
              <a:t> </a:t>
            </a:r>
            <a:r>
              <a:rPr lang="en-US" dirty="0" err="1"/>
              <a:t>thế</a:t>
            </a:r>
            <a:r>
              <a:rPr lang="en-US" dirty="0"/>
              <a:t> byte </a:t>
            </a:r>
            <a:r>
              <a:rPr lang="en-US" i="1" dirty="0"/>
              <a:t>y</a:t>
            </a:r>
            <a:r>
              <a:rPr lang="en-US" dirty="0"/>
              <a:t> </a:t>
            </a:r>
            <a:r>
              <a:rPr lang="en-US" dirty="0" err="1"/>
              <a:t>trong</a:t>
            </a:r>
            <a:r>
              <a:rPr lang="en-US" dirty="0"/>
              <a:t> </a:t>
            </a:r>
            <a:r>
              <a:rPr lang="en-US" sz="2400" b="1" dirty="0" err="1">
                <a:latin typeface="Comic Sans MS" pitchFamily="66" charset="0"/>
              </a:rPr>
              <a:t>InvSubBytes</a:t>
            </a:r>
            <a:r>
              <a:rPr lang="en-US" dirty="0"/>
              <a:t>:</a:t>
            </a:r>
            <a:endParaRPr lang="en-US" i="1" dirty="0">
              <a:latin typeface="VNI-Times" pitchFamily="2" charset="0"/>
            </a:endParaRPr>
          </a:p>
          <a:p>
            <a:pPr marL="342900" indent="6350"/>
            <a:r>
              <a:rPr lang="en-US" dirty="0" err="1"/>
              <a:t>Phép</a:t>
            </a:r>
            <a:r>
              <a:rPr lang="en-US" dirty="0"/>
              <a:t> </a:t>
            </a:r>
            <a:r>
              <a:rPr lang="en-US" dirty="0" err="1"/>
              <a:t>biến</a:t>
            </a:r>
            <a:r>
              <a:rPr lang="en-US" dirty="0"/>
              <a:t> </a:t>
            </a:r>
            <a:r>
              <a:rPr lang="en-US" dirty="0" err="1"/>
              <a:t>đổi</a:t>
            </a:r>
            <a:r>
              <a:rPr lang="en-US" dirty="0"/>
              <a:t> affine</a:t>
            </a:r>
            <a:r>
              <a:rPr lang="en-US" dirty="0">
                <a:latin typeface="VNI-Times" pitchFamily="2" charset="0"/>
              </a:rPr>
              <a:t>: </a:t>
            </a:r>
          </a:p>
          <a:p>
            <a:pPr marL="808038" lvl="1" indent="-285750" algn="ctr">
              <a:buFont typeface="Wingdings 2" pitchFamily="18" charset="2"/>
              <a:buNone/>
            </a:pPr>
            <a:r>
              <a:rPr lang="en-US" sz="28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sym typeface="Symbol" pitchFamily="18" charset="2"/>
              </a:rPr>
              <a:t>y</a:t>
            </a:r>
            <a:r>
              <a:rPr lang="en-US" sz="2800" baseline="-25000" dirty="0">
                <a:latin typeface="Times New Roman" pitchFamily="18" charset="0"/>
                <a:cs typeface="Times New Roman" pitchFamily="18" charset="0"/>
                <a:sym typeface="Symbol" pitchFamily="18" charset="2"/>
              </a:rPr>
              <a:t>(</a:t>
            </a:r>
            <a:r>
              <a:rPr lang="en-US" sz="2800" i="1" baseline="-25000" dirty="0">
                <a:latin typeface="Times New Roman" pitchFamily="18" charset="0"/>
                <a:cs typeface="Times New Roman" pitchFamily="18" charset="0"/>
                <a:sym typeface="Symbol" pitchFamily="18" charset="2"/>
              </a:rPr>
              <a:t>i</a:t>
            </a:r>
            <a:r>
              <a:rPr lang="en-US" sz="2800" baseline="-25000" dirty="0">
                <a:latin typeface="Times New Roman" pitchFamily="18" charset="0"/>
                <a:cs typeface="Times New Roman" pitchFamily="18" charset="0"/>
                <a:sym typeface="Symbol" pitchFamily="18" charset="2"/>
              </a:rPr>
              <a:t>+2)mod8</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y</a:t>
            </a:r>
            <a:r>
              <a:rPr lang="en-US" sz="2800" baseline="-25000" dirty="0">
                <a:latin typeface="Times New Roman" pitchFamily="18" charset="0"/>
                <a:cs typeface="Times New Roman" pitchFamily="18" charset="0"/>
                <a:sym typeface="Symbol" pitchFamily="18" charset="2"/>
              </a:rPr>
              <a:t>(</a:t>
            </a:r>
            <a:r>
              <a:rPr lang="en-US" sz="2800" i="1" baseline="-25000" dirty="0">
                <a:latin typeface="Times New Roman" pitchFamily="18" charset="0"/>
                <a:cs typeface="Times New Roman" pitchFamily="18" charset="0"/>
                <a:sym typeface="Symbol" pitchFamily="18" charset="2"/>
              </a:rPr>
              <a:t>i</a:t>
            </a:r>
            <a:r>
              <a:rPr lang="en-US" sz="2800" baseline="-25000" dirty="0">
                <a:latin typeface="Times New Roman" pitchFamily="18" charset="0"/>
                <a:cs typeface="Times New Roman" pitchFamily="18" charset="0"/>
                <a:sym typeface="Symbol" pitchFamily="18" charset="2"/>
              </a:rPr>
              <a:t>+5)mod8</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y</a:t>
            </a:r>
            <a:r>
              <a:rPr lang="en-US" sz="2800" baseline="-25000" dirty="0">
                <a:latin typeface="Times New Roman" pitchFamily="18" charset="0"/>
                <a:cs typeface="Times New Roman" pitchFamily="18" charset="0"/>
                <a:sym typeface="Symbol" pitchFamily="18" charset="2"/>
              </a:rPr>
              <a:t>(</a:t>
            </a:r>
            <a:r>
              <a:rPr lang="en-US" sz="2800" i="1" baseline="-25000" dirty="0">
                <a:latin typeface="Times New Roman" pitchFamily="18" charset="0"/>
                <a:cs typeface="Times New Roman" pitchFamily="18" charset="0"/>
                <a:sym typeface="Symbol" pitchFamily="18" charset="2"/>
              </a:rPr>
              <a:t>i</a:t>
            </a:r>
            <a:r>
              <a:rPr lang="en-US" sz="2800" baseline="-25000" dirty="0">
                <a:latin typeface="Times New Roman" pitchFamily="18" charset="0"/>
                <a:cs typeface="Times New Roman" pitchFamily="18" charset="0"/>
                <a:sym typeface="Symbol" pitchFamily="18" charset="2"/>
              </a:rPr>
              <a:t>+7)mod8</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d</a:t>
            </a:r>
            <a:r>
              <a:rPr lang="en-US" sz="2800" i="1" baseline="-25000" dirty="0">
                <a:latin typeface="Times New Roman" pitchFamily="18" charset="0"/>
                <a:cs typeface="Times New Roman" pitchFamily="18" charset="0"/>
                <a:sym typeface="Symbol" pitchFamily="18" charset="2"/>
              </a:rPr>
              <a:t>i</a:t>
            </a:r>
          </a:p>
          <a:p>
            <a:pPr marL="808038" lvl="1" indent="-285750" algn="just">
              <a:buFont typeface="Wingdings 2" pitchFamily="18" charset="2"/>
              <a:buNone/>
            </a:pPr>
            <a:r>
              <a:rPr lang="en-US" dirty="0" err="1">
                <a:sym typeface="Symbol" pitchFamily="18" charset="2"/>
              </a:rPr>
              <a:t>với</a:t>
            </a:r>
            <a:r>
              <a:rPr lang="en-US" dirty="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7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6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5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4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3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2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1 </a:t>
            </a:r>
            <a:r>
              <a:rPr lang="en-US" sz="2400" i="1" dirty="0">
                <a:latin typeface="Times New Roman" pitchFamily="18" charset="0"/>
                <a:cs typeface="Times New Roman" pitchFamily="18" charset="0"/>
              </a:rPr>
              <a:t>d</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a:t>
            </a:r>
            <a:r>
              <a:rPr lang="en-US" sz="2400" dirty="0">
                <a:latin typeface="Times New Roman" pitchFamily="18" charset="0"/>
                <a:cs typeface="Times New Roman" pitchFamily="18" charset="0"/>
                <a:sym typeface="Symbol" pitchFamily="18" charset="2"/>
              </a:rPr>
              <a:t> = {05}</a:t>
            </a:r>
          </a:p>
          <a:p>
            <a:pPr marL="342900" indent="6350"/>
            <a:r>
              <a:rPr lang="en-US" dirty="0" err="1">
                <a:sym typeface="Symbol" pitchFamily="18" charset="2"/>
              </a:rPr>
              <a:t>Xác</a:t>
            </a:r>
            <a:r>
              <a:rPr lang="en-US" dirty="0">
                <a:sym typeface="Symbol" pitchFamily="18" charset="2"/>
              </a:rPr>
              <a:t> </a:t>
            </a:r>
            <a:r>
              <a:rPr lang="en-US" dirty="0" err="1">
                <a:sym typeface="Symbol" pitchFamily="18" charset="2"/>
              </a:rPr>
              <a:t>định</a:t>
            </a:r>
            <a:r>
              <a:rPr lang="en-US" dirty="0">
                <a:sym typeface="Symbol" pitchFamily="18" charset="2"/>
              </a:rPr>
              <a:t> </a:t>
            </a:r>
            <a:r>
              <a:rPr lang="en-US" dirty="0" err="1">
                <a:sym typeface="Symbol" pitchFamily="18" charset="2"/>
              </a:rPr>
              <a:t>phần</a:t>
            </a:r>
            <a:r>
              <a:rPr lang="en-US" dirty="0">
                <a:sym typeface="Symbol" pitchFamily="18" charset="2"/>
              </a:rPr>
              <a:t> </a:t>
            </a:r>
            <a:r>
              <a:rPr lang="en-US" dirty="0" err="1">
                <a:sym typeface="Symbol" pitchFamily="18" charset="2"/>
              </a:rPr>
              <a:t>tử</a:t>
            </a:r>
            <a:r>
              <a:rPr lang="en-US" dirty="0">
                <a:sym typeface="Symbol" pitchFamily="18" charset="2"/>
              </a:rPr>
              <a:t> </a:t>
            </a:r>
            <a:r>
              <a:rPr lang="en-US" dirty="0" err="1">
                <a:sym typeface="Symbol" pitchFamily="18" charset="2"/>
              </a:rPr>
              <a:t>nghịch</a:t>
            </a:r>
            <a:r>
              <a:rPr lang="en-US" dirty="0">
                <a:sym typeface="Symbol" pitchFamily="18" charset="2"/>
              </a:rPr>
              <a:t> </a:t>
            </a:r>
            <a:r>
              <a:rPr lang="en-US" dirty="0" err="1">
                <a:sym typeface="Symbol" pitchFamily="18" charset="2"/>
              </a:rPr>
              <a:t>đảo</a:t>
            </a:r>
            <a:r>
              <a:rPr lang="en-US" dirty="0">
                <a:sym typeface="Symbol" pitchFamily="18" charset="2"/>
              </a:rPr>
              <a:t> </a:t>
            </a:r>
            <a:r>
              <a:rPr lang="en-US" i="1" dirty="0"/>
              <a:t>x</a:t>
            </a:r>
            <a:r>
              <a:rPr lang="en-US" baseline="30000" dirty="0"/>
              <a:t>-1</a:t>
            </a:r>
            <a:r>
              <a:rPr lang="en-US" dirty="0">
                <a:sym typeface="Symbol" pitchFamily="18" charset="2"/>
              </a:rPr>
              <a:t>GF(2</a:t>
            </a:r>
            <a:r>
              <a:rPr lang="en-US" baseline="30000" dirty="0">
                <a:sym typeface="Symbol" pitchFamily="18" charset="2"/>
              </a:rPr>
              <a:t>8</a:t>
            </a:r>
            <a:r>
              <a:rPr lang="en-US" dirty="0">
                <a:sym typeface="Symbol" pitchFamily="18" charset="2"/>
              </a:rPr>
              <a:t>) </a:t>
            </a:r>
            <a:r>
              <a:rPr lang="en-US" dirty="0" err="1">
                <a:sym typeface="Symbol" pitchFamily="18" charset="2"/>
              </a:rPr>
              <a:t>của</a:t>
            </a:r>
            <a:r>
              <a:rPr lang="en-US" dirty="0">
                <a:sym typeface="Symbol" pitchFamily="18" charset="2"/>
              </a:rPr>
              <a:t> </a:t>
            </a:r>
            <a:r>
              <a:rPr lang="en-US" i="1" dirty="0">
                <a:sym typeface="Symbol" pitchFamily="18" charset="2"/>
              </a:rPr>
              <a:t>x</a:t>
            </a:r>
            <a:r>
              <a:rPr lang="en-US" dirty="0">
                <a:sym typeface="Symbol" pitchFamily="18" charset="2"/>
              </a:rPr>
              <a:t>. </a:t>
            </a:r>
            <a:r>
              <a:rPr lang="en-US" dirty="0" err="1">
                <a:sym typeface="Symbol" pitchFamily="18" charset="2"/>
              </a:rPr>
              <a:t>Q</a:t>
            </a:r>
            <a:r>
              <a:rPr lang="en-US" dirty="0" err="1">
                <a:cs typeface="Times New Roman" pitchFamily="18" charset="0"/>
                <a:sym typeface="Symbol" pitchFamily="18" charset="2"/>
              </a:rPr>
              <a:t>uy</a:t>
            </a:r>
            <a:r>
              <a:rPr lang="en-US" dirty="0">
                <a:cs typeface="Times New Roman" pitchFamily="18" charset="0"/>
                <a:sym typeface="Symbol" pitchFamily="18" charset="2"/>
              </a:rPr>
              <a:t> </a:t>
            </a:r>
            <a:r>
              <a:rPr lang="en-US" dirty="0" err="1">
                <a:cs typeface="Times New Roman" pitchFamily="18" charset="0"/>
                <a:sym typeface="Symbol" pitchFamily="18" charset="2"/>
              </a:rPr>
              <a:t>ước</a:t>
            </a:r>
            <a:r>
              <a:rPr lang="en-US" dirty="0">
                <a:cs typeface="Times New Roman" pitchFamily="18" charset="0"/>
                <a:sym typeface="Symbol" pitchFamily="18" charset="2"/>
              </a:rPr>
              <a:t> </a:t>
            </a:r>
            <a:r>
              <a:rPr lang="en-US" dirty="0">
                <a:cs typeface="Courier New" pitchFamily="49" charset="0"/>
                <a:sym typeface="Symbol" pitchFamily="18" charset="2"/>
              </a:rPr>
              <a:t>{00}</a:t>
            </a:r>
            <a:r>
              <a:rPr lang="en-US" baseline="30000" dirty="0">
                <a:cs typeface="Times New Roman" pitchFamily="18" charset="0"/>
                <a:sym typeface="Symbol" pitchFamily="18" charset="2"/>
              </a:rPr>
              <a:t>-1</a:t>
            </a:r>
            <a:r>
              <a:rPr lang="en-US" dirty="0">
                <a:cs typeface="Times New Roman" pitchFamily="18" charset="0"/>
                <a:sym typeface="Symbol" pitchFamily="18" charset="2"/>
              </a:rPr>
              <a:t> = </a:t>
            </a:r>
            <a:r>
              <a:rPr lang="en-US" dirty="0">
                <a:cs typeface="Courier New" pitchFamily="49" charset="0"/>
                <a:sym typeface="Symbol" pitchFamily="18" charset="2"/>
              </a:rPr>
              <a:t>{00}</a:t>
            </a:r>
            <a:r>
              <a:rPr lang="en-US" i="1" dirty="0">
                <a:sym typeface="Symbol" pitchFamily="18" charset="2"/>
              </a:rPr>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41</a:t>
            </a:fld>
            <a:endParaRPr lang="en-US" dirty="0">
              <a:latin typeface="+mn-lt"/>
            </a:endParaRPr>
          </a:p>
        </p:txBody>
      </p:sp>
    </p:spTree>
    <p:extLst>
      <p:ext uri="{BB962C8B-B14F-4D97-AF65-F5344CB8AC3E}">
        <p14:creationId xmlns:p14="http://schemas.microsoft.com/office/powerpoint/2010/main" val="2516387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t>Phép biến đổi ngược </a:t>
            </a:r>
            <a:r>
              <a:rPr lang="en-US">
                <a:latin typeface="Comic Sans MS" pitchFamily="66" charset="0"/>
              </a:rPr>
              <a:t>InvSubBytes</a:t>
            </a:r>
          </a:p>
        </p:txBody>
      </p:sp>
      <p:sp>
        <p:nvSpPr>
          <p:cNvPr id="588805" name="Rectangle 5"/>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588804" name="Object 4"/>
          <p:cNvGraphicFramePr>
            <a:graphicFrameLocks noChangeAspect="1"/>
          </p:cNvGraphicFramePr>
          <p:nvPr>
            <p:extLst>
              <p:ext uri="{D42A27DB-BD31-4B8C-83A1-F6EECF244321}">
                <p14:modId xmlns:p14="http://schemas.microsoft.com/office/powerpoint/2010/main" val="2734262217"/>
              </p:ext>
            </p:extLst>
          </p:nvPr>
        </p:nvGraphicFramePr>
        <p:xfrm>
          <a:off x="1063800" y="1219200"/>
          <a:ext cx="7016400" cy="4635000"/>
        </p:xfrm>
        <a:graphic>
          <a:graphicData uri="http://schemas.openxmlformats.org/presentationml/2006/ole">
            <mc:AlternateContent xmlns:mc="http://schemas.openxmlformats.org/markup-compatibility/2006">
              <mc:Choice xmlns:v="urn:schemas-microsoft-com:vml" Requires="v">
                <p:oleObj spid="_x0000_s6151" name="Equation" r:id="rId3" imgW="2806560" imgH="1854000" progId="Equation.3">
                  <p:embed/>
                </p:oleObj>
              </mc:Choice>
              <mc:Fallback>
                <p:oleObj name="Equation" r:id="rId3" imgW="2806560" imgH="1854000" progId="Equation.3">
                  <p:embed/>
                  <p:pic>
                    <p:nvPicPr>
                      <p:cNvPr id="0" name=""/>
                      <p:cNvPicPr>
                        <a:picLocks noChangeAspect="1" noChangeArrowheads="1"/>
                      </p:cNvPicPr>
                      <p:nvPr/>
                    </p:nvPicPr>
                    <p:blipFill>
                      <a:blip r:embed="rId4"/>
                      <a:srcRect/>
                      <a:stretch>
                        <a:fillRect/>
                      </a:stretch>
                    </p:blipFill>
                    <p:spPr bwMode="auto">
                      <a:xfrm>
                        <a:off x="1063800" y="1219200"/>
                        <a:ext cx="7016400" cy="4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42</a:t>
            </a:fld>
            <a:endParaRPr lang="en-US" dirty="0">
              <a:latin typeface="+mn-lt"/>
            </a:endParaRPr>
          </a:p>
        </p:txBody>
      </p:sp>
    </p:spTree>
    <p:extLst>
      <p:ext uri="{BB962C8B-B14F-4D97-AF65-F5344CB8AC3E}">
        <p14:creationId xmlns:p14="http://schemas.microsoft.com/office/powerpoint/2010/main" val="1448658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5778500" y="1219200"/>
            <a:ext cx="2819400" cy="28956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771" name="Rectangle 3"/>
          <p:cNvSpPr>
            <a:spLocks noChangeArrowheads="1"/>
          </p:cNvSpPr>
          <p:nvPr/>
        </p:nvSpPr>
        <p:spPr bwMode="auto">
          <a:xfrm>
            <a:off x="914400" y="1143000"/>
            <a:ext cx="2819400" cy="28956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772" name="Rectangle 4"/>
          <p:cNvSpPr>
            <a:spLocks noGrp="1" noChangeArrowheads="1"/>
          </p:cNvSpPr>
          <p:nvPr>
            <p:ph type="title"/>
          </p:nvPr>
        </p:nvSpPr>
        <p:spPr/>
        <p:txBody>
          <a:bodyPr/>
          <a:lstStyle/>
          <a:p>
            <a:r>
              <a:rPr lang="en-US"/>
              <a:t>Phép biến đổi </a:t>
            </a:r>
            <a:r>
              <a:rPr lang="en-US">
                <a:latin typeface="Comic Sans MS" pitchFamily="66" charset="0"/>
              </a:rPr>
              <a:t>ShiftRows</a:t>
            </a:r>
          </a:p>
        </p:txBody>
      </p:sp>
      <p:pic>
        <p:nvPicPr>
          <p:cNvPr id="544773" name="Picture 5"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954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4" name="Picture 6"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2954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5" name="Picture 7"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2954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6" name="Picture 8"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2954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7" name="Picture 9"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812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8" name="Picture 10"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9812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79" name="Picture 11"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9812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0" name="Picture 12"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9812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1" name="Picture 13"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6670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2" name="Picture 14"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6670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3" name="Picture 15"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6670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4" name="Picture 16"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6670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5" name="Picture 17"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3528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6" name="Picture 18"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3528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7" name="Picture 19"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3528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788" name="Picture 20"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352800"/>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06" name="Picture 38"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477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07" name="Picture 39"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477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08" name="Picture 40"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2477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09" name="Picture 41"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2477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0" name="Picture 42"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335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1" name="Picture 43"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335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2" name="Picture 44"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335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3" name="Picture 45"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9335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4" name="Picture 46"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193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5" name="Picture 47"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6193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6" name="Picture 48"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193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7" name="Picture 49"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6193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8" name="Picture 50"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051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19" name="Picture 51"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051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20" name="Picture 52" descr="P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305175"/>
            <a:ext cx="6096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544821" name="Picture 53" descr="P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305175"/>
            <a:ext cx="609600" cy="682625"/>
          </a:xfrm>
          <a:prstGeom prst="rect">
            <a:avLst/>
          </a:prstGeom>
          <a:noFill/>
          <a:extLst>
            <a:ext uri="{909E8E84-426E-40DD-AFC4-6F175D3DCCD1}">
              <a14:hiddenFill xmlns:a14="http://schemas.microsoft.com/office/drawing/2010/main">
                <a:solidFill>
                  <a:srgbClr val="FFFFFF"/>
                </a:solidFill>
              </a14:hiddenFill>
            </a:ext>
          </a:extLst>
        </p:spPr>
      </p:pic>
      <p:sp>
        <p:nvSpPr>
          <p:cNvPr id="41" name="Right Arrow 40"/>
          <p:cNvSpPr/>
          <p:nvPr/>
        </p:nvSpPr>
        <p:spPr>
          <a:xfrm>
            <a:off x="3429000" y="4110147"/>
            <a:ext cx="24384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ShiftRows</a:t>
            </a:r>
            <a:endParaRPr lang="en-US" dirty="0"/>
          </a:p>
        </p:txBody>
      </p:sp>
      <p:sp>
        <p:nvSpPr>
          <p:cNvPr id="4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43</a:t>
            </a:fld>
            <a:endParaRPr lang="en-US" dirty="0">
              <a:latin typeface="+mn-lt"/>
            </a:endParaRPr>
          </a:p>
        </p:txBody>
      </p:sp>
    </p:spTree>
    <p:extLst>
      <p:ext uri="{BB962C8B-B14F-4D97-AF65-F5344CB8AC3E}">
        <p14:creationId xmlns:p14="http://schemas.microsoft.com/office/powerpoint/2010/main" val="158531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0 0 L 0.225 0 " pathEditMode="relative" ptsTypes="AA">
                                      <p:cBhvr>
                                        <p:cTn id="6" dur="1000" fill="hold"/>
                                        <p:tgtEl>
                                          <p:spTgt spid="54477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75 0 " pathEditMode="relative" ptsTypes="AA">
                                      <p:cBhvr>
                                        <p:cTn id="8" dur="1000" fill="hold"/>
                                        <p:tgtEl>
                                          <p:spTgt spid="54477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75 0 " pathEditMode="relative" ptsTypes="AA">
                                      <p:cBhvr>
                                        <p:cTn id="10" dur="1000" fill="hold"/>
                                        <p:tgtEl>
                                          <p:spTgt spid="54478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75 0 " pathEditMode="relative" ptsTypes="AA">
                                      <p:cBhvr>
                                        <p:cTn id="12" dur="1000" fill="hold"/>
                                        <p:tgtEl>
                                          <p:spTgt spid="544779"/>
                                        </p:tgtEl>
                                        <p:attrNameLst>
                                          <p:attrName>ppt_x</p:attrName>
                                          <p:attrName>ppt_y</p:attrName>
                                        </p:attrNameLst>
                                      </p:cBhvr>
                                    </p:animMotion>
                                  </p:childTnLst>
                                </p:cTn>
                              </p:par>
                            </p:childTnLst>
                          </p:cTn>
                        </p:par>
                        <p:par>
                          <p:cTn id="13" fill="hold" nodeType="afterGroup">
                            <p:stCondLst>
                              <p:cond delay="1000"/>
                            </p:stCondLst>
                            <p:childTnLst>
                              <p:par>
                                <p:cTn id="14" presetID="0" presetClass="path" presetSubtype="0" accel="50000" decel="50000" fill="hold" nodeType="afterEffect">
                                  <p:stCondLst>
                                    <p:cond delay="0"/>
                                  </p:stCondLst>
                                  <p:childTnLst>
                                    <p:animMotion origin="layout" path="M 0 0 L -0.15 0 " pathEditMode="relative" ptsTypes="AA">
                                      <p:cBhvr>
                                        <p:cTn id="15" dur="1000" fill="hold"/>
                                        <p:tgtEl>
                                          <p:spTgt spid="544784"/>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0 0 L -0.15 0 " pathEditMode="relative" ptsTypes="AA">
                                      <p:cBhvr>
                                        <p:cTn id="17" dur="1000" fill="hold"/>
                                        <p:tgtEl>
                                          <p:spTgt spid="544783"/>
                                        </p:tgtEl>
                                        <p:attrNameLst>
                                          <p:attrName>ppt_x</p:attrName>
                                          <p:attrName>ppt_y</p:attrName>
                                        </p:attrNameLst>
                                      </p:cBhvr>
                                    </p:animMotion>
                                  </p:childTnLst>
                                </p:cTn>
                              </p:par>
                              <p:par>
                                <p:cTn id="18" presetID="0" presetClass="path" presetSubtype="0" accel="50000" decel="50000" fill="hold" nodeType="withEffect">
                                  <p:stCondLst>
                                    <p:cond delay="0"/>
                                  </p:stCondLst>
                                  <p:childTnLst>
                                    <p:animMotion origin="layout" path="M 0 0 L 0.15 0 " pathEditMode="relative" ptsTypes="AA">
                                      <p:cBhvr>
                                        <p:cTn id="19" dur="1000" fill="hold"/>
                                        <p:tgtEl>
                                          <p:spTgt spid="544781"/>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0 0 L 0.15 0 " pathEditMode="relative" ptsTypes="AA">
                                      <p:cBhvr>
                                        <p:cTn id="21" dur="1000" fill="hold"/>
                                        <p:tgtEl>
                                          <p:spTgt spid="544782"/>
                                        </p:tgtEl>
                                        <p:attrNameLst>
                                          <p:attrName>ppt_x</p:attrName>
                                          <p:attrName>ppt_y</p:attrName>
                                        </p:attrNameLst>
                                      </p:cBhvr>
                                    </p:animMotion>
                                  </p:childTnLst>
                                </p:cTn>
                              </p:par>
                            </p:childTnLst>
                          </p:cTn>
                        </p:par>
                        <p:par>
                          <p:cTn id="22" fill="hold" nodeType="afterGroup">
                            <p:stCondLst>
                              <p:cond delay="2000"/>
                            </p:stCondLst>
                            <p:childTnLst>
                              <p:par>
                                <p:cTn id="23" presetID="0" presetClass="path" presetSubtype="0" accel="50000" decel="50000" fill="hold" nodeType="afterEffect">
                                  <p:stCondLst>
                                    <p:cond delay="0"/>
                                  </p:stCondLst>
                                  <p:childTnLst>
                                    <p:animMotion origin="layout" path="M 0 0 L -0.225 0 " pathEditMode="relative" ptsTypes="AA">
                                      <p:cBhvr>
                                        <p:cTn id="24" dur="1000" fill="hold"/>
                                        <p:tgtEl>
                                          <p:spTgt spid="544787"/>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 0 L 0.075 0 " pathEditMode="relative" ptsTypes="AA">
                                      <p:cBhvr>
                                        <p:cTn id="26" dur="1000" fill="hold"/>
                                        <p:tgtEl>
                                          <p:spTgt spid="544785"/>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075 0 " pathEditMode="relative" ptsTypes="AA">
                                      <p:cBhvr>
                                        <p:cTn id="28" dur="1000" fill="hold"/>
                                        <p:tgtEl>
                                          <p:spTgt spid="544786"/>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075 0 " pathEditMode="relative" ptsTypes="AA">
                                      <p:cBhvr>
                                        <p:cTn id="30" dur="1000" fill="hold"/>
                                        <p:tgtEl>
                                          <p:spTgt spid="54478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Phép biến đổi </a:t>
            </a:r>
            <a:r>
              <a:rPr lang="en-US">
                <a:latin typeface="Comic Sans MS" pitchFamily="66" charset="0"/>
              </a:rPr>
              <a:t>ShiftRows</a:t>
            </a:r>
          </a:p>
        </p:txBody>
      </p:sp>
      <p:sp>
        <p:nvSpPr>
          <p:cNvPr id="568323" name="Rectangle 3"/>
          <p:cNvSpPr>
            <a:spLocks noGrp="1" noChangeArrowheads="1"/>
          </p:cNvSpPr>
          <p:nvPr>
            <p:ph type="body" idx="1"/>
          </p:nvPr>
        </p:nvSpPr>
        <p:spPr>
          <a:xfrm>
            <a:off x="381000" y="1416050"/>
            <a:ext cx="8388350" cy="2663825"/>
          </a:xfrm>
          <a:ln/>
        </p:spPr>
        <p:txBody>
          <a:bodyPr/>
          <a:lstStyle/>
          <a:p>
            <a:pPr algn="just"/>
            <a:r>
              <a:rPr lang="en-US" dirty="0" err="1"/>
              <a:t>Mỗi</a:t>
            </a:r>
            <a:r>
              <a:rPr lang="en-US" dirty="0"/>
              <a:t> </a:t>
            </a:r>
            <a:r>
              <a:rPr lang="en-US" dirty="0" err="1"/>
              <a:t>dòng</a:t>
            </a:r>
            <a:r>
              <a:rPr lang="en-US" dirty="0"/>
              <a:t> </a:t>
            </a:r>
            <a:r>
              <a:rPr lang="en-US" dirty="0" err="1"/>
              <a:t>của</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hành</a:t>
            </a:r>
            <a:r>
              <a:rPr lang="en-US" dirty="0"/>
              <a:t> </a:t>
            </a:r>
            <a:r>
              <a:rPr lang="en-US" dirty="0" err="1"/>
              <a:t>được</a:t>
            </a:r>
            <a:r>
              <a:rPr lang="en-US" dirty="0"/>
              <a:t> </a:t>
            </a:r>
            <a:r>
              <a:rPr lang="en-US" dirty="0" err="1"/>
              <a:t>dịch</a:t>
            </a:r>
            <a:r>
              <a:rPr lang="en-US" dirty="0"/>
              <a:t> </a:t>
            </a:r>
            <a:r>
              <a:rPr lang="en-US" dirty="0" err="1"/>
              <a:t>chuyển</a:t>
            </a:r>
            <a:r>
              <a:rPr lang="en-US" dirty="0"/>
              <a:t> </a:t>
            </a:r>
            <a:r>
              <a:rPr lang="en-US" dirty="0" err="1"/>
              <a:t>xoay</a:t>
            </a:r>
            <a:r>
              <a:rPr lang="en-US" dirty="0"/>
              <a:t> </a:t>
            </a:r>
            <a:r>
              <a:rPr lang="en-US" dirty="0" err="1"/>
              <a:t>vòng</a:t>
            </a:r>
            <a:r>
              <a:rPr lang="en-US" dirty="0"/>
              <a:t> </a:t>
            </a:r>
            <a:r>
              <a:rPr lang="en-US" dirty="0" err="1"/>
              <a:t>đi</a:t>
            </a:r>
            <a:r>
              <a:rPr lang="en-US" dirty="0"/>
              <a:t> </a:t>
            </a:r>
            <a:r>
              <a:rPr lang="en-US" dirty="0" err="1"/>
              <a:t>một</a:t>
            </a:r>
            <a:r>
              <a:rPr lang="en-US" dirty="0"/>
              <a:t> </a:t>
            </a:r>
            <a:r>
              <a:rPr lang="en-US" dirty="0" err="1"/>
              <a:t>số</a:t>
            </a:r>
            <a:r>
              <a:rPr lang="en-US" dirty="0"/>
              <a:t> </a:t>
            </a:r>
            <a:r>
              <a:rPr lang="en-US" dirty="0" err="1"/>
              <a:t>vị</a:t>
            </a:r>
            <a:r>
              <a:rPr lang="en-US" dirty="0"/>
              <a:t> </a:t>
            </a:r>
            <a:r>
              <a:rPr lang="en-US" dirty="0" err="1"/>
              <a:t>trí</a:t>
            </a:r>
            <a:r>
              <a:rPr lang="en-US" dirty="0"/>
              <a:t> </a:t>
            </a:r>
          </a:p>
          <a:p>
            <a:pPr algn="just"/>
            <a:r>
              <a:rPr lang="en-US" dirty="0"/>
              <a:t>Byte </a:t>
            </a:r>
            <a:r>
              <a:rPr lang="en-US" i="1" dirty="0" err="1"/>
              <a:t>s</a:t>
            </a:r>
            <a:r>
              <a:rPr lang="en-US" i="1" baseline="-25000" dirty="0" err="1"/>
              <a:t>r</a:t>
            </a:r>
            <a:r>
              <a:rPr lang="en-US" baseline="-25000" dirty="0" err="1"/>
              <a:t>,</a:t>
            </a:r>
            <a:r>
              <a:rPr lang="en-US" i="1" baseline="-25000" dirty="0" err="1"/>
              <a:t>c</a:t>
            </a:r>
            <a:r>
              <a:rPr lang="en-US" dirty="0"/>
              <a:t> </a:t>
            </a:r>
            <a:r>
              <a:rPr lang="en-US" dirty="0" err="1"/>
              <a:t>tại</a:t>
            </a:r>
            <a:r>
              <a:rPr lang="en-US" dirty="0"/>
              <a:t> </a:t>
            </a:r>
            <a:r>
              <a:rPr lang="en-US" dirty="0" err="1"/>
              <a:t>dòng</a:t>
            </a:r>
            <a:r>
              <a:rPr lang="en-US" dirty="0"/>
              <a:t> </a:t>
            </a:r>
            <a:r>
              <a:rPr lang="en-US" i="1" dirty="0"/>
              <a:t>r</a:t>
            </a:r>
            <a:r>
              <a:rPr lang="en-US" dirty="0"/>
              <a:t> </a:t>
            </a:r>
            <a:r>
              <a:rPr lang="en-US" dirty="0" err="1"/>
              <a:t>cột</a:t>
            </a:r>
            <a:r>
              <a:rPr lang="en-US" dirty="0"/>
              <a:t> </a:t>
            </a:r>
            <a:r>
              <a:rPr lang="en-US" i="1" dirty="0"/>
              <a:t>c</a:t>
            </a:r>
            <a:r>
              <a:rPr lang="en-US" dirty="0"/>
              <a:t> </a:t>
            </a:r>
            <a:r>
              <a:rPr lang="en-US" dirty="0" err="1"/>
              <a:t>sẽ</a:t>
            </a:r>
            <a:r>
              <a:rPr lang="en-US" dirty="0"/>
              <a:t> </a:t>
            </a:r>
            <a:r>
              <a:rPr lang="en-US" dirty="0" err="1"/>
              <a:t>dịch</a:t>
            </a:r>
            <a:r>
              <a:rPr lang="en-US" dirty="0"/>
              <a:t> </a:t>
            </a:r>
            <a:r>
              <a:rPr lang="en-US" dirty="0" err="1"/>
              <a:t>chuyển</a:t>
            </a:r>
            <a:r>
              <a:rPr lang="en-US" dirty="0"/>
              <a:t> </a:t>
            </a:r>
            <a:r>
              <a:rPr lang="en-US" dirty="0" err="1"/>
              <a:t>đến</a:t>
            </a:r>
            <a:r>
              <a:rPr lang="en-US" dirty="0"/>
              <a:t> </a:t>
            </a:r>
            <a:r>
              <a:rPr lang="en-US" dirty="0" err="1"/>
              <a:t>cột</a:t>
            </a:r>
            <a:r>
              <a:rPr lang="en-US" dirty="0"/>
              <a:t>                               (</a:t>
            </a:r>
            <a:r>
              <a:rPr lang="en-US" i="1" dirty="0"/>
              <a:t>c</a:t>
            </a:r>
            <a:r>
              <a:rPr lang="en-US" dirty="0"/>
              <a:t> + </a:t>
            </a:r>
            <a:r>
              <a:rPr lang="en-US" i="1" dirty="0"/>
              <a:t>shift</a:t>
            </a:r>
            <a:r>
              <a:rPr lang="en-US" dirty="0"/>
              <a:t>(</a:t>
            </a:r>
            <a:r>
              <a:rPr lang="en-US" i="1" dirty="0"/>
              <a:t>r</a:t>
            </a:r>
            <a:r>
              <a:rPr lang="en-US" dirty="0"/>
              <a:t>, </a:t>
            </a:r>
            <a:r>
              <a:rPr lang="en-US" i="1" dirty="0" err="1"/>
              <a:t>Nb</a:t>
            </a:r>
            <a:r>
              <a:rPr lang="en-US" dirty="0"/>
              <a:t>)) mod </a:t>
            </a:r>
            <a:r>
              <a:rPr lang="en-US" i="1" dirty="0" err="1"/>
              <a:t>Nb</a:t>
            </a:r>
            <a:r>
              <a:rPr lang="en-US" dirty="0"/>
              <a:t> </a:t>
            </a:r>
          </a:p>
          <a:p>
            <a:pPr algn="just"/>
            <a:r>
              <a:rPr lang="en-US" dirty="0" err="1"/>
              <a:t>Phép</a:t>
            </a:r>
            <a:r>
              <a:rPr lang="en-US" dirty="0"/>
              <a:t> </a:t>
            </a:r>
            <a:r>
              <a:rPr lang="en-US" dirty="0" err="1"/>
              <a:t>biến</a:t>
            </a:r>
            <a:r>
              <a:rPr lang="en-US" dirty="0"/>
              <a:t> </a:t>
            </a:r>
            <a:r>
              <a:rPr lang="en-US" dirty="0" err="1"/>
              <a:t>đổi</a:t>
            </a:r>
            <a:r>
              <a:rPr lang="en-US" dirty="0"/>
              <a:t> </a:t>
            </a:r>
            <a:r>
              <a:rPr lang="en-US" dirty="0" err="1"/>
              <a:t>ngược</a:t>
            </a:r>
            <a:r>
              <a:rPr lang="en-US" dirty="0"/>
              <a:t> </a:t>
            </a:r>
            <a:r>
              <a:rPr lang="en-US" sz="2400" b="1" dirty="0" err="1">
                <a:latin typeface="Comic Sans MS" pitchFamily="66" charset="0"/>
              </a:rPr>
              <a:t>InvShiftRows</a:t>
            </a:r>
            <a:r>
              <a:rPr lang="en-US" dirty="0"/>
              <a:t>: Byte </a:t>
            </a:r>
            <a:r>
              <a:rPr lang="en-US" i="1" dirty="0" err="1"/>
              <a:t>s</a:t>
            </a:r>
            <a:r>
              <a:rPr lang="en-US" i="1" baseline="-25000" dirty="0" err="1"/>
              <a:t>r</a:t>
            </a:r>
            <a:r>
              <a:rPr lang="en-US" baseline="-25000" dirty="0" err="1"/>
              <a:t>,</a:t>
            </a:r>
            <a:r>
              <a:rPr lang="en-US" i="1" baseline="-25000" dirty="0" err="1"/>
              <a:t>c</a:t>
            </a:r>
            <a:r>
              <a:rPr lang="en-US" dirty="0"/>
              <a:t> </a:t>
            </a:r>
            <a:r>
              <a:rPr lang="en-US" dirty="0" err="1"/>
              <a:t>tại</a:t>
            </a:r>
            <a:r>
              <a:rPr lang="en-US" dirty="0"/>
              <a:t> </a:t>
            </a:r>
            <a:r>
              <a:rPr lang="en-US" dirty="0" err="1"/>
              <a:t>dòng</a:t>
            </a:r>
            <a:r>
              <a:rPr lang="en-US" dirty="0"/>
              <a:t> </a:t>
            </a:r>
            <a:r>
              <a:rPr lang="en-US" i="1" dirty="0"/>
              <a:t>r</a:t>
            </a:r>
            <a:r>
              <a:rPr lang="en-US" dirty="0"/>
              <a:t> </a:t>
            </a:r>
            <a:r>
              <a:rPr lang="en-US" dirty="0" err="1"/>
              <a:t>cột</a:t>
            </a:r>
            <a:r>
              <a:rPr lang="en-US" dirty="0"/>
              <a:t> </a:t>
            </a:r>
            <a:r>
              <a:rPr lang="en-US" i="1" dirty="0"/>
              <a:t>c</a:t>
            </a:r>
            <a:r>
              <a:rPr lang="en-US" dirty="0"/>
              <a:t> </a:t>
            </a:r>
            <a:r>
              <a:rPr lang="en-US" dirty="0" err="1"/>
              <a:t>sẽ</a:t>
            </a:r>
            <a:r>
              <a:rPr lang="en-US" dirty="0"/>
              <a:t> </a:t>
            </a:r>
            <a:r>
              <a:rPr lang="en-US" dirty="0" err="1"/>
              <a:t>dịch</a:t>
            </a:r>
            <a:r>
              <a:rPr lang="en-US" dirty="0"/>
              <a:t> </a:t>
            </a:r>
            <a:r>
              <a:rPr lang="en-US" dirty="0" err="1"/>
              <a:t>chuyển</a:t>
            </a:r>
            <a:r>
              <a:rPr lang="en-US" dirty="0"/>
              <a:t> </a:t>
            </a:r>
            <a:r>
              <a:rPr lang="en-US" dirty="0" err="1"/>
              <a:t>đến</a:t>
            </a:r>
            <a:r>
              <a:rPr lang="en-US" dirty="0"/>
              <a:t> </a:t>
            </a:r>
            <a:r>
              <a:rPr lang="en-US" dirty="0" err="1"/>
              <a:t>cột</a:t>
            </a:r>
            <a:r>
              <a:rPr lang="en-US" dirty="0"/>
              <a:t> (</a:t>
            </a:r>
            <a:r>
              <a:rPr lang="en-US" i="1" dirty="0"/>
              <a:t>c</a:t>
            </a:r>
            <a:r>
              <a:rPr lang="en-US" dirty="0"/>
              <a:t>- </a:t>
            </a:r>
            <a:r>
              <a:rPr lang="en-US" i="1" dirty="0"/>
              <a:t>shift</a:t>
            </a:r>
            <a:r>
              <a:rPr lang="en-US" dirty="0"/>
              <a:t>(</a:t>
            </a:r>
            <a:r>
              <a:rPr lang="en-US" i="1" dirty="0"/>
              <a:t>r</a:t>
            </a:r>
            <a:r>
              <a:rPr lang="en-US" dirty="0"/>
              <a:t>, </a:t>
            </a:r>
            <a:r>
              <a:rPr lang="en-US" i="1" dirty="0" err="1"/>
              <a:t>Nb</a:t>
            </a:r>
            <a:r>
              <a:rPr lang="en-US" dirty="0"/>
              <a:t>)) mod </a:t>
            </a:r>
            <a:r>
              <a:rPr lang="en-US" i="1" dirty="0" err="1"/>
              <a:t>Nb</a:t>
            </a:r>
            <a:r>
              <a:rPr lang="en-US" dirty="0"/>
              <a:t> </a:t>
            </a:r>
          </a:p>
        </p:txBody>
      </p:sp>
      <p:graphicFrame>
        <p:nvGraphicFramePr>
          <p:cNvPr id="568356" name="Group 36"/>
          <p:cNvGraphicFramePr>
            <a:graphicFrameLocks noGrp="1"/>
          </p:cNvGraphicFramePr>
          <p:nvPr>
            <p:extLst>
              <p:ext uri="{D42A27DB-BD31-4B8C-83A1-F6EECF244321}">
                <p14:modId xmlns:p14="http://schemas.microsoft.com/office/powerpoint/2010/main" val="2937126962"/>
              </p:ext>
            </p:extLst>
          </p:nvPr>
        </p:nvGraphicFramePr>
        <p:xfrm>
          <a:off x="2133600" y="3962400"/>
          <a:ext cx="4113213" cy="2103120"/>
        </p:xfrm>
        <a:graphic>
          <a:graphicData uri="http://schemas.openxmlformats.org/drawingml/2006/table">
            <a:tbl>
              <a:tblPr/>
              <a:tblGrid>
                <a:gridCol w="822325">
                  <a:extLst>
                    <a:ext uri="{9D8B030D-6E8A-4147-A177-3AD203B41FA5}">
                      <a16:colId xmlns:a16="http://schemas.microsoft.com/office/drawing/2014/main" val="20000"/>
                    </a:ext>
                  </a:extLst>
                </a:gridCol>
                <a:gridCol w="822325">
                  <a:extLst>
                    <a:ext uri="{9D8B030D-6E8A-4147-A177-3AD203B41FA5}">
                      <a16:colId xmlns:a16="http://schemas.microsoft.com/office/drawing/2014/main" val="20001"/>
                    </a:ext>
                  </a:extLst>
                </a:gridCol>
                <a:gridCol w="823913">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tblGrid>
              <a:tr h="311150">
                <a:tc rowSpan="2" gridSpan="2">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shift</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r>
                        <a:rPr kumimoji="0" lang="en-US" sz="2400" b="1" i="1" u="none" strike="noStrike" cap="none" normalizeH="0" baseline="0">
                          <a:ln>
                            <a:noFill/>
                          </a:ln>
                          <a:solidFill>
                            <a:schemeClr val="tx1"/>
                          </a:solidFill>
                          <a:effectLst/>
                          <a:latin typeface="Times New Roman" pitchFamily="18" charset="0"/>
                          <a:cs typeface="Times New Roman" pitchFamily="18" charset="0"/>
                        </a:rPr>
                        <a:t>r</a:t>
                      </a:r>
                      <a:r>
                        <a:rPr kumimoji="0" lang="en-US" sz="2400" b="1" i="0" u="none" strike="noStrike" cap="none" normalizeH="0" baseline="0">
                          <a:ln>
                            <a:noFill/>
                          </a:ln>
                          <a:solidFill>
                            <a:schemeClr val="tx1"/>
                          </a:solidFill>
                          <a:effectLst/>
                          <a:latin typeface="Times New Roman" pitchFamily="18" charset="0"/>
                          <a:cs typeface="Times New Roman" pitchFamily="18" charset="0"/>
                        </a:rPr>
                        <a:t>, </a:t>
                      </a:r>
                      <a:r>
                        <a:rPr kumimoji="0" lang="en-US" sz="2400" b="1" i="1" u="none" strike="noStrike" cap="none" normalizeH="0" baseline="0">
                          <a:ln>
                            <a:noFill/>
                          </a:ln>
                          <a:solidFill>
                            <a:schemeClr val="tx1"/>
                          </a:solidFill>
                          <a:effectLst/>
                          <a:latin typeface="Times New Roman" pitchFamily="18" charset="0"/>
                          <a:cs typeface="Courier New" pitchFamily="49" charset="0"/>
                        </a:rPr>
                        <a:t>Nb</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r>
                        <a:rPr kumimoji="0" lang="en-US" sz="2400" b="1" i="0" u="none" strike="noStrike" cap="none" normalizeH="0" baseline="0">
                          <a:ln>
                            <a:noFill/>
                          </a:ln>
                          <a:solidFill>
                            <a:schemeClr val="tx1"/>
                          </a:solidFill>
                          <a:effectLst/>
                          <a:latin typeface="Times New Roman" pitchFamily="18" charset="0"/>
                        </a:rPr>
                        <a:t> </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rowSpan="2" hMerge="1">
                  <a:txBody>
                    <a:bodyPr/>
                    <a:lstStyle/>
                    <a:p>
                      <a:endParaRPr lang="en-US"/>
                    </a:p>
                  </a:txBody>
                  <a:tcPr/>
                </a:tc>
                <a:tc gridSpan="3">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1" u="none" strike="noStrike" cap="none" normalizeH="0" baseline="0">
                          <a:ln>
                            <a:noFill/>
                          </a:ln>
                          <a:solidFill>
                            <a:schemeClr val="tx1"/>
                          </a:solidFill>
                          <a:effectLst/>
                          <a:latin typeface="Times New Roman" pitchFamily="18" charset="0"/>
                        </a:rPr>
                        <a:t>r</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1150">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312738">
                <a:tc rowSpan="3">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1" u="none" strike="noStrike" cap="none" normalizeH="0" baseline="0">
                          <a:ln>
                            <a:noFill/>
                          </a:ln>
                          <a:solidFill>
                            <a:schemeClr val="tx1"/>
                          </a:solidFill>
                          <a:effectLst/>
                          <a:latin typeface="Times New Roman" pitchFamily="18" charset="0"/>
                        </a:rPr>
                        <a:t>Nb</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2"/>
                  </a:ext>
                </a:extLst>
              </a:tr>
              <a:tr h="311150">
                <a:tc vMerge="1">
                  <a:txBody>
                    <a:bodyPr/>
                    <a:lstStyle/>
                    <a:p>
                      <a:endParaRPr lang="en-US"/>
                    </a:p>
                  </a:txBody>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6</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3"/>
                  </a:ext>
                </a:extLst>
              </a:tr>
              <a:tr h="311150">
                <a:tc vMerge="1">
                  <a:txBody>
                    <a:bodyPr/>
                    <a:lstStyle/>
                    <a:p>
                      <a:endParaRPr lang="en-US"/>
                    </a:p>
                  </a:txBody>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1" i="0" u="none" strike="noStrike" cap="none" normalizeH="0" baseline="0" dirty="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44</a:t>
            </a:fld>
            <a:endParaRPr lang="en-US" dirty="0">
              <a:latin typeface="+mn-lt"/>
            </a:endParaRPr>
          </a:p>
        </p:txBody>
      </p:sp>
    </p:spTree>
    <p:extLst>
      <p:ext uri="{BB962C8B-B14F-4D97-AF65-F5344CB8AC3E}">
        <p14:creationId xmlns:p14="http://schemas.microsoft.com/office/powerpoint/2010/main" val="2196307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49" name="Text Box 157"/>
          <p:cNvSpPr txBox="1">
            <a:spLocks noChangeArrowheads="1"/>
          </p:cNvSpPr>
          <p:nvPr/>
        </p:nvSpPr>
        <p:spPr bwMode="auto">
          <a:xfrm>
            <a:off x="2133600" y="4510088"/>
            <a:ext cx="2101850" cy="519112"/>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sz="2800" i="1" dirty="0">
                <a:latin typeface="Times New Roman" pitchFamily="18" charset="0"/>
              </a:rPr>
              <a:t>l </a:t>
            </a:r>
            <a:r>
              <a:rPr kumimoji="1" lang="en-US" sz="2800" dirty="0">
                <a:latin typeface="Times New Roman" pitchFamily="18" charset="0"/>
              </a:rPr>
              <a:t>= </a:t>
            </a:r>
            <a:r>
              <a:rPr kumimoji="1" lang="en-US" sz="2800" i="1" dirty="0">
                <a:latin typeface="Times New Roman" pitchFamily="18" charset="0"/>
              </a:rPr>
              <a:t>round</a:t>
            </a:r>
            <a:r>
              <a:rPr kumimoji="1" lang="en-US" sz="2800" dirty="0">
                <a:latin typeface="Times New Roman" pitchFamily="18" charset="0"/>
              </a:rPr>
              <a:t>*</a:t>
            </a:r>
            <a:r>
              <a:rPr kumimoji="1" lang="en-US" sz="2800" i="1" dirty="0" err="1">
                <a:latin typeface="Times New Roman" pitchFamily="18" charset="0"/>
              </a:rPr>
              <a:t>Nb</a:t>
            </a:r>
            <a:endParaRPr kumimoji="1" lang="en-US" sz="2800" i="1" dirty="0">
              <a:latin typeface="Times New Roman" pitchFamily="18" charset="0"/>
            </a:endParaRPr>
          </a:p>
        </p:txBody>
      </p:sp>
      <p:sp>
        <p:nvSpPr>
          <p:cNvPr id="545954" name="Rectangle 162"/>
          <p:cNvSpPr>
            <a:spLocks noGrp="1" noChangeArrowheads="1"/>
          </p:cNvSpPr>
          <p:nvPr>
            <p:ph type="title"/>
          </p:nvPr>
        </p:nvSpPr>
        <p:spPr/>
        <p:txBody>
          <a:bodyPr/>
          <a:lstStyle/>
          <a:p>
            <a:r>
              <a:rPr lang="en-US"/>
              <a:t>Phép biến đổi </a:t>
            </a:r>
            <a:r>
              <a:rPr lang="en-US">
                <a:latin typeface="Comic Sans MS" pitchFamily="66" charset="0"/>
              </a:rPr>
              <a:t>AddRoundKey</a:t>
            </a:r>
          </a:p>
        </p:txBody>
      </p:sp>
      <p:graphicFrame>
        <p:nvGraphicFramePr>
          <p:cNvPr id="545959" name="Group 167"/>
          <p:cNvGraphicFramePr>
            <a:graphicFrameLocks noGrp="1"/>
          </p:cNvGraphicFramePr>
          <p:nvPr>
            <p:extLst>
              <p:ext uri="{D42A27DB-BD31-4B8C-83A1-F6EECF244321}">
                <p14:modId xmlns:p14="http://schemas.microsoft.com/office/powerpoint/2010/main" val="31850607"/>
              </p:ext>
            </p:extLst>
          </p:nvPr>
        </p:nvGraphicFramePr>
        <p:xfrm>
          <a:off x="304800" y="1676400"/>
          <a:ext cx="2362200" cy="22860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5715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dirty="0">
                          <a:ln>
                            <a:noFill/>
                          </a:ln>
                          <a:solidFill>
                            <a:srgbClr val="000000"/>
                          </a:solidFill>
                          <a:effectLst/>
                          <a:latin typeface="Times New Roman" pitchFamily="18" charset="0"/>
                        </a:rPr>
                        <a:t>S</a:t>
                      </a:r>
                      <a:r>
                        <a:rPr kumimoji="0" lang="en-US" sz="2400" b="0" i="0" u="none" strike="noStrike" cap="none" normalizeH="0" baseline="-25000" dirty="0">
                          <a:ln>
                            <a:noFill/>
                          </a:ln>
                          <a:solidFill>
                            <a:srgbClr val="000000"/>
                          </a:solidFill>
                          <a:effectLst/>
                          <a:latin typeface="Times New Roman" pitchFamily="18" charset="0"/>
                        </a:rPr>
                        <a:t>00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02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03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10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20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23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30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dirty="0">
                          <a:ln>
                            <a:noFill/>
                          </a:ln>
                          <a:solidFill>
                            <a:srgbClr val="000000"/>
                          </a:solidFill>
                          <a:effectLst/>
                          <a:latin typeface="Times New Roman" pitchFamily="18" charset="0"/>
                        </a:rPr>
                        <a:t>S</a:t>
                      </a:r>
                      <a:r>
                        <a:rPr kumimoji="0" lang="en-US" sz="2400" b="0" i="0" u="none" strike="noStrike" cap="none" normalizeH="0" baseline="-25000" dirty="0">
                          <a:ln>
                            <a:noFill/>
                          </a:ln>
                          <a:solidFill>
                            <a:srgbClr val="000000"/>
                          </a:solidFill>
                          <a:effectLst/>
                          <a:latin typeface="Times New Roman" pitchFamily="18" charset="0"/>
                        </a:rPr>
                        <a:t>33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545986" name="Group 194"/>
          <p:cNvGraphicFramePr>
            <a:graphicFrameLocks noGrp="1"/>
          </p:cNvGraphicFramePr>
          <p:nvPr>
            <p:extLst>
              <p:ext uri="{D42A27DB-BD31-4B8C-83A1-F6EECF244321}">
                <p14:modId xmlns:p14="http://schemas.microsoft.com/office/powerpoint/2010/main" val="304008951"/>
              </p:ext>
            </p:extLst>
          </p:nvPr>
        </p:nvGraphicFramePr>
        <p:xfrm>
          <a:off x="6553200" y="1676400"/>
          <a:ext cx="2362200" cy="22606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52705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dirty="0">
                          <a:ln>
                            <a:noFill/>
                          </a:ln>
                          <a:solidFill>
                            <a:srgbClr val="000000"/>
                          </a:solidFill>
                          <a:effectLst/>
                          <a:latin typeface="Times New Roman" pitchFamily="18" charset="0"/>
                        </a:rPr>
                        <a:t>S'</a:t>
                      </a:r>
                      <a:r>
                        <a:rPr kumimoji="0" lang="en-US" sz="2400" b="0" i="0" u="none" strike="noStrike" cap="none" normalizeH="0" baseline="-25000" dirty="0">
                          <a:ln>
                            <a:noFill/>
                          </a:ln>
                          <a:solidFill>
                            <a:srgbClr val="000000"/>
                          </a:solidFill>
                          <a:effectLst/>
                          <a:latin typeface="Times New Roman" pitchFamily="18" charset="0"/>
                        </a:rPr>
                        <a:t>00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02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03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7785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10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7785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S'</a:t>
                      </a:r>
                      <a:r>
                        <a:rPr kumimoji="0" lang="en-US" sz="2400" b="0" i="0" u="none" strike="noStrike" cap="none" normalizeH="0" baseline="-25000">
                          <a:ln>
                            <a:noFill/>
                          </a:ln>
                          <a:solidFill>
                            <a:srgbClr val="000000"/>
                          </a:solidFill>
                          <a:effectLst/>
                          <a:latin typeface="Times New Roman" pitchFamily="18" charset="0"/>
                        </a:rPr>
                        <a:t>20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23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7785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dirty="0">
                          <a:ln>
                            <a:noFill/>
                          </a:ln>
                          <a:solidFill>
                            <a:srgbClr val="000000"/>
                          </a:solidFill>
                          <a:effectLst/>
                          <a:latin typeface="Times New Roman" pitchFamily="18" charset="0"/>
                        </a:rPr>
                        <a:t>S'</a:t>
                      </a:r>
                      <a:r>
                        <a:rPr kumimoji="0" lang="en-US" sz="2400" b="0" i="0" u="none" strike="noStrike" cap="none" normalizeH="0" baseline="-25000" dirty="0">
                          <a:ln>
                            <a:noFill/>
                          </a:ln>
                          <a:solidFill>
                            <a:srgbClr val="000000"/>
                          </a:solidFill>
                          <a:effectLst/>
                          <a:latin typeface="Times New Roman" pitchFamily="18" charset="0"/>
                        </a:rPr>
                        <a:t>30</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outerShdw blurRad="38100" dist="38100" dir="2700000" algn="tl">
                              <a:srgbClr val="C0C0C0"/>
                            </a:outerShdw>
                          </a:effectLst>
                          <a:latin typeface="Times New Roman" pitchFamily="18" charset="0"/>
                        </a:rPr>
                        <a:t>S'</a:t>
                      </a:r>
                      <a:r>
                        <a:rPr kumimoji="0" lang="en-US" sz="2400" b="0" i="0" u="none" strike="noStrike" cap="none" normalizeH="0" baseline="-25000">
                          <a:ln>
                            <a:noFill/>
                          </a:ln>
                          <a:solidFill>
                            <a:srgbClr val="000000"/>
                          </a:solidFill>
                          <a:effectLst>
                            <a:outerShdw blurRad="38100" dist="38100" dir="2700000" algn="tl">
                              <a:srgbClr val="C0C0C0"/>
                            </a:outerShdw>
                          </a:effectLst>
                          <a:latin typeface="Times New Roman" pitchFamily="18" charset="0"/>
                        </a:rPr>
                        <a:t>33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546013" name="Group 221"/>
          <p:cNvGraphicFramePr>
            <a:graphicFrameLocks noGrp="1"/>
          </p:cNvGraphicFramePr>
          <p:nvPr>
            <p:extLst>
              <p:ext uri="{D42A27DB-BD31-4B8C-83A1-F6EECF244321}">
                <p14:modId xmlns:p14="http://schemas.microsoft.com/office/powerpoint/2010/main" val="1157172330"/>
              </p:ext>
            </p:extLst>
          </p:nvPr>
        </p:nvGraphicFramePr>
        <p:xfrm>
          <a:off x="914400" y="1447800"/>
          <a:ext cx="685800" cy="2730500"/>
        </p:xfrm>
        <a:graphic>
          <a:graphicData uri="http://schemas.openxmlformats.org/drawingml/2006/table">
            <a:tbl>
              <a:tblPr/>
              <a:tblGrid>
                <a:gridCol w="685800">
                  <a:extLst>
                    <a:ext uri="{9D8B030D-6E8A-4147-A177-3AD203B41FA5}">
                      <a16:colId xmlns:a16="http://schemas.microsoft.com/office/drawing/2014/main" val="20000"/>
                    </a:ext>
                  </a:extLst>
                </a:gridCol>
              </a:tblGrid>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dirty="0">
                          <a:ln>
                            <a:noFill/>
                          </a:ln>
                          <a:solidFill>
                            <a:srgbClr val="FF0000"/>
                          </a:solidFill>
                          <a:effectLst/>
                          <a:latin typeface="Times New Roman" pitchFamily="18" charset="0"/>
                        </a:rPr>
                        <a:t>S</a:t>
                      </a:r>
                      <a:r>
                        <a:rPr kumimoji="0" lang="en-US" sz="2800" b="0" i="0" u="none" strike="noStrike" cap="none" normalizeH="0" baseline="-25000" dirty="0">
                          <a:ln>
                            <a:noFill/>
                          </a:ln>
                          <a:solidFill>
                            <a:srgbClr val="FF0000"/>
                          </a:solidFill>
                          <a:effectLst/>
                          <a:latin typeface="Times New Roman" pitchFamily="18" charset="0"/>
                        </a:rPr>
                        <a:t>0</a:t>
                      </a:r>
                      <a:r>
                        <a:rPr kumimoji="0" lang="en-US" sz="2800" b="0" i="1" u="none" strike="noStrike" cap="none" normalizeH="0" baseline="-25000" dirty="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a:ln>
                            <a:noFill/>
                          </a:ln>
                          <a:solidFill>
                            <a:srgbClr val="FF0000"/>
                          </a:solidFill>
                          <a:effectLst/>
                          <a:latin typeface="Times New Roman" pitchFamily="18" charset="0"/>
                        </a:rPr>
                        <a:t>S</a:t>
                      </a:r>
                      <a:r>
                        <a:rPr kumimoji="0" lang="en-US" sz="2800" b="0" i="0" u="none" strike="noStrike" cap="none" normalizeH="0" baseline="-25000">
                          <a:ln>
                            <a:noFill/>
                          </a:ln>
                          <a:solidFill>
                            <a:srgbClr val="FF0000"/>
                          </a:solidFill>
                          <a:effectLst/>
                          <a:latin typeface="Times New Roman" pitchFamily="18" charset="0"/>
                        </a:rPr>
                        <a:t>1</a:t>
                      </a:r>
                      <a:r>
                        <a:rPr kumimoji="0" lang="en-US" sz="2800" b="0" i="1" u="none" strike="noStrike" cap="none" normalizeH="0" baseline="-2500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a:ln>
                            <a:noFill/>
                          </a:ln>
                          <a:solidFill>
                            <a:srgbClr val="FF0000"/>
                          </a:solidFill>
                          <a:effectLst/>
                          <a:latin typeface="Times New Roman" pitchFamily="18" charset="0"/>
                        </a:rPr>
                        <a:t>S</a:t>
                      </a:r>
                      <a:r>
                        <a:rPr kumimoji="0" lang="en-US" sz="2800" b="0" i="0" u="none" strike="noStrike" cap="none" normalizeH="0" baseline="-25000">
                          <a:ln>
                            <a:noFill/>
                          </a:ln>
                          <a:solidFill>
                            <a:srgbClr val="FF0000"/>
                          </a:solidFill>
                          <a:effectLst/>
                          <a:latin typeface="Times New Roman" pitchFamily="18" charset="0"/>
                        </a:rPr>
                        <a:t>2</a:t>
                      </a:r>
                      <a:r>
                        <a:rPr kumimoji="0" lang="en-US" sz="2800" b="0" i="1" u="none" strike="noStrike" cap="none" normalizeH="0" baseline="-2500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dirty="0">
                          <a:ln>
                            <a:noFill/>
                          </a:ln>
                          <a:solidFill>
                            <a:srgbClr val="FF0000"/>
                          </a:solidFill>
                          <a:effectLst/>
                          <a:latin typeface="Times New Roman" pitchFamily="18" charset="0"/>
                        </a:rPr>
                        <a:t>S</a:t>
                      </a:r>
                      <a:r>
                        <a:rPr kumimoji="0" lang="en-US" sz="2800" b="0" i="0" u="none" strike="noStrike" cap="none" normalizeH="0" baseline="-25000" dirty="0">
                          <a:ln>
                            <a:noFill/>
                          </a:ln>
                          <a:solidFill>
                            <a:srgbClr val="FF0000"/>
                          </a:solidFill>
                          <a:effectLst/>
                          <a:latin typeface="Times New Roman" pitchFamily="18" charset="0"/>
                        </a:rPr>
                        <a:t>3</a:t>
                      </a:r>
                      <a:r>
                        <a:rPr kumimoji="0" lang="en-US" sz="2800" b="0" i="1" u="none" strike="noStrike" cap="none" normalizeH="0" baseline="-25000" dirty="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546025" name="Group 233"/>
          <p:cNvGraphicFramePr>
            <a:graphicFrameLocks noGrp="1"/>
          </p:cNvGraphicFramePr>
          <p:nvPr>
            <p:extLst>
              <p:ext uri="{D42A27DB-BD31-4B8C-83A1-F6EECF244321}">
                <p14:modId xmlns:p14="http://schemas.microsoft.com/office/powerpoint/2010/main" val="2254958170"/>
              </p:ext>
            </p:extLst>
          </p:nvPr>
        </p:nvGraphicFramePr>
        <p:xfrm>
          <a:off x="7086600" y="1457325"/>
          <a:ext cx="685800" cy="2657475"/>
        </p:xfrm>
        <a:graphic>
          <a:graphicData uri="http://schemas.openxmlformats.org/drawingml/2006/table">
            <a:tbl>
              <a:tblPr/>
              <a:tblGrid>
                <a:gridCol w="6858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a:ln>
                            <a:noFill/>
                          </a:ln>
                          <a:solidFill>
                            <a:srgbClr val="FF0000"/>
                          </a:solidFill>
                          <a:effectLst/>
                          <a:latin typeface="Times New Roman" pitchFamily="18" charset="0"/>
                        </a:rPr>
                        <a:t>S’</a:t>
                      </a:r>
                      <a:r>
                        <a:rPr kumimoji="0" lang="en-US" sz="2800" b="0" i="0" u="none" strike="noStrike" cap="none" normalizeH="0" baseline="-25000">
                          <a:ln>
                            <a:noFill/>
                          </a:ln>
                          <a:solidFill>
                            <a:srgbClr val="FF0000"/>
                          </a:solidFill>
                          <a:effectLst/>
                          <a:latin typeface="Times New Roman" pitchFamily="18" charset="0"/>
                        </a:rPr>
                        <a:t>0</a:t>
                      </a:r>
                      <a:r>
                        <a:rPr kumimoji="0" lang="en-US" sz="2800" b="0" i="1" u="none" strike="noStrike" cap="none" normalizeH="0" baseline="-2500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a:ln>
                            <a:noFill/>
                          </a:ln>
                          <a:solidFill>
                            <a:srgbClr val="FF0000"/>
                          </a:solidFill>
                          <a:effectLst/>
                          <a:latin typeface="Times New Roman" pitchFamily="18" charset="0"/>
                        </a:rPr>
                        <a:t>S’</a:t>
                      </a:r>
                      <a:r>
                        <a:rPr kumimoji="0" lang="en-US" sz="2800" b="0" i="0" u="none" strike="noStrike" cap="none" normalizeH="0" baseline="-25000">
                          <a:ln>
                            <a:noFill/>
                          </a:ln>
                          <a:solidFill>
                            <a:srgbClr val="FF0000"/>
                          </a:solidFill>
                          <a:effectLst/>
                          <a:latin typeface="Times New Roman" pitchFamily="18" charset="0"/>
                        </a:rPr>
                        <a:t>1</a:t>
                      </a:r>
                      <a:r>
                        <a:rPr kumimoji="0" lang="en-US" sz="2800" b="0" i="1" u="none" strike="noStrike" cap="none" normalizeH="0" baseline="-2500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a:ln>
                            <a:noFill/>
                          </a:ln>
                          <a:solidFill>
                            <a:srgbClr val="FF0000"/>
                          </a:solidFill>
                          <a:effectLst/>
                          <a:latin typeface="Times New Roman" pitchFamily="18" charset="0"/>
                        </a:rPr>
                        <a:t>S’</a:t>
                      </a:r>
                      <a:r>
                        <a:rPr kumimoji="0" lang="en-US" sz="2800" b="0" i="0" u="none" strike="noStrike" cap="none" normalizeH="0" baseline="-25000">
                          <a:ln>
                            <a:noFill/>
                          </a:ln>
                          <a:solidFill>
                            <a:srgbClr val="FF0000"/>
                          </a:solidFill>
                          <a:effectLst/>
                          <a:latin typeface="Times New Roman" pitchFamily="18" charset="0"/>
                        </a:rPr>
                        <a:t>2</a:t>
                      </a:r>
                      <a:r>
                        <a:rPr kumimoji="0" lang="en-US" sz="2800" b="0" i="1" u="none" strike="noStrike" cap="none" normalizeH="0" baseline="-2500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82625">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dirty="0">
                          <a:ln>
                            <a:noFill/>
                          </a:ln>
                          <a:solidFill>
                            <a:srgbClr val="FF0000"/>
                          </a:solidFill>
                          <a:effectLst/>
                          <a:latin typeface="Times New Roman" pitchFamily="18" charset="0"/>
                        </a:rPr>
                        <a:t>S’</a:t>
                      </a:r>
                      <a:r>
                        <a:rPr kumimoji="0" lang="en-US" sz="2800" b="0" i="0" u="none" strike="noStrike" cap="none" normalizeH="0" baseline="-25000" dirty="0">
                          <a:ln>
                            <a:noFill/>
                          </a:ln>
                          <a:solidFill>
                            <a:srgbClr val="FF0000"/>
                          </a:solidFill>
                          <a:effectLst/>
                          <a:latin typeface="Times New Roman" pitchFamily="18" charset="0"/>
                        </a:rPr>
                        <a:t>3</a:t>
                      </a:r>
                      <a:r>
                        <a:rPr kumimoji="0" lang="en-US" sz="2800" b="0" i="1" u="none" strike="noStrike" cap="none" normalizeH="0" baseline="-25000" dirty="0">
                          <a:ln>
                            <a:noFill/>
                          </a:ln>
                          <a:solidFill>
                            <a:srgbClr val="FF0000"/>
                          </a:solidFill>
                          <a:effectLst/>
                          <a:latin typeface="Times New Roman" pitchFamily="18" charset="0"/>
                        </a:rPr>
                        <a:t>c</a:t>
                      </a: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546037" name="Group 245"/>
          <p:cNvGraphicFramePr>
            <a:graphicFrameLocks noGrp="1"/>
          </p:cNvGraphicFramePr>
          <p:nvPr>
            <p:extLst>
              <p:ext uri="{D42A27DB-BD31-4B8C-83A1-F6EECF244321}">
                <p14:modId xmlns:p14="http://schemas.microsoft.com/office/powerpoint/2010/main" val="4010598073"/>
              </p:ext>
            </p:extLst>
          </p:nvPr>
        </p:nvGraphicFramePr>
        <p:xfrm>
          <a:off x="3429000" y="1676400"/>
          <a:ext cx="2362200" cy="22098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22098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W</a:t>
                      </a:r>
                      <a:r>
                        <a:rPr kumimoji="0" lang="en-US" sz="2400" b="0" i="1" u="none" strike="noStrike" cap="none" normalizeH="0" baseline="-25000">
                          <a:ln>
                            <a:noFill/>
                          </a:ln>
                          <a:solidFill>
                            <a:srgbClr val="000000"/>
                          </a:solidFill>
                          <a:effectLst/>
                          <a:latin typeface="Times New Roman" pitchFamily="18" charset="0"/>
                        </a:rPr>
                        <a:t>l</a:t>
                      </a:r>
                    </a:p>
                  </a:txBody>
                  <a:tcPr marL="0" marR="0" marT="0" marB="0"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W</a:t>
                      </a:r>
                      <a:r>
                        <a:rPr kumimoji="0" lang="en-US" sz="2400" b="0" i="1" u="none" strike="noStrike" cap="none" normalizeH="0" baseline="-25000">
                          <a:ln>
                            <a:noFill/>
                          </a:ln>
                          <a:solidFill>
                            <a:srgbClr val="000000"/>
                          </a:solidFill>
                          <a:effectLst/>
                          <a:latin typeface="Times New Roman" pitchFamily="18" charset="0"/>
                        </a:rPr>
                        <a:t>l</a:t>
                      </a:r>
                      <a:r>
                        <a:rPr kumimoji="0" lang="en-US" sz="2400" b="0" i="0" u="none" strike="noStrike" cap="none" normalizeH="0" baseline="-25000">
                          <a:ln>
                            <a:noFill/>
                          </a:ln>
                          <a:solidFill>
                            <a:srgbClr val="000000"/>
                          </a:solidFill>
                          <a:effectLst/>
                          <a:latin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a:ln>
                            <a:noFill/>
                          </a:ln>
                          <a:solidFill>
                            <a:srgbClr val="000000"/>
                          </a:solidFill>
                          <a:effectLst/>
                          <a:latin typeface="Times New Roman" pitchFamily="18" charset="0"/>
                        </a:rPr>
                        <a:t>W</a:t>
                      </a:r>
                      <a:r>
                        <a:rPr kumimoji="0" lang="en-US" sz="2400" b="0" i="1" u="none" strike="noStrike" cap="none" normalizeH="0" baseline="-25000">
                          <a:ln>
                            <a:noFill/>
                          </a:ln>
                          <a:solidFill>
                            <a:srgbClr val="000000"/>
                          </a:solidFill>
                          <a:effectLst/>
                          <a:latin typeface="Times New Roman" pitchFamily="18" charset="0"/>
                        </a:rPr>
                        <a:t>l</a:t>
                      </a:r>
                      <a:r>
                        <a:rPr kumimoji="0" lang="en-US" sz="2400" b="0" i="0" u="none" strike="noStrike" cap="none" normalizeH="0" baseline="-25000">
                          <a:ln>
                            <a:noFill/>
                          </a:ln>
                          <a:solidFill>
                            <a:srgbClr val="000000"/>
                          </a:solidFill>
                          <a:effectLst/>
                          <a:latin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1" u="none" strike="noStrike" cap="none" normalizeH="0" baseline="0" dirty="0">
                          <a:ln>
                            <a:noFill/>
                          </a:ln>
                          <a:solidFill>
                            <a:srgbClr val="000000"/>
                          </a:solidFill>
                          <a:effectLst/>
                          <a:latin typeface="Times New Roman" pitchFamily="18" charset="0"/>
                        </a:rPr>
                        <a:t>W</a:t>
                      </a:r>
                      <a:r>
                        <a:rPr kumimoji="0" lang="en-US" sz="2400" b="0" i="1" u="none" strike="noStrike" cap="none" normalizeH="0" baseline="-25000" dirty="0">
                          <a:ln>
                            <a:noFill/>
                          </a:ln>
                          <a:solidFill>
                            <a:srgbClr val="000000"/>
                          </a:solidFill>
                          <a:effectLst/>
                          <a:latin typeface="Times New Roman" pitchFamily="18" charset="0"/>
                        </a:rPr>
                        <a:t>l</a:t>
                      </a:r>
                      <a:r>
                        <a:rPr kumimoji="0" lang="en-US" sz="2400" b="0" i="0" u="none" strike="noStrike" cap="none" normalizeH="0" baseline="-25000" dirty="0">
                          <a:ln>
                            <a:noFill/>
                          </a:ln>
                          <a:solidFill>
                            <a:srgbClr val="000000"/>
                          </a:solidFill>
                          <a:effectLst/>
                          <a:latin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546049" name="Group 257"/>
          <p:cNvGraphicFramePr>
            <a:graphicFrameLocks noGrp="1"/>
          </p:cNvGraphicFramePr>
          <p:nvPr>
            <p:extLst>
              <p:ext uri="{D42A27DB-BD31-4B8C-83A1-F6EECF244321}">
                <p14:modId xmlns:p14="http://schemas.microsoft.com/office/powerpoint/2010/main" val="3047779977"/>
              </p:ext>
            </p:extLst>
          </p:nvPr>
        </p:nvGraphicFramePr>
        <p:xfrm>
          <a:off x="3962400" y="1143000"/>
          <a:ext cx="685800" cy="30480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0">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1" u="none" strike="noStrike" cap="none" normalizeH="0" baseline="0" dirty="0" err="1">
                          <a:ln>
                            <a:noFill/>
                          </a:ln>
                          <a:solidFill>
                            <a:srgbClr val="FF0000"/>
                          </a:solidFill>
                          <a:effectLst/>
                          <a:latin typeface="Times New Roman" pitchFamily="18" charset="0"/>
                        </a:rPr>
                        <a:t>W</a:t>
                      </a:r>
                      <a:r>
                        <a:rPr kumimoji="0" lang="en-US" sz="2800" b="0" i="1" u="none" strike="noStrike" cap="none" normalizeH="0" baseline="-25000" dirty="0" err="1">
                          <a:ln>
                            <a:noFill/>
                          </a:ln>
                          <a:solidFill>
                            <a:srgbClr val="FF0000"/>
                          </a:solidFill>
                          <a:effectLst/>
                          <a:latin typeface="Times New Roman" pitchFamily="18" charset="0"/>
                        </a:rPr>
                        <a:t>l</a:t>
                      </a:r>
                      <a:r>
                        <a:rPr kumimoji="0" lang="en-US" sz="2800" b="0" i="0" u="none" strike="noStrike" cap="none" normalizeH="0" baseline="-25000" dirty="0" err="1">
                          <a:ln>
                            <a:noFill/>
                          </a:ln>
                          <a:solidFill>
                            <a:srgbClr val="FF0000"/>
                          </a:solidFill>
                          <a:effectLst/>
                          <a:latin typeface="Times New Roman" pitchFamily="18" charset="0"/>
                        </a:rPr>
                        <a:t>+</a:t>
                      </a:r>
                      <a:r>
                        <a:rPr kumimoji="0" lang="en-US" sz="2800" b="0" i="1" u="none" strike="noStrike" cap="none" normalizeH="0" baseline="-25000" dirty="0" err="1">
                          <a:ln>
                            <a:noFill/>
                          </a:ln>
                          <a:solidFill>
                            <a:srgbClr val="FF0000"/>
                          </a:solidFill>
                          <a:effectLst/>
                          <a:latin typeface="Times New Roman" pitchFamily="18" charset="0"/>
                        </a:rPr>
                        <a:t>c</a:t>
                      </a:r>
                      <a:endParaRPr kumimoji="0" lang="en-US" sz="2800" b="0" i="1" u="none" strike="noStrike" cap="none" normalizeH="0" baseline="-25000" dirty="0">
                        <a:ln>
                          <a:noFill/>
                        </a:ln>
                        <a:solidFill>
                          <a:srgbClr val="FF0000"/>
                        </a:solidFill>
                        <a:effectLst/>
                        <a:latin typeface="Times New Roman" pitchFamily="18" charset="0"/>
                      </a:endParaRPr>
                    </a:p>
                  </a:txBody>
                  <a:tcPr marL="0" marR="0" marT="0" marB="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546055" name="Text Box 263"/>
          <p:cNvSpPr txBox="1">
            <a:spLocks noChangeArrowheads="1"/>
          </p:cNvSpPr>
          <p:nvPr/>
        </p:nvSpPr>
        <p:spPr bwMode="auto">
          <a:xfrm>
            <a:off x="2700338" y="2528888"/>
            <a:ext cx="652462" cy="823912"/>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sz="4800">
                <a:solidFill>
                  <a:srgbClr val="FFFFFF"/>
                </a:solidFill>
                <a:effectLst/>
                <a:latin typeface="Times New Roman" pitchFamily="18" charset="0"/>
                <a:sym typeface="Symbol" pitchFamily="18" charset="2"/>
              </a:rPr>
              <a:t></a:t>
            </a:r>
            <a:endParaRPr kumimoji="1" lang="en-US" sz="4800">
              <a:solidFill>
                <a:srgbClr val="FFFFFF"/>
              </a:solidFill>
              <a:effectLst/>
              <a:latin typeface="Times New Roman" pitchFamily="18" charset="0"/>
            </a:endParaRPr>
          </a:p>
        </p:txBody>
      </p:sp>
      <p:sp>
        <p:nvSpPr>
          <p:cNvPr id="546056" name="Line 264"/>
          <p:cNvSpPr>
            <a:spLocks noChangeShapeType="1"/>
          </p:cNvSpPr>
          <p:nvPr/>
        </p:nvSpPr>
        <p:spPr bwMode="auto">
          <a:xfrm flipV="1">
            <a:off x="1600200" y="3048000"/>
            <a:ext cx="2362200" cy="6096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057" name="Line 265"/>
          <p:cNvSpPr>
            <a:spLocks noChangeShapeType="1"/>
          </p:cNvSpPr>
          <p:nvPr/>
        </p:nvSpPr>
        <p:spPr bwMode="auto">
          <a:xfrm>
            <a:off x="4648200" y="3048000"/>
            <a:ext cx="2438400" cy="5334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ight Arrow 1"/>
          <p:cNvSpPr/>
          <p:nvPr/>
        </p:nvSpPr>
        <p:spPr>
          <a:xfrm>
            <a:off x="4648200" y="4510088"/>
            <a:ext cx="24384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AddRoundKey</a:t>
            </a:r>
            <a:endParaRPr lang="en-US" dirty="0"/>
          </a:p>
        </p:txBody>
      </p:sp>
      <p:sp>
        <p:nvSpPr>
          <p:cNvPr id="1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45</a:t>
            </a:fld>
            <a:endParaRPr lang="en-US" dirty="0">
              <a:latin typeface="+mn-lt"/>
            </a:endParaRPr>
          </a:p>
        </p:txBody>
      </p:sp>
    </p:spTree>
    <p:extLst>
      <p:ext uri="{BB962C8B-B14F-4D97-AF65-F5344CB8AC3E}">
        <p14:creationId xmlns:p14="http://schemas.microsoft.com/office/powerpoint/2010/main" val="593983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t>Phép biến đổi </a:t>
            </a:r>
            <a:r>
              <a:rPr lang="en-US">
                <a:latin typeface="Comic Sans MS" pitchFamily="66" charset="0"/>
              </a:rPr>
              <a:t>AddRoundKey</a:t>
            </a:r>
          </a:p>
        </p:txBody>
      </p:sp>
      <p:sp>
        <p:nvSpPr>
          <p:cNvPr id="573443" name="Rectangle 3"/>
          <p:cNvSpPr>
            <a:spLocks noGrp="1" noChangeArrowheads="1"/>
          </p:cNvSpPr>
          <p:nvPr>
            <p:ph type="body" idx="1"/>
          </p:nvPr>
        </p:nvSpPr>
        <p:spPr>
          <a:xfrm>
            <a:off x="381000" y="1416050"/>
            <a:ext cx="8388350" cy="2792413"/>
          </a:xfrm>
          <a:ln/>
        </p:spPr>
        <p:txBody>
          <a:bodyPr/>
          <a:lstStyle/>
          <a:p>
            <a:pPr marL="292100" indent="-285750"/>
            <a:r>
              <a:rPr lang="en-US"/>
              <a:t>Từng byte của trạng thái sẽ được XOR với byte tương ứng trong mã khóa của chu kỳ hiện hành.</a:t>
            </a:r>
          </a:p>
          <a:p>
            <a:pPr marL="292100" indent="-285750" algn="ctr">
              <a:buFont typeface="Wingdings 2" pitchFamily="18" charset="2"/>
              <a:buNone/>
            </a:pPr>
            <a:r>
              <a:rPr lang="en-US" i="1"/>
              <a:t>s’</a:t>
            </a:r>
            <a:r>
              <a:rPr lang="en-US" i="1" baseline="-25000"/>
              <a:t>r,c</a:t>
            </a:r>
            <a:r>
              <a:rPr lang="en-US"/>
              <a:t> = </a:t>
            </a:r>
            <a:r>
              <a:rPr lang="en-US" i="1"/>
              <a:t>k</a:t>
            </a:r>
            <a:r>
              <a:rPr lang="en-US" i="1" baseline="-25000"/>
              <a:t>r,c</a:t>
            </a:r>
            <a:r>
              <a:rPr lang="en-US">
                <a:sym typeface="Symbol" pitchFamily="18" charset="2"/>
              </a:rPr>
              <a:t></a:t>
            </a:r>
            <a:r>
              <a:rPr lang="en-US" i="1"/>
              <a:t>s</a:t>
            </a:r>
            <a:r>
              <a:rPr lang="en-US" i="1" baseline="-25000"/>
              <a:t>r,c</a:t>
            </a:r>
            <a:r>
              <a:rPr lang="en-US"/>
              <a:t> , 0</a:t>
            </a:r>
            <a:r>
              <a:rPr lang="en-US" i="1"/>
              <a:t> </a:t>
            </a:r>
            <a:r>
              <a:rPr lang="en-US"/>
              <a:t>&lt;</a:t>
            </a:r>
            <a:r>
              <a:rPr lang="en-US" i="1"/>
              <a:t> r </a:t>
            </a:r>
            <a:r>
              <a:rPr lang="en-US"/>
              <a:t>&lt;</a:t>
            </a:r>
            <a:r>
              <a:rPr lang="en-US" i="1"/>
              <a:t> </a:t>
            </a:r>
            <a:r>
              <a:rPr lang="en-US"/>
              <a:t>8,</a:t>
            </a:r>
            <a:r>
              <a:rPr lang="en-US" i="1"/>
              <a:t> </a:t>
            </a:r>
            <a:r>
              <a:rPr lang="en-US"/>
              <a:t>0</a:t>
            </a:r>
            <a:r>
              <a:rPr lang="en-US" i="1"/>
              <a:t> </a:t>
            </a:r>
            <a:r>
              <a:rPr lang="en-US">
                <a:sym typeface="Symbol" pitchFamily="18" charset="2"/>
              </a:rPr>
              <a:t></a:t>
            </a:r>
            <a:r>
              <a:rPr lang="en-US" i="1"/>
              <a:t> c </a:t>
            </a:r>
            <a:r>
              <a:rPr lang="en-US"/>
              <a:t>&lt;</a:t>
            </a:r>
            <a:r>
              <a:rPr lang="en-US" i="1"/>
              <a:t> Nb</a:t>
            </a:r>
            <a:endParaRPr lang="en-US"/>
          </a:p>
          <a:p>
            <a:pPr marL="292100" indent="-285750"/>
            <a:r>
              <a:rPr lang="en-US"/>
              <a:t>Phép biến đổi ngược của </a:t>
            </a:r>
            <a:r>
              <a:rPr lang="en-US" sz="2400" b="1">
                <a:latin typeface="Comic Sans MS" pitchFamily="66" charset="0"/>
              </a:rPr>
              <a:t>AddRoundKey</a:t>
            </a:r>
            <a:r>
              <a:rPr lang="en-US"/>
              <a:t> cũng chính là </a:t>
            </a:r>
            <a:r>
              <a:rPr lang="en-US" sz="2400" b="1">
                <a:latin typeface="Comic Sans MS" pitchFamily="66" charset="0"/>
              </a:rPr>
              <a:t>AddRoundKey</a:t>
            </a:r>
            <a:r>
              <a:rPr lang="en-US"/>
              <a:t>.</a:t>
            </a:r>
          </a:p>
          <a:p>
            <a:pPr marL="292100" indent="-285750" algn="just"/>
            <a:endParaRPr lang="en-US">
              <a:ea typeface="Arial Unicode MS" pitchFamily="34" charset="-128"/>
              <a:cs typeface="Arial Unicode MS" pitchFamily="34" charset="-128"/>
            </a:endParaRP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46</a:t>
            </a:fld>
            <a:endParaRPr lang="en-US" dirty="0">
              <a:latin typeface="+mn-lt"/>
            </a:endParaRPr>
          </a:p>
        </p:txBody>
      </p:sp>
    </p:spTree>
    <p:extLst>
      <p:ext uri="{BB962C8B-B14F-4D97-AF65-F5344CB8AC3E}">
        <p14:creationId xmlns:p14="http://schemas.microsoft.com/office/powerpoint/2010/main" val="4150748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2" name="Rectangle 6"/>
          <p:cNvSpPr>
            <a:spLocks noChangeArrowheads="1"/>
          </p:cNvSpPr>
          <p:nvPr/>
        </p:nvSpPr>
        <p:spPr bwMode="auto">
          <a:xfrm>
            <a:off x="914400" y="1662112"/>
            <a:ext cx="2819400" cy="28956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3" name="Rectangle 7"/>
          <p:cNvSpPr>
            <a:spLocks noChangeArrowheads="1"/>
          </p:cNvSpPr>
          <p:nvPr/>
        </p:nvSpPr>
        <p:spPr bwMode="auto">
          <a:xfrm>
            <a:off x="5778500" y="1738312"/>
            <a:ext cx="2819400" cy="28956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4" name="Rectangle 8"/>
          <p:cNvSpPr>
            <a:spLocks noGrp="1" noChangeArrowheads="1"/>
          </p:cNvSpPr>
          <p:nvPr>
            <p:ph type="title"/>
          </p:nvPr>
        </p:nvSpPr>
        <p:spPr/>
        <p:txBody>
          <a:bodyPr/>
          <a:lstStyle/>
          <a:p>
            <a:r>
              <a:rPr lang="en-US"/>
              <a:t>Phép biến đổi </a:t>
            </a:r>
            <a:r>
              <a:rPr lang="en-US">
                <a:latin typeface="Comic Sans MS" pitchFamily="66" charset="0"/>
              </a:rPr>
              <a:t>MixColumns</a:t>
            </a:r>
          </a:p>
        </p:txBody>
      </p:sp>
      <p:grpSp>
        <p:nvGrpSpPr>
          <p:cNvPr id="546827" name="Group 11"/>
          <p:cNvGrpSpPr>
            <a:grpSpLocks/>
          </p:cNvGrpSpPr>
          <p:nvPr/>
        </p:nvGrpSpPr>
        <p:grpSpPr bwMode="auto">
          <a:xfrm>
            <a:off x="1006475" y="1716087"/>
            <a:ext cx="2667000" cy="2770188"/>
            <a:chOff x="2016" y="903"/>
            <a:chExt cx="1680" cy="1745"/>
          </a:xfrm>
        </p:grpSpPr>
        <p:grpSp>
          <p:nvGrpSpPr>
            <p:cNvPr id="546828" name="Group 12"/>
            <p:cNvGrpSpPr>
              <a:grpSpLocks/>
            </p:cNvGrpSpPr>
            <p:nvPr/>
          </p:nvGrpSpPr>
          <p:grpSpPr bwMode="auto">
            <a:xfrm>
              <a:off x="2016" y="903"/>
              <a:ext cx="1680" cy="432"/>
              <a:chOff x="2016" y="903"/>
              <a:chExt cx="1680" cy="432"/>
            </a:xfrm>
          </p:grpSpPr>
          <p:pic>
            <p:nvPicPr>
              <p:cNvPr id="546829" name="Picture 1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0" name="Picture 1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1" name="Picture 1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2" name="Picture 1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833" name="Group 17"/>
            <p:cNvGrpSpPr>
              <a:grpSpLocks/>
            </p:cNvGrpSpPr>
            <p:nvPr/>
          </p:nvGrpSpPr>
          <p:grpSpPr bwMode="auto">
            <a:xfrm>
              <a:off x="2016" y="1344"/>
              <a:ext cx="1680" cy="432"/>
              <a:chOff x="2016" y="903"/>
              <a:chExt cx="1680" cy="432"/>
            </a:xfrm>
          </p:grpSpPr>
          <p:pic>
            <p:nvPicPr>
              <p:cNvPr id="546834" name="Picture 1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5" name="Picture 1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6" name="Picture 2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37" name="Picture 2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838" name="Group 22"/>
            <p:cNvGrpSpPr>
              <a:grpSpLocks/>
            </p:cNvGrpSpPr>
            <p:nvPr/>
          </p:nvGrpSpPr>
          <p:grpSpPr bwMode="auto">
            <a:xfrm>
              <a:off x="2016" y="1775"/>
              <a:ext cx="1680" cy="432"/>
              <a:chOff x="2016" y="903"/>
              <a:chExt cx="1680" cy="432"/>
            </a:xfrm>
          </p:grpSpPr>
          <p:pic>
            <p:nvPicPr>
              <p:cNvPr id="546839" name="Picture 2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0" name="Picture 2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1" name="Picture 2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2" name="Picture 26"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843" name="Group 27"/>
            <p:cNvGrpSpPr>
              <a:grpSpLocks/>
            </p:cNvGrpSpPr>
            <p:nvPr/>
          </p:nvGrpSpPr>
          <p:grpSpPr bwMode="auto">
            <a:xfrm>
              <a:off x="2016" y="2216"/>
              <a:ext cx="1680" cy="432"/>
              <a:chOff x="2016" y="903"/>
              <a:chExt cx="1680" cy="432"/>
            </a:xfrm>
          </p:grpSpPr>
          <p:pic>
            <p:nvPicPr>
              <p:cNvPr id="546844" name="Picture 2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5" name="Picture 2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6" name="Picture 3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847" name="Picture 31"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46870" name="Rectangle 54"/>
          <p:cNvSpPr>
            <a:spLocks noChangeArrowheads="1"/>
          </p:cNvSpPr>
          <p:nvPr/>
        </p:nvSpPr>
        <p:spPr bwMode="auto">
          <a:xfrm>
            <a:off x="1708150" y="3108325"/>
            <a:ext cx="547688"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800" b="1">
                <a:effectLst>
                  <a:outerShdw blurRad="38100" dist="38100" dir="2700000" algn="tl">
                    <a:srgbClr val="FFFFFF"/>
                  </a:outerShdw>
                </a:effectLst>
                <a:latin typeface="Times New Roman" pitchFamily="18" charset="0"/>
              </a:rPr>
              <a:t>S</a:t>
            </a:r>
            <a:r>
              <a:rPr kumimoji="1" lang="en-US" sz="2800" b="1" baseline="-25000">
                <a:effectLst>
                  <a:outerShdw blurRad="38100" dist="38100" dir="2700000" algn="tl">
                    <a:srgbClr val="FFFFFF"/>
                  </a:outerShdw>
                </a:effectLst>
                <a:latin typeface="Times New Roman" pitchFamily="18" charset="0"/>
              </a:rPr>
              <a:t>21</a:t>
            </a:r>
          </a:p>
        </p:txBody>
      </p:sp>
      <p:sp>
        <p:nvSpPr>
          <p:cNvPr id="546871" name="Rectangle 55"/>
          <p:cNvSpPr>
            <a:spLocks noChangeArrowheads="1"/>
          </p:cNvSpPr>
          <p:nvPr/>
        </p:nvSpPr>
        <p:spPr bwMode="auto">
          <a:xfrm>
            <a:off x="1020763" y="17383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00</a:t>
            </a:r>
          </a:p>
        </p:txBody>
      </p:sp>
      <p:sp>
        <p:nvSpPr>
          <p:cNvPr id="546872" name="Rectangle 56"/>
          <p:cNvSpPr>
            <a:spLocks noChangeArrowheads="1"/>
          </p:cNvSpPr>
          <p:nvPr/>
        </p:nvSpPr>
        <p:spPr bwMode="auto">
          <a:xfrm>
            <a:off x="1706563" y="17383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01</a:t>
            </a:r>
          </a:p>
        </p:txBody>
      </p:sp>
      <p:sp>
        <p:nvSpPr>
          <p:cNvPr id="546873" name="Rectangle 57"/>
          <p:cNvSpPr>
            <a:spLocks noChangeArrowheads="1"/>
          </p:cNvSpPr>
          <p:nvPr/>
        </p:nvSpPr>
        <p:spPr bwMode="auto">
          <a:xfrm>
            <a:off x="2392363" y="17383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02</a:t>
            </a:r>
          </a:p>
        </p:txBody>
      </p:sp>
      <p:sp>
        <p:nvSpPr>
          <p:cNvPr id="546874" name="Rectangle 58"/>
          <p:cNvSpPr>
            <a:spLocks noChangeArrowheads="1"/>
          </p:cNvSpPr>
          <p:nvPr/>
        </p:nvSpPr>
        <p:spPr bwMode="auto">
          <a:xfrm>
            <a:off x="3078163" y="17383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03</a:t>
            </a:r>
          </a:p>
        </p:txBody>
      </p:sp>
      <p:sp>
        <p:nvSpPr>
          <p:cNvPr id="546875" name="Rectangle 59"/>
          <p:cNvSpPr>
            <a:spLocks noChangeArrowheads="1"/>
          </p:cNvSpPr>
          <p:nvPr/>
        </p:nvSpPr>
        <p:spPr bwMode="auto">
          <a:xfrm>
            <a:off x="1020763" y="24225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10</a:t>
            </a:r>
          </a:p>
        </p:txBody>
      </p:sp>
      <p:sp>
        <p:nvSpPr>
          <p:cNvPr id="546876" name="Rectangle 60"/>
          <p:cNvSpPr>
            <a:spLocks noChangeArrowheads="1"/>
          </p:cNvSpPr>
          <p:nvPr/>
        </p:nvSpPr>
        <p:spPr bwMode="auto">
          <a:xfrm>
            <a:off x="1706563" y="24225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11</a:t>
            </a:r>
          </a:p>
        </p:txBody>
      </p:sp>
      <p:sp>
        <p:nvSpPr>
          <p:cNvPr id="546877" name="Rectangle 61"/>
          <p:cNvSpPr>
            <a:spLocks noChangeArrowheads="1"/>
          </p:cNvSpPr>
          <p:nvPr/>
        </p:nvSpPr>
        <p:spPr bwMode="auto">
          <a:xfrm>
            <a:off x="2392363" y="24225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12</a:t>
            </a:r>
          </a:p>
        </p:txBody>
      </p:sp>
      <p:sp>
        <p:nvSpPr>
          <p:cNvPr id="546878" name="Rectangle 62"/>
          <p:cNvSpPr>
            <a:spLocks noChangeArrowheads="1"/>
          </p:cNvSpPr>
          <p:nvPr/>
        </p:nvSpPr>
        <p:spPr bwMode="auto">
          <a:xfrm>
            <a:off x="3078163" y="24225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13</a:t>
            </a:r>
          </a:p>
        </p:txBody>
      </p:sp>
      <p:sp>
        <p:nvSpPr>
          <p:cNvPr id="546879" name="Rectangle 63"/>
          <p:cNvSpPr>
            <a:spLocks noChangeArrowheads="1"/>
          </p:cNvSpPr>
          <p:nvPr/>
        </p:nvSpPr>
        <p:spPr bwMode="auto">
          <a:xfrm>
            <a:off x="1020763" y="31099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20</a:t>
            </a:r>
          </a:p>
        </p:txBody>
      </p:sp>
      <p:sp>
        <p:nvSpPr>
          <p:cNvPr id="546880" name="Rectangle 64"/>
          <p:cNvSpPr>
            <a:spLocks noChangeArrowheads="1"/>
          </p:cNvSpPr>
          <p:nvPr/>
        </p:nvSpPr>
        <p:spPr bwMode="auto">
          <a:xfrm>
            <a:off x="2392363" y="31099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22</a:t>
            </a:r>
          </a:p>
        </p:txBody>
      </p:sp>
      <p:sp>
        <p:nvSpPr>
          <p:cNvPr id="546881" name="Rectangle 65"/>
          <p:cNvSpPr>
            <a:spLocks noChangeArrowheads="1"/>
          </p:cNvSpPr>
          <p:nvPr/>
        </p:nvSpPr>
        <p:spPr bwMode="auto">
          <a:xfrm>
            <a:off x="3078163" y="3109912"/>
            <a:ext cx="547687" cy="547688"/>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23</a:t>
            </a:r>
          </a:p>
        </p:txBody>
      </p:sp>
      <p:sp>
        <p:nvSpPr>
          <p:cNvPr id="546882" name="Rectangle 66"/>
          <p:cNvSpPr>
            <a:spLocks noChangeArrowheads="1"/>
          </p:cNvSpPr>
          <p:nvPr/>
        </p:nvSpPr>
        <p:spPr bwMode="auto">
          <a:xfrm>
            <a:off x="1020763" y="37941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30</a:t>
            </a:r>
          </a:p>
        </p:txBody>
      </p:sp>
      <p:sp>
        <p:nvSpPr>
          <p:cNvPr id="546883" name="Rectangle 67"/>
          <p:cNvSpPr>
            <a:spLocks noChangeArrowheads="1"/>
          </p:cNvSpPr>
          <p:nvPr/>
        </p:nvSpPr>
        <p:spPr bwMode="auto">
          <a:xfrm>
            <a:off x="1706563" y="37941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31</a:t>
            </a:r>
          </a:p>
        </p:txBody>
      </p:sp>
      <p:sp>
        <p:nvSpPr>
          <p:cNvPr id="546884" name="Rectangle 68"/>
          <p:cNvSpPr>
            <a:spLocks noChangeArrowheads="1"/>
          </p:cNvSpPr>
          <p:nvPr/>
        </p:nvSpPr>
        <p:spPr bwMode="auto">
          <a:xfrm>
            <a:off x="2392363" y="37941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32</a:t>
            </a:r>
          </a:p>
        </p:txBody>
      </p:sp>
      <p:sp>
        <p:nvSpPr>
          <p:cNvPr id="546885" name="Rectangle 69"/>
          <p:cNvSpPr>
            <a:spLocks noChangeArrowheads="1"/>
          </p:cNvSpPr>
          <p:nvPr/>
        </p:nvSpPr>
        <p:spPr bwMode="auto">
          <a:xfrm>
            <a:off x="3078163" y="3794125"/>
            <a:ext cx="547687" cy="547687"/>
          </a:xfrm>
          <a:prstGeom prst="rect">
            <a:avLst/>
          </a:prstGeom>
          <a:noFill/>
          <a:ln>
            <a:noFill/>
          </a:ln>
          <a:effectLst/>
          <a:extLst>
            <a:ext uri="{909E8E84-426E-40DD-AFC4-6F175D3DCCD1}">
              <a14:hiddenFill xmlns:a14="http://schemas.microsoft.com/office/drawing/2010/main">
                <a:gradFill rotWithShape="0">
                  <a:gsLst>
                    <a:gs pos="0">
                      <a:srgbClr val="FFFF00">
                        <a:gamma/>
                        <a:tint val="0"/>
                        <a:invGamma/>
                      </a:srgbClr>
                    </a:gs>
                    <a:gs pos="50000">
                      <a:srgbClr val="FFFF00">
                        <a:alpha val="42999"/>
                      </a:srgbClr>
                    </a:gs>
                    <a:gs pos="100000">
                      <a:srgbClr val="FFFF00">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33</a:t>
            </a:r>
          </a:p>
        </p:txBody>
      </p:sp>
      <p:sp>
        <p:nvSpPr>
          <p:cNvPr id="546902" name="Rectangle 86"/>
          <p:cNvSpPr>
            <a:spLocks noChangeArrowheads="1"/>
          </p:cNvSpPr>
          <p:nvPr/>
        </p:nvSpPr>
        <p:spPr bwMode="auto">
          <a:xfrm>
            <a:off x="1628775" y="1658937"/>
            <a:ext cx="657225" cy="2974975"/>
          </a:xfrm>
          <a:prstGeom prst="rect">
            <a:avLst/>
          </a:prstGeom>
          <a:gradFill rotWithShape="0">
            <a:gsLst>
              <a:gs pos="0">
                <a:srgbClr val="FF66CC">
                  <a:gamma/>
                  <a:tint val="0"/>
                  <a:invGamma/>
                </a:srgbClr>
              </a:gs>
              <a:gs pos="50000">
                <a:srgbClr val="FF66CC">
                  <a:alpha val="70000"/>
                </a:srgbClr>
              </a:gs>
              <a:gs pos="100000">
                <a:srgbClr val="FF66CC">
                  <a:gamma/>
                  <a:tint val="0"/>
                  <a:invGamma/>
                </a:srgbClr>
              </a:gs>
            </a:gsLst>
            <a:lin ang="2700000" scaled="1"/>
          </a:gradFill>
          <a:ln w="9525">
            <a:miter lim="800000"/>
            <a:headEnd/>
            <a:tailEnd/>
          </a:ln>
          <a:effectLst/>
          <a:scene3d>
            <a:camera prst="legacyObliqueTopRight"/>
            <a:lightRig rig="legacyFlat3" dir="b"/>
          </a:scene3d>
          <a:sp3d extrusionH="227000" prstMaterial="legacyMatte">
            <a:bevelT w="13500" h="13500" prst="angle"/>
            <a:bevelB w="13500" h="13500" prst="angle"/>
            <a:extrusionClr>
              <a:srgbClr val="FF66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4400" b="1" i="1">
                <a:effectLst>
                  <a:outerShdw blurRad="38100" dist="38100" dir="2700000" algn="tl">
                    <a:srgbClr val="FFFFFF"/>
                  </a:outerShdw>
                </a:effectLst>
                <a:latin typeface="Times New Roman" pitchFamily="18" charset="0"/>
              </a:rPr>
              <a:t>S</a:t>
            </a:r>
            <a:r>
              <a:rPr kumimoji="1" lang="en-US" sz="4400" b="1" i="1" baseline="-25000">
                <a:effectLst>
                  <a:outerShdw blurRad="38100" dist="38100" dir="2700000" algn="tl">
                    <a:srgbClr val="FFFFFF"/>
                  </a:outerShdw>
                </a:effectLst>
                <a:latin typeface="Times New Roman" pitchFamily="18" charset="0"/>
              </a:rPr>
              <a:t>i</a:t>
            </a:r>
          </a:p>
        </p:txBody>
      </p:sp>
      <p:grpSp>
        <p:nvGrpSpPr>
          <p:cNvPr id="546906" name="Group 90"/>
          <p:cNvGrpSpPr>
            <a:grpSpLocks/>
          </p:cNvGrpSpPr>
          <p:nvPr/>
        </p:nvGrpSpPr>
        <p:grpSpPr bwMode="auto">
          <a:xfrm>
            <a:off x="5867400" y="1814512"/>
            <a:ext cx="2667000" cy="2770188"/>
            <a:chOff x="2016" y="903"/>
            <a:chExt cx="1680" cy="1745"/>
          </a:xfrm>
        </p:grpSpPr>
        <p:grpSp>
          <p:nvGrpSpPr>
            <p:cNvPr id="546907" name="Group 91"/>
            <p:cNvGrpSpPr>
              <a:grpSpLocks/>
            </p:cNvGrpSpPr>
            <p:nvPr/>
          </p:nvGrpSpPr>
          <p:grpSpPr bwMode="auto">
            <a:xfrm>
              <a:off x="2016" y="903"/>
              <a:ext cx="1680" cy="432"/>
              <a:chOff x="2016" y="903"/>
              <a:chExt cx="1680" cy="432"/>
            </a:xfrm>
          </p:grpSpPr>
          <p:pic>
            <p:nvPicPr>
              <p:cNvPr id="546908" name="Picture 92"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09" name="Picture 9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0" name="Picture 9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1" name="Picture 9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912" name="Group 96"/>
            <p:cNvGrpSpPr>
              <a:grpSpLocks/>
            </p:cNvGrpSpPr>
            <p:nvPr/>
          </p:nvGrpSpPr>
          <p:grpSpPr bwMode="auto">
            <a:xfrm>
              <a:off x="2016" y="1344"/>
              <a:ext cx="1680" cy="432"/>
              <a:chOff x="2016" y="903"/>
              <a:chExt cx="1680" cy="432"/>
            </a:xfrm>
          </p:grpSpPr>
          <p:pic>
            <p:nvPicPr>
              <p:cNvPr id="546913" name="Picture 97"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4" name="Picture 9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5" name="Picture 9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6" name="Picture 10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917" name="Group 101"/>
            <p:cNvGrpSpPr>
              <a:grpSpLocks/>
            </p:cNvGrpSpPr>
            <p:nvPr/>
          </p:nvGrpSpPr>
          <p:grpSpPr bwMode="auto">
            <a:xfrm>
              <a:off x="2016" y="1775"/>
              <a:ext cx="1680" cy="432"/>
              <a:chOff x="2016" y="903"/>
              <a:chExt cx="1680" cy="432"/>
            </a:xfrm>
          </p:grpSpPr>
          <p:pic>
            <p:nvPicPr>
              <p:cNvPr id="546918" name="Picture 102"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19" name="Picture 103"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20" name="Picture 10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21" name="Picture 105"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6922" name="Group 106"/>
            <p:cNvGrpSpPr>
              <a:grpSpLocks/>
            </p:cNvGrpSpPr>
            <p:nvPr/>
          </p:nvGrpSpPr>
          <p:grpSpPr bwMode="auto">
            <a:xfrm>
              <a:off x="2016" y="2216"/>
              <a:ext cx="1680" cy="432"/>
              <a:chOff x="2016" y="903"/>
              <a:chExt cx="1680" cy="432"/>
            </a:xfrm>
          </p:grpSpPr>
          <p:pic>
            <p:nvPicPr>
              <p:cNvPr id="546923" name="Picture 107"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24" name="Picture 108"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25" name="Picture 10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903"/>
                <a:ext cx="384" cy="432"/>
              </a:xfrm>
              <a:prstGeom prst="rect">
                <a:avLst/>
              </a:prstGeom>
              <a:noFill/>
              <a:extLst>
                <a:ext uri="{909E8E84-426E-40DD-AFC4-6F175D3DCCD1}">
                  <a14:hiddenFill xmlns:a14="http://schemas.microsoft.com/office/drawing/2010/main">
                    <a:solidFill>
                      <a:srgbClr val="FFFFFF"/>
                    </a:solidFill>
                  </a14:hiddenFill>
                </a:ext>
              </a:extLst>
            </p:spPr>
          </p:pic>
          <p:pic>
            <p:nvPicPr>
              <p:cNvPr id="546926" name="Picture 110"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903"/>
                <a:ext cx="384" cy="4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46948" name="Rectangle 132"/>
          <p:cNvSpPr>
            <a:spLocks noChangeArrowheads="1"/>
          </p:cNvSpPr>
          <p:nvPr/>
        </p:nvSpPr>
        <p:spPr bwMode="auto">
          <a:xfrm>
            <a:off x="5929313" y="18780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00</a:t>
            </a:r>
          </a:p>
        </p:txBody>
      </p:sp>
      <p:sp>
        <p:nvSpPr>
          <p:cNvPr id="546949" name="Rectangle 133"/>
          <p:cNvSpPr>
            <a:spLocks noChangeArrowheads="1"/>
          </p:cNvSpPr>
          <p:nvPr/>
        </p:nvSpPr>
        <p:spPr bwMode="auto">
          <a:xfrm>
            <a:off x="6615113" y="18780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01</a:t>
            </a:r>
          </a:p>
        </p:txBody>
      </p:sp>
      <p:sp>
        <p:nvSpPr>
          <p:cNvPr id="546950" name="Rectangle 134"/>
          <p:cNvSpPr>
            <a:spLocks noChangeArrowheads="1"/>
          </p:cNvSpPr>
          <p:nvPr/>
        </p:nvSpPr>
        <p:spPr bwMode="auto">
          <a:xfrm>
            <a:off x="7300913" y="18780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02</a:t>
            </a:r>
          </a:p>
        </p:txBody>
      </p:sp>
      <p:sp>
        <p:nvSpPr>
          <p:cNvPr id="546951" name="Rectangle 135"/>
          <p:cNvSpPr>
            <a:spLocks noChangeArrowheads="1"/>
          </p:cNvSpPr>
          <p:nvPr/>
        </p:nvSpPr>
        <p:spPr bwMode="auto">
          <a:xfrm>
            <a:off x="7986713" y="18780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03</a:t>
            </a:r>
          </a:p>
        </p:txBody>
      </p:sp>
      <p:sp>
        <p:nvSpPr>
          <p:cNvPr id="546952" name="Rectangle 136"/>
          <p:cNvSpPr>
            <a:spLocks noChangeArrowheads="1"/>
          </p:cNvSpPr>
          <p:nvPr/>
        </p:nvSpPr>
        <p:spPr bwMode="auto">
          <a:xfrm>
            <a:off x="5929313" y="25622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10</a:t>
            </a:r>
          </a:p>
        </p:txBody>
      </p:sp>
      <p:sp>
        <p:nvSpPr>
          <p:cNvPr id="546953" name="Rectangle 137"/>
          <p:cNvSpPr>
            <a:spLocks noChangeArrowheads="1"/>
          </p:cNvSpPr>
          <p:nvPr/>
        </p:nvSpPr>
        <p:spPr bwMode="auto">
          <a:xfrm>
            <a:off x="6615113" y="25622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11</a:t>
            </a:r>
          </a:p>
        </p:txBody>
      </p:sp>
      <p:sp>
        <p:nvSpPr>
          <p:cNvPr id="546954" name="Rectangle 138"/>
          <p:cNvSpPr>
            <a:spLocks noChangeArrowheads="1"/>
          </p:cNvSpPr>
          <p:nvPr/>
        </p:nvSpPr>
        <p:spPr bwMode="auto">
          <a:xfrm>
            <a:off x="7300913" y="25622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12</a:t>
            </a:r>
          </a:p>
        </p:txBody>
      </p:sp>
      <p:sp>
        <p:nvSpPr>
          <p:cNvPr id="546955" name="Rectangle 139"/>
          <p:cNvSpPr>
            <a:spLocks noChangeArrowheads="1"/>
          </p:cNvSpPr>
          <p:nvPr/>
        </p:nvSpPr>
        <p:spPr bwMode="auto">
          <a:xfrm>
            <a:off x="7986713" y="25622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13</a:t>
            </a:r>
          </a:p>
        </p:txBody>
      </p:sp>
      <p:sp>
        <p:nvSpPr>
          <p:cNvPr id="546956" name="Rectangle 140"/>
          <p:cNvSpPr>
            <a:spLocks noChangeArrowheads="1"/>
          </p:cNvSpPr>
          <p:nvPr/>
        </p:nvSpPr>
        <p:spPr bwMode="auto">
          <a:xfrm>
            <a:off x="5929313" y="32496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20</a:t>
            </a:r>
          </a:p>
        </p:txBody>
      </p:sp>
      <p:sp>
        <p:nvSpPr>
          <p:cNvPr id="546957" name="Rectangle 141"/>
          <p:cNvSpPr>
            <a:spLocks noChangeArrowheads="1"/>
          </p:cNvSpPr>
          <p:nvPr/>
        </p:nvSpPr>
        <p:spPr bwMode="auto">
          <a:xfrm>
            <a:off x="7300913" y="32496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22</a:t>
            </a:r>
          </a:p>
        </p:txBody>
      </p:sp>
      <p:sp>
        <p:nvSpPr>
          <p:cNvPr id="546958" name="Rectangle 142"/>
          <p:cNvSpPr>
            <a:spLocks noChangeArrowheads="1"/>
          </p:cNvSpPr>
          <p:nvPr/>
        </p:nvSpPr>
        <p:spPr bwMode="auto">
          <a:xfrm>
            <a:off x="7986713" y="3249612"/>
            <a:ext cx="547687" cy="547688"/>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23</a:t>
            </a:r>
          </a:p>
        </p:txBody>
      </p:sp>
      <p:sp>
        <p:nvSpPr>
          <p:cNvPr id="546959" name="Rectangle 143"/>
          <p:cNvSpPr>
            <a:spLocks noChangeArrowheads="1"/>
          </p:cNvSpPr>
          <p:nvPr/>
        </p:nvSpPr>
        <p:spPr bwMode="auto">
          <a:xfrm>
            <a:off x="5929313" y="39338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30</a:t>
            </a:r>
          </a:p>
        </p:txBody>
      </p:sp>
      <p:sp>
        <p:nvSpPr>
          <p:cNvPr id="546960" name="Rectangle 144"/>
          <p:cNvSpPr>
            <a:spLocks noChangeArrowheads="1"/>
          </p:cNvSpPr>
          <p:nvPr/>
        </p:nvSpPr>
        <p:spPr bwMode="auto">
          <a:xfrm>
            <a:off x="6615113" y="39338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31</a:t>
            </a:r>
          </a:p>
        </p:txBody>
      </p:sp>
      <p:sp>
        <p:nvSpPr>
          <p:cNvPr id="546961" name="Rectangle 145"/>
          <p:cNvSpPr>
            <a:spLocks noChangeArrowheads="1"/>
          </p:cNvSpPr>
          <p:nvPr/>
        </p:nvSpPr>
        <p:spPr bwMode="auto">
          <a:xfrm>
            <a:off x="7300913" y="39338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32</a:t>
            </a:r>
          </a:p>
        </p:txBody>
      </p:sp>
      <p:sp>
        <p:nvSpPr>
          <p:cNvPr id="546962" name="Rectangle 146"/>
          <p:cNvSpPr>
            <a:spLocks noChangeArrowheads="1"/>
          </p:cNvSpPr>
          <p:nvPr/>
        </p:nvSpPr>
        <p:spPr bwMode="auto">
          <a:xfrm>
            <a:off x="7986713" y="3933825"/>
            <a:ext cx="547687" cy="547687"/>
          </a:xfrm>
          <a:prstGeom prst="rect">
            <a:avLst/>
          </a:prstGeom>
          <a:noFill/>
          <a:ln>
            <a:noFill/>
          </a:ln>
          <a:effectLst/>
          <a:extLst>
            <a:ext uri="{909E8E84-426E-40DD-AFC4-6F175D3DCCD1}">
              <a14:hiddenFill xmlns:a14="http://schemas.microsoft.com/office/drawing/2010/main">
                <a:gradFill rotWithShape="0">
                  <a:gsLst>
                    <a:gs pos="0">
                      <a:srgbClr val="FFFFFF">
                        <a:gamma/>
                        <a:shade val="51373"/>
                        <a:invGamma/>
                      </a:srgbClr>
                    </a:gs>
                    <a:gs pos="50000">
                      <a:srgbClr val="FFFFFF"/>
                    </a:gs>
                    <a:gs pos="100000">
                      <a:srgbClr val="FFFFFF">
                        <a:gamma/>
                        <a:shade val="51373"/>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33</a:t>
            </a:r>
          </a:p>
        </p:txBody>
      </p:sp>
      <p:sp>
        <p:nvSpPr>
          <p:cNvPr id="546979" name="Rectangle 163"/>
          <p:cNvSpPr>
            <a:spLocks noChangeArrowheads="1"/>
          </p:cNvSpPr>
          <p:nvPr/>
        </p:nvSpPr>
        <p:spPr bwMode="auto">
          <a:xfrm>
            <a:off x="6553200" y="3262312"/>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sz="2400" b="1">
                <a:effectLst>
                  <a:outerShdw blurRad="38100" dist="38100" dir="2700000" algn="tl">
                    <a:srgbClr val="FFFFFF"/>
                  </a:outerShdw>
                </a:effectLst>
                <a:latin typeface="Times New Roman" pitchFamily="18" charset="0"/>
              </a:rPr>
              <a:t>S'</a:t>
            </a:r>
            <a:r>
              <a:rPr kumimoji="1" lang="en-US" sz="2400" b="1" baseline="-25000">
                <a:effectLst>
                  <a:outerShdw blurRad="38100" dist="38100" dir="2700000" algn="tl">
                    <a:srgbClr val="FFFFFF"/>
                  </a:outerShdw>
                </a:effectLst>
                <a:latin typeface="Times New Roman" pitchFamily="18" charset="0"/>
              </a:rPr>
              <a:t>21</a:t>
            </a:r>
          </a:p>
        </p:txBody>
      </p:sp>
      <p:sp>
        <p:nvSpPr>
          <p:cNvPr id="546980" name="Rectangle 164"/>
          <p:cNvSpPr>
            <a:spLocks noChangeArrowheads="1"/>
          </p:cNvSpPr>
          <p:nvPr/>
        </p:nvSpPr>
        <p:spPr bwMode="auto">
          <a:xfrm>
            <a:off x="6502400" y="1782762"/>
            <a:ext cx="658813" cy="2927350"/>
          </a:xfrm>
          <a:prstGeom prst="rect">
            <a:avLst/>
          </a:prstGeom>
          <a:gradFill rotWithShape="0">
            <a:gsLst>
              <a:gs pos="0">
                <a:srgbClr val="00FF00">
                  <a:gamma/>
                  <a:shade val="51373"/>
                  <a:invGamma/>
                </a:srgbClr>
              </a:gs>
              <a:gs pos="50000">
                <a:srgbClr val="00FF00">
                  <a:alpha val="20000"/>
                </a:srgbClr>
              </a:gs>
              <a:gs pos="100000">
                <a:srgbClr val="00FF00">
                  <a:gamma/>
                  <a:shade val="51373"/>
                  <a:invGamma/>
                </a:srgbClr>
              </a:gs>
            </a:gsLst>
            <a:lin ang="2700000" scaled="1"/>
          </a:gradFill>
          <a:ln w="9525">
            <a:miter lim="800000"/>
            <a:headEnd/>
            <a:tailEnd/>
          </a:ln>
          <a:effectLst/>
          <a:scene3d>
            <a:camera prst="legacyObliqueTopRight"/>
            <a:lightRig rig="legacyFlat3" dir="b"/>
          </a:scene3d>
          <a:sp3d extrusionH="227000" prstMaterial="legacyMatte">
            <a:bevelT w="13500" h="13500" prst="angle"/>
            <a:bevelB w="13500" h="13500" prst="angle"/>
            <a:extrusionClr>
              <a:srgbClr val="00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en-US" sz="4400" b="1" i="1">
                <a:effectLst>
                  <a:outerShdw blurRad="38100" dist="38100" dir="2700000" algn="tl">
                    <a:srgbClr val="FFFFFF"/>
                  </a:outerShdw>
                </a:effectLst>
                <a:latin typeface="Times New Roman" pitchFamily="18" charset="0"/>
              </a:rPr>
              <a:t>S</a:t>
            </a:r>
            <a:r>
              <a:rPr kumimoji="1" lang="en-US" sz="4400" b="1">
                <a:effectLst>
                  <a:outerShdw blurRad="38100" dist="38100" dir="2700000" algn="tl">
                    <a:srgbClr val="FFFFFF"/>
                  </a:outerShdw>
                </a:effectLst>
                <a:latin typeface="Times New Roman" pitchFamily="18" charset="0"/>
              </a:rPr>
              <a:t>’</a:t>
            </a:r>
            <a:r>
              <a:rPr kumimoji="1" lang="en-US" sz="4400" b="1" i="1" baseline="-25000">
                <a:effectLst>
                  <a:outerShdw blurRad="38100" dist="38100" dir="2700000" algn="tl">
                    <a:srgbClr val="FFFFFF"/>
                  </a:outerShdw>
                </a:effectLst>
                <a:latin typeface="Times New Roman" pitchFamily="18" charset="0"/>
              </a:rPr>
              <a:t>i</a:t>
            </a:r>
          </a:p>
        </p:txBody>
      </p:sp>
      <p:grpSp>
        <p:nvGrpSpPr>
          <p:cNvPr id="546981" name="Group 165"/>
          <p:cNvGrpSpPr>
            <a:grpSpLocks/>
          </p:cNvGrpSpPr>
          <p:nvPr/>
        </p:nvGrpSpPr>
        <p:grpSpPr bwMode="auto">
          <a:xfrm>
            <a:off x="3962400" y="2271712"/>
            <a:ext cx="1343025" cy="1447800"/>
            <a:chOff x="2496" y="1104"/>
            <a:chExt cx="846" cy="912"/>
          </a:xfrm>
        </p:grpSpPr>
        <p:pic>
          <p:nvPicPr>
            <p:cNvPr id="546982" name="Picture 166"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 y="1104"/>
              <a:ext cx="814" cy="912"/>
            </a:xfrm>
            <a:prstGeom prst="rect">
              <a:avLst/>
            </a:prstGeom>
            <a:noFill/>
            <a:extLst>
              <a:ext uri="{909E8E84-426E-40DD-AFC4-6F175D3DCCD1}">
                <a14:hiddenFill xmlns:a14="http://schemas.microsoft.com/office/drawing/2010/main">
                  <a:solidFill>
                    <a:srgbClr val="FFFFFF"/>
                  </a:solidFill>
                </a14:hiddenFill>
              </a:ext>
            </a:extLst>
          </p:spPr>
        </p:pic>
        <p:sp>
          <p:nvSpPr>
            <p:cNvPr id="546983" name="Rectangle 167"/>
            <p:cNvSpPr>
              <a:spLocks noChangeArrowheads="1"/>
            </p:cNvSpPr>
            <p:nvPr/>
          </p:nvSpPr>
          <p:spPr bwMode="auto">
            <a:xfrm>
              <a:off x="2496" y="1152"/>
              <a:ext cx="844" cy="476"/>
            </a:xfrm>
            <a:prstGeom prst="rect">
              <a:avLst/>
            </a:prstGeom>
            <a:noFill/>
            <a:ln>
              <a:noFill/>
            </a:ln>
            <a:effectLst/>
            <a:extLst>
              <a:ext uri="{909E8E84-426E-40DD-AFC4-6F175D3DCCD1}">
                <a14:hiddenFill xmlns:a14="http://schemas.microsoft.com/office/drawing/2010/main">
                  <a:gradFill rotWithShape="0">
                    <a:gsLst>
                      <a:gs pos="0">
                        <a:srgbClr val="0099CC">
                          <a:gamma/>
                          <a:tint val="0"/>
                          <a:invGamma/>
                        </a:srgbClr>
                      </a:gs>
                      <a:gs pos="50000">
                        <a:srgbClr val="0099CC"/>
                      </a:gs>
                      <a:gs pos="100000">
                        <a:srgbClr val="0099CC">
                          <a:gamma/>
                          <a:tint val="0"/>
                          <a:invGamma/>
                        </a:srgbClr>
                      </a:gs>
                    </a:gsLst>
                    <a:lin ang="270000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flatTx/>
            </a:bodyPr>
            <a:lstStyle/>
            <a:p>
              <a:pPr algn="ctr" eaLnBrk="1" hangingPunct="1"/>
              <a:r>
                <a:rPr kumimoji="1" lang="en-US" sz="4400" b="1" baseline="-25000">
                  <a:effectLst>
                    <a:outerShdw blurRad="38100" dist="38100" dir="2700000" algn="tl">
                      <a:srgbClr val="FFFFFF"/>
                    </a:outerShdw>
                  </a:effectLst>
                  <a:latin typeface="Times New Roman" pitchFamily="18" charset="0"/>
                  <a:sym typeface="Symbol" pitchFamily="18" charset="2"/>
                </a:rPr>
                <a:t></a:t>
              </a:r>
              <a:r>
                <a:rPr kumimoji="1" lang="en-US" sz="4400" b="1" i="1" baseline="-25000">
                  <a:effectLst>
                    <a:outerShdw blurRad="38100" dist="38100" dir="2700000" algn="tl">
                      <a:srgbClr val="FFFFFF"/>
                    </a:outerShdw>
                  </a:effectLst>
                  <a:latin typeface="Times New Roman" pitchFamily="18" charset="0"/>
                  <a:sym typeface="Symbol" pitchFamily="18" charset="2"/>
                </a:rPr>
                <a:t>a</a:t>
              </a:r>
              <a:r>
                <a:rPr kumimoji="1" lang="en-US" sz="4400" b="1" baseline="-25000">
                  <a:effectLst>
                    <a:outerShdw blurRad="38100" dist="38100" dir="2700000" algn="tl">
                      <a:srgbClr val="FFFFFF"/>
                    </a:outerShdw>
                  </a:effectLst>
                  <a:latin typeface="Times New Roman" pitchFamily="18" charset="0"/>
                  <a:sym typeface="Symbol" pitchFamily="18" charset="2"/>
                </a:rPr>
                <a:t>(</a:t>
              </a:r>
              <a:r>
                <a:rPr kumimoji="1" lang="en-US" sz="4400" b="1" i="1" baseline="-25000">
                  <a:effectLst>
                    <a:outerShdw blurRad="38100" dist="38100" dir="2700000" algn="tl">
                      <a:srgbClr val="FFFFFF"/>
                    </a:outerShdw>
                  </a:effectLst>
                  <a:latin typeface="Times New Roman" pitchFamily="18" charset="0"/>
                  <a:sym typeface="Symbol" pitchFamily="18" charset="2"/>
                </a:rPr>
                <a:t>x</a:t>
              </a:r>
              <a:r>
                <a:rPr kumimoji="1" lang="en-US" sz="4400" b="1" baseline="-25000">
                  <a:effectLst>
                    <a:outerShdw blurRad="38100" dist="38100" dir="2700000" algn="tl">
                      <a:srgbClr val="FFFFFF"/>
                    </a:outerShdw>
                  </a:effectLst>
                  <a:latin typeface="Times New Roman" pitchFamily="18" charset="0"/>
                  <a:sym typeface="Symbol" pitchFamily="18" charset="2"/>
                </a:rPr>
                <a:t>)</a:t>
              </a:r>
            </a:p>
          </p:txBody>
        </p:sp>
      </p:grpSp>
      <p:cxnSp>
        <p:nvCxnSpPr>
          <p:cNvPr id="546984" name="AutoShape 168"/>
          <p:cNvCxnSpPr>
            <a:cxnSpLocks noChangeShapeType="1"/>
            <a:stCxn id="546902" idx="0"/>
            <a:endCxn id="546983" idx="1"/>
          </p:cNvCxnSpPr>
          <p:nvPr/>
        </p:nvCxnSpPr>
        <p:spPr bwMode="auto">
          <a:xfrm rot="5400000" flipV="1">
            <a:off x="2426494" y="1189831"/>
            <a:ext cx="1066800" cy="2005012"/>
          </a:xfrm>
          <a:prstGeom prst="curvedConnector4">
            <a:avLst>
              <a:gd name="adj1" fmla="val -21431"/>
              <a:gd name="adj2" fmla="val 58194"/>
            </a:avLst>
          </a:prstGeom>
          <a:noFill/>
          <a:ln w="38100">
            <a:solidFill>
              <a:srgbClr val="FFFF00"/>
            </a:solidFill>
            <a:round/>
            <a:headEnd/>
            <a:tailEnd type="triangle" w="med" len="med"/>
          </a:ln>
          <a:effectLst/>
          <a:scene3d>
            <a:camera prst="legacyObliqueTopRight"/>
            <a:lightRig rig="legacyFlat3" dir="b"/>
          </a:scene3d>
          <a:sp3d extrusionH="100000" prstMaterial="legacyMatte">
            <a:bevelT w="13500" h="13500" prst="angle"/>
            <a:bevelB w="13500" h="13500" prst="angle"/>
            <a:extrusionClr>
              <a:srgbClr val="FFFF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6985" name="AutoShape 169"/>
          <p:cNvCxnSpPr>
            <a:cxnSpLocks noChangeShapeType="1"/>
            <a:stCxn id="546983" idx="3"/>
            <a:endCxn id="546980" idx="0"/>
          </p:cNvCxnSpPr>
          <p:nvPr/>
        </p:nvCxnSpPr>
        <p:spPr bwMode="auto">
          <a:xfrm flipV="1">
            <a:off x="5302250" y="1782762"/>
            <a:ext cx="1530350" cy="942975"/>
          </a:xfrm>
          <a:prstGeom prst="curvedConnector4">
            <a:avLst>
              <a:gd name="adj1" fmla="val 39213"/>
              <a:gd name="adj2" fmla="val 124241"/>
            </a:avLst>
          </a:prstGeom>
          <a:noFill/>
          <a:ln w="38100">
            <a:solidFill>
              <a:srgbClr val="FFFF00"/>
            </a:solidFill>
            <a:round/>
            <a:headEnd/>
            <a:tailEnd type="triangle" w="med" len="med"/>
          </a:ln>
          <a:effectLst/>
          <a:scene3d>
            <a:camera prst="legacyObliqueTopRight"/>
            <a:lightRig rig="legacyFlat3" dir="b"/>
          </a:scene3d>
          <a:sp3d extrusionH="100000" prstMaterial="legacyMatte">
            <a:bevelT w="13500" h="13500" prst="angle"/>
            <a:bevelB w="13500" h="13500" prst="angle"/>
            <a:extrusionClr>
              <a:srgbClr val="FFFF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ight Arrow 89"/>
          <p:cNvSpPr/>
          <p:nvPr/>
        </p:nvSpPr>
        <p:spPr>
          <a:xfrm>
            <a:off x="3490913" y="4724400"/>
            <a:ext cx="24384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MixColumns</a:t>
            </a:r>
            <a:endParaRPr lang="en-US" dirty="0"/>
          </a:p>
        </p:txBody>
      </p:sp>
      <p:sp>
        <p:nvSpPr>
          <p:cNvPr id="9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47</a:t>
            </a:fld>
            <a:endParaRPr lang="en-US" dirty="0">
              <a:latin typeface="+mn-lt"/>
            </a:endParaRPr>
          </a:p>
        </p:txBody>
      </p:sp>
    </p:spTree>
    <p:extLst>
      <p:ext uri="{BB962C8B-B14F-4D97-AF65-F5344CB8AC3E}">
        <p14:creationId xmlns:p14="http://schemas.microsoft.com/office/powerpoint/2010/main" val="1045683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6902"/>
                                        </p:tgtEl>
                                        <p:attrNameLst>
                                          <p:attrName>style.visibility</p:attrName>
                                        </p:attrNameLst>
                                      </p:cBhvr>
                                      <p:to>
                                        <p:strVal val="visible"/>
                                      </p:to>
                                    </p:set>
                                    <p:animEffect transition="in" filter="fade">
                                      <p:cBhvr>
                                        <p:cTn id="7" dur="1000"/>
                                        <p:tgtEl>
                                          <p:spTgt spid="546902"/>
                                        </p:tgtEl>
                                      </p:cBhvr>
                                    </p:animEffect>
                                  </p:childTnLst>
                                </p:cTn>
                              </p:par>
                              <p:par>
                                <p:cTn id="8" presetID="10" presetClass="entr" presetSubtype="0" fill="hold" nodeType="withEffect">
                                  <p:stCondLst>
                                    <p:cond delay="0"/>
                                  </p:stCondLst>
                                  <p:childTnLst>
                                    <p:set>
                                      <p:cBhvr>
                                        <p:cTn id="9" dur="1" fill="hold">
                                          <p:stCondLst>
                                            <p:cond delay="0"/>
                                          </p:stCondLst>
                                        </p:cTn>
                                        <p:tgtEl>
                                          <p:spTgt spid="546984"/>
                                        </p:tgtEl>
                                        <p:attrNameLst>
                                          <p:attrName>style.visibility</p:attrName>
                                        </p:attrNameLst>
                                      </p:cBhvr>
                                      <p:to>
                                        <p:strVal val="visible"/>
                                      </p:to>
                                    </p:set>
                                    <p:animEffect transition="in" filter="fade">
                                      <p:cBhvr>
                                        <p:cTn id="10" dur="1000"/>
                                        <p:tgtEl>
                                          <p:spTgt spid="546984"/>
                                        </p:tgtEl>
                                      </p:cBhvr>
                                    </p:animEffect>
                                  </p:childTnLst>
                                </p:cTn>
                              </p:par>
                              <p:par>
                                <p:cTn id="11" presetID="10" presetClass="entr" presetSubtype="0" fill="hold" nodeType="withEffect">
                                  <p:stCondLst>
                                    <p:cond delay="0"/>
                                  </p:stCondLst>
                                  <p:childTnLst>
                                    <p:set>
                                      <p:cBhvr>
                                        <p:cTn id="12" dur="1" fill="hold">
                                          <p:stCondLst>
                                            <p:cond delay="0"/>
                                          </p:stCondLst>
                                        </p:cTn>
                                        <p:tgtEl>
                                          <p:spTgt spid="546981"/>
                                        </p:tgtEl>
                                        <p:attrNameLst>
                                          <p:attrName>style.visibility</p:attrName>
                                        </p:attrNameLst>
                                      </p:cBhvr>
                                      <p:to>
                                        <p:strVal val="visible"/>
                                      </p:to>
                                    </p:set>
                                    <p:animEffect transition="in" filter="fade">
                                      <p:cBhvr>
                                        <p:cTn id="13" dur="1000"/>
                                        <p:tgtEl>
                                          <p:spTgt spid="546981"/>
                                        </p:tgtEl>
                                      </p:cBhvr>
                                    </p:animEffect>
                                  </p:childTnLst>
                                </p:cTn>
                              </p:par>
                              <p:par>
                                <p:cTn id="14" presetID="10" presetClass="entr" presetSubtype="0" fill="hold" nodeType="withEffect">
                                  <p:stCondLst>
                                    <p:cond delay="0"/>
                                  </p:stCondLst>
                                  <p:childTnLst>
                                    <p:set>
                                      <p:cBhvr>
                                        <p:cTn id="15" dur="1" fill="hold">
                                          <p:stCondLst>
                                            <p:cond delay="0"/>
                                          </p:stCondLst>
                                        </p:cTn>
                                        <p:tgtEl>
                                          <p:spTgt spid="546985"/>
                                        </p:tgtEl>
                                        <p:attrNameLst>
                                          <p:attrName>style.visibility</p:attrName>
                                        </p:attrNameLst>
                                      </p:cBhvr>
                                      <p:to>
                                        <p:strVal val="visible"/>
                                      </p:to>
                                    </p:set>
                                    <p:animEffect transition="in" filter="fade">
                                      <p:cBhvr>
                                        <p:cTn id="16" dur="1000"/>
                                        <p:tgtEl>
                                          <p:spTgt spid="54698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6980"/>
                                        </p:tgtEl>
                                        <p:attrNameLst>
                                          <p:attrName>style.visibility</p:attrName>
                                        </p:attrNameLst>
                                      </p:cBhvr>
                                      <p:to>
                                        <p:strVal val="visible"/>
                                      </p:to>
                                    </p:set>
                                    <p:animEffect transition="in" filter="fade">
                                      <p:cBhvr>
                                        <p:cTn id="19" dur="1000"/>
                                        <p:tgtEl>
                                          <p:spTgt spid="54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02" grpId="0" animBg="1"/>
      <p:bldP spid="54698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Phép biến đổi </a:t>
            </a:r>
            <a:r>
              <a:rPr lang="en-US">
                <a:latin typeface="Comic Sans MS" pitchFamily="66" charset="0"/>
              </a:rPr>
              <a:t>MixColumns</a:t>
            </a:r>
          </a:p>
        </p:txBody>
      </p:sp>
      <p:sp>
        <p:nvSpPr>
          <p:cNvPr id="576515" name="Rectangle 3"/>
          <p:cNvSpPr>
            <a:spLocks noGrp="1" noChangeArrowheads="1"/>
          </p:cNvSpPr>
          <p:nvPr>
            <p:ph type="body" idx="1"/>
          </p:nvPr>
        </p:nvSpPr>
        <p:spPr>
          <a:xfrm>
            <a:off x="382588" y="1414463"/>
            <a:ext cx="8380412" cy="2921000"/>
          </a:xfrm>
          <a:ln cap="flat" algn="ctr">
            <a:headEnd type="none" w="sm" len="sm"/>
            <a:tailEnd type="none" w="sm" len="sm"/>
          </a:ln>
        </p:spPr>
        <p:txBody>
          <a:bodyPr/>
          <a:lstStyle/>
          <a:p>
            <a:r>
              <a:rPr lang="en-US"/>
              <a:t>Mỗi cột của trạng thái hiện hành được biểu diễn dưới dạng đa thức </a:t>
            </a:r>
            <a:r>
              <a:rPr lang="en-US" i="1"/>
              <a:t>s</a:t>
            </a:r>
            <a:r>
              <a:rPr lang="en-US"/>
              <a:t>(</a:t>
            </a:r>
            <a:r>
              <a:rPr lang="en-US" i="1"/>
              <a:t>x</a:t>
            </a:r>
            <a:r>
              <a:rPr lang="en-US"/>
              <a:t>) có các hệ số trên GF(2</a:t>
            </a:r>
            <a:r>
              <a:rPr lang="en-US" baseline="30000"/>
              <a:t>8</a:t>
            </a:r>
            <a:r>
              <a:rPr lang="en-US"/>
              <a:t>). </a:t>
            </a:r>
          </a:p>
          <a:p>
            <a:r>
              <a:rPr lang="en-US"/>
              <a:t>Thực hiện phép nhân </a:t>
            </a:r>
          </a:p>
          <a:p>
            <a:pPr algn="ctr">
              <a:buFont typeface="Wingdings 2" pitchFamily="18" charset="2"/>
              <a:buNone/>
            </a:pPr>
            <a:r>
              <a:rPr lang="en-US" i="1"/>
              <a:t>s</a:t>
            </a:r>
            <a:r>
              <a:rPr lang="en-US"/>
              <a:t>’(</a:t>
            </a:r>
            <a:r>
              <a:rPr lang="en-US" i="1"/>
              <a:t>x</a:t>
            </a:r>
            <a:r>
              <a:rPr lang="en-US"/>
              <a:t>) = </a:t>
            </a:r>
            <a:r>
              <a:rPr lang="en-US" i="1"/>
              <a:t>a</a:t>
            </a:r>
            <a:r>
              <a:rPr lang="en-US"/>
              <a:t>(</a:t>
            </a:r>
            <a:r>
              <a:rPr lang="en-US" i="1"/>
              <a:t>x</a:t>
            </a:r>
            <a:r>
              <a:rPr lang="en-US"/>
              <a:t>) </a:t>
            </a:r>
            <a:r>
              <a:rPr lang="en-US">
                <a:sym typeface="Symbol" pitchFamily="18" charset="2"/>
              </a:rPr>
              <a:t></a:t>
            </a:r>
            <a:r>
              <a:rPr lang="en-US"/>
              <a:t> </a:t>
            </a:r>
            <a:r>
              <a:rPr lang="en-US" i="1"/>
              <a:t>s</a:t>
            </a:r>
            <a:r>
              <a:rPr lang="en-US"/>
              <a:t>(</a:t>
            </a:r>
            <a:r>
              <a:rPr lang="en-US" i="1"/>
              <a:t>x</a:t>
            </a:r>
            <a:r>
              <a:rPr lang="en-US"/>
              <a:t>)</a:t>
            </a:r>
          </a:p>
          <a:p>
            <a:pPr>
              <a:buFont typeface="Wingdings 2" pitchFamily="18" charset="2"/>
              <a:buNone/>
            </a:pPr>
            <a:r>
              <a:rPr lang="en-US"/>
              <a:t>	với</a:t>
            </a:r>
          </a:p>
          <a:p>
            <a:pPr algn="ctr">
              <a:buFont typeface="Wingdings 2" pitchFamily="18" charset="2"/>
              <a:buNone/>
            </a:pPr>
            <a:r>
              <a:rPr lang="en-US" i="1"/>
              <a:t>a</a:t>
            </a:r>
            <a:r>
              <a:rPr lang="en-US"/>
              <a:t>(</a:t>
            </a:r>
            <a:r>
              <a:rPr lang="en-US" i="1"/>
              <a:t>x</a:t>
            </a:r>
            <a:r>
              <a:rPr lang="en-US"/>
              <a:t>) = {03}</a:t>
            </a:r>
            <a:r>
              <a:rPr lang="en-US" i="1"/>
              <a:t>x</a:t>
            </a:r>
            <a:r>
              <a:rPr lang="en-US" baseline="30000"/>
              <a:t>3</a:t>
            </a:r>
            <a:r>
              <a:rPr lang="en-US"/>
              <a:t>+{01}</a:t>
            </a:r>
            <a:r>
              <a:rPr lang="en-US" i="1"/>
              <a:t>x</a:t>
            </a:r>
            <a:r>
              <a:rPr lang="en-US" baseline="30000"/>
              <a:t>2</a:t>
            </a:r>
            <a:r>
              <a:rPr lang="en-US"/>
              <a:t>+{01}</a:t>
            </a:r>
            <a:r>
              <a:rPr lang="en-US" i="1"/>
              <a:t>x</a:t>
            </a:r>
            <a:r>
              <a:rPr lang="en-US"/>
              <a:t>+{02}</a:t>
            </a:r>
          </a:p>
        </p:txBody>
      </p:sp>
      <p:graphicFrame>
        <p:nvGraphicFramePr>
          <p:cNvPr id="576518" name="Object 6"/>
          <p:cNvGraphicFramePr>
            <a:graphicFrameLocks noChangeAspect="1"/>
          </p:cNvGraphicFramePr>
          <p:nvPr>
            <p:extLst>
              <p:ext uri="{D42A27DB-BD31-4B8C-83A1-F6EECF244321}">
                <p14:modId xmlns:p14="http://schemas.microsoft.com/office/powerpoint/2010/main" val="2102167788"/>
              </p:ext>
            </p:extLst>
          </p:nvPr>
        </p:nvGraphicFramePr>
        <p:xfrm>
          <a:off x="2057400" y="3987900"/>
          <a:ext cx="5111100" cy="2412900"/>
        </p:xfrm>
        <a:graphic>
          <a:graphicData uri="http://schemas.openxmlformats.org/presentationml/2006/ole">
            <mc:AlternateContent xmlns:mc="http://schemas.openxmlformats.org/markup-compatibility/2006">
              <mc:Choice xmlns:v="urn:schemas-microsoft-com:vml" Requires="v">
                <p:oleObj spid="_x0000_s7175" name="Equation" r:id="rId4" imgW="2044440" imgH="965160" progId="Equation.3">
                  <p:embed/>
                </p:oleObj>
              </mc:Choice>
              <mc:Fallback>
                <p:oleObj name="Equation" r:id="rId4" imgW="2044440" imgH="965160" progId="Equation.3">
                  <p:embed/>
                  <p:pic>
                    <p:nvPicPr>
                      <p:cNvPr id="0" name=""/>
                      <p:cNvPicPr>
                        <a:picLocks noChangeAspect="1" noChangeArrowheads="1"/>
                      </p:cNvPicPr>
                      <p:nvPr/>
                    </p:nvPicPr>
                    <p:blipFill>
                      <a:blip r:embed="rId5"/>
                      <a:srcRect/>
                      <a:stretch>
                        <a:fillRect/>
                      </a:stretch>
                    </p:blipFill>
                    <p:spPr bwMode="auto">
                      <a:xfrm>
                        <a:off x="2057400" y="3987900"/>
                        <a:ext cx="5111100" cy="24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48</a:t>
            </a:fld>
            <a:endParaRPr lang="en-US" dirty="0">
              <a:latin typeface="+mn-lt"/>
            </a:endParaRPr>
          </a:p>
        </p:txBody>
      </p:sp>
    </p:spTree>
    <p:extLst>
      <p:ext uri="{BB962C8B-B14F-4D97-AF65-F5344CB8AC3E}">
        <p14:creationId xmlns:p14="http://schemas.microsoft.com/office/powerpoint/2010/main" val="117169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Phép biến đổi ngược </a:t>
            </a:r>
            <a:r>
              <a:rPr lang="en-US">
                <a:latin typeface="Comic Sans MS" pitchFamily="66" charset="0"/>
              </a:rPr>
              <a:t>InvMixColumns</a:t>
            </a:r>
          </a:p>
        </p:txBody>
      </p:sp>
      <p:sp>
        <p:nvSpPr>
          <p:cNvPr id="578563" name="Rectangle 3"/>
          <p:cNvSpPr>
            <a:spLocks noGrp="1" noChangeArrowheads="1"/>
          </p:cNvSpPr>
          <p:nvPr>
            <p:ph type="body" idx="1"/>
          </p:nvPr>
        </p:nvSpPr>
        <p:spPr>
          <a:xfrm>
            <a:off x="381000" y="1416050"/>
            <a:ext cx="8388350" cy="2921000"/>
          </a:xfrm>
          <a:ln/>
        </p:spPr>
        <p:txBody>
          <a:bodyPr/>
          <a:lstStyle/>
          <a:p>
            <a:pPr algn="just"/>
            <a:r>
              <a:rPr lang="en-US"/>
              <a:t>Mỗi cột của trạng thái hiện hành được biểu diễn dưới dạng đa thức </a:t>
            </a:r>
            <a:r>
              <a:rPr lang="en-US" i="1"/>
              <a:t>s</a:t>
            </a:r>
            <a:r>
              <a:rPr lang="en-US"/>
              <a:t>(</a:t>
            </a:r>
            <a:r>
              <a:rPr lang="en-US" i="1"/>
              <a:t>x</a:t>
            </a:r>
            <a:r>
              <a:rPr lang="en-US"/>
              <a:t>) có các hệ số trên GF(2</a:t>
            </a:r>
            <a:r>
              <a:rPr lang="en-US" baseline="30000"/>
              <a:t>8</a:t>
            </a:r>
            <a:r>
              <a:rPr lang="en-US"/>
              <a:t>). </a:t>
            </a:r>
          </a:p>
          <a:p>
            <a:pPr algn="just"/>
            <a:r>
              <a:rPr lang="en-US"/>
              <a:t>Thực hiện phép nhân </a:t>
            </a:r>
            <a:endParaRPr lang="en-US">
              <a:latin typeface="VNI-Times" pitchFamily="2" charset="0"/>
              <a:ea typeface="Arial Unicode MS" pitchFamily="34" charset="-128"/>
              <a:cs typeface="Arial Unicode MS" pitchFamily="34" charset="-128"/>
            </a:endParaRPr>
          </a:p>
          <a:p>
            <a:pPr algn="ctr">
              <a:buFont typeface="Wingdings 2" pitchFamily="18" charset="2"/>
              <a:buNone/>
            </a:pPr>
            <a:r>
              <a:rPr lang="en-US" i="1">
                <a:latin typeface="VNI-Times" pitchFamily="2" charset="0"/>
                <a:ea typeface="Arial Unicode MS" pitchFamily="34" charset="-128"/>
                <a:cs typeface="Arial Unicode MS" pitchFamily="34" charset="-128"/>
              </a:rPr>
              <a:t>s</a:t>
            </a:r>
            <a:r>
              <a:rPr lang="en-US">
                <a:latin typeface="VNI-Times" pitchFamily="2" charset="0"/>
                <a:ea typeface="Arial Unicode MS" pitchFamily="34" charset="-128"/>
                <a:cs typeface="Arial Unicode MS" pitchFamily="34" charset="-128"/>
              </a:rPr>
              <a:t>’(</a:t>
            </a:r>
            <a:r>
              <a:rPr lang="en-US" i="1">
                <a:latin typeface="VNI-Times" pitchFamily="2" charset="0"/>
                <a:ea typeface="Arial Unicode MS" pitchFamily="34" charset="-128"/>
                <a:cs typeface="Arial Unicode MS" pitchFamily="34" charset="-128"/>
              </a:rPr>
              <a:t>x</a:t>
            </a:r>
            <a:r>
              <a:rPr lang="en-US">
                <a:latin typeface="VNI-Times" pitchFamily="2" charset="0"/>
                <a:ea typeface="Arial Unicode MS" pitchFamily="34" charset="-128"/>
                <a:cs typeface="Arial Unicode MS" pitchFamily="34" charset="-128"/>
              </a:rPr>
              <a:t>) = </a:t>
            </a:r>
            <a:r>
              <a:rPr lang="en-US" i="1">
                <a:latin typeface="VNI-Times" pitchFamily="2" charset="0"/>
                <a:ea typeface="Arial Unicode MS" pitchFamily="34" charset="-128"/>
                <a:cs typeface="Arial Unicode MS" pitchFamily="34" charset="-128"/>
              </a:rPr>
              <a:t>a</a:t>
            </a:r>
            <a:r>
              <a:rPr lang="en-US" baseline="30000">
                <a:latin typeface="VNI-Times" pitchFamily="2" charset="0"/>
                <a:ea typeface="Arial Unicode MS" pitchFamily="34" charset="-128"/>
                <a:cs typeface="Arial Unicode MS" pitchFamily="34" charset="-128"/>
              </a:rPr>
              <a:t>-1</a:t>
            </a:r>
            <a:r>
              <a:rPr lang="en-US">
                <a:latin typeface="VNI-Times" pitchFamily="2" charset="0"/>
                <a:ea typeface="Arial Unicode MS" pitchFamily="34" charset="-128"/>
                <a:cs typeface="Arial Unicode MS" pitchFamily="34" charset="-128"/>
              </a:rPr>
              <a:t>(</a:t>
            </a:r>
            <a:r>
              <a:rPr lang="en-US" i="1">
                <a:latin typeface="VNI-Times" pitchFamily="2" charset="0"/>
                <a:ea typeface="Arial Unicode MS" pitchFamily="34" charset="-128"/>
                <a:cs typeface="Arial Unicode MS" pitchFamily="34" charset="-128"/>
              </a:rPr>
              <a:t>x</a:t>
            </a:r>
            <a:r>
              <a:rPr lang="en-US">
                <a:latin typeface="VNI-Times" pitchFamily="2" charset="0"/>
                <a:ea typeface="Arial Unicode MS" pitchFamily="34" charset="-128"/>
                <a:cs typeface="Arial Unicode MS" pitchFamily="34" charset="-128"/>
              </a:rPr>
              <a:t>) </a:t>
            </a:r>
            <a:r>
              <a:rPr lang="en-US">
                <a:latin typeface="VNI-Times" pitchFamily="2" charset="0"/>
                <a:ea typeface="Arial Unicode MS" pitchFamily="34" charset="-128"/>
                <a:cs typeface="Arial Unicode MS" pitchFamily="34" charset="-128"/>
                <a:sym typeface="Symbol" pitchFamily="18" charset="2"/>
              </a:rPr>
              <a:t> </a:t>
            </a:r>
            <a:r>
              <a:rPr lang="en-US" i="1">
                <a:latin typeface="VNI-Times" pitchFamily="2" charset="0"/>
                <a:ea typeface="Arial Unicode MS" pitchFamily="34" charset="-128"/>
                <a:cs typeface="Arial Unicode MS" pitchFamily="34" charset="-128"/>
                <a:sym typeface="Symbol" pitchFamily="18" charset="2"/>
              </a:rPr>
              <a:t>s</a:t>
            </a:r>
            <a:r>
              <a:rPr lang="en-US">
                <a:latin typeface="VNI-Times" pitchFamily="2" charset="0"/>
                <a:ea typeface="Arial Unicode MS" pitchFamily="34" charset="-128"/>
                <a:cs typeface="Arial Unicode MS" pitchFamily="34" charset="-128"/>
                <a:sym typeface="Symbol" pitchFamily="18" charset="2"/>
              </a:rPr>
              <a:t>(</a:t>
            </a:r>
            <a:r>
              <a:rPr lang="en-US" i="1">
                <a:latin typeface="VNI-Times" pitchFamily="2" charset="0"/>
                <a:ea typeface="Arial Unicode MS" pitchFamily="34" charset="-128"/>
                <a:cs typeface="Arial Unicode MS" pitchFamily="34" charset="-128"/>
                <a:sym typeface="Symbol" pitchFamily="18" charset="2"/>
              </a:rPr>
              <a:t>x</a:t>
            </a:r>
            <a:r>
              <a:rPr lang="en-US">
                <a:latin typeface="VNI-Times" pitchFamily="2" charset="0"/>
                <a:ea typeface="Arial Unicode MS" pitchFamily="34" charset="-128"/>
                <a:cs typeface="Arial Unicode MS" pitchFamily="34" charset="-128"/>
                <a:sym typeface="Symbol" pitchFamily="18" charset="2"/>
              </a:rPr>
              <a:t>)</a:t>
            </a:r>
          </a:p>
          <a:p>
            <a:pPr algn="just">
              <a:buFont typeface="Wingdings 2" pitchFamily="18" charset="2"/>
              <a:buNone/>
            </a:pPr>
            <a:r>
              <a:rPr lang="en-US"/>
              <a:t>	với</a:t>
            </a:r>
            <a:endParaRPr lang="en-US">
              <a:latin typeface="VNI-Times" pitchFamily="2" charset="0"/>
              <a:cs typeface="Times New Roman" pitchFamily="18" charset="0"/>
            </a:endParaRPr>
          </a:p>
          <a:p>
            <a:pPr algn="ctr">
              <a:buFont typeface="Wingdings 2" pitchFamily="18" charset="2"/>
              <a:buNone/>
            </a:pPr>
            <a:r>
              <a:rPr lang="en-US" i="1">
                <a:latin typeface="VNI-Times" pitchFamily="2" charset="0"/>
                <a:cs typeface="Times New Roman" pitchFamily="18" charset="0"/>
              </a:rPr>
              <a:t>a</a:t>
            </a:r>
            <a:r>
              <a:rPr lang="en-US" baseline="30000">
                <a:latin typeface="VNI-Times" pitchFamily="2" charset="0"/>
                <a:cs typeface="Times New Roman" pitchFamily="18" charset="0"/>
              </a:rPr>
              <a:t>-1</a:t>
            </a:r>
            <a:r>
              <a:rPr lang="en-US">
                <a:latin typeface="VNI-Times" pitchFamily="2" charset="0"/>
                <a:cs typeface="Times New Roman" pitchFamily="18" charset="0"/>
              </a:rPr>
              <a:t>(</a:t>
            </a:r>
            <a:r>
              <a:rPr lang="en-US" i="1">
                <a:latin typeface="VNI-Times" pitchFamily="2" charset="0"/>
                <a:cs typeface="Times New Roman" pitchFamily="18" charset="0"/>
              </a:rPr>
              <a:t>x</a:t>
            </a:r>
            <a:r>
              <a:rPr lang="en-US">
                <a:latin typeface="VNI-Times" pitchFamily="2" charset="0"/>
                <a:cs typeface="Times New Roman" pitchFamily="18" charset="0"/>
              </a:rPr>
              <a:t>) = </a:t>
            </a:r>
            <a:r>
              <a:rPr lang="en-US">
                <a:latin typeface="VNI-Times" pitchFamily="2" charset="0"/>
                <a:cs typeface="Courier New" pitchFamily="49" charset="0"/>
              </a:rPr>
              <a:t>{0b}</a:t>
            </a:r>
            <a:r>
              <a:rPr lang="en-US" i="1">
                <a:latin typeface="VNI-Times" pitchFamily="2" charset="0"/>
                <a:cs typeface="Times New Roman" pitchFamily="18" charset="0"/>
              </a:rPr>
              <a:t>x</a:t>
            </a:r>
            <a:r>
              <a:rPr lang="en-US" baseline="30000">
                <a:latin typeface="VNI-Times" pitchFamily="2" charset="0"/>
                <a:cs typeface="Times New Roman" pitchFamily="18" charset="0"/>
              </a:rPr>
              <a:t>3</a:t>
            </a:r>
            <a:r>
              <a:rPr lang="en-US">
                <a:latin typeface="VNI-Times" pitchFamily="2" charset="0"/>
                <a:cs typeface="Times New Roman" pitchFamily="18" charset="0"/>
              </a:rPr>
              <a:t>+</a:t>
            </a:r>
            <a:r>
              <a:rPr lang="en-US">
                <a:latin typeface="VNI-Times" pitchFamily="2" charset="0"/>
                <a:cs typeface="Courier New" pitchFamily="49" charset="0"/>
              </a:rPr>
              <a:t>{0d}</a:t>
            </a:r>
            <a:r>
              <a:rPr lang="en-US" i="1">
                <a:latin typeface="VNI-Times" pitchFamily="2" charset="0"/>
                <a:cs typeface="Times New Roman" pitchFamily="18" charset="0"/>
              </a:rPr>
              <a:t>x</a:t>
            </a:r>
            <a:r>
              <a:rPr lang="en-US" baseline="30000">
                <a:latin typeface="VNI-Times" pitchFamily="2" charset="0"/>
                <a:cs typeface="Times New Roman" pitchFamily="18" charset="0"/>
              </a:rPr>
              <a:t>2</a:t>
            </a:r>
            <a:r>
              <a:rPr lang="en-US">
                <a:latin typeface="VNI-Times" pitchFamily="2" charset="0"/>
                <a:cs typeface="Times New Roman" pitchFamily="18" charset="0"/>
              </a:rPr>
              <a:t>+</a:t>
            </a:r>
            <a:r>
              <a:rPr lang="en-US">
                <a:latin typeface="VNI-Times" pitchFamily="2" charset="0"/>
                <a:cs typeface="Courier New" pitchFamily="49" charset="0"/>
              </a:rPr>
              <a:t>{09}</a:t>
            </a:r>
            <a:r>
              <a:rPr lang="en-US" i="1">
                <a:latin typeface="VNI-Times" pitchFamily="2" charset="0"/>
                <a:cs typeface="Times New Roman" pitchFamily="18" charset="0"/>
              </a:rPr>
              <a:t>x</a:t>
            </a:r>
            <a:r>
              <a:rPr lang="en-US">
                <a:latin typeface="VNI-Times" pitchFamily="2" charset="0"/>
                <a:cs typeface="Times New Roman" pitchFamily="18" charset="0"/>
              </a:rPr>
              <a:t>+</a:t>
            </a:r>
            <a:r>
              <a:rPr lang="en-US">
                <a:latin typeface="VNI-Times" pitchFamily="2" charset="0"/>
                <a:cs typeface="Courier New" pitchFamily="49" charset="0"/>
              </a:rPr>
              <a:t>{0e}</a:t>
            </a:r>
          </a:p>
        </p:txBody>
      </p:sp>
      <p:sp>
        <p:nvSpPr>
          <p:cNvPr id="578565" name="Rectangle 5"/>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578564" name="Object 4"/>
          <p:cNvGraphicFramePr>
            <a:graphicFrameLocks noChangeAspect="1"/>
          </p:cNvGraphicFramePr>
          <p:nvPr>
            <p:extLst>
              <p:ext uri="{D42A27DB-BD31-4B8C-83A1-F6EECF244321}">
                <p14:modId xmlns:p14="http://schemas.microsoft.com/office/powerpoint/2010/main" val="2014850497"/>
              </p:ext>
            </p:extLst>
          </p:nvPr>
        </p:nvGraphicFramePr>
        <p:xfrm>
          <a:off x="1981800" y="4038600"/>
          <a:ext cx="5333400" cy="2412900"/>
        </p:xfrm>
        <a:graphic>
          <a:graphicData uri="http://schemas.openxmlformats.org/presentationml/2006/ole">
            <mc:AlternateContent xmlns:mc="http://schemas.openxmlformats.org/markup-compatibility/2006">
              <mc:Choice xmlns:v="urn:schemas-microsoft-com:vml" Requires="v">
                <p:oleObj spid="_x0000_s8199" name="Equation" r:id="rId4" imgW="2133360" imgH="965160" progId="Equation.3">
                  <p:embed/>
                </p:oleObj>
              </mc:Choice>
              <mc:Fallback>
                <p:oleObj name="Equation" r:id="rId4" imgW="2133360" imgH="965160" progId="Equation.3">
                  <p:embed/>
                  <p:pic>
                    <p:nvPicPr>
                      <p:cNvPr id="0" name=""/>
                      <p:cNvPicPr>
                        <a:picLocks noChangeAspect="1" noChangeArrowheads="1"/>
                      </p:cNvPicPr>
                      <p:nvPr/>
                    </p:nvPicPr>
                    <p:blipFill>
                      <a:blip r:embed="rId5"/>
                      <a:srcRect/>
                      <a:stretch>
                        <a:fillRect/>
                      </a:stretch>
                    </p:blipFill>
                    <p:spPr bwMode="auto">
                      <a:xfrm>
                        <a:off x="1981800" y="4038600"/>
                        <a:ext cx="5333400" cy="24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49</a:t>
            </a:fld>
            <a:endParaRPr lang="en-US" dirty="0">
              <a:latin typeface="+mn-lt"/>
            </a:endParaRPr>
          </a:p>
        </p:txBody>
      </p:sp>
    </p:spTree>
    <p:extLst>
      <p:ext uri="{BB962C8B-B14F-4D97-AF65-F5344CB8AC3E}">
        <p14:creationId xmlns:p14="http://schemas.microsoft.com/office/powerpoint/2010/main" val="17720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Quy trình mã hóa theo khối</a:t>
            </a:r>
          </a:p>
        </p:txBody>
      </p:sp>
      <p:sp>
        <p:nvSpPr>
          <p:cNvPr id="489475" name="Rectangle 3"/>
          <p:cNvSpPr>
            <a:spLocks noGrp="1" noChangeArrowheads="1"/>
          </p:cNvSpPr>
          <p:nvPr>
            <p:ph type="body" idx="1"/>
          </p:nvPr>
        </p:nvSpPr>
        <p:spPr>
          <a:xfrm>
            <a:off x="382588" y="1414463"/>
            <a:ext cx="8380412" cy="3560762"/>
          </a:xfrm>
          <a:ln/>
        </p:spPr>
        <p:txBody>
          <a:bodyPr/>
          <a:lstStyle/>
          <a:p>
            <a:r>
              <a:rPr lang="en-US"/>
              <a:t>Data Path:</a:t>
            </a:r>
          </a:p>
          <a:p>
            <a:pPr lvl="1" algn="just"/>
            <a:r>
              <a:rPr lang="en-US"/>
              <a:t>Thông thường, quy trình mã hóa bao gồm nhiều chu kỳ mã hóa (round) liên tiếp nhau; mỗi chu kỳ gồm nhiều thao tác mã hóa</a:t>
            </a:r>
          </a:p>
          <a:p>
            <a:pPr algn="just"/>
            <a:r>
              <a:rPr lang="en-US"/>
              <a:t>Key Schedule:</a:t>
            </a:r>
          </a:p>
          <a:p>
            <a:pPr lvl="1" algn="just"/>
            <a:r>
              <a:rPr lang="en-US"/>
              <a:t>Từ khóa gốc (secret key), phát sinh (có quy luật) các giá trị khóa sẽ được sử dụng trong mỗi chu kỳ mã hóa (round key)</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3932769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Phát sinh mã khóa mỗi chu kỳ</a:t>
            </a:r>
          </a:p>
        </p:txBody>
      </p:sp>
      <p:sp>
        <p:nvSpPr>
          <p:cNvPr id="580611" name="Rectangle 3"/>
          <p:cNvSpPr>
            <a:spLocks noGrp="1" noChangeArrowheads="1"/>
          </p:cNvSpPr>
          <p:nvPr>
            <p:ph type="body" idx="1"/>
          </p:nvPr>
        </p:nvSpPr>
        <p:spPr>
          <a:xfrm>
            <a:off x="381000" y="1416050"/>
            <a:ext cx="8388350" cy="2151063"/>
          </a:xfrm>
          <a:ln/>
        </p:spPr>
        <p:txBody>
          <a:bodyPr/>
          <a:lstStyle/>
          <a:p>
            <a:pPr algn="just"/>
            <a:r>
              <a:rPr lang="en-US"/>
              <a:t>Bảng mã khóa mở rộng là mảng 1 chiều chứa các từ (có độ dài 4 byte) </a:t>
            </a:r>
          </a:p>
          <a:p>
            <a:pPr algn="just"/>
            <a:r>
              <a:rPr lang="en-US"/>
              <a:t>Hàm phát sinh bảng mã khóa mở rộng phụ thuộc vào giá trị </a:t>
            </a:r>
            <a:r>
              <a:rPr lang="en-US" i="1"/>
              <a:t>Nk</a:t>
            </a:r>
            <a:r>
              <a:rPr lang="en-US"/>
              <a:t>, tức là phụ thuộc vào độ dài của mã khóa chính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50</a:t>
            </a:fld>
            <a:endParaRPr lang="en-US" dirty="0">
              <a:latin typeface="+mn-lt"/>
            </a:endParaRPr>
          </a:p>
        </p:txBody>
      </p:sp>
    </p:spTree>
    <p:extLst>
      <p:ext uri="{BB962C8B-B14F-4D97-AF65-F5344CB8AC3E}">
        <p14:creationId xmlns:p14="http://schemas.microsoft.com/office/powerpoint/2010/main" val="149489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p:cNvSpPr>
            <a:spLocks noGrp="1" noChangeArrowheads="1"/>
          </p:cNvSpPr>
          <p:nvPr>
            <p:ph type="title"/>
          </p:nvPr>
        </p:nvSpPr>
        <p:spPr/>
        <p:txBody>
          <a:bodyPr/>
          <a:lstStyle/>
          <a:p>
            <a:r>
              <a:rPr lang="en-US"/>
              <a:t>Phát sinh mã khóa mỗi chu kỳ</a:t>
            </a:r>
          </a:p>
        </p:txBody>
      </p:sp>
      <p:graphicFrame>
        <p:nvGraphicFramePr>
          <p:cNvPr id="582659" name="Object 3"/>
          <p:cNvGraphicFramePr>
            <a:graphicFrameLocks noChangeAspect="1"/>
          </p:cNvGraphicFramePr>
          <p:nvPr/>
        </p:nvGraphicFramePr>
        <p:xfrm>
          <a:off x="152400" y="2493963"/>
          <a:ext cx="8583613" cy="1392237"/>
        </p:xfrm>
        <a:graphic>
          <a:graphicData uri="http://schemas.openxmlformats.org/presentationml/2006/ole">
            <mc:AlternateContent xmlns:mc="http://schemas.openxmlformats.org/markup-compatibility/2006">
              <mc:Choice xmlns:v="urn:schemas-microsoft-com:vml" Requires="v">
                <p:oleObj spid="_x0000_s9223" r:id="rId4" imgW="4800600" imgH="772668" progId="SmartDraw.2">
                  <p:embed/>
                </p:oleObj>
              </mc:Choice>
              <mc:Fallback>
                <p:oleObj r:id="rId4" imgW="4800600" imgH="772668"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152"/>
                      <a:stretch>
                        <a:fillRect/>
                      </a:stretch>
                    </p:blipFill>
                    <p:spPr bwMode="auto">
                      <a:xfrm>
                        <a:off x="152400" y="2493963"/>
                        <a:ext cx="8583613"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2661" name="Rectangle 5"/>
          <p:cNvSpPr>
            <a:spLocks noChangeArrowheads="1"/>
          </p:cNvSpPr>
          <p:nvPr/>
        </p:nvSpPr>
        <p:spPr bwMode="auto">
          <a:xfrm>
            <a:off x="1429741" y="4267200"/>
            <a:ext cx="626645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sz="2400" b="1" dirty="0" err="1">
                <a:solidFill>
                  <a:schemeClr val="tx1"/>
                </a:solidFill>
                <a:latin typeface="Arial" pitchFamily="34" charset="0"/>
                <a:cs typeface="Arial" pitchFamily="34" charset="0"/>
              </a:rPr>
              <a:t>Bảng</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mã</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khóa</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mở</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rộng</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và</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cách</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xác</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định</a:t>
            </a:r>
            <a:r>
              <a:rPr lang="en-US" sz="2400" b="1" dirty="0">
                <a:solidFill>
                  <a:schemeClr val="tx1"/>
                </a:solidFill>
                <a:latin typeface="Arial" pitchFamily="34" charset="0"/>
                <a:cs typeface="Arial" pitchFamily="34" charset="0"/>
              </a:rPr>
              <a:t> </a:t>
            </a:r>
          </a:p>
          <a:p>
            <a:pPr algn="ctr"/>
            <a:r>
              <a:rPr lang="en-US" sz="2400" b="1" dirty="0" err="1">
                <a:solidFill>
                  <a:schemeClr val="tx1"/>
                </a:solidFill>
                <a:latin typeface="Arial" pitchFamily="34" charset="0"/>
                <a:cs typeface="Arial" pitchFamily="34" charset="0"/>
              </a:rPr>
              <a:t>mã</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khóa</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của</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chu</a:t>
            </a:r>
            <a:r>
              <a:rPr lang="en-US" sz="2400" b="1" dirty="0">
                <a:solidFill>
                  <a:schemeClr val="tx1"/>
                </a:solidFill>
                <a:latin typeface="Arial" pitchFamily="34" charset="0"/>
                <a:cs typeface="Arial" pitchFamily="34" charset="0"/>
              </a:rPr>
              <a:t> </a:t>
            </a:r>
            <a:r>
              <a:rPr lang="en-US" sz="2400" b="1" dirty="0" err="1">
                <a:solidFill>
                  <a:schemeClr val="tx1"/>
                </a:solidFill>
                <a:latin typeface="Arial" pitchFamily="34" charset="0"/>
                <a:cs typeface="Arial" pitchFamily="34" charset="0"/>
              </a:rPr>
              <a:t>kỳ</a:t>
            </a:r>
            <a:r>
              <a:rPr lang="en-US" sz="2400" b="1" dirty="0">
                <a:solidFill>
                  <a:schemeClr val="tx1"/>
                </a:solidFill>
                <a:latin typeface="Arial" pitchFamily="34" charset="0"/>
                <a:cs typeface="Arial" pitchFamily="34" charset="0"/>
              </a:rPr>
              <a:t> (</a:t>
            </a:r>
            <a:r>
              <a:rPr lang="en-US" sz="2400" b="1" i="1" dirty="0" err="1">
                <a:solidFill>
                  <a:schemeClr val="tx1"/>
                </a:solidFill>
                <a:latin typeface="Arial" pitchFamily="34" charset="0"/>
                <a:cs typeface="Arial" pitchFamily="34" charset="0"/>
              </a:rPr>
              <a:t>Nb</a:t>
            </a:r>
            <a:r>
              <a:rPr lang="en-US" sz="2400" b="1" dirty="0">
                <a:solidFill>
                  <a:schemeClr val="tx1"/>
                </a:solidFill>
                <a:latin typeface="Arial" pitchFamily="34" charset="0"/>
                <a:cs typeface="Arial" pitchFamily="34" charset="0"/>
              </a:rPr>
              <a:t>=6, </a:t>
            </a:r>
            <a:r>
              <a:rPr lang="en-US" sz="2400" b="1" i="1" dirty="0" err="1">
                <a:solidFill>
                  <a:schemeClr val="tx1"/>
                </a:solidFill>
                <a:latin typeface="Arial" pitchFamily="34" charset="0"/>
                <a:cs typeface="Arial" pitchFamily="34" charset="0"/>
              </a:rPr>
              <a:t>Nk</a:t>
            </a:r>
            <a:r>
              <a:rPr lang="en-US" sz="2400" b="1" dirty="0">
                <a:solidFill>
                  <a:schemeClr val="tx1"/>
                </a:solidFill>
                <a:latin typeface="Arial" pitchFamily="34" charset="0"/>
                <a:cs typeface="Arial" pitchFamily="34" charset="0"/>
              </a:rPr>
              <a:t>=4)</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51</a:t>
            </a:fld>
            <a:endParaRPr lang="en-US" dirty="0">
              <a:latin typeface="+mn-lt"/>
            </a:endParaRPr>
          </a:p>
        </p:txBody>
      </p:sp>
    </p:spTree>
    <p:extLst>
      <p:ext uri="{BB962C8B-B14F-4D97-AF65-F5344CB8AC3E}">
        <p14:creationId xmlns:p14="http://schemas.microsoft.com/office/powerpoint/2010/main" val="1845353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Phát sinh mã khóa mỗi chu kỳ</a:t>
            </a:r>
          </a:p>
        </p:txBody>
      </p:sp>
      <p:sp>
        <p:nvSpPr>
          <p:cNvPr id="591875" name="Rectangle 3"/>
          <p:cNvSpPr>
            <a:spLocks noGrp="1" noChangeArrowheads="1"/>
          </p:cNvSpPr>
          <p:nvPr>
            <p:ph type="body" idx="1"/>
          </p:nvPr>
        </p:nvSpPr>
        <p:spPr>
          <a:xfrm>
            <a:off x="382588" y="1127125"/>
            <a:ext cx="8380412" cy="5502275"/>
          </a:xfrm>
          <a:ln/>
        </p:spPr>
        <p:txBody>
          <a:bodyPr/>
          <a:lstStyle/>
          <a:p>
            <a:pPr>
              <a:lnSpc>
                <a:spcPct val="90000"/>
              </a:lnSpc>
              <a:spcBef>
                <a:spcPts val="0"/>
              </a:spcBef>
              <a:buFont typeface="Wingdings 2" pitchFamily="18" charset="2"/>
              <a:buNone/>
            </a:pPr>
            <a:r>
              <a:rPr lang="en-US" sz="2000" b="1" dirty="0" err="1">
                <a:latin typeface="Comic Sans MS" pitchFamily="66" charset="0"/>
              </a:rPr>
              <a:t>KeyExpansion</a:t>
            </a:r>
            <a:r>
              <a:rPr lang="en-US" sz="2000" dirty="0">
                <a:latin typeface="Comic Sans MS" pitchFamily="66" charset="0"/>
              </a:rPr>
              <a:t>(byte key[4 * </a:t>
            </a:r>
            <a:r>
              <a:rPr lang="en-US" sz="2000" dirty="0" err="1">
                <a:latin typeface="Comic Sans MS" pitchFamily="66" charset="0"/>
              </a:rPr>
              <a:t>Nk</a:t>
            </a:r>
            <a:r>
              <a:rPr lang="en-US" sz="2000" dirty="0">
                <a:latin typeface="Comic Sans MS" pitchFamily="66" charset="0"/>
              </a:rPr>
              <a:t>], word w[</a:t>
            </a:r>
            <a:r>
              <a:rPr lang="en-US" sz="2000" dirty="0" err="1">
                <a:latin typeface="Comic Sans MS" pitchFamily="66" charset="0"/>
              </a:rPr>
              <a:t>Nb</a:t>
            </a:r>
            <a:r>
              <a:rPr lang="en-US" sz="2000" dirty="0">
                <a:latin typeface="Comic Sans MS" pitchFamily="66" charset="0"/>
              </a:rPr>
              <a:t> * (Nr + 1)], </a:t>
            </a:r>
            <a:r>
              <a:rPr lang="en-US" sz="2000" dirty="0" err="1">
                <a:latin typeface="Comic Sans MS" pitchFamily="66" charset="0"/>
              </a:rPr>
              <a:t>Nk</a:t>
            </a:r>
            <a:r>
              <a:rPr lang="en-US" sz="2000" dirty="0">
                <a:latin typeface="Comic Sans MS" pitchFamily="66" charset="0"/>
              </a:rPr>
              <a:t>)</a:t>
            </a:r>
            <a:endParaRPr lang="en-US" sz="2000" b="1" dirty="0">
              <a:latin typeface="Comic Sans MS" pitchFamily="66" charset="0"/>
            </a:endParaRPr>
          </a:p>
          <a:p>
            <a:pPr>
              <a:lnSpc>
                <a:spcPct val="90000"/>
              </a:lnSpc>
              <a:spcBef>
                <a:spcPts val="0"/>
              </a:spcBef>
              <a:buFont typeface="Wingdings 2" pitchFamily="18" charset="2"/>
              <a:buNone/>
            </a:pPr>
            <a:r>
              <a:rPr lang="en-US" sz="2000" b="1" dirty="0">
                <a:solidFill>
                  <a:srgbClr val="8BC5FF"/>
                </a:solidFill>
                <a:latin typeface="Comic Sans MS" pitchFamily="66" charset="0"/>
              </a:rPr>
              <a:t>begin</a:t>
            </a:r>
            <a:endParaRPr lang="en-US" sz="2000" dirty="0">
              <a:solidFill>
                <a:srgbClr val="8BC5FF"/>
              </a:solidFill>
              <a:latin typeface="Comic Sans MS" pitchFamily="66" charset="0"/>
            </a:endParaRPr>
          </a:p>
          <a:p>
            <a:pPr>
              <a:lnSpc>
                <a:spcPct val="90000"/>
              </a:lnSpc>
              <a:spcBef>
                <a:spcPts val="0"/>
              </a:spcBef>
              <a:buFont typeface="Wingdings 2" pitchFamily="18" charset="2"/>
              <a:buNone/>
            </a:pP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=0</a:t>
            </a:r>
          </a:p>
          <a:p>
            <a:pPr>
              <a:lnSpc>
                <a:spcPct val="90000"/>
              </a:lnSpc>
              <a:spcBef>
                <a:spcPts val="0"/>
              </a:spcBef>
              <a:buFont typeface="Wingdings 2" pitchFamily="18" charset="2"/>
              <a:buNone/>
            </a:pPr>
            <a:r>
              <a:rPr lang="en-US" sz="2000" b="1" dirty="0">
                <a:latin typeface="Comic Sans MS" pitchFamily="66" charset="0"/>
              </a:rPr>
              <a:t>	</a:t>
            </a:r>
            <a:r>
              <a:rPr lang="en-US" sz="2000" b="1" dirty="0">
                <a:solidFill>
                  <a:srgbClr val="8BC5FF"/>
                </a:solidFill>
                <a:latin typeface="Comic Sans MS" pitchFamily="66" charset="0"/>
              </a:rPr>
              <a:t>while</a:t>
            </a: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&lt; </a:t>
            </a:r>
            <a:r>
              <a:rPr lang="en-US" sz="2000" dirty="0" err="1">
                <a:latin typeface="Comic Sans MS" pitchFamily="66" charset="0"/>
              </a:rPr>
              <a:t>Nk</a:t>
            </a:r>
            <a:r>
              <a:rPr lang="en-US" sz="2000" dirty="0">
                <a:latin typeface="Comic Sans MS" pitchFamily="66" charset="0"/>
              </a:rPr>
              <a:t>)</a:t>
            </a:r>
          </a:p>
          <a:p>
            <a:pPr>
              <a:lnSpc>
                <a:spcPct val="90000"/>
              </a:lnSpc>
              <a:spcBef>
                <a:spcPts val="0"/>
              </a:spcBef>
              <a:buFont typeface="Wingdings 2" pitchFamily="18" charset="2"/>
              <a:buNone/>
            </a:pPr>
            <a:r>
              <a:rPr lang="en-US" sz="2000" dirty="0">
                <a:latin typeface="Comic Sans MS" pitchFamily="66" charset="0"/>
              </a:rPr>
              <a:t>   		w[</a:t>
            </a:r>
            <a:r>
              <a:rPr lang="en-US" sz="2000" dirty="0" err="1">
                <a:latin typeface="Comic Sans MS" pitchFamily="66" charset="0"/>
              </a:rPr>
              <a:t>i</a:t>
            </a:r>
            <a:r>
              <a:rPr lang="en-US" sz="2000" dirty="0">
                <a:latin typeface="Comic Sans MS" pitchFamily="66" charset="0"/>
              </a:rPr>
              <a:t>] = word[key[4*</a:t>
            </a:r>
            <a:r>
              <a:rPr lang="en-US" sz="2000" dirty="0" err="1">
                <a:latin typeface="Comic Sans MS" pitchFamily="66" charset="0"/>
              </a:rPr>
              <a:t>i</a:t>
            </a:r>
            <a:r>
              <a:rPr lang="en-US" sz="2000" dirty="0">
                <a:latin typeface="Comic Sans MS" pitchFamily="66" charset="0"/>
              </a:rPr>
              <a:t>], key[4*i+1],  key[4*i+2],key[4*i+3]]</a:t>
            </a:r>
          </a:p>
          <a:p>
            <a:pPr>
              <a:lnSpc>
                <a:spcPct val="90000"/>
              </a:lnSpc>
              <a:spcBef>
                <a:spcPts val="0"/>
              </a:spcBef>
              <a:buFont typeface="Wingdings 2" pitchFamily="18" charset="2"/>
              <a:buNone/>
            </a:pP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 </a:t>
            </a:r>
            <a:r>
              <a:rPr lang="en-US" sz="2000" dirty="0" err="1">
                <a:latin typeface="Comic Sans MS" pitchFamily="66" charset="0"/>
              </a:rPr>
              <a:t>i</a:t>
            </a:r>
            <a:r>
              <a:rPr lang="en-US" sz="2000" dirty="0">
                <a:latin typeface="Comic Sans MS" pitchFamily="66" charset="0"/>
              </a:rPr>
              <a:t> + 1</a:t>
            </a:r>
            <a:endParaRPr lang="en-US" sz="2000" b="1" dirty="0">
              <a:latin typeface="Comic Sans MS" pitchFamily="66" charset="0"/>
            </a:endParaRPr>
          </a:p>
          <a:p>
            <a:pPr>
              <a:lnSpc>
                <a:spcPct val="90000"/>
              </a:lnSpc>
              <a:spcBef>
                <a:spcPts val="0"/>
              </a:spcBef>
              <a:buFont typeface="Wingdings 2" pitchFamily="18" charset="2"/>
              <a:buNone/>
            </a:pPr>
            <a:r>
              <a:rPr lang="en-US" sz="2000" b="1" dirty="0">
                <a:latin typeface="Comic Sans MS" pitchFamily="66" charset="0"/>
              </a:rPr>
              <a:t>	</a:t>
            </a:r>
            <a:r>
              <a:rPr lang="en-US" sz="2000" b="1" dirty="0">
                <a:solidFill>
                  <a:srgbClr val="8BC5FF"/>
                </a:solidFill>
                <a:latin typeface="Comic Sans MS" pitchFamily="66" charset="0"/>
              </a:rPr>
              <a:t>end</a:t>
            </a:r>
            <a:r>
              <a:rPr lang="en-US" sz="2000" b="1" dirty="0">
                <a:latin typeface="Comic Sans MS" pitchFamily="66" charset="0"/>
              </a:rPr>
              <a:t> </a:t>
            </a:r>
            <a:r>
              <a:rPr lang="en-US" sz="2000" b="1" dirty="0">
                <a:solidFill>
                  <a:srgbClr val="8BC5FF"/>
                </a:solidFill>
                <a:latin typeface="Comic Sans MS" pitchFamily="66" charset="0"/>
              </a:rPr>
              <a:t>while</a:t>
            </a:r>
            <a:endParaRPr lang="en-US" sz="2000" dirty="0">
              <a:solidFill>
                <a:srgbClr val="8BC5FF"/>
              </a:solidFill>
              <a:latin typeface="Comic Sans MS" pitchFamily="66" charset="0"/>
            </a:endParaRPr>
          </a:p>
          <a:p>
            <a:pPr>
              <a:lnSpc>
                <a:spcPct val="90000"/>
              </a:lnSpc>
              <a:spcBef>
                <a:spcPts val="0"/>
              </a:spcBef>
              <a:buFont typeface="Wingdings 2" pitchFamily="18" charset="2"/>
              <a:buNone/>
            </a:pP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 </a:t>
            </a:r>
            <a:r>
              <a:rPr lang="en-US" sz="2000" dirty="0" err="1">
                <a:latin typeface="Comic Sans MS" pitchFamily="66" charset="0"/>
              </a:rPr>
              <a:t>Nk</a:t>
            </a:r>
            <a:endParaRPr lang="en-US" sz="2000" dirty="0">
              <a:latin typeface="Comic Sans MS" pitchFamily="66" charset="0"/>
            </a:endParaRPr>
          </a:p>
          <a:p>
            <a:pPr>
              <a:lnSpc>
                <a:spcPct val="90000"/>
              </a:lnSpc>
              <a:spcBef>
                <a:spcPts val="0"/>
              </a:spcBef>
              <a:buFont typeface="Wingdings 2" pitchFamily="18" charset="2"/>
              <a:buNone/>
            </a:pPr>
            <a:r>
              <a:rPr lang="en-US" sz="2000" b="1" dirty="0">
                <a:latin typeface="Comic Sans MS" pitchFamily="66" charset="0"/>
              </a:rPr>
              <a:t>	</a:t>
            </a:r>
            <a:r>
              <a:rPr lang="en-US" sz="2000" b="1" dirty="0">
                <a:solidFill>
                  <a:srgbClr val="8BC5FF"/>
                </a:solidFill>
                <a:latin typeface="Comic Sans MS" pitchFamily="66" charset="0"/>
              </a:rPr>
              <a:t>while</a:t>
            </a: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&lt; </a:t>
            </a:r>
            <a:r>
              <a:rPr lang="en-US" sz="2000" dirty="0" err="1">
                <a:latin typeface="Comic Sans MS" pitchFamily="66" charset="0"/>
              </a:rPr>
              <a:t>Nb</a:t>
            </a:r>
            <a:r>
              <a:rPr lang="en-US" sz="2000" dirty="0">
                <a:latin typeface="Comic Sans MS" pitchFamily="66" charset="0"/>
              </a:rPr>
              <a:t> * (Nr + 1))</a:t>
            </a:r>
          </a:p>
          <a:p>
            <a:pPr>
              <a:lnSpc>
                <a:spcPct val="90000"/>
              </a:lnSpc>
              <a:spcBef>
                <a:spcPts val="0"/>
              </a:spcBef>
              <a:buFont typeface="Wingdings 2" pitchFamily="18" charset="2"/>
              <a:buNone/>
            </a:pPr>
            <a:r>
              <a:rPr lang="en-US" sz="2000" dirty="0">
                <a:latin typeface="Comic Sans MS" pitchFamily="66" charset="0"/>
              </a:rPr>
              <a:t>		word temp = w[</a:t>
            </a:r>
            <a:r>
              <a:rPr lang="en-US" sz="2000" dirty="0" err="1">
                <a:latin typeface="Comic Sans MS" pitchFamily="66" charset="0"/>
              </a:rPr>
              <a:t>i</a:t>
            </a:r>
            <a:r>
              <a:rPr lang="en-US" sz="2000" dirty="0">
                <a:latin typeface="Comic Sans MS" pitchFamily="66" charset="0"/>
              </a:rPr>
              <a:t> - 1]</a:t>
            </a:r>
          </a:p>
          <a:p>
            <a:pPr>
              <a:lnSpc>
                <a:spcPct val="90000"/>
              </a:lnSpc>
              <a:spcBef>
                <a:spcPts val="0"/>
              </a:spcBef>
              <a:buFont typeface="Wingdings 2" pitchFamily="18" charset="2"/>
              <a:buNone/>
            </a:pPr>
            <a:r>
              <a:rPr lang="en-US" sz="2000" dirty="0">
                <a:latin typeface="Comic Sans MS" pitchFamily="66" charset="0"/>
              </a:rPr>
              <a:t>		</a:t>
            </a:r>
            <a:r>
              <a:rPr lang="en-US" sz="2000" b="1" dirty="0">
                <a:solidFill>
                  <a:srgbClr val="8BC5FF"/>
                </a:solidFill>
                <a:latin typeface="Comic Sans MS" pitchFamily="66" charset="0"/>
              </a:rPr>
              <a:t>if</a:t>
            </a: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mod </a:t>
            </a:r>
            <a:r>
              <a:rPr lang="en-US" sz="2000" dirty="0" err="1">
                <a:latin typeface="Comic Sans MS" pitchFamily="66" charset="0"/>
              </a:rPr>
              <a:t>Nk</a:t>
            </a:r>
            <a:r>
              <a:rPr lang="en-US" sz="2000" dirty="0">
                <a:latin typeface="Comic Sans MS" pitchFamily="66" charset="0"/>
              </a:rPr>
              <a:t> = 0) </a:t>
            </a:r>
            <a:r>
              <a:rPr lang="en-US" sz="2000" b="1" dirty="0">
                <a:solidFill>
                  <a:srgbClr val="8BC5FF"/>
                </a:solidFill>
                <a:latin typeface="Comic Sans MS" pitchFamily="66" charset="0"/>
              </a:rPr>
              <a:t>then</a:t>
            </a:r>
            <a:r>
              <a:rPr lang="en-US" sz="2000" dirty="0">
                <a:latin typeface="Comic Sans MS" pitchFamily="66" charset="0"/>
              </a:rPr>
              <a:t>   </a:t>
            </a:r>
          </a:p>
          <a:p>
            <a:pPr>
              <a:lnSpc>
                <a:spcPct val="90000"/>
              </a:lnSpc>
              <a:spcBef>
                <a:spcPts val="0"/>
              </a:spcBef>
              <a:buFont typeface="Wingdings 2" pitchFamily="18" charset="2"/>
              <a:buNone/>
            </a:pPr>
            <a:r>
              <a:rPr lang="en-US" sz="2000" dirty="0">
                <a:latin typeface="Comic Sans MS" pitchFamily="66" charset="0"/>
              </a:rPr>
              <a:t>			temp = </a:t>
            </a:r>
            <a:r>
              <a:rPr lang="en-US" sz="2000" dirty="0" err="1">
                <a:solidFill>
                  <a:schemeClr val="accent1"/>
                </a:solidFill>
                <a:latin typeface="Comic Sans MS" pitchFamily="66" charset="0"/>
              </a:rPr>
              <a:t>SubWord</a:t>
            </a:r>
            <a:r>
              <a:rPr lang="en-US" sz="2000" dirty="0">
                <a:latin typeface="Comic Sans MS" pitchFamily="66" charset="0"/>
              </a:rPr>
              <a:t>(</a:t>
            </a:r>
            <a:r>
              <a:rPr lang="en-US" sz="2000" dirty="0" err="1">
                <a:solidFill>
                  <a:schemeClr val="accent1"/>
                </a:solidFill>
                <a:latin typeface="Comic Sans MS" pitchFamily="66" charset="0"/>
              </a:rPr>
              <a:t>RotWord</a:t>
            </a:r>
            <a:r>
              <a:rPr lang="en-US" sz="2000" dirty="0">
                <a:latin typeface="Comic Sans MS" pitchFamily="66" charset="0"/>
              </a:rPr>
              <a:t>(temp)) </a:t>
            </a:r>
            <a:r>
              <a:rPr lang="en-US" sz="2000" dirty="0" err="1">
                <a:solidFill>
                  <a:srgbClr val="8BC5FF"/>
                </a:solidFill>
                <a:latin typeface="Comic Sans MS" pitchFamily="66" charset="0"/>
              </a:rPr>
              <a:t>xor</a:t>
            </a:r>
            <a:r>
              <a:rPr lang="en-US" sz="2000" dirty="0">
                <a:latin typeface="Comic Sans MS" pitchFamily="66" charset="0"/>
              </a:rPr>
              <a:t> </a:t>
            </a:r>
            <a:r>
              <a:rPr lang="en-US" sz="2000" dirty="0" err="1">
                <a:latin typeface="Comic Sans MS" pitchFamily="66" charset="0"/>
              </a:rPr>
              <a:t>Rcon</a:t>
            </a:r>
            <a:r>
              <a:rPr lang="en-US" sz="2000" dirty="0">
                <a:latin typeface="Comic Sans MS" pitchFamily="66" charset="0"/>
              </a:rPr>
              <a:t>[</a:t>
            </a:r>
            <a:r>
              <a:rPr lang="en-US" sz="2000" dirty="0" err="1">
                <a:latin typeface="Comic Sans MS" pitchFamily="66" charset="0"/>
              </a:rPr>
              <a:t>i</a:t>
            </a:r>
            <a:r>
              <a:rPr lang="en-US" sz="2000" dirty="0">
                <a:latin typeface="Comic Sans MS" pitchFamily="66" charset="0"/>
              </a:rPr>
              <a:t> / </a:t>
            </a:r>
            <a:r>
              <a:rPr lang="en-US" sz="2000" dirty="0" err="1">
                <a:latin typeface="Comic Sans MS" pitchFamily="66" charset="0"/>
              </a:rPr>
              <a:t>Nk</a:t>
            </a:r>
            <a:r>
              <a:rPr lang="en-US" sz="2000" dirty="0">
                <a:latin typeface="Comic Sans MS" pitchFamily="66" charset="0"/>
              </a:rPr>
              <a:t>]</a:t>
            </a:r>
          </a:p>
          <a:p>
            <a:pPr>
              <a:lnSpc>
                <a:spcPct val="90000"/>
              </a:lnSpc>
              <a:spcBef>
                <a:spcPts val="0"/>
              </a:spcBef>
              <a:buFont typeface="Wingdings 2" pitchFamily="18" charset="2"/>
              <a:buNone/>
            </a:pPr>
            <a:r>
              <a:rPr lang="en-US" sz="2000" dirty="0">
                <a:latin typeface="Comic Sans MS" pitchFamily="66" charset="0"/>
              </a:rPr>
              <a:t>		</a:t>
            </a:r>
            <a:r>
              <a:rPr lang="en-US" sz="2000" b="1" dirty="0">
                <a:solidFill>
                  <a:srgbClr val="8BC5FF"/>
                </a:solidFill>
                <a:latin typeface="Comic Sans MS" pitchFamily="66" charset="0"/>
              </a:rPr>
              <a:t>else</a:t>
            </a:r>
            <a:r>
              <a:rPr lang="en-US" sz="2000" b="1" dirty="0">
                <a:latin typeface="Comic Sans MS" pitchFamily="66" charset="0"/>
              </a:rPr>
              <a:t> </a:t>
            </a:r>
            <a:endParaRPr lang="en-US" sz="2000" dirty="0">
              <a:latin typeface="Comic Sans MS" pitchFamily="66" charset="0"/>
            </a:endParaRPr>
          </a:p>
          <a:p>
            <a:pPr>
              <a:lnSpc>
                <a:spcPct val="90000"/>
              </a:lnSpc>
              <a:spcBef>
                <a:spcPts val="0"/>
              </a:spcBef>
              <a:buFont typeface="Wingdings 2" pitchFamily="18" charset="2"/>
              <a:buNone/>
            </a:pPr>
            <a:r>
              <a:rPr lang="en-US" sz="2000" dirty="0">
                <a:latin typeface="Comic Sans MS" pitchFamily="66" charset="0"/>
              </a:rPr>
              <a:t>			</a:t>
            </a:r>
            <a:r>
              <a:rPr lang="en-US" sz="2000" b="1" dirty="0">
                <a:solidFill>
                  <a:srgbClr val="8BC5FF"/>
                </a:solidFill>
                <a:latin typeface="Comic Sans MS" pitchFamily="66" charset="0"/>
              </a:rPr>
              <a:t>if</a:t>
            </a:r>
            <a:r>
              <a:rPr lang="en-US" sz="2000" dirty="0">
                <a:latin typeface="Comic Sans MS" pitchFamily="66" charset="0"/>
              </a:rPr>
              <a:t> (</a:t>
            </a:r>
            <a:r>
              <a:rPr lang="en-US" sz="2000" dirty="0" err="1">
                <a:latin typeface="Comic Sans MS" pitchFamily="66" charset="0"/>
              </a:rPr>
              <a:t>Nk</a:t>
            </a:r>
            <a:r>
              <a:rPr lang="en-US" sz="2000" dirty="0">
                <a:latin typeface="Comic Sans MS" pitchFamily="66" charset="0"/>
              </a:rPr>
              <a:t> = 8) </a:t>
            </a:r>
            <a:r>
              <a:rPr lang="en-US" sz="2000" b="1" dirty="0">
                <a:solidFill>
                  <a:srgbClr val="8BC5FF"/>
                </a:solidFill>
                <a:latin typeface="Comic Sans MS" pitchFamily="66" charset="0"/>
              </a:rPr>
              <a:t>and</a:t>
            </a: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mod </a:t>
            </a:r>
            <a:r>
              <a:rPr lang="en-US" sz="2000" dirty="0" err="1">
                <a:latin typeface="Comic Sans MS" pitchFamily="66" charset="0"/>
              </a:rPr>
              <a:t>Nk</a:t>
            </a:r>
            <a:r>
              <a:rPr lang="en-US" sz="2000" dirty="0">
                <a:latin typeface="Comic Sans MS" pitchFamily="66" charset="0"/>
              </a:rPr>
              <a:t> = 4) </a:t>
            </a:r>
            <a:r>
              <a:rPr lang="en-US" sz="2000" b="1" dirty="0">
                <a:solidFill>
                  <a:srgbClr val="8BC5FF"/>
                </a:solidFill>
                <a:latin typeface="Comic Sans MS" pitchFamily="66" charset="0"/>
              </a:rPr>
              <a:t>then</a:t>
            </a:r>
            <a:endParaRPr lang="en-US" sz="2000" dirty="0">
              <a:solidFill>
                <a:srgbClr val="8BC5FF"/>
              </a:solidFill>
              <a:latin typeface="Comic Sans MS" pitchFamily="66" charset="0"/>
            </a:endParaRPr>
          </a:p>
          <a:p>
            <a:pPr>
              <a:lnSpc>
                <a:spcPct val="90000"/>
              </a:lnSpc>
              <a:spcBef>
                <a:spcPts val="0"/>
              </a:spcBef>
              <a:buFont typeface="Wingdings 2" pitchFamily="18" charset="2"/>
              <a:buNone/>
            </a:pPr>
            <a:r>
              <a:rPr lang="en-US" sz="2000" dirty="0">
                <a:latin typeface="Comic Sans MS" pitchFamily="66" charset="0"/>
              </a:rPr>
              <a:t>    				temp = </a:t>
            </a:r>
            <a:r>
              <a:rPr lang="en-US" sz="2000" dirty="0" err="1">
                <a:solidFill>
                  <a:schemeClr val="accent1"/>
                </a:solidFill>
                <a:latin typeface="Comic Sans MS" pitchFamily="66" charset="0"/>
              </a:rPr>
              <a:t>SubWord</a:t>
            </a:r>
            <a:r>
              <a:rPr lang="en-US" sz="2000" dirty="0">
                <a:latin typeface="Comic Sans MS" pitchFamily="66" charset="0"/>
              </a:rPr>
              <a:t>(temp)</a:t>
            </a:r>
          </a:p>
          <a:p>
            <a:pPr>
              <a:lnSpc>
                <a:spcPct val="90000"/>
              </a:lnSpc>
              <a:spcBef>
                <a:spcPts val="0"/>
              </a:spcBef>
              <a:buFont typeface="Wingdings 2" pitchFamily="18" charset="2"/>
              <a:buNone/>
            </a:pPr>
            <a:r>
              <a:rPr lang="en-US" sz="2000" dirty="0">
                <a:latin typeface="Comic Sans MS" pitchFamily="66" charset="0"/>
              </a:rPr>
              <a:t>		</a:t>
            </a:r>
            <a:r>
              <a:rPr lang="en-US" sz="2000" b="1" dirty="0">
                <a:solidFill>
                  <a:srgbClr val="8BC5FF"/>
                </a:solidFill>
                <a:latin typeface="Comic Sans MS" pitchFamily="66" charset="0"/>
              </a:rPr>
              <a:t>end</a:t>
            </a:r>
            <a:r>
              <a:rPr lang="en-US" sz="2000" b="1" dirty="0">
                <a:latin typeface="Comic Sans MS" pitchFamily="66" charset="0"/>
              </a:rPr>
              <a:t> </a:t>
            </a:r>
            <a:r>
              <a:rPr lang="en-US" sz="2000" b="1" dirty="0">
                <a:solidFill>
                  <a:srgbClr val="8BC5FF"/>
                </a:solidFill>
                <a:latin typeface="Comic Sans MS" pitchFamily="66" charset="0"/>
              </a:rPr>
              <a:t>if</a:t>
            </a:r>
            <a:endParaRPr lang="en-US" sz="2000" dirty="0">
              <a:solidFill>
                <a:srgbClr val="8BC5FF"/>
              </a:solidFill>
              <a:latin typeface="Comic Sans MS" pitchFamily="66" charset="0"/>
            </a:endParaRPr>
          </a:p>
          <a:p>
            <a:pPr>
              <a:lnSpc>
                <a:spcPct val="90000"/>
              </a:lnSpc>
              <a:spcBef>
                <a:spcPts val="0"/>
              </a:spcBef>
              <a:buFont typeface="Wingdings 2" pitchFamily="18" charset="2"/>
              <a:buNone/>
            </a:pPr>
            <a:r>
              <a:rPr lang="en-US" sz="2000" dirty="0">
                <a:latin typeface="Comic Sans MS" pitchFamily="66" charset="0"/>
              </a:rPr>
              <a:t>		w[</a:t>
            </a:r>
            <a:r>
              <a:rPr lang="en-US" sz="2000" dirty="0" err="1">
                <a:latin typeface="Comic Sans MS" pitchFamily="66" charset="0"/>
              </a:rPr>
              <a:t>i</a:t>
            </a:r>
            <a:r>
              <a:rPr lang="en-US" sz="2000" dirty="0">
                <a:latin typeface="Comic Sans MS" pitchFamily="66" charset="0"/>
              </a:rPr>
              <a:t>] = w[</a:t>
            </a:r>
            <a:r>
              <a:rPr lang="en-US" sz="2000" dirty="0" err="1">
                <a:latin typeface="Comic Sans MS" pitchFamily="66" charset="0"/>
              </a:rPr>
              <a:t>i</a:t>
            </a:r>
            <a:r>
              <a:rPr lang="en-US" sz="2000" dirty="0">
                <a:latin typeface="Comic Sans MS" pitchFamily="66" charset="0"/>
              </a:rPr>
              <a:t> - </a:t>
            </a:r>
            <a:r>
              <a:rPr lang="en-US" sz="2000" dirty="0" err="1">
                <a:latin typeface="Comic Sans MS" pitchFamily="66" charset="0"/>
              </a:rPr>
              <a:t>Nk</a:t>
            </a:r>
            <a:r>
              <a:rPr lang="en-US" sz="2000" dirty="0">
                <a:latin typeface="Comic Sans MS" pitchFamily="66" charset="0"/>
              </a:rPr>
              <a:t>] </a:t>
            </a:r>
            <a:r>
              <a:rPr lang="en-US" sz="2000" dirty="0" err="1">
                <a:solidFill>
                  <a:srgbClr val="8BC5FF"/>
                </a:solidFill>
                <a:latin typeface="Comic Sans MS" pitchFamily="66" charset="0"/>
              </a:rPr>
              <a:t>xor</a:t>
            </a:r>
            <a:r>
              <a:rPr lang="en-US" sz="2000" dirty="0">
                <a:latin typeface="Comic Sans MS" pitchFamily="66" charset="0"/>
              </a:rPr>
              <a:t> temp</a:t>
            </a:r>
          </a:p>
          <a:p>
            <a:pPr>
              <a:lnSpc>
                <a:spcPct val="90000"/>
              </a:lnSpc>
              <a:spcBef>
                <a:spcPts val="0"/>
              </a:spcBef>
              <a:buFont typeface="Wingdings 2" pitchFamily="18" charset="2"/>
              <a:buNone/>
            </a:pPr>
            <a:r>
              <a:rPr lang="en-US" sz="2000" dirty="0">
                <a:latin typeface="Comic Sans MS" pitchFamily="66" charset="0"/>
              </a:rPr>
              <a:t>		</a:t>
            </a:r>
            <a:r>
              <a:rPr lang="en-US" sz="2000" dirty="0" err="1">
                <a:latin typeface="Comic Sans MS" pitchFamily="66" charset="0"/>
              </a:rPr>
              <a:t>i</a:t>
            </a:r>
            <a:r>
              <a:rPr lang="en-US" sz="2000" dirty="0">
                <a:latin typeface="Comic Sans MS" pitchFamily="66" charset="0"/>
              </a:rPr>
              <a:t> = </a:t>
            </a:r>
            <a:r>
              <a:rPr lang="en-US" sz="2000" dirty="0" err="1">
                <a:latin typeface="Comic Sans MS" pitchFamily="66" charset="0"/>
              </a:rPr>
              <a:t>i</a:t>
            </a:r>
            <a:r>
              <a:rPr lang="en-US" sz="2000" dirty="0">
                <a:latin typeface="Comic Sans MS" pitchFamily="66" charset="0"/>
              </a:rPr>
              <a:t> + 1</a:t>
            </a:r>
          </a:p>
          <a:p>
            <a:pPr>
              <a:lnSpc>
                <a:spcPct val="90000"/>
              </a:lnSpc>
              <a:spcBef>
                <a:spcPts val="0"/>
              </a:spcBef>
              <a:buFont typeface="Wingdings 2" pitchFamily="18" charset="2"/>
              <a:buNone/>
            </a:pPr>
            <a:r>
              <a:rPr lang="en-US" sz="2000" dirty="0">
                <a:latin typeface="Comic Sans MS" pitchFamily="66" charset="0"/>
              </a:rPr>
              <a:t>	</a:t>
            </a:r>
            <a:r>
              <a:rPr lang="en-US" sz="2000" b="1" dirty="0">
                <a:solidFill>
                  <a:srgbClr val="8BC5FF"/>
                </a:solidFill>
                <a:latin typeface="Comic Sans MS" pitchFamily="66" charset="0"/>
              </a:rPr>
              <a:t>end</a:t>
            </a:r>
            <a:r>
              <a:rPr lang="en-US" sz="2000" b="1" dirty="0">
                <a:latin typeface="Comic Sans MS" pitchFamily="66" charset="0"/>
              </a:rPr>
              <a:t> </a:t>
            </a:r>
            <a:r>
              <a:rPr lang="en-US" sz="2000" b="1" dirty="0">
                <a:solidFill>
                  <a:srgbClr val="8BC5FF"/>
                </a:solidFill>
                <a:latin typeface="Comic Sans MS" pitchFamily="66" charset="0"/>
              </a:rPr>
              <a:t>while</a:t>
            </a:r>
          </a:p>
          <a:p>
            <a:pPr>
              <a:lnSpc>
                <a:spcPct val="90000"/>
              </a:lnSpc>
              <a:spcBef>
                <a:spcPts val="0"/>
              </a:spcBef>
              <a:buFont typeface="Wingdings 2" pitchFamily="18" charset="2"/>
              <a:buNone/>
            </a:pPr>
            <a:r>
              <a:rPr lang="en-US" sz="2000" b="1" dirty="0">
                <a:solidFill>
                  <a:srgbClr val="8BC5FF"/>
                </a:solidFill>
                <a:latin typeface="Comic Sans MS" pitchFamily="66" charset="0"/>
              </a:rPr>
              <a:t>end</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52</a:t>
            </a:fld>
            <a:endParaRPr lang="en-US" dirty="0">
              <a:latin typeface="+mn-lt"/>
            </a:endParaRPr>
          </a:p>
        </p:txBody>
      </p:sp>
    </p:spTree>
    <p:extLst>
      <p:ext uri="{BB962C8B-B14F-4D97-AF65-F5344CB8AC3E}">
        <p14:creationId xmlns:p14="http://schemas.microsoft.com/office/powerpoint/2010/main" val="123398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t>Phát sinh mã khóa mỗi chu kỳ</a:t>
            </a:r>
          </a:p>
        </p:txBody>
      </p:sp>
      <p:sp>
        <p:nvSpPr>
          <p:cNvPr id="592899" name="Rectangle 3"/>
          <p:cNvSpPr>
            <a:spLocks noGrp="1" noChangeArrowheads="1"/>
          </p:cNvSpPr>
          <p:nvPr>
            <p:ph type="body" idx="1"/>
          </p:nvPr>
        </p:nvSpPr>
        <p:spPr>
          <a:xfrm>
            <a:off x="382588" y="1414463"/>
            <a:ext cx="8380412" cy="1895475"/>
          </a:xfrm>
          <a:ln/>
        </p:spPr>
        <p:txBody>
          <a:bodyPr/>
          <a:lstStyle/>
          <a:p>
            <a:r>
              <a:rPr lang="en-US"/>
              <a:t>Rcon[</a:t>
            </a:r>
            <a:r>
              <a:rPr lang="en-US" i="1"/>
              <a:t>i</a:t>
            </a:r>
            <a:r>
              <a:rPr lang="en-US"/>
              <a:t>] = (RC[</a:t>
            </a:r>
            <a:r>
              <a:rPr lang="en-US" i="1"/>
              <a:t>i</a:t>
            </a:r>
            <a:r>
              <a:rPr lang="en-US"/>
              <a:t>], {00}, {00}, {00}) với RC[</a:t>
            </a:r>
            <a:r>
              <a:rPr lang="en-US" i="1"/>
              <a:t>i</a:t>
            </a:r>
            <a:r>
              <a:rPr lang="en-US"/>
              <a:t>]</a:t>
            </a:r>
            <a:r>
              <a:rPr lang="en-US">
                <a:sym typeface="Symbol" pitchFamily="18" charset="2"/>
              </a:rPr>
              <a:t></a:t>
            </a:r>
            <a:r>
              <a:rPr lang="en-US"/>
              <a:t>GF(2</a:t>
            </a:r>
            <a:r>
              <a:rPr lang="en-US" baseline="30000"/>
              <a:t>8</a:t>
            </a:r>
            <a:r>
              <a:rPr lang="en-US"/>
              <a:t>) </a:t>
            </a:r>
          </a:p>
          <a:p>
            <a:r>
              <a:rPr lang="en-US"/>
              <a:t>RC[1]=1 ({01}) </a:t>
            </a:r>
          </a:p>
          <a:p>
            <a:r>
              <a:rPr lang="en-US"/>
              <a:t>RC[</a:t>
            </a:r>
            <a:r>
              <a:rPr lang="en-US" i="1"/>
              <a:t>i</a:t>
            </a:r>
            <a:r>
              <a:rPr lang="en-US"/>
              <a:t>] =</a:t>
            </a:r>
            <a:r>
              <a:rPr lang="en-US" i="1"/>
              <a:t>x</a:t>
            </a:r>
            <a:r>
              <a:rPr lang="en-US"/>
              <a:t> ({02})</a:t>
            </a:r>
            <a:r>
              <a:rPr lang="en-US">
                <a:sym typeface="Symbol" pitchFamily="18" charset="2"/>
              </a:rPr>
              <a:t></a:t>
            </a:r>
            <a:r>
              <a:rPr lang="en-US"/>
              <a:t>(RC[</a:t>
            </a:r>
            <a:r>
              <a:rPr lang="en-US" i="1"/>
              <a:t>i</a:t>
            </a:r>
            <a:r>
              <a:rPr lang="en-US"/>
              <a:t>-1]) = </a:t>
            </a:r>
            <a:r>
              <a:rPr lang="en-US" i="1"/>
              <a:t>x</a:t>
            </a:r>
            <a:r>
              <a:rPr lang="en-US" baseline="30000"/>
              <a:t>(</a:t>
            </a:r>
            <a:r>
              <a:rPr lang="en-US" i="1" baseline="30000"/>
              <a:t>i</a:t>
            </a:r>
            <a:r>
              <a:rPr lang="en-US" baseline="30000"/>
              <a:t>–1)</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53</a:t>
            </a:fld>
            <a:endParaRPr lang="en-US" dirty="0">
              <a:latin typeface="+mn-lt"/>
            </a:endParaRPr>
          </a:p>
        </p:txBody>
      </p:sp>
    </p:spTree>
    <p:extLst>
      <p:ext uri="{BB962C8B-B14F-4D97-AF65-F5344CB8AC3E}">
        <p14:creationId xmlns:p14="http://schemas.microsoft.com/office/powerpoint/2010/main" val="685918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6539" name="Group 2619"/>
          <p:cNvGraphicFramePr>
            <a:graphicFrameLocks noGrp="1"/>
          </p:cNvGraphicFramePr>
          <p:nvPr>
            <p:ph idx="4294967295"/>
            <p:extLst>
              <p:ext uri="{D42A27DB-BD31-4B8C-83A1-F6EECF244321}">
                <p14:modId xmlns:p14="http://schemas.microsoft.com/office/powerpoint/2010/main" val="3772885241"/>
              </p:ext>
            </p:extLst>
          </p:nvPr>
        </p:nvGraphicFramePr>
        <p:xfrm>
          <a:off x="306388" y="152400"/>
          <a:ext cx="8380412" cy="6583680"/>
        </p:xfrm>
        <a:graphic>
          <a:graphicData uri="http://schemas.openxmlformats.org/drawingml/2006/table">
            <a:tbl>
              <a:tblPr/>
              <a:tblGrid>
                <a:gridCol w="465137">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5138">
                  <a:extLst>
                    <a:ext uri="{9D8B030D-6E8A-4147-A177-3AD203B41FA5}">
                      <a16:colId xmlns:a16="http://schemas.microsoft.com/office/drawing/2014/main" val="20002"/>
                    </a:ext>
                  </a:extLst>
                </a:gridCol>
                <a:gridCol w="465137">
                  <a:extLst>
                    <a:ext uri="{9D8B030D-6E8A-4147-A177-3AD203B41FA5}">
                      <a16:colId xmlns:a16="http://schemas.microsoft.com/office/drawing/2014/main" val="20003"/>
                    </a:ext>
                  </a:extLst>
                </a:gridCol>
                <a:gridCol w="465138">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5137">
                  <a:extLst>
                    <a:ext uri="{9D8B030D-6E8A-4147-A177-3AD203B41FA5}">
                      <a16:colId xmlns:a16="http://schemas.microsoft.com/office/drawing/2014/main" val="20006"/>
                    </a:ext>
                  </a:extLst>
                </a:gridCol>
                <a:gridCol w="465138">
                  <a:extLst>
                    <a:ext uri="{9D8B030D-6E8A-4147-A177-3AD203B41FA5}">
                      <a16:colId xmlns:a16="http://schemas.microsoft.com/office/drawing/2014/main" val="20007"/>
                    </a:ext>
                  </a:extLst>
                </a:gridCol>
                <a:gridCol w="466725">
                  <a:extLst>
                    <a:ext uri="{9D8B030D-6E8A-4147-A177-3AD203B41FA5}">
                      <a16:colId xmlns:a16="http://schemas.microsoft.com/office/drawing/2014/main" val="20008"/>
                    </a:ext>
                  </a:extLst>
                </a:gridCol>
                <a:gridCol w="465137">
                  <a:extLst>
                    <a:ext uri="{9D8B030D-6E8A-4147-A177-3AD203B41FA5}">
                      <a16:colId xmlns:a16="http://schemas.microsoft.com/office/drawing/2014/main" val="20009"/>
                    </a:ext>
                  </a:extLst>
                </a:gridCol>
                <a:gridCol w="465138">
                  <a:extLst>
                    <a:ext uri="{9D8B030D-6E8A-4147-A177-3AD203B41FA5}">
                      <a16:colId xmlns:a16="http://schemas.microsoft.com/office/drawing/2014/main" val="20010"/>
                    </a:ext>
                  </a:extLst>
                </a:gridCol>
                <a:gridCol w="465137">
                  <a:extLst>
                    <a:ext uri="{9D8B030D-6E8A-4147-A177-3AD203B41FA5}">
                      <a16:colId xmlns:a16="http://schemas.microsoft.com/office/drawing/2014/main" val="20011"/>
                    </a:ext>
                  </a:extLst>
                </a:gridCol>
                <a:gridCol w="466725">
                  <a:extLst>
                    <a:ext uri="{9D8B030D-6E8A-4147-A177-3AD203B41FA5}">
                      <a16:colId xmlns:a16="http://schemas.microsoft.com/office/drawing/2014/main" val="20012"/>
                    </a:ext>
                  </a:extLst>
                </a:gridCol>
                <a:gridCol w="465138">
                  <a:extLst>
                    <a:ext uri="{9D8B030D-6E8A-4147-A177-3AD203B41FA5}">
                      <a16:colId xmlns:a16="http://schemas.microsoft.com/office/drawing/2014/main" val="20013"/>
                    </a:ext>
                  </a:extLst>
                </a:gridCol>
                <a:gridCol w="465137">
                  <a:extLst>
                    <a:ext uri="{9D8B030D-6E8A-4147-A177-3AD203B41FA5}">
                      <a16:colId xmlns:a16="http://schemas.microsoft.com/office/drawing/2014/main" val="20014"/>
                    </a:ext>
                  </a:extLst>
                </a:gridCol>
                <a:gridCol w="465138">
                  <a:extLst>
                    <a:ext uri="{9D8B030D-6E8A-4147-A177-3AD203B41FA5}">
                      <a16:colId xmlns:a16="http://schemas.microsoft.com/office/drawing/2014/main" val="20015"/>
                    </a:ext>
                  </a:extLst>
                </a:gridCol>
                <a:gridCol w="466725">
                  <a:extLst>
                    <a:ext uri="{9D8B030D-6E8A-4147-A177-3AD203B41FA5}">
                      <a16:colId xmlns:a16="http://schemas.microsoft.com/office/drawing/2014/main" val="20016"/>
                    </a:ext>
                  </a:extLst>
                </a:gridCol>
                <a:gridCol w="465137">
                  <a:extLst>
                    <a:ext uri="{9D8B030D-6E8A-4147-A177-3AD203B41FA5}">
                      <a16:colId xmlns:a16="http://schemas.microsoft.com/office/drawing/2014/main" val="20017"/>
                    </a:ext>
                  </a:extLst>
                </a:gridCol>
              </a:tblGrid>
              <a:tr h="0">
                <a:tc rowSpan="2" gridSpan="2">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0" i="0" u="none" strike="noStrike" cap="none" normalizeH="0" baseline="0" dirty="0" err="1">
                          <a:ln>
                            <a:noFill/>
                          </a:ln>
                          <a:solidFill>
                            <a:schemeClr val="tx1"/>
                          </a:solidFill>
                          <a:effectLst/>
                          <a:latin typeface="Arial" charset="0"/>
                        </a:rPr>
                        <a:t>Sbox</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c gridSpan="16">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y</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2" vMerge="1">
                  <a:txBody>
                    <a:bodyPr/>
                    <a:lstStyle/>
                    <a:p>
                      <a:endParaRPr lang="en-US"/>
                    </a:p>
                  </a:txBody>
                  <a:tcPr/>
                </a:tc>
                <a:tc hMerge="1" vMerge="1">
                  <a:txBody>
                    <a:bodyPr/>
                    <a:lstStyle/>
                    <a:p>
                      <a:endParaRPr lang="en-US"/>
                    </a:p>
                  </a:txBody>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5413">
                <a:tc rowSpan="16">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x</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27000">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27000">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27000">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127000">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03</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127000">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87</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ce</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55</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125413">
                <a:tc vMerge="1">
                  <a:txBody>
                    <a:bodyPr/>
                    <a:lstStyle/>
                    <a:p>
                      <a:endParaRPr lang="en-US"/>
                    </a:p>
                  </a:txBody>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8c</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e6</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42</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68</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41</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99</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2d</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0f</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b0</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54</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bb</a:t>
                      </a:r>
                      <a:endParaRPr kumimoji="0" lang="en-US" sz="18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16</a:t>
                      </a:r>
                      <a:endPar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bl>
          </a:graphicData>
        </a:graphic>
      </p:graphicFrame>
      <p:sp>
        <p:nvSpPr>
          <p:cNvPr id="33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54</a:t>
            </a:fld>
            <a:endParaRPr lang="en-US" dirty="0">
              <a:latin typeface="+mn-lt"/>
            </a:endParaRPr>
          </a:p>
        </p:txBody>
      </p:sp>
    </p:spTree>
    <p:extLst>
      <p:ext uri="{BB962C8B-B14F-4D97-AF65-F5344CB8AC3E}">
        <p14:creationId xmlns:p14="http://schemas.microsoft.com/office/powerpoint/2010/main" val="2530632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0635" name="Group 2619"/>
          <p:cNvGraphicFramePr>
            <a:graphicFrameLocks noGrp="1"/>
          </p:cNvGraphicFramePr>
          <p:nvPr>
            <p:extLst>
              <p:ext uri="{D42A27DB-BD31-4B8C-83A1-F6EECF244321}">
                <p14:modId xmlns:p14="http://schemas.microsoft.com/office/powerpoint/2010/main" val="71192942"/>
              </p:ext>
            </p:extLst>
          </p:nvPr>
        </p:nvGraphicFramePr>
        <p:xfrm>
          <a:off x="304800" y="133350"/>
          <a:ext cx="8458200" cy="6583680"/>
        </p:xfrm>
        <a:graphic>
          <a:graphicData uri="http://schemas.openxmlformats.org/drawingml/2006/table">
            <a:tbl>
              <a:tblPr/>
              <a:tblGrid>
                <a:gridCol w="469900">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699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9900">
                  <a:extLst>
                    <a:ext uri="{9D8B030D-6E8A-4147-A177-3AD203B41FA5}">
                      <a16:colId xmlns:a16="http://schemas.microsoft.com/office/drawing/2014/main" val="20007"/>
                    </a:ext>
                  </a:extLst>
                </a:gridCol>
                <a:gridCol w="4699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9900">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gridCol w="469900">
                  <a:extLst>
                    <a:ext uri="{9D8B030D-6E8A-4147-A177-3AD203B41FA5}">
                      <a16:colId xmlns:a16="http://schemas.microsoft.com/office/drawing/2014/main" val="20012"/>
                    </a:ext>
                  </a:extLst>
                </a:gridCol>
                <a:gridCol w="469900">
                  <a:extLst>
                    <a:ext uri="{9D8B030D-6E8A-4147-A177-3AD203B41FA5}">
                      <a16:colId xmlns:a16="http://schemas.microsoft.com/office/drawing/2014/main" val="20013"/>
                    </a:ext>
                  </a:extLst>
                </a:gridCol>
                <a:gridCol w="469900">
                  <a:extLst>
                    <a:ext uri="{9D8B030D-6E8A-4147-A177-3AD203B41FA5}">
                      <a16:colId xmlns:a16="http://schemas.microsoft.com/office/drawing/2014/main" val="20014"/>
                    </a:ext>
                  </a:extLst>
                </a:gridCol>
                <a:gridCol w="469900">
                  <a:extLst>
                    <a:ext uri="{9D8B030D-6E8A-4147-A177-3AD203B41FA5}">
                      <a16:colId xmlns:a16="http://schemas.microsoft.com/office/drawing/2014/main" val="20015"/>
                    </a:ext>
                  </a:extLst>
                </a:gridCol>
                <a:gridCol w="469900">
                  <a:extLst>
                    <a:ext uri="{9D8B030D-6E8A-4147-A177-3AD203B41FA5}">
                      <a16:colId xmlns:a16="http://schemas.microsoft.com/office/drawing/2014/main" val="20016"/>
                    </a:ext>
                  </a:extLst>
                </a:gridCol>
                <a:gridCol w="469900">
                  <a:extLst>
                    <a:ext uri="{9D8B030D-6E8A-4147-A177-3AD203B41FA5}">
                      <a16:colId xmlns:a16="http://schemas.microsoft.com/office/drawing/2014/main" val="20017"/>
                    </a:ext>
                  </a:extLst>
                </a:gridCol>
              </a:tblGrid>
              <a:tr h="215900">
                <a:tc rowSpan="2"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Sbox</a:t>
                      </a:r>
                      <a:r>
                        <a:rPr kumimoji="0" lang="en-US" sz="1800" b="1" i="0" u="none" strike="noStrike" cap="none" normalizeH="0" baseline="30000" dirty="0">
                          <a:ln>
                            <a:noFill/>
                          </a:ln>
                          <a:solidFill>
                            <a:schemeClr val="tx1"/>
                          </a:solidFill>
                          <a:effectLst/>
                          <a:latin typeface="Arial"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c gridSpan="1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5900">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5900">
                <a:tc rowSpan="1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4d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c8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3c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215900">
                <a:tc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ba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d6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e1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0c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7d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bl>
          </a:graphicData>
        </a:graphic>
      </p:graphicFrame>
      <p:sp>
        <p:nvSpPr>
          <p:cNvPr id="33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55</a:t>
            </a:fld>
            <a:endParaRPr lang="en-US" dirty="0">
              <a:latin typeface="+mn-lt"/>
            </a:endParaRPr>
          </a:p>
        </p:txBody>
      </p:sp>
    </p:spTree>
    <p:extLst>
      <p:ext uri="{BB962C8B-B14F-4D97-AF65-F5344CB8AC3E}">
        <p14:creationId xmlns:p14="http://schemas.microsoft.com/office/powerpoint/2010/main" val="196995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t>Kiến trúc chu kỳ mã hóa</a:t>
            </a:r>
          </a:p>
        </p:txBody>
      </p:sp>
      <p:sp>
        <p:nvSpPr>
          <p:cNvPr id="490499" name="Rectangle 3"/>
          <p:cNvSpPr>
            <a:spLocks noGrp="1" noChangeArrowheads="1"/>
          </p:cNvSpPr>
          <p:nvPr>
            <p:ph type="body" idx="1"/>
          </p:nvPr>
        </p:nvSpPr>
        <p:spPr>
          <a:xfrm>
            <a:off x="382588" y="1414463"/>
            <a:ext cx="8380412" cy="3557587"/>
          </a:xfrm>
          <a:ln/>
        </p:spPr>
        <p:txBody>
          <a:bodyPr/>
          <a:lstStyle/>
          <a:p>
            <a:pPr algn="just"/>
            <a:r>
              <a:rPr lang="en-US"/>
              <a:t>Kiến trúc phổ biến của chu kỳ mã hóa:</a:t>
            </a:r>
          </a:p>
          <a:p>
            <a:pPr lvl="1" algn="just"/>
            <a:r>
              <a:rPr lang="en-US"/>
              <a:t>Kiến trúc Fiestel</a:t>
            </a:r>
          </a:p>
          <a:p>
            <a:pPr lvl="2" algn="just"/>
            <a:r>
              <a:rPr lang="en-US"/>
              <a:t>Ví dụ: Blowfish, Camellia, CAST-128, DES, FEAL, KASUMI, LOKI97, Lucifer, MARS, MAGENTA, MISTY1, RC5, TEA, Triple DES, Twofish, XTEA</a:t>
            </a:r>
          </a:p>
          <a:p>
            <a:pPr lvl="1" algn="just"/>
            <a:r>
              <a:rPr lang="en-US"/>
              <a:t>Kiến trúc SPN</a:t>
            </a:r>
          </a:p>
          <a:p>
            <a:pPr lvl="2" algn="just"/>
            <a:r>
              <a:rPr lang="en-US"/>
              <a:t>Ví dụ: Rijndael – AES, Anubis…</a:t>
            </a:r>
          </a:p>
          <a:p>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7183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2" name="Rectangle 4"/>
          <p:cNvSpPr>
            <a:spLocks noGrp="1" noChangeArrowheads="1"/>
          </p:cNvSpPr>
          <p:nvPr>
            <p:ph type="ctrTitle"/>
          </p:nvPr>
        </p:nvSpPr>
        <p:spPr/>
        <p:txBody>
          <a:bodyPr/>
          <a:lstStyle/>
          <a:p>
            <a:r>
              <a:rPr lang="en-US"/>
              <a:t>Data Encryption Standard</a:t>
            </a:r>
          </a:p>
        </p:txBody>
      </p:sp>
      <p:sp>
        <p:nvSpPr>
          <p:cNvPr id="601093" name="Rectangle 5"/>
          <p:cNvSpPr>
            <a:spLocks noGrp="1" noChangeArrowheads="1"/>
          </p:cNvSpPr>
          <p:nvPr>
            <p:ph type="subTitle" idx="1"/>
          </p:nvPr>
        </p:nvSpPr>
        <p:spPr/>
        <p:txBody>
          <a:bodyPr/>
          <a:lstStyle/>
          <a:p>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42003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Data Encryption Standard</a:t>
            </a:r>
          </a:p>
        </p:txBody>
      </p:sp>
      <p:sp>
        <p:nvSpPr>
          <p:cNvPr id="486403" name="Rectangle 3"/>
          <p:cNvSpPr>
            <a:spLocks noGrp="1" noChangeArrowheads="1"/>
          </p:cNvSpPr>
          <p:nvPr>
            <p:ph type="body" idx="1"/>
          </p:nvPr>
        </p:nvSpPr>
        <p:spPr>
          <a:xfrm>
            <a:off x="382588" y="1414463"/>
            <a:ext cx="8380412" cy="5226050"/>
          </a:xfrm>
          <a:ln/>
        </p:spPr>
        <p:txBody>
          <a:bodyPr/>
          <a:lstStyle/>
          <a:p>
            <a:pPr>
              <a:lnSpc>
                <a:spcPct val="80000"/>
              </a:lnSpc>
            </a:pPr>
            <a:r>
              <a:rPr lang="en-US"/>
              <a:t>Mã hóa theo khối (block cipher)</a:t>
            </a:r>
          </a:p>
          <a:p>
            <a:pPr>
              <a:lnSpc>
                <a:spcPct val="80000"/>
              </a:lnSpc>
            </a:pPr>
            <a:r>
              <a:rPr lang="en-US"/>
              <a:t>Ý tưởng: mã hóa tích (product cipher)</a:t>
            </a:r>
          </a:p>
          <a:p>
            <a:pPr lvl="1">
              <a:lnSpc>
                <a:spcPct val="80000"/>
              </a:lnSpc>
            </a:pPr>
            <a:r>
              <a:rPr lang="en-US"/>
              <a:t>Key: 56 bit</a:t>
            </a:r>
          </a:p>
          <a:p>
            <a:pPr lvl="1">
              <a:lnSpc>
                <a:spcPct val="80000"/>
              </a:lnSpc>
            </a:pPr>
            <a:r>
              <a:rPr lang="en-US"/>
              <a:t>Block: 64 bit</a:t>
            </a:r>
          </a:p>
          <a:p>
            <a:pPr>
              <a:lnSpc>
                <a:spcPct val="80000"/>
              </a:lnSpc>
            </a:pPr>
            <a:r>
              <a:rPr lang="en-US"/>
              <a:t>Được IBM phát triển từ phương pháp </a:t>
            </a:r>
            <a:r>
              <a:rPr lang="en-US" b="1"/>
              <a:t>Lucifer</a:t>
            </a:r>
          </a:p>
          <a:p>
            <a:pPr>
              <a:lnSpc>
                <a:spcPct val="80000"/>
              </a:lnSpc>
            </a:pPr>
            <a:r>
              <a:rPr lang="en-US"/>
              <a:t>Chính thức công bố năm </a:t>
            </a:r>
            <a:r>
              <a:rPr lang="en-US" b="1"/>
              <a:t>1975</a:t>
            </a:r>
          </a:p>
          <a:p>
            <a:pPr algn="just">
              <a:lnSpc>
                <a:spcPct val="80000"/>
              </a:lnSpc>
            </a:pPr>
            <a:r>
              <a:rPr lang="en-US"/>
              <a:t>Được chọn là Chuẩn xử lý thông tin liên bang (Federal Information Processing Standard - FIPS) năm </a:t>
            </a:r>
            <a:r>
              <a:rPr lang="en-US" b="1"/>
              <a:t>1976</a:t>
            </a:r>
          </a:p>
          <a:p>
            <a:pPr algn="just">
              <a:lnSpc>
                <a:spcPct val="80000"/>
              </a:lnSpc>
            </a:pPr>
            <a:r>
              <a:rPr lang="en-US"/>
              <a:t>Giải thuật mã hóa và giải mã được công bố</a:t>
            </a:r>
          </a:p>
          <a:p>
            <a:pPr algn="just">
              <a:lnSpc>
                <a:spcPct val="80000"/>
              </a:lnSpc>
            </a:pPr>
            <a:r>
              <a:rPr lang="en-US"/>
              <a:t>Cơ sở Toán học và mật mã của việc thiết kế DES: thông tin bí mật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354738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2677" name="Group 133"/>
          <p:cNvGrpSpPr>
            <a:grpSpLocks/>
          </p:cNvGrpSpPr>
          <p:nvPr/>
        </p:nvGrpSpPr>
        <p:grpSpPr bwMode="auto">
          <a:xfrm>
            <a:off x="381000" y="3352800"/>
            <a:ext cx="3429000" cy="762000"/>
            <a:chOff x="240" y="1488"/>
            <a:chExt cx="2160" cy="480"/>
          </a:xfrm>
        </p:grpSpPr>
        <p:pic>
          <p:nvPicPr>
            <p:cNvPr id="492678" name="Picture 134"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2679" name="Text Box 135"/>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a:t>
              </a:r>
              <a:r>
                <a:rPr lang="en-US" sz="1800" b="1" i="1">
                  <a:effectLst>
                    <a:outerShdw blurRad="38100" dist="38100" dir="2700000" algn="tl">
                      <a:srgbClr val="FFFFFF"/>
                    </a:outerShdw>
                  </a:effectLst>
                </a:rPr>
                <a:t>i</a:t>
              </a:r>
            </a:p>
          </p:txBody>
        </p:sp>
      </p:grpSp>
      <p:grpSp>
        <p:nvGrpSpPr>
          <p:cNvPr id="492680" name="Group 136"/>
          <p:cNvGrpSpPr>
            <a:grpSpLocks/>
          </p:cNvGrpSpPr>
          <p:nvPr/>
        </p:nvGrpSpPr>
        <p:grpSpPr bwMode="auto">
          <a:xfrm>
            <a:off x="381000" y="4343400"/>
            <a:ext cx="3429000" cy="762000"/>
            <a:chOff x="240" y="1488"/>
            <a:chExt cx="2160" cy="480"/>
          </a:xfrm>
        </p:grpSpPr>
        <p:pic>
          <p:nvPicPr>
            <p:cNvPr id="492681" name="Picture 137"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2682" name="Text Box 138"/>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a:t>
              </a:r>
              <a:r>
                <a:rPr lang="en-US" sz="1800" b="1" i="1">
                  <a:effectLst>
                    <a:outerShdw blurRad="38100" dist="38100" dir="2700000" algn="tl">
                      <a:srgbClr val="FFFFFF"/>
                    </a:outerShdw>
                  </a:effectLst>
                </a:rPr>
                <a:t>Nr</a:t>
              </a:r>
            </a:p>
          </p:txBody>
        </p:sp>
      </p:grpSp>
      <p:sp>
        <p:nvSpPr>
          <p:cNvPr id="492675" name="Text Box 131"/>
          <p:cNvSpPr txBox="1">
            <a:spLocks noChangeArrowheads="1"/>
          </p:cNvSpPr>
          <p:nvPr/>
        </p:nvSpPr>
        <p:spPr bwMode="auto">
          <a:xfrm>
            <a:off x="1828800" y="3886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sp>
        <p:nvSpPr>
          <p:cNvPr id="492546" name="Rectangle 2"/>
          <p:cNvSpPr>
            <a:spLocks noGrp="1" noChangeArrowheads="1"/>
          </p:cNvSpPr>
          <p:nvPr>
            <p:ph type="title"/>
          </p:nvPr>
        </p:nvSpPr>
        <p:spPr/>
        <p:txBody>
          <a:bodyPr/>
          <a:lstStyle/>
          <a:p>
            <a:r>
              <a:rPr lang="en-US"/>
              <a:t>Quy trình Mã hóa theo kiến trúc Feistel</a:t>
            </a:r>
          </a:p>
        </p:txBody>
      </p:sp>
      <p:grpSp>
        <p:nvGrpSpPr>
          <p:cNvPr id="492676" name="Group 132"/>
          <p:cNvGrpSpPr>
            <a:grpSpLocks/>
          </p:cNvGrpSpPr>
          <p:nvPr/>
        </p:nvGrpSpPr>
        <p:grpSpPr bwMode="auto">
          <a:xfrm>
            <a:off x="381000" y="2362200"/>
            <a:ext cx="3429000" cy="762000"/>
            <a:chOff x="240" y="1488"/>
            <a:chExt cx="2160" cy="480"/>
          </a:xfrm>
        </p:grpSpPr>
        <p:pic>
          <p:nvPicPr>
            <p:cNvPr id="492553" name="Picture 9" descr="3-00728_oval-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88"/>
              <a:ext cx="2160" cy="480"/>
            </a:xfrm>
            <a:prstGeom prst="rect">
              <a:avLst/>
            </a:prstGeom>
            <a:noFill/>
            <a:extLst>
              <a:ext uri="{909E8E84-426E-40DD-AFC4-6F175D3DCCD1}">
                <a14:hiddenFill xmlns:a14="http://schemas.microsoft.com/office/drawing/2010/main">
                  <a:solidFill>
                    <a:srgbClr val="FFFFFF"/>
                  </a:solidFill>
                </a14:hiddenFill>
              </a:ext>
            </a:extLst>
          </p:spPr>
        </p:pic>
        <p:sp>
          <p:nvSpPr>
            <p:cNvPr id="492554" name="Text Box 10"/>
            <p:cNvSpPr txBox="1">
              <a:spLocks noChangeArrowheads="1"/>
            </p:cNvSpPr>
            <p:nvPr/>
          </p:nvSpPr>
          <p:spPr bwMode="auto">
            <a:xfrm>
              <a:off x="288" y="1593"/>
              <a:ext cx="1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effectLst>
                    <a:outerShdw blurRad="38100" dist="38100" dir="2700000" algn="tl">
                      <a:srgbClr val="FFFFFF"/>
                    </a:outerShdw>
                  </a:effectLst>
                </a:rPr>
                <a:t>Chu kỳ mã hóa 1</a:t>
              </a:r>
            </a:p>
          </p:txBody>
        </p:sp>
      </p:grpSp>
      <p:sp>
        <p:nvSpPr>
          <p:cNvPr id="492599" name="Rectangle 55"/>
          <p:cNvSpPr>
            <a:spLocks noChangeArrowheads="1"/>
          </p:cNvSpPr>
          <p:nvPr/>
        </p:nvSpPr>
        <p:spPr bwMode="auto">
          <a:xfrm>
            <a:off x="0" y="0"/>
            <a:ext cx="9144000" cy="6858000"/>
          </a:xfrm>
          <a:prstGeom prst="rect">
            <a:avLst/>
          </a:prstGeom>
          <a:gradFill rotWithShape="0">
            <a:gsLst>
              <a:gs pos="0">
                <a:schemeClr val="hlink">
                  <a:gamma/>
                  <a:tint val="48627"/>
                  <a:invGamma/>
                </a:schemeClr>
              </a:gs>
              <a:gs pos="50000">
                <a:schemeClr val="hlink">
                  <a:alpha val="55000"/>
                </a:schemeClr>
              </a:gs>
              <a:gs pos="100000">
                <a:schemeClr val="hlink">
                  <a:gamma/>
                  <a:tint val="48627"/>
                  <a:invGamma/>
                </a:schemeClr>
              </a:gs>
            </a:gsLst>
            <a:lin ang="2700000" scaled="1"/>
          </a:gra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08" name="Text Box 64"/>
          <p:cNvSpPr txBox="1">
            <a:spLocks noChangeArrowheads="1"/>
          </p:cNvSpPr>
          <p:nvPr/>
        </p:nvSpPr>
        <p:spPr bwMode="auto">
          <a:xfrm>
            <a:off x="1828800" y="2895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1"/>
                </a:solidFill>
                <a:effectLst/>
              </a:rPr>
              <a:t>…</a:t>
            </a:r>
          </a:p>
        </p:txBody>
      </p:sp>
      <p:grpSp>
        <p:nvGrpSpPr>
          <p:cNvPr id="492639" name="Group 95"/>
          <p:cNvGrpSpPr>
            <a:grpSpLocks/>
          </p:cNvGrpSpPr>
          <p:nvPr/>
        </p:nvGrpSpPr>
        <p:grpSpPr bwMode="auto">
          <a:xfrm>
            <a:off x="4114800" y="1295400"/>
            <a:ext cx="4724400" cy="3816350"/>
            <a:chOff x="1200" y="912"/>
            <a:chExt cx="2976" cy="2404"/>
          </a:xfrm>
        </p:grpSpPr>
        <p:grpSp>
          <p:nvGrpSpPr>
            <p:cNvPr id="492640" name="Group 96"/>
            <p:cNvGrpSpPr>
              <a:grpSpLocks/>
            </p:cNvGrpSpPr>
            <p:nvPr/>
          </p:nvGrpSpPr>
          <p:grpSpPr bwMode="auto">
            <a:xfrm>
              <a:off x="1248" y="912"/>
              <a:ext cx="1445" cy="405"/>
              <a:chOff x="1248" y="912"/>
              <a:chExt cx="1445" cy="405"/>
            </a:xfrm>
          </p:grpSpPr>
          <p:pic>
            <p:nvPicPr>
              <p:cNvPr id="492641" name="Picture 97"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941"/>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2642" name="Text Box 98"/>
              <p:cNvSpPr txBox="1">
                <a:spLocks noChangeArrowheads="1"/>
              </p:cNvSpPr>
              <p:nvPr/>
            </p:nvSpPr>
            <p:spPr bwMode="auto">
              <a:xfrm>
                <a:off x="1638" y="912"/>
                <a:ext cx="6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L</a:t>
                </a:r>
                <a:r>
                  <a:rPr lang="en-US" sz="3200" b="1" i="1" baseline="-25000">
                    <a:effectLst>
                      <a:outerShdw blurRad="38100" dist="38100" dir="2700000" algn="tl">
                        <a:srgbClr val="FFFFFF"/>
                      </a:outerShdw>
                    </a:effectLst>
                    <a:latin typeface="Comic Sans MS" pitchFamily="66" charset="0"/>
                  </a:rPr>
                  <a:t>i</a:t>
                </a:r>
                <a:r>
                  <a:rPr lang="en-US" sz="3200" b="1" baseline="-25000">
                    <a:effectLst>
                      <a:outerShdw blurRad="38100" dist="38100" dir="2700000" algn="tl">
                        <a:srgbClr val="FFFFFF"/>
                      </a:outerShdw>
                    </a:effectLst>
                    <a:latin typeface="Comic Sans MS" pitchFamily="66" charset="0"/>
                  </a:rPr>
                  <a:t>-1</a:t>
                </a:r>
              </a:p>
            </p:txBody>
          </p:sp>
        </p:grpSp>
        <p:grpSp>
          <p:nvGrpSpPr>
            <p:cNvPr id="492643" name="Group 99"/>
            <p:cNvGrpSpPr>
              <a:grpSpLocks/>
            </p:cNvGrpSpPr>
            <p:nvPr/>
          </p:nvGrpSpPr>
          <p:grpSpPr bwMode="auto">
            <a:xfrm>
              <a:off x="2688" y="912"/>
              <a:ext cx="1445" cy="405"/>
              <a:chOff x="2688" y="912"/>
              <a:chExt cx="1445" cy="405"/>
            </a:xfrm>
          </p:grpSpPr>
          <p:pic>
            <p:nvPicPr>
              <p:cNvPr id="492644" name="Picture 100"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941"/>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2645" name="Text Box 101"/>
              <p:cNvSpPr txBox="1">
                <a:spLocks noChangeArrowheads="1"/>
              </p:cNvSpPr>
              <p:nvPr/>
            </p:nvSpPr>
            <p:spPr bwMode="auto">
              <a:xfrm>
                <a:off x="3078" y="912"/>
                <a:ext cx="6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R</a:t>
                </a:r>
                <a:r>
                  <a:rPr lang="en-US" sz="3200" b="1" i="1" baseline="-25000">
                    <a:effectLst>
                      <a:outerShdw blurRad="38100" dist="38100" dir="2700000" algn="tl">
                        <a:srgbClr val="FFFFFF"/>
                      </a:outerShdw>
                    </a:effectLst>
                    <a:latin typeface="Comic Sans MS" pitchFamily="66" charset="0"/>
                  </a:rPr>
                  <a:t>i</a:t>
                </a:r>
                <a:r>
                  <a:rPr lang="en-US" sz="3200" b="1" baseline="-25000">
                    <a:effectLst>
                      <a:outerShdw blurRad="38100" dist="38100" dir="2700000" algn="tl">
                        <a:srgbClr val="FFFFFF"/>
                      </a:outerShdw>
                    </a:effectLst>
                    <a:latin typeface="Comic Sans MS" pitchFamily="66" charset="0"/>
                  </a:rPr>
                  <a:t>-1</a:t>
                </a:r>
              </a:p>
            </p:txBody>
          </p:sp>
        </p:grpSp>
        <p:grpSp>
          <p:nvGrpSpPr>
            <p:cNvPr id="492646" name="Group 102"/>
            <p:cNvGrpSpPr>
              <a:grpSpLocks/>
            </p:cNvGrpSpPr>
            <p:nvPr/>
          </p:nvGrpSpPr>
          <p:grpSpPr bwMode="auto">
            <a:xfrm>
              <a:off x="2455" y="1344"/>
              <a:ext cx="425" cy="432"/>
              <a:chOff x="1170" y="2496"/>
              <a:chExt cx="425" cy="432"/>
            </a:xfrm>
          </p:grpSpPr>
          <p:pic>
            <p:nvPicPr>
              <p:cNvPr id="492647" name="Picture 103" descr="P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2496"/>
                <a:ext cx="386" cy="432"/>
              </a:xfrm>
              <a:prstGeom prst="rect">
                <a:avLst/>
              </a:prstGeom>
              <a:noFill/>
              <a:extLst>
                <a:ext uri="{909E8E84-426E-40DD-AFC4-6F175D3DCCD1}">
                  <a14:hiddenFill xmlns:a14="http://schemas.microsoft.com/office/drawing/2010/main">
                    <a:solidFill>
                      <a:srgbClr val="FFFFFF"/>
                    </a:solidFill>
                  </a14:hiddenFill>
                </a:ext>
              </a:extLst>
            </p:spPr>
          </p:pic>
          <p:sp>
            <p:nvSpPr>
              <p:cNvPr id="492648" name="Rectangle 104"/>
              <p:cNvSpPr>
                <a:spLocks noChangeArrowheads="1"/>
              </p:cNvSpPr>
              <p:nvPr/>
            </p:nvSpPr>
            <p:spPr bwMode="auto">
              <a:xfrm>
                <a:off x="1170" y="2535"/>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i="1">
                    <a:effectLst>
                      <a:outerShdw blurRad="38100" dist="38100" dir="2700000" algn="tl">
                        <a:srgbClr val="FFFFFF"/>
                      </a:outerShdw>
                    </a:effectLst>
                    <a:latin typeface="Comic Sans MS" pitchFamily="66" charset="0"/>
                  </a:rPr>
                  <a:t>K</a:t>
                </a:r>
                <a:r>
                  <a:rPr lang="en-US" sz="2400" b="1" i="1" baseline="-25000">
                    <a:effectLst>
                      <a:outerShdw blurRad="38100" dist="38100" dir="2700000" algn="tl">
                        <a:srgbClr val="FFFFFF"/>
                      </a:outerShdw>
                    </a:effectLst>
                    <a:latin typeface="Comic Sans MS" pitchFamily="66" charset="0"/>
                  </a:rPr>
                  <a:t>i</a:t>
                </a:r>
                <a:r>
                  <a:rPr lang="en-US" sz="2400" b="1" baseline="-25000">
                    <a:effectLst>
                      <a:outerShdw blurRad="38100" dist="38100" dir="2700000" algn="tl">
                        <a:srgbClr val="FFFFFF"/>
                      </a:outerShdw>
                    </a:effectLst>
                    <a:latin typeface="Comic Sans MS" pitchFamily="66" charset="0"/>
                  </a:rPr>
                  <a:t>-1</a:t>
                </a:r>
              </a:p>
            </p:txBody>
          </p:sp>
        </p:grpSp>
        <p:cxnSp>
          <p:nvCxnSpPr>
            <p:cNvPr id="492649" name="AutoShape 105"/>
            <p:cNvCxnSpPr>
              <a:cxnSpLocks noChangeShapeType="1"/>
              <a:stCxn id="492641" idx="2"/>
              <a:endCxn id="492664" idx="0"/>
            </p:cNvCxnSpPr>
            <p:nvPr/>
          </p:nvCxnSpPr>
          <p:spPr bwMode="auto">
            <a:xfrm flipH="1">
              <a:off x="1970" y="1317"/>
              <a:ext cx="1" cy="731"/>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50" name="AutoShape 106"/>
            <p:cNvCxnSpPr>
              <a:cxnSpLocks noChangeShapeType="1"/>
              <a:stCxn id="492647" idx="2"/>
              <a:endCxn id="492660" idx="0"/>
            </p:cNvCxnSpPr>
            <p:nvPr/>
          </p:nvCxnSpPr>
          <p:spPr bwMode="auto">
            <a:xfrm flipH="1">
              <a:off x="2676" y="1776"/>
              <a:ext cx="2" cy="240"/>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2651" name="Group 107"/>
            <p:cNvGrpSpPr>
              <a:grpSpLocks/>
            </p:cNvGrpSpPr>
            <p:nvPr/>
          </p:nvGrpSpPr>
          <p:grpSpPr bwMode="auto">
            <a:xfrm>
              <a:off x="1291" y="2930"/>
              <a:ext cx="1445" cy="386"/>
              <a:chOff x="1291" y="3619"/>
              <a:chExt cx="1445" cy="386"/>
            </a:xfrm>
          </p:grpSpPr>
          <p:pic>
            <p:nvPicPr>
              <p:cNvPr id="492652" name="Picture 108"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 y="3629"/>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2653" name="Text Box 109"/>
              <p:cNvSpPr txBox="1">
                <a:spLocks noChangeArrowheads="1"/>
              </p:cNvSpPr>
              <p:nvPr/>
            </p:nvSpPr>
            <p:spPr bwMode="auto">
              <a:xfrm>
                <a:off x="1681" y="3619"/>
                <a:ext cx="5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L</a:t>
                </a:r>
                <a:r>
                  <a:rPr lang="en-US" sz="3200" b="1" i="1" baseline="-25000">
                    <a:effectLst>
                      <a:outerShdw blurRad="38100" dist="38100" dir="2700000" algn="tl">
                        <a:srgbClr val="FFFFFF"/>
                      </a:outerShdw>
                    </a:effectLst>
                    <a:latin typeface="Comic Sans MS" pitchFamily="66" charset="0"/>
                  </a:rPr>
                  <a:t>i</a:t>
                </a:r>
                <a:endParaRPr lang="en-US" sz="3200" b="1" baseline="-25000">
                  <a:effectLst>
                    <a:outerShdw blurRad="38100" dist="38100" dir="2700000" algn="tl">
                      <a:srgbClr val="FFFFFF"/>
                    </a:outerShdw>
                  </a:effectLst>
                  <a:latin typeface="Comic Sans MS" pitchFamily="66" charset="0"/>
                </a:endParaRPr>
              </a:p>
            </p:txBody>
          </p:sp>
        </p:grpSp>
        <p:grpSp>
          <p:nvGrpSpPr>
            <p:cNvPr id="492654" name="Group 110"/>
            <p:cNvGrpSpPr>
              <a:grpSpLocks/>
            </p:cNvGrpSpPr>
            <p:nvPr/>
          </p:nvGrpSpPr>
          <p:grpSpPr bwMode="auto">
            <a:xfrm>
              <a:off x="2731" y="2928"/>
              <a:ext cx="1445" cy="386"/>
              <a:chOff x="2731" y="3619"/>
              <a:chExt cx="1445" cy="386"/>
            </a:xfrm>
          </p:grpSpPr>
          <p:pic>
            <p:nvPicPr>
              <p:cNvPr id="492655" name="Picture 111" descr="P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 y="3629"/>
                <a:ext cx="1445" cy="376"/>
              </a:xfrm>
              <a:prstGeom prst="rect">
                <a:avLst/>
              </a:prstGeom>
              <a:noFill/>
              <a:extLst>
                <a:ext uri="{909E8E84-426E-40DD-AFC4-6F175D3DCCD1}">
                  <a14:hiddenFill xmlns:a14="http://schemas.microsoft.com/office/drawing/2010/main">
                    <a:solidFill>
                      <a:srgbClr val="FFFFFF"/>
                    </a:solidFill>
                  </a14:hiddenFill>
                </a:ext>
              </a:extLst>
            </p:spPr>
          </p:pic>
          <p:sp>
            <p:nvSpPr>
              <p:cNvPr id="492656" name="Text Box 112"/>
              <p:cNvSpPr txBox="1">
                <a:spLocks noChangeArrowheads="1"/>
              </p:cNvSpPr>
              <p:nvPr/>
            </p:nvSpPr>
            <p:spPr bwMode="auto">
              <a:xfrm>
                <a:off x="3121" y="3619"/>
                <a:ext cx="5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i="1">
                    <a:effectLst>
                      <a:outerShdw blurRad="38100" dist="38100" dir="2700000" algn="tl">
                        <a:srgbClr val="FFFFFF"/>
                      </a:outerShdw>
                    </a:effectLst>
                    <a:latin typeface="Comic Sans MS" pitchFamily="66" charset="0"/>
                  </a:rPr>
                  <a:t>  R</a:t>
                </a:r>
                <a:r>
                  <a:rPr lang="en-US" sz="3200" b="1" i="1" baseline="-25000">
                    <a:effectLst>
                      <a:outerShdw blurRad="38100" dist="38100" dir="2700000" algn="tl">
                        <a:srgbClr val="FFFFFF"/>
                      </a:outerShdw>
                    </a:effectLst>
                    <a:latin typeface="Comic Sans MS" pitchFamily="66" charset="0"/>
                  </a:rPr>
                  <a:t>i</a:t>
                </a:r>
                <a:endParaRPr lang="en-US" sz="3200" b="1" baseline="-25000">
                  <a:effectLst>
                    <a:outerShdw blurRad="38100" dist="38100" dir="2700000" algn="tl">
                      <a:srgbClr val="FFFFFF"/>
                    </a:outerShdw>
                  </a:effectLst>
                  <a:latin typeface="Comic Sans MS" pitchFamily="66" charset="0"/>
                </a:endParaRPr>
              </a:p>
            </p:txBody>
          </p:sp>
        </p:grpSp>
        <p:cxnSp>
          <p:nvCxnSpPr>
            <p:cNvPr id="492657" name="AutoShape 113"/>
            <p:cNvCxnSpPr>
              <a:cxnSpLocks noChangeShapeType="1"/>
              <a:endCxn id="492655" idx="0"/>
            </p:cNvCxnSpPr>
            <p:nvPr/>
          </p:nvCxnSpPr>
          <p:spPr bwMode="auto">
            <a:xfrm>
              <a:off x="1968" y="2452"/>
              <a:ext cx="1486" cy="48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58" name="AutoShape 114"/>
            <p:cNvCxnSpPr>
              <a:cxnSpLocks noChangeShapeType="1"/>
              <a:endCxn id="492652" idx="0"/>
            </p:cNvCxnSpPr>
            <p:nvPr/>
          </p:nvCxnSpPr>
          <p:spPr bwMode="auto">
            <a:xfrm flipH="1">
              <a:off x="2014" y="2404"/>
              <a:ext cx="1394" cy="53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59" name="AutoShape 115"/>
            <p:cNvCxnSpPr>
              <a:cxnSpLocks noChangeShapeType="1"/>
              <a:stCxn id="492660" idx="2"/>
            </p:cNvCxnSpPr>
            <p:nvPr/>
          </p:nvCxnSpPr>
          <p:spPr bwMode="auto">
            <a:xfrm flipH="1">
              <a:off x="2136" y="2208"/>
              <a:ext cx="348" cy="6"/>
            </a:xfrm>
            <a:prstGeom prst="straightConnector1">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660" name="Oval 116"/>
            <p:cNvSpPr>
              <a:spLocks noChangeArrowheads="1"/>
            </p:cNvSpPr>
            <p:nvPr/>
          </p:nvSpPr>
          <p:spPr bwMode="auto">
            <a:xfrm>
              <a:off x="2484" y="2016"/>
              <a:ext cx="384" cy="384"/>
            </a:xfrm>
            <a:prstGeom prst="ellipse">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lIns="0" tIns="0" rIns="0" bIns="0" anchor="ctr"/>
            <a:lstStyle/>
            <a:p>
              <a:pPr eaLnBrk="1" hangingPunct="1"/>
              <a:r>
                <a:rPr lang="en-US" sz="1400" b="1" i="1" dirty="0">
                  <a:effectLst>
                    <a:outerShdw blurRad="38100" dist="38100" dir="2700000" algn="tl">
                      <a:srgbClr val="FFFFFF"/>
                    </a:outerShdw>
                  </a:effectLst>
                  <a:latin typeface="Comic Sans MS" pitchFamily="66" charset="0"/>
                </a:rPr>
                <a:t> </a:t>
              </a:r>
              <a:r>
                <a:rPr lang="en-US" sz="3600" b="1" i="1" dirty="0">
                  <a:effectLst>
                    <a:outerShdw blurRad="38100" dist="38100" dir="2700000" algn="tl">
                      <a:srgbClr val="FFFFFF"/>
                    </a:outerShdw>
                  </a:effectLst>
                  <a:latin typeface="Comic Sans MS" pitchFamily="66" charset="0"/>
                </a:rPr>
                <a:t>f</a:t>
              </a:r>
            </a:p>
          </p:txBody>
        </p:sp>
        <p:cxnSp>
          <p:nvCxnSpPr>
            <p:cNvPr id="492661" name="AutoShape 117"/>
            <p:cNvCxnSpPr>
              <a:cxnSpLocks noChangeShapeType="1"/>
              <a:stCxn id="492644" idx="2"/>
              <a:endCxn id="492660" idx="6"/>
            </p:cNvCxnSpPr>
            <p:nvPr/>
          </p:nvCxnSpPr>
          <p:spPr bwMode="auto">
            <a:xfrm rot="5400000">
              <a:off x="2694" y="1491"/>
              <a:ext cx="891" cy="543"/>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62" name="AutoShape 118"/>
            <p:cNvCxnSpPr>
              <a:cxnSpLocks noChangeShapeType="1"/>
            </p:cNvCxnSpPr>
            <p:nvPr/>
          </p:nvCxnSpPr>
          <p:spPr bwMode="auto">
            <a:xfrm>
              <a:off x="1200" y="1488"/>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63" name="AutoShape 119"/>
            <p:cNvCxnSpPr>
              <a:cxnSpLocks noChangeShapeType="1"/>
              <a:stCxn id="492641" idx="2"/>
            </p:cNvCxnSpPr>
            <p:nvPr/>
          </p:nvCxnSpPr>
          <p:spPr bwMode="auto">
            <a:xfrm flipH="1">
              <a:off x="1968" y="1317"/>
              <a:ext cx="3" cy="1131"/>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664" name="Oval 120"/>
            <p:cNvSpPr>
              <a:spLocks noChangeArrowheads="1"/>
            </p:cNvSpPr>
            <p:nvPr/>
          </p:nvSpPr>
          <p:spPr bwMode="auto">
            <a:xfrm>
              <a:off x="1804" y="2048"/>
              <a:ext cx="332" cy="332"/>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spcBef>
                  <a:spcPct val="50000"/>
                </a:spcBef>
              </a:pPr>
              <a:r>
                <a:rPr lang="en-US" sz="3600" b="1" dirty="0">
                  <a:latin typeface="Courier New" pitchFamily="49" charset="0"/>
                  <a:sym typeface="Symbol" pitchFamily="18" charset="2"/>
                </a:rPr>
                <a:t></a:t>
              </a:r>
            </a:p>
          </p:txBody>
        </p:sp>
        <p:cxnSp>
          <p:nvCxnSpPr>
            <p:cNvPr id="492665" name="AutoShape 121"/>
            <p:cNvCxnSpPr>
              <a:cxnSpLocks noChangeShapeType="1"/>
              <a:stCxn id="492644" idx="2"/>
            </p:cNvCxnSpPr>
            <p:nvPr/>
          </p:nvCxnSpPr>
          <p:spPr bwMode="auto">
            <a:xfrm flipH="1">
              <a:off x="3408" y="1317"/>
              <a:ext cx="3" cy="1083"/>
            </a:xfrm>
            <a:prstGeom prst="straightConnector1">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2685" name="Rectangle 141"/>
          <p:cNvSpPr>
            <a:spLocks noChangeArrowheads="1"/>
          </p:cNvSpPr>
          <p:nvPr/>
        </p:nvSpPr>
        <p:spPr bwMode="auto">
          <a:xfrm>
            <a:off x="0" y="5334000"/>
            <a:ext cx="9144000" cy="1524000"/>
          </a:xfrm>
          <a:prstGeom prst="rect">
            <a:avLst/>
          </a:prstGeom>
          <a:gradFill rotWithShape="1">
            <a:gsLst>
              <a:gs pos="0">
                <a:schemeClr val="bg1">
                  <a:gamma/>
                  <a:shade val="46275"/>
                  <a:invGamma/>
                </a:schemeClr>
              </a:gs>
              <a:gs pos="50000">
                <a:schemeClr val="bg1">
                  <a:alpha val="50000"/>
                </a:schemeClr>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683" name="Text Box 139"/>
          <p:cNvSpPr txBox="1">
            <a:spLocks noChangeArrowheads="1"/>
          </p:cNvSpPr>
          <p:nvPr/>
        </p:nvSpPr>
        <p:spPr bwMode="auto">
          <a:xfrm>
            <a:off x="3649663" y="5438775"/>
            <a:ext cx="53419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600" b="1" i="1" dirty="0">
                <a:solidFill>
                  <a:schemeClr val="tx1"/>
                </a:solidFill>
                <a:latin typeface="Comic Sans MS" pitchFamily="66" charset="0"/>
              </a:rPr>
              <a:t>L</a:t>
            </a:r>
            <a:r>
              <a:rPr lang="en-US" sz="3600" b="1" i="1" baseline="-25000" dirty="0">
                <a:solidFill>
                  <a:schemeClr val="tx1"/>
                </a:solidFill>
                <a:latin typeface="Comic Sans MS" pitchFamily="66" charset="0"/>
              </a:rPr>
              <a:t>i</a:t>
            </a:r>
            <a:r>
              <a:rPr lang="en-US" sz="3600" b="1" dirty="0">
                <a:solidFill>
                  <a:schemeClr val="tx1"/>
                </a:solidFill>
                <a:latin typeface="Comic Sans MS" pitchFamily="66" charset="0"/>
              </a:rPr>
              <a:t> = </a:t>
            </a:r>
            <a:r>
              <a:rPr lang="en-US" sz="3600" b="1" i="1" dirty="0">
                <a:solidFill>
                  <a:schemeClr val="tx1"/>
                </a:solidFill>
                <a:latin typeface="Comic Sans MS" pitchFamily="66" charset="0"/>
              </a:rPr>
              <a:t>R</a:t>
            </a:r>
            <a:r>
              <a:rPr lang="en-US" sz="3600" b="1" i="1" baseline="-25000" dirty="0">
                <a:solidFill>
                  <a:schemeClr val="tx1"/>
                </a:solidFill>
                <a:latin typeface="Comic Sans MS" pitchFamily="66" charset="0"/>
              </a:rPr>
              <a:t>i</a:t>
            </a:r>
            <a:r>
              <a:rPr lang="en-US" sz="3600" b="1" baseline="-25000" dirty="0">
                <a:solidFill>
                  <a:schemeClr val="tx1"/>
                </a:solidFill>
                <a:latin typeface="Comic Sans MS" pitchFamily="66" charset="0"/>
              </a:rPr>
              <a:t>-1</a:t>
            </a:r>
          </a:p>
          <a:p>
            <a:pPr eaLnBrk="1" hangingPunct="1"/>
            <a:r>
              <a:rPr lang="en-US" sz="3600" b="1" i="1" dirty="0" err="1">
                <a:solidFill>
                  <a:schemeClr val="tx1"/>
                </a:solidFill>
                <a:latin typeface="Comic Sans MS" pitchFamily="66" charset="0"/>
              </a:rPr>
              <a:t>R</a:t>
            </a:r>
            <a:r>
              <a:rPr lang="en-US" sz="3600" b="1" i="1" baseline="-25000" dirty="0" err="1">
                <a:solidFill>
                  <a:schemeClr val="tx1"/>
                </a:solidFill>
                <a:latin typeface="Comic Sans MS" pitchFamily="66" charset="0"/>
              </a:rPr>
              <a:t>i</a:t>
            </a:r>
            <a:r>
              <a:rPr lang="en-US" sz="3600" b="1" dirty="0">
                <a:solidFill>
                  <a:schemeClr val="tx1"/>
                </a:solidFill>
                <a:latin typeface="Comic Sans MS" pitchFamily="66" charset="0"/>
              </a:rPr>
              <a:t> = </a:t>
            </a:r>
            <a:r>
              <a:rPr lang="en-US" sz="3600" b="1" i="1" dirty="0">
                <a:solidFill>
                  <a:schemeClr val="tx1"/>
                </a:solidFill>
                <a:latin typeface="Comic Sans MS" pitchFamily="66" charset="0"/>
              </a:rPr>
              <a:t>L</a:t>
            </a:r>
            <a:r>
              <a:rPr lang="en-US" sz="3600" b="1" i="1" baseline="-25000" dirty="0">
                <a:solidFill>
                  <a:schemeClr val="tx1"/>
                </a:solidFill>
                <a:latin typeface="Comic Sans MS" pitchFamily="66" charset="0"/>
              </a:rPr>
              <a:t>i</a:t>
            </a:r>
            <a:r>
              <a:rPr lang="en-US" sz="3600" b="1" baseline="-25000" dirty="0">
                <a:solidFill>
                  <a:schemeClr val="tx1"/>
                </a:solidFill>
                <a:latin typeface="Comic Sans MS" pitchFamily="66" charset="0"/>
              </a:rPr>
              <a:t>-1</a:t>
            </a:r>
            <a:r>
              <a:rPr lang="en-US" sz="3600" b="1" dirty="0">
                <a:solidFill>
                  <a:schemeClr val="tx1"/>
                </a:solidFill>
                <a:latin typeface="Comic Sans MS" pitchFamily="66" charset="0"/>
              </a:rPr>
              <a:t> </a:t>
            </a:r>
            <a:r>
              <a:rPr lang="en-US" sz="3600" b="1" dirty="0">
                <a:solidFill>
                  <a:schemeClr val="tx1"/>
                </a:solidFill>
                <a:latin typeface="Comic Sans MS" pitchFamily="66" charset="0"/>
                <a:sym typeface="Symbol" pitchFamily="18" charset="2"/>
              </a:rPr>
              <a:t> </a:t>
            </a:r>
            <a:r>
              <a:rPr lang="en-US" sz="3600" b="1" i="1" dirty="0">
                <a:solidFill>
                  <a:schemeClr val="tx1"/>
                </a:solidFill>
                <a:latin typeface="Comic Sans MS" pitchFamily="66" charset="0"/>
                <a:sym typeface="Symbol" pitchFamily="18" charset="2"/>
              </a:rPr>
              <a:t>f </a:t>
            </a:r>
            <a:r>
              <a:rPr lang="en-US" sz="3600" b="1" dirty="0">
                <a:solidFill>
                  <a:schemeClr val="tx1"/>
                </a:solidFill>
                <a:latin typeface="Comic Sans MS" pitchFamily="66" charset="0"/>
                <a:sym typeface="Symbol" pitchFamily="18" charset="2"/>
              </a:rPr>
              <a:t>(</a:t>
            </a:r>
            <a:r>
              <a:rPr lang="en-US" sz="3600" b="1" i="1" dirty="0">
                <a:solidFill>
                  <a:schemeClr val="tx1"/>
                </a:solidFill>
                <a:latin typeface="Comic Sans MS" pitchFamily="66" charset="0"/>
                <a:sym typeface="Symbol" pitchFamily="18" charset="2"/>
              </a:rPr>
              <a:t>R</a:t>
            </a:r>
            <a:r>
              <a:rPr lang="en-US" sz="3600" b="1" i="1" baseline="-25000" dirty="0">
                <a:solidFill>
                  <a:schemeClr val="tx1"/>
                </a:solidFill>
                <a:latin typeface="Comic Sans MS" pitchFamily="66" charset="0"/>
                <a:sym typeface="Symbol" pitchFamily="18" charset="2"/>
              </a:rPr>
              <a:t>i</a:t>
            </a:r>
            <a:r>
              <a:rPr lang="en-US" sz="3600" b="1" baseline="-25000" dirty="0">
                <a:solidFill>
                  <a:schemeClr val="tx1"/>
                </a:solidFill>
                <a:latin typeface="Comic Sans MS" pitchFamily="66" charset="0"/>
                <a:sym typeface="Symbol" pitchFamily="18" charset="2"/>
              </a:rPr>
              <a:t>-1</a:t>
            </a:r>
            <a:r>
              <a:rPr lang="en-US" sz="3600" b="1" dirty="0">
                <a:solidFill>
                  <a:schemeClr val="tx1"/>
                </a:solidFill>
                <a:latin typeface="Comic Sans MS" pitchFamily="66" charset="0"/>
                <a:sym typeface="Symbol" pitchFamily="18" charset="2"/>
              </a:rPr>
              <a:t>, </a:t>
            </a:r>
            <a:r>
              <a:rPr lang="en-US" sz="3600" b="1" i="1" dirty="0">
                <a:solidFill>
                  <a:schemeClr val="tx1"/>
                </a:solidFill>
                <a:latin typeface="Comic Sans MS" pitchFamily="66" charset="0"/>
                <a:sym typeface="Symbol" pitchFamily="18" charset="2"/>
              </a:rPr>
              <a:t>K</a:t>
            </a:r>
            <a:r>
              <a:rPr lang="en-US" sz="3600" b="1" i="1" baseline="-25000" dirty="0">
                <a:solidFill>
                  <a:schemeClr val="tx1"/>
                </a:solidFill>
                <a:latin typeface="Comic Sans MS" pitchFamily="66" charset="0"/>
                <a:sym typeface="Symbol" pitchFamily="18" charset="2"/>
              </a:rPr>
              <a:t>i</a:t>
            </a:r>
            <a:r>
              <a:rPr lang="en-US" sz="3600" b="1" baseline="-25000" dirty="0">
                <a:solidFill>
                  <a:schemeClr val="tx1"/>
                </a:solidFill>
                <a:latin typeface="Comic Sans MS" pitchFamily="66" charset="0"/>
                <a:sym typeface="Symbol" pitchFamily="18" charset="2"/>
              </a:rPr>
              <a:t>-1</a:t>
            </a:r>
            <a:r>
              <a:rPr lang="en-US" sz="3600" b="1" dirty="0">
                <a:solidFill>
                  <a:schemeClr val="tx1"/>
                </a:solidFill>
                <a:latin typeface="Comic Sans MS" pitchFamily="66" charset="0"/>
                <a:sym typeface="Symbol" pitchFamily="18" charset="2"/>
              </a:rPr>
              <a:t>)</a:t>
            </a:r>
          </a:p>
        </p:txBody>
      </p:sp>
      <p:sp>
        <p:nvSpPr>
          <p:cNvPr id="4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239398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2599"/>
                                        </p:tgtEl>
                                        <p:attrNameLst>
                                          <p:attrName>style.visibility</p:attrName>
                                        </p:attrNameLst>
                                      </p:cBhvr>
                                      <p:to>
                                        <p:strVal val="visible"/>
                                      </p:to>
                                    </p:set>
                                    <p:animEffect transition="in" filter="fade">
                                      <p:cBhvr>
                                        <p:cTn id="7" dur="1000"/>
                                        <p:tgtEl>
                                          <p:spTgt spid="492599"/>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492639"/>
                                        </p:tgtEl>
                                        <p:attrNameLst>
                                          <p:attrName>style.visibility</p:attrName>
                                        </p:attrNameLst>
                                      </p:cBhvr>
                                      <p:to>
                                        <p:strVal val="visible"/>
                                      </p:to>
                                    </p:set>
                                    <p:animEffect transition="in" filter="dissolve">
                                      <p:cBhvr>
                                        <p:cTn id="11" dur="500"/>
                                        <p:tgtEl>
                                          <p:spTgt spid="4926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492685"/>
                                        </p:tgtEl>
                                        <p:attrNameLst>
                                          <p:attrName>style.visibility</p:attrName>
                                        </p:attrNameLst>
                                      </p:cBhvr>
                                      <p:to>
                                        <p:strVal val="visible"/>
                                      </p:to>
                                    </p:set>
                                    <p:animEffect transition="in" filter="strips(downLeft)">
                                      <p:cBhvr>
                                        <p:cTn id="16" dur="500"/>
                                        <p:tgtEl>
                                          <p:spTgt spid="49268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92683"/>
                                        </p:tgtEl>
                                        <p:attrNameLst>
                                          <p:attrName>style.visibility</p:attrName>
                                        </p:attrNameLst>
                                      </p:cBhvr>
                                      <p:to>
                                        <p:strVal val="visible"/>
                                      </p:to>
                                    </p:set>
                                    <p:animEffect transition="in" filter="dissolve">
                                      <p:cBhvr>
                                        <p:cTn id="19" dur="500"/>
                                        <p:tgtEl>
                                          <p:spTgt spid="492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99" grpId="0" animBg="1"/>
      <p:bldP spid="492685" grpId="0" animBg="1"/>
      <p:bldP spid="492683" grpId="0"/>
    </p:bldLst>
  </p:timing>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54</TotalTime>
  <Words>4541</Words>
  <Application>Microsoft Office PowerPoint</Application>
  <PresentationFormat>On-screen Show (4:3)</PresentationFormat>
  <Paragraphs>2099</Paragraphs>
  <Slides>55</Slides>
  <Notes>15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72" baseType="lpstr">
      <vt:lpstr>Arial</vt:lpstr>
      <vt:lpstr>Arial Unicode MS</vt:lpstr>
      <vt:lpstr>Calibri</vt:lpstr>
      <vt:lpstr>Comic Sans MS</vt:lpstr>
      <vt:lpstr>Courier New</vt:lpstr>
      <vt:lpstr>MS PGothic</vt:lpstr>
      <vt:lpstr>Symbol</vt:lpstr>
      <vt:lpstr>Times</vt:lpstr>
      <vt:lpstr>Times New Roman</vt:lpstr>
      <vt:lpstr>VNI-Times</vt:lpstr>
      <vt:lpstr>Webdings</vt:lpstr>
      <vt:lpstr>Wingdings</vt:lpstr>
      <vt:lpstr>Wingdings 2</vt:lpstr>
      <vt:lpstr>FIT_CDIO_PPT Template</vt:lpstr>
      <vt:lpstr>Equation</vt:lpstr>
      <vt:lpstr>Visio</vt:lpstr>
      <vt:lpstr>SmartDraw.2</vt:lpstr>
      <vt:lpstr>Chủ đề 4: Data Encryption Standard và  Advanced Encryption Standard</vt:lpstr>
      <vt:lpstr>Nội dung</vt:lpstr>
      <vt:lpstr>Mã hóa tích (Product Cipher)</vt:lpstr>
      <vt:lpstr>Quy trình mã hóa theo khối</vt:lpstr>
      <vt:lpstr>Quy trình mã hóa theo khối</vt:lpstr>
      <vt:lpstr>Kiến trúc chu kỳ mã hóa</vt:lpstr>
      <vt:lpstr>Data Encryption Standard</vt:lpstr>
      <vt:lpstr>Data Encryption Standard</vt:lpstr>
      <vt:lpstr>Quy trình Mã hóa theo kiến trúc Feistel</vt:lpstr>
      <vt:lpstr>Quy trình Giải mã theo kiến trúc Feistel</vt:lpstr>
      <vt:lpstr>Quy trình Mã hóa của giải thuật DES</vt:lpstr>
      <vt:lpstr>Initial Permutation</vt:lpstr>
      <vt:lpstr>Final Permutation</vt:lpstr>
      <vt:lpstr>Expansion</vt:lpstr>
      <vt:lpstr>Hàm f  trong DES</vt:lpstr>
      <vt:lpstr>S-box</vt:lpstr>
      <vt:lpstr>S-box</vt:lpstr>
      <vt:lpstr>S-box</vt:lpstr>
      <vt:lpstr>S-box</vt:lpstr>
      <vt:lpstr>Bảng hoán vị P</vt:lpstr>
      <vt:lpstr>Key Schedule</vt:lpstr>
      <vt:lpstr>Các hoán vị trong Key Schedule</vt:lpstr>
      <vt:lpstr>Một số nhận xét</vt:lpstr>
      <vt:lpstr>Advanced Encryption Standard</vt:lpstr>
      <vt:lpstr>Phương pháp mã hóa Rijndael</vt:lpstr>
      <vt:lpstr>Phương pháp mã hóa Rijndael</vt:lpstr>
      <vt:lpstr>Một số khái niệm Toán học</vt:lpstr>
      <vt:lpstr>Phép toán trên GF (28)</vt:lpstr>
      <vt:lpstr>Đa thức với hệ số trên GF(28) </vt:lpstr>
      <vt:lpstr>Đa thức với hệ số trên GF(28)</vt:lpstr>
      <vt:lpstr>Phương pháp Rijndael</vt:lpstr>
      <vt:lpstr>Biểu diễn khối dữ liệu và mã khóa</vt:lpstr>
      <vt:lpstr>Chu kỳ mã hóa bình thường</vt:lpstr>
      <vt:lpstr>Chu kỳ mã hóa cuối</vt:lpstr>
      <vt:lpstr>Kiến trúc Substitution-Permutation Network</vt:lpstr>
      <vt:lpstr>Quy trình mã hóa của thuật toán Rijndael</vt:lpstr>
      <vt:lpstr>Phép biến đổi SubBytes</vt:lpstr>
      <vt:lpstr>Phép biến đổi SubBytes</vt:lpstr>
      <vt:lpstr>Phép biến đổi SubBytes</vt:lpstr>
      <vt:lpstr>Phép biến đổi SubBytes</vt:lpstr>
      <vt:lpstr>Phép biến đổi ngược InvSubBytes</vt:lpstr>
      <vt:lpstr>Phép biến đổi ngược InvSubBytes</vt:lpstr>
      <vt:lpstr>Phép biến đổi ShiftRows</vt:lpstr>
      <vt:lpstr>Phép biến đổi ShiftRows</vt:lpstr>
      <vt:lpstr>Phép biến đổi AddRoundKey</vt:lpstr>
      <vt:lpstr>Phép biến đổi AddRoundKey</vt:lpstr>
      <vt:lpstr>Phép biến đổi MixColumns</vt:lpstr>
      <vt:lpstr>Phép biến đổi MixColumns</vt:lpstr>
      <vt:lpstr>Phép biến đổi ngược InvMixColumns</vt:lpstr>
      <vt:lpstr>Phát sinh mã khóa mỗi chu kỳ</vt:lpstr>
      <vt:lpstr>Phát sinh mã khóa mỗi chu kỳ</vt:lpstr>
      <vt:lpstr>Phát sinh mã khóa mỗi chu kỳ</vt:lpstr>
      <vt:lpstr>Phát sinh mã khóa mỗi chu kỳ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20</cp:revision>
  <dcterms:created xsi:type="dcterms:W3CDTF">2012-02-24T03:24:57Z</dcterms:created>
  <dcterms:modified xsi:type="dcterms:W3CDTF">2016-02-24T14:28:18Z</dcterms:modified>
</cp:coreProperties>
</file>