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A1BC4-D641-412F-9860-23E3F78FCC76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B4C39-C53C-4061-8DEA-FF45C625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75097-484E-4A9B-955A-128F6593686F}" type="slidenum">
              <a:rPr lang="en-US"/>
              <a:pPr/>
              <a:t>3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CD3EC-6DE3-4A68-A5C4-A8229686E5E8}" type="slidenum">
              <a:rPr lang="en-US"/>
              <a:pPr/>
              <a:t>12</a:t>
            </a:fld>
            <a:endParaRPr lang="en-US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024E3-CAA3-4123-AAFE-C7C3872FF3AE}" type="slidenum">
              <a:rPr lang="en-US"/>
              <a:pPr/>
              <a:t>13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686C5-80A0-4D13-91A9-A7E27F168D57}" type="slidenum">
              <a:rPr lang="en-US"/>
              <a:pPr/>
              <a:t>14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9AA94-554B-4ECE-92CF-E5F4D4BA06C3}" type="slidenum">
              <a:rPr lang="en-US"/>
              <a:pPr/>
              <a:t>15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96327-5BC2-42C1-B956-8FEFE4CA42CB}" type="slidenum">
              <a:rPr lang="en-US"/>
              <a:pPr/>
              <a:t>16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6F8F3-94DA-4BC6-9E5A-1645E74B4619}" type="slidenum">
              <a:rPr lang="en-US"/>
              <a:pPr/>
              <a:t>17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DA4FB-CA59-4540-8DFC-8073BF9BF009}" type="slidenum">
              <a:rPr lang="en-US"/>
              <a:pPr/>
              <a:t>18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F95E0-9F9C-4ABC-B7D1-34BE7FC18A70}" type="slidenum">
              <a:rPr lang="en-US"/>
              <a:pPr/>
              <a:t>19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7E8A4-90FB-4CD1-AE7E-66FC05A42A48}" type="slidenum">
              <a:rPr lang="en-US"/>
              <a:pPr/>
              <a:t>20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E8571-B2FF-41CA-BD63-04ABF9AC44AB}" type="slidenum">
              <a:rPr lang="en-US"/>
              <a:pPr/>
              <a:t>22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AB156-E737-4B9A-840E-52127C16D29A}" type="slidenum">
              <a:rPr lang="en-US"/>
              <a:pPr/>
              <a:t>4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25A62-3DF1-4B09-89C0-417CC26560DF}" type="slidenum">
              <a:rPr lang="en-US"/>
              <a:pPr/>
              <a:t>23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FB644D-7129-4653-9495-1F5D8883AA87}" type="slidenum">
              <a:rPr lang="en-US"/>
              <a:pPr/>
              <a:t>24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6AA6-0849-448F-9CFE-C2D1191828FD}" type="slidenum">
              <a:rPr lang="en-US"/>
              <a:pPr/>
              <a:t>25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EB04-D870-480A-9473-FC44427A02A3}" type="slidenum">
              <a:rPr lang="en-US"/>
              <a:pPr/>
              <a:t>5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3ADAF7-1268-413E-8640-7CA338A92EE8}" type="slidenum">
              <a:rPr lang="en-US"/>
              <a:pPr/>
              <a:t>6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8FEED-B77C-4CDD-A1A2-AECF30B523F2}" type="slidenum">
              <a:rPr lang="en-US"/>
              <a:pPr/>
              <a:t>7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95087-687C-4758-AFB5-0E356E3D9399}" type="slidenum">
              <a:rPr lang="en-US"/>
              <a:pPr/>
              <a:t>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C088B-06D6-4D2F-8BAA-94C7FCF41E50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566E1-A12D-4A3B-959E-22E2F67D03B1}" type="slidenum">
              <a:rPr lang="en-US"/>
              <a:pPr/>
              <a:t>10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4F7BD-7E12-4091-AE00-508D5F95EFBC}" type="slidenum">
              <a:rPr lang="en-US"/>
              <a:pPr/>
              <a:t>11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0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F2948-BE55-4F01-9100-A399D2C358D3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75BC-DA3B-4173-BC4D-A93E5F176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0E611-F0D9-4556-9352-3095206AAE40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677BD-C577-47FC-8D1A-55ECE8684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8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38138"/>
            <a:ext cx="8380412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2588" y="1414463"/>
            <a:ext cx="8380412" cy="21701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740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 sz="2400"/>
            </a:lvl1pPr>
            <a:lvl2pPr>
              <a:buClr>
                <a:srgbClr val="0F75BD"/>
              </a:buClr>
              <a:defRPr sz="2000"/>
            </a:lvl2pPr>
            <a:lvl3pPr marL="1201738" indent="-287338">
              <a:buClr>
                <a:schemeClr val="accent6"/>
              </a:buClr>
              <a:defRPr sz="1800"/>
            </a:lvl3pPr>
            <a:lvl4pPr>
              <a:buClr>
                <a:srgbClr val="0F75BD"/>
              </a:buClr>
              <a:defRPr sz="16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EE9B7D-56CF-401A-97FB-23437E06295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C8832B-7125-497D-9203-C485B3877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4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518D6-6D57-4438-80B6-70D93DABCB6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C4085-A0F9-4115-86BA-25DD0F8D3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CF86E-63EF-421F-8AC5-88E1BD6991C8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04EB3-31DE-4523-AD3C-F347A0274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B4DD-9353-4907-ADC8-CFF9B1E558D4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F7C8-C332-4611-BAF3-3E9D5C270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694F-B6E5-4FB3-857F-F8FD3E5B2BB5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A6AF5-97EB-4297-B154-DE6D31B5C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11706-B82C-450C-B0C2-F033D693733F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6BF45-D5D6-4629-8D41-7758E37A3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93E6-AD53-4114-A04B-751082D31A49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0F27E-894F-4873-9FAD-C99361093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B3211-6D5A-4D0C-964A-F28006DA16DF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D0510-0276-48BB-952A-B8E3556CF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9DEBCA-6714-4E5D-B79F-D5383BF45238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CCEA86-DC8A-4C05-96FF-0707E7DFA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E:\wiki\Image:Cbc_encryption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wiki\Image:Cbc_decryption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E:\wiki\Image:Cfb_encryption.p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E:\wiki\Image:Cfb_decryption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E:\wiki\Image:Ofb_encryption.p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E:\wiki\Image:Ofb_decryption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E:\wiki\Image:Ctr_encryption.p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E:\wiki\Image:Ctr_decryption.p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E:\wiki\Image:Cbc_modification.p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E:\wiki\Image:Ecb_encryption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E:\wiki\Image:Ecb_decryption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file:///E:\wiki\Image:Tux.jpg" TargetMode="External"/><Relationship Id="rId7" Type="http://schemas.openxmlformats.org/officeDocument/2006/relationships/hyperlink" Target="file:///E:\wiki\Image:Tux_secure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file:///E:\wiki\Image:Tux_ecb.jpg" TargetMode="Externa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Chủ đề 5:</a:t>
            </a:r>
            <a:br>
              <a:rPr lang="en-US"/>
            </a:br>
            <a:r>
              <a:rPr lang="en-US"/>
              <a:t>Modes of Operation và </a:t>
            </a:r>
            <a:br>
              <a:rPr lang="en-US"/>
            </a:br>
            <a:r>
              <a:rPr lang="en-US"/>
              <a:t>Padding Scheme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5400" y="3581400"/>
            <a:ext cx="355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PGS.TS</a:t>
            </a:r>
            <a:r>
              <a:rPr lang="en-US" sz="2800" dirty="0">
                <a:solidFill>
                  <a:schemeClr val="bg1"/>
                </a:solidFill>
              </a:rPr>
              <a:t>. Trần Minh </a:t>
            </a:r>
            <a:r>
              <a:rPr lang="en-US" sz="2800" dirty="0" err="1">
                <a:solidFill>
                  <a:schemeClr val="bg1"/>
                </a:solidFill>
              </a:rPr>
              <a:t>Triết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4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Cipher-block chaining (CBC)</a:t>
            </a:r>
          </a:p>
        </p:txBody>
      </p:sp>
      <p:pic>
        <p:nvPicPr>
          <p:cNvPr id="619523" name="Picture 3" descr="Image:Cbc_encryption.png">
            <a:hlinkClick r:id="rId3" action="ppaction://hlinkfile" tooltip="Image:Cbc_encryption.pn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35950" cy="33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2133600" y="4656138"/>
            <a:ext cx="341151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3200" b="1" baseline="-25000" dirty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= IV</a:t>
            </a:r>
          </a:p>
          <a:p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</a:rPr>
              <a:t>C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= </a:t>
            </a:r>
            <a:r>
              <a:rPr lang="en-US" sz="3200" b="1" i="1" dirty="0">
                <a:solidFill>
                  <a:srgbClr val="FF99FF"/>
                </a:solidFill>
                <a:latin typeface="Times New Roman" pitchFamily="18" charset="0"/>
              </a:rPr>
              <a:t>E</a:t>
            </a:r>
            <a:r>
              <a:rPr lang="en-US" sz="3200" b="1" i="1" baseline="-25000" dirty="0">
                <a:solidFill>
                  <a:srgbClr val="FF99FF"/>
                </a:solidFill>
                <a:latin typeface="Times New Roman" pitchFamily="18" charset="0"/>
              </a:rPr>
              <a:t>K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lang="en-US" sz="3200" b="1" i="1" dirty="0">
                <a:solidFill>
                  <a:srgbClr val="66FF33"/>
                </a:solidFill>
                <a:latin typeface="Times New Roman" pitchFamily="18" charset="0"/>
              </a:rPr>
              <a:t>P</a:t>
            </a:r>
            <a:r>
              <a:rPr lang="en-US" sz="3200" b="1" i="1" baseline="-25000" dirty="0">
                <a:solidFill>
                  <a:srgbClr val="66FF33"/>
                </a:solidFill>
                <a:latin typeface="Times New Roman" pitchFamily="18" charset="0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FF99FF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3200" b="1" baseline="-25000" dirty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 – 1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268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Cipher-block chaining (CBC)</a:t>
            </a:r>
          </a:p>
        </p:txBody>
      </p:sp>
      <p:pic>
        <p:nvPicPr>
          <p:cNvPr id="621571" name="Picture 3" descr="Image:Cbc_decryption.png">
            <a:hlinkClick r:id="rId3" action="ppaction://hlinkfile" tooltip="Image:Cbc_decryption.pn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55000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1576" name="Rectangle 8"/>
          <p:cNvSpPr>
            <a:spLocks noChangeArrowheads="1"/>
          </p:cNvSpPr>
          <p:nvPr/>
        </p:nvSpPr>
        <p:spPr bwMode="auto">
          <a:xfrm>
            <a:off x="2133600" y="4656138"/>
            <a:ext cx="35365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i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3200" b="1" baseline="-25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3200" b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= IV</a:t>
            </a:r>
          </a:p>
          <a:p>
            <a:r>
              <a:rPr lang="en-US" sz="3200" b="1" i="1">
                <a:solidFill>
                  <a:srgbClr val="66FF33"/>
                </a:solidFill>
                <a:latin typeface="Times New Roman" pitchFamily="18" charset="0"/>
              </a:rPr>
              <a:t>P</a:t>
            </a:r>
            <a:r>
              <a:rPr lang="en-US" sz="3200" b="1" i="1" baseline="-25000">
                <a:solidFill>
                  <a:srgbClr val="66FF33"/>
                </a:solidFill>
                <a:latin typeface="Times New Roman" pitchFamily="18" charset="0"/>
              </a:rPr>
              <a:t>i</a:t>
            </a:r>
            <a:r>
              <a:rPr lang="en-US" sz="3200" b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3200" b="1">
                <a:solidFill>
                  <a:schemeClr val="tx1"/>
                </a:solidFill>
                <a:latin typeface="Times New Roman" pitchFamily="18" charset="0"/>
              </a:rPr>
              <a:t>= </a:t>
            </a:r>
            <a:r>
              <a:rPr lang="en-US" sz="3200" b="1" i="1">
                <a:solidFill>
                  <a:srgbClr val="FF99FF"/>
                </a:solidFill>
                <a:latin typeface="Times New Roman" pitchFamily="18" charset="0"/>
              </a:rPr>
              <a:t>D</a:t>
            </a:r>
            <a:r>
              <a:rPr lang="en-US" sz="3200" b="1" i="1" baseline="-25000">
                <a:solidFill>
                  <a:srgbClr val="FF99FF"/>
                </a:solidFill>
                <a:latin typeface="Times New Roman" pitchFamily="18" charset="0"/>
              </a:rPr>
              <a:t>K</a:t>
            </a:r>
            <a:r>
              <a:rPr lang="en-US" sz="3200" b="1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lang="en-US" sz="3200" b="1" i="1">
                <a:solidFill>
                  <a:schemeClr val="accent1"/>
                </a:solidFill>
                <a:latin typeface="Times New Roman" pitchFamily="18" charset="0"/>
              </a:rPr>
              <a:t>C</a:t>
            </a:r>
            <a:r>
              <a:rPr lang="en-US" sz="3200" b="1" i="1" baseline="-2500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 sz="3200" b="1">
                <a:solidFill>
                  <a:schemeClr val="tx1"/>
                </a:solidFill>
                <a:latin typeface="Times New Roman" pitchFamily="18" charset="0"/>
              </a:rPr>
              <a:t> ) </a:t>
            </a:r>
            <a:r>
              <a:rPr lang="en-US" sz="3200" b="1">
                <a:solidFill>
                  <a:srgbClr val="FF99FF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sz="3200" b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3200" b="1" i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3200" b="1" i="1" baseline="-25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3200" b="1" baseline="-25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sz="3200" b="1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55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Cipher-block chaining (CBC)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1895475"/>
          </a:xfrm>
          <a:ln/>
        </p:spPr>
        <p:txBody>
          <a:bodyPr/>
          <a:lstStyle/>
          <a:p>
            <a:pPr algn="just"/>
            <a:r>
              <a:rPr lang="en-US"/>
              <a:t>CBC là kiểu mã hóa thường được sử dụng nhất</a:t>
            </a:r>
          </a:p>
          <a:p>
            <a:pPr algn="just"/>
            <a:r>
              <a:rPr lang="en-US"/>
              <a:t>Hạn chế: xử lý tuần tự, không thể song song hóa </a:t>
            </a:r>
          </a:p>
          <a:p>
            <a:pPr lvl="1" algn="just"/>
            <a:r>
              <a:rPr lang="en-US"/>
              <a:t>có thể chọn giải pháp </a:t>
            </a:r>
            <a:r>
              <a:rPr lang="en-US">
                <a:solidFill>
                  <a:schemeClr val="accent1"/>
                </a:solidFill>
              </a:rPr>
              <a:t>counter mode</a:t>
            </a:r>
            <a:r>
              <a:rPr lang="en-US"/>
              <a:t> để xử lý song song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761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39725"/>
            <a:ext cx="8761412" cy="530225"/>
          </a:xfrm>
        </p:spPr>
        <p:txBody>
          <a:bodyPr/>
          <a:lstStyle/>
          <a:p>
            <a:r>
              <a:rPr lang="en-US"/>
              <a:t>Propagating cipher-block chaining (PCBC) 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319462"/>
          </a:xfrm>
          <a:ln/>
        </p:spPr>
        <p:txBody>
          <a:bodyPr/>
          <a:lstStyle/>
          <a:p>
            <a:pPr algn="just"/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propagating cipher-block chaining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CBC. </a:t>
            </a:r>
          </a:p>
          <a:p>
            <a:pPr marL="0" indent="0" algn="ctr">
              <a:buNone/>
            </a:pPr>
            <a:r>
              <a:rPr lang="en-US" sz="2800" b="1" i="1" dirty="0">
                <a:solidFill>
                  <a:srgbClr val="66FF33"/>
                </a:solidFill>
                <a:sym typeface="Symbol" pitchFamily="18" charset="2"/>
              </a:rPr>
              <a:t>P</a:t>
            </a:r>
            <a:r>
              <a:rPr lang="en-US" sz="2800" b="1" baseline="-25000" dirty="0">
                <a:solidFill>
                  <a:srgbClr val="66FF33"/>
                </a:solidFill>
                <a:sym typeface="Symbol" pitchFamily="18" charset="2"/>
              </a:rPr>
              <a:t>0</a:t>
            </a:r>
            <a:r>
              <a:rPr lang="en-US" sz="2800" b="1" dirty="0">
                <a:sym typeface="Symbol" pitchFamily="18" charset="2"/>
              </a:rPr>
              <a:t> = IV, </a:t>
            </a:r>
            <a:r>
              <a:rPr lang="en-US" sz="2800" b="1" i="1" dirty="0">
                <a:solidFill>
                  <a:schemeClr val="accent1"/>
                </a:solidFill>
                <a:sym typeface="Symbol" pitchFamily="18" charset="2"/>
              </a:rPr>
              <a:t>C</a:t>
            </a:r>
            <a:r>
              <a:rPr lang="en-US" sz="2800" b="1" baseline="-25000" dirty="0">
                <a:solidFill>
                  <a:schemeClr val="accent1"/>
                </a:solidFill>
                <a:sym typeface="Symbol" pitchFamily="18" charset="2"/>
              </a:rPr>
              <a:t>0</a:t>
            </a:r>
            <a:r>
              <a:rPr lang="en-US" sz="2800" b="1" dirty="0">
                <a:sym typeface="Symbol" pitchFamily="18" charset="2"/>
              </a:rPr>
              <a:t> = 0, </a:t>
            </a:r>
            <a:r>
              <a:rPr lang="en-US" sz="2800" b="1" i="1" dirty="0" err="1">
                <a:solidFill>
                  <a:schemeClr val="accent1"/>
                </a:solidFill>
              </a:rPr>
              <a:t>C</a:t>
            </a:r>
            <a:r>
              <a:rPr lang="en-US" sz="2800" b="1" i="1" baseline="-25000" dirty="0" err="1">
                <a:solidFill>
                  <a:schemeClr val="accent1"/>
                </a:solidFill>
              </a:rPr>
              <a:t>i</a:t>
            </a:r>
            <a:r>
              <a:rPr lang="en-US" sz="2800" b="1" dirty="0"/>
              <a:t> = </a:t>
            </a:r>
            <a:r>
              <a:rPr lang="en-US" sz="2800" b="1" i="1" dirty="0">
                <a:solidFill>
                  <a:srgbClr val="FF99FF"/>
                </a:solidFill>
              </a:rPr>
              <a:t>E</a:t>
            </a:r>
            <a:r>
              <a:rPr lang="en-US" sz="2800" b="1" i="1" baseline="-25000" dirty="0">
                <a:solidFill>
                  <a:srgbClr val="FF99FF"/>
                </a:solidFill>
              </a:rPr>
              <a:t>K</a:t>
            </a:r>
            <a:r>
              <a:rPr lang="en-US" sz="2800" b="1" dirty="0"/>
              <a:t> ( </a:t>
            </a:r>
            <a:r>
              <a:rPr lang="en-US" sz="2800" b="1" i="1" dirty="0">
                <a:solidFill>
                  <a:srgbClr val="66FF33"/>
                </a:solidFill>
              </a:rPr>
              <a:t>P</a:t>
            </a:r>
            <a:r>
              <a:rPr lang="en-US" sz="2800" b="1" i="1" baseline="-25000" dirty="0">
                <a:solidFill>
                  <a:srgbClr val="66FF33"/>
                </a:solidFill>
              </a:rPr>
              <a:t>i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99FF"/>
                </a:solidFill>
                <a:sym typeface="Symbol" pitchFamily="18" charset="2"/>
              </a:rPr>
              <a:t>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rgbClr val="66FF33"/>
                </a:solidFill>
                <a:sym typeface="Symbol" pitchFamily="18" charset="2"/>
              </a:rPr>
              <a:t>P</a:t>
            </a:r>
            <a:r>
              <a:rPr lang="en-US" sz="2800" b="1" i="1" baseline="-25000" dirty="0">
                <a:solidFill>
                  <a:srgbClr val="66FF33"/>
                </a:solidFill>
                <a:sym typeface="Symbol" pitchFamily="18" charset="2"/>
              </a:rPr>
              <a:t>i</a:t>
            </a:r>
            <a:r>
              <a:rPr lang="en-US" sz="2800" b="1" baseline="-25000" dirty="0">
                <a:solidFill>
                  <a:srgbClr val="66FF33"/>
                </a:solidFill>
                <a:sym typeface="Symbol" pitchFamily="18" charset="2"/>
              </a:rPr>
              <a:t> – 1</a:t>
            </a:r>
            <a:r>
              <a:rPr lang="en-US" sz="2800" b="1" dirty="0">
                <a:sym typeface="Symbol" pitchFamily="18" charset="2"/>
              </a:rPr>
              <a:t>  </a:t>
            </a:r>
            <a:r>
              <a:rPr lang="en-US" sz="2800" b="1" dirty="0">
                <a:solidFill>
                  <a:srgbClr val="FF99FF"/>
                </a:solidFill>
                <a:sym typeface="Symbol" pitchFamily="18" charset="2"/>
              </a:rPr>
              <a:t>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1"/>
                </a:solidFill>
                <a:sym typeface="Symbol" pitchFamily="18" charset="2"/>
              </a:rPr>
              <a:t>C</a:t>
            </a:r>
            <a:r>
              <a:rPr lang="en-US" sz="2800" b="1" i="1" baseline="-25000" dirty="0" err="1">
                <a:solidFill>
                  <a:schemeClr val="accent1"/>
                </a:solidFill>
                <a:sym typeface="Symbol" pitchFamily="18" charset="2"/>
              </a:rPr>
              <a:t>i</a:t>
            </a:r>
            <a:r>
              <a:rPr lang="en-US" sz="2800" b="1" baseline="-25000" dirty="0">
                <a:solidFill>
                  <a:schemeClr val="accent1"/>
                </a:solidFill>
                <a:sym typeface="Symbol" pitchFamily="18" charset="2"/>
              </a:rPr>
              <a:t> – 1</a:t>
            </a:r>
            <a:r>
              <a:rPr lang="en-US" sz="2800" b="1" dirty="0">
                <a:sym typeface="Symbol" pitchFamily="18" charset="2"/>
              </a:rPr>
              <a:t>) </a:t>
            </a:r>
          </a:p>
          <a:p>
            <a:pPr marL="0" indent="0" algn="ctr">
              <a:buNone/>
            </a:pPr>
            <a:r>
              <a:rPr lang="en-US" sz="2800" b="1" i="1" dirty="0">
                <a:solidFill>
                  <a:srgbClr val="66FF33"/>
                </a:solidFill>
                <a:sym typeface="Symbol" pitchFamily="18" charset="2"/>
              </a:rPr>
              <a:t>P</a:t>
            </a:r>
            <a:r>
              <a:rPr lang="en-US" sz="2800" b="1" baseline="-25000" dirty="0">
                <a:solidFill>
                  <a:srgbClr val="66FF33"/>
                </a:solidFill>
                <a:sym typeface="Symbol" pitchFamily="18" charset="2"/>
              </a:rPr>
              <a:t>0</a:t>
            </a:r>
            <a:r>
              <a:rPr lang="en-US" sz="2800" b="1" dirty="0">
                <a:sym typeface="Symbol" pitchFamily="18" charset="2"/>
              </a:rPr>
              <a:t> = IV, </a:t>
            </a:r>
            <a:r>
              <a:rPr lang="en-US" sz="2800" b="1" i="1" dirty="0">
                <a:solidFill>
                  <a:schemeClr val="accent1"/>
                </a:solidFill>
                <a:sym typeface="Symbol" pitchFamily="18" charset="2"/>
              </a:rPr>
              <a:t>C</a:t>
            </a:r>
            <a:r>
              <a:rPr lang="en-US" sz="2800" b="1" baseline="-25000" dirty="0">
                <a:solidFill>
                  <a:schemeClr val="accent1"/>
                </a:solidFill>
                <a:sym typeface="Symbol" pitchFamily="18" charset="2"/>
              </a:rPr>
              <a:t>0</a:t>
            </a:r>
            <a:r>
              <a:rPr lang="en-US" sz="2800" b="1" dirty="0">
                <a:sym typeface="Symbol" pitchFamily="18" charset="2"/>
              </a:rPr>
              <a:t> = 0,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b="1" i="1" baseline="-25000" dirty="0">
                <a:solidFill>
                  <a:schemeClr val="accent1"/>
                </a:solidFill>
              </a:rPr>
              <a:t>i</a:t>
            </a:r>
            <a:r>
              <a:rPr lang="en-US" sz="2800" b="1" dirty="0"/>
              <a:t> = </a:t>
            </a:r>
            <a:r>
              <a:rPr lang="en-US" sz="2800" b="1" i="1" dirty="0">
                <a:solidFill>
                  <a:srgbClr val="FF99FF"/>
                </a:solidFill>
              </a:rPr>
              <a:t>D</a:t>
            </a:r>
            <a:r>
              <a:rPr lang="en-US" sz="2800" b="1" i="1" baseline="-25000" dirty="0">
                <a:solidFill>
                  <a:srgbClr val="FF99FF"/>
                </a:solidFill>
              </a:rPr>
              <a:t>K</a:t>
            </a:r>
            <a:r>
              <a:rPr lang="en-US" sz="2800" b="1" dirty="0"/>
              <a:t> (</a:t>
            </a:r>
            <a:r>
              <a:rPr lang="en-US" sz="2800" b="1" i="1" dirty="0" err="1">
                <a:solidFill>
                  <a:schemeClr val="accent1"/>
                </a:solidFill>
              </a:rPr>
              <a:t>C</a:t>
            </a:r>
            <a:r>
              <a:rPr lang="en-US" sz="2800" b="1" i="1" baseline="-25000" dirty="0" err="1">
                <a:solidFill>
                  <a:schemeClr val="accent1"/>
                </a:solidFill>
              </a:rPr>
              <a:t>i</a:t>
            </a:r>
            <a:r>
              <a:rPr lang="en-US" sz="2800" b="1" i="1" baseline="-25000" dirty="0"/>
              <a:t> </a:t>
            </a:r>
            <a:r>
              <a:rPr lang="en-US" sz="2800" b="1" dirty="0"/>
              <a:t>) </a:t>
            </a:r>
            <a:r>
              <a:rPr lang="en-US" sz="2800" b="1" dirty="0">
                <a:solidFill>
                  <a:srgbClr val="FF99FF"/>
                </a:solidFill>
                <a:sym typeface="Symbol" pitchFamily="18" charset="2"/>
              </a:rPr>
              <a:t>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rgbClr val="66FF33"/>
                </a:solidFill>
                <a:sym typeface="Symbol" pitchFamily="18" charset="2"/>
              </a:rPr>
              <a:t>P</a:t>
            </a:r>
            <a:r>
              <a:rPr lang="en-US" sz="2800" b="1" i="1" baseline="-25000" dirty="0">
                <a:solidFill>
                  <a:srgbClr val="66FF33"/>
                </a:solidFill>
                <a:sym typeface="Symbol" pitchFamily="18" charset="2"/>
              </a:rPr>
              <a:t>i</a:t>
            </a:r>
            <a:r>
              <a:rPr lang="en-US" sz="2800" b="1" baseline="-25000" dirty="0">
                <a:solidFill>
                  <a:srgbClr val="66FF33"/>
                </a:solidFill>
                <a:sym typeface="Symbol" pitchFamily="18" charset="2"/>
              </a:rPr>
              <a:t> – 1</a:t>
            </a:r>
            <a:r>
              <a:rPr lang="en-US" sz="2800" b="1" dirty="0">
                <a:sym typeface="Symbol" pitchFamily="18" charset="2"/>
              </a:rPr>
              <a:t>  </a:t>
            </a:r>
            <a:r>
              <a:rPr lang="en-US" sz="2800" b="1" dirty="0">
                <a:solidFill>
                  <a:srgbClr val="FF99FF"/>
                </a:solidFill>
                <a:sym typeface="Symbol" pitchFamily="18" charset="2"/>
              </a:rPr>
              <a:t>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i="1" dirty="0" err="1">
                <a:solidFill>
                  <a:schemeClr val="accent1"/>
                </a:solidFill>
                <a:sym typeface="Symbol" pitchFamily="18" charset="2"/>
              </a:rPr>
              <a:t>C</a:t>
            </a:r>
            <a:r>
              <a:rPr lang="en-US" sz="2800" b="1" i="1" baseline="-25000" dirty="0" err="1">
                <a:solidFill>
                  <a:schemeClr val="accent1"/>
                </a:solidFill>
                <a:sym typeface="Symbol" pitchFamily="18" charset="2"/>
              </a:rPr>
              <a:t>i</a:t>
            </a:r>
            <a:r>
              <a:rPr lang="en-US" sz="2800" b="1" baseline="-25000" dirty="0">
                <a:solidFill>
                  <a:schemeClr val="accent1"/>
                </a:solidFill>
                <a:sym typeface="Symbol" pitchFamily="18" charset="2"/>
              </a:rPr>
              <a:t> – 1</a:t>
            </a:r>
            <a:r>
              <a:rPr lang="en-US" sz="3200" b="1" dirty="0">
                <a:sym typeface="Symbol" pitchFamily="18" charset="2"/>
              </a:rPr>
              <a:t> </a:t>
            </a:r>
            <a:endParaRPr lang="en-US" dirty="0"/>
          </a:p>
          <a:p>
            <a:pPr algn="just"/>
            <a:r>
              <a:rPr lang="en-US" dirty="0"/>
              <a:t>PCBC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Kerberos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WASTE </a:t>
            </a:r>
            <a:r>
              <a:rPr lang="en-US" dirty="0"/>
              <a:t>(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!)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275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Cipher feedback (CFB)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792412"/>
          </a:xfrm>
          <a:ln/>
        </p:spPr>
        <p:txBody>
          <a:bodyPr/>
          <a:lstStyle/>
          <a:p>
            <a:r>
              <a:rPr lang="en-US"/>
              <a:t>Bản chất:</a:t>
            </a:r>
          </a:p>
          <a:p>
            <a:pPr lvl="1"/>
            <a:r>
              <a:rPr lang="en-US"/>
              <a:t>Plaintext KHÔNG được mã hóa bằng chính thuật toán đang xét</a:t>
            </a:r>
          </a:p>
          <a:p>
            <a:pPr lvl="1"/>
            <a:r>
              <a:rPr lang="en-US"/>
              <a:t>Plaintext được mã hóa bằng cách XOR với một chuỗi được tạo ra bằng thuật toán mã hóa.</a:t>
            </a:r>
          </a:p>
          <a:p>
            <a:pPr lvl="1"/>
            <a:r>
              <a:rPr lang="en-US"/>
              <a:t>Biến Block Cipher thành </a:t>
            </a:r>
            <a:r>
              <a:rPr lang="en-US">
                <a:solidFill>
                  <a:schemeClr val="accent1"/>
                </a:solidFill>
              </a:rPr>
              <a:t>stream cipher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60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Cipher feedback (CFB)</a:t>
            </a:r>
          </a:p>
        </p:txBody>
      </p:sp>
      <p:pic>
        <p:nvPicPr>
          <p:cNvPr id="629763" name="Picture 3" descr="Image:cfb_encryption.png">
            <a:hlinkClick r:id="rId3" action="ppaction://hlinkfile" tooltip="Image:cfb_encryption.pn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45475" cy="39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2743200" y="5486400"/>
            <a:ext cx="41148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</a:pPr>
            <a:r>
              <a:rPr lang="en-US" sz="3200" b="1" i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3200" b="1" baseline="-25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3200" b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= IV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</a:pPr>
            <a:r>
              <a:rPr lang="en-US" sz="3200" b="1" i="1">
                <a:solidFill>
                  <a:schemeClr val="accent1"/>
                </a:solidFill>
                <a:latin typeface="Times New Roman" pitchFamily="18" charset="0"/>
              </a:rPr>
              <a:t>C</a:t>
            </a:r>
            <a:r>
              <a:rPr lang="en-US" sz="3200" b="1" i="1" baseline="-2500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 sz="3200" b="1">
                <a:solidFill>
                  <a:schemeClr val="tx1"/>
                </a:solidFill>
                <a:latin typeface="Times New Roman" pitchFamily="18" charset="0"/>
              </a:rPr>
              <a:t> = </a:t>
            </a:r>
            <a:r>
              <a:rPr lang="en-US" sz="3200" b="1" i="1">
                <a:solidFill>
                  <a:srgbClr val="66FF33"/>
                </a:solidFill>
                <a:latin typeface="Times New Roman" pitchFamily="18" charset="0"/>
              </a:rPr>
              <a:t>P</a:t>
            </a:r>
            <a:r>
              <a:rPr lang="en-US" sz="3200" b="1" i="1" baseline="-25000">
                <a:solidFill>
                  <a:srgbClr val="66FF33"/>
                </a:solidFill>
                <a:latin typeface="Times New Roman" pitchFamily="18" charset="0"/>
              </a:rPr>
              <a:t>i</a:t>
            </a:r>
            <a:r>
              <a:rPr lang="en-US" sz="3200" b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200" b="1">
                <a:solidFill>
                  <a:srgbClr val="FF99FF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sz="3200" b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200" b="1" i="1">
                <a:solidFill>
                  <a:srgbClr val="FF99FF"/>
                </a:solidFill>
                <a:latin typeface="Times New Roman" pitchFamily="18" charset="0"/>
              </a:rPr>
              <a:t>E</a:t>
            </a:r>
            <a:r>
              <a:rPr lang="en-US" sz="3200" b="1" i="1" baseline="-25000">
                <a:solidFill>
                  <a:srgbClr val="FF99FF"/>
                </a:solidFill>
                <a:latin typeface="Times New Roman" pitchFamily="18" charset="0"/>
              </a:rPr>
              <a:t>K</a:t>
            </a:r>
            <a:r>
              <a:rPr lang="en-US" sz="3200" b="1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lang="en-US" sz="3200" b="1" i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3200" b="1" i="1" baseline="-25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3200" b="1" baseline="-2500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 – 1</a:t>
            </a:r>
            <a:r>
              <a:rPr lang="en-US" sz="3200" b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245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Cipher feedback (CFB)</a:t>
            </a:r>
          </a:p>
        </p:txBody>
      </p:sp>
      <p:pic>
        <p:nvPicPr>
          <p:cNvPr id="631811" name="Picture 3" descr="Image:cfb_decryption.png">
            <a:hlinkClick r:id="rId3" action="ppaction://hlinkfile" tooltip="Image:cfb_decryption.pn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2454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1812" name="Group 4"/>
          <p:cNvGrpSpPr>
            <a:grpSpLocks/>
          </p:cNvGrpSpPr>
          <p:nvPr/>
        </p:nvGrpSpPr>
        <p:grpSpPr bwMode="auto">
          <a:xfrm>
            <a:off x="1371600" y="2438400"/>
            <a:ext cx="6530975" cy="2667000"/>
            <a:chOff x="864" y="1536"/>
            <a:chExt cx="4114" cy="1680"/>
          </a:xfrm>
        </p:grpSpPr>
        <p:sp>
          <p:nvSpPr>
            <p:cNvPr id="631813" name="Oval 5"/>
            <p:cNvSpPr>
              <a:spLocks noChangeArrowheads="1"/>
            </p:cNvSpPr>
            <p:nvPr/>
          </p:nvSpPr>
          <p:spPr bwMode="auto">
            <a:xfrm>
              <a:off x="864" y="1536"/>
              <a:ext cx="1056" cy="432"/>
            </a:xfrm>
            <a:prstGeom prst="ellipse">
              <a:avLst/>
            </a:prstGeom>
            <a:noFill/>
            <a:ln w="57150">
              <a:solidFill>
                <a:srgbClr val="FFB6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814" name="Oval 6"/>
            <p:cNvSpPr>
              <a:spLocks noChangeArrowheads="1"/>
            </p:cNvSpPr>
            <p:nvPr/>
          </p:nvSpPr>
          <p:spPr bwMode="auto">
            <a:xfrm>
              <a:off x="2400" y="1536"/>
              <a:ext cx="1056" cy="432"/>
            </a:xfrm>
            <a:prstGeom prst="ellipse">
              <a:avLst/>
            </a:prstGeom>
            <a:noFill/>
            <a:ln w="57150">
              <a:solidFill>
                <a:srgbClr val="FFB6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815" name="Oval 7"/>
            <p:cNvSpPr>
              <a:spLocks noChangeArrowheads="1"/>
            </p:cNvSpPr>
            <p:nvPr/>
          </p:nvSpPr>
          <p:spPr bwMode="auto">
            <a:xfrm>
              <a:off x="3922" y="1540"/>
              <a:ext cx="1056" cy="432"/>
            </a:xfrm>
            <a:prstGeom prst="ellipse">
              <a:avLst/>
            </a:prstGeom>
            <a:noFill/>
            <a:ln w="57150">
              <a:solidFill>
                <a:srgbClr val="FFB6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816" name="Oval 8"/>
            <p:cNvSpPr>
              <a:spLocks noChangeArrowheads="1"/>
            </p:cNvSpPr>
            <p:nvPr/>
          </p:nvSpPr>
          <p:spPr bwMode="auto">
            <a:xfrm>
              <a:off x="3600" y="2784"/>
              <a:ext cx="1056" cy="432"/>
            </a:xfrm>
            <a:prstGeom prst="ellipse">
              <a:avLst/>
            </a:prstGeom>
            <a:noFill/>
            <a:ln w="57150">
              <a:solidFill>
                <a:srgbClr val="FFB6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817" name="Line 9"/>
            <p:cNvSpPr>
              <a:spLocks noChangeShapeType="1"/>
            </p:cNvSpPr>
            <p:nvPr/>
          </p:nvSpPr>
          <p:spPr bwMode="auto">
            <a:xfrm flipH="1" flipV="1">
              <a:off x="1680" y="1968"/>
              <a:ext cx="2064" cy="912"/>
            </a:xfrm>
            <a:prstGeom prst="line">
              <a:avLst/>
            </a:prstGeom>
            <a:noFill/>
            <a:ln w="38100">
              <a:solidFill>
                <a:srgbClr val="FFB6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18" name="Line 10"/>
            <p:cNvSpPr>
              <a:spLocks noChangeShapeType="1"/>
            </p:cNvSpPr>
            <p:nvPr/>
          </p:nvSpPr>
          <p:spPr bwMode="auto">
            <a:xfrm flipV="1">
              <a:off x="4320" y="1986"/>
              <a:ext cx="99" cy="798"/>
            </a:xfrm>
            <a:prstGeom prst="line">
              <a:avLst/>
            </a:prstGeom>
            <a:noFill/>
            <a:ln w="38100">
              <a:solidFill>
                <a:srgbClr val="FFB6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19" name="Line 11"/>
            <p:cNvSpPr>
              <a:spLocks noChangeShapeType="1"/>
            </p:cNvSpPr>
            <p:nvPr/>
          </p:nvSpPr>
          <p:spPr bwMode="auto">
            <a:xfrm flipH="1" flipV="1">
              <a:off x="2979" y="1968"/>
              <a:ext cx="1053" cy="816"/>
            </a:xfrm>
            <a:prstGeom prst="line">
              <a:avLst/>
            </a:prstGeom>
            <a:noFill/>
            <a:ln w="38100">
              <a:solidFill>
                <a:srgbClr val="FFB6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652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feedback (OFB) </a:t>
            </a:r>
          </a:p>
        </p:txBody>
      </p: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792412"/>
          </a:xfrm>
          <a:ln/>
        </p:spPr>
        <p:txBody>
          <a:bodyPr/>
          <a:lstStyle/>
          <a:p>
            <a:r>
              <a:rPr lang="en-US"/>
              <a:t>Bản chất:</a:t>
            </a:r>
          </a:p>
          <a:p>
            <a:pPr lvl="1"/>
            <a:r>
              <a:rPr lang="en-US"/>
              <a:t>Plaintext KHÔNG được mã hóa bằng chính thuật toán đang xét</a:t>
            </a:r>
          </a:p>
          <a:p>
            <a:pPr lvl="1"/>
            <a:r>
              <a:rPr lang="en-US"/>
              <a:t>Plaintext được mã hóa bằng cách XOR với một chuỗi được tạo ra bằng thuật toán mã hóa.</a:t>
            </a:r>
          </a:p>
          <a:p>
            <a:pPr lvl="1"/>
            <a:r>
              <a:rPr lang="en-US"/>
              <a:t>Biến Block Cipher thành </a:t>
            </a:r>
            <a:r>
              <a:rPr lang="en-US">
                <a:solidFill>
                  <a:schemeClr val="accent1"/>
                </a:solidFill>
              </a:rPr>
              <a:t>stream cipher</a:t>
            </a:r>
            <a:endParaRPr 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75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feedback (OFB)</a:t>
            </a:r>
          </a:p>
        </p:txBody>
      </p:sp>
      <p:pic>
        <p:nvPicPr>
          <p:cNvPr id="635907" name="Picture 3" descr="Image:ofb_encryption.png">
            <a:hlinkClick r:id="rId3" action="ppaction://hlinkfile" tooltip="Image:ofb_encryption.pn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8"/>
          <a:stretch>
            <a:fillRect/>
          </a:stretch>
        </p:blipFill>
        <p:spPr bwMode="auto">
          <a:xfrm>
            <a:off x="533400" y="1219200"/>
            <a:ext cx="82454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5912" name="Rectangle 8"/>
          <p:cNvSpPr>
            <a:spLocks noChangeArrowheads="1"/>
          </p:cNvSpPr>
          <p:nvPr/>
        </p:nvSpPr>
        <p:spPr bwMode="auto">
          <a:xfrm>
            <a:off x="2971800" y="4800600"/>
            <a:ext cx="45720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</a:pPr>
            <a:r>
              <a:rPr lang="en-US" sz="3200" b="1" i="1" dirty="0">
                <a:solidFill>
                  <a:srgbClr val="8BC5FF"/>
                </a:solidFill>
                <a:latin typeface="Times New Roman" pitchFamily="18" charset="0"/>
              </a:rPr>
              <a:t>O</a:t>
            </a:r>
            <a:r>
              <a:rPr lang="en-US" sz="3200" b="1" baseline="-25000" dirty="0">
                <a:solidFill>
                  <a:srgbClr val="8BC5FF"/>
                </a:solidFill>
                <a:latin typeface="Times New Roman" pitchFamily="18" charset="0"/>
              </a:rPr>
              <a:t>0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 = IV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</a:pP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</a:rPr>
              <a:t>O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 = </a:t>
            </a:r>
            <a:r>
              <a:rPr lang="en-US" sz="3200" b="1" i="1" dirty="0">
                <a:solidFill>
                  <a:srgbClr val="FF99FF"/>
                </a:solidFill>
                <a:latin typeface="Times New Roman" pitchFamily="18" charset="0"/>
              </a:rPr>
              <a:t>E</a:t>
            </a:r>
            <a:r>
              <a:rPr lang="en-US" sz="3200" b="1" i="1" baseline="-25000" dirty="0">
                <a:solidFill>
                  <a:srgbClr val="FF99FF"/>
                </a:solidFill>
                <a:latin typeface="Times New Roman" pitchFamily="18" charset="0"/>
              </a:rPr>
              <a:t>K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lang="en-US" sz="3200" b="1" i="1" dirty="0" err="1">
                <a:solidFill>
                  <a:srgbClr val="8BC5FF"/>
                </a:solidFill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3200" b="1" i="1" baseline="-25000" dirty="0" err="1">
                <a:solidFill>
                  <a:srgbClr val="8BC5FF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3200" b="1" baseline="-25000" dirty="0">
                <a:solidFill>
                  <a:srgbClr val="8BC5FF"/>
                </a:solidFill>
                <a:latin typeface="Times New Roman" pitchFamily="18" charset="0"/>
                <a:sym typeface="Symbol" pitchFamily="18" charset="2"/>
              </a:rPr>
              <a:t> – 1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 </a:t>
            </a:r>
            <a:endParaRPr lang="en-US" sz="3200" b="1" i="1" dirty="0">
              <a:solidFill>
                <a:schemeClr val="accent1"/>
              </a:solidFill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</a:pP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3200" b="1" i="1" dirty="0">
                <a:solidFill>
                  <a:srgbClr val="66FF33"/>
                </a:solidFill>
                <a:latin typeface="Times New Roman" pitchFamily="18" charset="0"/>
              </a:rPr>
              <a:t>P</a:t>
            </a:r>
            <a:r>
              <a:rPr lang="en-US" sz="3200" b="1" i="1" baseline="-25000" dirty="0">
                <a:solidFill>
                  <a:srgbClr val="66FF33"/>
                </a:solidFill>
                <a:latin typeface="Times New Roman" pitchFamily="18" charset="0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FF99FF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200" b="1" i="1" dirty="0" err="1">
                <a:solidFill>
                  <a:srgbClr val="8BC5FF"/>
                </a:solidFill>
                <a:latin typeface="Times New Roman" pitchFamily="18" charset="0"/>
              </a:rPr>
              <a:t>O</a:t>
            </a:r>
            <a:r>
              <a:rPr lang="en-US" sz="3200" b="1" i="1" baseline="-25000" dirty="0" err="1">
                <a:solidFill>
                  <a:srgbClr val="8BC5FF"/>
                </a:solidFill>
                <a:latin typeface="Times New Roman" pitchFamily="18" charset="0"/>
              </a:rPr>
              <a:t>i</a:t>
            </a:r>
            <a:endParaRPr lang="en-US" sz="3200" b="1" i="1" baseline="-25000" dirty="0">
              <a:solidFill>
                <a:srgbClr val="8BC5FF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6744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feedback (OFB)</a:t>
            </a:r>
          </a:p>
        </p:txBody>
      </p:sp>
      <p:pic>
        <p:nvPicPr>
          <p:cNvPr id="637955" name="Picture 3" descr="Image:ofb_decryption.png">
            <a:hlinkClick r:id="rId3" action="ppaction://hlinkfile" tooltip="Image:ofb_decryption.pn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245475" cy="39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7956" name="Group 4"/>
          <p:cNvGrpSpPr>
            <a:grpSpLocks/>
          </p:cNvGrpSpPr>
          <p:nvPr/>
        </p:nvGrpSpPr>
        <p:grpSpPr bwMode="auto">
          <a:xfrm>
            <a:off x="1828800" y="2438400"/>
            <a:ext cx="6934200" cy="2743200"/>
            <a:chOff x="1152" y="1536"/>
            <a:chExt cx="4368" cy="1728"/>
          </a:xfrm>
        </p:grpSpPr>
        <p:sp>
          <p:nvSpPr>
            <p:cNvPr id="637957" name="Oval 5"/>
            <p:cNvSpPr>
              <a:spLocks noChangeArrowheads="1"/>
            </p:cNvSpPr>
            <p:nvPr/>
          </p:nvSpPr>
          <p:spPr bwMode="auto">
            <a:xfrm>
              <a:off x="1152" y="1536"/>
              <a:ext cx="1056" cy="432"/>
            </a:xfrm>
            <a:prstGeom prst="ellipse">
              <a:avLst/>
            </a:prstGeom>
            <a:noFill/>
            <a:ln w="57150">
              <a:solidFill>
                <a:srgbClr val="FFB6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58" name="Oval 6"/>
            <p:cNvSpPr>
              <a:spLocks noChangeArrowheads="1"/>
            </p:cNvSpPr>
            <p:nvPr/>
          </p:nvSpPr>
          <p:spPr bwMode="auto">
            <a:xfrm>
              <a:off x="2784" y="1536"/>
              <a:ext cx="1056" cy="432"/>
            </a:xfrm>
            <a:prstGeom prst="ellipse">
              <a:avLst/>
            </a:prstGeom>
            <a:noFill/>
            <a:ln w="57150">
              <a:solidFill>
                <a:srgbClr val="FFB6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59" name="Oval 7"/>
            <p:cNvSpPr>
              <a:spLocks noChangeArrowheads="1"/>
            </p:cNvSpPr>
            <p:nvPr/>
          </p:nvSpPr>
          <p:spPr bwMode="auto">
            <a:xfrm>
              <a:off x="4464" y="1540"/>
              <a:ext cx="1056" cy="432"/>
            </a:xfrm>
            <a:prstGeom prst="ellipse">
              <a:avLst/>
            </a:prstGeom>
            <a:noFill/>
            <a:ln w="57150">
              <a:solidFill>
                <a:srgbClr val="FFB6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60" name="Oval 8"/>
            <p:cNvSpPr>
              <a:spLocks noChangeArrowheads="1"/>
            </p:cNvSpPr>
            <p:nvPr/>
          </p:nvSpPr>
          <p:spPr bwMode="auto">
            <a:xfrm>
              <a:off x="3600" y="2832"/>
              <a:ext cx="1056" cy="432"/>
            </a:xfrm>
            <a:prstGeom prst="ellipse">
              <a:avLst/>
            </a:prstGeom>
            <a:noFill/>
            <a:ln w="57150">
              <a:solidFill>
                <a:srgbClr val="FFB6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61" name="Line 9"/>
            <p:cNvSpPr>
              <a:spLocks noChangeShapeType="1"/>
            </p:cNvSpPr>
            <p:nvPr/>
          </p:nvSpPr>
          <p:spPr bwMode="auto">
            <a:xfrm flipH="1" flipV="1">
              <a:off x="1680" y="1968"/>
              <a:ext cx="2064" cy="912"/>
            </a:xfrm>
            <a:prstGeom prst="line">
              <a:avLst/>
            </a:prstGeom>
            <a:noFill/>
            <a:ln w="38100">
              <a:solidFill>
                <a:srgbClr val="FFB6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62" name="Line 10"/>
            <p:cNvSpPr>
              <a:spLocks noChangeShapeType="1"/>
            </p:cNvSpPr>
            <p:nvPr/>
          </p:nvSpPr>
          <p:spPr bwMode="auto">
            <a:xfrm flipV="1">
              <a:off x="4272" y="1968"/>
              <a:ext cx="720" cy="864"/>
            </a:xfrm>
            <a:prstGeom prst="line">
              <a:avLst/>
            </a:prstGeom>
            <a:noFill/>
            <a:ln w="38100">
              <a:solidFill>
                <a:srgbClr val="FFB6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63" name="Line 11"/>
            <p:cNvSpPr>
              <a:spLocks noChangeShapeType="1"/>
            </p:cNvSpPr>
            <p:nvPr/>
          </p:nvSpPr>
          <p:spPr bwMode="auto">
            <a:xfrm flipH="1" flipV="1">
              <a:off x="3360" y="1968"/>
              <a:ext cx="672" cy="864"/>
            </a:xfrm>
            <a:prstGeom prst="line">
              <a:avLst/>
            </a:prstGeom>
            <a:noFill/>
            <a:ln w="38100">
              <a:solidFill>
                <a:srgbClr val="FFB6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7964" name="Rectangle 12"/>
          <p:cNvSpPr>
            <a:spLocks noChangeArrowheads="1"/>
          </p:cNvSpPr>
          <p:nvPr/>
        </p:nvSpPr>
        <p:spPr bwMode="auto">
          <a:xfrm>
            <a:off x="3657600" y="4876800"/>
            <a:ext cx="45720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</a:pPr>
            <a:r>
              <a:rPr lang="en-US" sz="3200" b="1" i="1" dirty="0">
                <a:solidFill>
                  <a:srgbClr val="8BC5FF"/>
                </a:solidFill>
                <a:latin typeface="Times New Roman" pitchFamily="18" charset="0"/>
              </a:rPr>
              <a:t>O</a:t>
            </a:r>
            <a:r>
              <a:rPr lang="en-US" sz="3200" b="1" baseline="-25000" dirty="0">
                <a:solidFill>
                  <a:srgbClr val="8BC5FF"/>
                </a:solidFill>
                <a:latin typeface="Times New Roman" pitchFamily="18" charset="0"/>
              </a:rPr>
              <a:t>0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 = IV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</a:pP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</a:rPr>
              <a:t>O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 = </a:t>
            </a:r>
            <a:r>
              <a:rPr lang="en-US" sz="3200" b="1" i="1" dirty="0">
                <a:solidFill>
                  <a:srgbClr val="FF99FF"/>
                </a:solidFill>
                <a:latin typeface="Times New Roman" pitchFamily="18" charset="0"/>
              </a:rPr>
              <a:t>E</a:t>
            </a:r>
            <a:r>
              <a:rPr lang="en-US" sz="3200" b="1" i="1" baseline="-25000" dirty="0">
                <a:solidFill>
                  <a:srgbClr val="FF99FF"/>
                </a:solidFill>
                <a:latin typeface="Times New Roman" pitchFamily="18" charset="0"/>
              </a:rPr>
              <a:t>K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lang="en-US" sz="3200" b="1" i="1" dirty="0" err="1">
                <a:solidFill>
                  <a:srgbClr val="8BC5FF"/>
                </a:solidFill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3200" b="1" i="1" baseline="-25000" dirty="0" err="1">
                <a:solidFill>
                  <a:srgbClr val="8BC5FF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3200" b="1" baseline="-25000" dirty="0">
                <a:solidFill>
                  <a:srgbClr val="8BC5FF"/>
                </a:solidFill>
                <a:latin typeface="Times New Roman" pitchFamily="18" charset="0"/>
                <a:sym typeface="Symbol" pitchFamily="18" charset="2"/>
              </a:rPr>
              <a:t> – 1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) </a:t>
            </a:r>
            <a:endParaRPr lang="en-US" sz="3200" b="1" i="1" dirty="0">
              <a:solidFill>
                <a:schemeClr val="accent1"/>
              </a:solidFill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None/>
            </a:pPr>
            <a:r>
              <a:rPr lang="en-US" sz="3200" b="1" i="1" dirty="0">
                <a:solidFill>
                  <a:srgbClr val="66FF33"/>
                </a:solidFill>
                <a:latin typeface="Times New Roman" pitchFamily="18" charset="0"/>
              </a:rPr>
              <a:t>P</a:t>
            </a:r>
            <a:r>
              <a:rPr lang="en-US" sz="3200" b="1" i="1" baseline="-25000" dirty="0">
                <a:solidFill>
                  <a:srgbClr val="66FF33"/>
                </a:solidFill>
                <a:latin typeface="Times New Roman" pitchFamily="18" charset="0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3200" b="1" dirty="0">
                <a:solidFill>
                  <a:srgbClr val="FF99FF"/>
                </a:solidFill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200" b="1" i="1" dirty="0" err="1">
                <a:solidFill>
                  <a:srgbClr val="8BC5FF"/>
                </a:solidFill>
                <a:latin typeface="Times New Roman" pitchFamily="18" charset="0"/>
              </a:rPr>
              <a:t>O</a:t>
            </a:r>
            <a:r>
              <a:rPr lang="en-US" sz="3200" b="1" i="1" baseline="-25000" dirty="0" err="1">
                <a:solidFill>
                  <a:srgbClr val="8BC5FF"/>
                </a:solidFill>
                <a:latin typeface="Times New Roman" pitchFamily="18" charset="0"/>
              </a:rPr>
              <a:t>i</a:t>
            </a:r>
            <a:endParaRPr lang="en-US" sz="3200" b="1" i="1" baseline="-25000" dirty="0">
              <a:solidFill>
                <a:srgbClr val="8BC5FF"/>
              </a:solidFill>
              <a:latin typeface="Times New Roman" pitchFamily="18" charset="0"/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19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3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998537"/>
          </a:xfrm>
          <a:ln/>
        </p:spPr>
        <p:txBody>
          <a:bodyPr/>
          <a:lstStyle/>
          <a:p>
            <a:r>
              <a:rPr lang="en-GB" b="1"/>
              <a:t>Các kiểu thao tác (Modes of Operation)</a:t>
            </a:r>
            <a:endParaRPr lang="en-US" b="1"/>
          </a:p>
          <a:p>
            <a:r>
              <a:rPr lang="en-GB" b="1"/>
              <a:t>Các kiểu chèn bổ sung thông tin (Padding Scheme)</a:t>
            </a:r>
            <a:endParaRPr lang="en-US" b="1" u="sng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546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 (CTR) 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217862"/>
          </a:xfrm>
          <a:ln/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/>
              <a:t>Kiểu CTR còn gọi là Segmented Integer Counter (SIC)</a:t>
            </a:r>
          </a:p>
          <a:p>
            <a:pPr algn="just">
              <a:lnSpc>
                <a:spcPct val="80000"/>
              </a:lnSpc>
            </a:pPr>
            <a:r>
              <a:rPr lang="en-US"/>
              <a:t>Tương tự OFB, kiểu Counter cũng biến </a:t>
            </a:r>
            <a:r>
              <a:rPr lang="en-US">
                <a:solidFill>
                  <a:schemeClr val="tx2"/>
                </a:solidFill>
              </a:rPr>
              <a:t>block cipher</a:t>
            </a:r>
            <a:r>
              <a:rPr lang="en-US"/>
              <a:t> thành </a:t>
            </a:r>
            <a:r>
              <a:rPr lang="en-US">
                <a:solidFill>
                  <a:schemeClr val="tx2"/>
                </a:solidFill>
              </a:rPr>
              <a:t>stream cipher</a:t>
            </a:r>
            <a:r>
              <a:rPr lang="en-US"/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/>
              <a:t>Tạo ra block keystream tiếp theo bằng cách mã hóa giá trị kế tiếp của "counter". </a:t>
            </a:r>
          </a:p>
          <a:p>
            <a:pPr algn="just">
              <a:lnSpc>
                <a:spcPct val="80000"/>
              </a:lnSpc>
            </a:pPr>
            <a:r>
              <a:rPr lang="en-US"/>
              <a:t>Counter có thể là bất kỳ hàm nào sinh ra dãy số không có giá trị lặp lại sau một khoảng thời gian đủ lâu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314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 (CTR)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217862"/>
          </a:xfrm>
          <a:ln/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/>
              <a:t>CTR có tính chất giống OFC, </a:t>
            </a:r>
          </a:p>
          <a:p>
            <a:pPr algn="just">
              <a:lnSpc>
                <a:spcPct val="80000"/>
              </a:lnSpc>
            </a:pPr>
            <a:r>
              <a:rPr lang="en-US"/>
              <a:t>CTR cho phép giải mã “ngẫu nhiên” bất kỳ khối cipherytext nào</a:t>
            </a:r>
          </a:p>
          <a:p>
            <a:pPr algn="just">
              <a:lnSpc>
                <a:spcPct val="80000"/>
              </a:lnSpc>
            </a:pPr>
            <a:r>
              <a:rPr lang="en-US"/>
              <a:t>Lưu ý: vai trò của đoạn dữ liệu </a:t>
            </a:r>
            <a:r>
              <a:rPr lang="en-US">
                <a:solidFill>
                  <a:schemeClr val="tx2"/>
                </a:solidFill>
              </a:rPr>
              <a:t>nonce</a:t>
            </a:r>
            <a:r>
              <a:rPr lang="en-US"/>
              <a:t> giống như </a:t>
            </a:r>
            <a:r>
              <a:rPr lang="en-US">
                <a:solidFill>
                  <a:schemeClr val="tx2"/>
                </a:solidFill>
              </a:rPr>
              <a:t>initialization vector</a:t>
            </a:r>
            <a:r>
              <a:rPr lang="en-US"/>
              <a:t> (IV)</a:t>
            </a:r>
          </a:p>
          <a:p>
            <a:pPr algn="just">
              <a:lnSpc>
                <a:spcPct val="80000"/>
              </a:lnSpc>
            </a:pPr>
            <a:r>
              <a:rPr lang="en-US"/>
              <a:t>IV/nonce và giá trị counter có thể được nối với nhau, cộng hay XOR để tạo thành 1 dãy bit đặc trưng duy nhất ứng với mỗi giá trị counter cụ thể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494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 (CTR) </a:t>
            </a:r>
          </a:p>
        </p:txBody>
      </p:sp>
      <p:pic>
        <p:nvPicPr>
          <p:cNvPr id="642051" name="Picture 3" descr="Image:Ctr_encryption.png">
            <a:hlinkClick r:id="rId3" action="ppaction://hlinkfile" tooltip="Image:Ctr_encryption.pn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62938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1895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 (CTR) </a:t>
            </a:r>
          </a:p>
        </p:txBody>
      </p:sp>
      <p:pic>
        <p:nvPicPr>
          <p:cNvPr id="644099" name="Picture 3" descr="Image:Ctr_decryption.png">
            <a:hlinkClick r:id="rId3" action="ppaction://hlinkfile" tooltip="Image:Ctr_decryption.pn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23595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4100" name="Group 4"/>
          <p:cNvGrpSpPr>
            <a:grpSpLocks/>
          </p:cNvGrpSpPr>
          <p:nvPr/>
        </p:nvGrpSpPr>
        <p:grpSpPr bwMode="auto">
          <a:xfrm>
            <a:off x="1524000" y="2286000"/>
            <a:ext cx="6705600" cy="2286000"/>
            <a:chOff x="960" y="1440"/>
            <a:chExt cx="4224" cy="1440"/>
          </a:xfrm>
        </p:grpSpPr>
        <p:sp>
          <p:nvSpPr>
            <p:cNvPr id="644101" name="Oval 5"/>
            <p:cNvSpPr>
              <a:spLocks noChangeArrowheads="1"/>
            </p:cNvSpPr>
            <p:nvPr/>
          </p:nvSpPr>
          <p:spPr bwMode="auto">
            <a:xfrm>
              <a:off x="960" y="1440"/>
              <a:ext cx="1056" cy="432"/>
            </a:xfrm>
            <a:prstGeom prst="ellipse">
              <a:avLst/>
            </a:prstGeom>
            <a:noFill/>
            <a:ln w="57150">
              <a:solidFill>
                <a:srgbClr val="FFB6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2" name="Oval 6"/>
            <p:cNvSpPr>
              <a:spLocks noChangeArrowheads="1"/>
            </p:cNvSpPr>
            <p:nvPr/>
          </p:nvSpPr>
          <p:spPr bwMode="auto">
            <a:xfrm>
              <a:off x="2496" y="1440"/>
              <a:ext cx="1056" cy="432"/>
            </a:xfrm>
            <a:prstGeom prst="ellipse">
              <a:avLst/>
            </a:prstGeom>
            <a:noFill/>
            <a:ln w="57150">
              <a:solidFill>
                <a:srgbClr val="FFB6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3" name="Oval 7"/>
            <p:cNvSpPr>
              <a:spLocks noChangeArrowheads="1"/>
            </p:cNvSpPr>
            <p:nvPr/>
          </p:nvSpPr>
          <p:spPr bwMode="auto">
            <a:xfrm>
              <a:off x="4128" y="1440"/>
              <a:ext cx="1056" cy="432"/>
            </a:xfrm>
            <a:prstGeom prst="ellipse">
              <a:avLst/>
            </a:prstGeom>
            <a:noFill/>
            <a:ln w="57150">
              <a:solidFill>
                <a:srgbClr val="FFB6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4" name="Oval 8"/>
            <p:cNvSpPr>
              <a:spLocks noChangeArrowheads="1"/>
            </p:cNvSpPr>
            <p:nvPr/>
          </p:nvSpPr>
          <p:spPr bwMode="auto">
            <a:xfrm>
              <a:off x="3264" y="2448"/>
              <a:ext cx="1056" cy="432"/>
            </a:xfrm>
            <a:prstGeom prst="ellipse">
              <a:avLst/>
            </a:prstGeom>
            <a:noFill/>
            <a:ln w="57150">
              <a:solidFill>
                <a:srgbClr val="FFB6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5" name="Line 9"/>
            <p:cNvSpPr>
              <a:spLocks noChangeShapeType="1"/>
            </p:cNvSpPr>
            <p:nvPr/>
          </p:nvSpPr>
          <p:spPr bwMode="auto">
            <a:xfrm flipH="1" flipV="1">
              <a:off x="1488" y="1872"/>
              <a:ext cx="1824" cy="768"/>
            </a:xfrm>
            <a:prstGeom prst="line">
              <a:avLst/>
            </a:prstGeom>
            <a:noFill/>
            <a:ln w="38100">
              <a:solidFill>
                <a:srgbClr val="FFB6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4106" name="Line 10"/>
            <p:cNvSpPr>
              <a:spLocks noChangeShapeType="1"/>
            </p:cNvSpPr>
            <p:nvPr/>
          </p:nvSpPr>
          <p:spPr bwMode="auto">
            <a:xfrm flipV="1">
              <a:off x="4080" y="1872"/>
              <a:ext cx="624" cy="624"/>
            </a:xfrm>
            <a:prstGeom prst="line">
              <a:avLst/>
            </a:prstGeom>
            <a:noFill/>
            <a:ln w="38100">
              <a:solidFill>
                <a:srgbClr val="FFB6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4107" name="Line 11"/>
            <p:cNvSpPr>
              <a:spLocks noChangeShapeType="1"/>
            </p:cNvSpPr>
            <p:nvPr/>
          </p:nvSpPr>
          <p:spPr bwMode="auto">
            <a:xfrm flipH="1" flipV="1">
              <a:off x="3072" y="1872"/>
              <a:ext cx="528" cy="576"/>
            </a:xfrm>
            <a:prstGeom prst="line">
              <a:avLst/>
            </a:prstGeom>
            <a:noFill/>
            <a:ln w="38100">
              <a:solidFill>
                <a:srgbClr val="FFB6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27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Sự lan truyền lỗi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Hạn chế sự lan truyền lỗi: 1 tiêu chí để đánh giá kiểu mã hóa</a:t>
            </a:r>
          </a:p>
          <a:p>
            <a:r>
              <a:rPr lang="vi-VN" dirty="0"/>
              <a:t>Ví dụ: Khảo sát sự lan truyền lỗi khi giải mã thông tin trong CBC</a:t>
            </a:r>
          </a:p>
        </p:txBody>
      </p:sp>
      <p:pic>
        <p:nvPicPr>
          <p:cNvPr id="650243" name="Picture 3" descr="Image:Cbc_modification.png">
            <a:hlinkClick r:id="rId3" action="ppaction://hlinkfile" tooltip="Image:Cbc_modification.png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7"/>
          <a:stretch/>
        </p:blipFill>
        <p:spPr bwMode="auto">
          <a:xfrm>
            <a:off x="533400" y="2794000"/>
            <a:ext cx="8245475" cy="30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9940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vector (IV) 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286250"/>
          </a:xfrm>
          <a:ln/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/>
              <a:t>Tất cả các kiểu mã hóa (ngoại trừ ECB) đều sử dụng vector khởi tạo (</a:t>
            </a:r>
            <a:r>
              <a:rPr lang="en-US" i="1"/>
              <a:t>initialization vector</a:t>
            </a:r>
            <a:r>
              <a:rPr lang="en-US"/>
              <a:t> -  </a:t>
            </a:r>
            <a:r>
              <a:rPr lang="en-US" i="1"/>
              <a:t>IV).</a:t>
            </a:r>
          </a:p>
          <a:p>
            <a:pPr algn="just">
              <a:lnSpc>
                <a:spcPct val="80000"/>
              </a:lnSpc>
            </a:pPr>
            <a:r>
              <a:rPr lang="en-US"/>
              <a:t>Tác dụng của IV:</a:t>
            </a:r>
          </a:p>
          <a:p>
            <a:pPr lvl="1" algn="just">
              <a:lnSpc>
                <a:spcPct val="80000"/>
              </a:lnSpc>
            </a:pPr>
            <a:r>
              <a:rPr lang="en-US"/>
              <a:t>Dummy block để việc xử lý khối đầu tiên không khác biệt so với việc xử lý các khối tiếp thao</a:t>
            </a:r>
          </a:p>
          <a:p>
            <a:pPr lvl="1" algn="just">
              <a:lnSpc>
                <a:spcPct val="80000"/>
              </a:lnSpc>
            </a:pPr>
            <a:r>
              <a:rPr lang="en-US"/>
              <a:t>Tăng tính ngẫu nhiên của quy trình mã hóa. </a:t>
            </a:r>
          </a:p>
          <a:p>
            <a:pPr algn="just">
              <a:lnSpc>
                <a:spcPct val="80000"/>
              </a:lnSpc>
            </a:pPr>
            <a:r>
              <a:rPr lang="en-US"/>
              <a:t>IV: </a:t>
            </a:r>
          </a:p>
          <a:p>
            <a:pPr lvl="1" algn="just">
              <a:lnSpc>
                <a:spcPct val="80000"/>
              </a:lnSpc>
            </a:pPr>
            <a:r>
              <a:rPr lang="en-US"/>
              <a:t>Không cần giữ bí mật </a:t>
            </a:r>
          </a:p>
          <a:p>
            <a:pPr lvl="1" algn="just">
              <a:lnSpc>
                <a:spcPct val="80000"/>
              </a:lnSpc>
            </a:pPr>
            <a:r>
              <a:rPr lang="en-US"/>
              <a:t>Cần đảm bảo là hạn chế việc sử dụng lại cùng giá trị IV với cùng 1 khóa.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85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vector (IV)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048000"/>
          </a:xfrm>
          <a:ln/>
        </p:spPr>
        <p:txBody>
          <a:bodyPr/>
          <a:lstStyle/>
          <a:p>
            <a:pPr algn="just"/>
            <a:r>
              <a:rPr lang="en-US"/>
              <a:t>Với CBC và CFB, sử dụng lại giá trị IV làm rò rỉ thông tin. </a:t>
            </a:r>
          </a:p>
          <a:p>
            <a:pPr algn="just"/>
            <a:r>
              <a:rPr lang="en-US"/>
              <a:t>Với OFB và CTR, sử dụng lại IV làm phá vỡ hoàn toàn tính an toàn của hệ thống</a:t>
            </a:r>
          </a:p>
          <a:p>
            <a:pPr algn="just"/>
            <a:r>
              <a:rPr lang="en-US"/>
              <a:t>IV trong CFB phải được phát sinh ngẫu nhiên và giữ bí mật cho đến khi nội dung của khối plaintext đầu tiên được sẵn sàng để mã hóa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843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09563"/>
            <a:ext cx="8380412" cy="585787"/>
          </a:xfrm>
        </p:spPr>
        <p:txBody>
          <a:bodyPr/>
          <a:lstStyle/>
          <a:p>
            <a:r>
              <a:rPr lang="en-GB" sz="3600" b="0"/>
              <a:t>Các kiểu chèn bổ sung thông tin</a:t>
            </a:r>
            <a:endParaRPr lang="en-US" sz="3600" b="0"/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5181600"/>
          </a:xfrm>
          <a:ln/>
        </p:spPr>
        <p:txBody>
          <a:bodyPr/>
          <a:lstStyle/>
          <a:p>
            <a:pPr algn="just"/>
            <a:r>
              <a:rPr lang="en-GB" b="1" dirty="0"/>
              <a:t>Padding Scheme: </a:t>
            </a:r>
            <a:r>
              <a:rPr lang="en-GB" dirty="0" err="1"/>
              <a:t>bổ</a:t>
            </a:r>
            <a:r>
              <a:rPr lang="en-GB" dirty="0"/>
              <a:t> sung </a:t>
            </a:r>
            <a:r>
              <a:rPr lang="en-GB" dirty="0" err="1"/>
              <a:t>thông</a:t>
            </a:r>
            <a:r>
              <a:rPr lang="en-GB" dirty="0"/>
              <a:t> tin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khối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thước</a:t>
            </a:r>
            <a:r>
              <a:rPr lang="en-GB" dirty="0"/>
              <a:t> </a:t>
            </a:r>
            <a:r>
              <a:rPr lang="en-GB" dirty="0" err="1"/>
              <a:t>phù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hóa</a:t>
            </a:r>
            <a:endParaRPr lang="en-GB" dirty="0"/>
          </a:p>
          <a:p>
            <a:pPr algn="just"/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:</a:t>
            </a:r>
          </a:p>
          <a:p>
            <a:pPr lvl="1" algn="just"/>
            <a:r>
              <a:rPr lang="en-GB" dirty="0" err="1"/>
              <a:t>Khối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bổ</a:t>
            </a:r>
            <a:r>
              <a:rPr lang="en-GB" dirty="0"/>
              <a:t> sung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thước</a:t>
            </a:r>
            <a:r>
              <a:rPr lang="en-GB" dirty="0"/>
              <a:t> </a:t>
            </a:r>
            <a:r>
              <a:rPr lang="en-GB" dirty="0" err="1"/>
              <a:t>phù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hóa</a:t>
            </a:r>
            <a:endParaRPr lang="en-GB" dirty="0"/>
          </a:p>
          <a:p>
            <a:pPr lvl="1" algn="just"/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dễ</a:t>
            </a:r>
            <a:r>
              <a:rPr lang="en-GB" dirty="0"/>
              <a:t> </a:t>
            </a:r>
            <a:r>
              <a:rPr lang="en-GB" dirty="0" err="1"/>
              <a:t>dàng</a:t>
            </a:r>
            <a:r>
              <a:rPr lang="en-GB" dirty="0"/>
              <a:t> </a:t>
            </a:r>
            <a:r>
              <a:rPr lang="en-GB" dirty="0" err="1"/>
              <a:t>khôi</a:t>
            </a:r>
            <a:r>
              <a:rPr lang="en-GB" dirty="0"/>
              <a:t> </a:t>
            </a:r>
            <a:r>
              <a:rPr lang="en-GB" dirty="0" err="1"/>
              <a:t>phục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(</a:t>
            </a:r>
            <a:r>
              <a:rPr lang="en-GB" dirty="0" err="1"/>
              <a:t>cắt</a:t>
            </a:r>
            <a:r>
              <a:rPr lang="en-GB" dirty="0"/>
              <a:t> </a:t>
            </a:r>
            <a:r>
              <a:rPr lang="en-GB" dirty="0" err="1"/>
              <a:t>bỏ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bổ</a:t>
            </a:r>
            <a:r>
              <a:rPr lang="en-GB" dirty="0"/>
              <a:t> sung </a:t>
            </a:r>
            <a:r>
              <a:rPr lang="en-GB" dirty="0" err="1"/>
              <a:t>thêm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)</a:t>
            </a:r>
          </a:p>
          <a:p>
            <a:pPr algn="just"/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pháp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:</a:t>
            </a:r>
          </a:p>
          <a:p>
            <a:pPr lvl="1" algn="just"/>
            <a:r>
              <a:rPr lang="en-GB" sz="2400" b="1" dirty="0"/>
              <a:t>Bit Padding: </a:t>
            </a:r>
            <a:r>
              <a:rPr lang="en-GB" sz="2400" b="1" dirty="0" err="1"/>
              <a:t>xem</a:t>
            </a:r>
            <a:r>
              <a:rPr lang="en-GB" sz="2400" b="1" dirty="0"/>
              <a:t> </a:t>
            </a:r>
            <a:r>
              <a:rPr lang="en-US" sz="2400" b="1" dirty="0"/>
              <a:t>RFC1321</a:t>
            </a:r>
          </a:p>
          <a:p>
            <a:pPr lvl="2" algn="just"/>
            <a:r>
              <a:rPr lang="en-US" dirty="0"/>
              <a:t>http://www.faqs.org/rfcs/rfc1321.html </a:t>
            </a:r>
            <a:endParaRPr lang="en-GB" b="1" dirty="0"/>
          </a:p>
          <a:p>
            <a:pPr lvl="1" algn="just"/>
            <a:r>
              <a:rPr lang="en-GB" sz="2400" b="1" dirty="0"/>
              <a:t>Byte Padding: </a:t>
            </a:r>
            <a:r>
              <a:rPr lang="en-GB" sz="2400" b="1" dirty="0" err="1"/>
              <a:t>xem</a:t>
            </a:r>
            <a:r>
              <a:rPr lang="en-GB" sz="2400" b="1" dirty="0"/>
              <a:t> </a:t>
            </a:r>
            <a:r>
              <a:rPr lang="en-US" sz="2400" b="1" dirty="0"/>
              <a:t>RFC1319</a:t>
            </a:r>
          </a:p>
          <a:p>
            <a:pPr lvl="2" algn="just"/>
            <a:r>
              <a:rPr lang="en-US" dirty="0"/>
              <a:t>http://www.faqs.org/rfcs/rfc1319.html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473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11150"/>
            <a:ext cx="8380412" cy="585788"/>
          </a:xfrm>
        </p:spPr>
        <p:txBody>
          <a:bodyPr/>
          <a:lstStyle/>
          <a:p>
            <a:r>
              <a:rPr lang="en-GB" sz="3600" b="0"/>
              <a:t>Các kiểu chèn bổ sung thông tin</a:t>
            </a:r>
            <a:endParaRPr lang="en-US" sz="3600" b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587875"/>
          </a:xfrm>
          <a:ln/>
        </p:spPr>
        <p:txBody>
          <a:bodyPr/>
          <a:lstStyle/>
          <a:p>
            <a:r>
              <a:rPr lang="en-GB" b="1"/>
              <a:t>Bit Padding:</a:t>
            </a:r>
          </a:p>
          <a:p>
            <a:pPr lvl="1"/>
            <a:r>
              <a:rPr lang="en-GB"/>
              <a:t>Kích thước khối dữ liệu “chuẩn”: </a:t>
            </a:r>
            <a:r>
              <a:rPr lang="en-GB" i="1"/>
              <a:t>n</a:t>
            </a:r>
            <a:r>
              <a:rPr lang="en-GB"/>
              <a:t> bit</a:t>
            </a:r>
          </a:p>
          <a:p>
            <a:pPr lvl="1"/>
            <a:r>
              <a:rPr lang="en-GB"/>
              <a:t>Khối dữ liệu gốc </a:t>
            </a:r>
            <a:r>
              <a:rPr lang="en-GB" i="1"/>
              <a:t>M</a:t>
            </a:r>
            <a:r>
              <a:rPr lang="en-GB"/>
              <a:t> có kích thước </a:t>
            </a:r>
            <a:r>
              <a:rPr lang="en-GB" i="1"/>
              <a:t>m</a:t>
            </a:r>
            <a:r>
              <a:rPr lang="en-GB"/>
              <a:t> bit (</a:t>
            </a:r>
            <a:r>
              <a:rPr lang="en-GB" i="1"/>
              <a:t>m</a:t>
            </a:r>
            <a:r>
              <a:rPr lang="en-GB"/>
              <a:t> </a:t>
            </a:r>
            <a:r>
              <a:rPr lang="en-GB">
                <a:sym typeface="Symbol" pitchFamily="18" charset="2"/>
              </a:rPr>
              <a:t> </a:t>
            </a:r>
            <a:r>
              <a:rPr lang="en-GB" i="1">
                <a:sym typeface="Symbol" pitchFamily="18" charset="2"/>
              </a:rPr>
              <a:t>n</a:t>
            </a:r>
            <a:r>
              <a:rPr lang="en-GB">
                <a:sym typeface="Symbol" pitchFamily="18" charset="2"/>
              </a:rPr>
              <a:t>)</a:t>
            </a:r>
          </a:p>
          <a:p>
            <a:pPr lvl="1"/>
            <a:r>
              <a:rPr lang="en-GB"/>
              <a:t>Khối dữ liệu sau khi padding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</p:txBody>
      </p:sp>
      <p:sp>
        <p:nvSpPr>
          <p:cNvPr id="658437" name="AutoShape 5"/>
          <p:cNvSpPr>
            <a:spLocks noChangeArrowheads="1"/>
          </p:cNvSpPr>
          <p:nvPr/>
        </p:nvSpPr>
        <p:spPr bwMode="auto">
          <a:xfrm>
            <a:off x="990600" y="3733800"/>
            <a:ext cx="22098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3600" b="1" i="1">
                <a:cs typeface="Arial" charset="0"/>
              </a:rPr>
              <a:t>M</a:t>
            </a:r>
          </a:p>
        </p:txBody>
      </p:sp>
      <p:sp>
        <p:nvSpPr>
          <p:cNvPr id="658438" name="AutoShape 6"/>
          <p:cNvSpPr>
            <a:spLocks noChangeArrowheads="1"/>
          </p:cNvSpPr>
          <p:nvPr/>
        </p:nvSpPr>
        <p:spPr bwMode="auto">
          <a:xfrm>
            <a:off x="3276600" y="3733800"/>
            <a:ext cx="457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3600" b="1">
                <a:cs typeface="Arial" charset="0"/>
              </a:rPr>
              <a:t>1</a:t>
            </a:r>
          </a:p>
        </p:txBody>
      </p:sp>
      <p:sp>
        <p:nvSpPr>
          <p:cNvPr id="658439" name="AutoShape 7"/>
          <p:cNvSpPr>
            <a:spLocks noChangeArrowheads="1"/>
          </p:cNvSpPr>
          <p:nvPr/>
        </p:nvSpPr>
        <p:spPr bwMode="auto">
          <a:xfrm>
            <a:off x="3810000" y="3733800"/>
            <a:ext cx="12192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chemeClr val="accent2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3600" b="1">
                <a:cs typeface="Arial" charset="0"/>
              </a:rPr>
              <a:t>0…0</a:t>
            </a:r>
          </a:p>
        </p:txBody>
      </p:sp>
      <p:sp>
        <p:nvSpPr>
          <p:cNvPr id="658441" name="Line 9"/>
          <p:cNvSpPr>
            <a:spLocks noChangeShapeType="1"/>
          </p:cNvSpPr>
          <p:nvPr/>
        </p:nvSpPr>
        <p:spPr bwMode="auto">
          <a:xfrm>
            <a:off x="990600" y="4800600"/>
            <a:ext cx="2209800" cy="0"/>
          </a:xfrm>
          <a:prstGeom prst="line">
            <a:avLst/>
          </a:prstGeom>
          <a:noFill/>
          <a:ln w="38100">
            <a:solidFill>
              <a:srgbClr val="8BC5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8442" name="Line 10"/>
          <p:cNvSpPr>
            <a:spLocks noChangeShapeType="1"/>
          </p:cNvSpPr>
          <p:nvPr/>
        </p:nvSpPr>
        <p:spPr bwMode="auto">
          <a:xfrm>
            <a:off x="3200400" y="4800600"/>
            <a:ext cx="609600" cy="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8443" name="Line 11"/>
          <p:cNvSpPr>
            <a:spLocks noChangeShapeType="1"/>
          </p:cNvSpPr>
          <p:nvPr/>
        </p:nvSpPr>
        <p:spPr bwMode="auto">
          <a:xfrm>
            <a:off x="3810000" y="4800600"/>
            <a:ext cx="129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8444" name="Text Box 12"/>
          <p:cNvSpPr txBox="1">
            <a:spLocks noChangeArrowheads="1"/>
          </p:cNvSpPr>
          <p:nvPr/>
        </p:nvSpPr>
        <p:spPr bwMode="auto">
          <a:xfrm>
            <a:off x="3124200" y="5040313"/>
            <a:ext cx="606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FF"/>
                </a:solidFill>
              </a:rPr>
              <a:t>1 bit</a:t>
            </a:r>
          </a:p>
        </p:txBody>
      </p:sp>
      <p:sp>
        <p:nvSpPr>
          <p:cNvPr id="658445" name="Text Box 13"/>
          <p:cNvSpPr txBox="1">
            <a:spLocks noChangeArrowheads="1"/>
          </p:cNvSpPr>
          <p:nvPr/>
        </p:nvSpPr>
        <p:spPr bwMode="auto">
          <a:xfrm>
            <a:off x="3756025" y="5046663"/>
            <a:ext cx="1066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(L – 1) bit</a:t>
            </a:r>
          </a:p>
        </p:txBody>
      </p:sp>
      <p:sp>
        <p:nvSpPr>
          <p:cNvPr id="658446" name="Text Box 14"/>
          <p:cNvSpPr txBox="1">
            <a:spLocks noChangeArrowheads="1"/>
          </p:cNvSpPr>
          <p:nvPr/>
        </p:nvSpPr>
        <p:spPr bwMode="auto">
          <a:xfrm>
            <a:off x="1628775" y="5043488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8BC5FF"/>
                </a:solidFill>
              </a:rPr>
              <a:t>m</a:t>
            </a:r>
            <a:r>
              <a:rPr lang="en-US">
                <a:solidFill>
                  <a:srgbClr val="8BC5FF"/>
                </a:solidFill>
              </a:rPr>
              <a:t> bit</a:t>
            </a:r>
          </a:p>
        </p:txBody>
      </p:sp>
      <p:sp>
        <p:nvSpPr>
          <p:cNvPr id="658447" name="Text Box 15"/>
          <p:cNvSpPr txBox="1">
            <a:spLocks noChangeArrowheads="1"/>
          </p:cNvSpPr>
          <p:nvPr/>
        </p:nvSpPr>
        <p:spPr bwMode="auto">
          <a:xfrm>
            <a:off x="5541963" y="4572000"/>
            <a:ext cx="2351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tx1"/>
                </a:solidFill>
              </a:rPr>
              <a:t>L</a:t>
            </a:r>
            <a:r>
              <a:rPr lang="en-US" sz="2400">
                <a:solidFill>
                  <a:schemeClr val="tx1"/>
                </a:solidFill>
              </a:rPr>
              <a:t> = </a:t>
            </a:r>
            <a:r>
              <a:rPr lang="en-US" sz="2400" i="1">
                <a:solidFill>
                  <a:schemeClr val="tx1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 – (</a:t>
            </a:r>
            <a:r>
              <a:rPr lang="en-US" sz="2400" i="1">
                <a:solidFill>
                  <a:schemeClr val="tx1"/>
                </a:solidFill>
              </a:rPr>
              <a:t>m</a:t>
            </a:r>
            <a:r>
              <a:rPr lang="en-US" sz="2400">
                <a:solidFill>
                  <a:schemeClr val="tx1"/>
                </a:solidFill>
              </a:rPr>
              <a:t> mod </a:t>
            </a:r>
            <a:r>
              <a:rPr lang="en-US" sz="2400" i="1">
                <a:solidFill>
                  <a:schemeClr val="tx1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58448" name="Text Box 16"/>
          <p:cNvSpPr txBox="1">
            <a:spLocks noChangeArrowheads="1"/>
          </p:cNvSpPr>
          <p:nvPr/>
        </p:nvSpPr>
        <p:spPr bwMode="auto">
          <a:xfrm>
            <a:off x="5546725" y="5029200"/>
            <a:ext cx="25262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Điều gì xảy ra nếu </a:t>
            </a:r>
            <a:r>
              <a:rPr lang="en-US" i="1">
                <a:solidFill>
                  <a:schemeClr val="tx1"/>
                </a:solidFill>
              </a:rPr>
              <a:t>m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 i="1">
                <a:solidFill>
                  <a:schemeClr val="tx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356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7" grpId="0" animBg="1"/>
      <p:bldP spid="658438" grpId="0" animBg="1"/>
      <p:bldP spid="6584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11150"/>
            <a:ext cx="8380412" cy="585788"/>
          </a:xfrm>
        </p:spPr>
        <p:txBody>
          <a:bodyPr/>
          <a:lstStyle/>
          <a:p>
            <a:r>
              <a:rPr lang="en-GB" sz="3600" b="0"/>
              <a:t>Các kiểu chèn bổ sung thông tin</a:t>
            </a:r>
            <a:endParaRPr lang="en-US" sz="3600" b="0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587875"/>
          </a:xfrm>
          <a:ln/>
        </p:spPr>
        <p:txBody>
          <a:bodyPr/>
          <a:lstStyle/>
          <a:p>
            <a:r>
              <a:rPr lang="en-GB" b="1"/>
              <a:t>Byte Padding (PKCS5):</a:t>
            </a:r>
          </a:p>
          <a:p>
            <a:pPr lvl="1"/>
            <a:r>
              <a:rPr lang="en-GB"/>
              <a:t>Kích thước khối dữ liệu “chuẩn”: </a:t>
            </a:r>
            <a:r>
              <a:rPr lang="en-GB" i="1"/>
              <a:t>n</a:t>
            </a:r>
            <a:r>
              <a:rPr lang="en-GB"/>
              <a:t> byte (</a:t>
            </a:r>
            <a:r>
              <a:rPr lang="en-GB" i="1"/>
              <a:t>n</a:t>
            </a:r>
            <a:r>
              <a:rPr lang="en-GB"/>
              <a:t> &lt; 256)</a:t>
            </a:r>
          </a:p>
          <a:p>
            <a:pPr lvl="1"/>
            <a:r>
              <a:rPr lang="en-GB"/>
              <a:t>Khối dữ liệu gốc </a:t>
            </a:r>
            <a:r>
              <a:rPr lang="en-GB" i="1"/>
              <a:t>M</a:t>
            </a:r>
            <a:r>
              <a:rPr lang="en-GB"/>
              <a:t> có kích thước </a:t>
            </a:r>
            <a:r>
              <a:rPr lang="en-GB" i="1"/>
              <a:t>m</a:t>
            </a:r>
            <a:r>
              <a:rPr lang="en-GB"/>
              <a:t> byte (</a:t>
            </a:r>
            <a:r>
              <a:rPr lang="en-GB" i="1"/>
              <a:t>m</a:t>
            </a:r>
            <a:r>
              <a:rPr lang="en-GB"/>
              <a:t> </a:t>
            </a:r>
            <a:r>
              <a:rPr lang="en-GB">
                <a:sym typeface="Symbol" pitchFamily="18" charset="2"/>
              </a:rPr>
              <a:t> </a:t>
            </a:r>
            <a:r>
              <a:rPr lang="en-GB" i="1">
                <a:sym typeface="Symbol" pitchFamily="18" charset="2"/>
              </a:rPr>
              <a:t>n</a:t>
            </a:r>
            <a:r>
              <a:rPr lang="en-GB">
                <a:sym typeface="Symbol" pitchFamily="18" charset="2"/>
              </a:rPr>
              <a:t>)</a:t>
            </a:r>
          </a:p>
          <a:p>
            <a:pPr lvl="1"/>
            <a:r>
              <a:rPr lang="en-GB"/>
              <a:t>Khối dữ liệu sau khi padding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</p:txBody>
      </p:sp>
      <p:sp>
        <p:nvSpPr>
          <p:cNvPr id="659460" name="AutoShape 4"/>
          <p:cNvSpPr>
            <a:spLocks noChangeArrowheads="1"/>
          </p:cNvSpPr>
          <p:nvPr/>
        </p:nvSpPr>
        <p:spPr bwMode="auto">
          <a:xfrm>
            <a:off x="990600" y="3733800"/>
            <a:ext cx="22098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CCFF">
                  <a:gamma/>
                  <a:tint val="0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3366CC"/>
            </a:solidFill>
            <a:round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3600" b="1" i="1">
                <a:cs typeface="Arial" charset="0"/>
              </a:rPr>
              <a:t>M</a:t>
            </a:r>
          </a:p>
        </p:txBody>
      </p:sp>
      <p:sp>
        <p:nvSpPr>
          <p:cNvPr id="659461" name="AutoShape 5"/>
          <p:cNvSpPr>
            <a:spLocks noChangeArrowheads="1"/>
          </p:cNvSpPr>
          <p:nvPr/>
        </p:nvSpPr>
        <p:spPr bwMode="auto">
          <a:xfrm>
            <a:off x="3276600" y="3733800"/>
            <a:ext cx="18288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>
                  <a:gamma/>
                  <a:tint val="0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9525" algn="ctr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3600" b="1">
                <a:cs typeface="Arial" charset="0"/>
              </a:rPr>
              <a:t>L … L</a:t>
            </a:r>
          </a:p>
        </p:txBody>
      </p:sp>
      <p:sp>
        <p:nvSpPr>
          <p:cNvPr id="659463" name="Line 7"/>
          <p:cNvSpPr>
            <a:spLocks noChangeShapeType="1"/>
          </p:cNvSpPr>
          <p:nvPr/>
        </p:nvSpPr>
        <p:spPr bwMode="auto">
          <a:xfrm>
            <a:off x="990600" y="4800600"/>
            <a:ext cx="2209800" cy="0"/>
          </a:xfrm>
          <a:prstGeom prst="line">
            <a:avLst/>
          </a:prstGeom>
          <a:noFill/>
          <a:ln w="38100">
            <a:solidFill>
              <a:srgbClr val="8BC5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464" name="Line 8"/>
          <p:cNvSpPr>
            <a:spLocks noChangeShapeType="1"/>
          </p:cNvSpPr>
          <p:nvPr/>
        </p:nvSpPr>
        <p:spPr bwMode="auto">
          <a:xfrm>
            <a:off x="3276600" y="4800600"/>
            <a:ext cx="1905000" cy="0"/>
          </a:xfrm>
          <a:prstGeom prst="line">
            <a:avLst/>
          </a:prstGeom>
          <a:noFill/>
          <a:ln w="38100">
            <a:solidFill>
              <a:srgbClr val="FF99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466" name="Text Box 10"/>
          <p:cNvSpPr txBox="1">
            <a:spLocks noChangeArrowheads="1"/>
          </p:cNvSpPr>
          <p:nvPr/>
        </p:nvSpPr>
        <p:spPr bwMode="auto">
          <a:xfrm>
            <a:off x="3849688" y="5040313"/>
            <a:ext cx="7512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99FF"/>
                </a:solidFill>
              </a:rPr>
              <a:t>L</a:t>
            </a:r>
            <a:r>
              <a:rPr lang="en-US">
                <a:solidFill>
                  <a:srgbClr val="FF99FF"/>
                </a:solidFill>
              </a:rPr>
              <a:t> byte</a:t>
            </a:r>
          </a:p>
        </p:txBody>
      </p:sp>
      <p:sp>
        <p:nvSpPr>
          <p:cNvPr id="659468" name="Text Box 12"/>
          <p:cNvSpPr txBox="1">
            <a:spLocks noChangeArrowheads="1"/>
          </p:cNvSpPr>
          <p:nvPr/>
        </p:nvSpPr>
        <p:spPr bwMode="auto">
          <a:xfrm>
            <a:off x="1628775" y="5043488"/>
            <a:ext cx="836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8BC5FF"/>
                </a:solidFill>
              </a:rPr>
              <a:t>m</a:t>
            </a:r>
            <a:r>
              <a:rPr lang="en-US">
                <a:solidFill>
                  <a:srgbClr val="8BC5FF"/>
                </a:solidFill>
              </a:rPr>
              <a:t> byte</a:t>
            </a:r>
          </a:p>
        </p:txBody>
      </p:sp>
      <p:sp>
        <p:nvSpPr>
          <p:cNvPr id="659469" name="Text Box 13"/>
          <p:cNvSpPr txBox="1">
            <a:spLocks noChangeArrowheads="1"/>
          </p:cNvSpPr>
          <p:nvPr/>
        </p:nvSpPr>
        <p:spPr bwMode="auto">
          <a:xfrm>
            <a:off x="5541963" y="4572000"/>
            <a:ext cx="2351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tx1"/>
                </a:solidFill>
              </a:rPr>
              <a:t>L</a:t>
            </a:r>
            <a:r>
              <a:rPr lang="en-US" sz="2400">
                <a:solidFill>
                  <a:schemeClr val="tx1"/>
                </a:solidFill>
              </a:rPr>
              <a:t> = </a:t>
            </a:r>
            <a:r>
              <a:rPr lang="en-US" sz="2400" i="1">
                <a:solidFill>
                  <a:schemeClr val="tx1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 – (</a:t>
            </a:r>
            <a:r>
              <a:rPr lang="en-US" sz="2400" i="1">
                <a:solidFill>
                  <a:schemeClr val="tx1"/>
                </a:solidFill>
              </a:rPr>
              <a:t>m</a:t>
            </a:r>
            <a:r>
              <a:rPr lang="en-US" sz="2400">
                <a:solidFill>
                  <a:schemeClr val="tx1"/>
                </a:solidFill>
              </a:rPr>
              <a:t> mod </a:t>
            </a:r>
            <a:r>
              <a:rPr lang="en-US" sz="2400" i="1">
                <a:solidFill>
                  <a:schemeClr val="tx1"/>
                </a:solidFill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59470" name="Text Box 14"/>
          <p:cNvSpPr txBox="1">
            <a:spLocks noChangeArrowheads="1"/>
          </p:cNvSpPr>
          <p:nvPr/>
        </p:nvSpPr>
        <p:spPr bwMode="auto">
          <a:xfrm>
            <a:off x="5546725" y="5029200"/>
            <a:ext cx="25262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Điều gì xảy ra nếu </a:t>
            </a:r>
            <a:r>
              <a:rPr lang="en-US" i="1">
                <a:solidFill>
                  <a:schemeClr val="tx1"/>
                </a:solidFill>
              </a:rPr>
              <a:t>m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 i="1">
                <a:solidFill>
                  <a:schemeClr val="tx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29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043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0" grpId="0" animBg="1"/>
      <p:bldP spid="6594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39725"/>
            <a:ext cx="8761412" cy="530225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(Modes of Operation)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535237"/>
          </a:xfrm>
          <a:ln/>
        </p:spPr>
        <p:txBody>
          <a:bodyPr/>
          <a:lstStyle/>
          <a:p>
            <a:pPr algn="just"/>
            <a:r>
              <a:rPr lang="en-US"/>
              <a:t>Trong mã hóa, thường dữ liệu được chia thành từng đoạn (block) có kích thước cố định (ví dụ như 64 hay 128 bit). </a:t>
            </a:r>
          </a:p>
          <a:p>
            <a:pPr algn="just"/>
            <a:r>
              <a:rPr lang="en-US"/>
              <a:t>Để mã hóa các thông điệp dài (có thể chia thành nhiều block), có thể sử dụng các kiểu thao tác khác nhau (</a:t>
            </a:r>
            <a:r>
              <a:rPr lang="en-US" b="1">
                <a:solidFill>
                  <a:schemeClr val="accent1"/>
                </a:solidFill>
              </a:rPr>
              <a:t>modes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accent1"/>
                </a:solidFill>
              </a:rPr>
              <a:t>of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accent1"/>
                </a:solidFill>
              </a:rPr>
              <a:t>operation</a:t>
            </a:r>
            <a:r>
              <a:rPr lang="en-US" b="1"/>
              <a:t>)</a:t>
            </a:r>
            <a:r>
              <a:rPr lang="en-US"/>
              <a:t> khác nhau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9971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hiểu thêm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2238375"/>
          </a:xfrm>
          <a:ln/>
        </p:spPr>
        <p:txBody>
          <a:bodyPr/>
          <a:lstStyle/>
          <a:p>
            <a:r>
              <a:rPr lang="en-US" b="1" dirty="0"/>
              <a:t>OAEP</a:t>
            </a:r>
          </a:p>
          <a:p>
            <a:r>
              <a:rPr lang="en-US" b="1" dirty="0"/>
              <a:t>CCM</a:t>
            </a:r>
          </a:p>
          <a:p>
            <a:r>
              <a:rPr lang="en-US" b="1" dirty="0"/>
              <a:t>EAX </a:t>
            </a:r>
          </a:p>
          <a:p>
            <a:r>
              <a:rPr lang="en-US" b="1" dirty="0"/>
              <a:t>OCB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30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136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622"/>
            <a:ext cx="9144000" cy="967312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(Modes of Operation)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4841875"/>
          </a:xfrm>
          <a:ln/>
        </p:spPr>
        <p:txBody>
          <a:bodyPr/>
          <a:lstStyle/>
          <a:p>
            <a:pPr algn="just"/>
            <a:r>
              <a:rPr lang="en-US"/>
              <a:t>Các kiểu thao tác đầu tiên được đề nghị (ECB, CBC, OFB, CFB) đảm bảo tính bí mật (</a:t>
            </a:r>
            <a:r>
              <a:rPr lang="en-US" b="1">
                <a:solidFill>
                  <a:schemeClr val="accent1"/>
                </a:solidFill>
              </a:rPr>
              <a:t>confidentiality</a:t>
            </a:r>
            <a:r>
              <a:rPr lang="en-US"/>
              <a:t>), không giúp đảm bảo tính toàn vẹn thông tin (</a:t>
            </a:r>
            <a:r>
              <a:rPr lang="en-US" b="1">
                <a:solidFill>
                  <a:schemeClr val="accent1"/>
                </a:solidFill>
              </a:rPr>
              <a:t>message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accent1"/>
                </a:solidFill>
              </a:rPr>
              <a:t>integrity</a:t>
            </a:r>
            <a:r>
              <a:rPr lang="en-US"/>
              <a:t>) </a:t>
            </a:r>
          </a:p>
          <a:p>
            <a:r>
              <a:rPr lang="en-US"/>
              <a:t>Các kiểu thao tác được thiết kế cho phép (</a:t>
            </a:r>
            <a:r>
              <a:rPr lang="en-US" b="1">
                <a:solidFill>
                  <a:schemeClr val="accent1"/>
                </a:solidFill>
              </a:rPr>
              <a:t>CCM</a:t>
            </a:r>
            <a:r>
              <a:rPr lang="en-US"/>
              <a:t>, </a:t>
            </a:r>
            <a:r>
              <a:rPr lang="en-US" b="1">
                <a:solidFill>
                  <a:schemeClr val="accent1"/>
                </a:solidFill>
              </a:rPr>
              <a:t>EAX</a:t>
            </a:r>
            <a:r>
              <a:rPr lang="en-US"/>
              <a:t> và </a:t>
            </a:r>
            <a:r>
              <a:rPr lang="en-US" b="1">
                <a:solidFill>
                  <a:schemeClr val="accent1"/>
                </a:solidFill>
              </a:rPr>
              <a:t>OCB</a:t>
            </a:r>
            <a:r>
              <a:rPr lang="en-US"/>
              <a:t>) vừa đảm bảo tính bí mật, vừa đảm bảo xác định tính toàn vẹn thông tin.</a:t>
            </a:r>
          </a:p>
          <a:p>
            <a:r>
              <a:rPr lang="en-US"/>
              <a:t>Một số kiểu thao tác được xây dựng để mã hóa sector trên đĩa:</a:t>
            </a:r>
          </a:p>
          <a:p>
            <a:pPr lvl="1"/>
            <a:r>
              <a:rPr lang="en-US"/>
              <a:t>Tweakable narrow-block encryption –</a:t>
            </a:r>
            <a:r>
              <a:rPr lang="en-US">
                <a:solidFill>
                  <a:schemeClr val="accent1"/>
                </a:solidFill>
              </a:rPr>
              <a:t>LRW</a:t>
            </a:r>
            <a:r>
              <a:rPr lang="en-US"/>
              <a:t> </a:t>
            </a:r>
          </a:p>
          <a:p>
            <a:pPr lvl="1"/>
            <a:r>
              <a:rPr lang="en-US"/>
              <a:t>Wide-block encryption -</a:t>
            </a:r>
            <a:r>
              <a:rPr lang="en-US">
                <a:solidFill>
                  <a:schemeClr val="accent1"/>
                </a:solidFill>
              </a:rPr>
              <a:t>CMC</a:t>
            </a:r>
            <a:r>
              <a:rPr lang="en-US"/>
              <a:t> và </a:t>
            </a:r>
            <a:r>
              <a:rPr lang="en-US">
                <a:solidFill>
                  <a:schemeClr val="accent1"/>
                </a:solidFill>
              </a:rPr>
              <a:t>EME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114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codebook (ECB)</a:t>
            </a:r>
            <a:endParaRPr lang="en-US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Kiểu mã hóa đơn giản nhất là electronic codebook (ECB) </a:t>
            </a:r>
          </a:p>
          <a:p>
            <a:r>
              <a:rPr lang="en-US"/>
              <a:t>Thông điệp cần mã hóa được chia thành từng đoạn, mỗi đoạn được mã hóa độc lập nhau. </a:t>
            </a:r>
          </a:p>
          <a:p>
            <a:r>
              <a:rPr lang="en-US"/>
              <a:t>Hạn chế: các khối có cùng nội dung, sau khi mã hoá xong cũng tạo thành các khối kết quả giống hệt nhau </a:t>
            </a:r>
            <a:r>
              <a:rPr lang="en-US">
                <a:sym typeface="Wingdings" pitchFamily="2" charset="2"/>
              </a:rPr>
              <a:t> Không che giấu được các “mẫu” dữ liệu (data pattern)</a:t>
            </a:r>
            <a:r>
              <a:rPr lang="en-US"/>
              <a:t>. </a:t>
            </a:r>
          </a:p>
          <a:p>
            <a:r>
              <a:rPr lang="en-US"/>
              <a:t>Không khuyến khích sử dụng ECB trong các giao thức mã hóa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56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codebook (ECB)</a:t>
            </a:r>
          </a:p>
        </p:txBody>
      </p:sp>
      <p:pic>
        <p:nvPicPr>
          <p:cNvPr id="611331" name="Picture 3" descr="Image:Ecb_encryption.png">
            <a:hlinkClick r:id="rId3" action="ppaction://hlinkfile" tooltip="Image:Ecb_encryption.pn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235950" cy="33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729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codebook (ECB)</a:t>
            </a:r>
          </a:p>
        </p:txBody>
      </p:sp>
      <p:pic>
        <p:nvPicPr>
          <p:cNvPr id="613379" name="Picture 3" descr="Image:Ecb_decryption.png">
            <a:hlinkClick r:id="rId3" action="ppaction://hlinkfile" tooltip="Image:Ecb_decryption.pn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255000" cy="31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321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codebook (ECB)</a:t>
            </a:r>
          </a:p>
        </p:txBody>
      </p:sp>
      <p:pic>
        <p:nvPicPr>
          <p:cNvPr id="615427" name="Picture 3" descr="Image:Tux.jpg">
            <a:hlinkClick r:id="rId3" action="ppaction://hlinkfile" tooltip="Image:Tux.jp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0463"/>
            <a:ext cx="2795588" cy="3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28" name="Picture 4" descr="Image:Tux_ecb.jpg">
            <a:hlinkClick r:id="rId5" action="ppaction://hlinkfile" tooltip="Image:Tux_ecb.jpg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1160463"/>
            <a:ext cx="2795587" cy="3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29" name="Picture 5" descr="Image:Tux_secure.jpg">
            <a:hlinkClick r:id="rId7" action="ppaction://hlinkfile" tooltip="Image:Tux_secure.jpg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1160463"/>
            <a:ext cx="2795587" cy="3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5442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693638"/>
              </p:ext>
            </p:extLst>
          </p:nvPr>
        </p:nvGraphicFramePr>
        <p:xfrm>
          <a:off x="382588" y="4360863"/>
          <a:ext cx="8761412" cy="822960"/>
        </p:xfrm>
        <a:graphic>
          <a:graphicData uri="http://schemas.openxmlformats.org/drawingml/2006/table">
            <a:tbl>
              <a:tblPr/>
              <a:tblGrid>
                <a:gridCol w="258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Ảnh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gốc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Mã hóa </a:t>
                      </a:r>
                    </a:p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theo kiểu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ECB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Mã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hóa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447675" marR="0" lvl="0" indent="-447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các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kiểu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khác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609600" y="5410200"/>
            <a:ext cx="822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ECB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kém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bảo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vệ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vẹn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tin (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kiểu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tấn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replay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attacks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11489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Cipher-block chaining (CBC) 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414463"/>
            <a:ext cx="8380412" cy="3944937"/>
          </a:xfrm>
          <a:ln/>
        </p:spPr>
        <p:txBody>
          <a:bodyPr/>
          <a:lstStyle/>
          <a:p>
            <a:pPr algn="just"/>
            <a:r>
              <a:rPr lang="en-US"/>
              <a:t>Trong kiểu mã hóa </a:t>
            </a:r>
            <a:r>
              <a:rPr lang="en-US" b="1">
                <a:solidFill>
                  <a:schemeClr val="accent1"/>
                </a:solidFill>
              </a:rPr>
              <a:t>cipher-block chaining</a:t>
            </a:r>
            <a:r>
              <a:rPr lang="en-US">
                <a:solidFill>
                  <a:schemeClr val="accent1"/>
                </a:solidFill>
              </a:rPr>
              <a:t> (CBC)</a:t>
            </a:r>
            <a:r>
              <a:rPr lang="en-US"/>
              <a:t>:</a:t>
            </a:r>
          </a:p>
          <a:p>
            <a:pPr lvl="1" algn="just"/>
            <a:r>
              <a:rPr lang="en-US"/>
              <a:t>Mỗi khối plaintext được </a:t>
            </a:r>
            <a:r>
              <a:rPr lang="en-US">
                <a:solidFill>
                  <a:schemeClr val="accent1"/>
                </a:solidFill>
              </a:rPr>
              <a:t>XOR</a:t>
            </a:r>
            <a:r>
              <a:rPr lang="en-US"/>
              <a:t> với khối ciphertext trước khi được mã hóa. </a:t>
            </a:r>
          </a:p>
          <a:p>
            <a:pPr lvl="1" algn="just"/>
            <a:r>
              <a:rPr lang="en-US"/>
              <a:t>Như vậy, mỗi khối ciphertext phụ thuộc vào tất cả các khối plaintext xuất hiện từ đầu đến thời điểm đó</a:t>
            </a:r>
          </a:p>
          <a:p>
            <a:pPr lvl="1" algn="just"/>
            <a:r>
              <a:rPr lang="en-US"/>
              <a:t>Để đảm bảo tính duy nhất của mỗi thông điệp được mã hóa, ta sử dụng thêm vector khởi tạo (</a:t>
            </a:r>
            <a:r>
              <a:rPr lang="en-US">
                <a:solidFill>
                  <a:schemeClr val="accent1"/>
                </a:solidFill>
              </a:rPr>
              <a:t>initialization vector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06D037-C72E-4895-9FD0-E7B3D0C3FD6C}" type="slidenum">
              <a:rPr lang="en-US" smtClean="0">
                <a:latin typeface="+mn-lt"/>
              </a:rPr>
              <a:pPr algn="r">
                <a:defRPr/>
              </a:pPr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5443532"/>
      </p:ext>
    </p:extLst>
  </p:cSld>
  <p:clrMapOvr>
    <a:masterClrMapping/>
  </p:clrMapOvr>
</p:sld>
</file>

<file path=ppt/theme/theme1.xml><?xml version="1.0" encoding="utf-8"?>
<a:theme xmlns:a="http://schemas.openxmlformats.org/drawingml/2006/main" name="FIT_CDIO_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FIT_CDIO_PPT Template</Template>
  <TotalTime>61</TotalTime>
  <Words>1391</Words>
  <Application>Microsoft Office PowerPoint</Application>
  <PresentationFormat>On-screen Show (4:3)</PresentationFormat>
  <Paragraphs>193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MS PGothic</vt:lpstr>
      <vt:lpstr>Symbol</vt:lpstr>
      <vt:lpstr>Times New Roman</vt:lpstr>
      <vt:lpstr>Wingdings</vt:lpstr>
      <vt:lpstr>Wingdings 2</vt:lpstr>
      <vt:lpstr>FIT_CDIO_PPT Template</vt:lpstr>
      <vt:lpstr>Chủ đề 5: Modes of Operation và  Padding Scheme</vt:lpstr>
      <vt:lpstr>Nội dung</vt:lpstr>
      <vt:lpstr>Các kiểu thao tác  (Modes of Operation)</vt:lpstr>
      <vt:lpstr>Các kiểu thao tác  (Modes of Operation)</vt:lpstr>
      <vt:lpstr>Electronic codebook (ECB)</vt:lpstr>
      <vt:lpstr>Electronic codebook (ECB)</vt:lpstr>
      <vt:lpstr>Electronic codebook (ECB)</vt:lpstr>
      <vt:lpstr>Electronic codebook (ECB)</vt:lpstr>
      <vt:lpstr>Cipher-block chaining (CBC) </vt:lpstr>
      <vt:lpstr>Cipher-block chaining (CBC)</vt:lpstr>
      <vt:lpstr>Cipher-block chaining (CBC)</vt:lpstr>
      <vt:lpstr>Cipher-block chaining (CBC)</vt:lpstr>
      <vt:lpstr>Propagating cipher-block chaining (PCBC) </vt:lpstr>
      <vt:lpstr>Cipher feedback (CFB)</vt:lpstr>
      <vt:lpstr>Cipher feedback (CFB)</vt:lpstr>
      <vt:lpstr>Cipher feedback (CFB)</vt:lpstr>
      <vt:lpstr>Output feedback (OFB) </vt:lpstr>
      <vt:lpstr>Output feedback (OFB)</vt:lpstr>
      <vt:lpstr>Output feedback (OFB)</vt:lpstr>
      <vt:lpstr>Counter (CTR) </vt:lpstr>
      <vt:lpstr>Counter (CTR)</vt:lpstr>
      <vt:lpstr>Counter (CTR) </vt:lpstr>
      <vt:lpstr>Counter (CTR) </vt:lpstr>
      <vt:lpstr>Sự lan truyền lỗi</vt:lpstr>
      <vt:lpstr>Initialization vector (IV) </vt:lpstr>
      <vt:lpstr>Initialization vector (IV)</vt:lpstr>
      <vt:lpstr>Các kiểu chèn bổ sung thông tin</vt:lpstr>
      <vt:lpstr>Các kiểu chèn bổ sung thông tin</vt:lpstr>
      <vt:lpstr>Các kiểu chèn bổ sung thông tin</vt:lpstr>
      <vt:lpstr>Tìm hiểu thêm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Java</dc:title>
  <dc:creator>Trần Minh Triết</dc:creator>
  <cp:lastModifiedBy>Minh-Triet TRAN</cp:lastModifiedBy>
  <cp:revision>23</cp:revision>
  <dcterms:created xsi:type="dcterms:W3CDTF">2012-02-24T03:24:57Z</dcterms:created>
  <dcterms:modified xsi:type="dcterms:W3CDTF">2016-02-24T14:28:47Z</dcterms:modified>
</cp:coreProperties>
</file>