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747A733-5E4D-47E3-AC83-C408CCD408E6}" type="slidenum">
              <a:rPr lang="en-US" sz="1200">
                <a:solidFill>
                  <a:schemeClr val="tx1"/>
                </a:solidFill>
              </a:rPr>
              <a:pPr/>
              <a:t>2</a:t>
            </a:fld>
            <a:endParaRPr lang="en-US"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3E719DF-C3D7-48DF-B670-E0390D525F21}" type="slidenum">
              <a:rPr lang="en-US" sz="1200">
                <a:solidFill>
                  <a:schemeClr val="tx1"/>
                </a:solidFill>
              </a:rPr>
              <a:pPr/>
              <a:t>14</a:t>
            </a:fld>
            <a:endParaRPr lang="en-US" sz="120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F2A175D-4978-4293-B83C-ECDF8E371B46}" type="slidenum">
              <a:rPr lang="en-US" sz="1200">
                <a:solidFill>
                  <a:schemeClr val="tx1"/>
                </a:solidFill>
              </a:rPr>
              <a:pPr/>
              <a:t>15</a:t>
            </a:fld>
            <a:endParaRPr lang="en-US" sz="120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53AD1B8C-4FF5-4255-AA3F-93203614944D}" type="slidenum">
              <a:rPr lang="en-US" sz="1200">
                <a:solidFill>
                  <a:schemeClr val="tx1"/>
                </a:solidFill>
              </a:rPr>
              <a:pPr/>
              <a:t>16</a:t>
            </a:fld>
            <a:endParaRPr lang="en-US" sz="1200">
              <a:solidFill>
                <a:schemeClr val="tx1"/>
              </a:solidFill>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1EA7F473-6300-4F50-BADD-776A4DD9AE3C}" type="slidenum">
              <a:rPr lang="en-US" sz="1200">
                <a:solidFill>
                  <a:schemeClr val="tx1"/>
                </a:solidFill>
              </a:rPr>
              <a:pPr/>
              <a:t>17</a:t>
            </a:fld>
            <a:endParaRPr lang="en-US" sz="120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10AB10D-1177-4A3C-A01E-21BE0ADFF4AE}" type="slidenum">
              <a:rPr lang="en-US" sz="1200">
                <a:solidFill>
                  <a:schemeClr val="tx1"/>
                </a:solidFill>
              </a:rPr>
              <a:pPr/>
              <a:t>18</a:t>
            </a:fld>
            <a:endParaRPr lang="en-US" sz="1200">
              <a:solidFill>
                <a:schemeClr val="tx1"/>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D9824BF-039C-445C-B0C9-E95BD35E8B27}" type="slidenum">
              <a:rPr lang="en-US" sz="1200">
                <a:solidFill>
                  <a:schemeClr val="tx1"/>
                </a:solidFill>
              </a:rPr>
              <a:pPr/>
              <a:t>19</a:t>
            </a:fld>
            <a:endParaRPr lang="en-US" sz="1200">
              <a:solidFill>
                <a:schemeClr val="tx1"/>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5C35F05-F2FA-422C-B80A-45A87C8F2114}" type="slidenum">
              <a:rPr lang="en-US" sz="1200">
                <a:solidFill>
                  <a:schemeClr val="tx1"/>
                </a:solidFill>
              </a:rPr>
              <a:pPr/>
              <a:t>20</a:t>
            </a:fld>
            <a:endParaRPr lang="en-US"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DAC7ED1-1D88-4C4D-AA88-2C1090B8464A}" type="slidenum">
              <a:rPr lang="en-US" sz="1200">
                <a:solidFill>
                  <a:schemeClr val="tx1"/>
                </a:solidFill>
              </a:rPr>
              <a:pPr/>
              <a:t>21</a:t>
            </a:fld>
            <a:endParaRPr lang="en-US"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9340643-7B65-496C-8D22-94C7FA2E6865}" type="slidenum">
              <a:rPr lang="en-US" sz="1200">
                <a:solidFill>
                  <a:schemeClr val="tx1"/>
                </a:solidFill>
              </a:rPr>
              <a:pPr/>
              <a:t>22</a:t>
            </a:fld>
            <a:endParaRPr lang="en-US"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119DF30-BB1C-4F81-9577-D8114C663FDC}" type="slidenum">
              <a:rPr lang="en-US" sz="1200">
                <a:solidFill>
                  <a:schemeClr val="tx1"/>
                </a:solidFill>
              </a:rPr>
              <a:pPr/>
              <a:t>37</a:t>
            </a:fld>
            <a:endParaRPr lang="en-US"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6D2D780-F8EF-4A12-A2D0-C5125A62EFCB}" type="slidenum">
              <a:rPr lang="en-US" sz="1200">
                <a:solidFill>
                  <a:schemeClr val="tx1"/>
                </a:solidFill>
              </a:rPr>
              <a:pPr/>
              <a:t>3</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EB586E9-CCC6-4B70-9724-09B0ACEAF414}" type="slidenum">
              <a:rPr lang="en-US" sz="1200">
                <a:solidFill>
                  <a:schemeClr val="tx1"/>
                </a:solidFill>
              </a:rPr>
              <a:pPr/>
              <a:t>38</a:t>
            </a:fld>
            <a:endParaRPr lang="en-US" sz="120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E7F91789-E2A0-4659-BEC6-399B4425D451}" type="slidenum">
              <a:rPr lang="en-US" sz="1200">
                <a:solidFill>
                  <a:schemeClr val="tx1"/>
                </a:solidFill>
              </a:rPr>
              <a:pPr/>
              <a:t>39</a:t>
            </a:fld>
            <a:endParaRPr lang="en-US"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FDE689A0-266A-423C-A608-7FBE0CE0C54E}" type="slidenum">
              <a:rPr lang="en-US" sz="1200">
                <a:solidFill>
                  <a:schemeClr val="tx1"/>
                </a:solidFill>
              </a:rPr>
              <a:pPr/>
              <a:t>40</a:t>
            </a:fld>
            <a:endParaRPr lang="en-US" sz="120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832CF0DA-699F-4125-97E8-1D9933DE8272}" type="slidenum">
              <a:rPr lang="en-US" sz="1200">
                <a:solidFill>
                  <a:schemeClr val="tx1"/>
                </a:solidFill>
              </a:rPr>
              <a:pPr/>
              <a:t>41</a:t>
            </a:fld>
            <a:endParaRPr lang="en-US" sz="120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D009505-AB00-44B6-8460-0AE9ACBD1514}" type="slidenum">
              <a:rPr lang="en-US" sz="1200">
                <a:solidFill>
                  <a:schemeClr val="tx1"/>
                </a:solidFill>
              </a:rPr>
              <a:pPr/>
              <a:t>42</a:t>
            </a:fld>
            <a:endParaRPr lang="en-US" sz="1200">
              <a:solidFill>
                <a:schemeClr val="tx1"/>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048C62F-DF6A-49E3-B427-982FDCD581E2}" type="slidenum">
              <a:rPr lang="en-US" sz="1200">
                <a:solidFill>
                  <a:schemeClr val="tx1"/>
                </a:solidFill>
              </a:rPr>
              <a:pPr/>
              <a:t>43</a:t>
            </a:fld>
            <a:endParaRPr lang="en-US" sz="12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AF429146-B1D6-470E-A4D7-EABE1C849618}" type="slidenum">
              <a:rPr lang="en-US" sz="1200">
                <a:solidFill>
                  <a:schemeClr val="tx1"/>
                </a:solidFill>
              </a:rPr>
              <a:pPr/>
              <a:t>44</a:t>
            </a:fld>
            <a:endParaRPr lang="en-US"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BF0F5056-44CE-490C-9AAB-5585A5BC729E}" type="slidenum">
              <a:rPr lang="en-US" sz="1200">
                <a:solidFill>
                  <a:schemeClr val="tx1"/>
                </a:solidFill>
              </a:rPr>
              <a:pPr/>
              <a:t>45</a:t>
            </a:fld>
            <a:endParaRPr lang="en-U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9641FCFB-998B-4071-BC92-EB90431DD1E0}" type="slidenum">
              <a:rPr lang="en-US" sz="1200">
                <a:solidFill>
                  <a:schemeClr val="tx1"/>
                </a:solidFill>
              </a:rPr>
              <a:pPr/>
              <a:t>50</a:t>
            </a:fld>
            <a:endParaRPr lang="en-US" sz="12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B5AB219-4BB7-4CA3-9204-80980E5CF578}" type="slidenum">
              <a:rPr lang="en-US" sz="1200">
                <a:solidFill>
                  <a:schemeClr val="tx1"/>
                </a:solidFill>
              </a:rPr>
              <a:pPr/>
              <a:t>51</a:t>
            </a:fld>
            <a:endParaRPr lang="en-US" sz="120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3FD6578-7075-4C7A-B8EE-D115E4A31EAD}" type="slidenum">
              <a:rPr lang="en-US" sz="1200">
                <a:solidFill>
                  <a:schemeClr val="tx1"/>
                </a:solidFill>
              </a:rPr>
              <a:pPr/>
              <a:t>4</a:t>
            </a:fld>
            <a:endParaRPr lang="en-US" sz="120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05C028F-AEA7-4C23-91DA-C3A7CCD5EC7A}" type="slidenum">
              <a:rPr lang="en-US" sz="1200">
                <a:solidFill>
                  <a:schemeClr val="tx1"/>
                </a:solidFill>
              </a:rPr>
              <a:pPr/>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7E13CCF-7D50-4A9F-A87E-9D56B33FDF12}" type="slidenum">
              <a:rPr lang="en-US" sz="1200">
                <a:solidFill>
                  <a:schemeClr val="tx1"/>
                </a:solidFill>
              </a:rPr>
              <a:pPr/>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A58CA70-4BD9-4DAD-BD18-ECC68AE5F8F0}" type="slidenum">
              <a:rPr lang="en-US" sz="1200">
                <a:solidFill>
                  <a:schemeClr val="tx1"/>
                </a:solidFill>
              </a:rPr>
              <a:pPr/>
              <a:t>9</a:t>
            </a:fld>
            <a:endParaRPr lang="en-US" sz="120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D03CB3E-008A-4343-8D39-38D341028527}" type="slidenum">
              <a:rPr lang="en-US" sz="1200">
                <a:solidFill>
                  <a:schemeClr val="tx1"/>
                </a:solidFill>
              </a:rPr>
              <a:pPr/>
              <a:t>10</a:t>
            </a:fld>
            <a:endParaRPr lang="en-US" sz="120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55A20D2E-6C5D-481C-B537-F836CB4EBD11}" type="slidenum">
              <a:rPr lang="en-US" sz="1200">
                <a:solidFill>
                  <a:schemeClr val="tx1"/>
                </a:solidFill>
              </a:rPr>
              <a:pPr/>
              <a:t>12</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D7D43D17-D830-437A-A283-A2931BD5556F}" type="slidenum">
              <a:rPr lang="en-US" sz="1200">
                <a:solidFill>
                  <a:schemeClr val="tx1"/>
                </a:solidFill>
              </a:rPr>
              <a:pPr/>
              <a:t>13</a:t>
            </a:fld>
            <a:endParaRPr lang="en-US" sz="120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2/24/2016</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a:t>Chủ đề 6:</a:t>
            </a:r>
            <a:br>
              <a:rPr lang="en-US"/>
            </a:br>
            <a:r>
              <a:rPr lang="en-US"/>
              <a:t>Mã hóa bất đối xứng</a:t>
            </a:r>
          </a:p>
        </p:txBody>
      </p:sp>
      <p:sp>
        <p:nvSpPr>
          <p:cNvPr id="4" name="Subtitle 3"/>
          <p:cNvSpPr>
            <a:spLocks noGrp="1"/>
          </p:cNvSpPr>
          <p:nvPr>
            <p:ph type="subTitle" idx="1"/>
          </p:nvPr>
        </p:nvSpPr>
        <p:spPr/>
        <p:txBody>
          <a:bodyPr/>
          <a:lstStyle/>
          <a:p>
            <a:endParaRPr lang="en-US"/>
          </a:p>
        </p:txBody>
      </p:sp>
      <p:sp>
        <p:nvSpPr>
          <p:cNvPr id="5" name="TextBox 4"/>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104513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pPr eaLnBrk="1" hangingPunct="1">
              <a:defRPr/>
            </a:pPr>
            <a:r>
              <a:rPr lang="en-US" dirty="0" err="1"/>
              <a:t>Phương</a:t>
            </a:r>
            <a:r>
              <a:rPr lang="en-US" dirty="0"/>
              <a:t> </a:t>
            </a:r>
            <a:r>
              <a:rPr lang="en-US" dirty="0" err="1"/>
              <a:t>pháp</a:t>
            </a:r>
            <a:r>
              <a:rPr lang="en-US" dirty="0"/>
              <a:t> </a:t>
            </a:r>
            <a:r>
              <a:rPr lang="en-US" dirty="0" err="1"/>
              <a:t>sử</a:t>
            </a:r>
            <a:r>
              <a:rPr lang="en-US" dirty="0"/>
              <a:t> </a:t>
            </a:r>
            <a:r>
              <a:rPr lang="en-US" dirty="0" err="1"/>
              <a:t>dụng</a:t>
            </a:r>
            <a:r>
              <a:rPr lang="en-US" dirty="0"/>
              <a:t> </a:t>
            </a:r>
            <a:r>
              <a:rPr lang="en-US" i="1" dirty="0">
                <a:sym typeface="Symbol" pitchFamily="18" charset="2"/>
              </a:rPr>
              <a:t></a:t>
            </a:r>
            <a:r>
              <a:rPr lang="en-US" dirty="0"/>
              <a:t>(</a:t>
            </a:r>
            <a:r>
              <a:rPr lang="en-US" i="1" dirty="0"/>
              <a:t>n</a:t>
            </a:r>
            <a:r>
              <a:rPr lang="en-US" dirty="0"/>
              <a:t>) </a:t>
            </a:r>
          </a:p>
        </p:txBody>
      </p:sp>
      <p:sp>
        <p:nvSpPr>
          <p:cNvPr id="679939" name="Rectangle 3"/>
          <p:cNvSpPr>
            <a:spLocks noGrp="1" noChangeArrowheads="1"/>
          </p:cNvSpPr>
          <p:nvPr>
            <p:ph type="body" idx="1"/>
          </p:nvPr>
        </p:nvSpPr>
        <p:spPr>
          <a:xfrm>
            <a:off x="382588" y="1414463"/>
            <a:ext cx="8380412" cy="4657725"/>
          </a:xfrm>
        </p:spPr>
        <p:txBody>
          <a:bodyPr/>
          <a:lstStyle/>
          <a:p>
            <a:pPr eaLnBrk="1" hangingPunct="1"/>
            <a:r>
              <a:rPr lang="en-US" dirty="0" err="1"/>
              <a:t>Giả</a:t>
            </a:r>
            <a:r>
              <a:rPr lang="en-US" dirty="0"/>
              <a:t> </a:t>
            </a:r>
            <a:r>
              <a:rPr lang="en-US" dirty="0" err="1"/>
              <a:t>sử</a:t>
            </a:r>
            <a:r>
              <a:rPr lang="en-US" dirty="0"/>
              <a:t> </a:t>
            </a:r>
            <a:r>
              <a:rPr lang="en-US" dirty="0" err="1"/>
              <a:t>người</a:t>
            </a:r>
            <a:r>
              <a:rPr lang="en-US" dirty="0"/>
              <a:t> </a:t>
            </a:r>
            <a:r>
              <a:rPr lang="en-US" dirty="0" err="1"/>
              <a:t>tấn</a:t>
            </a:r>
            <a:r>
              <a:rPr lang="en-US" dirty="0"/>
              <a:t> </a:t>
            </a:r>
            <a:r>
              <a:rPr lang="en-US" dirty="0" err="1"/>
              <a:t>công</a:t>
            </a:r>
            <a:r>
              <a:rPr lang="en-US" dirty="0"/>
              <a:t> </a:t>
            </a:r>
            <a:r>
              <a:rPr lang="en-US" dirty="0" err="1"/>
              <a:t>biết</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i="1" dirty="0">
                <a:sym typeface="Symbol" pitchFamily="18" charset="2"/>
              </a:rPr>
              <a:t></a:t>
            </a:r>
            <a:r>
              <a:rPr lang="en-US" dirty="0"/>
              <a:t>(</a:t>
            </a:r>
            <a:r>
              <a:rPr lang="en-US" i="1" dirty="0"/>
              <a:t>n</a:t>
            </a:r>
            <a:r>
              <a:rPr lang="en-US" dirty="0"/>
              <a:t>). </a:t>
            </a:r>
            <a:r>
              <a:rPr lang="en-US" dirty="0" err="1"/>
              <a:t>Khi</a:t>
            </a:r>
            <a:r>
              <a:rPr lang="en-US" dirty="0"/>
              <a:t> </a:t>
            </a:r>
            <a:r>
              <a:rPr lang="en-US" dirty="0" err="1"/>
              <a:t>đó</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i="1" dirty="0"/>
              <a:t>p</a:t>
            </a:r>
            <a:r>
              <a:rPr lang="en-US" dirty="0"/>
              <a:t>, </a:t>
            </a:r>
            <a:r>
              <a:rPr lang="en-US" i="1" dirty="0"/>
              <a:t>q</a:t>
            </a:r>
            <a:r>
              <a:rPr lang="en-US" dirty="0"/>
              <a:t> </a:t>
            </a:r>
            <a:r>
              <a:rPr lang="en-US" dirty="0" err="1"/>
              <a:t>được</a:t>
            </a:r>
            <a:r>
              <a:rPr lang="en-US" dirty="0"/>
              <a:t> </a:t>
            </a:r>
            <a:r>
              <a:rPr lang="en-US" dirty="0" err="1"/>
              <a:t>đưa</a:t>
            </a:r>
            <a:r>
              <a:rPr lang="en-US" dirty="0"/>
              <a:t> </a:t>
            </a:r>
            <a:r>
              <a:rPr lang="en-US" dirty="0" err="1"/>
              <a:t>về</a:t>
            </a:r>
            <a:r>
              <a:rPr lang="en-US" dirty="0"/>
              <a:t> </a:t>
            </a:r>
            <a:r>
              <a:rPr lang="en-US" dirty="0" err="1"/>
              <a:t>việc</a:t>
            </a:r>
            <a:r>
              <a:rPr lang="en-US" dirty="0"/>
              <a:t> </a:t>
            </a:r>
            <a:r>
              <a:rPr lang="en-US" dirty="0" err="1"/>
              <a:t>giải</a:t>
            </a:r>
            <a:r>
              <a:rPr lang="en-US" dirty="0"/>
              <a:t> </a:t>
            </a:r>
            <a:r>
              <a:rPr lang="en-US" dirty="0" err="1"/>
              <a:t>hai</a:t>
            </a:r>
            <a:r>
              <a:rPr lang="en-US" dirty="0"/>
              <a:t> </a:t>
            </a:r>
            <a:r>
              <a:rPr lang="en-US" dirty="0" err="1"/>
              <a:t>phương</a:t>
            </a:r>
            <a:r>
              <a:rPr lang="en-US" dirty="0"/>
              <a:t> </a:t>
            </a:r>
            <a:r>
              <a:rPr lang="en-US" dirty="0" err="1"/>
              <a:t>trình</a:t>
            </a:r>
            <a:r>
              <a:rPr lang="en-US" dirty="0"/>
              <a:t> </a:t>
            </a:r>
            <a:r>
              <a:rPr lang="en-US" dirty="0" err="1"/>
              <a:t>sau</a:t>
            </a:r>
            <a:r>
              <a:rPr lang="en-US" dirty="0"/>
              <a:t> </a:t>
            </a:r>
          </a:p>
          <a:p>
            <a:pPr algn="ctr" eaLnBrk="1" hangingPunct="1">
              <a:buFont typeface="Wingdings 2" pitchFamily="18" charset="2"/>
              <a:buNone/>
            </a:pPr>
            <a:r>
              <a:rPr lang="en-US" sz="3200" i="1" dirty="0"/>
              <a:t>n</a:t>
            </a:r>
            <a:r>
              <a:rPr lang="en-US" sz="3200" dirty="0"/>
              <a:t> = </a:t>
            </a:r>
            <a:r>
              <a:rPr lang="en-US" sz="3200" i="1" dirty="0"/>
              <a:t>p</a:t>
            </a:r>
            <a:r>
              <a:rPr lang="en-US" sz="3200" dirty="0"/>
              <a:t> </a:t>
            </a:r>
            <a:r>
              <a:rPr lang="en-US" sz="3200" dirty="0">
                <a:sym typeface="Symbol" pitchFamily="18" charset="2"/>
              </a:rPr>
              <a:t></a:t>
            </a:r>
            <a:r>
              <a:rPr lang="en-US" sz="3200" dirty="0"/>
              <a:t> </a:t>
            </a:r>
            <a:r>
              <a:rPr lang="en-US" sz="3200" i="1" dirty="0"/>
              <a:t>q</a:t>
            </a:r>
          </a:p>
          <a:p>
            <a:pPr eaLnBrk="1" hangingPunct="1"/>
            <a:r>
              <a:rPr lang="en-US" dirty="0" err="1"/>
              <a:t>Thay</a:t>
            </a:r>
            <a:r>
              <a:rPr lang="en-US" dirty="0"/>
              <a:t> </a:t>
            </a:r>
            <a:r>
              <a:rPr lang="en-US" i="1" dirty="0"/>
              <a:t>q</a:t>
            </a:r>
            <a:r>
              <a:rPr lang="en-US" dirty="0"/>
              <a:t> = </a:t>
            </a:r>
            <a:r>
              <a:rPr lang="en-US" i="1" dirty="0"/>
              <a:t>n</a:t>
            </a:r>
            <a:r>
              <a:rPr lang="en-US" dirty="0"/>
              <a:t>/</a:t>
            </a:r>
            <a:r>
              <a:rPr lang="en-US" i="1" dirty="0"/>
              <a:t>p</a:t>
            </a:r>
            <a:r>
              <a:rPr lang="en-US" dirty="0"/>
              <a:t>, ta </a:t>
            </a:r>
            <a:r>
              <a:rPr lang="en-US" dirty="0" err="1"/>
              <a:t>được</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hai</a:t>
            </a:r>
            <a:r>
              <a:rPr lang="en-US" dirty="0"/>
              <a:t> </a:t>
            </a:r>
          </a:p>
          <a:p>
            <a:pPr eaLnBrk="1" hangingPunct="1"/>
            <a:endParaRPr lang="en-US" dirty="0"/>
          </a:p>
          <a:p>
            <a:pPr eaLnBrk="1" hangingPunct="1"/>
            <a:endParaRPr lang="en-US" dirty="0"/>
          </a:p>
          <a:p>
            <a:pPr eaLnBrk="1" hangingPunct="1"/>
            <a:r>
              <a:rPr lang="en-US" i="1" dirty="0"/>
              <a:t>p</a:t>
            </a:r>
            <a:r>
              <a:rPr lang="en-US" dirty="0"/>
              <a:t>, </a:t>
            </a:r>
            <a:r>
              <a:rPr lang="en-US" i="1" dirty="0"/>
              <a:t>q</a:t>
            </a:r>
            <a:r>
              <a:rPr lang="en-US" dirty="0"/>
              <a:t> </a:t>
            </a:r>
            <a:r>
              <a:rPr lang="en-US" dirty="0" err="1"/>
              <a:t>chính</a:t>
            </a:r>
            <a:r>
              <a:rPr lang="en-US" dirty="0"/>
              <a:t> </a:t>
            </a:r>
            <a:r>
              <a:rPr lang="en-US" dirty="0" err="1"/>
              <a:t>là</a:t>
            </a:r>
            <a:r>
              <a:rPr lang="en-US" dirty="0"/>
              <a:t> </a:t>
            </a:r>
            <a:r>
              <a:rPr lang="en-US" dirty="0" err="1"/>
              <a:t>hai</a:t>
            </a:r>
            <a:r>
              <a:rPr lang="en-US" dirty="0"/>
              <a:t> </a:t>
            </a:r>
            <a:r>
              <a:rPr lang="en-US" dirty="0" err="1"/>
              <a:t>nghiệm</a:t>
            </a:r>
            <a:r>
              <a:rPr lang="en-US" dirty="0"/>
              <a:t> </a:t>
            </a:r>
            <a:r>
              <a:rPr lang="en-US" dirty="0" err="1"/>
              <a:t>của</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hai</a:t>
            </a:r>
            <a:r>
              <a:rPr lang="en-US" dirty="0"/>
              <a:t> </a:t>
            </a:r>
            <a:r>
              <a:rPr lang="en-US" dirty="0" err="1"/>
              <a:t>này</a:t>
            </a:r>
            <a:r>
              <a:rPr lang="en-US" dirty="0"/>
              <a:t>. </a:t>
            </a:r>
            <a:r>
              <a:rPr lang="en-US" dirty="0" err="1"/>
              <a:t>Tuy</a:t>
            </a:r>
            <a:r>
              <a:rPr lang="en-US" dirty="0"/>
              <a:t> </a:t>
            </a:r>
            <a:r>
              <a:rPr lang="en-US" dirty="0" err="1"/>
              <a:t>nhiên</a:t>
            </a:r>
            <a:r>
              <a:rPr lang="en-US" dirty="0"/>
              <a:t> </a:t>
            </a:r>
            <a:r>
              <a:rPr lang="en-US" dirty="0" err="1"/>
              <a:t>vấn</a:t>
            </a:r>
            <a:r>
              <a:rPr lang="en-US" dirty="0"/>
              <a:t> </a:t>
            </a:r>
            <a:r>
              <a:rPr lang="en-US" dirty="0" err="1"/>
              <a:t>đề</a:t>
            </a:r>
            <a:r>
              <a:rPr lang="en-US" dirty="0"/>
              <a:t> </a:t>
            </a:r>
            <a:r>
              <a:rPr lang="en-US" dirty="0" err="1"/>
              <a:t>phát</a:t>
            </a:r>
            <a:r>
              <a:rPr lang="en-US" dirty="0"/>
              <a:t> </a:t>
            </a:r>
            <a:r>
              <a:rPr lang="en-US" dirty="0" err="1"/>
              <a:t>hiện</a:t>
            </a:r>
            <a:r>
              <a:rPr lang="en-US" dirty="0"/>
              <a:t> </a:t>
            </a:r>
            <a:r>
              <a:rPr lang="en-US" dirty="0" err="1"/>
              <a:t>được</a:t>
            </a:r>
            <a:r>
              <a:rPr lang="en-US" dirty="0"/>
              <a:t> </a:t>
            </a:r>
            <a:r>
              <a:rPr lang="en-US" dirty="0" err="1"/>
              <a:t>giá</a:t>
            </a:r>
            <a:r>
              <a:rPr lang="en-US" dirty="0"/>
              <a:t> </a:t>
            </a:r>
            <a:r>
              <a:rPr lang="en-US" dirty="0" err="1"/>
              <a:t>trị</a:t>
            </a:r>
            <a:r>
              <a:rPr lang="en-US" dirty="0"/>
              <a:t> </a:t>
            </a:r>
            <a:r>
              <a:rPr lang="en-US" i="1" dirty="0">
                <a:sym typeface="Symbol" pitchFamily="18" charset="2"/>
              </a:rPr>
              <a:t></a:t>
            </a:r>
            <a:r>
              <a:rPr lang="en-US" dirty="0"/>
              <a:t>(</a:t>
            </a:r>
            <a:r>
              <a:rPr lang="en-US" i="1" dirty="0"/>
              <a:t>n</a:t>
            </a:r>
            <a:r>
              <a:rPr lang="en-US" dirty="0"/>
              <a:t>) </a:t>
            </a:r>
            <a:r>
              <a:rPr lang="en-US" dirty="0" err="1"/>
              <a:t>còn</a:t>
            </a:r>
            <a:r>
              <a:rPr lang="en-US" dirty="0"/>
              <a:t> </a:t>
            </a:r>
            <a:r>
              <a:rPr lang="en-US" dirty="0" err="1"/>
              <a:t>khó</a:t>
            </a:r>
            <a:r>
              <a:rPr lang="en-US" dirty="0"/>
              <a:t> </a:t>
            </a:r>
            <a:r>
              <a:rPr lang="en-US" dirty="0" err="1"/>
              <a:t>hơn</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hai</a:t>
            </a:r>
            <a:r>
              <a:rPr lang="en-US" dirty="0"/>
              <a:t> </a:t>
            </a:r>
            <a:r>
              <a:rPr lang="en-US" dirty="0" err="1"/>
              <a:t>thừa</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của</a:t>
            </a:r>
            <a:r>
              <a:rPr lang="en-US" dirty="0"/>
              <a:t> </a:t>
            </a:r>
            <a:r>
              <a:rPr lang="en-US" i="1" dirty="0"/>
              <a:t>n</a:t>
            </a:r>
            <a:r>
              <a:rPr lang="en-US" dirty="0"/>
              <a:t>. </a:t>
            </a:r>
          </a:p>
        </p:txBody>
      </p:sp>
      <p:graphicFrame>
        <p:nvGraphicFramePr>
          <p:cNvPr id="1026" name="Object 4"/>
          <p:cNvGraphicFramePr>
            <a:graphicFrameLocks noChangeAspect="1"/>
          </p:cNvGraphicFramePr>
          <p:nvPr>
            <p:extLst>
              <p:ext uri="{D42A27DB-BD31-4B8C-83A1-F6EECF244321}">
                <p14:modId xmlns:p14="http://schemas.microsoft.com/office/powerpoint/2010/main" val="1311115076"/>
              </p:ext>
            </p:extLst>
          </p:nvPr>
        </p:nvGraphicFramePr>
        <p:xfrm>
          <a:off x="3448050" y="3657600"/>
          <a:ext cx="3541713" cy="647700"/>
        </p:xfrm>
        <a:graphic>
          <a:graphicData uri="http://schemas.openxmlformats.org/presentationml/2006/ole">
            <mc:AlternateContent xmlns:mc="http://schemas.openxmlformats.org/markup-compatibility/2006">
              <mc:Choice xmlns:v="urn:schemas-microsoft-com:vml" Requires="v">
                <p:oleObj spid="_x0000_s1032" name="Equation" r:id="rId4" imgW="1180800" imgH="215640" progId="Equation.3">
                  <p:embed/>
                </p:oleObj>
              </mc:Choice>
              <mc:Fallback>
                <p:oleObj name="Equation" r:id="rId4" imgW="1180800" imgH="215640" progId="Equation.3">
                  <p:embed/>
                  <p:pic>
                    <p:nvPicPr>
                      <p:cNvPr id="0" name=""/>
                      <p:cNvPicPr>
                        <a:picLocks noChangeAspect="1" noChangeArrowheads="1"/>
                      </p:cNvPicPr>
                      <p:nvPr/>
                    </p:nvPicPr>
                    <p:blipFill>
                      <a:blip r:embed="rId5"/>
                      <a:srcRect/>
                      <a:stretch>
                        <a:fillRect/>
                      </a:stretch>
                    </p:blipFill>
                    <p:spPr bwMode="auto">
                      <a:xfrm>
                        <a:off x="3448050" y="3657600"/>
                        <a:ext cx="35417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9942" name="Rectangle 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en-US" sz="2000">
              <a:effectLst>
                <a:outerShdw blurRad="38100" dist="38100" dir="2700000" algn="tl">
                  <a:srgbClr val="FFFFFF"/>
                </a:outerShdw>
              </a:effectLst>
            </a:endParaRPr>
          </a:p>
        </p:txBody>
      </p:sp>
      <p:graphicFrame>
        <p:nvGraphicFramePr>
          <p:cNvPr id="1027" name="Object 7"/>
          <p:cNvGraphicFramePr>
            <a:graphicFrameLocks noChangeAspect="1"/>
          </p:cNvGraphicFramePr>
          <p:nvPr/>
        </p:nvGraphicFramePr>
        <p:xfrm>
          <a:off x="2819400" y="4151313"/>
          <a:ext cx="4149725" cy="649287"/>
        </p:xfrm>
        <a:graphic>
          <a:graphicData uri="http://schemas.openxmlformats.org/presentationml/2006/ole">
            <mc:AlternateContent xmlns:mc="http://schemas.openxmlformats.org/markup-compatibility/2006">
              <mc:Choice xmlns:v="urn:schemas-microsoft-com:vml" Requires="v">
                <p:oleObj spid="_x0000_s1033" name="Equation" r:id="rId6" imgW="1397000" imgH="215900" progId="Equation.3">
                  <p:embed/>
                </p:oleObj>
              </mc:Choice>
              <mc:Fallback>
                <p:oleObj name="Equation" r:id="rId6" imgW="13970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151313"/>
                        <a:ext cx="4149725"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56733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378424" y="42622"/>
            <a:ext cx="7765576" cy="967312"/>
          </a:xfrm>
        </p:spPr>
        <p:txBody>
          <a:bodyPr/>
          <a:lstStyle/>
          <a:p>
            <a:pPr>
              <a:defRPr/>
            </a:pPr>
            <a:r>
              <a:rPr lang="en-US" dirty="0" err="1"/>
              <a:t>Thuật</a:t>
            </a:r>
            <a:r>
              <a:rPr lang="en-US" dirty="0"/>
              <a:t> </a:t>
            </a:r>
            <a:r>
              <a:rPr lang="en-US" dirty="0" err="1"/>
              <a:t>toán</a:t>
            </a:r>
            <a:r>
              <a:rPr lang="en-US" dirty="0"/>
              <a:t> </a:t>
            </a:r>
            <a:r>
              <a:rPr lang="en-US" i="1" dirty="0"/>
              <a:t>p</a:t>
            </a:r>
            <a:r>
              <a:rPr lang="en-US" dirty="0"/>
              <a:t>-1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endParaRPr lang="en-US" dirty="0"/>
          </a:p>
        </p:txBody>
      </p:sp>
      <p:sp>
        <p:nvSpPr>
          <p:cNvPr id="736259" name="Rectangle 3"/>
          <p:cNvSpPr>
            <a:spLocks noGrp="1" noChangeArrowheads="1"/>
          </p:cNvSpPr>
          <p:nvPr>
            <p:ph type="body" idx="1"/>
          </p:nvPr>
        </p:nvSpPr>
        <p:spPr>
          <a:xfrm>
            <a:off x="382588" y="1414463"/>
            <a:ext cx="8380412" cy="5100637"/>
          </a:xfrm>
        </p:spPr>
        <p:txBody>
          <a:bodyPr/>
          <a:lstStyle/>
          <a:p>
            <a:pPr eaLnBrk="1" hangingPunct="1">
              <a:buFont typeface="Wingdings 2" pitchFamily="18" charset="2"/>
              <a:buNone/>
            </a:pPr>
            <a:r>
              <a:rPr lang="en-US"/>
              <a:t>Nhập </a:t>
            </a:r>
            <a:r>
              <a:rPr lang="en-US" i="1"/>
              <a:t>n</a:t>
            </a:r>
            <a:r>
              <a:rPr lang="en-US"/>
              <a:t> và </a:t>
            </a:r>
            <a:r>
              <a:rPr lang="en-US" i="1"/>
              <a:t>B</a:t>
            </a:r>
          </a:p>
          <a:p>
            <a:pPr eaLnBrk="1" hangingPunct="1">
              <a:buFont typeface="Wingdings 2" pitchFamily="18" charset="2"/>
              <a:buNone/>
            </a:pPr>
            <a:r>
              <a:rPr lang="en-US"/>
              <a:t>1. 	</a:t>
            </a:r>
            <a:r>
              <a:rPr lang="en-US" i="1"/>
              <a:t>a </a:t>
            </a:r>
            <a:r>
              <a:rPr lang="en-US"/>
              <a:t>= 2</a:t>
            </a:r>
          </a:p>
          <a:p>
            <a:pPr eaLnBrk="1" hangingPunct="1">
              <a:buFont typeface="Wingdings 2" pitchFamily="18" charset="2"/>
              <a:buNone/>
            </a:pPr>
            <a:r>
              <a:rPr lang="en-US"/>
              <a:t>2. 	</a:t>
            </a:r>
            <a:r>
              <a:rPr lang="en-US" b="1"/>
              <a:t>for</a:t>
            </a:r>
            <a:r>
              <a:rPr lang="en-US"/>
              <a:t> </a:t>
            </a:r>
            <a:r>
              <a:rPr lang="en-US" i="1"/>
              <a:t>j </a:t>
            </a:r>
            <a:r>
              <a:rPr lang="en-US"/>
              <a:t>= 2 </a:t>
            </a:r>
            <a:r>
              <a:rPr lang="en-US" b="1"/>
              <a:t>to</a:t>
            </a:r>
            <a:r>
              <a:rPr lang="en-US"/>
              <a:t> </a:t>
            </a:r>
            <a:r>
              <a:rPr lang="en-US" i="1"/>
              <a:t>B </a:t>
            </a:r>
            <a:r>
              <a:rPr lang="en-US" b="1"/>
              <a:t>do</a:t>
            </a:r>
            <a:endParaRPr lang="en-US"/>
          </a:p>
          <a:p>
            <a:pPr eaLnBrk="1" hangingPunct="1">
              <a:buFont typeface="Wingdings 2" pitchFamily="18" charset="2"/>
              <a:buNone/>
            </a:pPr>
            <a:r>
              <a:rPr lang="en-US"/>
              <a:t>		</a:t>
            </a:r>
            <a:r>
              <a:rPr lang="en-US" i="1"/>
              <a:t>a </a:t>
            </a:r>
            <a:r>
              <a:rPr lang="en-US"/>
              <a:t>= </a:t>
            </a:r>
            <a:r>
              <a:rPr lang="en-US" i="1"/>
              <a:t>a</a:t>
            </a:r>
            <a:r>
              <a:rPr lang="en-US" i="1" baseline="30000"/>
              <a:t>j</a:t>
            </a:r>
            <a:r>
              <a:rPr lang="en-US"/>
              <a:t> mod </a:t>
            </a:r>
            <a:r>
              <a:rPr lang="en-US" i="1"/>
              <a:t>n</a:t>
            </a:r>
            <a:r>
              <a:rPr lang="en-US"/>
              <a:t> </a:t>
            </a:r>
          </a:p>
          <a:p>
            <a:pPr eaLnBrk="1" hangingPunct="1">
              <a:buFont typeface="Wingdings 2" pitchFamily="18" charset="2"/>
              <a:buNone/>
            </a:pPr>
            <a:r>
              <a:rPr lang="en-US"/>
              <a:t>3. 	</a:t>
            </a:r>
            <a:r>
              <a:rPr lang="en-US" i="1"/>
              <a:t>d </a:t>
            </a:r>
            <a:r>
              <a:rPr lang="en-US"/>
              <a:t>= gcd(</a:t>
            </a:r>
            <a:r>
              <a:rPr lang="en-US" i="1"/>
              <a:t>a </a:t>
            </a:r>
            <a:r>
              <a:rPr lang="en-US" i="1">
                <a:sym typeface="Symbol" pitchFamily="18" charset="2"/>
              </a:rPr>
              <a:t></a:t>
            </a:r>
            <a:r>
              <a:rPr lang="en-US" i="1"/>
              <a:t> </a:t>
            </a:r>
            <a:r>
              <a:rPr lang="en-US"/>
              <a:t>1, </a:t>
            </a:r>
            <a:r>
              <a:rPr lang="en-US" i="1"/>
              <a:t>n</a:t>
            </a:r>
            <a:r>
              <a:rPr lang="en-US"/>
              <a:t>)</a:t>
            </a:r>
          </a:p>
          <a:p>
            <a:pPr eaLnBrk="1" hangingPunct="1">
              <a:buFont typeface="Wingdings 2" pitchFamily="18" charset="2"/>
              <a:buNone/>
            </a:pPr>
            <a:r>
              <a:rPr lang="en-US"/>
              <a:t>4. 	</a:t>
            </a:r>
            <a:r>
              <a:rPr lang="en-US" b="1"/>
              <a:t>if</a:t>
            </a:r>
            <a:r>
              <a:rPr lang="en-US"/>
              <a:t> 1 &lt; </a:t>
            </a:r>
            <a:r>
              <a:rPr lang="en-US" i="1"/>
              <a:t>d </a:t>
            </a:r>
            <a:r>
              <a:rPr lang="en-US"/>
              <a:t>&lt; </a:t>
            </a:r>
            <a:r>
              <a:rPr lang="en-US" i="1"/>
              <a:t>n</a:t>
            </a:r>
            <a:r>
              <a:rPr lang="en-US"/>
              <a:t> </a:t>
            </a:r>
            <a:r>
              <a:rPr lang="en-US" b="1"/>
              <a:t>then</a:t>
            </a:r>
            <a:endParaRPr lang="en-US" i="1"/>
          </a:p>
          <a:p>
            <a:pPr eaLnBrk="1" hangingPunct="1">
              <a:buFont typeface="Wingdings 2" pitchFamily="18" charset="2"/>
              <a:buNone/>
            </a:pPr>
            <a:r>
              <a:rPr lang="en-US" i="1"/>
              <a:t>		d</a:t>
            </a:r>
            <a:r>
              <a:rPr lang="en-US"/>
              <a:t> là thừa số nguyên tố của </a:t>
            </a:r>
            <a:r>
              <a:rPr lang="en-US" i="1"/>
              <a:t>n </a:t>
            </a:r>
            <a:r>
              <a:rPr lang="en-US"/>
              <a:t>(thành công)</a:t>
            </a:r>
          </a:p>
          <a:p>
            <a:pPr eaLnBrk="1" hangingPunct="1">
              <a:buFont typeface="Wingdings 2" pitchFamily="18" charset="2"/>
              <a:buNone/>
            </a:pPr>
            <a:r>
              <a:rPr lang="en-US"/>
              <a:t>	</a:t>
            </a:r>
            <a:r>
              <a:rPr lang="en-US" b="1"/>
              <a:t>else</a:t>
            </a:r>
            <a:endParaRPr lang="en-US"/>
          </a:p>
          <a:p>
            <a:pPr eaLnBrk="1" hangingPunct="1">
              <a:buFont typeface="Wingdings 2" pitchFamily="18" charset="2"/>
              <a:buNone/>
            </a:pPr>
            <a:r>
              <a:rPr lang="en-US"/>
              <a:t>		không xác định được thừa số nguyên tố của </a:t>
            </a:r>
            <a:r>
              <a:rPr lang="en-US" i="1"/>
              <a:t>n</a:t>
            </a:r>
            <a:r>
              <a:rPr lang="en-US"/>
              <a:t> </a:t>
            </a:r>
          </a:p>
          <a:p>
            <a:pPr eaLnBrk="1" hangingPunct="1">
              <a:buFont typeface="Wingdings 2" pitchFamily="18" charset="2"/>
              <a:buNone/>
            </a:pPr>
            <a:r>
              <a:rPr lang="en-US"/>
              <a:t>		(thất bại)</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5766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378424" y="42622"/>
            <a:ext cx="7765576" cy="967312"/>
          </a:xfrm>
        </p:spPr>
        <p:txBody>
          <a:bodyPr/>
          <a:lstStyle/>
          <a:p>
            <a:pPr>
              <a:defRPr/>
            </a:pPr>
            <a:r>
              <a:rPr lang="en-US" dirty="0" err="1"/>
              <a:t>Thuật</a:t>
            </a:r>
            <a:r>
              <a:rPr lang="en-US" dirty="0"/>
              <a:t> </a:t>
            </a:r>
            <a:r>
              <a:rPr lang="en-US" dirty="0" err="1"/>
              <a:t>toán</a:t>
            </a:r>
            <a:r>
              <a:rPr lang="en-US" dirty="0"/>
              <a:t> </a:t>
            </a:r>
            <a:r>
              <a:rPr lang="en-US" i="1" dirty="0"/>
              <a:t>p</a:t>
            </a:r>
            <a:r>
              <a:rPr lang="en-US" dirty="0"/>
              <a:t>-1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endParaRPr lang="en-US" dirty="0"/>
          </a:p>
        </p:txBody>
      </p:sp>
      <p:sp>
        <p:nvSpPr>
          <p:cNvPr id="684035" name="Rectangle 3"/>
          <p:cNvSpPr>
            <a:spLocks noGrp="1" noChangeArrowheads="1"/>
          </p:cNvSpPr>
          <p:nvPr>
            <p:ph type="body" idx="1"/>
          </p:nvPr>
        </p:nvSpPr>
        <p:spPr>
          <a:xfrm>
            <a:off x="382588" y="1414463"/>
            <a:ext cx="8380412" cy="2032000"/>
          </a:xfrm>
        </p:spPr>
        <p:txBody>
          <a:bodyPr/>
          <a:lstStyle/>
          <a:p>
            <a:pPr algn="just" eaLnBrk="1" hangingPunct="1">
              <a:defRPr/>
            </a:pPr>
            <a:r>
              <a:rPr lang="en-US" dirty="0" err="1"/>
              <a:t>Thuật</a:t>
            </a:r>
            <a:r>
              <a:rPr lang="en-US" dirty="0"/>
              <a:t> </a:t>
            </a:r>
            <a:r>
              <a:rPr lang="en-US" dirty="0" err="1"/>
              <a:t>toán</a:t>
            </a:r>
            <a:r>
              <a:rPr lang="en-US" dirty="0"/>
              <a:t> Pollard </a:t>
            </a:r>
            <a:r>
              <a:rPr lang="en-US" i="1" dirty="0"/>
              <a:t>p</a:t>
            </a:r>
            <a:r>
              <a:rPr lang="en-US" dirty="0"/>
              <a:t>-1 (1974)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thuật</a:t>
            </a:r>
            <a:r>
              <a:rPr lang="en-US" dirty="0"/>
              <a:t> </a:t>
            </a:r>
            <a:r>
              <a:rPr lang="en-US" dirty="0" err="1"/>
              <a:t>toán</a:t>
            </a:r>
            <a:r>
              <a:rPr lang="en-US" dirty="0"/>
              <a:t> </a:t>
            </a:r>
            <a:r>
              <a:rPr lang="en-US" dirty="0" err="1"/>
              <a:t>đơn</a:t>
            </a:r>
            <a:r>
              <a:rPr lang="en-US" dirty="0"/>
              <a:t> </a:t>
            </a:r>
            <a:r>
              <a:rPr lang="en-US" dirty="0" err="1"/>
              <a:t>giản</a:t>
            </a:r>
            <a:r>
              <a:rPr lang="en-US" dirty="0"/>
              <a:t> </a:t>
            </a:r>
            <a:r>
              <a:rPr lang="en-US" dirty="0" err="1"/>
              <a:t>hiệu</a:t>
            </a:r>
            <a:r>
              <a:rPr lang="en-US" dirty="0"/>
              <a:t> </a:t>
            </a:r>
            <a:r>
              <a:rPr lang="en-US" dirty="0" err="1"/>
              <a:t>quả</a:t>
            </a:r>
            <a:r>
              <a:rPr lang="en-US" dirty="0"/>
              <a:t> </a:t>
            </a:r>
            <a:r>
              <a:rPr lang="en-US" dirty="0" err="1"/>
              <a:t>dùng</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các</a:t>
            </a:r>
            <a:r>
              <a:rPr lang="en-US" dirty="0"/>
              <a:t> </a:t>
            </a:r>
            <a:r>
              <a:rPr lang="en-US" dirty="0" err="1"/>
              <a:t>số</a:t>
            </a:r>
            <a:r>
              <a:rPr lang="en-US" dirty="0"/>
              <a:t> </a:t>
            </a:r>
            <a:r>
              <a:rPr lang="en-US" dirty="0" err="1"/>
              <a:t>nguyên</a:t>
            </a:r>
            <a:r>
              <a:rPr lang="en-US" dirty="0"/>
              <a:t> </a:t>
            </a:r>
            <a:r>
              <a:rPr lang="en-US" dirty="0" err="1"/>
              <a:t>lớn</a:t>
            </a:r>
            <a:r>
              <a:rPr lang="en-US" dirty="0"/>
              <a:t>. </a:t>
            </a:r>
            <a:r>
              <a:rPr lang="en-US" dirty="0" err="1"/>
              <a:t>Tham</a:t>
            </a:r>
            <a:r>
              <a:rPr lang="en-US" dirty="0"/>
              <a:t> </a:t>
            </a:r>
            <a:r>
              <a:rPr lang="en-US" dirty="0" err="1"/>
              <a:t>số</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lẻ</a:t>
            </a:r>
            <a:r>
              <a:rPr lang="en-US" dirty="0"/>
              <a:t>) </a:t>
            </a:r>
            <a:r>
              <a:rPr lang="en-US" i="1" dirty="0"/>
              <a:t>n</a:t>
            </a:r>
            <a:r>
              <a:rPr lang="en-US" dirty="0"/>
              <a:t> </a:t>
            </a:r>
            <a:r>
              <a:rPr lang="en-US" dirty="0" err="1"/>
              <a:t>cần</a:t>
            </a:r>
            <a:r>
              <a:rPr lang="en-US" dirty="0"/>
              <a:t> </a:t>
            </a:r>
            <a:r>
              <a:rPr lang="en-US" dirty="0" err="1"/>
              <a:t>được</a:t>
            </a:r>
            <a:r>
              <a:rPr lang="en-US" dirty="0"/>
              <a:t>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giới</a:t>
            </a:r>
            <a:r>
              <a:rPr lang="en-US" dirty="0"/>
              <a:t> </a:t>
            </a:r>
            <a:r>
              <a:rPr lang="en-US" dirty="0" err="1"/>
              <a:t>hạn</a:t>
            </a:r>
            <a:r>
              <a:rPr lang="en-US" dirty="0"/>
              <a:t> </a:t>
            </a:r>
            <a:r>
              <a:rPr lang="en-US" i="1" dirty="0"/>
              <a:t>B</a:t>
            </a:r>
            <a:r>
              <a:rPr lang="en-US" dirty="0"/>
              <a:t>. </a:t>
            </a:r>
          </a:p>
        </p:txBody>
      </p:sp>
      <p:sp>
        <p:nvSpPr>
          <p:cNvPr id="684036" name="Rectangle 4"/>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en-US" sz="2000">
              <a:effectLst>
                <a:outerShdw blurRad="38100" dist="38100" dir="2700000" algn="tl">
                  <a:srgbClr val="FFFFFF"/>
                </a:outerShdw>
              </a:effectLst>
            </a:endParaRP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154189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1378424" y="42622"/>
            <a:ext cx="7765576" cy="967312"/>
          </a:xfrm>
        </p:spPr>
        <p:txBody>
          <a:bodyPr/>
          <a:lstStyle/>
          <a:p>
            <a:pPr>
              <a:defRPr/>
            </a:pPr>
            <a:r>
              <a:rPr lang="en-US" dirty="0" err="1"/>
              <a:t>Thuật</a:t>
            </a:r>
            <a:r>
              <a:rPr lang="en-US" dirty="0"/>
              <a:t> </a:t>
            </a:r>
            <a:r>
              <a:rPr lang="en-US" dirty="0" err="1"/>
              <a:t>toán</a:t>
            </a:r>
            <a:r>
              <a:rPr lang="en-US" dirty="0"/>
              <a:t> </a:t>
            </a:r>
            <a:r>
              <a:rPr lang="en-US" i="1" dirty="0"/>
              <a:t>p</a:t>
            </a:r>
            <a:r>
              <a:rPr lang="en-US" dirty="0"/>
              <a:t>-1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endParaRPr lang="en-US" dirty="0"/>
          </a:p>
        </p:txBody>
      </p:sp>
      <p:sp>
        <p:nvSpPr>
          <p:cNvPr id="688131" name="Rectangle 3"/>
          <p:cNvSpPr>
            <a:spLocks noGrp="1" noChangeArrowheads="1"/>
          </p:cNvSpPr>
          <p:nvPr>
            <p:ph type="body" idx="1"/>
          </p:nvPr>
        </p:nvSpPr>
        <p:spPr>
          <a:xfrm>
            <a:off x="382588" y="1414463"/>
            <a:ext cx="8380412" cy="5354637"/>
          </a:xfrm>
        </p:spPr>
        <p:txBody>
          <a:bodyPr/>
          <a:lstStyle/>
          <a:p>
            <a:pPr eaLnBrk="1" hangingPunct="1"/>
            <a:r>
              <a:rPr lang="en-US"/>
              <a:t>Ví dụ: </a:t>
            </a:r>
          </a:p>
          <a:p>
            <a:pPr lvl="1" eaLnBrk="1" hangingPunct="1"/>
            <a:r>
              <a:rPr lang="en-US"/>
              <a:t>Giả sử </a:t>
            </a:r>
            <a:r>
              <a:rPr lang="en-US" i="1"/>
              <a:t>n</a:t>
            </a:r>
            <a:r>
              <a:rPr lang="en-US"/>
              <a:t> = 15770708441. </a:t>
            </a:r>
          </a:p>
          <a:p>
            <a:pPr lvl="1" eaLnBrk="1" hangingPunct="1"/>
            <a:r>
              <a:rPr lang="en-US"/>
              <a:t>Áp dụng thuật toán </a:t>
            </a:r>
            <a:r>
              <a:rPr lang="en-US" i="1"/>
              <a:t>p</a:t>
            </a:r>
            <a:r>
              <a:rPr lang="en-US"/>
              <a:t> – 1 với </a:t>
            </a:r>
            <a:r>
              <a:rPr lang="en-US" i="1"/>
              <a:t>B </a:t>
            </a:r>
            <a:r>
              <a:rPr lang="en-US"/>
              <a:t>= 180, chúng ta xác định được </a:t>
            </a:r>
            <a:r>
              <a:rPr lang="en-US" i="1"/>
              <a:t>a</a:t>
            </a:r>
            <a:r>
              <a:rPr lang="en-US"/>
              <a:t> = 11620221425 ở bước 3 của thuật toán và xác định được giá trị </a:t>
            </a:r>
            <a:r>
              <a:rPr lang="en-US" i="1"/>
              <a:t>d</a:t>
            </a:r>
            <a:r>
              <a:rPr lang="en-US"/>
              <a:t> = 135979. </a:t>
            </a:r>
          </a:p>
          <a:p>
            <a:pPr lvl="1" eaLnBrk="1" hangingPunct="1"/>
            <a:r>
              <a:rPr lang="en-US"/>
              <a:t>Trong trường hợp này, việc phân tích ra thừa số nguyên tố thành công do giá trị 135978 chỉ có các thừa số nguyên tố nhỏ khi phân tích ra thừa số nguyên tố:</a:t>
            </a:r>
          </a:p>
          <a:p>
            <a:pPr lvl="1" algn="ctr" eaLnBrk="1" hangingPunct="1">
              <a:buFont typeface="Wingdings 2" pitchFamily="18" charset="2"/>
              <a:buNone/>
            </a:pPr>
            <a:r>
              <a:rPr lang="en-US"/>
              <a:t>135978 = 2 </a:t>
            </a:r>
            <a:r>
              <a:rPr lang="en-US">
                <a:sym typeface="Symbol" pitchFamily="18" charset="2"/>
              </a:rPr>
              <a:t></a:t>
            </a:r>
            <a:r>
              <a:rPr lang="en-US"/>
              <a:t> 3 </a:t>
            </a:r>
            <a:r>
              <a:rPr lang="en-US">
                <a:sym typeface="Symbol" pitchFamily="18" charset="2"/>
              </a:rPr>
              <a:t></a:t>
            </a:r>
            <a:r>
              <a:rPr lang="en-US"/>
              <a:t> 131 </a:t>
            </a:r>
            <a:r>
              <a:rPr lang="en-US">
                <a:sym typeface="Symbol" pitchFamily="18" charset="2"/>
              </a:rPr>
              <a:t></a:t>
            </a:r>
            <a:r>
              <a:rPr lang="en-US"/>
              <a:t> 173 </a:t>
            </a:r>
          </a:p>
          <a:p>
            <a:pPr lvl="1" algn="ctr" eaLnBrk="1" hangingPunct="1"/>
            <a:r>
              <a:rPr lang="en-US"/>
              <a:t>Do đó, khi chọn </a:t>
            </a:r>
            <a:r>
              <a:rPr lang="en-US" i="1"/>
              <a:t>B</a:t>
            </a:r>
            <a:r>
              <a:rPr lang="en-US"/>
              <a:t> </a:t>
            </a:r>
            <a:r>
              <a:rPr lang="en-US">
                <a:sym typeface="Symbol" pitchFamily="18" charset="2"/>
              </a:rPr>
              <a:t></a:t>
            </a:r>
            <a:r>
              <a:rPr lang="en-US"/>
              <a:t> 173 sẽ đảm bảo điều kiện 135978</a:t>
            </a:r>
            <a:r>
              <a:rPr lang="en-US">
                <a:sym typeface="Symbol" pitchFamily="18" charset="2"/>
              </a:rPr>
              <a:t></a:t>
            </a:r>
            <a:r>
              <a:rPr lang="en-US"/>
              <a:t> </a:t>
            </a:r>
            <a:r>
              <a:rPr lang="en-US" i="1"/>
              <a:t>B</a:t>
            </a:r>
            <a:r>
              <a:rPr lang="en-US"/>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293539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1378424" y="42622"/>
            <a:ext cx="7765576" cy="967312"/>
          </a:xfrm>
        </p:spPr>
        <p:txBody>
          <a:bodyPr/>
          <a:lstStyle/>
          <a:p>
            <a:pPr>
              <a:defRPr/>
            </a:pPr>
            <a:r>
              <a:rPr lang="en-US" dirty="0" err="1"/>
              <a:t>Thuật</a:t>
            </a:r>
            <a:r>
              <a:rPr lang="en-US" dirty="0"/>
              <a:t> </a:t>
            </a:r>
            <a:r>
              <a:rPr lang="en-US" dirty="0" err="1"/>
              <a:t>toán</a:t>
            </a:r>
            <a:r>
              <a:rPr lang="en-US" dirty="0"/>
              <a:t> </a:t>
            </a:r>
            <a:r>
              <a:rPr lang="en-US" i="1" dirty="0"/>
              <a:t>p</a:t>
            </a:r>
            <a:r>
              <a:rPr lang="en-US" dirty="0"/>
              <a:t>-1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endParaRPr lang="en-US" dirty="0"/>
          </a:p>
        </p:txBody>
      </p:sp>
      <p:sp>
        <p:nvSpPr>
          <p:cNvPr id="690179" name="Rectangle 3"/>
          <p:cNvSpPr>
            <a:spLocks noGrp="1" noChangeArrowheads="1"/>
          </p:cNvSpPr>
          <p:nvPr>
            <p:ph type="body" idx="1"/>
          </p:nvPr>
        </p:nvSpPr>
        <p:spPr>
          <a:xfrm>
            <a:off x="382588" y="1414463"/>
            <a:ext cx="8380412" cy="3176587"/>
          </a:xfrm>
        </p:spPr>
        <p:txBody>
          <a:bodyPr/>
          <a:lstStyle/>
          <a:p>
            <a:pPr eaLnBrk="1" hangingPunct="1"/>
            <a:r>
              <a:rPr lang="en-US"/>
              <a:t>Trong thuật toán </a:t>
            </a:r>
            <a:r>
              <a:rPr lang="en-US" i="1"/>
              <a:t>p </a:t>
            </a:r>
            <a:r>
              <a:rPr lang="en-US">
                <a:sym typeface="Symbol" pitchFamily="18" charset="2"/>
              </a:rPr>
              <a:t></a:t>
            </a:r>
            <a:r>
              <a:rPr lang="en-US"/>
              <a:t> 1 có </a:t>
            </a:r>
            <a:r>
              <a:rPr lang="en-US" i="1"/>
              <a:t>B </a:t>
            </a:r>
            <a:r>
              <a:rPr lang="en-US">
                <a:sym typeface="Symbol" pitchFamily="18" charset="2"/>
              </a:rPr>
              <a:t></a:t>
            </a:r>
            <a:r>
              <a:rPr lang="en-US"/>
              <a:t> 1 phép tính lũy thừa modulo, mỗi phép đòi hỏi tối đa 2log</a:t>
            </a:r>
            <a:r>
              <a:rPr lang="en-US" baseline="-25000"/>
              <a:t>2</a:t>
            </a:r>
            <a:r>
              <a:rPr lang="en-US" i="1"/>
              <a:t>B</a:t>
            </a:r>
            <a:r>
              <a:rPr lang="en-US"/>
              <a:t> phép nhân modulo sử dụng thuật toán bình phương và nhân </a:t>
            </a:r>
          </a:p>
          <a:p>
            <a:pPr eaLnBrk="1" hangingPunct="1"/>
            <a:r>
              <a:rPr lang="en-US"/>
              <a:t>Việc tính USCLN sử dụng thuật toán Euclide có độ phức tạp </a:t>
            </a:r>
            <a:r>
              <a:rPr lang="en-US" i="1"/>
              <a:t>O</a:t>
            </a:r>
            <a:r>
              <a:rPr lang="en-US"/>
              <a:t>((log </a:t>
            </a:r>
            <a:r>
              <a:rPr lang="en-US" i="1"/>
              <a:t>n</a:t>
            </a:r>
            <a:r>
              <a:rPr lang="en-US"/>
              <a:t>)</a:t>
            </a:r>
            <a:r>
              <a:rPr lang="en-US" baseline="30000"/>
              <a:t>3</a:t>
            </a:r>
            <a:r>
              <a:rPr lang="en-US"/>
              <a:t>). </a:t>
            </a:r>
          </a:p>
          <a:p>
            <a:pPr eaLnBrk="1" hangingPunct="1"/>
            <a:r>
              <a:rPr lang="en-US"/>
              <a:t>Như vậy, độ phức tạp của thuật toán là </a:t>
            </a:r>
          </a:p>
          <a:p>
            <a:pPr algn="ctr" eaLnBrk="1" hangingPunct="1">
              <a:buFont typeface="Wingdings 2" pitchFamily="18" charset="2"/>
              <a:buNone/>
            </a:pPr>
            <a:r>
              <a:rPr lang="en-US" i="1"/>
              <a:t>O</a:t>
            </a:r>
            <a:r>
              <a:rPr lang="en-US"/>
              <a:t>(</a:t>
            </a:r>
            <a:r>
              <a:rPr lang="en-US" i="1"/>
              <a:t>B </a:t>
            </a:r>
            <a:r>
              <a:rPr lang="en-US"/>
              <a:t>log </a:t>
            </a:r>
            <a:r>
              <a:rPr lang="en-US" i="1"/>
              <a:t>B</a:t>
            </a:r>
            <a:r>
              <a:rPr lang="en-US"/>
              <a:t>(log </a:t>
            </a:r>
            <a:r>
              <a:rPr lang="en-US" i="1"/>
              <a:t>n</a:t>
            </a:r>
            <a:r>
              <a:rPr lang="en-US"/>
              <a:t>)</a:t>
            </a:r>
            <a:r>
              <a:rPr lang="en-US" baseline="30000"/>
              <a:t>2 </a:t>
            </a:r>
            <a:r>
              <a:rPr lang="en-US"/>
              <a:t>+ (log </a:t>
            </a:r>
            <a:r>
              <a:rPr lang="en-US" i="1"/>
              <a:t>n</a:t>
            </a:r>
            <a:r>
              <a:rPr lang="en-US"/>
              <a:t>)</a:t>
            </a:r>
            <a:r>
              <a:rPr lang="en-US" baseline="30000"/>
              <a:t>3</a:t>
            </a:r>
            <a:r>
              <a:rPr lang="en-US"/>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31165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1378424" y="42622"/>
            <a:ext cx="7765576" cy="967312"/>
          </a:xfrm>
        </p:spPr>
        <p:txBody>
          <a:bodyPr/>
          <a:lstStyle/>
          <a:p>
            <a:pPr>
              <a:defRPr/>
            </a:pPr>
            <a:r>
              <a:rPr lang="en-US" dirty="0" err="1"/>
              <a:t>Thuật</a:t>
            </a:r>
            <a:r>
              <a:rPr lang="en-US" dirty="0"/>
              <a:t> </a:t>
            </a:r>
            <a:r>
              <a:rPr lang="en-US" dirty="0" err="1"/>
              <a:t>toán</a:t>
            </a:r>
            <a:r>
              <a:rPr lang="en-US" dirty="0"/>
              <a:t> </a:t>
            </a:r>
            <a:r>
              <a:rPr lang="en-US" i="1" dirty="0"/>
              <a:t>p</a:t>
            </a:r>
            <a:r>
              <a:rPr lang="en-US" dirty="0"/>
              <a:t>-1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endParaRPr lang="en-US" dirty="0"/>
          </a:p>
        </p:txBody>
      </p:sp>
      <p:sp>
        <p:nvSpPr>
          <p:cNvPr id="692227" name="Rectangle 3"/>
          <p:cNvSpPr>
            <a:spLocks noGrp="1" noChangeArrowheads="1"/>
          </p:cNvSpPr>
          <p:nvPr>
            <p:ph type="body" idx="1"/>
          </p:nvPr>
        </p:nvSpPr>
        <p:spPr/>
        <p:txBody>
          <a:bodyPr/>
          <a:lstStyle/>
          <a:p>
            <a:pPr eaLnBrk="1" hangingPunct="1">
              <a:defRPr/>
            </a:pPr>
            <a:r>
              <a:rPr lang="en-US"/>
              <a:t>Xác suất chọn giá trị </a:t>
            </a:r>
            <a:r>
              <a:rPr lang="en-US" i="1"/>
              <a:t>B</a:t>
            </a:r>
            <a:r>
              <a:rPr lang="en-US"/>
              <a:t> tương đối nhỏ và thỏa điều kiện  là rất thấp. </a:t>
            </a:r>
          </a:p>
          <a:p>
            <a:pPr eaLnBrk="1" hangingPunct="1">
              <a:defRPr/>
            </a:pPr>
            <a:r>
              <a:rPr lang="en-US"/>
              <a:t>Khi tăng giá trị </a:t>
            </a:r>
            <a:r>
              <a:rPr lang="en-US" i="1"/>
              <a:t>B</a:t>
            </a:r>
            <a:r>
              <a:rPr lang="en-US"/>
              <a:t> (chẳng hạn như                ) thì giải thuật sẽ thành công, nhưng thuật toán này sẽ không nhanh hơn giải thuật chia dần như trình bày trên.</a:t>
            </a:r>
          </a:p>
        </p:txBody>
      </p:sp>
      <p:sp>
        <p:nvSpPr>
          <p:cNvPr id="692228" name="Rectangle 4"/>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en-US" sz="2000">
              <a:effectLst>
                <a:outerShdw blurRad="38100" dist="38100" dir="2700000" algn="tl">
                  <a:srgbClr val="FFFFFF"/>
                </a:outerShdw>
              </a:effectLst>
            </a:endParaRPr>
          </a:p>
        </p:txBody>
      </p:sp>
      <p:graphicFrame>
        <p:nvGraphicFramePr>
          <p:cNvPr id="2050" name="Object 5"/>
          <p:cNvGraphicFramePr>
            <a:graphicFrameLocks noChangeAspect="1"/>
          </p:cNvGraphicFramePr>
          <p:nvPr>
            <p:extLst>
              <p:ext uri="{D42A27DB-BD31-4B8C-83A1-F6EECF244321}">
                <p14:modId xmlns:p14="http://schemas.microsoft.com/office/powerpoint/2010/main" val="2705508772"/>
              </p:ext>
            </p:extLst>
          </p:nvPr>
        </p:nvGraphicFramePr>
        <p:xfrm>
          <a:off x="5410200" y="1828800"/>
          <a:ext cx="1455738" cy="687387"/>
        </p:xfrm>
        <a:graphic>
          <a:graphicData uri="http://schemas.openxmlformats.org/presentationml/2006/ole">
            <mc:AlternateContent xmlns:mc="http://schemas.openxmlformats.org/markup-compatibility/2006">
              <mc:Choice xmlns:v="urn:schemas-microsoft-com:vml" Requires="v">
                <p:oleObj spid="_x0000_s2053" name="Equation" r:id="rId4" imgW="495000" imgH="228600" progId="Equation.3">
                  <p:embed/>
                </p:oleObj>
              </mc:Choice>
              <mc:Fallback>
                <p:oleObj name="Equation" r:id="rId4" imgW="495000" imgH="228600" progId="Equation.3">
                  <p:embed/>
                  <p:pic>
                    <p:nvPicPr>
                      <p:cNvPr id="0" name=""/>
                      <p:cNvPicPr>
                        <a:picLocks noChangeAspect="1" noChangeArrowheads="1"/>
                      </p:cNvPicPr>
                      <p:nvPr/>
                    </p:nvPicPr>
                    <p:blipFill>
                      <a:blip r:embed="rId5"/>
                      <a:srcRect/>
                      <a:stretch>
                        <a:fillRect/>
                      </a:stretch>
                    </p:blipFill>
                    <p:spPr bwMode="auto">
                      <a:xfrm>
                        <a:off x="5410200" y="1828800"/>
                        <a:ext cx="1455738"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175386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1378424" y="42622"/>
            <a:ext cx="7765576" cy="967312"/>
          </a:xfrm>
        </p:spPr>
        <p:txBody>
          <a:bodyPr/>
          <a:lstStyle/>
          <a:p>
            <a:pPr>
              <a:defRPr/>
            </a:pPr>
            <a:r>
              <a:rPr lang="en-US" dirty="0" err="1"/>
              <a:t>Thuật</a:t>
            </a:r>
            <a:r>
              <a:rPr lang="en-US" dirty="0"/>
              <a:t> </a:t>
            </a:r>
            <a:r>
              <a:rPr lang="en-US" dirty="0" err="1"/>
              <a:t>toán</a:t>
            </a:r>
            <a:r>
              <a:rPr lang="en-US" dirty="0"/>
              <a:t> </a:t>
            </a:r>
            <a:r>
              <a:rPr lang="en-US" i="1" dirty="0"/>
              <a:t>p</a:t>
            </a:r>
            <a:r>
              <a:rPr lang="en-US" dirty="0"/>
              <a:t>-1 </a:t>
            </a:r>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endParaRPr lang="en-US" dirty="0"/>
          </a:p>
        </p:txBody>
      </p:sp>
      <p:sp>
        <p:nvSpPr>
          <p:cNvPr id="694275" name="Rectangle 3"/>
          <p:cNvSpPr>
            <a:spLocks noGrp="1" noChangeArrowheads="1"/>
          </p:cNvSpPr>
          <p:nvPr>
            <p:ph type="body" idx="1"/>
          </p:nvPr>
        </p:nvSpPr>
        <p:spPr>
          <a:xfrm>
            <a:off x="382588" y="1414463"/>
            <a:ext cx="8380412" cy="3687762"/>
          </a:xfrm>
        </p:spPr>
        <p:txBody>
          <a:bodyPr/>
          <a:lstStyle/>
          <a:p>
            <a:pPr algn="just" eaLnBrk="1" hangingPunct="1"/>
            <a:r>
              <a:rPr lang="en-US"/>
              <a:t>Giải thuật này chỉ hiệu quả khi tấn công phương pháp RSA trong trường hợp </a:t>
            </a:r>
            <a:r>
              <a:rPr lang="en-US" i="1"/>
              <a:t>n</a:t>
            </a:r>
            <a:r>
              <a:rPr lang="en-US"/>
              <a:t> có thừa số nguyên tố </a:t>
            </a:r>
            <a:r>
              <a:rPr lang="en-US" i="1"/>
              <a:t>p</a:t>
            </a:r>
            <a:r>
              <a:rPr lang="en-US"/>
              <a:t> mà         (</a:t>
            </a:r>
            <a:r>
              <a:rPr lang="en-US" i="1"/>
              <a:t>p </a:t>
            </a:r>
            <a:r>
              <a:rPr lang="en-US">
                <a:sym typeface="Symbol" pitchFamily="18" charset="2"/>
              </a:rPr>
              <a:t></a:t>
            </a:r>
            <a:r>
              <a:rPr lang="en-US"/>
              <a:t> 1) chỉ có các ước số nguyên tố rất nhỏ </a:t>
            </a:r>
          </a:p>
          <a:p>
            <a:pPr algn="just" eaLnBrk="1" hangingPunct="1"/>
            <a:r>
              <a:rPr lang="en-US"/>
              <a:t>Chúng ta có thể dễ dàng xây dựng một hệ thống mã hóa khóa công cộng RSA an toàn đối với giải thuật tấn công </a:t>
            </a:r>
            <a:r>
              <a:rPr lang="en-US" i="1"/>
              <a:t>p </a:t>
            </a:r>
            <a:r>
              <a:rPr lang="en-US">
                <a:sym typeface="Symbol" pitchFamily="18" charset="2"/>
              </a:rPr>
              <a:t></a:t>
            </a:r>
            <a:r>
              <a:rPr lang="en-US"/>
              <a:t> 1. Cách đơn giản nhất là tìm một số nguyên tố </a:t>
            </a:r>
            <a:r>
              <a:rPr lang="en-US" i="1"/>
              <a:t>p</a:t>
            </a:r>
            <a:r>
              <a:rPr lang="en-US"/>
              <a:t>1 lớn, mà </a:t>
            </a:r>
            <a:r>
              <a:rPr lang="en-US" i="1"/>
              <a:t>p </a:t>
            </a:r>
            <a:r>
              <a:rPr lang="en-US"/>
              <a:t>= 2</a:t>
            </a:r>
            <a:r>
              <a:rPr lang="en-US" i="1"/>
              <a:t>p</a:t>
            </a:r>
            <a:r>
              <a:rPr lang="en-US" baseline="-25000"/>
              <a:t>1</a:t>
            </a:r>
            <a:r>
              <a:rPr lang="en-US"/>
              <a:t> + 1 cũng là số nguyên tố, tương tự tìm </a:t>
            </a:r>
            <a:r>
              <a:rPr lang="en-US" i="1"/>
              <a:t>q</a:t>
            </a:r>
            <a:r>
              <a:rPr lang="en-US"/>
              <a:t>1 nguyên tố lớn và </a:t>
            </a:r>
            <a:r>
              <a:rPr lang="en-US" i="1"/>
              <a:t>q </a:t>
            </a:r>
            <a:r>
              <a:rPr lang="en-US"/>
              <a:t>= 2</a:t>
            </a:r>
            <a:r>
              <a:rPr lang="en-US" i="1"/>
              <a:t>q</a:t>
            </a:r>
            <a:r>
              <a:rPr lang="en-US" baseline="-25000"/>
              <a:t>1</a:t>
            </a:r>
            <a:r>
              <a:rPr lang="en-US"/>
              <a:t> + 1 nguyên tố.</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393173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378424" y="42622"/>
            <a:ext cx="7765576" cy="967312"/>
          </a:xfrm>
        </p:spPr>
        <p:txBody>
          <a:bodyPr/>
          <a:lstStyle/>
          <a:p>
            <a:pPr eaLnBrk="1" hangingPunct="1">
              <a:defRPr/>
            </a:pPr>
            <a:r>
              <a:rPr lang="en-US" dirty="0" err="1"/>
              <a:t>Bẻ</a:t>
            </a:r>
            <a:r>
              <a:rPr lang="en-US" dirty="0"/>
              <a:t> </a:t>
            </a:r>
            <a:r>
              <a:rPr lang="en-US" dirty="0" err="1"/>
              <a:t>khóa</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tấn</a:t>
            </a:r>
            <a:r>
              <a:rPr lang="en-US" dirty="0"/>
              <a:t> </a:t>
            </a:r>
            <a:r>
              <a:rPr lang="en-US" dirty="0" err="1"/>
              <a:t>công</a:t>
            </a:r>
            <a:r>
              <a:rPr lang="en-US" dirty="0"/>
              <a:t> </a:t>
            </a:r>
            <a:r>
              <a:rPr lang="en-US" dirty="0" err="1"/>
              <a:t>lặp</a:t>
            </a:r>
            <a:r>
              <a:rPr lang="en-US" dirty="0"/>
              <a:t> </a:t>
            </a:r>
            <a:r>
              <a:rPr lang="en-US" dirty="0" err="1"/>
              <a:t>lại</a:t>
            </a:r>
            <a:r>
              <a:rPr lang="en-US" dirty="0"/>
              <a:t> </a:t>
            </a:r>
          </a:p>
        </p:txBody>
      </p:sp>
      <p:sp>
        <p:nvSpPr>
          <p:cNvPr id="696323" name="Rectangle 3"/>
          <p:cNvSpPr>
            <a:spLocks noGrp="1" noChangeArrowheads="1"/>
          </p:cNvSpPr>
          <p:nvPr>
            <p:ph type="body" idx="1"/>
          </p:nvPr>
        </p:nvSpPr>
        <p:spPr>
          <a:xfrm>
            <a:off x="382588" y="1414463"/>
            <a:ext cx="8380412" cy="5164137"/>
          </a:xfrm>
        </p:spPr>
        <p:txBody>
          <a:bodyPr/>
          <a:lstStyle/>
          <a:p>
            <a:pPr algn="just" eaLnBrk="1" hangingPunct="1"/>
            <a:r>
              <a:rPr lang="en-US"/>
              <a:t>Simons và Norris: hệ thống RSA có thể bị tổn thương khi sử dụng tấn công lặp liên tiếp. Nếu đối thủ biết cặp khóa công cộng {</a:t>
            </a:r>
            <a:r>
              <a:rPr lang="en-US" i="1"/>
              <a:t>n</a:t>
            </a:r>
            <a:r>
              <a:rPr lang="en-US"/>
              <a:t>, </a:t>
            </a:r>
            <a:r>
              <a:rPr lang="en-US" i="1"/>
              <a:t>b</a:t>
            </a:r>
            <a:r>
              <a:rPr lang="en-US"/>
              <a:t>} và từ khóa </a:t>
            </a:r>
            <a:r>
              <a:rPr lang="en-US" i="1"/>
              <a:t>C</a:t>
            </a:r>
            <a:r>
              <a:rPr lang="en-US"/>
              <a:t> thì có thể tính chuỗi các từ khóa sau: </a:t>
            </a:r>
          </a:p>
          <a:p>
            <a:pPr eaLnBrk="1" hangingPunct="1">
              <a:buFont typeface="Wingdings 2" pitchFamily="18" charset="2"/>
              <a:buNone/>
            </a:pPr>
            <a:r>
              <a:rPr lang="fr-FR" sz="2400" i="1"/>
              <a:t>		C</a:t>
            </a:r>
            <a:r>
              <a:rPr lang="fr-FR" sz="2400" baseline="-25000"/>
              <a:t>1</a:t>
            </a:r>
            <a:r>
              <a:rPr lang="fr-FR" sz="2400"/>
              <a:t>=</a:t>
            </a:r>
            <a:r>
              <a:rPr lang="fr-FR" sz="2400" i="1"/>
              <a:t>C</a:t>
            </a:r>
            <a:r>
              <a:rPr lang="fr-FR" sz="2400" i="1" baseline="30000"/>
              <a:t>b</a:t>
            </a:r>
            <a:r>
              <a:rPr lang="fr-FR" sz="2400"/>
              <a:t> (mod </a:t>
            </a:r>
            <a:r>
              <a:rPr lang="fr-FR" sz="2400" i="1"/>
              <a:t>n</a:t>
            </a:r>
            <a:r>
              <a:rPr lang="fr-FR" sz="2400"/>
              <a:t>)</a:t>
            </a:r>
          </a:p>
          <a:p>
            <a:pPr eaLnBrk="1" hangingPunct="1">
              <a:buFont typeface="Wingdings 2" pitchFamily="18" charset="2"/>
              <a:buNone/>
            </a:pPr>
            <a:r>
              <a:rPr lang="fr-FR" sz="2400"/>
              <a:t>		</a:t>
            </a:r>
            <a:r>
              <a:rPr lang="fr-FR" sz="2400" i="1"/>
              <a:t>C</a:t>
            </a:r>
            <a:r>
              <a:rPr lang="fr-FR" sz="2400" baseline="-25000"/>
              <a:t>2</a:t>
            </a:r>
            <a:r>
              <a:rPr lang="fr-FR" sz="2400"/>
              <a:t>=</a:t>
            </a:r>
            <a:r>
              <a:rPr lang="fr-FR" sz="2400" i="1"/>
              <a:t>C</a:t>
            </a:r>
            <a:r>
              <a:rPr lang="fr-FR" sz="2400" baseline="-25000"/>
              <a:t>1</a:t>
            </a:r>
            <a:r>
              <a:rPr lang="fr-FR" sz="2400" i="1" baseline="30000"/>
              <a:t>b</a:t>
            </a:r>
            <a:r>
              <a:rPr lang="fr-FR" sz="2400"/>
              <a:t> (mod </a:t>
            </a:r>
            <a:r>
              <a:rPr lang="fr-FR" sz="2400" i="1"/>
              <a:t>n</a:t>
            </a:r>
            <a:r>
              <a:rPr lang="fr-FR" sz="2400"/>
              <a:t>)	</a:t>
            </a:r>
          </a:p>
          <a:p>
            <a:pPr eaLnBrk="1" hangingPunct="1">
              <a:buFont typeface="Wingdings 2" pitchFamily="18" charset="2"/>
              <a:buNone/>
            </a:pPr>
            <a:r>
              <a:rPr lang="fr-FR" sz="2400"/>
              <a:t>		</a:t>
            </a:r>
            <a:r>
              <a:rPr lang="fr-FR" sz="2400" b="1"/>
              <a:t>…</a:t>
            </a:r>
            <a:endParaRPr lang="fr-FR" sz="2400"/>
          </a:p>
          <a:p>
            <a:pPr eaLnBrk="1" hangingPunct="1">
              <a:buFont typeface="Wingdings 2" pitchFamily="18" charset="2"/>
              <a:buNone/>
            </a:pPr>
            <a:r>
              <a:rPr lang="fr-FR" sz="2400" i="1"/>
              <a:t>		C</a:t>
            </a:r>
            <a:r>
              <a:rPr lang="fr-FR" sz="2400" baseline="-25000"/>
              <a:t>i</a:t>
            </a:r>
            <a:r>
              <a:rPr lang="fr-FR" sz="2400"/>
              <a:t>=</a:t>
            </a:r>
            <a:r>
              <a:rPr lang="fr-FR" sz="2400" i="1"/>
              <a:t>C</a:t>
            </a:r>
            <a:r>
              <a:rPr lang="fr-FR" sz="2400" i="1" baseline="-25000"/>
              <a:t>i</a:t>
            </a:r>
            <a:r>
              <a:rPr lang="fr-FR" sz="2400" baseline="-25000"/>
              <a:t>-1</a:t>
            </a:r>
            <a:r>
              <a:rPr lang="fr-FR" sz="2400" i="1" baseline="30000"/>
              <a:t>b</a:t>
            </a:r>
            <a:r>
              <a:rPr lang="fr-FR" sz="2400"/>
              <a:t> (mod </a:t>
            </a:r>
            <a:r>
              <a:rPr lang="fr-FR" sz="2400" i="1"/>
              <a:t>n</a:t>
            </a:r>
            <a:r>
              <a:rPr lang="fr-FR" sz="2400"/>
              <a:t>)</a:t>
            </a:r>
            <a:r>
              <a:rPr lang="en-US" sz="2400"/>
              <a:t> </a:t>
            </a:r>
          </a:p>
          <a:p>
            <a:pPr eaLnBrk="1" hangingPunct="1"/>
            <a:r>
              <a:rPr lang="fr-FR"/>
              <a:t>Nếu có một phần tử </a:t>
            </a:r>
            <a:r>
              <a:rPr lang="fr-FR" i="1"/>
              <a:t>C</a:t>
            </a:r>
            <a:r>
              <a:rPr lang="fr-FR" i="1" baseline="-25000"/>
              <a:t>j</a:t>
            </a:r>
            <a:r>
              <a:rPr lang="fr-FR"/>
              <a:t> trong chuỗi </a:t>
            </a:r>
            <a:r>
              <a:rPr lang="fr-FR" i="1"/>
              <a:t>C</a:t>
            </a:r>
            <a:r>
              <a:rPr lang="fr-FR" baseline="-25000"/>
              <a:t>1</a:t>
            </a:r>
            <a:r>
              <a:rPr lang="fr-FR"/>
              <a:t>, </a:t>
            </a:r>
            <a:r>
              <a:rPr lang="fr-FR" i="1"/>
              <a:t>C</a:t>
            </a:r>
            <a:r>
              <a:rPr lang="fr-FR" baseline="-25000"/>
              <a:t>2</a:t>
            </a:r>
            <a:r>
              <a:rPr lang="fr-FR"/>
              <a:t>, </a:t>
            </a:r>
            <a:r>
              <a:rPr lang="fr-FR" i="1"/>
              <a:t>C</a:t>
            </a:r>
            <a:r>
              <a:rPr lang="fr-FR" baseline="-25000"/>
              <a:t>3</a:t>
            </a:r>
            <a:r>
              <a:rPr lang="fr-FR"/>
              <a:t>,…., </a:t>
            </a:r>
            <a:r>
              <a:rPr lang="fr-FR" i="1"/>
              <a:t>C</a:t>
            </a:r>
            <a:r>
              <a:rPr lang="fr-FR" i="1" baseline="-25000"/>
              <a:t>i</a:t>
            </a:r>
            <a:r>
              <a:rPr lang="fr-FR"/>
              <a:t> sao cho </a:t>
            </a:r>
            <a:r>
              <a:rPr lang="fr-FR" i="1"/>
              <a:t>C</a:t>
            </a:r>
            <a:r>
              <a:rPr lang="fr-FR" i="1" baseline="-25000"/>
              <a:t>j</a:t>
            </a:r>
            <a:r>
              <a:rPr lang="fr-FR"/>
              <a:t> = </a:t>
            </a:r>
            <a:r>
              <a:rPr lang="fr-FR" i="1"/>
              <a:t>C</a:t>
            </a:r>
            <a:r>
              <a:rPr lang="fr-FR"/>
              <a:t> thì khi đó sẽ tìm được </a:t>
            </a:r>
            <a:r>
              <a:rPr lang="fr-FR" i="1"/>
              <a:t>M </a:t>
            </a:r>
            <a:r>
              <a:rPr lang="fr-FR"/>
              <a:t>= </a:t>
            </a:r>
            <a:r>
              <a:rPr lang="fr-FR" i="1"/>
              <a:t>C</a:t>
            </a:r>
            <a:r>
              <a:rPr lang="fr-FR" i="1" baseline="-25000"/>
              <a:t>j</a:t>
            </a:r>
            <a:r>
              <a:rPr lang="fr-FR" baseline="-25000"/>
              <a:t>-1</a:t>
            </a:r>
            <a:r>
              <a:rPr lang="fr-FR"/>
              <a:t>  vì</a:t>
            </a:r>
            <a:r>
              <a:rPr lang="en-US"/>
              <a:t> </a:t>
            </a:r>
          </a:p>
          <a:p>
            <a:pPr eaLnBrk="1" hangingPunct="1">
              <a:buFont typeface="Wingdings 2" pitchFamily="18" charset="2"/>
              <a:buNone/>
            </a:pPr>
            <a:r>
              <a:rPr lang="fr-FR" sz="2400" i="1"/>
              <a:t>		C</a:t>
            </a:r>
            <a:r>
              <a:rPr lang="fr-FR" sz="2400" baseline="-25000"/>
              <a:t>j</a:t>
            </a:r>
            <a:r>
              <a:rPr lang="fr-FR" sz="2400"/>
              <a:t> = </a:t>
            </a:r>
            <a:r>
              <a:rPr lang="fr-FR" sz="2400" i="1"/>
              <a:t>C</a:t>
            </a:r>
            <a:r>
              <a:rPr lang="fr-FR" sz="2400" i="1" baseline="-25000"/>
              <a:t>j</a:t>
            </a:r>
            <a:r>
              <a:rPr lang="fr-FR" sz="2400" baseline="-25000"/>
              <a:t>-1</a:t>
            </a:r>
            <a:r>
              <a:rPr lang="fr-FR" sz="2400" i="1" baseline="30000"/>
              <a:t>b</a:t>
            </a:r>
            <a:r>
              <a:rPr lang="fr-FR" sz="2400"/>
              <a:t> (mod </a:t>
            </a:r>
            <a:r>
              <a:rPr lang="fr-FR" sz="2400" i="1"/>
              <a:t>n</a:t>
            </a:r>
            <a:r>
              <a:rPr lang="fr-FR" sz="2400"/>
              <a:t>)</a:t>
            </a:r>
          </a:p>
          <a:p>
            <a:pPr eaLnBrk="1" hangingPunct="1">
              <a:buFont typeface="Wingdings 2" pitchFamily="18" charset="2"/>
              <a:buNone/>
            </a:pPr>
            <a:r>
              <a:rPr lang="fr-FR" sz="2400" i="1"/>
              <a:t>		C </a:t>
            </a:r>
            <a:r>
              <a:rPr lang="fr-FR" sz="2400"/>
              <a:t>= </a:t>
            </a:r>
            <a:r>
              <a:rPr lang="fr-FR" sz="2400" i="1"/>
              <a:t>M</a:t>
            </a:r>
            <a:r>
              <a:rPr lang="fr-FR" sz="2400" i="1" baseline="30000"/>
              <a:t>b</a:t>
            </a:r>
            <a:r>
              <a:rPr lang="fr-FR" sz="2400"/>
              <a:t> (mod </a:t>
            </a:r>
            <a:r>
              <a:rPr lang="fr-FR" sz="2400" i="1"/>
              <a:t>n</a:t>
            </a:r>
            <a:r>
              <a:rPr lang="fr-FR" sz="2400"/>
              <a:t>)</a:t>
            </a:r>
            <a:r>
              <a:rPr lang="en-US" sz="2400"/>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328165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378424" y="42622"/>
            <a:ext cx="7765576" cy="967312"/>
          </a:xfrm>
        </p:spPr>
        <p:txBody>
          <a:bodyPr/>
          <a:lstStyle/>
          <a:p>
            <a:pPr eaLnBrk="1" hangingPunct="1"/>
            <a:r>
              <a:rPr lang="en-US" dirty="0" err="1"/>
              <a:t>Bẻ</a:t>
            </a:r>
            <a:r>
              <a:rPr lang="en-US" dirty="0"/>
              <a:t> </a:t>
            </a:r>
            <a:r>
              <a:rPr lang="en-US" dirty="0" err="1"/>
              <a:t>khóa</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tấn</a:t>
            </a:r>
            <a:r>
              <a:rPr lang="en-US" dirty="0"/>
              <a:t> </a:t>
            </a:r>
            <a:r>
              <a:rPr lang="en-US" dirty="0" err="1"/>
              <a:t>công</a:t>
            </a:r>
            <a:r>
              <a:rPr lang="en-US" dirty="0"/>
              <a:t> </a:t>
            </a:r>
            <a:r>
              <a:rPr lang="en-US" dirty="0" err="1"/>
              <a:t>lặp</a:t>
            </a:r>
            <a:r>
              <a:rPr lang="en-US" dirty="0"/>
              <a:t> </a:t>
            </a:r>
            <a:r>
              <a:rPr lang="en-US" dirty="0" err="1"/>
              <a:t>lại</a:t>
            </a:r>
            <a:endParaRPr lang="en-US" dirty="0"/>
          </a:p>
        </p:txBody>
      </p:sp>
      <p:sp>
        <p:nvSpPr>
          <p:cNvPr id="698371" name="Rectangle 3"/>
          <p:cNvSpPr>
            <a:spLocks noGrp="1" noChangeArrowheads="1"/>
          </p:cNvSpPr>
          <p:nvPr>
            <p:ph type="body" idx="1"/>
          </p:nvPr>
        </p:nvSpPr>
        <p:spPr>
          <a:xfrm>
            <a:off x="382588" y="1414463"/>
            <a:ext cx="8380412" cy="2408237"/>
          </a:xfrm>
        </p:spPr>
        <p:txBody>
          <a:bodyPr/>
          <a:lstStyle/>
          <a:p>
            <a:pPr eaLnBrk="1" hangingPunct="1"/>
            <a:r>
              <a:rPr lang="fr-FR"/>
              <a:t>Ví dụ: Giả sử anh ta biết {</a:t>
            </a:r>
            <a:r>
              <a:rPr lang="fr-FR" i="1"/>
              <a:t>n</a:t>
            </a:r>
            <a:r>
              <a:rPr lang="fr-FR"/>
              <a:t>, </a:t>
            </a:r>
            <a:r>
              <a:rPr lang="fr-FR" i="1"/>
              <a:t>b</a:t>
            </a:r>
            <a:r>
              <a:rPr lang="fr-FR"/>
              <a:t>, </a:t>
            </a:r>
            <a:r>
              <a:rPr lang="fr-FR" i="1"/>
              <a:t>C</a:t>
            </a:r>
            <a:r>
              <a:rPr lang="fr-FR"/>
              <a:t>}={35, 17, 3},anh ta sẽ tính:</a:t>
            </a:r>
          </a:p>
          <a:p>
            <a:pPr eaLnBrk="1" hangingPunct="1">
              <a:buFont typeface="Wingdings 2" pitchFamily="18" charset="2"/>
              <a:buNone/>
            </a:pPr>
            <a:r>
              <a:rPr lang="fr-FR"/>
              <a:t>		</a:t>
            </a:r>
            <a:r>
              <a:rPr lang="fr-FR" i="1"/>
              <a:t>C</a:t>
            </a:r>
            <a:r>
              <a:rPr lang="fr-FR" baseline="-25000"/>
              <a:t>1</a:t>
            </a:r>
            <a:r>
              <a:rPr lang="fr-FR"/>
              <a:t> = </a:t>
            </a:r>
            <a:r>
              <a:rPr lang="fr-FR" i="1"/>
              <a:t>C</a:t>
            </a:r>
            <a:r>
              <a:rPr lang="fr-FR" i="1" baseline="30000"/>
              <a:t>b</a:t>
            </a:r>
            <a:r>
              <a:rPr lang="fr-FR"/>
              <a:t> (mod </a:t>
            </a:r>
            <a:r>
              <a:rPr lang="fr-FR" i="1"/>
              <a:t>n</a:t>
            </a:r>
            <a:r>
              <a:rPr lang="fr-FR"/>
              <a:t>)   = 3</a:t>
            </a:r>
            <a:r>
              <a:rPr lang="fr-FR" baseline="30000"/>
              <a:t>17</a:t>
            </a:r>
            <a:r>
              <a:rPr lang="fr-FR"/>
              <a:t> (mod 35) = 33</a:t>
            </a:r>
          </a:p>
          <a:p>
            <a:pPr eaLnBrk="1" hangingPunct="1">
              <a:buFont typeface="Wingdings 2" pitchFamily="18" charset="2"/>
              <a:buNone/>
            </a:pPr>
            <a:r>
              <a:rPr lang="fr-FR"/>
              <a:t>		</a:t>
            </a:r>
            <a:r>
              <a:rPr lang="de-DE" i="1"/>
              <a:t>C</a:t>
            </a:r>
            <a:r>
              <a:rPr lang="de-DE" baseline="-25000"/>
              <a:t>2</a:t>
            </a:r>
            <a:r>
              <a:rPr lang="de-DE"/>
              <a:t> = </a:t>
            </a:r>
            <a:r>
              <a:rPr lang="de-DE" i="1"/>
              <a:t>C</a:t>
            </a:r>
            <a:r>
              <a:rPr lang="de-DE" baseline="-25000"/>
              <a:t>1</a:t>
            </a:r>
            <a:r>
              <a:rPr lang="de-DE" i="1" baseline="30000"/>
              <a:t>b</a:t>
            </a:r>
            <a:r>
              <a:rPr lang="de-DE"/>
              <a:t> (mod </a:t>
            </a:r>
            <a:r>
              <a:rPr lang="de-DE" i="1"/>
              <a:t>n</a:t>
            </a:r>
            <a:r>
              <a:rPr lang="de-DE"/>
              <a:t>) = 33</a:t>
            </a:r>
            <a:r>
              <a:rPr lang="de-DE" baseline="30000"/>
              <a:t>17</a:t>
            </a:r>
            <a:r>
              <a:rPr lang="de-DE"/>
              <a:t> (mod 35) = 3</a:t>
            </a:r>
            <a:endParaRPr lang="en-US"/>
          </a:p>
          <a:p>
            <a:pPr eaLnBrk="1" hangingPunct="1"/>
            <a:r>
              <a:rPr lang="en-US"/>
              <a:t>Vì </a:t>
            </a:r>
            <a:r>
              <a:rPr lang="en-US" i="1"/>
              <a:t>C</a:t>
            </a:r>
            <a:r>
              <a:rPr lang="en-US" baseline="-25000"/>
              <a:t>2</a:t>
            </a:r>
            <a:r>
              <a:rPr lang="en-US"/>
              <a:t> = </a:t>
            </a:r>
            <a:r>
              <a:rPr lang="en-US" i="1"/>
              <a:t>C</a:t>
            </a:r>
            <a:r>
              <a:rPr lang="en-US"/>
              <a:t> nên </a:t>
            </a:r>
            <a:r>
              <a:rPr lang="en-US" i="1"/>
              <a:t>M </a:t>
            </a:r>
            <a:r>
              <a:rPr lang="en-US"/>
              <a:t>= </a:t>
            </a:r>
            <a:r>
              <a:rPr lang="en-US" i="1"/>
              <a:t>C</a:t>
            </a:r>
            <a:r>
              <a:rPr lang="en-US" baseline="-25000"/>
              <a:t>1</a:t>
            </a:r>
            <a:r>
              <a:rPr lang="en-US"/>
              <a:t> = 33</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333343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pPr eaLnBrk="1" hangingPunct="1">
              <a:defRPr/>
            </a:pPr>
            <a:r>
              <a:rPr lang="en-US" dirty="0" err="1"/>
              <a:t>Sự</a:t>
            </a:r>
            <a:r>
              <a:rPr lang="en-US" dirty="0"/>
              <a:t> </a:t>
            </a:r>
            <a:r>
              <a:rPr lang="en-US" dirty="0" err="1"/>
              <a:t>che</a:t>
            </a:r>
            <a:r>
              <a:rPr lang="en-US" dirty="0"/>
              <a:t> </a:t>
            </a:r>
            <a:r>
              <a:rPr lang="en-US" dirty="0" err="1"/>
              <a:t>dấu</a:t>
            </a:r>
            <a:r>
              <a:rPr lang="en-US" dirty="0"/>
              <a:t> </a:t>
            </a:r>
            <a:r>
              <a:rPr lang="en-US" dirty="0" err="1"/>
              <a:t>thông</a:t>
            </a:r>
            <a:r>
              <a:rPr lang="en-US" dirty="0"/>
              <a:t> tin </a:t>
            </a:r>
            <a:r>
              <a:rPr lang="en-US" dirty="0" err="1"/>
              <a:t>trong</a:t>
            </a:r>
            <a:r>
              <a:rPr lang="en-US" dirty="0"/>
              <a:t>                      </a:t>
            </a:r>
            <a:r>
              <a:rPr lang="en-US" dirty="0" err="1"/>
              <a:t>hệ</a:t>
            </a:r>
            <a:r>
              <a:rPr lang="en-US" dirty="0"/>
              <a:t> </a:t>
            </a:r>
            <a:r>
              <a:rPr lang="en-US" dirty="0" err="1"/>
              <a:t>thống</a:t>
            </a:r>
            <a:r>
              <a:rPr lang="en-US" dirty="0"/>
              <a:t> RSA </a:t>
            </a:r>
          </a:p>
        </p:txBody>
      </p:sp>
      <p:sp>
        <p:nvSpPr>
          <p:cNvPr id="700419" name="Rectangle 3"/>
          <p:cNvSpPr>
            <a:spLocks noGrp="1" noChangeArrowheads="1"/>
          </p:cNvSpPr>
          <p:nvPr>
            <p:ph type="body" idx="1"/>
          </p:nvPr>
        </p:nvSpPr>
        <p:spPr>
          <a:xfrm>
            <a:off x="382588" y="1414463"/>
            <a:ext cx="8380412" cy="4586287"/>
          </a:xfrm>
        </p:spPr>
        <p:txBody>
          <a:bodyPr/>
          <a:lstStyle/>
          <a:p>
            <a:pPr eaLnBrk="1" hangingPunct="1"/>
            <a:r>
              <a:rPr lang="en-US"/>
              <a:t>Hệ thống RSA có đặc điểm là thông tin không phải luôn được che dấu. </a:t>
            </a:r>
          </a:p>
          <a:p>
            <a:pPr eaLnBrk="1" hangingPunct="1"/>
            <a:r>
              <a:rPr lang="en-US"/>
              <a:t>Giả sử người gởi có </a:t>
            </a:r>
            <a:r>
              <a:rPr lang="en-US" i="1"/>
              <a:t>b </a:t>
            </a:r>
            <a:r>
              <a:rPr lang="en-US"/>
              <a:t>= 17, </a:t>
            </a:r>
            <a:r>
              <a:rPr lang="en-US" i="1"/>
              <a:t>n </a:t>
            </a:r>
            <a:r>
              <a:rPr lang="en-US"/>
              <a:t>= 35. Nếu anh ta muốn gởi bất cứ dữ liệu nào thuộc tập sau </a:t>
            </a:r>
          </a:p>
          <a:p>
            <a:pPr algn="ctr" eaLnBrk="1" hangingPunct="1">
              <a:buFont typeface="Wingdings 2" pitchFamily="18" charset="2"/>
              <a:buNone/>
            </a:pPr>
            <a:r>
              <a:rPr lang="en-US"/>
              <a:t>{1, 6, 7, 8, 13, 14, 15, 20, 21, 22, 27, 28, 29, 34}</a:t>
            </a:r>
          </a:p>
          <a:p>
            <a:pPr eaLnBrk="1" hangingPunct="1">
              <a:buFont typeface="Wingdings 2" pitchFamily="18" charset="2"/>
              <a:buNone/>
            </a:pPr>
            <a:r>
              <a:rPr lang="en-US"/>
              <a:t>	thì kết quả của việc mã hóa lại chính là dữ liệu ban đầu. </a:t>
            </a:r>
            <a:r>
              <a:rPr lang="fr-FR"/>
              <a:t>Nghĩa là, </a:t>
            </a:r>
            <a:r>
              <a:rPr lang="fr-FR" i="1"/>
              <a:t>M </a:t>
            </a:r>
            <a:r>
              <a:rPr lang="fr-FR"/>
              <a:t>= </a:t>
            </a:r>
            <a:r>
              <a:rPr lang="fr-FR" i="1"/>
              <a:t>M</a:t>
            </a:r>
            <a:r>
              <a:rPr lang="fr-FR" i="1" baseline="30000"/>
              <a:t>b</a:t>
            </a:r>
            <a:r>
              <a:rPr lang="fr-FR"/>
              <a:t> mod </a:t>
            </a:r>
            <a:r>
              <a:rPr lang="fr-FR" i="1"/>
              <a:t>n</a:t>
            </a:r>
            <a:r>
              <a:rPr lang="fr-FR"/>
              <a:t>. </a:t>
            </a:r>
          </a:p>
          <a:p>
            <a:pPr eaLnBrk="1" hangingPunct="1"/>
            <a:r>
              <a:rPr lang="fr-FR"/>
              <a:t>Còn khi </a:t>
            </a:r>
            <a:r>
              <a:rPr lang="fr-FR" i="1"/>
              <a:t>p </a:t>
            </a:r>
            <a:r>
              <a:rPr lang="fr-FR"/>
              <a:t>= 109, </a:t>
            </a:r>
            <a:r>
              <a:rPr lang="fr-FR" i="1"/>
              <a:t>q </a:t>
            </a:r>
            <a:r>
              <a:rPr lang="fr-FR"/>
              <a:t>= 97, </a:t>
            </a:r>
            <a:r>
              <a:rPr lang="fr-FR" i="1"/>
              <a:t>b </a:t>
            </a:r>
            <a:r>
              <a:rPr lang="fr-FR"/>
              <a:t>= 865 thì hệ thống hoàn toàn không có sự che dấu thông tin, bởi vì:</a:t>
            </a:r>
          </a:p>
          <a:p>
            <a:pPr algn="ctr" eaLnBrk="1" hangingPunct="1">
              <a:buFont typeface="Wingdings 2" pitchFamily="18" charset="2"/>
              <a:buNone/>
            </a:pPr>
            <a:r>
              <a:rPr lang="en-US">
                <a:sym typeface="Symbol" pitchFamily="18" charset="2"/>
              </a:rPr>
              <a:t></a:t>
            </a:r>
            <a:r>
              <a:rPr lang="fr-FR" i="1"/>
              <a:t>M</a:t>
            </a:r>
            <a:r>
              <a:rPr lang="fr-FR"/>
              <a:t>, </a:t>
            </a:r>
            <a:r>
              <a:rPr lang="fr-FR" i="1"/>
              <a:t>M </a:t>
            </a:r>
            <a:r>
              <a:rPr lang="fr-FR"/>
              <a:t>= </a:t>
            </a:r>
            <a:r>
              <a:rPr lang="fr-FR" i="1"/>
              <a:t>M</a:t>
            </a:r>
            <a:r>
              <a:rPr lang="fr-FR" baseline="30000"/>
              <a:t>865</a:t>
            </a:r>
            <a:r>
              <a:rPr lang="fr-FR"/>
              <a:t> mod (109*97)</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405618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pPr eaLnBrk="1" hangingPunct="1"/>
            <a:r>
              <a:rPr lang="en-US"/>
              <a:t>Mở đầu</a:t>
            </a:r>
          </a:p>
        </p:txBody>
      </p:sp>
      <p:sp>
        <p:nvSpPr>
          <p:cNvPr id="663555" name="Rectangle 3"/>
          <p:cNvSpPr>
            <a:spLocks noGrp="1" noChangeArrowheads="1"/>
          </p:cNvSpPr>
          <p:nvPr>
            <p:ph type="body" idx="1"/>
          </p:nvPr>
        </p:nvSpPr>
        <p:spPr>
          <a:xfrm>
            <a:off x="382588" y="1414463"/>
            <a:ext cx="8380412" cy="4713287"/>
          </a:xfrm>
        </p:spPr>
        <p:txBody>
          <a:bodyPr/>
          <a:lstStyle/>
          <a:p>
            <a:pPr eaLnBrk="1" hangingPunct="1">
              <a:defRPr/>
            </a:pPr>
            <a:r>
              <a:rPr lang="en-US" dirty="0" err="1"/>
              <a:t>Vấn</a:t>
            </a:r>
            <a:r>
              <a:rPr lang="en-US" dirty="0"/>
              <a:t> </a:t>
            </a:r>
            <a:r>
              <a:rPr lang="en-US" dirty="0" err="1"/>
              <a:t>đề</a:t>
            </a:r>
            <a:r>
              <a:rPr lang="en-US" dirty="0"/>
              <a:t> </a:t>
            </a:r>
            <a:r>
              <a:rPr lang="en-US" dirty="0" err="1"/>
              <a:t>phát</a:t>
            </a:r>
            <a:r>
              <a:rPr lang="en-US" dirty="0"/>
              <a:t> </a:t>
            </a:r>
            <a:r>
              <a:rPr lang="en-US" dirty="0" err="1"/>
              <a:t>sinh</a:t>
            </a:r>
            <a:r>
              <a:rPr lang="en-US" dirty="0"/>
              <a:t> </a:t>
            </a:r>
            <a:r>
              <a:rPr lang="en-US" dirty="0" err="1"/>
              <a:t>trong</a:t>
            </a:r>
            <a:r>
              <a:rPr lang="en-US" dirty="0"/>
              <a:t> </a:t>
            </a:r>
            <a:r>
              <a:rPr lang="en-US" dirty="0" err="1"/>
              <a:t>các</a:t>
            </a:r>
            <a:r>
              <a:rPr lang="en-US" dirty="0"/>
              <a:t> </a:t>
            </a:r>
            <a:r>
              <a:rPr lang="en-US" dirty="0" err="1">
                <a:solidFill>
                  <a:srgbClr val="FF99FF"/>
                </a:solidFill>
              </a:rPr>
              <a:t>hệ</a:t>
            </a:r>
            <a:r>
              <a:rPr lang="en-US" dirty="0">
                <a:solidFill>
                  <a:srgbClr val="FF99FF"/>
                </a:solidFill>
              </a:rPr>
              <a:t> </a:t>
            </a:r>
            <a:r>
              <a:rPr lang="en-US" dirty="0" err="1">
                <a:solidFill>
                  <a:srgbClr val="FF99FF"/>
                </a:solidFill>
              </a:rPr>
              <a:t>thống</a:t>
            </a:r>
            <a:r>
              <a:rPr lang="en-US" dirty="0">
                <a:solidFill>
                  <a:srgbClr val="FF99FF"/>
                </a:solidFill>
              </a:rPr>
              <a:t> </a:t>
            </a:r>
            <a:r>
              <a:rPr lang="en-US" dirty="0" err="1">
                <a:solidFill>
                  <a:srgbClr val="FF99FF"/>
                </a:solidFill>
              </a:rPr>
              <a:t>mã</a:t>
            </a:r>
            <a:r>
              <a:rPr lang="en-US" dirty="0">
                <a:solidFill>
                  <a:srgbClr val="FF99FF"/>
                </a:solidFill>
              </a:rPr>
              <a:t> </a:t>
            </a:r>
            <a:r>
              <a:rPr lang="en-US" dirty="0" err="1">
                <a:solidFill>
                  <a:srgbClr val="FF99FF"/>
                </a:solidFill>
              </a:rPr>
              <a:t>hóa</a:t>
            </a:r>
            <a:r>
              <a:rPr lang="en-US" dirty="0">
                <a:solidFill>
                  <a:srgbClr val="FF99FF"/>
                </a:solidFill>
              </a:rPr>
              <a:t> </a:t>
            </a:r>
            <a:r>
              <a:rPr lang="en-US" dirty="0" err="1">
                <a:solidFill>
                  <a:srgbClr val="FF99FF"/>
                </a:solidFill>
              </a:rPr>
              <a:t>quy</a:t>
            </a:r>
            <a:r>
              <a:rPr lang="en-US" dirty="0">
                <a:solidFill>
                  <a:srgbClr val="FF99FF"/>
                </a:solidFill>
              </a:rPr>
              <a:t> </a:t>
            </a:r>
            <a:r>
              <a:rPr lang="en-US" dirty="0" err="1">
                <a:solidFill>
                  <a:srgbClr val="FF99FF"/>
                </a:solidFill>
              </a:rPr>
              <a:t>ước</a:t>
            </a:r>
            <a:r>
              <a:rPr lang="en-US" dirty="0">
                <a:solidFill>
                  <a:srgbClr val="FF99FF"/>
                </a:solidFill>
              </a:rPr>
              <a:t> </a:t>
            </a:r>
            <a:r>
              <a:rPr lang="en-US" dirty="0" err="1"/>
              <a:t>là</a:t>
            </a:r>
            <a:r>
              <a:rPr lang="en-US" dirty="0"/>
              <a:t> </a:t>
            </a:r>
            <a:r>
              <a:rPr lang="en-US" dirty="0" err="1"/>
              <a:t>việc</a:t>
            </a:r>
            <a:r>
              <a:rPr lang="en-US" dirty="0"/>
              <a:t> </a:t>
            </a:r>
            <a:r>
              <a:rPr lang="en-US" dirty="0" err="1">
                <a:solidFill>
                  <a:srgbClr val="66FF33"/>
                </a:solidFill>
              </a:rPr>
              <a:t>quy</a:t>
            </a:r>
            <a:r>
              <a:rPr lang="en-US" dirty="0">
                <a:solidFill>
                  <a:srgbClr val="66FF33"/>
                </a:solidFill>
              </a:rPr>
              <a:t> </a:t>
            </a:r>
            <a:r>
              <a:rPr lang="en-US" dirty="0" err="1">
                <a:solidFill>
                  <a:srgbClr val="66FF33"/>
                </a:solidFill>
              </a:rPr>
              <a:t>ước</a:t>
            </a:r>
            <a:r>
              <a:rPr lang="en-US" dirty="0">
                <a:solidFill>
                  <a:srgbClr val="66FF33"/>
                </a:solidFill>
              </a:rPr>
              <a:t> </a:t>
            </a:r>
            <a:r>
              <a:rPr lang="en-US" dirty="0" err="1">
                <a:solidFill>
                  <a:srgbClr val="66FF33"/>
                </a:solidFill>
              </a:rPr>
              <a:t>chung</a:t>
            </a:r>
            <a:r>
              <a:rPr lang="en-US" dirty="0">
                <a:solidFill>
                  <a:srgbClr val="66FF33"/>
                </a:solidFill>
              </a:rPr>
              <a:t> </a:t>
            </a:r>
            <a:r>
              <a:rPr lang="en-US" dirty="0" err="1">
                <a:solidFill>
                  <a:srgbClr val="66FF33"/>
                </a:solidFill>
              </a:rPr>
              <a:t>mã</a:t>
            </a:r>
            <a:r>
              <a:rPr lang="en-US" dirty="0">
                <a:solidFill>
                  <a:srgbClr val="66FF33"/>
                </a:solidFill>
              </a:rPr>
              <a:t> </a:t>
            </a:r>
            <a:r>
              <a:rPr lang="en-US" dirty="0" err="1">
                <a:solidFill>
                  <a:srgbClr val="66FF33"/>
                </a:solidFill>
              </a:rPr>
              <a:t>khóa</a:t>
            </a:r>
            <a:r>
              <a:rPr lang="en-US" dirty="0">
                <a:solidFill>
                  <a:srgbClr val="66FF33"/>
                </a:solidFill>
              </a:rPr>
              <a:t> </a:t>
            </a:r>
            <a:r>
              <a:rPr lang="en-US" i="1" dirty="0">
                <a:solidFill>
                  <a:srgbClr val="66FF33"/>
                </a:solidFill>
              </a:rPr>
              <a:t>k</a:t>
            </a:r>
            <a:r>
              <a:rPr lang="en-US" dirty="0">
                <a:solidFill>
                  <a:srgbClr val="66FF33"/>
                </a:solidFill>
              </a:rPr>
              <a:t> </a:t>
            </a:r>
            <a:r>
              <a:rPr lang="en-US" dirty="0" err="1"/>
              <a:t>giữa</a:t>
            </a:r>
            <a:r>
              <a:rPr lang="en-US" dirty="0"/>
              <a:t> </a:t>
            </a:r>
            <a:r>
              <a:rPr lang="en-US" dirty="0" err="1"/>
              <a:t>người</a:t>
            </a:r>
            <a:r>
              <a:rPr lang="en-US" dirty="0"/>
              <a:t> </a:t>
            </a:r>
            <a:r>
              <a:rPr lang="en-US" dirty="0" err="1"/>
              <a:t>gửi</a:t>
            </a:r>
            <a:r>
              <a:rPr lang="en-US" dirty="0"/>
              <a:t> A </a:t>
            </a:r>
            <a:r>
              <a:rPr lang="en-US" dirty="0" err="1"/>
              <a:t>và</a:t>
            </a:r>
            <a:r>
              <a:rPr lang="en-US" dirty="0"/>
              <a:t> </a:t>
            </a:r>
            <a:r>
              <a:rPr lang="en-US" dirty="0" err="1"/>
              <a:t>người</a:t>
            </a:r>
            <a:r>
              <a:rPr lang="en-US" dirty="0"/>
              <a:t> </a:t>
            </a:r>
            <a:r>
              <a:rPr lang="en-US" dirty="0" err="1"/>
              <a:t>nhận</a:t>
            </a:r>
            <a:r>
              <a:rPr lang="en-US" dirty="0"/>
              <a:t> B. </a:t>
            </a:r>
          </a:p>
          <a:p>
            <a:pPr eaLnBrk="1" hangingPunct="1">
              <a:defRPr/>
            </a:pPr>
            <a:r>
              <a:rPr lang="en-US" dirty="0" err="1"/>
              <a:t>Trên</a:t>
            </a:r>
            <a:r>
              <a:rPr lang="en-US" dirty="0"/>
              <a:t> </a:t>
            </a:r>
            <a:r>
              <a:rPr lang="en-US" dirty="0" err="1"/>
              <a:t>thực</a:t>
            </a:r>
            <a:r>
              <a:rPr lang="en-US" dirty="0"/>
              <a:t> </a:t>
            </a:r>
            <a:r>
              <a:rPr lang="en-US" dirty="0" err="1"/>
              <a:t>tế</a:t>
            </a:r>
            <a:r>
              <a:rPr lang="en-US" dirty="0"/>
              <a:t>, </a:t>
            </a:r>
            <a:r>
              <a:rPr lang="en-US" dirty="0" err="1"/>
              <a:t>nhu</a:t>
            </a:r>
            <a:r>
              <a:rPr lang="en-US" dirty="0"/>
              <a:t> </a:t>
            </a:r>
            <a:r>
              <a:rPr lang="en-US" dirty="0" err="1"/>
              <a:t>cầu</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của</a:t>
            </a:r>
            <a:r>
              <a:rPr lang="en-US" dirty="0"/>
              <a:t> </a:t>
            </a:r>
            <a:r>
              <a:rPr lang="en-US" dirty="0" err="1"/>
              <a:t>mã</a:t>
            </a:r>
            <a:r>
              <a:rPr lang="en-US" dirty="0"/>
              <a:t> </a:t>
            </a:r>
            <a:r>
              <a:rPr lang="en-US" dirty="0" err="1"/>
              <a:t>khóa</a:t>
            </a:r>
            <a:r>
              <a:rPr lang="en-US" dirty="0"/>
              <a:t> </a:t>
            </a:r>
            <a:r>
              <a:rPr lang="en-US" i="1" dirty="0"/>
              <a:t>k</a:t>
            </a:r>
            <a:r>
              <a:rPr lang="en-US" dirty="0"/>
              <a:t> </a:t>
            </a:r>
            <a:r>
              <a:rPr lang="en-US" dirty="0" err="1"/>
              <a:t>là</a:t>
            </a:r>
            <a:r>
              <a:rPr lang="en-US" dirty="0"/>
              <a:t> </a:t>
            </a:r>
            <a:r>
              <a:rPr lang="en-US" dirty="0" err="1"/>
              <a:t>cần</a:t>
            </a:r>
            <a:r>
              <a:rPr lang="en-US" dirty="0"/>
              <a:t> </a:t>
            </a:r>
            <a:r>
              <a:rPr lang="en-US" dirty="0" err="1"/>
              <a:t>thiết</a:t>
            </a:r>
            <a:r>
              <a:rPr lang="en-US" dirty="0"/>
              <a:t>, do </a:t>
            </a:r>
            <a:r>
              <a:rPr lang="en-US" dirty="0" err="1"/>
              <a:t>đó</a:t>
            </a:r>
            <a:r>
              <a:rPr lang="en-US" dirty="0"/>
              <a:t>, </a:t>
            </a:r>
            <a:r>
              <a:rPr lang="en-US" dirty="0" err="1"/>
              <a:t>cần</a:t>
            </a:r>
            <a:r>
              <a:rPr lang="en-US" dirty="0"/>
              <a:t> </a:t>
            </a:r>
            <a:r>
              <a:rPr lang="en-US" dirty="0" err="1"/>
              <a:t>có</a:t>
            </a:r>
            <a:r>
              <a:rPr lang="en-US" dirty="0"/>
              <a:t> </a:t>
            </a:r>
            <a:r>
              <a:rPr lang="en-US" dirty="0" err="1"/>
              <a:t>sự</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a:t>về</a:t>
            </a:r>
            <a:r>
              <a:rPr lang="en-US" dirty="0"/>
              <a:t> </a:t>
            </a:r>
            <a:r>
              <a:rPr lang="en-US" dirty="0" err="1"/>
              <a:t>mã</a:t>
            </a:r>
            <a:r>
              <a:rPr lang="en-US" dirty="0"/>
              <a:t> </a:t>
            </a:r>
            <a:r>
              <a:rPr lang="en-US" dirty="0" err="1"/>
              <a:t>khóa</a:t>
            </a:r>
            <a:r>
              <a:rPr lang="en-US" dirty="0"/>
              <a:t> </a:t>
            </a:r>
            <a:r>
              <a:rPr lang="en-US" i="1" dirty="0"/>
              <a:t>k</a:t>
            </a:r>
            <a:r>
              <a:rPr lang="en-US" dirty="0"/>
              <a:t> </a:t>
            </a:r>
            <a:r>
              <a:rPr lang="en-US" dirty="0" err="1"/>
              <a:t>giữa</a:t>
            </a:r>
            <a:r>
              <a:rPr lang="en-US" dirty="0"/>
              <a:t> A </a:t>
            </a:r>
            <a:r>
              <a:rPr lang="en-US" dirty="0" err="1"/>
              <a:t>và</a:t>
            </a:r>
            <a:r>
              <a:rPr lang="en-US" dirty="0"/>
              <a:t> B. </a:t>
            </a:r>
          </a:p>
          <a:p>
            <a:pPr eaLnBrk="1" hangingPunct="1">
              <a:defRPr/>
            </a:pPr>
            <a:r>
              <a:rPr lang="en-US" dirty="0" err="1"/>
              <a:t>Để</a:t>
            </a:r>
            <a:r>
              <a:rPr lang="en-US" dirty="0"/>
              <a:t> </a:t>
            </a:r>
            <a:r>
              <a:rPr lang="en-US" dirty="0" err="1"/>
              <a:t>bảo</a:t>
            </a:r>
            <a:r>
              <a:rPr lang="en-US" dirty="0"/>
              <a:t> </a:t>
            </a:r>
            <a:r>
              <a:rPr lang="en-US" dirty="0" err="1"/>
              <a:t>mật</a:t>
            </a:r>
            <a:r>
              <a:rPr lang="en-US" dirty="0"/>
              <a:t> </a:t>
            </a:r>
            <a:r>
              <a:rPr lang="en-US" dirty="0" err="1"/>
              <a:t>mã</a:t>
            </a:r>
            <a:r>
              <a:rPr lang="en-US" dirty="0"/>
              <a:t> </a:t>
            </a:r>
            <a:r>
              <a:rPr lang="en-US" dirty="0" err="1"/>
              <a:t>khóa</a:t>
            </a:r>
            <a:r>
              <a:rPr lang="en-US" dirty="0"/>
              <a:t> </a:t>
            </a:r>
            <a:r>
              <a:rPr lang="en-US" i="1" dirty="0"/>
              <a:t>k</a:t>
            </a:r>
            <a:r>
              <a:rPr lang="en-US" dirty="0"/>
              <a:t>, A </a:t>
            </a:r>
            <a:r>
              <a:rPr lang="en-US" dirty="0" err="1"/>
              <a:t>và</a:t>
            </a:r>
            <a:r>
              <a:rPr lang="en-US" dirty="0"/>
              <a:t> B </a:t>
            </a:r>
            <a:r>
              <a:rPr lang="en-US" dirty="0" err="1"/>
              <a:t>phải</a:t>
            </a:r>
            <a:r>
              <a:rPr lang="en-US" dirty="0"/>
              <a:t> </a:t>
            </a:r>
            <a:r>
              <a:rPr lang="en-US" dirty="0" err="1"/>
              <a:t>trao</a:t>
            </a:r>
            <a:r>
              <a:rPr lang="en-US" dirty="0"/>
              <a:t> </a:t>
            </a:r>
            <a:r>
              <a:rPr lang="en-US" dirty="0" err="1"/>
              <a:t>đổi</a:t>
            </a:r>
            <a:r>
              <a:rPr lang="en-US" dirty="0"/>
              <a:t> </a:t>
            </a:r>
            <a:r>
              <a:rPr lang="en-US" dirty="0" err="1"/>
              <a:t>với</a:t>
            </a:r>
            <a:r>
              <a:rPr lang="en-US" dirty="0"/>
              <a:t> </a:t>
            </a:r>
            <a:r>
              <a:rPr lang="en-US" dirty="0" err="1"/>
              <a:t>nhau</a:t>
            </a:r>
            <a:r>
              <a:rPr lang="en-US" dirty="0"/>
              <a:t> </a:t>
            </a:r>
            <a:r>
              <a:rPr lang="en-US" dirty="0" err="1"/>
              <a:t>trên</a:t>
            </a:r>
            <a:r>
              <a:rPr lang="en-US" dirty="0"/>
              <a:t> </a:t>
            </a:r>
            <a:r>
              <a:rPr lang="en-US" dirty="0" err="1"/>
              <a:t>một</a:t>
            </a:r>
            <a:r>
              <a:rPr lang="en-US" dirty="0"/>
              <a:t> </a:t>
            </a:r>
            <a:r>
              <a:rPr lang="en-US" dirty="0" err="1"/>
              <a:t>kênh</a:t>
            </a:r>
            <a:r>
              <a:rPr lang="en-US" dirty="0"/>
              <a:t> </a:t>
            </a:r>
            <a:r>
              <a:rPr lang="en-US" dirty="0" err="1"/>
              <a:t>liên</a:t>
            </a:r>
            <a:r>
              <a:rPr lang="en-US" dirty="0"/>
              <a:t> </a:t>
            </a:r>
            <a:r>
              <a:rPr lang="en-US" dirty="0" err="1"/>
              <a:t>lạc</a:t>
            </a:r>
            <a:r>
              <a:rPr lang="en-US" dirty="0"/>
              <a:t> </a:t>
            </a:r>
            <a:r>
              <a:rPr lang="en-US" dirty="0" err="1"/>
              <a:t>thật</a:t>
            </a:r>
            <a:r>
              <a:rPr lang="en-US" dirty="0"/>
              <a:t> </a:t>
            </a:r>
            <a:r>
              <a:rPr lang="en-US" dirty="0" err="1"/>
              <a:t>sự</a:t>
            </a:r>
            <a:r>
              <a:rPr lang="en-US" dirty="0"/>
              <a:t> an </a:t>
            </a:r>
            <a:r>
              <a:rPr lang="en-US" dirty="0" err="1"/>
              <a:t>toàn</a:t>
            </a:r>
            <a:r>
              <a:rPr lang="en-US" dirty="0"/>
              <a:t> </a:t>
            </a:r>
            <a:r>
              <a:rPr lang="en-US" dirty="0" err="1"/>
              <a:t>và</a:t>
            </a:r>
            <a:r>
              <a:rPr lang="en-US" dirty="0"/>
              <a:t> </a:t>
            </a:r>
            <a:r>
              <a:rPr lang="en-US" dirty="0" err="1"/>
              <a:t>bí</a:t>
            </a:r>
            <a:r>
              <a:rPr lang="en-US" dirty="0"/>
              <a:t> </a:t>
            </a:r>
            <a:r>
              <a:rPr lang="en-US" dirty="0" err="1"/>
              <a:t>mật</a:t>
            </a:r>
            <a:r>
              <a:rPr lang="en-US" dirty="0"/>
              <a:t>. </a:t>
            </a:r>
          </a:p>
          <a:p>
            <a:pPr eaLnBrk="1" hangingPunct="1">
              <a:defRPr/>
            </a:pPr>
            <a:r>
              <a:rPr lang="en-US" dirty="0" err="1"/>
              <a:t>Tuy</a:t>
            </a:r>
            <a:r>
              <a:rPr lang="en-US" dirty="0"/>
              <a:t> </a:t>
            </a:r>
            <a:r>
              <a:rPr lang="en-US" dirty="0" err="1"/>
              <a:t>nhiên</a:t>
            </a:r>
            <a:r>
              <a:rPr lang="en-US" dirty="0"/>
              <a:t>, </a:t>
            </a:r>
            <a:r>
              <a:rPr lang="en-US" dirty="0" err="1"/>
              <a:t>rất</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bảo</a:t>
            </a:r>
            <a:r>
              <a:rPr lang="en-US" dirty="0"/>
              <a:t> </a:t>
            </a:r>
            <a:r>
              <a:rPr lang="en-US" dirty="0" err="1"/>
              <a:t>đảm</a:t>
            </a:r>
            <a:r>
              <a:rPr lang="en-US" dirty="0"/>
              <a:t> </a:t>
            </a:r>
            <a:r>
              <a:rPr lang="en-US" dirty="0" err="1"/>
              <a:t>được</a:t>
            </a:r>
            <a:r>
              <a:rPr lang="en-US" dirty="0"/>
              <a:t> </a:t>
            </a:r>
            <a:r>
              <a:rPr lang="en-US" dirty="0" err="1"/>
              <a:t>sự</a:t>
            </a:r>
            <a:r>
              <a:rPr lang="en-US" dirty="0"/>
              <a:t> an </a:t>
            </a:r>
            <a:r>
              <a:rPr lang="en-US" dirty="0" err="1"/>
              <a:t>toàn</a:t>
            </a:r>
            <a:r>
              <a:rPr lang="en-US" dirty="0"/>
              <a:t> </a:t>
            </a:r>
            <a:r>
              <a:rPr lang="en-US" dirty="0" err="1"/>
              <a:t>của</a:t>
            </a:r>
            <a:r>
              <a:rPr lang="en-US" dirty="0"/>
              <a:t> </a:t>
            </a:r>
            <a:r>
              <a:rPr lang="en-US" dirty="0" err="1"/>
              <a:t>kênh</a:t>
            </a:r>
            <a:r>
              <a:rPr lang="en-US" dirty="0"/>
              <a:t> </a:t>
            </a:r>
            <a:r>
              <a:rPr lang="en-US" dirty="0" err="1"/>
              <a:t>liên</a:t>
            </a:r>
            <a:r>
              <a:rPr lang="en-US" dirty="0"/>
              <a:t> </a:t>
            </a:r>
            <a:r>
              <a:rPr lang="en-US" dirty="0" err="1"/>
              <a:t>lạc</a:t>
            </a:r>
            <a:r>
              <a:rPr lang="en-US" dirty="0"/>
              <a:t> </a:t>
            </a:r>
            <a:r>
              <a:rPr lang="en-US" dirty="0" err="1"/>
              <a:t>nên</a:t>
            </a:r>
            <a:r>
              <a:rPr lang="en-US" dirty="0"/>
              <a:t> </a:t>
            </a:r>
            <a:r>
              <a:rPr lang="en-US" dirty="0" err="1"/>
              <a:t>mã</a:t>
            </a:r>
            <a:r>
              <a:rPr lang="en-US" dirty="0"/>
              <a:t> </a:t>
            </a:r>
            <a:r>
              <a:rPr lang="en-US" dirty="0" err="1"/>
              <a:t>khóa</a:t>
            </a:r>
            <a:r>
              <a:rPr lang="en-US" dirty="0"/>
              <a:t> </a:t>
            </a:r>
            <a:r>
              <a:rPr lang="en-US" i="1" dirty="0"/>
              <a:t>k</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phát</a:t>
            </a:r>
            <a:r>
              <a:rPr lang="en-US" dirty="0"/>
              <a:t> </a:t>
            </a:r>
            <a:r>
              <a:rPr lang="en-US" dirty="0" err="1"/>
              <a:t>hiện</a:t>
            </a:r>
            <a:r>
              <a:rPr lang="en-US" dirty="0"/>
              <a:t> </a:t>
            </a:r>
            <a:r>
              <a:rPr lang="en-US" dirty="0" err="1"/>
              <a:t>bởi</a:t>
            </a:r>
            <a:r>
              <a:rPr lang="en-US" dirty="0"/>
              <a:t> </a:t>
            </a:r>
            <a:r>
              <a:rPr lang="en-US" dirty="0" err="1"/>
              <a:t>người</a:t>
            </a:r>
            <a:r>
              <a:rPr lang="en-US" dirty="0"/>
              <a:t> C!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1151435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pPr eaLnBrk="1" hangingPunct="1">
              <a:defRPr/>
            </a:pPr>
            <a:r>
              <a:rPr lang="en-US" dirty="0" err="1"/>
              <a:t>Sự</a:t>
            </a:r>
            <a:r>
              <a:rPr lang="en-US" dirty="0"/>
              <a:t> </a:t>
            </a:r>
            <a:r>
              <a:rPr lang="en-US" dirty="0" err="1"/>
              <a:t>che</a:t>
            </a:r>
            <a:r>
              <a:rPr lang="en-US" dirty="0"/>
              <a:t> </a:t>
            </a:r>
            <a:r>
              <a:rPr lang="en-US" dirty="0" err="1"/>
              <a:t>dấu</a:t>
            </a:r>
            <a:r>
              <a:rPr lang="en-US" dirty="0"/>
              <a:t> </a:t>
            </a:r>
            <a:r>
              <a:rPr lang="en-US" dirty="0" err="1"/>
              <a:t>thông</a:t>
            </a:r>
            <a:r>
              <a:rPr lang="en-US" dirty="0"/>
              <a:t> tin </a:t>
            </a:r>
            <a:r>
              <a:rPr lang="en-US" dirty="0" err="1"/>
              <a:t>trong</a:t>
            </a:r>
            <a:r>
              <a:rPr lang="en-US" dirty="0"/>
              <a:t>                            </a:t>
            </a:r>
            <a:r>
              <a:rPr lang="en-US" dirty="0" err="1"/>
              <a:t>hệ</a:t>
            </a:r>
            <a:r>
              <a:rPr lang="en-US" dirty="0"/>
              <a:t> </a:t>
            </a:r>
            <a:r>
              <a:rPr lang="en-US" dirty="0" err="1"/>
              <a:t>thống</a:t>
            </a:r>
            <a:r>
              <a:rPr lang="en-US" dirty="0"/>
              <a:t> RSA</a:t>
            </a:r>
          </a:p>
        </p:txBody>
      </p:sp>
      <p:sp>
        <p:nvSpPr>
          <p:cNvPr id="702467" name="Rectangle 3"/>
          <p:cNvSpPr>
            <a:spLocks noGrp="1" noChangeArrowheads="1"/>
          </p:cNvSpPr>
          <p:nvPr>
            <p:ph type="body" idx="1"/>
          </p:nvPr>
        </p:nvSpPr>
        <p:spPr>
          <a:xfrm>
            <a:off x="382588" y="1414463"/>
            <a:ext cx="8380412" cy="4286250"/>
          </a:xfrm>
        </p:spPr>
        <p:txBody>
          <a:bodyPr/>
          <a:lstStyle/>
          <a:p>
            <a:pPr eaLnBrk="1" hangingPunct="1">
              <a:lnSpc>
                <a:spcPct val="80000"/>
              </a:lnSpc>
            </a:pPr>
            <a:r>
              <a:rPr lang="fr-FR"/>
              <a:t>Với mỗi giá trị </a:t>
            </a:r>
            <a:r>
              <a:rPr lang="fr-FR" i="1"/>
              <a:t>n</a:t>
            </a:r>
            <a:r>
              <a:rPr lang="fr-FR"/>
              <a:t>, có ít nhất 9 trường hợp kết quả mã hóa chính là dữ liệu nguồn ban đầu. Thật vậy, </a:t>
            </a:r>
            <a:endParaRPr lang="fr-FR" i="1"/>
          </a:p>
          <a:p>
            <a:pPr algn="ctr" eaLnBrk="1" hangingPunct="1">
              <a:lnSpc>
                <a:spcPct val="80000"/>
              </a:lnSpc>
              <a:buFont typeface="Wingdings 2" pitchFamily="18" charset="2"/>
              <a:buNone/>
            </a:pPr>
            <a:r>
              <a:rPr lang="fr-FR" i="1"/>
              <a:t>	M </a:t>
            </a:r>
            <a:r>
              <a:rPr lang="fr-FR"/>
              <a:t>= </a:t>
            </a:r>
            <a:r>
              <a:rPr lang="fr-FR" i="1"/>
              <a:t>M</a:t>
            </a:r>
            <a:r>
              <a:rPr lang="fr-FR" i="1" baseline="30000"/>
              <a:t>b</a:t>
            </a:r>
            <a:r>
              <a:rPr lang="fr-FR"/>
              <a:t> mod </a:t>
            </a:r>
            <a:r>
              <a:rPr lang="fr-FR" i="1"/>
              <a:t>n</a:t>
            </a:r>
            <a:r>
              <a:rPr lang="fr-FR"/>
              <a:t>   	</a:t>
            </a:r>
          </a:p>
          <a:p>
            <a:pPr eaLnBrk="1" hangingPunct="1">
              <a:lnSpc>
                <a:spcPct val="80000"/>
              </a:lnSpc>
              <a:buFont typeface="Wingdings 2" pitchFamily="18" charset="2"/>
              <a:buNone/>
            </a:pPr>
            <a:r>
              <a:rPr lang="fr-FR"/>
              <a:t>	hay: </a:t>
            </a:r>
            <a:endParaRPr lang="fr-FR" i="1"/>
          </a:p>
          <a:p>
            <a:pPr algn="ctr" eaLnBrk="1" hangingPunct="1">
              <a:lnSpc>
                <a:spcPct val="80000"/>
              </a:lnSpc>
              <a:buFont typeface="Wingdings 2" pitchFamily="18" charset="2"/>
              <a:buNone/>
            </a:pPr>
            <a:r>
              <a:rPr lang="fr-FR" i="1"/>
              <a:t>	M </a:t>
            </a:r>
            <a:r>
              <a:rPr lang="fr-FR"/>
              <a:t>= </a:t>
            </a:r>
            <a:r>
              <a:rPr lang="fr-FR" i="1"/>
              <a:t>M</a:t>
            </a:r>
            <a:r>
              <a:rPr lang="fr-FR" i="1" baseline="30000"/>
              <a:t>b</a:t>
            </a:r>
            <a:r>
              <a:rPr lang="fr-FR"/>
              <a:t> mod </a:t>
            </a:r>
            <a:r>
              <a:rPr lang="fr-FR" i="1"/>
              <a:t>p</a:t>
            </a:r>
            <a:r>
              <a:rPr lang="fr-FR"/>
              <a:t> và </a:t>
            </a:r>
            <a:r>
              <a:rPr lang="fr-FR" i="1"/>
              <a:t>M </a:t>
            </a:r>
            <a:r>
              <a:rPr lang="fr-FR"/>
              <a:t>= </a:t>
            </a:r>
            <a:r>
              <a:rPr lang="fr-FR" i="1"/>
              <a:t>M</a:t>
            </a:r>
            <a:r>
              <a:rPr lang="fr-FR" i="1" baseline="30000"/>
              <a:t>b</a:t>
            </a:r>
            <a:r>
              <a:rPr lang="fr-FR"/>
              <a:t> mod </a:t>
            </a:r>
            <a:r>
              <a:rPr lang="fr-FR" i="1"/>
              <a:t>q           </a:t>
            </a:r>
            <a:r>
              <a:rPr lang="fr-FR"/>
              <a:t>(*)</a:t>
            </a:r>
          </a:p>
          <a:p>
            <a:pPr eaLnBrk="1" hangingPunct="1">
              <a:lnSpc>
                <a:spcPct val="80000"/>
              </a:lnSpc>
            </a:pPr>
            <a:r>
              <a:rPr lang="fr-FR"/>
              <a:t>Với mỗi </a:t>
            </a:r>
            <a:r>
              <a:rPr lang="fr-FR" i="1"/>
              <a:t>e</a:t>
            </a:r>
            <a:r>
              <a:rPr lang="fr-FR"/>
              <a:t>, mỗi đẳng thức trong (*) có ít nhất ba giải pháp thuộc tập {0, 1, -1}. </a:t>
            </a:r>
          </a:p>
          <a:p>
            <a:pPr eaLnBrk="1" hangingPunct="1">
              <a:lnSpc>
                <a:spcPct val="80000"/>
              </a:lnSpc>
            </a:pPr>
            <a:r>
              <a:rPr lang="fr-FR"/>
              <a:t>Số thông điệp không được che dấu (không bị thay đổi sau khi mã hóa): </a:t>
            </a:r>
            <a:endParaRPr lang="fr-FR" i="1"/>
          </a:p>
          <a:p>
            <a:pPr algn="ctr" eaLnBrk="1" hangingPunct="1">
              <a:lnSpc>
                <a:spcPct val="80000"/>
              </a:lnSpc>
              <a:buFont typeface="Wingdings 2" pitchFamily="18" charset="2"/>
              <a:buNone/>
            </a:pPr>
            <a:r>
              <a:rPr lang="fr-FR" i="1"/>
              <a:t>	m </a:t>
            </a:r>
            <a:r>
              <a:rPr lang="fr-FR"/>
              <a:t>= [1+gcd(</a:t>
            </a:r>
            <a:r>
              <a:rPr lang="fr-FR" i="1"/>
              <a:t>b</a:t>
            </a:r>
            <a:r>
              <a:rPr lang="fr-FR"/>
              <a:t>-1, </a:t>
            </a:r>
            <a:r>
              <a:rPr lang="fr-FR" i="1"/>
              <a:t>p</a:t>
            </a:r>
            <a:r>
              <a:rPr lang="fr-FR"/>
              <a:t>-1)][1+gcd(</a:t>
            </a:r>
            <a:r>
              <a:rPr lang="fr-FR" i="1"/>
              <a:t>b</a:t>
            </a:r>
            <a:r>
              <a:rPr lang="fr-FR"/>
              <a:t>-1), </a:t>
            </a:r>
            <a:r>
              <a:rPr lang="fr-FR" i="1"/>
              <a:t>q</a:t>
            </a:r>
            <a:r>
              <a:rPr lang="fr-FR"/>
              <a:t>-1]</a:t>
            </a:r>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117558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pPr eaLnBrk="1" hangingPunct="1"/>
            <a:r>
              <a:rPr lang="en-US"/>
              <a:t>Nhận xét</a:t>
            </a:r>
          </a:p>
        </p:txBody>
      </p:sp>
      <p:sp>
        <p:nvSpPr>
          <p:cNvPr id="704515" name="Rectangle 3"/>
          <p:cNvSpPr>
            <a:spLocks noGrp="1" noChangeArrowheads="1"/>
          </p:cNvSpPr>
          <p:nvPr>
            <p:ph type="body" idx="1"/>
          </p:nvPr>
        </p:nvSpPr>
        <p:spPr>
          <a:xfrm>
            <a:off x="382588" y="1414463"/>
            <a:ext cx="8380412" cy="3816350"/>
          </a:xfrm>
        </p:spPr>
        <p:txBody>
          <a:bodyPr/>
          <a:lstStyle/>
          <a:p>
            <a:pPr algn="just" eaLnBrk="1" hangingPunct="1"/>
            <a:r>
              <a:rPr lang="fr-FR"/>
              <a:t>Mấu chốt để có thể giải mã được thông tin là có được giá trị </a:t>
            </a:r>
            <a:r>
              <a:rPr lang="fr-FR" i="1"/>
              <a:t>p</a:t>
            </a:r>
            <a:r>
              <a:rPr lang="fr-FR"/>
              <a:t> và </a:t>
            </a:r>
            <a:r>
              <a:rPr lang="fr-FR" i="1"/>
              <a:t>q</a:t>
            </a:r>
            <a:r>
              <a:rPr lang="fr-FR"/>
              <a:t> tạo nên giá trị </a:t>
            </a:r>
            <a:r>
              <a:rPr lang="fr-FR" i="1"/>
              <a:t>n</a:t>
            </a:r>
            <a:r>
              <a:rPr lang="fr-FR"/>
              <a:t>. </a:t>
            </a:r>
          </a:p>
          <a:p>
            <a:pPr algn="just" eaLnBrk="1" hangingPunct="1"/>
            <a:r>
              <a:rPr lang="fr-FR"/>
              <a:t>Khi có được hai giá trị này, ta có thể dễ dàng tính ra được </a:t>
            </a:r>
            <a:r>
              <a:rPr lang="en-US" i="1">
                <a:sym typeface="Symbol" pitchFamily="18" charset="2"/>
              </a:rPr>
              <a:t></a:t>
            </a:r>
            <a:r>
              <a:rPr lang="fr-FR"/>
              <a:t>(</a:t>
            </a:r>
            <a:r>
              <a:rPr lang="fr-FR" i="1"/>
              <a:t>n</a:t>
            </a:r>
            <a:r>
              <a:rPr lang="fr-FR"/>
              <a:t>) = (</a:t>
            </a:r>
            <a:r>
              <a:rPr lang="fr-FR" i="1"/>
              <a:t>p </a:t>
            </a:r>
            <a:r>
              <a:rPr lang="fr-FR"/>
              <a:t>– 1)(</a:t>
            </a:r>
            <a:r>
              <a:rPr lang="fr-FR" i="1"/>
              <a:t>q </a:t>
            </a:r>
            <a:r>
              <a:rPr lang="fr-FR"/>
              <a:t>– 1) và giá trị </a:t>
            </a:r>
            <a:r>
              <a:rPr lang="fr-FR" i="1"/>
              <a:t>a</a:t>
            </a:r>
            <a:r>
              <a:rPr lang="fr-FR"/>
              <a:t> = </a:t>
            </a:r>
            <a:r>
              <a:rPr lang="fr-FR" i="1"/>
              <a:t>b</a:t>
            </a:r>
            <a:r>
              <a:rPr lang="fr-FR" baseline="30000"/>
              <a:t>–1</a:t>
            </a:r>
            <a:r>
              <a:rPr lang="fr-FR"/>
              <a:t> mod </a:t>
            </a:r>
            <a:r>
              <a:rPr lang="en-US" i="1">
                <a:sym typeface="Symbol" pitchFamily="18" charset="2"/>
              </a:rPr>
              <a:t></a:t>
            </a:r>
            <a:r>
              <a:rPr lang="fr-FR"/>
              <a:t>(</a:t>
            </a:r>
            <a:r>
              <a:rPr lang="fr-FR" i="1"/>
              <a:t>n</a:t>
            </a:r>
            <a:r>
              <a:rPr lang="fr-FR"/>
              <a:t>) theo thuật toán Euclide mở rộng. </a:t>
            </a:r>
          </a:p>
          <a:p>
            <a:pPr algn="just" eaLnBrk="1" hangingPunct="1"/>
            <a:r>
              <a:rPr lang="fr-FR"/>
              <a:t>Nếu số nguyên </a:t>
            </a:r>
            <a:r>
              <a:rPr lang="fr-FR" i="1"/>
              <a:t>n</a:t>
            </a:r>
            <a:r>
              <a:rPr lang="fr-FR"/>
              <a:t> có thể được phân tích ra thừa số nguyên tố, tức là giá trị </a:t>
            </a:r>
            <a:r>
              <a:rPr lang="fr-FR" i="1"/>
              <a:t>p</a:t>
            </a:r>
            <a:r>
              <a:rPr lang="fr-FR"/>
              <a:t> và </a:t>
            </a:r>
            <a:r>
              <a:rPr lang="fr-FR" i="1"/>
              <a:t>q</a:t>
            </a:r>
            <a:r>
              <a:rPr lang="fr-FR"/>
              <a:t> có thể được xác định thì xem như tính an toàn của phương pháp RSA không còn được bảo đảm nữa. </a:t>
            </a:r>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42212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pPr eaLnBrk="1" hangingPunct="1"/>
            <a:r>
              <a:rPr lang="en-US"/>
              <a:t>Nhận xét</a:t>
            </a:r>
          </a:p>
        </p:txBody>
      </p:sp>
      <p:sp>
        <p:nvSpPr>
          <p:cNvPr id="706563" name="Rectangle 3"/>
          <p:cNvSpPr>
            <a:spLocks noGrp="1" noChangeArrowheads="1"/>
          </p:cNvSpPr>
          <p:nvPr>
            <p:ph type="body" idx="1"/>
          </p:nvPr>
        </p:nvSpPr>
        <p:spPr>
          <a:xfrm>
            <a:off x="382588" y="1414463"/>
            <a:ext cx="8380412" cy="3303587"/>
          </a:xfrm>
        </p:spPr>
        <p:txBody>
          <a:bodyPr/>
          <a:lstStyle/>
          <a:p>
            <a:pPr algn="just" eaLnBrk="1" hangingPunct="1"/>
            <a:r>
              <a:rPr lang="fr-FR"/>
              <a:t>Như vậy, tính an toàn của phương pháp RSA dựa trên cơ sở các máy tính tại thời điểm hiện tại chưa đủ khả năng giải quyết việc phân tích các số nguyên rất lớn ra thừa số nguyên tố. </a:t>
            </a:r>
          </a:p>
          <a:p>
            <a:pPr algn="just" eaLnBrk="1" hangingPunct="1"/>
            <a:r>
              <a:rPr lang="fr-FR"/>
              <a:t>Năm 1994, Peter Shor, một nhà khoa học tại phòng thí nghiệm AT&amp;T, đã đưa ra một thuật toán có thể phân tích một cách hiệu quả các số nguyên rất lớn trên máy tính lượng tử. </a:t>
            </a:r>
            <a:endParaRPr lang="en-US"/>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354061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a:t>Thuật toán Euclide mở rộng</a:t>
            </a:r>
            <a:endParaRPr lang="en-US" baseline="-25000">
              <a:latin typeface="Times New Roman" pitchFamily="18" charset="0"/>
            </a:endParaRPr>
          </a:p>
        </p:txBody>
      </p:sp>
      <p:sp>
        <p:nvSpPr>
          <p:cNvPr id="2" name="Subtitle 1"/>
          <p:cNvSpPr>
            <a:spLocks noGrp="1"/>
          </p:cNvSpPr>
          <p:nvPr>
            <p:ph type="subTitle" idx="1"/>
          </p:nvPr>
        </p:nvSpPr>
        <p:spPr/>
        <p:txBody>
          <a:bodyPr/>
          <a:lstStyle/>
          <a:p>
            <a:r>
              <a:rPr lang="en-US" b="1" dirty="0" err="1">
                <a:latin typeface="Times New Roman" pitchFamily="18" charset="0"/>
              </a:rPr>
              <a:t>Xác</a:t>
            </a:r>
            <a:r>
              <a:rPr lang="en-US" b="1" dirty="0">
                <a:latin typeface="Times New Roman" pitchFamily="18" charset="0"/>
              </a:rPr>
              <a:t> </a:t>
            </a:r>
            <a:r>
              <a:rPr lang="en-US" b="1" dirty="0" err="1">
                <a:latin typeface="Times New Roman" pitchFamily="18" charset="0"/>
              </a:rPr>
              <a:t>định</a:t>
            </a:r>
            <a:r>
              <a:rPr lang="en-US" b="1" dirty="0">
                <a:latin typeface="Times New Roman" pitchFamily="18" charset="0"/>
              </a:rPr>
              <a:t> </a:t>
            </a:r>
            <a:r>
              <a:rPr lang="en-US" b="1" i="1" dirty="0">
                <a:latin typeface="Times New Roman" pitchFamily="18" charset="0"/>
              </a:rPr>
              <a:t>b</a:t>
            </a:r>
            <a:r>
              <a:rPr lang="en-US" b="1" dirty="0">
                <a:latin typeface="Times New Roman" pitchFamily="18" charset="0"/>
              </a:rPr>
              <a:t> = </a:t>
            </a:r>
            <a:r>
              <a:rPr lang="en-US" b="1" i="1" dirty="0">
                <a:latin typeface="Times New Roman" pitchFamily="18" charset="0"/>
              </a:rPr>
              <a:t>a </a:t>
            </a:r>
            <a:r>
              <a:rPr lang="en-US" b="1" baseline="30000" dirty="0">
                <a:latin typeface="Times New Roman" pitchFamily="18" charset="0"/>
              </a:rPr>
              <a:t>– 1</a:t>
            </a:r>
            <a:r>
              <a:rPr lang="en-US" b="1" dirty="0">
                <a:latin typeface="Times New Roman" pitchFamily="18" charset="0"/>
              </a:rPr>
              <a:t>  mod </a:t>
            </a:r>
            <a:r>
              <a:rPr lang="en-US" b="1" i="1" dirty="0">
                <a:latin typeface="Times New Roman" pitchFamily="18" charset="0"/>
              </a:rPr>
              <a:t>n</a:t>
            </a:r>
            <a:r>
              <a:rPr lang="en-US" b="1" dirty="0">
                <a:latin typeface="Times New Roman" pitchFamily="18" charset="0"/>
              </a:rPr>
              <a:t> </a:t>
            </a:r>
            <a:r>
              <a:rPr lang="en-US" b="1" dirty="0" err="1">
                <a:latin typeface="Times New Roman" pitchFamily="18" charset="0"/>
              </a:rPr>
              <a:t>trên</a:t>
            </a:r>
            <a:r>
              <a:rPr lang="en-US" b="1" dirty="0">
                <a:latin typeface="Times New Roman" pitchFamily="18" charset="0"/>
              </a:rPr>
              <a:t> Z</a:t>
            </a:r>
            <a:r>
              <a:rPr lang="en-US" b="1" i="1" baseline="-25000" dirty="0">
                <a:latin typeface="Times New Roman" pitchFamily="18" charset="0"/>
              </a:rPr>
              <a:t>n</a:t>
            </a:r>
          </a:p>
        </p:txBody>
      </p:sp>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4264239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sp>
        <p:nvSpPr>
          <p:cNvPr id="81923" name="Rectangle 3"/>
          <p:cNvSpPr>
            <a:spLocks noGrp="1" noChangeArrowheads="1"/>
          </p:cNvSpPr>
          <p:nvPr>
            <p:ph type="body" idx="1"/>
          </p:nvPr>
        </p:nvSpPr>
        <p:spPr>
          <a:xfrm>
            <a:off x="382588" y="1414463"/>
            <a:ext cx="8380412" cy="4806950"/>
          </a:xfrm>
          <a:noFill/>
        </p:spPr>
        <p:txBody>
          <a:bodyPr/>
          <a:lstStyle/>
          <a:p>
            <a:r>
              <a:rPr lang="en-US" b="1" u="sng" dirty="0" err="1"/>
              <a:t>Bước</a:t>
            </a:r>
            <a:r>
              <a:rPr lang="en-US" b="1" u="sng" dirty="0"/>
              <a:t> 1</a:t>
            </a:r>
            <a:r>
              <a:rPr lang="en-US" dirty="0"/>
              <a:t>: </a:t>
            </a:r>
            <a:r>
              <a:rPr lang="en-US" dirty="0" err="1"/>
              <a:t>Xây</a:t>
            </a:r>
            <a:r>
              <a:rPr lang="en-US" dirty="0"/>
              <a:t> </a:t>
            </a:r>
            <a:r>
              <a:rPr lang="en-US" dirty="0" err="1"/>
              <a:t>dựng</a:t>
            </a:r>
            <a:r>
              <a:rPr lang="en-US" dirty="0"/>
              <a:t> </a:t>
            </a:r>
            <a:r>
              <a:rPr lang="en-US" dirty="0" err="1"/>
              <a:t>bảng</a:t>
            </a:r>
            <a:r>
              <a:rPr lang="en-US" dirty="0"/>
              <a:t> (</a:t>
            </a:r>
            <a:r>
              <a:rPr lang="en-US" dirty="0" err="1"/>
              <a:t>gồm</a:t>
            </a:r>
            <a:r>
              <a:rPr lang="en-US" dirty="0"/>
              <a:t> 6 </a:t>
            </a:r>
            <a:r>
              <a:rPr lang="en-US" dirty="0" err="1"/>
              <a:t>cột</a:t>
            </a:r>
            <a:r>
              <a:rPr lang="en-US" dirty="0"/>
              <a:t>) </a:t>
            </a:r>
            <a:r>
              <a:rPr lang="en-US" dirty="0" err="1"/>
              <a:t>như</a:t>
            </a:r>
            <a:r>
              <a:rPr lang="en-US" dirty="0"/>
              <a:t> </a:t>
            </a:r>
            <a:r>
              <a:rPr lang="en-US" dirty="0" err="1"/>
              <a:t>sau</a:t>
            </a:r>
            <a:r>
              <a:rPr lang="en-US" dirty="0"/>
              <a:t>:</a:t>
            </a:r>
          </a:p>
          <a:p>
            <a:endParaRPr lang="en-US" dirty="0"/>
          </a:p>
          <a:p>
            <a:endParaRPr lang="en-US" dirty="0"/>
          </a:p>
          <a:p>
            <a:pPr>
              <a:buFont typeface="Wingdings 2" pitchFamily="18" charset="2"/>
              <a:buNone/>
            </a:pPr>
            <a:r>
              <a:rPr lang="en-US" b="1" dirty="0"/>
              <a:t>	</a:t>
            </a:r>
            <a:r>
              <a:rPr lang="en-US" b="1" dirty="0" err="1"/>
              <a:t>Trên</a:t>
            </a:r>
            <a:r>
              <a:rPr lang="en-US" b="1" dirty="0"/>
              <a:t> </a:t>
            </a:r>
            <a:r>
              <a:rPr lang="en-US" b="1" dirty="0" err="1"/>
              <a:t>mỗi</a:t>
            </a:r>
            <a:r>
              <a:rPr lang="en-US" b="1" dirty="0"/>
              <a:t> </a:t>
            </a:r>
            <a:r>
              <a:rPr lang="en-US" b="1" dirty="0" err="1"/>
              <a:t>dòng</a:t>
            </a:r>
            <a:r>
              <a:rPr lang="en-US" dirty="0"/>
              <a:t>, ta </a:t>
            </a:r>
            <a:r>
              <a:rPr lang="en-US" dirty="0" err="1"/>
              <a:t>có</a:t>
            </a:r>
            <a:r>
              <a:rPr lang="en-US" dirty="0"/>
              <a:t>: </a:t>
            </a:r>
            <a:r>
              <a:rPr lang="en-US" i="1" dirty="0"/>
              <a:t>r</a:t>
            </a:r>
            <a:r>
              <a:rPr lang="en-US" baseline="-25000" dirty="0"/>
              <a:t>0</a:t>
            </a:r>
            <a:r>
              <a:rPr lang="en-US" dirty="0"/>
              <a:t> = </a:t>
            </a:r>
            <a:r>
              <a:rPr lang="en-US" i="1" dirty="0"/>
              <a:t>r</a:t>
            </a:r>
            <a:r>
              <a:rPr lang="en-US" baseline="-25000" dirty="0"/>
              <a:t>1</a:t>
            </a:r>
            <a:r>
              <a:rPr lang="en-US" dirty="0">
                <a:sym typeface="Symbol" pitchFamily="18" charset="2"/>
              </a:rPr>
              <a:t></a:t>
            </a:r>
            <a:r>
              <a:rPr lang="en-US" dirty="0"/>
              <a:t> </a:t>
            </a:r>
            <a:r>
              <a:rPr lang="en-US" i="1" dirty="0"/>
              <a:t>q</a:t>
            </a:r>
            <a:r>
              <a:rPr lang="en-US" dirty="0"/>
              <a:t> + </a:t>
            </a:r>
            <a:r>
              <a:rPr lang="en-US" i="1" dirty="0"/>
              <a:t>r</a:t>
            </a:r>
            <a:r>
              <a:rPr lang="en-US" baseline="-25000" dirty="0"/>
              <a:t>2</a:t>
            </a:r>
          </a:p>
          <a:p>
            <a:pPr>
              <a:buFont typeface="Wingdings 2" pitchFamily="18" charset="2"/>
              <a:buNone/>
            </a:pPr>
            <a:endParaRPr lang="en-US" baseline="-25000" dirty="0"/>
          </a:p>
          <a:p>
            <a:r>
              <a:rPr lang="en-US" b="1" u="sng" dirty="0" err="1"/>
              <a:t>Bước</a:t>
            </a:r>
            <a:r>
              <a:rPr lang="en-US" b="1" u="sng" dirty="0"/>
              <a:t> 2</a:t>
            </a:r>
            <a:r>
              <a:rPr lang="en-US" dirty="0"/>
              <a:t>: </a:t>
            </a:r>
            <a:r>
              <a:rPr lang="en-US" dirty="0" err="1"/>
              <a:t>Điền</a:t>
            </a:r>
            <a:r>
              <a:rPr lang="en-US" dirty="0"/>
              <a:t> </a:t>
            </a:r>
            <a:r>
              <a:rPr lang="en-US" dirty="0" err="1"/>
              <a:t>giá</a:t>
            </a:r>
            <a:r>
              <a:rPr lang="en-US" dirty="0"/>
              <a:t> </a:t>
            </a:r>
            <a:r>
              <a:rPr lang="en-US" dirty="0" err="1"/>
              <a:t>trị</a:t>
            </a:r>
            <a:r>
              <a:rPr lang="en-US" dirty="0"/>
              <a:t> </a:t>
            </a:r>
            <a:r>
              <a:rPr lang="en-US" dirty="0" err="1"/>
              <a:t>vào</a:t>
            </a:r>
            <a:r>
              <a:rPr lang="en-US" dirty="0"/>
              <a:t> </a:t>
            </a:r>
            <a:r>
              <a:rPr lang="en-US" dirty="0" err="1"/>
              <a:t>dòng</a:t>
            </a:r>
            <a:r>
              <a:rPr lang="en-US" dirty="0"/>
              <a:t> </a:t>
            </a:r>
            <a:r>
              <a:rPr lang="en-US" dirty="0" err="1"/>
              <a:t>đầu</a:t>
            </a:r>
            <a:r>
              <a:rPr lang="en-US" dirty="0"/>
              <a:t> </a:t>
            </a:r>
            <a:r>
              <a:rPr lang="en-US" dirty="0" err="1"/>
              <a:t>tiên</a:t>
            </a:r>
            <a:r>
              <a:rPr lang="en-US" dirty="0"/>
              <a:t> </a:t>
            </a:r>
            <a:r>
              <a:rPr lang="en-US" i="1" dirty="0"/>
              <a:t>r</a:t>
            </a:r>
            <a:r>
              <a:rPr lang="en-US" baseline="-25000" dirty="0"/>
              <a:t>0</a:t>
            </a:r>
            <a:r>
              <a:rPr lang="en-US" dirty="0"/>
              <a:t> = </a:t>
            </a:r>
            <a:r>
              <a:rPr lang="en-US" i="1" dirty="0"/>
              <a:t>n</a:t>
            </a:r>
            <a:r>
              <a:rPr lang="en-US" dirty="0"/>
              <a:t>, </a:t>
            </a:r>
            <a:r>
              <a:rPr lang="en-US" i="1" dirty="0"/>
              <a:t>r</a:t>
            </a:r>
            <a:r>
              <a:rPr lang="en-US" baseline="-25000" dirty="0"/>
              <a:t>1</a:t>
            </a:r>
            <a:r>
              <a:rPr lang="en-US" dirty="0"/>
              <a:t> = </a:t>
            </a:r>
            <a:r>
              <a:rPr lang="en-US" i="1" dirty="0"/>
              <a:t>a</a:t>
            </a:r>
            <a:r>
              <a:rPr lang="en-US" dirty="0"/>
              <a:t>, </a:t>
            </a:r>
            <a:r>
              <a:rPr lang="en-US" i="1" dirty="0"/>
              <a:t>t</a:t>
            </a:r>
            <a:r>
              <a:rPr lang="en-US" baseline="-25000" dirty="0"/>
              <a:t>0</a:t>
            </a:r>
            <a:r>
              <a:rPr lang="en-US" dirty="0"/>
              <a:t> = 0, </a:t>
            </a:r>
            <a:r>
              <a:rPr lang="en-US" i="1" dirty="0"/>
              <a:t>t</a:t>
            </a:r>
            <a:r>
              <a:rPr lang="en-US" baseline="-25000" dirty="0"/>
              <a:t>1</a:t>
            </a:r>
            <a:r>
              <a:rPr lang="en-US" dirty="0"/>
              <a:t> = 1</a:t>
            </a:r>
          </a:p>
          <a:p>
            <a:endParaRPr lang="en-US" dirty="0"/>
          </a:p>
          <a:p>
            <a:endParaRPr lang="en-US" dirty="0"/>
          </a:p>
          <a:p>
            <a:endParaRPr lang="en-US" dirty="0"/>
          </a:p>
        </p:txBody>
      </p:sp>
      <p:graphicFrame>
        <p:nvGraphicFramePr>
          <p:cNvPr id="82131" name="Group 211"/>
          <p:cNvGraphicFramePr>
            <a:graphicFrameLocks noGrp="1"/>
          </p:cNvGraphicFramePr>
          <p:nvPr>
            <p:extLst>
              <p:ext uri="{D42A27DB-BD31-4B8C-83A1-F6EECF244321}">
                <p14:modId xmlns:p14="http://schemas.microsoft.com/office/powerpoint/2010/main" val="2426317365"/>
              </p:ext>
            </p:extLst>
          </p:nvPr>
        </p:nvGraphicFramePr>
        <p:xfrm>
          <a:off x="1447800" y="1981200"/>
          <a:ext cx="5891213" cy="877824"/>
        </p:xfrm>
        <a:graphic>
          <a:graphicData uri="http://schemas.openxmlformats.org/drawingml/2006/table">
            <a:tbl>
              <a:tblPr/>
              <a:tblGrid>
                <a:gridCol w="86201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90513">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Dòng</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2335" name="Group 415"/>
          <p:cNvGraphicFramePr>
            <a:graphicFrameLocks noGrp="1"/>
          </p:cNvGraphicFramePr>
          <p:nvPr>
            <p:extLst>
              <p:ext uri="{D42A27DB-BD31-4B8C-83A1-F6EECF244321}">
                <p14:modId xmlns:p14="http://schemas.microsoft.com/office/powerpoint/2010/main" val="3606692300"/>
              </p:ext>
            </p:extLst>
          </p:nvPr>
        </p:nvGraphicFramePr>
        <p:xfrm>
          <a:off x="1371600" y="4648200"/>
          <a:ext cx="5891213" cy="914400"/>
        </p:xfrm>
        <a:graphic>
          <a:graphicData uri="http://schemas.openxmlformats.org/drawingml/2006/table">
            <a:tbl>
              <a:tblPr/>
              <a:tblGrid>
                <a:gridCol w="86201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Dòng</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n</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a</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rgbClr val="FF0000"/>
                          </a:solidFill>
                          <a:effectLst/>
                          <a:latin typeface="Times New Roman" pitchFamily="18" charset="0"/>
                          <a:cs typeface="Times New Roman" pitchFamily="18" charset="0"/>
                        </a:rPr>
                        <a:t>0</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a:ln>
                            <a:noFill/>
                          </a:ln>
                          <a:solidFill>
                            <a:srgbClr val="FF0000"/>
                          </a:solidFill>
                          <a:effectLst/>
                          <a:latin typeface="Times New Roman" pitchFamily="18" charset="0"/>
                          <a:cs typeface="Times New Roman" pitchFamily="18" charset="0"/>
                        </a:rPr>
                        <a:t>1</a:t>
                      </a:r>
                      <a:endParaRPr kumimoji="0" lang="en-US" sz="2400" b="0" i="0" u="none" strike="noStrike" cap="none" normalizeH="0" baseline="0" dirty="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bl>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3215629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sp>
        <p:nvSpPr>
          <p:cNvPr id="84995" name="Rectangle 3"/>
          <p:cNvSpPr>
            <a:spLocks noGrp="1" noChangeArrowheads="1"/>
          </p:cNvSpPr>
          <p:nvPr>
            <p:ph type="body" idx="1"/>
          </p:nvPr>
        </p:nvSpPr>
        <p:spPr>
          <a:xfrm>
            <a:off x="382588" y="1414463"/>
            <a:ext cx="8380412" cy="4075112"/>
          </a:xfrm>
          <a:noFill/>
        </p:spPr>
        <p:txBody>
          <a:bodyPr/>
          <a:lstStyle/>
          <a:p>
            <a:r>
              <a:rPr lang="en-US" b="1" u="sng"/>
              <a:t>Bước 3</a:t>
            </a:r>
            <a:r>
              <a:rPr lang="en-US"/>
              <a:t>: Trên dòng </a:t>
            </a:r>
            <a:r>
              <a:rPr lang="en-US" i="1"/>
              <a:t>i</a:t>
            </a:r>
            <a:r>
              <a:rPr lang="en-US"/>
              <a:t> đang xét, tính giá trị </a:t>
            </a:r>
          </a:p>
          <a:p>
            <a:pPr>
              <a:buFont typeface="Wingdings 2" pitchFamily="18" charset="2"/>
              <a:buNone/>
            </a:pPr>
            <a:r>
              <a:rPr lang="en-US" i="1"/>
              <a:t>		r</a:t>
            </a:r>
            <a:r>
              <a:rPr lang="en-US" baseline="-25000"/>
              <a:t>2</a:t>
            </a:r>
            <a:r>
              <a:rPr lang="en-US"/>
              <a:t> = </a:t>
            </a:r>
            <a:r>
              <a:rPr lang="en-US" i="1"/>
              <a:t>r</a:t>
            </a:r>
            <a:r>
              <a:rPr lang="en-US" baseline="-25000"/>
              <a:t>0</a:t>
            </a:r>
            <a:r>
              <a:rPr lang="en-US"/>
              <a:t> mod </a:t>
            </a:r>
            <a:r>
              <a:rPr lang="en-US" i="1"/>
              <a:t>r</a:t>
            </a:r>
            <a:r>
              <a:rPr lang="en-US"/>
              <a:t>1, </a:t>
            </a:r>
          </a:p>
          <a:p>
            <a:pPr>
              <a:buFont typeface="Wingdings 2" pitchFamily="18" charset="2"/>
              <a:buNone/>
            </a:pPr>
            <a:r>
              <a:rPr lang="en-US"/>
              <a:t>		</a:t>
            </a:r>
            <a:r>
              <a:rPr lang="en-US" i="1"/>
              <a:t>q</a:t>
            </a:r>
            <a:r>
              <a:rPr lang="en-US"/>
              <a:t> = </a:t>
            </a:r>
            <a:r>
              <a:rPr lang="en-US">
                <a:sym typeface="Symbol" pitchFamily="18" charset="2"/>
              </a:rPr>
              <a:t></a:t>
            </a:r>
            <a:r>
              <a:rPr lang="en-US" i="1"/>
              <a:t>r</a:t>
            </a:r>
            <a:r>
              <a:rPr lang="en-US" baseline="-25000"/>
              <a:t>0</a:t>
            </a:r>
            <a:r>
              <a:rPr lang="en-US"/>
              <a:t> / </a:t>
            </a:r>
            <a:r>
              <a:rPr lang="en-US" i="1"/>
              <a:t>r</a:t>
            </a:r>
            <a:r>
              <a:rPr lang="en-US" baseline="-25000"/>
              <a:t>1</a:t>
            </a:r>
            <a:r>
              <a:rPr lang="en-US">
                <a:sym typeface="Symbol" pitchFamily="18" charset="2"/>
              </a:rPr>
              <a:t></a:t>
            </a:r>
          </a:p>
          <a:p>
            <a:pPr>
              <a:buFont typeface="Wingdings 2" pitchFamily="18" charset="2"/>
              <a:buNone/>
            </a:pPr>
            <a:endParaRPr lang="en-US">
              <a:sym typeface="Symbol" pitchFamily="18" charset="2"/>
            </a:endParaRPr>
          </a:p>
          <a:p>
            <a:pPr>
              <a:buFont typeface="Wingdings 2" pitchFamily="18" charset="2"/>
              <a:buNone/>
            </a:pPr>
            <a:endParaRPr lang="en-US">
              <a:sym typeface="Symbol" pitchFamily="18" charset="2"/>
            </a:endParaRPr>
          </a:p>
          <a:p>
            <a:pPr>
              <a:buFont typeface="Wingdings 2" pitchFamily="18" charset="2"/>
              <a:buNone/>
            </a:pPr>
            <a:endParaRPr lang="en-US">
              <a:sym typeface="Symbol" pitchFamily="18" charset="2"/>
            </a:endParaRPr>
          </a:p>
          <a:p>
            <a:endParaRPr lang="en-US">
              <a:sym typeface="Symbol" pitchFamily="18" charset="2"/>
            </a:endParaRPr>
          </a:p>
          <a:p>
            <a:endParaRPr lang="en-US">
              <a:sym typeface="Symbol" pitchFamily="18" charset="2"/>
            </a:endParaRPr>
          </a:p>
        </p:txBody>
      </p:sp>
      <p:graphicFrame>
        <p:nvGraphicFramePr>
          <p:cNvPr id="85310" name="Group 318"/>
          <p:cNvGraphicFramePr>
            <a:graphicFrameLocks noGrp="1"/>
          </p:cNvGraphicFramePr>
          <p:nvPr>
            <p:extLst>
              <p:ext uri="{D42A27DB-BD31-4B8C-83A1-F6EECF244321}">
                <p14:modId xmlns:p14="http://schemas.microsoft.com/office/powerpoint/2010/main" val="2061806545"/>
              </p:ext>
            </p:extLst>
          </p:nvPr>
        </p:nvGraphicFramePr>
        <p:xfrm>
          <a:off x="1638300" y="2928938"/>
          <a:ext cx="6605588" cy="1371600"/>
        </p:xfrm>
        <a:graphic>
          <a:graphicData uri="http://schemas.openxmlformats.org/drawingml/2006/table">
            <a:tbl>
              <a:tblPr/>
              <a:tblGrid>
                <a:gridCol w="86201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319212">
                  <a:extLst>
                    <a:ext uri="{9D8B030D-6E8A-4147-A177-3AD203B41FA5}">
                      <a16:colId xmlns:a16="http://schemas.microsoft.com/office/drawing/2014/main" val="20003"/>
                    </a:ext>
                  </a:extLst>
                </a:gridCol>
                <a:gridCol w="1071563">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90513">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Dòng</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i</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r</a:t>
                      </a:r>
                      <a:r>
                        <a:rPr kumimoji="0" lang="en-US" sz="2400" b="0" i="0" u="none" strike="noStrike" cap="none" normalizeH="0" baseline="-30000">
                          <a:ln>
                            <a:noFill/>
                          </a:ln>
                          <a:solidFill>
                            <a:srgbClr val="FF0000"/>
                          </a:solidFill>
                          <a:effectLst/>
                          <a:latin typeface="Times New Roman" pitchFamily="18" charset="0"/>
                          <a:cs typeface="Times New Roman" pitchFamily="18" charset="0"/>
                        </a:rPr>
                        <a:t>0</a:t>
                      </a:r>
                      <a:r>
                        <a:rPr kumimoji="0" lang="en-US" sz="2400" b="0" i="0" u="none" strike="noStrike" cap="none" normalizeH="0" baseline="0">
                          <a:ln>
                            <a:noFill/>
                          </a:ln>
                          <a:solidFill>
                            <a:srgbClr val="FF0000"/>
                          </a:solidFill>
                          <a:effectLst/>
                          <a:latin typeface="Times New Roman" pitchFamily="18" charset="0"/>
                          <a:cs typeface="Times New Roman" pitchFamily="18" charset="0"/>
                        </a:rPr>
                        <a:t> mod </a:t>
                      </a:r>
                      <a:r>
                        <a:rPr kumimoji="0" lang="en-US" sz="2400" b="0" i="1" u="none" strike="noStrike" cap="none" normalizeH="0" baseline="0">
                          <a:ln>
                            <a:noFill/>
                          </a:ln>
                          <a:solidFill>
                            <a:srgbClr val="FF0000"/>
                          </a:solidFill>
                          <a:effectLst/>
                          <a:latin typeface="Times New Roman" pitchFamily="18" charset="0"/>
                          <a:cs typeface="Times New Roman" pitchFamily="18" charset="0"/>
                        </a:rPr>
                        <a:t>r</a:t>
                      </a:r>
                      <a:r>
                        <a:rPr kumimoji="0" lang="en-US" sz="2400" b="0" i="0" u="none" strike="noStrike" cap="none" normalizeH="0" baseline="-30000">
                          <a:ln>
                            <a:noFill/>
                          </a:ln>
                          <a:solidFill>
                            <a:srgbClr val="FF0000"/>
                          </a:solidFill>
                          <a:effectLst/>
                          <a:latin typeface="Times New Roman" pitchFamily="18" charset="0"/>
                          <a:cs typeface="Times New Roman" pitchFamily="18" charset="0"/>
                        </a:rPr>
                        <a:t>1</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447675" marR="0" lvl="0" indent="-447675"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rgbClr val="FF0000"/>
                          </a:solidFill>
                          <a:effectLst/>
                          <a:latin typeface="Times New Roman" pitchFamily="18" charset="0"/>
                          <a:cs typeface="Times New Roman" pitchFamily="18" charset="0"/>
                          <a:sym typeface="Symbol" pitchFamily="18" charset="2"/>
                        </a:rPr>
                        <a:t></a:t>
                      </a:r>
                      <a:r>
                        <a:rPr kumimoji="0" lang="en-US" sz="2400" b="0" i="1" u="none" strike="noStrike" cap="none" normalizeH="0" baseline="0">
                          <a:ln>
                            <a:noFill/>
                          </a:ln>
                          <a:solidFill>
                            <a:srgbClr val="FF0000"/>
                          </a:solidFill>
                          <a:effectLst/>
                          <a:latin typeface="Times New Roman" pitchFamily="18" charset="0"/>
                          <a:cs typeface="Times New Roman" pitchFamily="18" charset="0"/>
                        </a:rPr>
                        <a:t>r</a:t>
                      </a:r>
                      <a:r>
                        <a:rPr kumimoji="0" lang="en-US" sz="2400" b="0" i="0" u="none" strike="noStrike" cap="none" normalizeH="0" baseline="-30000">
                          <a:ln>
                            <a:noFill/>
                          </a:ln>
                          <a:solidFill>
                            <a:srgbClr val="FF0000"/>
                          </a:solidFill>
                          <a:effectLst/>
                          <a:latin typeface="Times New Roman" pitchFamily="18" charset="0"/>
                          <a:cs typeface="Times New Roman" pitchFamily="18" charset="0"/>
                          <a:sym typeface="Symbol" pitchFamily="18" charset="2"/>
                        </a:rPr>
                        <a:t>0 </a:t>
                      </a:r>
                      <a:r>
                        <a:rPr kumimoji="0" lang="en-US" sz="2400" b="0" i="0" u="none" strike="noStrike" cap="none" normalizeH="0" baseline="0">
                          <a:ln>
                            <a:noFill/>
                          </a:ln>
                          <a:solidFill>
                            <a:srgbClr val="FF0000"/>
                          </a:solidFill>
                          <a:effectLst/>
                          <a:latin typeface="Times New Roman" pitchFamily="18" charset="0"/>
                          <a:cs typeface="Times New Roman" pitchFamily="18" charset="0"/>
                          <a:sym typeface="Symbol" pitchFamily="18" charset="2"/>
                        </a:rPr>
                        <a:t>/ </a:t>
                      </a:r>
                      <a:r>
                        <a:rPr kumimoji="0" lang="en-US" sz="2400" b="0" i="1" u="none" strike="noStrike" cap="none" normalizeH="0" baseline="0">
                          <a:ln>
                            <a:noFill/>
                          </a:ln>
                          <a:solidFill>
                            <a:srgbClr val="FF0000"/>
                          </a:solidFill>
                          <a:effectLst/>
                          <a:latin typeface="Times New Roman" pitchFamily="18" charset="0"/>
                          <a:cs typeface="Times New Roman" pitchFamily="18" charset="0"/>
                          <a:sym typeface="Symbol" pitchFamily="18" charset="2"/>
                        </a:rPr>
                        <a:t>r</a:t>
                      </a:r>
                      <a:r>
                        <a:rPr kumimoji="0" lang="en-US" sz="2400" b="0" i="0" u="none" strike="noStrike" cap="none" normalizeH="0" baseline="-30000">
                          <a:ln>
                            <a:noFill/>
                          </a:ln>
                          <a:solidFill>
                            <a:srgbClr val="FF0000"/>
                          </a:solidFill>
                          <a:effectLst/>
                          <a:latin typeface="Times New Roman" pitchFamily="18" charset="0"/>
                          <a:cs typeface="Times New Roman" pitchFamily="18" charset="0"/>
                          <a:sym typeface="Symbol" pitchFamily="18" charset="2"/>
                        </a:rPr>
                        <a:t>1</a:t>
                      </a:r>
                      <a:r>
                        <a:rPr kumimoji="0" lang="en-US" sz="2400" b="0" i="0" u="none" strike="noStrike" cap="none" normalizeH="0" baseline="0">
                          <a:ln>
                            <a:noFill/>
                          </a:ln>
                          <a:solidFill>
                            <a:srgbClr val="FF0000"/>
                          </a:solidFill>
                          <a:effectLst/>
                          <a:latin typeface="Times New Roman" pitchFamily="18" charset="0"/>
                          <a:cs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329655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sp>
        <p:nvSpPr>
          <p:cNvPr id="88067" name="Rectangle 3"/>
          <p:cNvSpPr>
            <a:spLocks noGrp="1" noChangeArrowheads="1"/>
          </p:cNvSpPr>
          <p:nvPr>
            <p:ph type="body" idx="1"/>
          </p:nvPr>
        </p:nvSpPr>
        <p:spPr>
          <a:xfrm>
            <a:off x="382588" y="1414463"/>
            <a:ext cx="8380412" cy="3433762"/>
          </a:xfrm>
          <a:noFill/>
        </p:spPr>
        <p:txBody>
          <a:bodyPr/>
          <a:lstStyle/>
          <a:p>
            <a:r>
              <a:rPr lang="en-US" b="1" u="sng">
                <a:sym typeface="Symbol" pitchFamily="18" charset="2"/>
              </a:rPr>
              <a:t>Bước 4</a:t>
            </a:r>
            <a:r>
              <a:rPr lang="en-US">
                <a:sym typeface="Symbol" pitchFamily="18" charset="2"/>
              </a:rPr>
              <a:t>: Tính giá trị </a:t>
            </a:r>
            <a:r>
              <a:rPr lang="en-US" i="1">
                <a:sym typeface="Symbol" pitchFamily="18" charset="2"/>
              </a:rPr>
              <a:t>t</a:t>
            </a:r>
            <a:r>
              <a:rPr lang="en-US" baseline="-25000">
                <a:sym typeface="Symbol" pitchFamily="18" charset="2"/>
              </a:rPr>
              <a:t>1</a:t>
            </a:r>
            <a:r>
              <a:rPr lang="en-US">
                <a:sym typeface="Symbol" pitchFamily="18" charset="2"/>
              </a:rPr>
              <a:t> (của dòng </a:t>
            </a:r>
            <a:r>
              <a:rPr lang="en-US" i="1">
                <a:sym typeface="Symbol" pitchFamily="18" charset="2"/>
              </a:rPr>
              <a:t>i</a:t>
            </a:r>
            <a:r>
              <a:rPr lang="en-US">
                <a:sym typeface="Symbol" pitchFamily="18" charset="2"/>
              </a:rPr>
              <a:t>) từ giá trị </a:t>
            </a:r>
            <a:r>
              <a:rPr lang="en-US" i="1">
                <a:sym typeface="Symbol" pitchFamily="18" charset="2"/>
              </a:rPr>
              <a:t>q</a:t>
            </a:r>
            <a:r>
              <a:rPr lang="en-US">
                <a:sym typeface="Symbol" pitchFamily="18" charset="2"/>
              </a:rPr>
              <a:t>, </a:t>
            </a:r>
            <a:r>
              <a:rPr lang="en-US" i="1">
                <a:sym typeface="Symbol" pitchFamily="18" charset="2"/>
              </a:rPr>
              <a:t>t</a:t>
            </a:r>
            <a:r>
              <a:rPr lang="en-US" baseline="-25000">
                <a:sym typeface="Symbol" pitchFamily="18" charset="2"/>
              </a:rPr>
              <a:t>0</a:t>
            </a:r>
            <a:r>
              <a:rPr lang="en-US">
                <a:sym typeface="Symbol" pitchFamily="18" charset="2"/>
              </a:rPr>
              <a:t> và </a:t>
            </a:r>
            <a:r>
              <a:rPr lang="en-US" i="1">
                <a:sym typeface="Symbol" pitchFamily="18" charset="2"/>
              </a:rPr>
              <a:t>t</a:t>
            </a:r>
            <a:r>
              <a:rPr lang="en-US" baseline="-25000">
                <a:sym typeface="Symbol" pitchFamily="18" charset="2"/>
              </a:rPr>
              <a:t>1</a:t>
            </a:r>
            <a:r>
              <a:rPr lang="en-US">
                <a:sym typeface="Symbol" pitchFamily="18" charset="2"/>
              </a:rPr>
              <a:t> của dòng </a:t>
            </a:r>
            <a:r>
              <a:rPr lang="en-US" i="1">
                <a:sym typeface="Symbol" pitchFamily="18" charset="2"/>
              </a:rPr>
              <a:t>i</a:t>
            </a:r>
            <a:r>
              <a:rPr lang="en-US">
                <a:sym typeface="Symbol" pitchFamily="18" charset="2"/>
              </a:rPr>
              <a:t>-1. </a:t>
            </a:r>
          </a:p>
          <a:p>
            <a:endParaRPr lang="en-US"/>
          </a:p>
          <a:p>
            <a:endParaRPr lang="en-US"/>
          </a:p>
          <a:p>
            <a:endParaRPr lang="en-US"/>
          </a:p>
          <a:p>
            <a:endParaRPr lang="en-US"/>
          </a:p>
          <a:p>
            <a:endParaRPr lang="en-US"/>
          </a:p>
        </p:txBody>
      </p:sp>
      <p:graphicFrame>
        <p:nvGraphicFramePr>
          <p:cNvPr id="88155" name="Group 91"/>
          <p:cNvGraphicFramePr>
            <a:graphicFrameLocks noGrp="1"/>
          </p:cNvGraphicFramePr>
          <p:nvPr>
            <p:extLst>
              <p:ext uri="{D42A27DB-BD31-4B8C-83A1-F6EECF244321}">
                <p14:modId xmlns:p14="http://schemas.microsoft.com/office/powerpoint/2010/main" val="2490663970"/>
              </p:ext>
            </p:extLst>
          </p:nvPr>
        </p:nvGraphicFramePr>
        <p:xfrm>
          <a:off x="1638300" y="2308225"/>
          <a:ext cx="6107113" cy="2194560"/>
        </p:xfrm>
        <a:graphic>
          <a:graphicData uri="http://schemas.openxmlformats.org/drawingml/2006/table">
            <a:tbl>
              <a:tblPr/>
              <a:tblGrid>
                <a:gridCol w="86201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1054100">
                  <a:extLst>
                    <a:ext uri="{9D8B030D-6E8A-4147-A177-3AD203B41FA5}">
                      <a16:colId xmlns:a16="http://schemas.microsoft.com/office/drawing/2014/main" val="20006"/>
                    </a:ext>
                  </a:extLst>
                </a:gridCol>
              </a:tblGrid>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Dòng</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i </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X</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Y</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Z</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i</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dirty="0">
                          <a:ln>
                            <a:noFill/>
                          </a:ln>
                          <a:solidFill>
                            <a:srgbClr val="FF0000"/>
                          </a:solidFill>
                          <a:effectLst/>
                          <a:latin typeface="Times New Roman" pitchFamily="18" charset="0"/>
                          <a:cs typeface="Times New Roman" pitchFamily="18" charset="0"/>
                        </a:rPr>
                        <a:t>Y</a:t>
                      </a:r>
                      <a:r>
                        <a:rPr kumimoji="0" lang="en-US" sz="2400" b="0" i="0" u="none" strike="noStrike" cap="none" normalizeH="0" baseline="0" dirty="0">
                          <a:ln>
                            <a:noFill/>
                          </a:ln>
                          <a:solidFill>
                            <a:srgbClr val="FF0000"/>
                          </a:solidFill>
                          <a:effectLst/>
                          <a:latin typeface="Times New Roman" pitchFamily="18" charset="0"/>
                          <a:cs typeface="Times New Roman" pitchFamily="18" charset="0"/>
                        </a:rPr>
                        <a:t>-</a:t>
                      </a:r>
                      <a:r>
                        <a:rPr kumimoji="0" lang="en-US" sz="2400" b="0" i="1" u="none" strike="noStrike" cap="none" normalizeH="0" baseline="0" dirty="0">
                          <a:ln>
                            <a:noFill/>
                          </a:ln>
                          <a:solidFill>
                            <a:srgbClr val="FF0000"/>
                          </a:solidFill>
                          <a:effectLst/>
                          <a:latin typeface="Times New Roman" pitchFamily="18" charset="0"/>
                          <a:cs typeface="Times New Roman" pitchFamily="18" charset="0"/>
                        </a:rPr>
                        <a:t>X</a:t>
                      </a:r>
                      <a:r>
                        <a:rPr kumimoji="0" lang="en-US" sz="2400" b="0" i="0" u="none" strike="noStrike" cap="none" normalizeH="0" baseline="0" dirty="0">
                          <a:ln>
                            <a:noFill/>
                          </a:ln>
                          <a:solidFill>
                            <a:srgbClr val="FF0000"/>
                          </a:solidFill>
                          <a:effectLst/>
                          <a:latin typeface="Times New Roman" pitchFamily="18" charset="0"/>
                          <a:cs typeface="Times New Roman" pitchFamily="18" charset="0"/>
                          <a:sym typeface="Symbol" pitchFamily="18" charset="2"/>
                        </a:rPr>
                        <a:t></a:t>
                      </a:r>
                      <a:r>
                        <a:rPr kumimoji="0" lang="en-US" sz="2400" b="0" i="1" u="none" strike="noStrike" cap="none" normalizeH="0" baseline="0" dirty="0">
                          <a:ln>
                            <a:noFill/>
                          </a:ln>
                          <a:solidFill>
                            <a:srgbClr val="FF0000"/>
                          </a:solidFill>
                          <a:effectLst/>
                          <a:latin typeface="Times New Roman" pitchFamily="18" charset="0"/>
                          <a:cs typeface="Times New Roman" pitchFamily="18" charset="0"/>
                        </a:rPr>
                        <a:t>Z</a:t>
                      </a:r>
                      <a:r>
                        <a:rPr kumimoji="0" lang="en-US" sz="2400" b="0" i="0" u="none" strike="noStrike" cap="none" normalizeH="0" baseline="0" dirty="0">
                          <a:ln>
                            <a:noFill/>
                          </a:ln>
                          <a:solidFill>
                            <a:srgbClr val="FF0000"/>
                          </a:solidFill>
                          <a:effectLst/>
                          <a:latin typeface="Times New Roman" pitchFamily="18" charset="0"/>
                          <a:cs typeface="Times New Roman" pitchFamily="18" charset="0"/>
                          <a:sym typeface="Symbol" pitchFamily="18" charset="2"/>
                        </a:rPr>
                        <a:t> </a:t>
                      </a:r>
                    </a:p>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a:ln>
                            <a:noFill/>
                          </a:ln>
                          <a:solidFill>
                            <a:srgbClr val="FF0000"/>
                          </a:solidFill>
                          <a:effectLst/>
                          <a:latin typeface="Times New Roman" pitchFamily="18" charset="0"/>
                          <a:cs typeface="Times New Roman" pitchFamily="18" charset="0"/>
                          <a:sym typeface="Symbol" pitchFamily="18" charset="2"/>
                        </a:rPr>
                        <a:t>mod </a:t>
                      </a:r>
                      <a:r>
                        <a:rPr kumimoji="0" lang="en-US" sz="2400" b="0" i="1" u="none" strike="noStrike" cap="none" normalizeH="0" baseline="0" dirty="0">
                          <a:ln>
                            <a:noFill/>
                          </a:ln>
                          <a:solidFill>
                            <a:srgbClr val="FF0000"/>
                          </a:solidFill>
                          <a:effectLst/>
                          <a:latin typeface="Times New Roman" pitchFamily="18" charset="0"/>
                          <a:cs typeface="Times New Roman" pitchFamily="18" charset="0"/>
                          <a:sym typeface="Symbol" pitchFamily="18" charset="2"/>
                        </a:rPr>
                        <a:t>n</a:t>
                      </a:r>
                      <a:endParaRPr kumimoji="0" lang="en-US" sz="2400" b="0" i="0" u="none" strike="noStrike" cap="none" normalizeH="0" baseline="0" dirty="0">
                        <a:ln>
                          <a:noFill/>
                        </a:ln>
                        <a:solidFill>
                          <a:srgbClr val="FF0000"/>
                        </a:solidFill>
                        <a:effectLst/>
                        <a:latin typeface="Times New Roman" pitchFamily="18" charset="0"/>
                        <a:cs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625259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sp>
        <p:nvSpPr>
          <p:cNvPr id="90115" name="Rectangle 3"/>
          <p:cNvSpPr>
            <a:spLocks noGrp="1" noChangeArrowheads="1"/>
          </p:cNvSpPr>
          <p:nvPr>
            <p:ph type="body" idx="1"/>
          </p:nvPr>
        </p:nvSpPr>
        <p:spPr>
          <a:xfrm>
            <a:off x="382588" y="1414463"/>
            <a:ext cx="8380412" cy="5176837"/>
          </a:xfrm>
          <a:noFill/>
        </p:spPr>
        <p:txBody>
          <a:bodyPr/>
          <a:lstStyle/>
          <a:p>
            <a:pPr>
              <a:spcBef>
                <a:spcPct val="10000"/>
              </a:spcBef>
            </a:pPr>
            <a:r>
              <a:rPr lang="en-US" b="1" u="sng" dirty="0" err="1"/>
              <a:t>Bước</a:t>
            </a:r>
            <a:r>
              <a:rPr lang="en-US" b="1" u="sng" dirty="0"/>
              <a:t> 5</a:t>
            </a:r>
            <a:r>
              <a:rPr lang="en-US" dirty="0"/>
              <a:t>: </a:t>
            </a:r>
            <a:r>
              <a:rPr lang="en-US" dirty="0" err="1"/>
              <a:t>Trên</a:t>
            </a:r>
            <a:r>
              <a:rPr lang="en-US" dirty="0"/>
              <a:t> </a:t>
            </a:r>
            <a:r>
              <a:rPr lang="en-US" dirty="0" err="1"/>
              <a:t>dòng</a:t>
            </a:r>
            <a:r>
              <a:rPr lang="en-US" dirty="0"/>
              <a:t> </a:t>
            </a:r>
            <a:r>
              <a:rPr lang="en-US" i="1" dirty="0" err="1"/>
              <a:t>i</a:t>
            </a:r>
            <a:r>
              <a:rPr lang="en-US" dirty="0"/>
              <a:t> </a:t>
            </a:r>
            <a:r>
              <a:rPr lang="en-US" dirty="0" err="1"/>
              <a:t>đang</a:t>
            </a:r>
            <a:r>
              <a:rPr lang="en-US" dirty="0"/>
              <a:t> </a:t>
            </a:r>
            <a:r>
              <a:rPr lang="en-US" dirty="0" err="1"/>
              <a:t>xét</a:t>
            </a:r>
            <a:r>
              <a:rPr lang="en-US" dirty="0"/>
              <a:t>:</a:t>
            </a:r>
            <a:endParaRPr lang="en-US" b="1" u="sng" dirty="0"/>
          </a:p>
          <a:p>
            <a:pPr lvl="1">
              <a:spcBef>
                <a:spcPct val="10000"/>
              </a:spcBef>
            </a:pPr>
            <a:r>
              <a:rPr lang="en-US" b="1" u="sng" dirty="0" err="1"/>
              <a:t>Nếu</a:t>
            </a:r>
            <a:r>
              <a:rPr lang="en-US" dirty="0"/>
              <a:t> </a:t>
            </a:r>
            <a:r>
              <a:rPr lang="en-US" i="1" dirty="0"/>
              <a:t>r</a:t>
            </a:r>
            <a:r>
              <a:rPr lang="en-US" baseline="-25000" dirty="0"/>
              <a:t>2</a:t>
            </a:r>
            <a:r>
              <a:rPr lang="en-US" dirty="0"/>
              <a:t> = 0 </a:t>
            </a:r>
            <a:r>
              <a:rPr lang="en-US" b="1" u="sng" dirty="0" err="1"/>
              <a:t>thì</a:t>
            </a:r>
            <a:r>
              <a:rPr lang="en-US" dirty="0"/>
              <a:t>:</a:t>
            </a:r>
            <a:endParaRPr lang="en-US" b="1" u="sng" dirty="0"/>
          </a:p>
          <a:p>
            <a:pPr lvl="2">
              <a:spcBef>
                <a:spcPct val="10000"/>
              </a:spcBef>
            </a:pPr>
            <a:r>
              <a:rPr lang="en-US" b="1" u="sng" dirty="0" err="1"/>
              <a:t>Nếu</a:t>
            </a:r>
            <a:r>
              <a:rPr lang="en-US" dirty="0"/>
              <a:t> </a:t>
            </a:r>
            <a:r>
              <a:rPr lang="en-US" i="1" dirty="0"/>
              <a:t>r</a:t>
            </a:r>
            <a:r>
              <a:rPr lang="en-US" baseline="-25000" dirty="0"/>
              <a:t>1</a:t>
            </a:r>
            <a:r>
              <a:rPr lang="en-US" dirty="0"/>
              <a:t>= 1 </a:t>
            </a:r>
            <a:r>
              <a:rPr lang="en-US" b="1" u="sng" dirty="0" err="1"/>
              <a:t>thì</a:t>
            </a:r>
            <a:r>
              <a:rPr lang="en-US" dirty="0"/>
              <a:t> </a:t>
            </a:r>
            <a:r>
              <a:rPr lang="en-US" dirty="0" err="1"/>
              <a:t>giá</a:t>
            </a:r>
            <a:r>
              <a:rPr lang="en-US" dirty="0"/>
              <a:t> </a:t>
            </a:r>
            <a:r>
              <a:rPr lang="en-US" dirty="0" err="1"/>
              <a:t>trị</a:t>
            </a:r>
            <a:r>
              <a:rPr lang="en-US" dirty="0"/>
              <a:t> </a:t>
            </a:r>
            <a:r>
              <a:rPr lang="en-US" i="1" dirty="0"/>
              <a:t>t</a:t>
            </a:r>
            <a:r>
              <a:rPr lang="en-US" baseline="-25000" dirty="0"/>
              <a:t>1</a:t>
            </a:r>
            <a:r>
              <a:rPr lang="en-US" dirty="0"/>
              <a:t> (</a:t>
            </a:r>
            <a:r>
              <a:rPr lang="en-US" dirty="0" err="1"/>
              <a:t>của</a:t>
            </a:r>
            <a:r>
              <a:rPr lang="en-US" dirty="0"/>
              <a:t> </a:t>
            </a:r>
            <a:r>
              <a:rPr lang="en-US" dirty="0" err="1"/>
              <a:t>dòng</a:t>
            </a:r>
            <a:r>
              <a:rPr lang="en-US" dirty="0"/>
              <a:t> </a:t>
            </a:r>
            <a:r>
              <a:rPr lang="en-US" dirty="0" err="1"/>
              <a:t>đang</a:t>
            </a:r>
            <a:r>
              <a:rPr lang="en-US" dirty="0"/>
              <a:t> </a:t>
            </a:r>
            <a:r>
              <a:rPr lang="en-US" dirty="0" err="1"/>
              <a:t>xét</a:t>
            </a:r>
            <a:r>
              <a:rPr lang="en-US" dirty="0"/>
              <a:t>) </a:t>
            </a:r>
            <a:r>
              <a:rPr lang="en-US" dirty="0" err="1"/>
              <a:t>là</a:t>
            </a:r>
            <a:r>
              <a:rPr lang="en-US" dirty="0"/>
              <a:t> </a:t>
            </a:r>
            <a:r>
              <a:rPr lang="en-US" dirty="0" err="1"/>
              <a:t>phần</a:t>
            </a:r>
            <a:r>
              <a:rPr lang="en-US" dirty="0"/>
              <a:t> </a:t>
            </a:r>
            <a:r>
              <a:rPr lang="en-US" dirty="0" err="1"/>
              <a:t>tử</a:t>
            </a:r>
            <a:r>
              <a:rPr lang="en-US" dirty="0"/>
              <a:t> </a:t>
            </a:r>
            <a:r>
              <a:rPr lang="en-US" dirty="0" err="1"/>
              <a:t>nghịch</a:t>
            </a:r>
            <a:r>
              <a:rPr lang="en-US" dirty="0"/>
              <a:t> </a:t>
            </a:r>
            <a:r>
              <a:rPr lang="en-US" dirty="0" err="1"/>
              <a:t>đảo</a:t>
            </a:r>
            <a:r>
              <a:rPr lang="en-US" dirty="0"/>
              <a:t> </a:t>
            </a:r>
            <a:r>
              <a:rPr lang="en-US" dirty="0" err="1"/>
              <a:t>của</a:t>
            </a:r>
            <a:r>
              <a:rPr lang="en-US" dirty="0"/>
              <a:t> </a:t>
            </a:r>
            <a:r>
              <a:rPr lang="en-US" i="1" dirty="0"/>
              <a:t>a</a:t>
            </a:r>
            <a:r>
              <a:rPr lang="en-US" dirty="0"/>
              <a:t> </a:t>
            </a:r>
            <a:r>
              <a:rPr lang="en-US" dirty="0" err="1"/>
              <a:t>trong</a:t>
            </a:r>
            <a:r>
              <a:rPr lang="en-US" dirty="0"/>
              <a:t> </a:t>
            </a:r>
            <a:r>
              <a:rPr lang="en-US" i="1" dirty="0"/>
              <a:t>Z</a:t>
            </a:r>
            <a:r>
              <a:rPr lang="en-US" i="1" baseline="-25000" dirty="0"/>
              <a:t>n</a:t>
            </a:r>
            <a:endParaRPr lang="en-US" b="1" u="sng" baseline="-25000" dirty="0"/>
          </a:p>
          <a:p>
            <a:pPr lvl="2">
              <a:spcBef>
                <a:spcPct val="10000"/>
              </a:spcBef>
            </a:pPr>
            <a:r>
              <a:rPr lang="en-US" b="1" u="sng" dirty="0" err="1"/>
              <a:t>Ngược</a:t>
            </a:r>
            <a:r>
              <a:rPr lang="en-US" b="1" u="sng" dirty="0"/>
              <a:t> </a:t>
            </a:r>
            <a:r>
              <a:rPr lang="en-US" b="1" u="sng" dirty="0" err="1"/>
              <a:t>lại</a:t>
            </a:r>
            <a:r>
              <a:rPr lang="en-US" dirty="0"/>
              <a:t> (</a:t>
            </a:r>
            <a:r>
              <a:rPr lang="en-US" dirty="0" err="1"/>
              <a:t>tức</a:t>
            </a:r>
            <a:r>
              <a:rPr lang="en-US" dirty="0"/>
              <a:t> </a:t>
            </a:r>
            <a:r>
              <a:rPr lang="en-US" dirty="0" err="1"/>
              <a:t>là</a:t>
            </a:r>
            <a:r>
              <a:rPr lang="en-US" dirty="0"/>
              <a:t> </a:t>
            </a:r>
            <a:r>
              <a:rPr lang="en-US" i="1" dirty="0"/>
              <a:t>r</a:t>
            </a:r>
            <a:r>
              <a:rPr lang="en-US" baseline="-25000" dirty="0"/>
              <a:t>1</a:t>
            </a:r>
            <a:r>
              <a:rPr lang="en-US" dirty="0"/>
              <a:t> </a:t>
            </a:r>
            <a:r>
              <a:rPr lang="en-US" dirty="0">
                <a:sym typeface="Symbol" pitchFamily="18" charset="2"/>
              </a:rPr>
              <a:t></a:t>
            </a:r>
            <a:r>
              <a:rPr lang="en-US" dirty="0"/>
              <a:t> 1) </a:t>
            </a:r>
            <a:r>
              <a:rPr lang="en-US" b="1" u="sng" dirty="0" err="1"/>
              <a:t>thì</a:t>
            </a:r>
            <a:r>
              <a:rPr lang="en-US" dirty="0"/>
              <a:t> </a:t>
            </a:r>
            <a:r>
              <a:rPr lang="en-US" dirty="0" err="1"/>
              <a:t>không</a:t>
            </a:r>
            <a:r>
              <a:rPr lang="en-US" dirty="0"/>
              <a:t> </a:t>
            </a:r>
            <a:r>
              <a:rPr lang="en-US" dirty="0" err="1"/>
              <a:t>tồn</a:t>
            </a:r>
            <a:r>
              <a:rPr lang="en-US" dirty="0"/>
              <a:t> </a:t>
            </a:r>
            <a:r>
              <a:rPr lang="en-US" dirty="0" err="1"/>
              <a:t>tại</a:t>
            </a:r>
            <a:r>
              <a:rPr lang="en-US" dirty="0"/>
              <a:t> </a:t>
            </a:r>
            <a:r>
              <a:rPr lang="en-US" dirty="0" err="1"/>
              <a:t>phần</a:t>
            </a:r>
            <a:r>
              <a:rPr lang="en-US" dirty="0"/>
              <a:t> </a:t>
            </a:r>
            <a:r>
              <a:rPr lang="en-US" dirty="0" err="1"/>
              <a:t>tử</a:t>
            </a:r>
            <a:r>
              <a:rPr lang="en-US" dirty="0"/>
              <a:t> </a:t>
            </a:r>
            <a:r>
              <a:rPr lang="en-US" dirty="0" err="1"/>
              <a:t>nghịch</a:t>
            </a:r>
            <a:r>
              <a:rPr lang="en-US" dirty="0"/>
              <a:t> </a:t>
            </a:r>
            <a:r>
              <a:rPr lang="en-US" dirty="0" err="1"/>
              <a:t>đảo</a:t>
            </a:r>
            <a:r>
              <a:rPr lang="en-US" dirty="0"/>
              <a:t> </a:t>
            </a:r>
            <a:r>
              <a:rPr lang="en-US" dirty="0" err="1"/>
              <a:t>của</a:t>
            </a:r>
            <a:r>
              <a:rPr lang="en-US" dirty="0"/>
              <a:t> </a:t>
            </a:r>
            <a:r>
              <a:rPr lang="en-US" i="1" dirty="0"/>
              <a:t>a</a:t>
            </a:r>
            <a:r>
              <a:rPr lang="en-US" dirty="0"/>
              <a:t> </a:t>
            </a:r>
            <a:r>
              <a:rPr lang="en-US" dirty="0" err="1"/>
              <a:t>trong</a:t>
            </a:r>
            <a:r>
              <a:rPr lang="en-US" dirty="0"/>
              <a:t> </a:t>
            </a:r>
            <a:r>
              <a:rPr lang="en-US" i="1" dirty="0"/>
              <a:t>Z</a:t>
            </a:r>
            <a:r>
              <a:rPr lang="en-US" i="1" baseline="-25000" dirty="0"/>
              <a:t>n</a:t>
            </a:r>
            <a:r>
              <a:rPr lang="en-US" dirty="0"/>
              <a:t>. </a:t>
            </a:r>
            <a:r>
              <a:rPr lang="en-US" dirty="0" err="1"/>
              <a:t>Rõ</a:t>
            </a:r>
            <a:r>
              <a:rPr lang="en-US" dirty="0"/>
              <a:t> </a:t>
            </a:r>
            <a:r>
              <a:rPr lang="en-US" dirty="0" err="1"/>
              <a:t>ràng</a:t>
            </a:r>
            <a:r>
              <a:rPr lang="en-US" dirty="0"/>
              <a:t> </a:t>
            </a:r>
            <a:r>
              <a:rPr lang="en-US" dirty="0" err="1"/>
              <a:t>trường</a:t>
            </a:r>
            <a:r>
              <a:rPr lang="en-US" dirty="0"/>
              <a:t> </a:t>
            </a:r>
            <a:r>
              <a:rPr lang="en-US" dirty="0" err="1"/>
              <a:t>hợp</a:t>
            </a:r>
            <a:r>
              <a:rPr lang="en-US" dirty="0"/>
              <a:t> </a:t>
            </a:r>
            <a:r>
              <a:rPr lang="en-US" dirty="0" err="1"/>
              <a:t>này</a:t>
            </a:r>
            <a:r>
              <a:rPr lang="en-US" dirty="0"/>
              <a:t> </a:t>
            </a:r>
            <a:r>
              <a:rPr lang="en-US" dirty="0" err="1"/>
              <a:t>chỉ</a:t>
            </a:r>
            <a:r>
              <a:rPr lang="en-US" dirty="0"/>
              <a:t> </a:t>
            </a:r>
            <a:r>
              <a:rPr lang="en-US" dirty="0" err="1"/>
              <a:t>xảy</a:t>
            </a:r>
            <a:r>
              <a:rPr lang="en-US" dirty="0"/>
              <a:t> </a:t>
            </a:r>
            <a:r>
              <a:rPr lang="en-US" dirty="0" err="1"/>
              <a:t>ra</a:t>
            </a:r>
            <a:r>
              <a:rPr lang="en-US" dirty="0"/>
              <a:t> </a:t>
            </a:r>
            <a:r>
              <a:rPr lang="en-US" dirty="0" err="1"/>
              <a:t>khi</a:t>
            </a:r>
            <a:r>
              <a:rPr lang="en-US" dirty="0"/>
              <a:t> USCLN(</a:t>
            </a:r>
            <a:r>
              <a:rPr lang="en-US" i="1" dirty="0"/>
              <a:t>a</a:t>
            </a:r>
            <a:r>
              <a:rPr lang="en-US" dirty="0"/>
              <a:t>, </a:t>
            </a:r>
            <a:r>
              <a:rPr lang="en-US" i="1" dirty="0"/>
              <a:t>n</a:t>
            </a:r>
            <a:r>
              <a:rPr lang="en-US" dirty="0"/>
              <a:t>) </a:t>
            </a:r>
            <a:r>
              <a:rPr lang="en-US" dirty="0">
                <a:sym typeface="Symbol" pitchFamily="18" charset="2"/>
              </a:rPr>
              <a:t></a:t>
            </a:r>
            <a:r>
              <a:rPr lang="en-US" dirty="0"/>
              <a:t> 1</a:t>
            </a:r>
          </a:p>
          <a:p>
            <a:pPr lvl="2">
              <a:spcBef>
                <a:spcPct val="10000"/>
              </a:spcBef>
            </a:pPr>
            <a:r>
              <a:rPr lang="en-US" dirty="0" err="1"/>
              <a:t>Chấm</a:t>
            </a:r>
            <a:r>
              <a:rPr lang="en-US" dirty="0"/>
              <a:t> </a:t>
            </a:r>
            <a:r>
              <a:rPr lang="en-US" dirty="0" err="1"/>
              <a:t>dứt</a:t>
            </a:r>
            <a:r>
              <a:rPr lang="en-US" dirty="0"/>
              <a:t> </a:t>
            </a:r>
            <a:r>
              <a:rPr lang="en-US" dirty="0" err="1"/>
              <a:t>thuật</a:t>
            </a:r>
            <a:r>
              <a:rPr lang="en-US" dirty="0"/>
              <a:t> </a:t>
            </a:r>
            <a:r>
              <a:rPr lang="en-US" dirty="0" err="1"/>
              <a:t>toán</a:t>
            </a:r>
            <a:endParaRPr lang="en-US" b="1" u="sng" dirty="0"/>
          </a:p>
          <a:p>
            <a:pPr lvl="1">
              <a:spcBef>
                <a:spcPct val="10000"/>
              </a:spcBef>
            </a:pPr>
            <a:r>
              <a:rPr lang="en-US" b="1" u="sng" dirty="0" err="1"/>
              <a:t>Ngược</a:t>
            </a:r>
            <a:r>
              <a:rPr lang="en-US" b="1" u="sng" dirty="0"/>
              <a:t> </a:t>
            </a:r>
            <a:r>
              <a:rPr lang="en-US" b="1" u="sng" dirty="0" err="1"/>
              <a:t>lại</a:t>
            </a:r>
            <a:r>
              <a:rPr lang="en-US" dirty="0"/>
              <a:t> (</a:t>
            </a:r>
            <a:r>
              <a:rPr lang="en-US" dirty="0" err="1"/>
              <a:t>tức</a:t>
            </a:r>
            <a:r>
              <a:rPr lang="en-US" dirty="0"/>
              <a:t> </a:t>
            </a:r>
            <a:r>
              <a:rPr lang="en-US" dirty="0" err="1"/>
              <a:t>là</a:t>
            </a:r>
            <a:r>
              <a:rPr lang="en-US" dirty="0"/>
              <a:t> </a:t>
            </a:r>
            <a:r>
              <a:rPr lang="en-US" i="1" dirty="0"/>
              <a:t>r</a:t>
            </a:r>
            <a:r>
              <a:rPr lang="en-US" baseline="-25000" dirty="0"/>
              <a:t>2</a:t>
            </a:r>
            <a:r>
              <a:rPr lang="en-US" dirty="0"/>
              <a:t> </a:t>
            </a:r>
            <a:r>
              <a:rPr lang="en-US" dirty="0">
                <a:sym typeface="Symbol" pitchFamily="18" charset="2"/>
              </a:rPr>
              <a:t></a:t>
            </a:r>
            <a:r>
              <a:rPr lang="en-US" dirty="0"/>
              <a:t> 0) </a:t>
            </a:r>
            <a:r>
              <a:rPr lang="en-US" dirty="0" err="1"/>
              <a:t>thì</a:t>
            </a:r>
            <a:r>
              <a:rPr lang="en-US" dirty="0"/>
              <a:t> sang </a:t>
            </a:r>
            <a:r>
              <a:rPr lang="en-US" dirty="0" err="1"/>
              <a:t>bước</a:t>
            </a:r>
            <a:r>
              <a:rPr lang="en-US" dirty="0"/>
              <a:t> 6</a:t>
            </a:r>
          </a:p>
          <a:p>
            <a:pPr lvl="1">
              <a:spcBef>
                <a:spcPct val="0"/>
              </a:spcBef>
            </a:pPr>
            <a:endParaRPr lang="en-US" sz="4400" dirty="0"/>
          </a:p>
          <a:p>
            <a:pPr lvl="1">
              <a:spcBef>
                <a:spcPct val="0"/>
              </a:spcBef>
            </a:pPr>
            <a:endParaRPr lang="en-US" dirty="0"/>
          </a:p>
          <a:p>
            <a:pPr lvl="1">
              <a:spcBef>
                <a:spcPct val="0"/>
              </a:spcBef>
            </a:pPr>
            <a:endParaRPr lang="en-US" dirty="0"/>
          </a:p>
          <a:p>
            <a:pPr lvl="1">
              <a:spcBef>
                <a:spcPct val="0"/>
              </a:spcBef>
            </a:pPr>
            <a:endParaRPr lang="en-US" dirty="0"/>
          </a:p>
        </p:txBody>
      </p:sp>
      <p:graphicFrame>
        <p:nvGraphicFramePr>
          <p:cNvPr id="90430" name="Group 318"/>
          <p:cNvGraphicFramePr>
            <a:graphicFrameLocks noGrp="1"/>
          </p:cNvGraphicFramePr>
          <p:nvPr>
            <p:extLst>
              <p:ext uri="{D42A27DB-BD31-4B8C-83A1-F6EECF244321}">
                <p14:modId xmlns:p14="http://schemas.microsoft.com/office/powerpoint/2010/main" val="2193056830"/>
              </p:ext>
            </p:extLst>
          </p:nvPr>
        </p:nvGraphicFramePr>
        <p:xfrm>
          <a:off x="1600200" y="4191000"/>
          <a:ext cx="6170613" cy="1371600"/>
        </p:xfrm>
        <a:graphic>
          <a:graphicData uri="http://schemas.openxmlformats.org/drawingml/2006/table">
            <a:tbl>
              <a:tblPr/>
              <a:tblGrid>
                <a:gridCol w="86201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Dòng</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dirty="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i</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r</a:t>
                      </a:r>
                      <a:r>
                        <a:rPr kumimoji="0" lang="en-US" sz="2400" b="0" i="0" u="none" strike="noStrike" cap="none" normalizeH="0" baseline="-30000">
                          <a:ln>
                            <a:noFill/>
                          </a:ln>
                          <a:solidFill>
                            <a:srgbClr val="FF0000"/>
                          </a:solidFill>
                          <a:effectLst/>
                          <a:latin typeface="Times New Roman" pitchFamily="18" charset="0"/>
                          <a:cs typeface="Times New Roman" pitchFamily="18" charset="0"/>
                        </a:rPr>
                        <a:t>1</a:t>
                      </a:r>
                      <a:r>
                        <a:rPr kumimoji="0" lang="en-US" sz="2400" b="0" i="0" u="none" strike="noStrike" cap="none" normalizeH="0" baseline="0">
                          <a:ln>
                            <a:noFill/>
                          </a:ln>
                          <a:solidFill>
                            <a:srgbClr val="FF0000"/>
                          </a:solidFill>
                          <a:effectLst/>
                          <a:latin typeface="Times New Roman" pitchFamily="18" charset="0"/>
                          <a:cs typeface="Times New Roman" pitchFamily="18" charset="0"/>
                        </a:rPr>
                        <a:t>= 1?</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rgbClr val="FF0000"/>
                          </a:solidFill>
                          <a:effectLst/>
                          <a:latin typeface="Times New Roman" pitchFamily="18" charset="0"/>
                          <a:cs typeface="Times New Roman" pitchFamily="18" charset="0"/>
                        </a:rPr>
                        <a:t>r</a:t>
                      </a:r>
                      <a:r>
                        <a:rPr kumimoji="0" lang="en-US" sz="2400" b="0" i="0" u="none" strike="noStrike" cap="none" normalizeH="0" baseline="-30000">
                          <a:ln>
                            <a:noFill/>
                          </a:ln>
                          <a:solidFill>
                            <a:srgbClr val="FF0000"/>
                          </a:solidFill>
                          <a:effectLst/>
                          <a:latin typeface="Times New Roman" pitchFamily="18" charset="0"/>
                          <a:cs typeface="Times New Roman" pitchFamily="18" charset="0"/>
                        </a:rPr>
                        <a:t>2</a:t>
                      </a:r>
                      <a:r>
                        <a:rPr kumimoji="0" lang="en-US" sz="2400" b="0" i="0" u="none" strike="noStrike" cap="none" normalizeH="0" baseline="0">
                          <a:ln>
                            <a:noFill/>
                          </a:ln>
                          <a:solidFill>
                            <a:srgbClr val="FF0000"/>
                          </a:solidFill>
                          <a:effectLst/>
                          <a:latin typeface="Times New Roman" pitchFamily="18" charset="0"/>
                          <a:cs typeface="Times New Roman" pitchFamily="18" charset="0"/>
                        </a:rPr>
                        <a:t> = 0?</a:t>
                      </a: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dirty="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1823389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sp>
        <p:nvSpPr>
          <p:cNvPr id="93187" name="Rectangle 3"/>
          <p:cNvSpPr>
            <a:spLocks noGrp="1" noChangeArrowheads="1"/>
          </p:cNvSpPr>
          <p:nvPr>
            <p:ph type="body" idx="1"/>
          </p:nvPr>
        </p:nvSpPr>
        <p:spPr>
          <a:xfrm>
            <a:off x="382588" y="1414463"/>
            <a:ext cx="8380412" cy="3433762"/>
          </a:xfrm>
          <a:noFill/>
        </p:spPr>
        <p:txBody>
          <a:bodyPr/>
          <a:lstStyle/>
          <a:p>
            <a:r>
              <a:rPr lang="en-US" b="1" u="sng"/>
              <a:t>Bước 6</a:t>
            </a:r>
            <a:r>
              <a:rPr lang="en-US"/>
              <a:t>: Sao chép giá trị sang dòng tiếp theo theo quy tắc dưới đây, sau đó, trở lại </a:t>
            </a:r>
            <a:r>
              <a:rPr lang="en-US" b="1" u="sng"/>
              <a:t>bước 3</a:t>
            </a:r>
            <a:r>
              <a:rPr lang="en-US"/>
              <a:t>:</a:t>
            </a:r>
          </a:p>
          <a:p>
            <a:endParaRPr lang="en-US"/>
          </a:p>
          <a:p>
            <a:endParaRPr lang="en-US"/>
          </a:p>
          <a:p>
            <a:endParaRPr lang="en-US"/>
          </a:p>
          <a:p>
            <a:endParaRPr lang="en-US"/>
          </a:p>
          <a:p>
            <a:endParaRPr lang="en-US"/>
          </a:p>
        </p:txBody>
      </p:sp>
      <p:sp>
        <p:nvSpPr>
          <p:cNvPr id="93206" name="Rectangle 22"/>
          <p:cNvSpPr>
            <a:spLocks noChangeArrowheads="1"/>
          </p:cNvSpPr>
          <p:nvPr/>
        </p:nvSpPr>
        <p:spPr bwMode="auto">
          <a:xfrm>
            <a:off x="1638300" y="2655888"/>
            <a:ext cx="83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93208" name="Rectangle 24"/>
          <p:cNvSpPr>
            <a:spLocks noChangeArrowheads="1"/>
          </p:cNvSpPr>
          <p:nvPr/>
        </p:nvSpPr>
        <p:spPr bwMode="auto">
          <a:xfrm>
            <a:off x="1638300" y="2655888"/>
            <a:ext cx="838200" cy="0"/>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93212" name="Rectangle 28"/>
          <p:cNvSpPr>
            <a:spLocks noChangeArrowheads="1"/>
          </p:cNvSpPr>
          <p:nvPr/>
        </p:nvSpPr>
        <p:spPr bwMode="auto">
          <a:xfrm>
            <a:off x="1638300" y="2655888"/>
            <a:ext cx="83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aphicFrame>
        <p:nvGraphicFramePr>
          <p:cNvPr id="93431" name="Group 247"/>
          <p:cNvGraphicFramePr>
            <a:graphicFrameLocks noGrp="1"/>
          </p:cNvGraphicFramePr>
          <p:nvPr>
            <p:extLst>
              <p:ext uri="{D42A27DB-BD31-4B8C-83A1-F6EECF244321}">
                <p14:modId xmlns:p14="http://schemas.microsoft.com/office/powerpoint/2010/main" val="1224495679"/>
              </p:ext>
            </p:extLst>
          </p:nvPr>
        </p:nvGraphicFramePr>
        <p:xfrm>
          <a:off x="1638300" y="2655888"/>
          <a:ext cx="5891213" cy="1755648"/>
        </p:xfrm>
        <a:graphic>
          <a:graphicData uri="http://schemas.openxmlformats.org/drawingml/2006/table">
            <a:tbl>
              <a:tblPr/>
              <a:tblGrid>
                <a:gridCol w="86201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Dòng</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r</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3000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2"/>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5562600" algn="r"/>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i</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90000"/>
                        </a:lnSpc>
                        <a:spcBef>
                          <a:spcPct val="30000"/>
                        </a:spcBef>
                        <a:spcAft>
                          <a:spcPct val="0"/>
                        </a:spcAft>
                        <a:buClr>
                          <a:schemeClr val="tx2"/>
                        </a:buClr>
                        <a:buSzTx/>
                        <a:buFont typeface="Wingdings 2" pitchFamily="18" charset="2"/>
                        <a:buNone/>
                        <a:tabLst/>
                      </a:pPr>
                      <a:endParaRPr kumimoji="0" lang="en-US" sz="2400" b="0" i="0" u="none" strike="noStrike" cap="none" normalizeH="0" baseline="0" dirty="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3190" name="Line 6"/>
          <p:cNvSpPr>
            <a:spLocks noChangeShapeType="1"/>
          </p:cNvSpPr>
          <p:nvPr/>
        </p:nvSpPr>
        <p:spPr bwMode="auto">
          <a:xfrm flipH="1">
            <a:off x="2895600" y="3733800"/>
            <a:ext cx="9144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432" name="Line 248"/>
          <p:cNvSpPr>
            <a:spLocks noChangeShapeType="1"/>
          </p:cNvSpPr>
          <p:nvPr/>
        </p:nvSpPr>
        <p:spPr bwMode="auto">
          <a:xfrm flipH="1">
            <a:off x="3733800" y="3733800"/>
            <a:ext cx="9144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433" name="Line 249"/>
          <p:cNvSpPr>
            <a:spLocks noChangeShapeType="1"/>
          </p:cNvSpPr>
          <p:nvPr/>
        </p:nvSpPr>
        <p:spPr bwMode="auto">
          <a:xfrm flipH="1">
            <a:off x="6248400" y="3733800"/>
            <a:ext cx="9144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28</a:t>
            </a:fld>
            <a:endParaRPr lang="en-US" dirty="0">
              <a:latin typeface="+mn-lt"/>
            </a:endParaRPr>
          </a:p>
        </p:txBody>
      </p:sp>
    </p:spTree>
    <p:extLst>
      <p:ext uri="{BB962C8B-B14F-4D97-AF65-F5344CB8AC3E}">
        <p14:creationId xmlns:p14="http://schemas.microsoft.com/office/powerpoint/2010/main" val="232844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43938"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29</a:t>
            </a:fld>
            <a:endParaRPr lang="en-US" dirty="0">
              <a:latin typeface="+mn-lt"/>
            </a:endParaRPr>
          </a:p>
        </p:txBody>
      </p:sp>
    </p:spTree>
    <p:extLst>
      <p:ext uri="{BB962C8B-B14F-4D97-AF65-F5344CB8AC3E}">
        <p14:creationId xmlns:p14="http://schemas.microsoft.com/office/powerpoint/2010/main" val="223785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eaLnBrk="1" hangingPunct="1"/>
            <a:r>
              <a:rPr lang="en-US"/>
              <a:t>Mở đầu</a:t>
            </a:r>
          </a:p>
        </p:txBody>
      </p:sp>
      <p:sp>
        <p:nvSpPr>
          <p:cNvPr id="665603" name="Rectangle 3"/>
          <p:cNvSpPr>
            <a:spLocks noGrp="1" noChangeArrowheads="1"/>
          </p:cNvSpPr>
          <p:nvPr>
            <p:ph type="body" idx="1"/>
          </p:nvPr>
        </p:nvSpPr>
        <p:spPr>
          <a:xfrm>
            <a:off x="382588" y="1414463"/>
            <a:ext cx="8380412" cy="4584700"/>
          </a:xfrm>
        </p:spPr>
        <p:txBody>
          <a:bodyPr/>
          <a:lstStyle/>
          <a:p>
            <a:pPr algn="just" eaLnBrk="1" hangingPunct="1">
              <a:defRPr/>
            </a:pPr>
            <a:r>
              <a:rPr lang="en-US"/>
              <a:t>Ý tưởng về hệ thống mã hóa khóa công cộng được Martin Hellman, Ralph Merkle và Whitfield Diffie tại Đại học Stanford giới thiệu vào năm 1976. </a:t>
            </a:r>
          </a:p>
          <a:p>
            <a:pPr algn="just" eaLnBrk="1" hangingPunct="1">
              <a:defRPr/>
            </a:pPr>
            <a:r>
              <a:rPr lang="en-US"/>
              <a:t>Sau đó, phương pháp Diffie-Hellman của Martin Hellman và Whitfield Diffie đã được công bố. </a:t>
            </a:r>
          </a:p>
          <a:p>
            <a:pPr algn="just" eaLnBrk="1" hangingPunct="1">
              <a:defRPr/>
            </a:pPr>
            <a:r>
              <a:rPr lang="en-US"/>
              <a:t>Năm 1977, trên báo "</a:t>
            </a:r>
            <a:r>
              <a:rPr lang="en-US" i="1"/>
              <a:t>The Scientific American</a:t>
            </a:r>
            <a:r>
              <a:rPr lang="en-US"/>
              <a:t>", nhóm tác giả Ronald Rivest, Adi Shamir và Leonard Adleman đã công bố phương pháp RSA, phương pháp mã hóa khóa công cộng nổi tiếng và được sử dụng rất nhiều hiện nay trong các ứng dụng mã hóa và bảo vệ thông tin</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54968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sp>
        <p:nvSpPr>
          <p:cNvPr id="95235" name="Rectangle 3"/>
          <p:cNvSpPr>
            <a:spLocks noGrp="1" noChangeArrowheads="1"/>
          </p:cNvSpPr>
          <p:nvPr>
            <p:ph type="body" idx="1"/>
          </p:nvPr>
        </p:nvSpPr>
        <p:spPr>
          <a:gradFill>
            <a:gsLst>
              <a:gs pos="0">
                <a:srgbClr val="2F4776"/>
              </a:gs>
              <a:gs pos="50000">
                <a:schemeClr val="hlink">
                  <a:alpha val="14998"/>
                </a:schemeClr>
              </a:gs>
              <a:gs pos="100000">
                <a:srgbClr val="2F4776"/>
              </a:gs>
            </a:gsLst>
          </a:gradFill>
        </p:spPr>
        <p:txBody>
          <a:bodyPr/>
          <a:lstStyle/>
          <a:p>
            <a:endParaRPr lang="en-US">
              <a:effectLst/>
            </a:endParaRPr>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066800"/>
            <a:ext cx="8751887" cy="537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30</a:t>
            </a:fld>
            <a:endParaRPr lang="en-US" dirty="0">
              <a:latin typeface="+mn-lt"/>
            </a:endParaRPr>
          </a:p>
        </p:txBody>
      </p:sp>
    </p:spTree>
    <p:extLst>
      <p:ext uri="{BB962C8B-B14F-4D97-AF65-F5344CB8AC3E}">
        <p14:creationId xmlns:p14="http://schemas.microsoft.com/office/powerpoint/2010/main" val="1216603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Thuật toán Euclide mở rộng</a:t>
            </a:r>
          </a:p>
        </p:txBody>
      </p:sp>
      <p:pic>
        <p:nvPicPr>
          <p:cNvPr id="91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0450"/>
            <a:ext cx="88392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31</a:t>
            </a:fld>
            <a:endParaRPr lang="en-US" dirty="0">
              <a:latin typeface="+mn-lt"/>
            </a:endParaRPr>
          </a:p>
        </p:txBody>
      </p:sp>
    </p:spTree>
    <p:extLst>
      <p:ext uri="{BB962C8B-B14F-4D97-AF65-F5344CB8AC3E}">
        <p14:creationId xmlns:p14="http://schemas.microsoft.com/office/powerpoint/2010/main" val="1332124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Áp dụng:</a:t>
            </a:r>
          </a:p>
        </p:txBody>
      </p:sp>
      <p:pic>
        <p:nvPicPr>
          <p:cNvPr id="99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662988"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32</a:t>
            </a:fld>
            <a:endParaRPr lang="en-US" dirty="0">
              <a:latin typeface="+mn-lt"/>
            </a:endParaRPr>
          </a:p>
        </p:txBody>
      </p:sp>
    </p:spTree>
    <p:extLst>
      <p:ext uri="{BB962C8B-B14F-4D97-AF65-F5344CB8AC3E}">
        <p14:creationId xmlns:p14="http://schemas.microsoft.com/office/powerpoint/2010/main" val="3448227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Áp dụng:</a:t>
            </a:r>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125538"/>
            <a:ext cx="8761413" cy="352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33</a:t>
            </a:fld>
            <a:endParaRPr lang="en-US" dirty="0">
              <a:latin typeface="+mn-lt"/>
            </a:endParaRPr>
          </a:p>
        </p:txBody>
      </p:sp>
    </p:spTree>
    <p:extLst>
      <p:ext uri="{BB962C8B-B14F-4D97-AF65-F5344CB8AC3E}">
        <p14:creationId xmlns:p14="http://schemas.microsoft.com/office/powerpoint/2010/main" val="2904364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Áp dụng:</a:t>
            </a:r>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160463"/>
            <a:ext cx="8761413"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34</a:t>
            </a:fld>
            <a:endParaRPr lang="en-US" dirty="0">
              <a:latin typeface="+mn-lt"/>
            </a:endParaRPr>
          </a:p>
        </p:txBody>
      </p:sp>
    </p:spTree>
    <p:extLst>
      <p:ext uri="{BB962C8B-B14F-4D97-AF65-F5344CB8AC3E}">
        <p14:creationId xmlns:p14="http://schemas.microsoft.com/office/powerpoint/2010/main" val="56486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Áp dụng:</a:t>
            </a:r>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128713"/>
            <a:ext cx="8761413" cy="298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35</a:t>
            </a:fld>
            <a:endParaRPr lang="en-US" dirty="0">
              <a:latin typeface="+mn-lt"/>
            </a:endParaRPr>
          </a:p>
        </p:txBody>
      </p:sp>
    </p:spTree>
    <p:extLst>
      <p:ext uri="{BB962C8B-B14F-4D97-AF65-F5344CB8AC3E}">
        <p14:creationId xmlns:p14="http://schemas.microsoft.com/office/powerpoint/2010/main" val="3168646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dirty="0" err="1"/>
              <a:t>Vấn</a:t>
            </a:r>
            <a:r>
              <a:rPr lang="en-US" dirty="0"/>
              <a:t> </a:t>
            </a:r>
            <a:r>
              <a:rPr lang="en-US" dirty="0" err="1"/>
              <a:t>đề</a:t>
            </a:r>
            <a:r>
              <a:rPr lang="en-US" dirty="0"/>
              <a:t> </a:t>
            </a:r>
            <a:r>
              <a:rPr lang="en-US" dirty="0" err="1"/>
              <a:t>số</a:t>
            </a:r>
            <a:r>
              <a:rPr lang="en-US" dirty="0"/>
              <a:t> </a:t>
            </a:r>
            <a:r>
              <a:rPr lang="en-US" dirty="0" err="1"/>
              <a:t>nguyên</a:t>
            </a:r>
            <a:r>
              <a:rPr lang="en-US" dirty="0"/>
              <a:t> </a:t>
            </a:r>
            <a:r>
              <a:rPr lang="en-US" dirty="0" err="1"/>
              <a:t>tố</a:t>
            </a:r>
            <a:endParaRPr lang="en-US" baseline="-25000" dirty="0">
              <a:latin typeface="Times New Roman" pitchFamily="18" charset="0"/>
            </a:endParaRPr>
          </a:p>
        </p:txBody>
      </p:sp>
      <p:sp>
        <p:nvSpPr>
          <p:cNvPr id="2" name="Subtitle 1"/>
          <p:cNvSpPr>
            <a:spLocks noGrp="1"/>
          </p:cNvSpPr>
          <p:nvPr>
            <p:ph type="subTitle" idx="1"/>
          </p:nvPr>
        </p:nvSpPr>
        <p:spPr/>
        <p:txBody>
          <a:bodyPr/>
          <a:lstStyle/>
          <a:p>
            <a:endParaRPr lang="en-US" dirty="0"/>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36</a:t>
            </a:fld>
            <a:endParaRPr lang="en-US" dirty="0">
              <a:latin typeface="+mn-lt"/>
            </a:endParaRPr>
          </a:p>
        </p:txBody>
      </p:sp>
    </p:spTree>
    <p:extLst>
      <p:ext uri="{BB962C8B-B14F-4D97-AF65-F5344CB8AC3E}">
        <p14:creationId xmlns:p14="http://schemas.microsoft.com/office/powerpoint/2010/main" val="3745016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marL="685800" indent="-685800" eaLnBrk="1" hangingPunct="1"/>
            <a:r>
              <a:rPr lang="en-US"/>
              <a:t>Vấn đề số nguyên tố</a:t>
            </a:r>
          </a:p>
        </p:txBody>
      </p:sp>
      <p:sp>
        <p:nvSpPr>
          <p:cNvPr id="708611" name="Rectangle 3"/>
          <p:cNvSpPr>
            <a:spLocks noGrp="1" noChangeArrowheads="1"/>
          </p:cNvSpPr>
          <p:nvPr>
            <p:ph type="body" idx="1"/>
          </p:nvPr>
        </p:nvSpPr>
        <p:spPr>
          <a:xfrm>
            <a:off x="382588" y="1414463"/>
            <a:ext cx="8380412" cy="4713287"/>
          </a:xfrm>
        </p:spPr>
        <p:txBody>
          <a:bodyPr/>
          <a:lstStyle/>
          <a:p>
            <a:pPr algn="just" eaLnBrk="1" hangingPunct="1">
              <a:defRPr/>
            </a:pPr>
            <a:r>
              <a:rPr lang="en-US"/>
              <a:t>Để bảo đảm an toàn cho hệ thống mã hóa RSA, số nguyên </a:t>
            </a:r>
            <a:r>
              <a:rPr lang="en-US" i="1"/>
              <a:t>n </a:t>
            </a:r>
            <a:r>
              <a:rPr lang="en-US"/>
              <a:t>= </a:t>
            </a:r>
            <a:r>
              <a:rPr lang="en-US" i="1"/>
              <a:t>pq</a:t>
            </a:r>
            <a:r>
              <a:rPr lang="en-US"/>
              <a:t> phải đủ lớn để không thể dễ dàng tiến hành việc phân tích </a:t>
            </a:r>
            <a:r>
              <a:rPr lang="en-US" i="1"/>
              <a:t>n</a:t>
            </a:r>
            <a:r>
              <a:rPr lang="en-US"/>
              <a:t> ra thừa số nguyên tố. </a:t>
            </a:r>
          </a:p>
          <a:p>
            <a:pPr algn="just" eaLnBrk="1" hangingPunct="1">
              <a:defRPr/>
            </a:pPr>
            <a:r>
              <a:rPr lang="en-US"/>
              <a:t>Hiện tại, các thuật toán phân tích thừa số nguyên tố đã có thể giải quyết được các số nguyên có trên 130 chữ số (thập phân). </a:t>
            </a:r>
          </a:p>
          <a:p>
            <a:pPr algn="just" eaLnBrk="1" hangingPunct="1">
              <a:defRPr/>
            </a:pPr>
            <a:r>
              <a:rPr lang="en-US"/>
              <a:t>Để an toàn, số nguyên tố </a:t>
            </a:r>
            <a:r>
              <a:rPr lang="en-US" i="1"/>
              <a:t>p</a:t>
            </a:r>
            <a:r>
              <a:rPr lang="en-US"/>
              <a:t> và </a:t>
            </a:r>
            <a:r>
              <a:rPr lang="en-US" i="1"/>
              <a:t>q</a:t>
            </a:r>
            <a:r>
              <a:rPr lang="en-US"/>
              <a:t> cần phải đủ lớn, ví dụ như trên 100 chữ số. </a:t>
            </a:r>
          </a:p>
          <a:p>
            <a:pPr algn="just" eaLnBrk="1" hangingPunct="1">
              <a:defRPr/>
            </a:pPr>
            <a:r>
              <a:rPr lang="en-US"/>
              <a:t>Vấn đề đặt ra ở đây là giải quyết bài toán: làm thế nào để kiểm tra một cách nhanh chóng và chính xác một số nguyên dương </a:t>
            </a:r>
            <a:r>
              <a:rPr lang="en-US" i="1"/>
              <a:t>n</a:t>
            </a:r>
            <a:r>
              <a:rPr lang="en-US"/>
              <a:t> là số nguyên tố hay hợp số?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37</a:t>
            </a:fld>
            <a:endParaRPr lang="en-US" dirty="0">
              <a:latin typeface="+mn-lt"/>
            </a:endParaRPr>
          </a:p>
        </p:txBody>
      </p:sp>
    </p:spTree>
    <p:extLst>
      <p:ext uri="{BB962C8B-B14F-4D97-AF65-F5344CB8AC3E}">
        <p14:creationId xmlns:p14="http://schemas.microsoft.com/office/powerpoint/2010/main" val="2264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eaLnBrk="1" hangingPunct="1"/>
            <a:r>
              <a:rPr lang="en-US"/>
              <a:t>Vấn đề số nguyên tố</a:t>
            </a:r>
          </a:p>
        </p:txBody>
      </p:sp>
      <p:sp>
        <p:nvSpPr>
          <p:cNvPr id="710659" name="Rectangle 3"/>
          <p:cNvSpPr>
            <a:spLocks noGrp="1" noChangeArrowheads="1"/>
          </p:cNvSpPr>
          <p:nvPr>
            <p:ph type="body" idx="1"/>
          </p:nvPr>
        </p:nvSpPr>
        <p:spPr>
          <a:xfrm>
            <a:off x="382588" y="1414463"/>
            <a:ext cx="8380412" cy="4714875"/>
          </a:xfrm>
        </p:spPr>
        <p:txBody>
          <a:bodyPr/>
          <a:lstStyle/>
          <a:p>
            <a:pPr eaLnBrk="1" hangingPunct="1"/>
            <a:r>
              <a:rPr lang="en-US"/>
              <a:t>Theo định nghĩa, một số nguyên dương </a:t>
            </a:r>
            <a:r>
              <a:rPr lang="en-US" i="1"/>
              <a:t>n</a:t>
            </a:r>
            <a:r>
              <a:rPr lang="en-US"/>
              <a:t> là số nguyên tố khi và chỉ khi </a:t>
            </a:r>
            <a:r>
              <a:rPr lang="en-US" i="1"/>
              <a:t>n</a:t>
            </a:r>
            <a:r>
              <a:rPr lang="en-US"/>
              <a:t> chỉ chia hết cho 1 và </a:t>
            </a:r>
            <a:r>
              <a:rPr lang="en-US" i="1"/>
              <a:t>n</a:t>
            </a:r>
            <a:r>
              <a:rPr lang="en-US"/>
              <a:t> (ở đây chỉ xét các số nguyên dương). </a:t>
            </a:r>
          </a:p>
          <a:p>
            <a:pPr eaLnBrk="1" hangingPunct="1"/>
            <a:r>
              <a:rPr lang="en-US"/>
              <a:t>Từ đó suy ra, </a:t>
            </a:r>
            <a:r>
              <a:rPr lang="en-US" i="1"/>
              <a:t>n</a:t>
            </a:r>
            <a:r>
              <a:rPr lang="en-US"/>
              <a:t> là số nguyên tố khi và chỉ khi </a:t>
            </a:r>
            <a:r>
              <a:rPr lang="en-US" i="1"/>
              <a:t>n</a:t>
            </a:r>
            <a:r>
              <a:rPr lang="en-US"/>
              <a:t> không có ước số dương nào thuộc đoạn </a:t>
            </a:r>
          </a:p>
          <a:p>
            <a:pPr eaLnBrk="1" hangingPunct="1"/>
            <a:r>
              <a:rPr lang="en-US"/>
              <a:t>. Như vậy, ta có: </a:t>
            </a:r>
          </a:p>
          <a:p>
            <a:pPr eaLnBrk="1" hangingPunct="1">
              <a:buFont typeface="Wingdings 2" pitchFamily="18" charset="2"/>
              <a:buNone/>
            </a:pPr>
            <a:r>
              <a:rPr lang="en-US" i="1"/>
              <a:t>              n</a:t>
            </a:r>
            <a:r>
              <a:rPr lang="en-US"/>
              <a:t> là số nguyên tố </a:t>
            </a:r>
          </a:p>
          <a:p>
            <a:pPr eaLnBrk="1" hangingPunct="1">
              <a:buFont typeface="Wingdings 2" pitchFamily="18" charset="2"/>
              <a:buNone/>
            </a:pPr>
            <a:endParaRPr lang="en-US"/>
          </a:p>
          <a:p>
            <a:pPr eaLnBrk="1" hangingPunct="1">
              <a:buFont typeface="Wingdings 2" pitchFamily="18" charset="2"/>
              <a:buNone/>
            </a:pPr>
            <a:endParaRPr lang="en-US"/>
          </a:p>
          <a:p>
            <a:pPr eaLnBrk="1" hangingPunct="1">
              <a:buFont typeface="Wingdings 2" pitchFamily="18" charset="2"/>
              <a:buNone/>
            </a:pPr>
            <a:endParaRPr lang="en-US"/>
          </a:p>
        </p:txBody>
      </p:sp>
      <p:sp>
        <p:nvSpPr>
          <p:cNvPr id="710660" name="Rectangle 4"/>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en-US" sz="2000">
              <a:effectLst>
                <a:outerShdw blurRad="38100" dist="38100" dir="2700000" algn="tl">
                  <a:srgbClr val="FFFFFF"/>
                </a:outerShdw>
              </a:effectLst>
            </a:endParaRPr>
          </a:p>
        </p:txBody>
      </p:sp>
      <p:graphicFrame>
        <p:nvGraphicFramePr>
          <p:cNvPr id="3074" name="Object 5"/>
          <p:cNvGraphicFramePr>
            <a:graphicFrameLocks noChangeAspect="1"/>
          </p:cNvGraphicFramePr>
          <p:nvPr/>
        </p:nvGraphicFramePr>
        <p:xfrm>
          <a:off x="5638800" y="2971800"/>
          <a:ext cx="1700213" cy="731838"/>
        </p:xfrm>
        <a:graphic>
          <a:graphicData uri="http://schemas.openxmlformats.org/presentationml/2006/ole">
            <mc:AlternateContent xmlns:mc="http://schemas.openxmlformats.org/markup-compatibility/2006">
              <mc:Choice xmlns:v="urn:schemas-microsoft-com:vml" Requires="v">
                <p:oleObj spid="_x0000_s3080" r:id="rId4" imgW="685800" imgH="292100" progId="Equation.3">
                  <p:embed/>
                </p:oleObj>
              </mc:Choice>
              <mc:Fallback>
                <p:oleObj r:id="rId4" imgW="6858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2971800"/>
                        <a:ext cx="1700213"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0662" name="Rectangle 6"/>
          <p:cNvSpPr>
            <a:spLocks noChangeArrowheads="1"/>
          </p:cNvSpPr>
          <p:nvPr/>
        </p:nvSpPr>
        <p:spPr bwMode="auto">
          <a:xfrm>
            <a:off x="0" y="3281363"/>
            <a:ext cx="9144000" cy="0"/>
          </a:xfrm>
          <a:prstGeom prst="rect">
            <a:avLst/>
          </a:prstGeom>
          <a:noFill/>
          <a:ln w="9525">
            <a:noFill/>
            <a:miter lim="800000"/>
            <a:headEnd/>
            <a:tailEnd/>
          </a:ln>
          <a:effectLst/>
        </p:spPr>
        <p:txBody>
          <a:bodyPr wrap="none" anchor="ctr">
            <a:spAutoFit/>
          </a:bodyPr>
          <a:lstStyle/>
          <a:p>
            <a:endParaRPr lang="en-US" sz="2000">
              <a:effectLst>
                <a:outerShdw blurRad="38100" dist="38100" dir="2700000" algn="tl">
                  <a:srgbClr val="FFFFFF"/>
                </a:outerShdw>
              </a:effectLst>
            </a:endParaRPr>
          </a:p>
        </p:txBody>
      </p:sp>
      <p:graphicFrame>
        <p:nvGraphicFramePr>
          <p:cNvPr id="3075" name="Object 7"/>
          <p:cNvGraphicFramePr>
            <a:graphicFrameLocks noChangeAspect="1"/>
          </p:cNvGraphicFramePr>
          <p:nvPr/>
        </p:nvGraphicFramePr>
        <p:xfrm>
          <a:off x="3048000" y="4800600"/>
          <a:ext cx="4981575" cy="731838"/>
        </p:xfrm>
        <a:graphic>
          <a:graphicData uri="http://schemas.openxmlformats.org/presentationml/2006/ole">
            <mc:AlternateContent xmlns:mc="http://schemas.openxmlformats.org/markup-compatibility/2006">
              <mc:Choice xmlns:v="urn:schemas-microsoft-com:vml" Requires="v">
                <p:oleObj spid="_x0000_s3081" r:id="rId6" imgW="2006600" imgH="292100" progId="Equation.3">
                  <p:embed/>
                </p:oleObj>
              </mc:Choice>
              <mc:Fallback>
                <p:oleObj r:id="rId6" imgW="2006600" imgH="292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800600"/>
                        <a:ext cx="49815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38</a:t>
            </a:fld>
            <a:endParaRPr lang="en-US" dirty="0">
              <a:latin typeface="+mn-lt"/>
            </a:endParaRPr>
          </a:p>
        </p:txBody>
      </p:sp>
    </p:spTree>
    <p:extLst>
      <p:ext uri="{BB962C8B-B14F-4D97-AF65-F5344CB8AC3E}">
        <p14:creationId xmlns:p14="http://schemas.microsoft.com/office/powerpoint/2010/main" val="126780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pPr eaLnBrk="1" hangingPunct="1"/>
            <a:r>
              <a:rPr lang="en-US"/>
              <a:t>Vấn đề số nguyên tố</a:t>
            </a:r>
          </a:p>
        </p:txBody>
      </p:sp>
      <p:sp>
        <p:nvSpPr>
          <p:cNvPr id="712707" name="Rectangle 3"/>
          <p:cNvSpPr>
            <a:spLocks noGrp="1" noChangeArrowheads="1"/>
          </p:cNvSpPr>
          <p:nvPr>
            <p:ph type="body" idx="1"/>
          </p:nvPr>
        </p:nvSpPr>
        <p:spPr>
          <a:xfrm>
            <a:off x="382588" y="1414463"/>
            <a:ext cx="8380412" cy="2535237"/>
          </a:xfrm>
        </p:spPr>
        <p:txBody>
          <a:bodyPr/>
          <a:lstStyle/>
          <a:p>
            <a:pPr eaLnBrk="1" hangingPunct="1">
              <a:defRPr/>
            </a:pPr>
            <a:r>
              <a:rPr lang="en-US"/>
              <a:t>Việc kiểm tra một số nguyên dương </a:t>
            </a:r>
            <a:r>
              <a:rPr lang="en-US" i="1"/>
              <a:t>n</a:t>
            </a:r>
            <a:r>
              <a:rPr lang="en-US"/>
              <a:t> là số nguyên tố theo phương pháp trên sẽ đưa ra kết quả hoàn toàn chính xác. </a:t>
            </a:r>
          </a:p>
          <a:p>
            <a:pPr eaLnBrk="1" hangingPunct="1">
              <a:defRPr/>
            </a:pPr>
            <a:r>
              <a:rPr lang="en-US"/>
              <a:t>Tuy nhiên, thời gian xử lý của thuật toán rõ ràng là rất lớn, hoặc thậm chí không thể thực hiện được, trong trường hợp </a:t>
            </a:r>
            <a:r>
              <a:rPr lang="en-US" i="1"/>
              <a:t>n</a:t>
            </a:r>
            <a:r>
              <a:rPr lang="en-US"/>
              <a:t> tương đối lớn.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39</a:t>
            </a:fld>
            <a:endParaRPr lang="en-US" dirty="0">
              <a:latin typeface="+mn-lt"/>
            </a:endParaRPr>
          </a:p>
        </p:txBody>
      </p:sp>
    </p:spTree>
    <p:extLst>
      <p:ext uri="{BB962C8B-B14F-4D97-AF65-F5344CB8AC3E}">
        <p14:creationId xmlns:p14="http://schemas.microsoft.com/office/powerpoint/2010/main" val="122298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eaLnBrk="1" hangingPunct="1"/>
            <a:r>
              <a:rPr lang="en-US"/>
              <a:t>Mở đầu</a:t>
            </a:r>
          </a:p>
        </p:txBody>
      </p:sp>
      <p:sp>
        <p:nvSpPr>
          <p:cNvPr id="667651" name="Rectangle 3"/>
          <p:cNvSpPr>
            <a:spLocks noGrp="1" noChangeArrowheads="1"/>
          </p:cNvSpPr>
          <p:nvPr>
            <p:ph type="body" idx="1"/>
          </p:nvPr>
        </p:nvSpPr>
        <p:spPr>
          <a:xfrm>
            <a:off x="382588" y="1414463"/>
            <a:ext cx="8380412" cy="4713287"/>
          </a:xfrm>
        </p:spPr>
        <p:txBody>
          <a:bodyPr/>
          <a:lstStyle/>
          <a:p>
            <a:pPr algn="just" eaLnBrk="1" hangingPunct="1">
              <a:defRPr/>
            </a:pPr>
            <a:r>
              <a:rPr lang="en-US"/>
              <a:t>Một hệ thống khóa công cộng sử dụng hai loại khóa trong cùng một cặp khóa: </a:t>
            </a:r>
          </a:p>
          <a:p>
            <a:pPr lvl="1" algn="just" eaLnBrk="1" hangingPunct="1">
              <a:defRPr/>
            </a:pPr>
            <a:r>
              <a:rPr lang="en-US"/>
              <a:t>khóa công cộng (public key) được công bố rộng rãi và được sử dụng trong mã hóa thông tin, </a:t>
            </a:r>
          </a:p>
          <a:p>
            <a:pPr lvl="1" algn="just" eaLnBrk="1" hangingPunct="1">
              <a:defRPr/>
            </a:pPr>
            <a:r>
              <a:rPr lang="en-US"/>
              <a:t>khóa riêng (private key) chỉ do một người nắm giữ và được sử dụng để giải mã thông tin đã được mã hóa bằng khóa công cộng. </a:t>
            </a:r>
          </a:p>
          <a:p>
            <a:pPr algn="just" eaLnBrk="1" hangingPunct="1">
              <a:defRPr/>
            </a:pPr>
            <a:r>
              <a:rPr lang="en-US"/>
              <a:t>Các phương pháp mã hóa này khai thác những ánh xạ </a:t>
            </a:r>
            <a:r>
              <a:rPr lang="en-US" i="1"/>
              <a:t>f</a:t>
            </a:r>
            <a:r>
              <a:rPr lang="en-US"/>
              <a:t> mà việc thực hiện ánh xạ ngược  </a:t>
            </a:r>
            <a:r>
              <a:rPr lang="en-US" i="1"/>
              <a:t>f </a:t>
            </a:r>
            <a:r>
              <a:rPr lang="en-US" baseline="30000"/>
              <a:t>–1</a:t>
            </a:r>
            <a:r>
              <a:rPr lang="en-US"/>
              <a:t> rất khó so với việc thực hiện ánh xạ </a:t>
            </a:r>
            <a:r>
              <a:rPr lang="en-US" i="1"/>
              <a:t>f</a:t>
            </a:r>
            <a:r>
              <a:rPr lang="en-US"/>
              <a:t>. Chỉ khi biết được mã khóa riêng thì mới có thể thực hiện được ánh xạ ngược </a:t>
            </a:r>
            <a:r>
              <a:rPr lang="en-US" i="1"/>
              <a:t>f </a:t>
            </a:r>
            <a:r>
              <a:rPr lang="en-US" baseline="30000"/>
              <a:t>–1</a:t>
            </a:r>
            <a:r>
              <a:rPr lang="en-US" i="1"/>
              <a:t> </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310833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marL="685800" indent="-685800" eaLnBrk="1" hangingPunct="1">
              <a:defRPr/>
            </a:pPr>
            <a:r>
              <a:rPr lang="en-US"/>
              <a:t>Thuật toán Miller-Rabin</a:t>
            </a:r>
          </a:p>
        </p:txBody>
      </p:sp>
      <p:sp>
        <p:nvSpPr>
          <p:cNvPr id="714755" name="Rectangle 3"/>
          <p:cNvSpPr>
            <a:spLocks noGrp="1" noChangeArrowheads="1"/>
          </p:cNvSpPr>
          <p:nvPr>
            <p:ph type="body" idx="1"/>
          </p:nvPr>
        </p:nvSpPr>
        <p:spPr>
          <a:xfrm>
            <a:off x="382588" y="1414463"/>
            <a:ext cx="8380412" cy="3560762"/>
          </a:xfrm>
        </p:spPr>
        <p:txBody>
          <a:bodyPr/>
          <a:lstStyle/>
          <a:p>
            <a:pPr eaLnBrk="1" hangingPunct="1">
              <a:defRPr/>
            </a:pPr>
            <a:r>
              <a:rPr lang="en-US"/>
              <a:t>Trên thực tế, việc kiểm tra một số nguyên dương </a:t>
            </a:r>
            <a:r>
              <a:rPr lang="en-US" i="1"/>
              <a:t>n</a:t>
            </a:r>
            <a:r>
              <a:rPr lang="en-US"/>
              <a:t> là số nguyên tố thường áp dụng các phương pháp thuộc nhóm thuật toán Monte Carlo, </a:t>
            </a:r>
          </a:p>
          <a:p>
            <a:pPr eaLnBrk="1" hangingPunct="1">
              <a:defRPr/>
            </a:pPr>
            <a:r>
              <a:rPr lang="en-US"/>
              <a:t>ví dụ: </a:t>
            </a:r>
          </a:p>
          <a:p>
            <a:pPr lvl="1" eaLnBrk="1" hangingPunct="1">
              <a:defRPr/>
            </a:pPr>
            <a:r>
              <a:rPr lang="en-US"/>
              <a:t>thuật toán Solovay-Strassen hay thuật toán Miller-Robin; </a:t>
            </a:r>
          </a:p>
          <a:p>
            <a:pPr lvl="1" eaLnBrk="1" hangingPunct="1">
              <a:defRPr/>
            </a:pPr>
            <a:r>
              <a:rPr lang="en-US"/>
              <a:t>thuật toán Miller-Robin thường được sử dụng phổ biến hơn.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40</a:t>
            </a:fld>
            <a:endParaRPr lang="en-US" dirty="0">
              <a:latin typeface="+mn-lt"/>
            </a:endParaRPr>
          </a:p>
        </p:txBody>
      </p:sp>
    </p:spTree>
    <p:extLst>
      <p:ext uri="{BB962C8B-B14F-4D97-AF65-F5344CB8AC3E}">
        <p14:creationId xmlns:p14="http://schemas.microsoft.com/office/powerpoint/2010/main" val="1758702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1378424" y="42622"/>
            <a:ext cx="7765576" cy="967312"/>
          </a:xfrm>
        </p:spPr>
        <p:txBody>
          <a:bodyPr/>
          <a:lstStyle/>
          <a:p>
            <a:pPr eaLnBrk="1" hangingPunct="1">
              <a:defRPr/>
            </a:pPr>
            <a:r>
              <a:rPr lang="en-US" dirty="0" err="1"/>
              <a:t>Thuật</a:t>
            </a:r>
            <a:r>
              <a:rPr lang="en-US" dirty="0"/>
              <a:t> </a:t>
            </a:r>
            <a:r>
              <a:rPr lang="en-US" dirty="0" err="1"/>
              <a:t>toán</a:t>
            </a:r>
            <a:r>
              <a:rPr lang="en-US" dirty="0"/>
              <a:t> </a:t>
            </a:r>
            <a:r>
              <a:rPr lang="en-US" dirty="0" err="1"/>
              <a:t>thuộc</a:t>
            </a:r>
            <a:r>
              <a:rPr lang="en-US" dirty="0"/>
              <a:t> </a:t>
            </a:r>
            <a:r>
              <a:rPr lang="en-US" dirty="0" err="1"/>
              <a:t>nhóm</a:t>
            </a:r>
            <a:r>
              <a:rPr lang="en-US" dirty="0"/>
              <a:t> Monte Carlo</a:t>
            </a:r>
          </a:p>
        </p:txBody>
      </p:sp>
      <p:sp>
        <p:nvSpPr>
          <p:cNvPr id="716803" name="Rectangle 3"/>
          <p:cNvSpPr>
            <a:spLocks noGrp="1" noChangeArrowheads="1"/>
          </p:cNvSpPr>
          <p:nvPr>
            <p:ph type="body" idx="1"/>
          </p:nvPr>
        </p:nvSpPr>
        <p:spPr>
          <a:xfrm>
            <a:off x="382588" y="1414463"/>
            <a:ext cx="8380412" cy="4200525"/>
          </a:xfrm>
        </p:spPr>
        <p:txBody>
          <a:bodyPr/>
          <a:lstStyle/>
          <a:p>
            <a:pPr algn="just" eaLnBrk="1" hangingPunct="1"/>
            <a:r>
              <a:rPr lang="en-US"/>
              <a:t>Thuật toán thuộc nhóm Monte Carlo được sử dụng trong việc khẳng định hay phủ định một vấn đề nào đó. Thuật toán luôn đưa ra câu trả lời và câu trả lời thu được chỉ có khả năng hoặc là “Có” (yes) hoặc là “Không” (no)</a:t>
            </a:r>
          </a:p>
          <a:p>
            <a:pPr algn="just" eaLnBrk="1" hangingPunct="1"/>
            <a:endParaRPr lang="en-US"/>
          </a:p>
          <a:p>
            <a:pPr algn="just" eaLnBrk="1" hangingPunct="1"/>
            <a:r>
              <a:rPr lang="en-US"/>
              <a:t>Thuật toán “yes-biased Monte Carlo”  là thuật toán Monte Carlo, trong đó, câu trả lời “Có” (Yes) luôn chính xác nhưng câu trả lời “Không” (No) có thể không chính xác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41</a:t>
            </a:fld>
            <a:endParaRPr lang="en-US" dirty="0">
              <a:latin typeface="+mn-lt"/>
            </a:endParaRPr>
          </a:p>
        </p:txBody>
      </p:sp>
    </p:spTree>
    <p:extLst>
      <p:ext uri="{BB962C8B-B14F-4D97-AF65-F5344CB8AC3E}">
        <p14:creationId xmlns:p14="http://schemas.microsoft.com/office/powerpoint/2010/main" val="667782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pPr eaLnBrk="1" hangingPunct="1">
              <a:defRPr/>
            </a:pPr>
            <a:r>
              <a:rPr lang="en-US"/>
              <a:t>Thuật toán Miller-Rabin</a:t>
            </a:r>
          </a:p>
        </p:txBody>
      </p:sp>
      <p:sp>
        <p:nvSpPr>
          <p:cNvPr id="718851" name="Rectangle 3"/>
          <p:cNvSpPr>
            <a:spLocks noGrp="1" noChangeArrowheads="1"/>
          </p:cNvSpPr>
          <p:nvPr>
            <p:ph type="body" idx="1"/>
          </p:nvPr>
        </p:nvSpPr>
        <p:spPr>
          <a:xfrm>
            <a:off x="382588" y="1414463"/>
            <a:ext cx="8380412" cy="4200525"/>
          </a:xfrm>
        </p:spPr>
        <p:txBody>
          <a:bodyPr/>
          <a:lstStyle/>
          <a:p>
            <a:pPr algn="just" eaLnBrk="1" hangingPunct="1">
              <a:defRPr/>
            </a:pPr>
            <a:r>
              <a:rPr lang="en-US"/>
              <a:t>Ưu điểm: Xử lý nhanh (số nguyên dương </a:t>
            </a:r>
            <a:r>
              <a:rPr lang="en-US" i="1"/>
              <a:t>n</a:t>
            </a:r>
            <a:r>
              <a:rPr lang="en-US"/>
              <a:t> có thể được kiểm tra trong thời gian tỉ lệ với log</a:t>
            </a:r>
            <a:r>
              <a:rPr lang="en-US" baseline="-25000"/>
              <a:t>2</a:t>
            </a:r>
            <a:r>
              <a:rPr lang="en-US" i="1"/>
              <a:t>n</a:t>
            </a:r>
            <a:r>
              <a:rPr lang="en-US"/>
              <a:t>, tức là số lượng các bit trong biểu diễn nhị phân của </a:t>
            </a:r>
            <a:r>
              <a:rPr lang="en-US" i="1"/>
              <a:t>n</a:t>
            </a:r>
            <a:r>
              <a:rPr lang="en-US"/>
              <a:t>) </a:t>
            </a:r>
          </a:p>
          <a:p>
            <a:pPr algn="just" eaLnBrk="1" hangingPunct="1">
              <a:defRPr/>
            </a:pPr>
            <a:r>
              <a:rPr lang="en-US"/>
              <a:t>Có khả năng kết luận của thuật toán không hoàn toàn chính xác, nghĩa là có khả năng một hợp số </a:t>
            </a:r>
            <a:r>
              <a:rPr lang="en-US" i="1"/>
              <a:t>n</a:t>
            </a:r>
            <a:r>
              <a:rPr lang="en-US"/>
              <a:t> lại được kết luận là số nguyên tố, mặc dù xác suất xảy ra kết luận không chính xác là không cao. </a:t>
            </a:r>
          </a:p>
          <a:p>
            <a:pPr algn="just" eaLnBrk="1" hangingPunct="1">
              <a:defRPr/>
            </a:pPr>
            <a:r>
              <a:rPr lang="en-US"/>
              <a:t>Có thể khắc phục bằng cách thực hiện thuật toán nhiều lần để giảm khả năng xảy ra kết luận sai xuống dưới ngưỡng cho phép </a:t>
            </a:r>
            <a:r>
              <a:rPr lang="en-US">
                <a:sym typeface="Wingdings" pitchFamily="2" charset="2"/>
              </a:rPr>
              <a:t> </a:t>
            </a:r>
            <a:r>
              <a:rPr lang="en-US"/>
              <a:t>kết luận có độ tin cậy cao</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42</a:t>
            </a:fld>
            <a:endParaRPr lang="en-US" dirty="0">
              <a:latin typeface="+mn-lt"/>
            </a:endParaRPr>
          </a:p>
        </p:txBody>
      </p:sp>
    </p:spTree>
    <p:extLst>
      <p:ext uri="{BB962C8B-B14F-4D97-AF65-F5344CB8AC3E}">
        <p14:creationId xmlns:p14="http://schemas.microsoft.com/office/powerpoint/2010/main" val="4293247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p:cNvSpPr>
            <a:spLocks noGrp="1" noChangeArrowheads="1"/>
          </p:cNvSpPr>
          <p:nvPr>
            <p:ph type="title"/>
          </p:nvPr>
        </p:nvSpPr>
        <p:spPr/>
        <p:txBody>
          <a:bodyPr/>
          <a:lstStyle/>
          <a:p>
            <a:pPr eaLnBrk="1" hangingPunct="1">
              <a:defRPr/>
            </a:pPr>
            <a:r>
              <a:rPr lang="en-US"/>
              <a:t>Thuật toán Miller-Rabin</a:t>
            </a:r>
          </a:p>
        </p:txBody>
      </p:sp>
      <p:sp>
        <p:nvSpPr>
          <p:cNvPr id="720901" name="Rectangle 5"/>
          <p:cNvSpPr>
            <a:spLocks noGrp="1" noChangeArrowheads="1"/>
          </p:cNvSpPr>
          <p:nvPr>
            <p:ph type="body" idx="1"/>
          </p:nvPr>
        </p:nvSpPr>
        <p:spPr>
          <a:xfrm>
            <a:off x="382588" y="1414463"/>
            <a:ext cx="8380412" cy="5103812"/>
          </a:xfrm>
        </p:spPr>
        <p:txBody>
          <a:bodyPr/>
          <a:lstStyle/>
          <a:p>
            <a:pPr eaLnBrk="1" hangingPunct="1">
              <a:lnSpc>
                <a:spcPct val="70000"/>
              </a:lnSpc>
              <a:buFont typeface="Wingdings 2" pitchFamily="18" charset="2"/>
              <a:buNone/>
            </a:pPr>
            <a:r>
              <a:rPr lang="en-US" sz="2400"/>
              <a:t>Phân tích số nguyên dương </a:t>
            </a:r>
            <a:r>
              <a:rPr lang="en-US" sz="2400" i="1"/>
              <a:t>n</a:t>
            </a:r>
            <a:r>
              <a:rPr lang="en-US" sz="2400"/>
              <a:t> = 2</a:t>
            </a:r>
            <a:r>
              <a:rPr lang="en-US" sz="2400" i="1" baseline="30000"/>
              <a:t>k</a:t>
            </a:r>
            <a:r>
              <a:rPr lang="en-US" sz="2400" i="1"/>
              <a:t>m</a:t>
            </a:r>
            <a:r>
              <a:rPr lang="en-US" sz="2400"/>
              <a:t> + 1 với m lẻ</a:t>
            </a:r>
          </a:p>
          <a:p>
            <a:pPr eaLnBrk="1" hangingPunct="1">
              <a:lnSpc>
                <a:spcPct val="70000"/>
              </a:lnSpc>
              <a:buFont typeface="Wingdings 2" pitchFamily="18" charset="2"/>
              <a:buNone/>
            </a:pPr>
            <a:r>
              <a:rPr lang="en-US" sz="2400"/>
              <a:t>Chọn ngẫu nhiên số nguyên dương </a:t>
            </a:r>
            <a:r>
              <a:rPr lang="en-US" sz="2400" i="1"/>
              <a:t>a</a:t>
            </a:r>
            <a:r>
              <a:rPr lang="en-US" sz="2400"/>
              <a:t> </a:t>
            </a:r>
            <a:r>
              <a:rPr lang="en-US" sz="2400">
                <a:sym typeface="Symbol" pitchFamily="18" charset="2"/>
              </a:rPr>
              <a:t></a:t>
            </a:r>
            <a:r>
              <a:rPr lang="en-US" sz="2400"/>
              <a:t> {1, 2, ..., </a:t>
            </a:r>
            <a:r>
              <a:rPr lang="en-US" sz="2400" i="1"/>
              <a:t>n </a:t>
            </a:r>
            <a:r>
              <a:rPr lang="en-US" sz="2400"/>
              <a:t>– 1}</a:t>
            </a:r>
          </a:p>
          <a:p>
            <a:pPr eaLnBrk="1" hangingPunct="1">
              <a:lnSpc>
                <a:spcPct val="70000"/>
              </a:lnSpc>
              <a:buFont typeface="Wingdings 2" pitchFamily="18" charset="2"/>
              <a:buNone/>
            </a:pPr>
            <a:r>
              <a:rPr lang="en-US" sz="2400"/>
              <a:t>Tính </a:t>
            </a:r>
            <a:r>
              <a:rPr lang="en-US" sz="2400" i="1"/>
              <a:t>b</a:t>
            </a:r>
            <a:r>
              <a:rPr lang="en-US" sz="2400"/>
              <a:t> = </a:t>
            </a:r>
            <a:r>
              <a:rPr lang="en-US" sz="2400" i="1"/>
              <a:t>a</a:t>
            </a:r>
            <a:r>
              <a:rPr lang="en-US" sz="2400" i="1" baseline="30000"/>
              <a:t>m</a:t>
            </a:r>
            <a:r>
              <a:rPr lang="en-US" sz="2400"/>
              <a:t> mod </a:t>
            </a:r>
            <a:r>
              <a:rPr lang="en-US" sz="2400" i="1"/>
              <a:t>p</a:t>
            </a:r>
          </a:p>
          <a:p>
            <a:pPr eaLnBrk="1" hangingPunct="1">
              <a:lnSpc>
                <a:spcPct val="70000"/>
              </a:lnSpc>
              <a:buFont typeface="Wingdings 2" pitchFamily="18" charset="2"/>
              <a:buNone/>
            </a:pPr>
            <a:r>
              <a:rPr lang="en-US" sz="2400"/>
              <a:t>if </a:t>
            </a:r>
            <a:r>
              <a:rPr lang="en-US" sz="2400" i="1"/>
              <a:t>b</a:t>
            </a:r>
            <a:r>
              <a:rPr lang="en-US" sz="2400"/>
              <a:t> </a:t>
            </a:r>
            <a:r>
              <a:rPr lang="en-US" sz="2400">
                <a:sym typeface="Symbol" pitchFamily="18" charset="2"/>
              </a:rPr>
              <a:t></a:t>
            </a:r>
            <a:r>
              <a:rPr lang="en-US" sz="2400"/>
              <a:t> 1 (mod </a:t>
            </a:r>
            <a:r>
              <a:rPr lang="en-US" sz="2400" i="1"/>
              <a:t>p</a:t>
            </a:r>
            <a:r>
              <a:rPr lang="en-US" sz="2400"/>
              <a:t>) then</a:t>
            </a:r>
          </a:p>
          <a:p>
            <a:pPr eaLnBrk="1" hangingPunct="1">
              <a:lnSpc>
                <a:spcPct val="70000"/>
              </a:lnSpc>
              <a:buFont typeface="Wingdings 2" pitchFamily="18" charset="2"/>
              <a:buNone/>
            </a:pPr>
            <a:r>
              <a:rPr lang="en-US" sz="2400"/>
              <a:t>	Kết luận “</a:t>
            </a:r>
            <a:r>
              <a:rPr lang="en-US" sz="2400" i="1"/>
              <a:t>p</a:t>
            </a:r>
            <a:r>
              <a:rPr lang="en-US" sz="2400"/>
              <a:t> là số nguyên tố” và dừng thuật toán</a:t>
            </a:r>
          </a:p>
          <a:p>
            <a:pPr eaLnBrk="1" hangingPunct="1">
              <a:lnSpc>
                <a:spcPct val="70000"/>
              </a:lnSpc>
              <a:buFont typeface="Wingdings 2" pitchFamily="18" charset="2"/>
              <a:buNone/>
            </a:pPr>
            <a:r>
              <a:rPr lang="en-US" sz="2400"/>
              <a:t>end if</a:t>
            </a:r>
          </a:p>
          <a:p>
            <a:pPr eaLnBrk="1" hangingPunct="1">
              <a:lnSpc>
                <a:spcPct val="70000"/>
              </a:lnSpc>
              <a:buFont typeface="Wingdings 2" pitchFamily="18" charset="2"/>
              <a:buNone/>
            </a:pPr>
            <a:r>
              <a:rPr lang="en-US" sz="2400"/>
              <a:t>for </a:t>
            </a:r>
            <a:r>
              <a:rPr lang="en-US" sz="2400" i="1"/>
              <a:t>i</a:t>
            </a:r>
            <a:r>
              <a:rPr lang="en-US" sz="2400"/>
              <a:t> = 0  to </a:t>
            </a:r>
            <a:r>
              <a:rPr lang="en-US" sz="2400" i="1"/>
              <a:t>k</a:t>
            </a:r>
            <a:r>
              <a:rPr lang="en-US" sz="2400"/>
              <a:t> </a:t>
            </a:r>
            <a:r>
              <a:rPr lang="en-US" sz="2400">
                <a:sym typeface="Symbol" pitchFamily="18" charset="2"/>
              </a:rPr>
              <a:t></a:t>
            </a:r>
            <a:r>
              <a:rPr lang="en-US" sz="2400"/>
              <a:t> 1 </a:t>
            </a:r>
          </a:p>
          <a:p>
            <a:pPr eaLnBrk="1" hangingPunct="1">
              <a:lnSpc>
                <a:spcPct val="70000"/>
              </a:lnSpc>
              <a:buFont typeface="Wingdings 2" pitchFamily="18" charset="2"/>
              <a:buNone/>
            </a:pPr>
            <a:r>
              <a:rPr lang="en-US" sz="2400"/>
              <a:t>	if </a:t>
            </a:r>
            <a:r>
              <a:rPr lang="en-US" sz="2400" i="1"/>
              <a:t>b</a:t>
            </a:r>
            <a:r>
              <a:rPr lang="en-US" sz="2400"/>
              <a:t> </a:t>
            </a:r>
            <a:r>
              <a:rPr lang="en-US" sz="2400">
                <a:sym typeface="Symbol" pitchFamily="18" charset="2"/>
              </a:rPr>
              <a:t></a:t>
            </a:r>
            <a:r>
              <a:rPr lang="en-US" sz="2400"/>
              <a:t> </a:t>
            </a:r>
            <a:r>
              <a:rPr lang="en-US" sz="2400" i="1"/>
              <a:t>p</a:t>
            </a:r>
            <a:r>
              <a:rPr lang="en-US" sz="2400"/>
              <a:t> </a:t>
            </a:r>
            <a:r>
              <a:rPr lang="en-US" sz="2400">
                <a:sym typeface="Symbol" pitchFamily="18" charset="2"/>
              </a:rPr>
              <a:t></a:t>
            </a:r>
            <a:r>
              <a:rPr lang="en-US" sz="2400"/>
              <a:t> 1 (mod </a:t>
            </a:r>
            <a:r>
              <a:rPr lang="en-US" sz="2400" i="1"/>
              <a:t>p</a:t>
            </a:r>
            <a:r>
              <a:rPr lang="en-US" sz="2400"/>
              <a:t>) then</a:t>
            </a:r>
          </a:p>
          <a:p>
            <a:pPr eaLnBrk="1" hangingPunct="1">
              <a:lnSpc>
                <a:spcPct val="70000"/>
              </a:lnSpc>
              <a:buFont typeface="Wingdings 2" pitchFamily="18" charset="2"/>
              <a:buNone/>
            </a:pPr>
            <a:r>
              <a:rPr lang="en-US" sz="2400"/>
              <a:t>   	   Kết luận “</a:t>
            </a:r>
            <a:r>
              <a:rPr lang="en-US" sz="2400" i="1"/>
              <a:t>p</a:t>
            </a:r>
            <a:r>
              <a:rPr lang="en-US" sz="2400"/>
              <a:t> là số nguyên tố” và dừng thuật toán</a:t>
            </a:r>
          </a:p>
          <a:p>
            <a:pPr eaLnBrk="1" hangingPunct="1">
              <a:lnSpc>
                <a:spcPct val="70000"/>
              </a:lnSpc>
              <a:buFont typeface="Wingdings 2" pitchFamily="18" charset="2"/>
              <a:buNone/>
            </a:pPr>
            <a:r>
              <a:rPr lang="en-US" sz="2400"/>
              <a:t>	else</a:t>
            </a:r>
          </a:p>
          <a:p>
            <a:pPr eaLnBrk="1" hangingPunct="1">
              <a:lnSpc>
                <a:spcPct val="70000"/>
              </a:lnSpc>
              <a:buFont typeface="Wingdings 2" pitchFamily="18" charset="2"/>
              <a:buNone/>
            </a:pPr>
            <a:r>
              <a:rPr lang="en-US" sz="2400"/>
              <a:t>	   </a:t>
            </a:r>
            <a:r>
              <a:rPr lang="en-US" sz="2400" i="1"/>
              <a:t>b</a:t>
            </a:r>
            <a:r>
              <a:rPr lang="en-US" sz="2400"/>
              <a:t> = </a:t>
            </a:r>
            <a:r>
              <a:rPr lang="en-US" sz="2400" i="1"/>
              <a:t>b</a:t>
            </a:r>
            <a:r>
              <a:rPr lang="en-US" sz="2400" baseline="30000"/>
              <a:t>2</a:t>
            </a:r>
            <a:r>
              <a:rPr lang="en-US" sz="2400"/>
              <a:t> mod </a:t>
            </a:r>
            <a:r>
              <a:rPr lang="en-US" sz="2400" i="1"/>
              <a:t>p</a:t>
            </a:r>
          </a:p>
          <a:p>
            <a:pPr eaLnBrk="1" hangingPunct="1">
              <a:lnSpc>
                <a:spcPct val="70000"/>
              </a:lnSpc>
              <a:buFont typeface="Wingdings 2" pitchFamily="18" charset="2"/>
              <a:buNone/>
            </a:pPr>
            <a:r>
              <a:rPr lang="en-US" sz="2400"/>
              <a:t>	end if</a:t>
            </a:r>
          </a:p>
          <a:p>
            <a:pPr eaLnBrk="1" hangingPunct="1">
              <a:lnSpc>
                <a:spcPct val="70000"/>
              </a:lnSpc>
              <a:buFont typeface="Wingdings 2" pitchFamily="18" charset="2"/>
              <a:buNone/>
            </a:pPr>
            <a:r>
              <a:rPr lang="en-US" sz="2400"/>
              <a:t>end for</a:t>
            </a:r>
          </a:p>
          <a:p>
            <a:pPr eaLnBrk="1" hangingPunct="1">
              <a:lnSpc>
                <a:spcPct val="70000"/>
              </a:lnSpc>
              <a:buFont typeface="Wingdings 2" pitchFamily="18" charset="2"/>
              <a:buNone/>
            </a:pPr>
            <a:r>
              <a:rPr lang="en-US" sz="2400"/>
              <a:t>Kết luận “</a:t>
            </a:r>
            <a:r>
              <a:rPr lang="en-US" sz="2400" i="1"/>
              <a:t>p</a:t>
            </a:r>
            <a:r>
              <a:rPr lang="en-US" sz="2400"/>
              <a:t> là hợp số”</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43</a:t>
            </a:fld>
            <a:endParaRPr lang="en-US" dirty="0">
              <a:latin typeface="+mn-lt"/>
            </a:endParaRPr>
          </a:p>
        </p:txBody>
      </p:sp>
    </p:spTree>
    <p:extLst>
      <p:ext uri="{BB962C8B-B14F-4D97-AF65-F5344CB8AC3E}">
        <p14:creationId xmlns:p14="http://schemas.microsoft.com/office/powerpoint/2010/main" val="822059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pPr eaLnBrk="1" hangingPunct="1">
              <a:defRPr/>
            </a:pPr>
            <a:r>
              <a:rPr lang="en-US"/>
              <a:t>Thuật toán Miller-Rabin</a:t>
            </a:r>
          </a:p>
        </p:txBody>
      </p:sp>
      <p:sp>
        <p:nvSpPr>
          <p:cNvPr id="722947" name="Rectangle 3"/>
          <p:cNvSpPr>
            <a:spLocks noGrp="1" noChangeArrowheads="1"/>
          </p:cNvSpPr>
          <p:nvPr>
            <p:ph type="body" idx="1"/>
          </p:nvPr>
        </p:nvSpPr>
        <p:spPr>
          <a:xfrm>
            <a:off x="382588" y="1414463"/>
            <a:ext cx="8380412" cy="4200525"/>
          </a:xfrm>
        </p:spPr>
        <p:txBody>
          <a:bodyPr/>
          <a:lstStyle/>
          <a:p>
            <a:pPr algn="just" eaLnBrk="1" hangingPunct="1">
              <a:defRPr/>
            </a:pPr>
            <a:r>
              <a:rPr lang="en-US"/>
              <a:t>Thuật toán Miller-Rabin là thuật toán “yes-biased Monte Carlo” đối với phát biếu “số nguyên dương </a:t>
            </a:r>
            <a:r>
              <a:rPr lang="en-US" i="1"/>
              <a:t>n</a:t>
            </a:r>
            <a:r>
              <a:rPr lang="en-US"/>
              <a:t> là hợp số”. </a:t>
            </a:r>
          </a:p>
          <a:p>
            <a:pPr algn="just" eaLnBrk="1" hangingPunct="1">
              <a:defRPr/>
            </a:pPr>
            <a:r>
              <a:rPr lang="en-US"/>
              <a:t>Xác suất xảy ra kết luận sai, nghĩa là thuật toán đưa ra kết luận “</a:t>
            </a:r>
            <a:r>
              <a:rPr lang="en-US" i="1"/>
              <a:t>n</a:t>
            </a:r>
            <a:r>
              <a:rPr lang="en-US"/>
              <a:t> là số nguyên tố” khi </a:t>
            </a:r>
            <a:r>
              <a:rPr lang="en-US" i="1"/>
              <a:t>n</a:t>
            </a:r>
            <a:r>
              <a:rPr lang="en-US"/>
              <a:t> thật sự là hợp số, chỉ tối đa là 25%. </a:t>
            </a:r>
          </a:p>
          <a:p>
            <a:pPr algn="just" eaLnBrk="1" hangingPunct="1">
              <a:defRPr/>
            </a:pPr>
            <a:r>
              <a:rPr lang="en-US"/>
              <a:t>Nếu áp dụng thuật toán </a:t>
            </a:r>
            <a:r>
              <a:rPr lang="en-US" i="1"/>
              <a:t>k</a:t>
            </a:r>
            <a:r>
              <a:rPr lang="en-US"/>
              <a:t> lần với các giá trị </a:t>
            </a:r>
            <a:r>
              <a:rPr lang="en-US" i="1"/>
              <a:t>a</a:t>
            </a:r>
            <a:r>
              <a:rPr lang="en-US"/>
              <a:t> khác nhau mà ta vẫn thu được kết luận “</a:t>
            </a:r>
            <a:r>
              <a:rPr lang="en-US" i="1"/>
              <a:t>n</a:t>
            </a:r>
            <a:r>
              <a:rPr lang="en-US"/>
              <a:t> là số nguyên tố” thì xác suất chính xác của kết luận này là 1-4</a:t>
            </a:r>
            <a:r>
              <a:rPr lang="en-US" baseline="30000"/>
              <a:t>-</a:t>
            </a:r>
            <a:r>
              <a:rPr lang="en-US" i="1" baseline="30000"/>
              <a:t>k</a:t>
            </a:r>
            <a:r>
              <a:rPr lang="en-US"/>
              <a:t> </a:t>
            </a:r>
            <a:r>
              <a:rPr lang="en-US">
                <a:sym typeface="Wingdings" pitchFamily="2" charset="2"/>
              </a:rPr>
              <a:t> 1</a:t>
            </a:r>
            <a:r>
              <a:rPr lang="en-US"/>
              <a:t>, với </a:t>
            </a:r>
            <a:r>
              <a:rPr lang="en-US" i="1"/>
              <a:t>k</a:t>
            </a:r>
            <a:r>
              <a:rPr lang="en-US"/>
              <a:t> đủ lớn.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44</a:t>
            </a:fld>
            <a:endParaRPr lang="en-US" dirty="0">
              <a:latin typeface="+mn-lt"/>
            </a:endParaRPr>
          </a:p>
        </p:txBody>
      </p:sp>
    </p:spTree>
    <p:extLst>
      <p:ext uri="{BB962C8B-B14F-4D97-AF65-F5344CB8AC3E}">
        <p14:creationId xmlns:p14="http://schemas.microsoft.com/office/powerpoint/2010/main" val="1594444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pPr marL="685800" indent="-685800" eaLnBrk="1" hangingPunct="1"/>
            <a:r>
              <a:rPr lang="en-US"/>
              <a:t>Xử lý số học</a:t>
            </a:r>
          </a:p>
        </p:txBody>
      </p:sp>
      <p:sp>
        <p:nvSpPr>
          <p:cNvPr id="724995" name="Rectangle 3"/>
          <p:cNvSpPr>
            <a:spLocks noGrp="1" noChangeArrowheads="1"/>
          </p:cNvSpPr>
          <p:nvPr>
            <p:ph type="body" idx="1"/>
          </p:nvPr>
        </p:nvSpPr>
        <p:spPr>
          <a:xfrm>
            <a:off x="381000" y="1470025"/>
            <a:ext cx="8763000" cy="4811713"/>
          </a:xfrm>
        </p:spPr>
        <p:txBody>
          <a:bodyPr/>
          <a:lstStyle/>
          <a:p>
            <a:pPr eaLnBrk="1" hangingPunct="1"/>
            <a:r>
              <a:rPr lang="en-US" sz="2400" dirty="0" err="1"/>
              <a:t>Tính</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biểu</a:t>
            </a:r>
            <a:r>
              <a:rPr lang="en-US" sz="2400" dirty="0"/>
              <a:t> </a:t>
            </a:r>
            <a:r>
              <a:rPr lang="en-US" sz="2400" dirty="0" err="1"/>
              <a:t>thức</a:t>
            </a:r>
            <a:r>
              <a:rPr lang="en-US" sz="2400" dirty="0"/>
              <a:t> </a:t>
            </a:r>
            <a:r>
              <a:rPr lang="en-US" sz="2400" i="1" dirty="0"/>
              <a:t>z</a:t>
            </a:r>
            <a:r>
              <a:rPr lang="en-US" sz="2400" dirty="0"/>
              <a:t> = </a:t>
            </a:r>
            <a:r>
              <a:rPr lang="en-US" sz="2400" i="1" dirty="0" err="1"/>
              <a:t>x</a:t>
            </a:r>
            <a:r>
              <a:rPr lang="en-US" sz="2400" i="1" baseline="30000" dirty="0" err="1"/>
              <a:t>b</a:t>
            </a:r>
            <a:r>
              <a:rPr lang="en-US" sz="2400" dirty="0"/>
              <a:t> mod </a:t>
            </a:r>
            <a:r>
              <a:rPr lang="en-US" sz="2400" i="1" dirty="0"/>
              <a:t>n</a:t>
            </a:r>
            <a:r>
              <a:rPr lang="en-US" sz="2400" dirty="0"/>
              <a:t> </a:t>
            </a:r>
          </a:p>
          <a:p>
            <a:pPr eaLnBrk="1" hangingPunct="1"/>
            <a:r>
              <a:rPr lang="en-US" sz="2400" dirty="0" err="1"/>
              <a:t>Thuật</a:t>
            </a:r>
            <a:r>
              <a:rPr lang="en-US" sz="2400" dirty="0"/>
              <a:t> </a:t>
            </a:r>
            <a:r>
              <a:rPr lang="en-US" sz="2400" dirty="0" err="1"/>
              <a:t>toán</a:t>
            </a:r>
            <a:r>
              <a:rPr lang="en-US" sz="2400" dirty="0"/>
              <a:t> “</a:t>
            </a:r>
            <a:r>
              <a:rPr lang="en-US" sz="2400" dirty="0" err="1"/>
              <a:t>bình</a:t>
            </a:r>
            <a:r>
              <a:rPr lang="en-US" sz="2400" dirty="0"/>
              <a:t> </a:t>
            </a:r>
            <a:r>
              <a:rPr lang="en-US" sz="2400" dirty="0" err="1"/>
              <a:t>phương</a:t>
            </a:r>
            <a:r>
              <a:rPr lang="en-US" sz="2400" dirty="0"/>
              <a:t> </a:t>
            </a:r>
            <a:r>
              <a:rPr lang="en-US" sz="2400" dirty="0" err="1"/>
              <a:t>và</a:t>
            </a:r>
            <a:r>
              <a:rPr lang="en-US" sz="2400" dirty="0"/>
              <a:t> </a:t>
            </a:r>
            <a:r>
              <a:rPr lang="en-US" sz="2400" dirty="0" err="1"/>
              <a:t>nhân</a:t>
            </a:r>
            <a:r>
              <a:rPr lang="en-US" sz="2400" dirty="0"/>
              <a:t>” </a:t>
            </a:r>
          </a:p>
          <a:p>
            <a:pPr lvl="1" eaLnBrk="1" hangingPunct="1">
              <a:buFont typeface="Wingdings 2" pitchFamily="18" charset="2"/>
              <a:buNone/>
            </a:pPr>
            <a:r>
              <a:rPr lang="en-US" sz="2400" dirty="0" err="1">
                <a:cs typeface="Times New Roman" pitchFamily="18" charset="0"/>
              </a:rPr>
              <a:t>Biểu</a:t>
            </a:r>
            <a:r>
              <a:rPr lang="en-US" sz="2400" dirty="0">
                <a:cs typeface="Times New Roman" pitchFamily="18" charset="0"/>
              </a:rPr>
              <a:t> </a:t>
            </a:r>
            <a:r>
              <a:rPr lang="en-US" sz="2400" dirty="0" err="1">
                <a:cs typeface="Times New Roman" pitchFamily="18" charset="0"/>
              </a:rPr>
              <a:t>diễn</a:t>
            </a:r>
            <a:r>
              <a:rPr lang="en-US" sz="2400" dirty="0">
                <a:cs typeface="Times New Roman" pitchFamily="18" charset="0"/>
              </a:rPr>
              <a:t> </a:t>
            </a:r>
            <a:r>
              <a:rPr lang="en-US" sz="2400" i="1" dirty="0">
                <a:cs typeface="Times New Roman" pitchFamily="18" charset="0"/>
              </a:rPr>
              <a:t>b</a:t>
            </a:r>
            <a:r>
              <a:rPr lang="en-US" sz="2400" dirty="0">
                <a:cs typeface="Times New Roman" pitchFamily="18" charset="0"/>
              </a:rPr>
              <a:t> </a:t>
            </a:r>
            <a:r>
              <a:rPr lang="en-US" sz="2400" dirty="0" err="1">
                <a:cs typeface="Times New Roman" pitchFamily="18" charset="0"/>
              </a:rPr>
              <a:t>dạng</a:t>
            </a:r>
            <a:r>
              <a:rPr lang="en-US" sz="2400" dirty="0">
                <a:cs typeface="Times New Roman" pitchFamily="18" charset="0"/>
              </a:rPr>
              <a:t> </a:t>
            </a:r>
            <a:r>
              <a:rPr lang="en-US" sz="2400" dirty="0" err="1">
                <a:cs typeface="Times New Roman" pitchFamily="18" charset="0"/>
              </a:rPr>
              <a:t>nhị</a:t>
            </a:r>
            <a:r>
              <a:rPr lang="en-US" sz="2400" dirty="0">
                <a:cs typeface="Times New Roman" pitchFamily="18" charset="0"/>
              </a:rPr>
              <a:t> </a:t>
            </a:r>
            <a:r>
              <a:rPr lang="en-US" sz="2400" dirty="0" err="1">
                <a:cs typeface="Times New Roman" pitchFamily="18" charset="0"/>
              </a:rPr>
              <a:t>phân</a:t>
            </a:r>
            <a:r>
              <a:rPr lang="en-US" sz="2400" dirty="0">
                <a:cs typeface="Times New Roman" pitchFamily="18" charset="0"/>
              </a:rPr>
              <a:t> </a:t>
            </a:r>
            <a:r>
              <a:rPr lang="en-US" sz="2400" i="1" dirty="0">
                <a:cs typeface="Times New Roman" pitchFamily="18" charset="0"/>
              </a:rPr>
              <a:t>b</a:t>
            </a:r>
            <a:r>
              <a:rPr lang="en-US" sz="2400" i="1" baseline="-30000" dirty="0">
                <a:cs typeface="Times New Roman" pitchFamily="18" charset="0"/>
              </a:rPr>
              <a:t>l</a:t>
            </a:r>
            <a:r>
              <a:rPr lang="en-US" sz="2400" baseline="-30000" dirty="0">
                <a:cs typeface="Times New Roman" pitchFamily="18" charset="0"/>
              </a:rPr>
              <a:t>-1</a:t>
            </a:r>
            <a:r>
              <a:rPr lang="en-US" sz="2400" i="1" dirty="0">
                <a:cs typeface="Times New Roman" pitchFamily="18" charset="0"/>
              </a:rPr>
              <a:t>b</a:t>
            </a:r>
            <a:r>
              <a:rPr lang="en-US" sz="2400" i="1" baseline="-30000" dirty="0">
                <a:cs typeface="Times New Roman" pitchFamily="18" charset="0"/>
              </a:rPr>
              <a:t>l</a:t>
            </a:r>
            <a:r>
              <a:rPr lang="en-US" sz="2400" baseline="-30000" dirty="0">
                <a:cs typeface="Times New Roman" pitchFamily="18" charset="0"/>
              </a:rPr>
              <a:t>-2</a:t>
            </a:r>
            <a:r>
              <a:rPr lang="en-US" sz="2400" dirty="0">
                <a:cs typeface="Times New Roman" pitchFamily="18" charset="0"/>
              </a:rPr>
              <a:t>...</a:t>
            </a:r>
            <a:r>
              <a:rPr lang="en-US" sz="2400" i="1" dirty="0">
                <a:cs typeface="Times New Roman" pitchFamily="18" charset="0"/>
              </a:rPr>
              <a:t>b</a:t>
            </a:r>
            <a:r>
              <a:rPr lang="en-US" sz="2400" baseline="-30000" dirty="0">
                <a:cs typeface="Times New Roman" pitchFamily="18" charset="0"/>
              </a:rPr>
              <a:t>1</a:t>
            </a:r>
            <a:r>
              <a:rPr lang="en-US" sz="2400" i="1" dirty="0">
                <a:cs typeface="Times New Roman" pitchFamily="18" charset="0"/>
              </a:rPr>
              <a:t>b</a:t>
            </a:r>
            <a:r>
              <a:rPr lang="en-US" sz="2400" baseline="-30000" dirty="0">
                <a:cs typeface="Times New Roman" pitchFamily="18" charset="0"/>
              </a:rPr>
              <a:t>0</a:t>
            </a:r>
            <a:r>
              <a:rPr lang="en-US" sz="2400" dirty="0">
                <a:cs typeface="Times New Roman" pitchFamily="18" charset="0"/>
              </a:rPr>
              <a:t>, </a:t>
            </a:r>
            <a:r>
              <a:rPr lang="en-US" sz="2400" i="1" dirty="0">
                <a:cs typeface="Times New Roman" pitchFamily="18" charset="0"/>
              </a:rPr>
              <a:t>b</a:t>
            </a:r>
            <a:r>
              <a:rPr lang="en-US" sz="2400" i="1" baseline="-30000" dirty="0">
                <a:cs typeface="Times New Roman" pitchFamily="18" charset="0"/>
              </a:rPr>
              <a:t>i</a:t>
            </a:r>
            <a:r>
              <a:rPr lang="en-US" sz="2400" dirty="0">
                <a:cs typeface="Times New Roman" pitchFamily="18" charset="0"/>
                <a:sym typeface="Symbol" pitchFamily="18" charset="2"/>
              </a:rPr>
              <a:t></a:t>
            </a:r>
            <a:r>
              <a:rPr lang="en-US" sz="2400" dirty="0">
                <a:cs typeface="Times New Roman" pitchFamily="18" charset="0"/>
              </a:rPr>
              <a:t>{0, 1}, 0</a:t>
            </a:r>
            <a:r>
              <a:rPr lang="en-US" sz="2400" dirty="0">
                <a:cs typeface="Times New Roman" pitchFamily="18" charset="0"/>
                <a:sym typeface="Symbol" pitchFamily="18" charset="2"/>
              </a:rPr>
              <a:t></a:t>
            </a:r>
            <a:r>
              <a:rPr lang="en-US" sz="2400" dirty="0">
                <a:cs typeface="Times New Roman" pitchFamily="18" charset="0"/>
              </a:rPr>
              <a:t> </a:t>
            </a:r>
            <a:r>
              <a:rPr lang="en-US" sz="2400" i="1" dirty="0" err="1">
                <a:cs typeface="Times New Roman" pitchFamily="18" charset="0"/>
              </a:rPr>
              <a:t>i</a:t>
            </a:r>
            <a:r>
              <a:rPr lang="en-US" sz="2400" i="1" dirty="0">
                <a:cs typeface="Times New Roman" pitchFamily="18" charset="0"/>
              </a:rPr>
              <a:t>&lt;l</a:t>
            </a:r>
          </a:p>
          <a:p>
            <a:pPr lvl="1" eaLnBrk="1" hangingPunct="1">
              <a:buFont typeface="Wingdings 2" pitchFamily="18" charset="2"/>
              <a:buNone/>
            </a:pPr>
            <a:r>
              <a:rPr lang="en-US" sz="2400" i="1" dirty="0">
                <a:cs typeface="Times New Roman" pitchFamily="18" charset="0"/>
              </a:rPr>
              <a:t>z</a:t>
            </a:r>
            <a:r>
              <a:rPr lang="en-US" sz="2400" dirty="0">
                <a:cs typeface="Times New Roman" pitchFamily="18" charset="0"/>
              </a:rPr>
              <a:t> = 1</a:t>
            </a:r>
            <a:endParaRPr lang="en-US" sz="2400" i="1" dirty="0">
              <a:cs typeface="Times New Roman" pitchFamily="18" charset="0"/>
            </a:endParaRPr>
          </a:p>
          <a:p>
            <a:pPr lvl="1" eaLnBrk="1" hangingPunct="1">
              <a:buFont typeface="Wingdings 2" pitchFamily="18" charset="2"/>
              <a:buNone/>
            </a:pPr>
            <a:r>
              <a:rPr lang="en-US" sz="2400" i="1" dirty="0">
                <a:cs typeface="Times New Roman" pitchFamily="18" charset="0"/>
              </a:rPr>
              <a:t>x</a:t>
            </a:r>
            <a:r>
              <a:rPr lang="en-US" sz="2400" dirty="0">
                <a:cs typeface="Times New Roman" pitchFamily="18" charset="0"/>
              </a:rPr>
              <a:t> = </a:t>
            </a:r>
            <a:r>
              <a:rPr lang="en-US" sz="2400" i="1" dirty="0">
                <a:cs typeface="Times New Roman" pitchFamily="18" charset="0"/>
              </a:rPr>
              <a:t>x</a:t>
            </a:r>
            <a:r>
              <a:rPr lang="en-US" sz="2400" dirty="0">
                <a:cs typeface="Times New Roman" pitchFamily="18" charset="0"/>
              </a:rPr>
              <a:t> mod </a:t>
            </a:r>
            <a:r>
              <a:rPr lang="en-US" sz="2400" i="1" dirty="0">
                <a:cs typeface="Times New Roman" pitchFamily="18" charset="0"/>
              </a:rPr>
              <a:t>n</a:t>
            </a:r>
            <a:endParaRPr lang="en-US" sz="2400" b="1" dirty="0">
              <a:cs typeface="Times New Roman" pitchFamily="18" charset="0"/>
            </a:endParaRPr>
          </a:p>
          <a:p>
            <a:pPr lvl="1" eaLnBrk="1" hangingPunct="1">
              <a:buFont typeface="Wingdings 2" pitchFamily="18" charset="2"/>
              <a:buNone/>
            </a:pPr>
            <a:r>
              <a:rPr lang="en-US" sz="2400" b="1" dirty="0">
                <a:cs typeface="Times New Roman" pitchFamily="18" charset="0"/>
              </a:rPr>
              <a:t>for</a:t>
            </a:r>
            <a:r>
              <a:rPr lang="en-US" sz="2400" dirty="0">
                <a:cs typeface="Times New Roman" pitchFamily="18" charset="0"/>
              </a:rPr>
              <a:t> </a:t>
            </a:r>
            <a:r>
              <a:rPr lang="en-US" sz="2400" i="1" dirty="0" err="1">
                <a:cs typeface="Times New Roman" pitchFamily="18" charset="0"/>
              </a:rPr>
              <a:t>i</a:t>
            </a:r>
            <a:r>
              <a:rPr lang="en-US" sz="2400" dirty="0">
                <a:cs typeface="Times New Roman" pitchFamily="18" charset="0"/>
              </a:rPr>
              <a:t> = </a:t>
            </a:r>
            <a:r>
              <a:rPr lang="en-US" sz="2400" i="1" dirty="0">
                <a:cs typeface="Times New Roman" pitchFamily="18" charset="0"/>
              </a:rPr>
              <a:t>l</a:t>
            </a:r>
            <a:r>
              <a:rPr lang="en-US" sz="2400" dirty="0">
                <a:cs typeface="Times New Roman" pitchFamily="18" charset="0"/>
              </a:rPr>
              <a:t>-1 </a:t>
            </a:r>
            <a:r>
              <a:rPr lang="en-US" sz="2400" b="1" dirty="0" err="1">
                <a:cs typeface="Times New Roman" pitchFamily="18" charset="0"/>
              </a:rPr>
              <a:t>downto</a:t>
            </a:r>
            <a:r>
              <a:rPr lang="en-US" sz="2400" dirty="0">
                <a:cs typeface="Times New Roman" pitchFamily="18" charset="0"/>
              </a:rPr>
              <a:t> 0 </a:t>
            </a:r>
          </a:p>
          <a:p>
            <a:pPr lvl="1" eaLnBrk="1" hangingPunct="1">
              <a:buFont typeface="Wingdings 2" pitchFamily="18" charset="2"/>
              <a:buNone/>
            </a:pPr>
            <a:r>
              <a:rPr lang="en-US" sz="2400" dirty="0">
                <a:cs typeface="Times New Roman" pitchFamily="18" charset="0"/>
              </a:rPr>
              <a:t>	</a:t>
            </a:r>
            <a:r>
              <a:rPr lang="en-US" sz="2400" i="1" dirty="0">
                <a:cs typeface="Times New Roman" pitchFamily="18" charset="0"/>
              </a:rPr>
              <a:t>z </a:t>
            </a:r>
            <a:r>
              <a:rPr lang="en-US" sz="2400" dirty="0">
                <a:cs typeface="Times New Roman" pitchFamily="18" charset="0"/>
              </a:rPr>
              <a:t>= </a:t>
            </a:r>
            <a:r>
              <a:rPr lang="en-US" sz="2400" i="1" dirty="0">
                <a:cs typeface="Times New Roman" pitchFamily="18" charset="0"/>
              </a:rPr>
              <a:t>z</a:t>
            </a:r>
            <a:r>
              <a:rPr lang="en-US" sz="2400" baseline="30000" dirty="0">
                <a:cs typeface="Times New Roman" pitchFamily="18" charset="0"/>
              </a:rPr>
              <a:t>2</a:t>
            </a:r>
            <a:r>
              <a:rPr lang="en-US" sz="2400" dirty="0">
                <a:cs typeface="Times New Roman" pitchFamily="18" charset="0"/>
              </a:rPr>
              <a:t> mod </a:t>
            </a:r>
            <a:r>
              <a:rPr lang="en-US" sz="2400" i="1" dirty="0">
                <a:cs typeface="Times New Roman" pitchFamily="18" charset="0"/>
              </a:rPr>
              <a:t>n</a:t>
            </a:r>
            <a:endParaRPr lang="en-US" sz="2400" dirty="0">
              <a:cs typeface="Times New Roman" pitchFamily="18" charset="0"/>
            </a:endParaRPr>
          </a:p>
          <a:p>
            <a:pPr lvl="1" eaLnBrk="1" hangingPunct="1">
              <a:buFont typeface="Wingdings 2" pitchFamily="18" charset="2"/>
              <a:buNone/>
            </a:pPr>
            <a:r>
              <a:rPr lang="en-US" sz="2400" dirty="0">
                <a:cs typeface="Times New Roman" pitchFamily="18" charset="0"/>
              </a:rPr>
              <a:t>	</a:t>
            </a:r>
            <a:r>
              <a:rPr lang="en-US" sz="2400" b="1" dirty="0">
                <a:cs typeface="Times New Roman" pitchFamily="18" charset="0"/>
              </a:rPr>
              <a:t>if</a:t>
            </a:r>
            <a:r>
              <a:rPr lang="en-US" sz="2400" dirty="0">
                <a:cs typeface="Times New Roman" pitchFamily="18" charset="0"/>
              </a:rPr>
              <a:t> </a:t>
            </a:r>
            <a:r>
              <a:rPr lang="en-US" sz="2400" i="1" dirty="0">
                <a:cs typeface="Times New Roman" pitchFamily="18" charset="0"/>
              </a:rPr>
              <a:t>b</a:t>
            </a:r>
            <a:r>
              <a:rPr lang="en-US" sz="2400" i="1" baseline="-30000" dirty="0">
                <a:cs typeface="Times New Roman" pitchFamily="18" charset="0"/>
              </a:rPr>
              <a:t>i </a:t>
            </a:r>
            <a:r>
              <a:rPr lang="en-US" sz="2400" dirty="0">
                <a:cs typeface="Times New Roman" pitchFamily="18" charset="0"/>
              </a:rPr>
              <a:t>= 1 </a:t>
            </a:r>
            <a:r>
              <a:rPr lang="en-US" sz="2400" b="1" dirty="0">
                <a:cs typeface="Times New Roman" pitchFamily="18" charset="0"/>
              </a:rPr>
              <a:t>then</a:t>
            </a:r>
            <a:r>
              <a:rPr lang="en-US" sz="2400" dirty="0">
                <a:cs typeface="Times New Roman" pitchFamily="18" charset="0"/>
              </a:rPr>
              <a:t> </a:t>
            </a:r>
          </a:p>
          <a:p>
            <a:pPr lvl="1" eaLnBrk="1" hangingPunct="1">
              <a:buFont typeface="Wingdings 2" pitchFamily="18" charset="2"/>
              <a:buNone/>
            </a:pPr>
            <a:r>
              <a:rPr lang="en-US" sz="2400" dirty="0">
                <a:cs typeface="Times New Roman" pitchFamily="18" charset="0"/>
              </a:rPr>
              <a:t>		</a:t>
            </a:r>
            <a:r>
              <a:rPr lang="en-US" sz="2400" i="1" dirty="0">
                <a:cs typeface="Times New Roman" pitchFamily="18" charset="0"/>
              </a:rPr>
              <a:t>z </a:t>
            </a:r>
            <a:r>
              <a:rPr lang="en-US" sz="2400" dirty="0">
                <a:cs typeface="Times New Roman" pitchFamily="18" charset="0"/>
              </a:rPr>
              <a:t>= </a:t>
            </a:r>
            <a:r>
              <a:rPr lang="en-US" sz="2400" i="1" dirty="0" err="1">
                <a:cs typeface="Times New Roman" pitchFamily="18" charset="0"/>
              </a:rPr>
              <a:t>z</a:t>
            </a:r>
            <a:r>
              <a:rPr lang="en-US" sz="2400" dirty="0" err="1">
                <a:cs typeface="Times New Roman" pitchFamily="18" charset="0"/>
                <a:sym typeface="Symbol" pitchFamily="18" charset="2"/>
              </a:rPr>
              <a:t></a:t>
            </a:r>
            <a:r>
              <a:rPr lang="en-US" sz="2400" i="1" dirty="0" err="1">
                <a:cs typeface="Times New Roman" pitchFamily="18" charset="0"/>
              </a:rPr>
              <a:t>x</a:t>
            </a:r>
            <a:r>
              <a:rPr lang="en-US" sz="2400" dirty="0">
                <a:cs typeface="Times New Roman" pitchFamily="18" charset="0"/>
              </a:rPr>
              <a:t> mod </a:t>
            </a:r>
            <a:r>
              <a:rPr lang="en-US" sz="2400" i="1" dirty="0">
                <a:cs typeface="Times New Roman" pitchFamily="18" charset="0"/>
              </a:rPr>
              <a:t>n</a:t>
            </a:r>
          </a:p>
          <a:p>
            <a:pPr lvl="1" eaLnBrk="1" hangingPunct="1">
              <a:buFont typeface="Wingdings 2" pitchFamily="18" charset="2"/>
              <a:buNone/>
            </a:pPr>
            <a:r>
              <a:rPr lang="en-US" sz="2400" i="1" dirty="0">
                <a:cs typeface="Times New Roman" pitchFamily="18" charset="0"/>
              </a:rPr>
              <a:t>	</a:t>
            </a:r>
            <a:r>
              <a:rPr lang="en-US" sz="2400" b="1" dirty="0">
                <a:cs typeface="Times New Roman" pitchFamily="18" charset="0"/>
              </a:rPr>
              <a:t>end if</a:t>
            </a:r>
          </a:p>
          <a:p>
            <a:pPr lvl="1" eaLnBrk="1" hangingPunct="1">
              <a:buFont typeface="Wingdings 2" pitchFamily="18" charset="2"/>
              <a:buNone/>
            </a:pPr>
            <a:r>
              <a:rPr lang="en-US" sz="2400" b="1" dirty="0">
                <a:cs typeface="Times New Roman" pitchFamily="18" charset="0"/>
              </a:rPr>
              <a:t>end for</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45</a:t>
            </a:fld>
            <a:endParaRPr lang="en-US" dirty="0">
              <a:latin typeface="+mn-lt"/>
            </a:endParaRPr>
          </a:p>
        </p:txBody>
      </p:sp>
    </p:spTree>
    <p:extLst>
      <p:ext uri="{BB962C8B-B14F-4D97-AF65-F5344CB8AC3E}">
        <p14:creationId xmlns:p14="http://schemas.microsoft.com/office/powerpoint/2010/main" val="2875560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Phép nhân </a:t>
            </a:r>
            <a:r>
              <a:rPr lang="en-US">
                <a:latin typeface="Comic Sans MS" pitchFamily="66" charset="0"/>
              </a:rPr>
              <a:t>c = a * b</a:t>
            </a:r>
          </a:p>
        </p:txBody>
      </p:sp>
      <p:sp>
        <p:nvSpPr>
          <p:cNvPr id="109571" name="Rectangle 3"/>
          <p:cNvSpPr>
            <a:spLocks noGrp="1" noChangeArrowheads="1"/>
          </p:cNvSpPr>
          <p:nvPr>
            <p:ph type="body" idx="1"/>
          </p:nvPr>
        </p:nvSpPr>
        <p:spPr>
          <a:xfrm>
            <a:off x="382588" y="1414463"/>
            <a:ext cx="8380412" cy="4044950"/>
          </a:xfrm>
          <a:noFill/>
        </p:spPr>
        <p:txBody>
          <a:bodyPr/>
          <a:lstStyle/>
          <a:p>
            <a:pPr>
              <a:spcBef>
                <a:spcPct val="20000"/>
              </a:spcBef>
              <a:buFont typeface="Wingdings 2" pitchFamily="18" charset="2"/>
              <a:buNone/>
            </a:pPr>
            <a:r>
              <a:rPr lang="en-US" sz="2400" b="1">
                <a:latin typeface="Comic Sans MS" pitchFamily="66" charset="0"/>
              </a:rPr>
              <a:t>t = 0</a:t>
            </a:r>
          </a:p>
          <a:p>
            <a:pPr>
              <a:spcBef>
                <a:spcPct val="20000"/>
              </a:spcBef>
              <a:buFont typeface="Wingdings 2" pitchFamily="18" charset="2"/>
              <a:buNone/>
            </a:pPr>
            <a:r>
              <a:rPr lang="en-US" sz="2400" b="1">
                <a:latin typeface="Comic Sans MS" pitchFamily="66" charset="0"/>
              </a:rPr>
              <a:t>c = 0</a:t>
            </a:r>
          </a:p>
          <a:p>
            <a:pPr>
              <a:spcBef>
                <a:spcPct val="20000"/>
              </a:spcBef>
              <a:buFont typeface="Wingdings 2" pitchFamily="18" charset="2"/>
              <a:buNone/>
            </a:pPr>
            <a:r>
              <a:rPr lang="en-US" sz="2400" b="1">
                <a:solidFill>
                  <a:srgbClr val="8BC5FF"/>
                </a:solidFill>
                <a:latin typeface="Comic Sans MS" pitchFamily="66" charset="0"/>
              </a:rPr>
              <a:t>while</a:t>
            </a:r>
            <a:r>
              <a:rPr lang="en-US" sz="2400" b="1">
                <a:latin typeface="Comic Sans MS" pitchFamily="66" charset="0"/>
              </a:rPr>
              <a:t> ( b &gt; 1 )</a:t>
            </a:r>
          </a:p>
          <a:p>
            <a:pPr>
              <a:spcBef>
                <a:spcPct val="20000"/>
              </a:spcBef>
              <a:buFont typeface="Wingdings 2" pitchFamily="18" charset="2"/>
              <a:buNone/>
            </a:pPr>
            <a:r>
              <a:rPr lang="en-US" sz="2400" b="1">
                <a:latin typeface="Comic Sans MS" pitchFamily="66" charset="0"/>
              </a:rPr>
              <a:t>{</a:t>
            </a:r>
          </a:p>
          <a:p>
            <a:pPr>
              <a:spcBef>
                <a:spcPct val="20000"/>
              </a:spcBef>
              <a:buFont typeface="Wingdings 2" pitchFamily="18" charset="2"/>
              <a:buNone/>
            </a:pPr>
            <a:r>
              <a:rPr lang="en-US" sz="2400" b="1">
                <a:latin typeface="Comic Sans MS" pitchFamily="66" charset="0"/>
              </a:rPr>
              <a:t>	</a:t>
            </a:r>
            <a:r>
              <a:rPr lang="en-US" sz="2400" b="1">
                <a:solidFill>
                  <a:srgbClr val="8BC5FF"/>
                </a:solidFill>
                <a:latin typeface="Comic Sans MS" pitchFamily="66" charset="0"/>
              </a:rPr>
              <a:t>if</a:t>
            </a:r>
            <a:r>
              <a:rPr lang="en-US" sz="2400" b="1">
                <a:latin typeface="Comic Sans MS" pitchFamily="66" charset="0"/>
              </a:rPr>
              <a:t> ( </a:t>
            </a:r>
            <a:r>
              <a:rPr lang="en-US" sz="2400" b="1">
                <a:solidFill>
                  <a:srgbClr val="FF99FF"/>
                </a:solidFill>
                <a:latin typeface="Comic Sans MS" pitchFamily="66" charset="0"/>
              </a:rPr>
              <a:t>IsOdd</a:t>
            </a:r>
            <a:r>
              <a:rPr lang="en-US" sz="2400" b="1">
                <a:latin typeface="Comic Sans MS" pitchFamily="66" charset="0"/>
              </a:rPr>
              <a:t> (b) )</a:t>
            </a:r>
          </a:p>
          <a:p>
            <a:pPr>
              <a:spcBef>
                <a:spcPct val="20000"/>
              </a:spcBef>
              <a:buFont typeface="Wingdings 2" pitchFamily="18" charset="2"/>
              <a:buNone/>
            </a:pPr>
            <a:r>
              <a:rPr lang="en-US" sz="2400" b="1">
                <a:latin typeface="Comic Sans MS" pitchFamily="66" charset="0"/>
              </a:rPr>
              <a:t>		t = t + c</a:t>
            </a:r>
          </a:p>
          <a:p>
            <a:pPr>
              <a:spcBef>
                <a:spcPct val="20000"/>
              </a:spcBef>
              <a:buFont typeface="Wingdings 2" pitchFamily="18" charset="2"/>
              <a:buNone/>
            </a:pPr>
            <a:r>
              <a:rPr lang="en-US" sz="2400" b="1">
                <a:latin typeface="Comic Sans MS" pitchFamily="66" charset="0"/>
              </a:rPr>
              <a:t>	c = c </a:t>
            </a:r>
            <a:r>
              <a:rPr lang="en-US" sz="2400" b="1">
                <a:solidFill>
                  <a:srgbClr val="FF99FF"/>
                </a:solidFill>
                <a:latin typeface="Comic Sans MS" pitchFamily="66" charset="0"/>
              </a:rPr>
              <a:t>&lt;&lt;</a:t>
            </a:r>
            <a:r>
              <a:rPr lang="en-US" sz="2400" b="1">
                <a:latin typeface="Comic Sans MS" pitchFamily="66" charset="0"/>
              </a:rPr>
              <a:t> 1 </a:t>
            </a:r>
            <a:r>
              <a:rPr lang="en-US" sz="2400" b="1">
                <a:solidFill>
                  <a:srgbClr val="66FF33"/>
                </a:solidFill>
                <a:latin typeface="Comic Sans MS" pitchFamily="66" charset="0"/>
              </a:rPr>
              <a:t>// c = c + c</a:t>
            </a:r>
          </a:p>
          <a:p>
            <a:pPr>
              <a:spcBef>
                <a:spcPct val="20000"/>
              </a:spcBef>
              <a:buFont typeface="Wingdings 2" pitchFamily="18" charset="2"/>
              <a:buNone/>
            </a:pPr>
            <a:r>
              <a:rPr lang="en-US" sz="2400" b="1">
                <a:latin typeface="Comic Sans MS" pitchFamily="66" charset="0"/>
              </a:rPr>
              <a:t>	b = b </a:t>
            </a:r>
            <a:r>
              <a:rPr lang="en-US" sz="2400" b="1">
                <a:solidFill>
                  <a:srgbClr val="FF99FF"/>
                </a:solidFill>
                <a:latin typeface="Comic Sans MS" pitchFamily="66" charset="0"/>
              </a:rPr>
              <a:t>&gt;&gt;</a:t>
            </a:r>
            <a:r>
              <a:rPr lang="en-US" sz="2400" b="1">
                <a:latin typeface="Comic Sans MS" pitchFamily="66" charset="0"/>
              </a:rPr>
              <a:t> 1</a:t>
            </a:r>
          </a:p>
          <a:p>
            <a:pPr>
              <a:spcBef>
                <a:spcPct val="20000"/>
              </a:spcBef>
              <a:buFont typeface="Wingdings 2" pitchFamily="18" charset="2"/>
              <a:buNone/>
            </a:pPr>
            <a:r>
              <a:rPr lang="en-US" sz="2400" b="1">
                <a:latin typeface="Comic Sans MS" pitchFamily="66" charset="0"/>
              </a:rPr>
              <a:t>}</a:t>
            </a:r>
          </a:p>
          <a:p>
            <a:pPr>
              <a:spcBef>
                <a:spcPct val="20000"/>
              </a:spcBef>
              <a:buFont typeface="Wingdings 2" pitchFamily="18" charset="2"/>
              <a:buNone/>
            </a:pPr>
            <a:r>
              <a:rPr lang="en-US" sz="2400" b="1">
                <a:latin typeface="Comic Sans MS" pitchFamily="66" charset="0"/>
              </a:rPr>
              <a:t>c = c + t</a:t>
            </a:r>
          </a:p>
        </p:txBody>
      </p:sp>
      <p:sp>
        <p:nvSpPr>
          <p:cNvPr id="109572" name="AutoShape 4"/>
          <p:cNvSpPr>
            <a:spLocks noChangeArrowheads="1"/>
          </p:cNvSpPr>
          <p:nvPr/>
        </p:nvSpPr>
        <p:spPr bwMode="auto">
          <a:xfrm>
            <a:off x="4648200" y="2514600"/>
            <a:ext cx="4114800" cy="2971800"/>
          </a:xfrm>
          <a:prstGeom prst="irregularSeal1">
            <a:avLst/>
          </a:prstGeom>
          <a:ln/>
          <a:extLst/>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effectLst>
                  <a:outerShdw blurRad="38100" dist="38100" dir="2700000" algn="tl">
                    <a:srgbClr val="FFFFFF"/>
                  </a:outerShdw>
                </a:effectLst>
              </a:rPr>
              <a:t>Phép nhân Ấn Độ</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46</a:t>
            </a:fld>
            <a:endParaRPr lang="en-US" dirty="0">
              <a:latin typeface="+mn-lt"/>
            </a:endParaRPr>
          </a:p>
        </p:txBody>
      </p:sp>
    </p:spTree>
    <p:extLst>
      <p:ext uri="{BB962C8B-B14F-4D97-AF65-F5344CB8AC3E}">
        <p14:creationId xmlns:p14="http://schemas.microsoft.com/office/powerpoint/2010/main" val="293981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Phép lũy thừa </a:t>
            </a:r>
            <a:r>
              <a:rPr lang="en-US">
                <a:latin typeface="Comic Sans MS" pitchFamily="66" charset="0"/>
              </a:rPr>
              <a:t>c = a</a:t>
            </a:r>
            <a:r>
              <a:rPr lang="en-US" baseline="30000">
                <a:latin typeface="Comic Sans MS" pitchFamily="66" charset="0"/>
              </a:rPr>
              <a:t>b</a:t>
            </a:r>
            <a:endParaRPr lang="en-US">
              <a:latin typeface="Comic Sans MS" pitchFamily="66" charset="0"/>
            </a:endParaRPr>
          </a:p>
        </p:txBody>
      </p:sp>
      <p:sp>
        <p:nvSpPr>
          <p:cNvPr id="110595" name="Rectangle 3"/>
          <p:cNvSpPr>
            <a:spLocks noGrp="1" noChangeArrowheads="1"/>
          </p:cNvSpPr>
          <p:nvPr>
            <p:ph type="body" idx="1"/>
          </p:nvPr>
        </p:nvSpPr>
        <p:spPr>
          <a:xfrm>
            <a:off x="382588" y="1414463"/>
            <a:ext cx="8380412" cy="4044950"/>
          </a:xfrm>
          <a:noFill/>
        </p:spPr>
        <p:txBody>
          <a:bodyPr/>
          <a:lstStyle/>
          <a:p>
            <a:pPr>
              <a:spcBef>
                <a:spcPct val="20000"/>
              </a:spcBef>
              <a:buFont typeface="Wingdings 2" pitchFamily="18" charset="2"/>
              <a:buNone/>
            </a:pPr>
            <a:r>
              <a:rPr lang="en-US" sz="2400" b="1">
                <a:latin typeface="Comic Sans MS" pitchFamily="66" charset="0"/>
              </a:rPr>
              <a:t>t = 1</a:t>
            </a:r>
          </a:p>
          <a:p>
            <a:pPr>
              <a:spcBef>
                <a:spcPct val="20000"/>
              </a:spcBef>
              <a:buFont typeface="Wingdings 2" pitchFamily="18" charset="2"/>
              <a:buNone/>
            </a:pPr>
            <a:r>
              <a:rPr lang="en-US" sz="2400" b="1">
                <a:latin typeface="Comic Sans MS" pitchFamily="66" charset="0"/>
              </a:rPr>
              <a:t>c = a</a:t>
            </a:r>
          </a:p>
          <a:p>
            <a:pPr>
              <a:spcBef>
                <a:spcPct val="20000"/>
              </a:spcBef>
              <a:buFont typeface="Wingdings 2" pitchFamily="18" charset="2"/>
              <a:buNone/>
            </a:pPr>
            <a:r>
              <a:rPr lang="en-US" sz="2400" b="1">
                <a:solidFill>
                  <a:srgbClr val="8BC5FF"/>
                </a:solidFill>
                <a:latin typeface="Comic Sans MS" pitchFamily="66" charset="0"/>
              </a:rPr>
              <a:t>while</a:t>
            </a:r>
            <a:r>
              <a:rPr lang="en-US" sz="2400" b="1">
                <a:latin typeface="Comic Sans MS" pitchFamily="66" charset="0"/>
              </a:rPr>
              <a:t> ( b &gt; 1 )</a:t>
            </a:r>
          </a:p>
          <a:p>
            <a:pPr>
              <a:spcBef>
                <a:spcPct val="20000"/>
              </a:spcBef>
              <a:buFont typeface="Wingdings 2" pitchFamily="18" charset="2"/>
              <a:buNone/>
            </a:pPr>
            <a:r>
              <a:rPr lang="en-US" sz="2400" b="1">
                <a:latin typeface="Comic Sans MS" pitchFamily="66" charset="0"/>
              </a:rPr>
              <a:t>{</a:t>
            </a:r>
          </a:p>
          <a:p>
            <a:pPr>
              <a:spcBef>
                <a:spcPct val="20000"/>
              </a:spcBef>
              <a:buFont typeface="Wingdings 2" pitchFamily="18" charset="2"/>
              <a:buNone/>
            </a:pPr>
            <a:r>
              <a:rPr lang="en-US" sz="2400" b="1">
                <a:latin typeface="Comic Sans MS" pitchFamily="66" charset="0"/>
              </a:rPr>
              <a:t>	</a:t>
            </a:r>
            <a:r>
              <a:rPr lang="en-US" sz="2400" b="1">
                <a:solidFill>
                  <a:srgbClr val="8BC5FF"/>
                </a:solidFill>
                <a:latin typeface="Comic Sans MS" pitchFamily="66" charset="0"/>
              </a:rPr>
              <a:t>if</a:t>
            </a:r>
            <a:r>
              <a:rPr lang="en-US" sz="2400" b="1">
                <a:latin typeface="Comic Sans MS" pitchFamily="66" charset="0"/>
              </a:rPr>
              <a:t> ( </a:t>
            </a:r>
            <a:r>
              <a:rPr lang="en-US" sz="2400" b="1">
                <a:solidFill>
                  <a:srgbClr val="FF99FF"/>
                </a:solidFill>
                <a:latin typeface="Comic Sans MS" pitchFamily="66" charset="0"/>
              </a:rPr>
              <a:t>IsOdd</a:t>
            </a:r>
            <a:r>
              <a:rPr lang="en-US" sz="2400" b="1">
                <a:latin typeface="Comic Sans MS" pitchFamily="66" charset="0"/>
              </a:rPr>
              <a:t> (b) )</a:t>
            </a:r>
          </a:p>
          <a:p>
            <a:pPr>
              <a:spcBef>
                <a:spcPct val="20000"/>
              </a:spcBef>
              <a:buFont typeface="Wingdings 2" pitchFamily="18" charset="2"/>
              <a:buNone/>
            </a:pPr>
            <a:r>
              <a:rPr lang="en-US" sz="2400" b="1">
                <a:latin typeface="Comic Sans MS" pitchFamily="66" charset="0"/>
              </a:rPr>
              <a:t>		t = t * c</a:t>
            </a:r>
          </a:p>
          <a:p>
            <a:pPr>
              <a:spcBef>
                <a:spcPct val="20000"/>
              </a:spcBef>
              <a:buFont typeface="Wingdings 2" pitchFamily="18" charset="2"/>
              <a:buNone/>
            </a:pPr>
            <a:r>
              <a:rPr lang="en-US" sz="2400" b="1">
                <a:latin typeface="Comic Sans MS" pitchFamily="66" charset="0"/>
              </a:rPr>
              <a:t>	c = c * c</a:t>
            </a:r>
          </a:p>
          <a:p>
            <a:pPr>
              <a:spcBef>
                <a:spcPct val="20000"/>
              </a:spcBef>
              <a:buFont typeface="Wingdings 2" pitchFamily="18" charset="2"/>
              <a:buNone/>
            </a:pPr>
            <a:r>
              <a:rPr lang="en-US" sz="2400" b="1">
                <a:latin typeface="Comic Sans MS" pitchFamily="66" charset="0"/>
              </a:rPr>
              <a:t>	b = b </a:t>
            </a:r>
            <a:r>
              <a:rPr lang="en-US" sz="2400" b="1">
                <a:solidFill>
                  <a:srgbClr val="FF99FF"/>
                </a:solidFill>
                <a:latin typeface="Comic Sans MS" pitchFamily="66" charset="0"/>
              </a:rPr>
              <a:t>&gt;&gt;</a:t>
            </a:r>
            <a:r>
              <a:rPr lang="en-US" sz="2400" b="1">
                <a:latin typeface="Comic Sans MS" pitchFamily="66" charset="0"/>
              </a:rPr>
              <a:t> 1</a:t>
            </a:r>
          </a:p>
          <a:p>
            <a:pPr>
              <a:spcBef>
                <a:spcPct val="20000"/>
              </a:spcBef>
              <a:buFont typeface="Wingdings 2" pitchFamily="18" charset="2"/>
              <a:buNone/>
            </a:pPr>
            <a:r>
              <a:rPr lang="en-US" sz="2400" b="1">
                <a:latin typeface="Comic Sans MS" pitchFamily="66" charset="0"/>
              </a:rPr>
              <a:t>}</a:t>
            </a:r>
          </a:p>
          <a:p>
            <a:pPr>
              <a:spcBef>
                <a:spcPct val="20000"/>
              </a:spcBef>
              <a:buFont typeface="Wingdings 2" pitchFamily="18" charset="2"/>
              <a:buNone/>
            </a:pPr>
            <a:r>
              <a:rPr lang="en-US" sz="2400" b="1">
                <a:latin typeface="Comic Sans MS" pitchFamily="66" charset="0"/>
              </a:rPr>
              <a:t>c = c * t</a:t>
            </a:r>
          </a:p>
        </p:txBody>
      </p:sp>
      <p:sp>
        <p:nvSpPr>
          <p:cNvPr id="110596" name="AutoShape 4"/>
          <p:cNvSpPr>
            <a:spLocks noChangeArrowheads="1"/>
          </p:cNvSpPr>
          <p:nvPr/>
        </p:nvSpPr>
        <p:spPr bwMode="auto">
          <a:xfrm>
            <a:off x="4648200" y="2514600"/>
            <a:ext cx="4114800" cy="2971800"/>
          </a:xfrm>
          <a:prstGeom prst="irregularSeal1">
            <a:avLst/>
          </a:prstGeom>
          <a:ln/>
          <a:extLst/>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effectLst>
                  <a:outerShdw blurRad="38100" dist="38100" dir="2700000" algn="tl">
                    <a:srgbClr val="FFFFFF"/>
                  </a:outerShdw>
                </a:effectLst>
              </a:rPr>
              <a:t>Phương pháp</a:t>
            </a:r>
          </a:p>
          <a:p>
            <a:pPr algn="ctr"/>
            <a:r>
              <a:rPr lang="en-US">
                <a:effectLst>
                  <a:outerShdw blurRad="38100" dist="38100" dir="2700000" algn="tl">
                    <a:srgbClr val="FFFFFF"/>
                  </a:outerShdw>
                </a:effectLst>
              </a:rPr>
              <a:t>Square and Multiply</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47</a:t>
            </a:fld>
            <a:endParaRPr lang="en-US" dirty="0">
              <a:latin typeface="+mn-lt"/>
            </a:endParaRPr>
          </a:p>
        </p:txBody>
      </p:sp>
    </p:spTree>
    <p:extLst>
      <p:ext uri="{BB962C8B-B14F-4D97-AF65-F5344CB8AC3E}">
        <p14:creationId xmlns:p14="http://schemas.microsoft.com/office/powerpoint/2010/main" val="234195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dirty="0" err="1"/>
              <a:t>Phép</a:t>
            </a:r>
            <a:r>
              <a:rPr lang="en-US" dirty="0"/>
              <a:t> </a:t>
            </a:r>
            <a:r>
              <a:rPr lang="en-US" dirty="0" err="1"/>
              <a:t>nhân</a:t>
            </a:r>
            <a:r>
              <a:rPr lang="en-US" dirty="0"/>
              <a:t> modulo </a:t>
            </a:r>
            <a:r>
              <a:rPr lang="en-US" dirty="0">
                <a:latin typeface="Comic Sans MS" pitchFamily="66" charset="0"/>
              </a:rPr>
              <a:t>c = (a*b) % n </a:t>
            </a:r>
            <a:r>
              <a:rPr lang="en-US" dirty="0"/>
              <a:t>(</a:t>
            </a:r>
            <a:r>
              <a:rPr lang="en-US" dirty="0">
                <a:latin typeface="Comic Sans MS" pitchFamily="66" charset="0"/>
              </a:rPr>
              <a:t>n</a:t>
            </a:r>
            <a:r>
              <a:rPr lang="en-US" dirty="0">
                <a:latin typeface="Comic Sans MS" pitchFamily="66" charset="0"/>
                <a:sym typeface="Symbol" pitchFamily="18" charset="2"/>
              </a:rPr>
              <a:t></a:t>
            </a:r>
            <a:r>
              <a:rPr lang="en-US" dirty="0">
                <a:latin typeface="Comic Sans MS" pitchFamily="66" charset="0"/>
              </a:rPr>
              <a:t>0</a:t>
            </a:r>
            <a:r>
              <a:rPr lang="en-US" dirty="0"/>
              <a:t>)</a:t>
            </a:r>
            <a:r>
              <a:rPr lang="en-US" dirty="0">
                <a:latin typeface="Comic Sans MS" pitchFamily="66" charset="0"/>
              </a:rPr>
              <a:t> </a:t>
            </a:r>
          </a:p>
        </p:txBody>
      </p:sp>
      <p:sp>
        <p:nvSpPr>
          <p:cNvPr id="111619" name="Rectangle 3"/>
          <p:cNvSpPr>
            <a:spLocks noGrp="1" noChangeArrowheads="1"/>
          </p:cNvSpPr>
          <p:nvPr>
            <p:ph type="body" idx="1"/>
          </p:nvPr>
        </p:nvSpPr>
        <p:spPr>
          <a:xfrm>
            <a:off x="382588" y="1414463"/>
            <a:ext cx="8380412" cy="5213350"/>
          </a:xfrm>
          <a:noFill/>
        </p:spPr>
        <p:txBody>
          <a:bodyPr/>
          <a:lstStyle/>
          <a:p>
            <a:pPr>
              <a:lnSpc>
                <a:spcPct val="80000"/>
              </a:lnSpc>
              <a:buFont typeface="Wingdings 2" pitchFamily="18" charset="2"/>
              <a:buNone/>
            </a:pPr>
            <a:r>
              <a:rPr lang="en-US" sz="2400" b="1">
                <a:solidFill>
                  <a:srgbClr val="8BC5FF"/>
                </a:solidFill>
                <a:latin typeface="Comic Sans MS" pitchFamily="66" charset="0"/>
              </a:rPr>
              <a:t>if</a:t>
            </a:r>
            <a:r>
              <a:rPr lang="en-US" sz="2400" b="1">
                <a:latin typeface="Comic Sans MS" pitchFamily="66" charset="0"/>
              </a:rPr>
              <a:t> ( b == 0 )</a:t>
            </a:r>
          </a:p>
          <a:p>
            <a:pPr>
              <a:lnSpc>
                <a:spcPct val="80000"/>
              </a:lnSpc>
              <a:buFont typeface="Wingdings 2" pitchFamily="18" charset="2"/>
              <a:buNone/>
            </a:pPr>
            <a:r>
              <a:rPr lang="en-US" sz="2400" b="1">
                <a:latin typeface="Comic Sans MS" pitchFamily="66" charset="0"/>
              </a:rPr>
              <a:t>	c = 0</a:t>
            </a:r>
          </a:p>
          <a:p>
            <a:pPr>
              <a:lnSpc>
                <a:spcPct val="80000"/>
              </a:lnSpc>
              <a:buFont typeface="Wingdings 2" pitchFamily="18" charset="2"/>
              <a:buNone/>
            </a:pPr>
            <a:r>
              <a:rPr lang="en-US" sz="2400" b="1">
                <a:latin typeface="Comic Sans MS" pitchFamily="66" charset="0"/>
              </a:rPr>
              <a:t>t = 0</a:t>
            </a:r>
          </a:p>
          <a:p>
            <a:pPr>
              <a:lnSpc>
                <a:spcPct val="80000"/>
              </a:lnSpc>
              <a:buFont typeface="Wingdings 2" pitchFamily="18" charset="2"/>
              <a:buNone/>
            </a:pPr>
            <a:r>
              <a:rPr lang="en-US" sz="2400" b="1">
                <a:latin typeface="Comic Sans MS" pitchFamily="66" charset="0"/>
              </a:rPr>
              <a:t>c = a </a:t>
            </a:r>
            <a:r>
              <a:rPr lang="en-US" sz="2400" b="1">
                <a:solidFill>
                  <a:srgbClr val="66FF33"/>
                </a:solidFill>
                <a:latin typeface="Comic Sans MS" pitchFamily="66" charset="0"/>
              </a:rPr>
              <a:t>% n</a:t>
            </a:r>
          </a:p>
          <a:p>
            <a:pPr>
              <a:lnSpc>
                <a:spcPct val="80000"/>
              </a:lnSpc>
              <a:buFont typeface="Wingdings 2" pitchFamily="18" charset="2"/>
              <a:buNone/>
            </a:pPr>
            <a:r>
              <a:rPr lang="en-US" sz="2400" b="1">
                <a:latin typeface="Comic Sans MS" pitchFamily="66" charset="0"/>
              </a:rPr>
              <a:t>b = b </a:t>
            </a:r>
            <a:r>
              <a:rPr lang="en-US" sz="2400" b="1">
                <a:solidFill>
                  <a:srgbClr val="66FF33"/>
                </a:solidFill>
                <a:latin typeface="Comic Sans MS" pitchFamily="66" charset="0"/>
              </a:rPr>
              <a:t>% n</a:t>
            </a:r>
          </a:p>
          <a:p>
            <a:pPr>
              <a:lnSpc>
                <a:spcPct val="80000"/>
              </a:lnSpc>
              <a:buFont typeface="Wingdings 2" pitchFamily="18" charset="2"/>
              <a:buNone/>
            </a:pPr>
            <a:r>
              <a:rPr lang="en-US" sz="2400" b="1">
                <a:solidFill>
                  <a:srgbClr val="8BC5FF"/>
                </a:solidFill>
                <a:latin typeface="Comic Sans MS" pitchFamily="66" charset="0"/>
              </a:rPr>
              <a:t>while</a:t>
            </a:r>
            <a:r>
              <a:rPr lang="en-US" sz="2400" b="1">
                <a:latin typeface="Comic Sans MS" pitchFamily="66" charset="0"/>
              </a:rPr>
              <a:t> ( b &gt; 1 )</a:t>
            </a:r>
          </a:p>
          <a:p>
            <a:pPr>
              <a:lnSpc>
                <a:spcPct val="80000"/>
              </a:lnSpc>
              <a:buFont typeface="Wingdings 2" pitchFamily="18" charset="2"/>
              <a:buNone/>
            </a:pPr>
            <a:r>
              <a:rPr lang="en-US" sz="2400" b="1">
                <a:latin typeface="Comic Sans MS" pitchFamily="66" charset="0"/>
              </a:rPr>
              <a:t>{</a:t>
            </a:r>
          </a:p>
          <a:p>
            <a:pPr>
              <a:lnSpc>
                <a:spcPct val="80000"/>
              </a:lnSpc>
              <a:buFont typeface="Wingdings 2" pitchFamily="18" charset="2"/>
              <a:buNone/>
            </a:pPr>
            <a:r>
              <a:rPr lang="en-US" sz="2400" b="1">
                <a:latin typeface="Comic Sans MS" pitchFamily="66" charset="0"/>
              </a:rPr>
              <a:t>	</a:t>
            </a:r>
            <a:r>
              <a:rPr lang="en-US" sz="2400" b="1">
                <a:solidFill>
                  <a:srgbClr val="8BC5FF"/>
                </a:solidFill>
                <a:latin typeface="Comic Sans MS" pitchFamily="66" charset="0"/>
              </a:rPr>
              <a:t>if</a:t>
            </a:r>
            <a:r>
              <a:rPr lang="en-US" sz="2400" b="1">
                <a:latin typeface="Comic Sans MS" pitchFamily="66" charset="0"/>
              </a:rPr>
              <a:t> ( </a:t>
            </a:r>
            <a:r>
              <a:rPr lang="en-US" sz="2400" b="1">
                <a:solidFill>
                  <a:srgbClr val="FF99FF"/>
                </a:solidFill>
                <a:latin typeface="Comic Sans MS" pitchFamily="66" charset="0"/>
              </a:rPr>
              <a:t>IsOdd</a:t>
            </a:r>
            <a:r>
              <a:rPr lang="en-US" sz="2400" b="1">
                <a:latin typeface="Comic Sans MS" pitchFamily="66" charset="0"/>
              </a:rPr>
              <a:t> (b) )</a:t>
            </a:r>
          </a:p>
          <a:p>
            <a:pPr>
              <a:lnSpc>
                <a:spcPct val="80000"/>
              </a:lnSpc>
              <a:buFont typeface="Wingdings 2" pitchFamily="18" charset="2"/>
              <a:buNone/>
            </a:pPr>
            <a:r>
              <a:rPr lang="en-US" sz="2400" b="1">
                <a:latin typeface="Comic Sans MS" pitchFamily="66" charset="0"/>
              </a:rPr>
              <a:t>		t = (t + c) </a:t>
            </a:r>
            <a:r>
              <a:rPr lang="en-US" sz="2400" b="1">
                <a:solidFill>
                  <a:srgbClr val="66FF33"/>
                </a:solidFill>
                <a:latin typeface="Comic Sans MS" pitchFamily="66" charset="0"/>
              </a:rPr>
              <a:t>% n</a:t>
            </a:r>
            <a:r>
              <a:rPr lang="en-US" sz="2400" b="1">
                <a:latin typeface="Comic Sans MS" pitchFamily="66" charset="0"/>
              </a:rPr>
              <a:t>;</a:t>
            </a:r>
          </a:p>
          <a:p>
            <a:pPr>
              <a:lnSpc>
                <a:spcPct val="80000"/>
              </a:lnSpc>
              <a:buFont typeface="Wingdings 2" pitchFamily="18" charset="2"/>
              <a:buNone/>
            </a:pPr>
            <a:r>
              <a:rPr lang="en-US" sz="2400" b="1">
                <a:latin typeface="Comic Sans MS" pitchFamily="66" charset="0"/>
              </a:rPr>
              <a:t>	c = ( c </a:t>
            </a:r>
            <a:r>
              <a:rPr lang="en-US" sz="2400" b="1">
                <a:solidFill>
                  <a:srgbClr val="FF99FF"/>
                </a:solidFill>
                <a:latin typeface="Comic Sans MS" pitchFamily="66" charset="0"/>
              </a:rPr>
              <a:t>&lt;&lt;</a:t>
            </a:r>
            <a:r>
              <a:rPr lang="en-US" sz="2400" b="1">
                <a:latin typeface="Comic Sans MS" pitchFamily="66" charset="0"/>
              </a:rPr>
              <a:t> 1) </a:t>
            </a:r>
            <a:r>
              <a:rPr lang="en-US" sz="2400" b="1">
                <a:solidFill>
                  <a:srgbClr val="66FF33"/>
                </a:solidFill>
                <a:latin typeface="Comic Sans MS" pitchFamily="66" charset="0"/>
              </a:rPr>
              <a:t>% n</a:t>
            </a:r>
          </a:p>
          <a:p>
            <a:pPr>
              <a:lnSpc>
                <a:spcPct val="80000"/>
              </a:lnSpc>
              <a:buFont typeface="Wingdings 2" pitchFamily="18" charset="2"/>
              <a:buNone/>
            </a:pPr>
            <a:r>
              <a:rPr lang="en-US" sz="2400" b="1">
                <a:latin typeface="Comic Sans MS" pitchFamily="66" charset="0"/>
              </a:rPr>
              <a:t>	b = b </a:t>
            </a:r>
            <a:r>
              <a:rPr lang="en-US" sz="2400" b="1">
                <a:solidFill>
                  <a:srgbClr val="FF99FF"/>
                </a:solidFill>
                <a:latin typeface="Comic Sans MS" pitchFamily="66" charset="0"/>
              </a:rPr>
              <a:t>&gt;&gt;</a:t>
            </a:r>
            <a:r>
              <a:rPr lang="en-US" sz="2400" b="1">
                <a:latin typeface="Comic Sans MS" pitchFamily="66" charset="0"/>
              </a:rPr>
              <a:t> 1</a:t>
            </a:r>
          </a:p>
          <a:p>
            <a:pPr>
              <a:lnSpc>
                <a:spcPct val="80000"/>
              </a:lnSpc>
              <a:buFont typeface="Wingdings 2" pitchFamily="18" charset="2"/>
              <a:buNone/>
            </a:pPr>
            <a:r>
              <a:rPr lang="en-US" sz="2400" b="1">
                <a:latin typeface="Comic Sans MS" pitchFamily="66" charset="0"/>
              </a:rPr>
              <a:t>}</a:t>
            </a:r>
          </a:p>
          <a:p>
            <a:pPr>
              <a:lnSpc>
                <a:spcPct val="80000"/>
              </a:lnSpc>
              <a:buFont typeface="Wingdings 2" pitchFamily="18" charset="2"/>
              <a:buNone/>
            </a:pPr>
            <a:r>
              <a:rPr lang="en-US" sz="2400" b="1">
                <a:latin typeface="Comic Sans MS" pitchFamily="66" charset="0"/>
              </a:rPr>
              <a:t>c = (c + t) </a:t>
            </a:r>
            <a:r>
              <a:rPr lang="en-US" sz="2400" b="1">
                <a:solidFill>
                  <a:srgbClr val="66FF33"/>
                </a:solidFill>
                <a:latin typeface="Comic Sans MS" pitchFamily="66" charset="0"/>
              </a:rPr>
              <a:t>% n</a:t>
            </a:r>
            <a:r>
              <a:rPr lang="en-US" sz="2400" b="1">
                <a:latin typeface="Comic Sans MS" pitchFamily="66" charset="0"/>
              </a:rPr>
              <a:t>;</a:t>
            </a:r>
          </a:p>
        </p:txBody>
      </p:sp>
      <p:sp>
        <p:nvSpPr>
          <p:cNvPr id="111620" name="AutoShape 4"/>
          <p:cNvSpPr>
            <a:spLocks noChangeArrowheads="1"/>
          </p:cNvSpPr>
          <p:nvPr/>
        </p:nvSpPr>
        <p:spPr bwMode="auto">
          <a:xfrm>
            <a:off x="5562600" y="2667000"/>
            <a:ext cx="3200400" cy="2819400"/>
          </a:xfrm>
          <a:prstGeom prst="irregularSeal1">
            <a:avLst/>
          </a:prstGeom>
          <a:ln/>
          <a:extLst/>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effectLst>
                  <a:outerShdw blurRad="38100" dist="38100" dir="2700000" algn="tl">
                    <a:srgbClr val="FFFFFF"/>
                  </a:outerShdw>
                </a:effectLst>
              </a:rPr>
              <a:t>Làm đến đâu, </a:t>
            </a:r>
          </a:p>
          <a:p>
            <a:pPr algn="ctr"/>
            <a:r>
              <a:rPr lang="en-US">
                <a:effectLst>
                  <a:outerShdw blurRad="38100" dist="38100" dir="2700000" algn="tl">
                    <a:srgbClr val="FFFFFF"/>
                  </a:outerShdw>
                </a:effectLst>
              </a:rPr>
              <a:t>modulo đến đó</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48</a:t>
            </a:fld>
            <a:endParaRPr lang="en-US" dirty="0">
              <a:latin typeface="+mn-lt"/>
            </a:endParaRPr>
          </a:p>
        </p:txBody>
      </p:sp>
    </p:spTree>
    <p:extLst>
      <p:ext uri="{BB962C8B-B14F-4D97-AF65-F5344CB8AC3E}">
        <p14:creationId xmlns:p14="http://schemas.microsoft.com/office/powerpoint/2010/main" val="482851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Phép lũy thừa modulo </a:t>
            </a:r>
            <a:r>
              <a:rPr lang="en-US">
                <a:latin typeface="Comic Sans MS" pitchFamily="66" charset="0"/>
              </a:rPr>
              <a:t>c = a</a:t>
            </a:r>
            <a:r>
              <a:rPr lang="en-US" baseline="30000">
                <a:latin typeface="Comic Sans MS" pitchFamily="66" charset="0"/>
              </a:rPr>
              <a:t>b</a:t>
            </a:r>
            <a:r>
              <a:rPr lang="en-US">
                <a:latin typeface="Comic Sans MS" pitchFamily="66" charset="0"/>
              </a:rPr>
              <a:t> % n</a:t>
            </a:r>
            <a:r>
              <a:rPr lang="en-US"/>
              <a:t>   (</a:t>
            </a:r>
            <a:r>
              <a:rPr lang="en-US">
                <a:latin typeface="Comic Sans MS" pitchFamily="66" charset="0"/>
              </a:rPr>
              <a:t>n</a:t>
            </a:r>
            <a:r>
              <a:rPr lang="en-US">
                <a:latin typeface="Comic Sans MS" pitchFamily="66" charset="0"/>
                <a:sym typeface="Symbol" pitchFamily="18" charset="2"/>
              </a:rPr>
              <a:t></a:t>
            </a:r>
            <a:r>
              <a:rPr lang="en-US">
                <a:latin typeface="Comic Sans MS" pitchFamily="66" charset="0"/>
              </a:rPr>
              <a:t>0</a:t>
            </a:r>
            <a:r>
              <a:rPr lang="en-US"/>
              <a:t>) </a:t>
            </a:r>
          </a:p>
        </p:txBody>
      </p:sp>
      <p:sp>
        <p:nvSpPr>
          <p:cNvPr id="112643" name="Rectangle 3"/>
          <p:cNvSpPr>
            <a:spLocks noGrp="1" noChangeArrowheads="1"/>
          </p:cNvSpPr>
          <p:nvPr>
            <p:ph type="body" idx="1"/>
          </p:nvPr>
        </p:nvSpPr>
        <p:spPr>
          <a:xfrm>
            <a:off x="382588" y="1414463"/>
            <a:ext cx="8380412" cy="4373562"/>
          </a:xfrm>
          <a:noFill/>
        </p:spPr>
        <p:txBody>
          <a:bodyPr/>
          <a:lstStyle/>
          <a:p>
            <a:pPr marL="533400" indent="-533400">
              <a:buFont typeface="Wingdings 2" pitchFamily="18" charset="2"/>
              <a:buNone/>
            </a:pPr>
            <a:r>
              <a:rPr lang="en-US" sz="2400" b="1">
                <a:latin typeface="Comic Sans MS" pitchFamily="66" charset="0"/>
              </a:rPr>
              <a:t>t = 1</a:t>
            </a:r>
          </a:p>
          <a:p>
            <a:pPr marL="533400" indent="-533400">
              <a:buFont typeface="Wingdings 2" pitchFamily="18" charset="2"/>
              <a:buNone/>
            </a:pPr>
            <a:r>
              <a:rPr lang="en-US" sz="2400" b="1">
                <a:latin typeface="Comic Sans MS" pitchFamily="66" charset="0"/>
              </a:rPr>
              <a:t>c = a </a:t>
            </a:r>
            <a:r>
              <a:rPr lang="en-US" sz="2400" b="1">
                <a:solidFill>
                  <a:srgbClr val="66FF33"/>
                </a:solidFill>
                <a:latin typeface="Comic Sans MS" pitchFamily="66" charset="0"/>
              </a:rPr>
              <a:t>% n</a:t>
            </a:r>
          </a:p>
          <a:p>
            <a:pPr marL="533400" indent="-533400">
              <a:buFont typeface="Wingdings 2" pitchFamily="18" charset="2"/>
              <a:buNone/>
            </a:pPr>
            <a:r>
              <a:rPr lang="en-US" sz="2400" b="1">
                <a:solidFill>
                  <a:srgbClr val="8BC5FF"/>
                </a:solidFill>
                <a:latin typeface="Comic Sans MS" pitchFamily="66" charset="0"/>
              </a:rPr>
              <a:t>while</a:t>
            </a:r>
            <a:r>
              <a:rPr lang="en-US" sz="2400" b="1">
                <a:latin typeface="Comic Sans MS" pitchFamily="66" charset="0"/>
              </a:rPr>
              <a:t> ( b &gt; 1 )</a:t>
            </a:r>
          </a:p>
          <a:p>
            <a:pPr marL="533400" indent="-533400">
              <a:buFont typeface="Wingdings 2" pitchFamily="18" charset="2"/>
              <a:buNone/>
            </a:pPr>
            <a:r>
              <a:rPr lang="en-US" sz="2400" b="1">
                <a:latin typeface="Comic Sans MS" pitchFamily="66" charset="0"/>
              </a:rPr>
              <a:t>{</a:t>
            </a:r>
          </a:p>
          <a:p>
            <a:pPr marL="533400" indent="-533400">
              <a:buFont typeface="Wingdings 2" pitchFamily="18" charset="2"/>
              <a:buNone/>
            </a:pPr>
            <a:r>
              <a:rPr lang="en-US" sz="2400" b="1">
                <a:latin typeface="Comic Sans MS" pitchFamily="66" charset="0"/>
              </a:rPr>
              <a:t>	</a:t>
            </a:r>
            <a:r>
              <a:rPr lang="en-US" sz="2400" b="1">
                <a:solidFill>
                  <a:srgbClr val="8BC5FF"/>
                </a:solidFill>
                <a:latin typeface="Comic Sans MS" pitchFamily="66" charset="0"/>
              </a:rPr>
              <a:t>if</a:t>
            </a:r>
            <a:r>
              <a:rPr lang="en-US" sz="2400" b="1">
                <a:latin typeface="Comic Sans MS" pitchFamily="66" charset="0"/>
              </a:rPr>
              <a:t> ( </a:t>
            </a:r>
            <a:r>
              <a:rPr lang="en-US" sz="2400" b="1">
                <a:solidFill>
                  <a:srgbClr val="FF99FF"/>
                </a:solidFill>
                <a:latin typeface="Comic Sans MS" pitchFamily="66" charset="0"/>
              </a:rPr>
              <a:t>IsOdd</a:t>
            </a:r>
            <a:r>
              <a:rPr lang="en-US" sz="2400" b="1">
                <a:latin typeface="Comic Sans MS" pitchFamily="66" charset="0"/>
              </a:rPr>
              <a:t> (b) )</a:t>
            </a:r>
          </a:p>
          <a:p>
            <a:pPr marL="533400" indent="-533400">
              <a:buFont typeface="Wingdings 2" pitchFamily="18" charset="2"/>
              <a:buNone/>
            </a:pPr>
            <a:r>
              <a:rPr lang="en-US" sz="2400" b="1">
                <a:latin typeface="Comic Sans MS" pitchFamily="66" charset="0"/>
              </a:rPr>
              <a:t>		t = (t * c) </a:t>
            </a:r>
            <a:r>
              <a:rPr lang="en-US" sz="2400" b="1">
                <a:solidFill>
                  <a:srgbClr val="66FF33"/>
                </a:solidFill>
                <a:latin typeface="Comic Sans MS" pitchFamily="66" charset="0"/>
              </a:rPr>
              <a:t>% n</a:t>
            </a:r>
          </a:p>
          <a:p>
            <a:pPr marL="533400" indent="-533400">
              <a:buFont typeface="Wingdings 2" pitchFamily="18" charset="2"/>
              <a:buNone/>
            </a:pPr>
            <a:r>
              <a:rPr lang="en-US" sz="2400" b="1">
                <a:latin typeface="Comic Sans MS" pitchFamily="66" charset="0"/>
              </a:rPr>
              <a:t>	c = (c * c) </a:t>
            </a:r>
            <a:r>
              <a:rPr lang="en-US" sz="2400" b="1">
                <a:solidFill>
                  <a:srgbClr val="66FF33"/>
                </a:solidFill>
                <a:latin typeface="Comic Sans MS" pitchFamily="66" charset="0"/>
              </a:rPr>
              <a:t>% n</a:t>
            </a:r>
          </a:p>
          <a:p>
            <a:pPr marL="533400" indent="-533400">
              <a:buFont typeface="Wingdings 2" pitchFamily="18" charset="2"/>
              <a:buNone/>
            </a:pPr>
            <a:r>
              <a:rPr lang="en-US" sz="2400" b="1">
                <a:latin typeface="Comic Sans MS" pitchFamily="66" charset="0"/>
              </a:rPr>
              <a:t>	b = b </a:t>
            </a:r>
            <a:r>
              <a:rPr lang="en-US" sz="2400" b="1">
                <a:solidFill>
                  <a:srgbClr val="FF99FF"/>
                </a:solidFill>
                <a:latin typeface="Comic Sans MS" pitchFamily="66" charset="0"/>
              </a:rPr>
              <a:t>&gt;&gt;</a:t>
            </a:r>
            <a:r>
              <a:rPr lang="en-US" sz="2400" b="1">
                <a:latin typeface="Comic Sans MS" pitchFamily="66" charset="0"/>
              </a:rPr>
              <a:t> 1</a:t>
            </a:r>
          </a:p>
          <a:p>
            <a:pPr marL="533400" indent="-533400">
              <a:buFont typeface="Wingdings 2" pitchFamily="18" charset="2"/>
              <a:buNone/>
            </a:pPr>
            <a:r>
              <a:rPr lang="en-US" sz="2400" b="1">
                <a:latin typeface="Comic Sans MS" pitchFamily="66" charset="0"/>
              </a:rPr>
              <a:t>}</a:t>
            </a:r>
          </a:p>
          <a:p>
            <a:pPr marL="533400" indent="-533400">
              <a:buFont typeface="Wingdings 2" pitchFamily="18" charset="2"/>
              <a:buNone/>
            </a:pPr>
            <a:r>
              <a:rPr lang="en-US" sz="2400" b="1">
                <a:latin typeface="Comic Sans MS" pitchFamily="66" charset="0"/>
              </a:rPr>
              <a:t>c = (t * c) </a:t>
            </a:r>
            <a:r>
              <a:rPr lang="en-US" sz="2400" b="1">
                <a:solidFill>
                  <a:srgbClr val="66FF33"/>
                </a:solidFill>
                <a:latin typeface="Comic Sans MS" pitchFamily="66" charset="0"/>
              </a:rPr>
              <a:t>% n</a:t>
            </a:r>
          </a:p>
        </p:txBody>
      </p:sp>
      <p:sp>
        <p:nvSpPr>
          <p:cNvPr id="112644" name="AutoShape 4"/>
          <p:cNvSpPr>
            <a:spLocks noChangeArrowheads="1"/>
          </p:cNvSpPr>
          <p:nvPr/>
        </p:nvSpPr>
        <p:spPr bwMode="auto">
          <a:xfrm>
            <a:off x="5562600" y="2667000"/>
            <a:ext cx="3200400" cy="2819400"/>
          </a:xfrm>
          <a:prstGeom prst="irregularSeal1">
            <a:avLst/>
          </a:prstGeom>
          <a:ln/>
          <a:extLst/>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effectLst>
                  <a:outerShdw blurRad="38100" dist="38100" dir="2700000" algn="tl">
                    <a:srgbClr val="FFFFFF"/>
                  </a:outerShdw>
                </a:effectLst>
              </a:rPr>
              <a:t>Làm đến đâu, </a:t>
            </a:r>
          </a:p>
          <a:p>
            <a:pPr algn="ctr"/>
            <a:r>
              <a:rPr lang="en-US">
                <a:effectLst>
                  <a:outerShdw blurRad="38100" dist="38100" dir="2700000" algn="tl">
                    <a:srgbClr val="FFFFFF"/>
                  </a:outerShdw>
                </a:effectLst>
              </a:rPr>
              <a:t>modulo đến đó</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49</a:t>
            </a:fld>
            <a:endParaRPr lang="en-US" dirty="0">
              <a:latin typeface="+mn-lt"/>
            </a:endParaRPr>
          </a:p>
        </p:txBody>
      </p:sp>
    </p:spTree>
    <p:extLst>
      <p:ext uri="{BB962C8B-B14F-4D97-AF65-F5344CB8AC3E}">
        <p14:creationId xmlns:p14="http://schemas.microsoft.com/office/powerpoint/2010/main" val="406473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Mã hóa khóa công cộng</a:t>
            </a:r>
          </a:p>
        </p:txBody>
      </p:sp>
      <p:pic>
        <p:nvPicPr>
          <p:cNvPr id="669699" name="Picture 3"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8" y="2514600"/>
            <a:ext cx="1490662"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4495800" y="2057400"/>
            <a:ext cx="1809750" cy="1695450"/>
            <a:chOff x="3600" y="3252"/>
            <a:chExt cx="1140" cy="1068"/>
          </a:xfrm>
        </p:grpSpPr>
        <p:pic>
          <p:nvPicPr>
            <p:cNvPr id="11281" name="Picture 5"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702" name="Text Box 6"/>
            <p:cNvSpPr txBox="1">
              <a:spLocks noChangeArrowheads="1"/>
            </p:cNvSpPr>
            <p:nvPr/>
          </p:nvSpPr>
          <p:spPr bwMode="auto">
            <a:xfrm>
              <a:off x="3600" y="3417"/>
              <a:ext cx="820" cy="903"/>
            </a:xfrm>
            <a:prstGeom prst="rect">
              <a:avLst/>
            </a:prstGeom>
            <a:noFill/>
            <a:ln w="9525">
              <a:noFill/>
              <a:miter lim="800000"/>
              <a:headEnd/>
              <a:tailEnd/>
            </a:ln>
            <a:effec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grpSp>
        <p:nvGrpSpPr>
          <p:cNvPr id="3" name="Group 7"/>
          <p:cNvGrpSpPr>
            <a:grpSpLocks/>
          </p:cNvGrpSpPr>
          <p:nvPr/>
        </p:nvGrpSpPr>
        <p:grpSpPr bwMode="auto">
          <a:xfrm>
            <a:off x="7239000" y="4476750"/>
            <a:ext cx="1809750" cy="1695450"/>
            <a:chOff x="3600" y="3252"/>
            <a:chExt cx="1140" cy="1068"/>
          </a:xfrm>
        </p:grpSpPr>
        <p:pic>
          <p:nvPicPr>
            <p:cNvPr id="11279" name="Picture 8"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705" name="Text Box 9"/>
            <p:cNvSpPr txBox="1">
              <a:spLocks noChangeArrowheads="1"/>
            </p:cNvSpPr>
            <p:nvPr/>
          </p:nvSpPr>
          <p:spPr bwMode="auto">
            <a:xfrm>
              <a:off x="3600" y="3417"/>
              <a:ext cx="820" cy="903"/>
            </a:xfrm>
            <a:prstGeom prst="rect">
              <a:avLst/>
            </a:prstGeom>
            <a:noFill/>
            <a:ln w="9525">
              <a:noFill/>
              <a:miter lim="800000"/>
              <a:headEnd/>
              <a:tailEnd/>
            </a:ln>
            <a:effec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sp>
        <p:nvSpPr>
          <p:cNvPr id="669706" name="AutoShape 10"/>
          <p:cNvSpPr>
            <a:spLocks noChangeArrowheads="1"/>
          </p:cNvSpPr>
          <p:nvPr/>
        </p:nvSpPr>
        <p:spPr bwMode="auto">
          <a:xfrm>
            <a:off x="1828800" y="25146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sz="2000">
              <a:effectLst>
                <a:outerShdw blurRad="38100" dist="38100" dir="2700000" algn="tl">
                  <a:srgbClr val="C0C0C0"/>
                </a:outerShdw>
              </a:effectLst>
            </a:endParaRPr>
          </a:p>
        </p:txBody>
      </p:sp>
      <p:sp>
        <p:nvSpPr>
          <p:cNvPr id="669707" name="AutoShape 11"/>
          <p:cNvSpPr>
            <a:spLocks noChangeArrowheads="1"/>
          </p:cNvSpPr>
          <p:nvPr/>
        </p:nvSpPr>
        <p:spPr bwMode="auto">
          <a:xfrm>
            <a:off x="4191000" y="25908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sz="2000">
              <a:effectLst>
                <a:outerShdw blurRad="38100" dist="38100" dir="2700000" algn="tl">
                  <a:srgbClr val="C0C0C0"/>
                </a:outerShdw>
              </a:effectLst>
            </a:endParaRPr>
          </a:p>
        </p:txBody>
      </p:sp>
      <p:sp>
        <p:nvSpPr>
          <p:cNvPr id="669708" name="AutoShape 12"/>
          <p:cNvSpPr>
            <a:spLocks noChangeArrowheads="1"/>
          </p:cNvSpPr>
          <p:nvPr/>
        </p:nvSpPr>
        <p:spPr bwMode="auto">
          <a:xfrm>
            <a:off x="6629400" y="48768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sz="2000">
              <a:effectLst>
                <a:outerShdw blurRad="38100" dist="38100" dir="2700000" algn="tl">
                  <a:srgbClr val="C0C0C0"/>
                </a:outerShdw>
              </a:effectLst>
            </a:endParaRPr>
          </a:p>
        </p:txBody>
      </p:sp>
      <p:sp>
        <p:nvSpPr>
          <p:cNvPr id="669709" name="AutoShape 13"/>
          <p:cNvSpPr>
            <a:spLocks noChangeArrowheads="1"/>
          </p:cNvSpPr>
          <p:nvPr/>
        </p:nvSpPr>
        <p:spPr bwMode="auto">
          <a:xfrm>
            <a:off x="3886200" y="49530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sz="2000">
              <a:effectLst>
                <a:outerShdw blurRad="38100" dist="38100" dir="2700000" algn="tl">
                  <a:srgbClr val="C0C0C0"/>
                </a:outerShdw>
              </a:effectLst>
            </a:endParaRPr>
          </a:p>
        </p:txBody>
      </p:sp>
      <p:sp>
        <p:nvSpPr>
          <p:cNvPr id="669710" name="AutoShape 14"/>
          <p:cNvSpPr>
            <a:spLocks noChangeArrowheads="1"/>
          </p:cNvSpPr>
          <p:nvPr/>
        </p:nvSpPr>
        <p:spPr bwMode="auto">
          <a:xfrm>
            <a:off x="5181600" y="3733800"/>
            <a:ext cx="609600" cy="381000"/>
          </a:xfrm>
          <a:prstGeom prst="down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sz="2000">
              <a:effectLst>
                <a:outerShdw blurRad="38100" dist="38100" dir="2700000" algn="tl">
                  <a:srgbClr val="C0C0C0"/>
                </a:outerShdw>
              </a:effectLst>
            </a:endParaRPr>
          </a:p>
        </p:txBody>
      </p:sp>
      <p:pic>
        <p:nvPicPr>
          <p:cNvPr id="669711" name="Picture 15" descr="lock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1884363"/>
            <a:ext cx="12255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2" name="Picture 16" descr="unlock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7575" y="4267200"/>
            <a:ext cx="167322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3" name="Picture 17" descr="key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888" y="1600200"/>
            <a:ext cx="11795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4" name="Picture 18" descr="key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38400" y="48006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2828073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9699"/>
                                        </p:tgtEl>
                                        <p:attrNameLst>
                                          <p:attrName>style.visibility</p:attrName>
                                        </p:attrNameLst>
                                      </p:cBhvr>
                                      <p:to>
                                        <p:strVal val="visible"/>
                                      </p:to>
                                    </p:set>
                                    <p:animEffect transition="in" filter="dissolve">
                                      <p:cBhvr>
                                        <p:cTn id="7" dur="500"/>
                                        <p:tgtEl>
                                          <p:spTgt spid="66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69713"/>
                                        </p:tgtEl>
                                        <p:attrNameLst>
                                          <p:attrName>style.visibility</p:attrName>
                                        </p:attrNameLst>
                                      </p:cBhvr>
                                      <p:to>
                                        <p:strVal val="visible"/>
                                      </p:to>
                                    </p:set>
                                    <p:animEffect transition="in" filter="dissolve">
                                      <p:cBhvr>
                                        <p:cTn id="12" dur="500"/>
                                        <p:tgtEl>
                                          <p:spTgt spid="6697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69706"/>
                                        </p:tgtEl>
                                        <p:attrNameLst>
                                          <p:attrName>style.visibility</p:attrName>
                                        </p:attrNameLst>
                                      </p:cBhvr>
                                      <p:to>
                                        <p:strVal val="visible"/>
                                      </p:to>
                                    </p:se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669711"/>
                                        </p:tgtEl>
                                        <p:attrNameLst>
                                          <p:attrName>style.visibility</p:attrName>
                                        </p:attrNameLst>
                                      </p:cBhvr>
                                      <p:to>
                                        <p:strVal val="visible"/>
                                      </p:to>
                                    </p:set>
                                    <p:animEffect transition="in" filter="dissolve">
                                      <p:cBhvr>
                                        <p:cTn id="20" dur="500"/>
                                        <p:tgtEl>
                                          <p:spTgt spid="6697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69707"/>
                                        </p:tgtEl>
                                        <p:attrNameLst>
                                          <p:attrName>style.visibility</p:attrName>
                                        </p:attrNameLst>
                                      </p:cBhvr>
                                      <p:to>
                                        <p:strVal val="visible"/>
                                      </p:to>
                                    </p:se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669714"/>
                                        </p:tgtEl>
                                        <p:attrNameLst>
                                          <p:attrName>style.visibility</p:attrName>
                                        </p:attrNameLst>
                                      </p:cBhvr>
                                      <p:to>
                                        <p:strVal val="visible"/>
                                      </p:to>
                                    </p:set>
                                    <p:animEffect transition="in" filter="dissolve">
                                      <p:cBhvr>
                                        <p:cTn id="33" dur="500"/>
                                        <p:tgtEl>
                                          <p:spTgt spid="6697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69709"/>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669710"/>
                                        </p:tgtEl>
                                        <p:attrNameLst>
                                          <p:attrName>style.visibility</p:attrName>
                                        </p:attrNameLst>
                                      </p:cBhvr>
                                      <p:to>
                                        <p:strVal val="visible"/>
                                      </p:to>
                                    </p:set>
                                  </p:childTnLst>
                                </p:cTn>
                              </p:par>
                            </p:childTnLst>
                          </p:cTn>
                        </p:par>
                        <p:par>
                          <p:cTn id="41" fill="hold" nodeType="afterGroup">
                            <p:stCondLst>
                              <p:cond delay="1000"/>
                            </p:stCondLst>
                            <p:childTnLst>
                              <p:par>
                                <p:cTn id="42" presetID="9" presetClass="entr" presetSubtype="0" fill="hold" nodeType="afterEffect">
                                  <p:stCondLst>
                                    <p:cond delay="0"/>
                                  </p:stCondLst>
                                  <p:childTnLst>
                                    <p:set>
                                      <p:cBhvr>
                                        <p:cTn id="43" dur="1" fill="hold">
                                          <p:stCondLst>
                                            <p:cond delay="0"/>
                                          </p:stCondLst>
                                        </p:cTn>
                                        <p:tgtEl>
                                          <p:spTgt spid="669712"/>
                                        </p:tgtEl>
                                        <p:attrNameLst>
                                          <p:attrName>style.visibility</p:attrName>
                                        </p:attrNameLst>
                                      </p:cBhvr>
                                      <p:to>
                                        <p:strVal val="visible"/>
                                      </p:to>
                                    </p:set>
                                    <p:animEffect transition="in" filter="dissolve">
                                      <p:cBhvr>
                                        <p:cTn id="44" dur="500"/>
                                        <p:tgtEl>
                                          <p:spTgt spid="6697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669708"/>
                                        </p:tgtEl>
                                        <p:attrNameLst>
                                          <p:attrName>style.visibility</p:attrName>
                                        </p:attrNameLst>
                                      </p:cBhvr>
                                      <p:to>
                                        <p:strVal val="visible"/>
                                      </p:to>
                                    </p:se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6" grpId="0" animBg="1"/>
      <p:bldP spid="669707" grpId="0" animBg="1"/>
      <p:bldP spid="669708" grpId="0" animBg="1"/>
      <p:bldP spid="669709" grpId="0" animBg="1"/>
      <p:bldP spid="6697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pPr eaLnBrk="1" hangingPunct="1">
              <a:defRPr/>
            </a:pPr>
            <a:r>
              <a:rPr lang="en-US" dirty="0" err="1"/>
              <a:t>Mã</a:t>
            </a:r>
            <a:r>
              <a:rPr lang="en-US" dirty="0"/>
              <a:t> </a:t>
            </a:r>
            <a:r>
              <a:rPr lang="en-US" dirty="0" err="1"/>
              <a:t>hóa</a:t>
            </a:r>
            <a:r>
              <a:rPr lang="en-US" dirty="0"/>
              <a:t> </a:t>
            </a:r>
            <a:r>
              <a:rPr lang="en-US" dirty="0" err="1"/>
              <a:t>đối</a:t>
            </a:r>
            <a:r>
              <a:rPr lang="en-US" dirty="0"/>
              <a:t> </a:t>
            </a:r>
            <a:r>
              <a:rPr lang="en-US" dirty="0" err="1"/>
              <a:t>xứng</a:t>
            </a:r>
            <a:r>
              <a:rPr lang="en-US" dirty="0"/>
              <a:t> VS                                     </a:t>
            </a:r>
            <a:r>
              <a:rPr lang="en-US" dirty="0" err="1"/>
              <a:t>mã</a:t>
            </a:r>
            <a:r>
              <a:rPr lang="en-US" dirty="0"/>
              <a:t> </a:t>
            </a:r>
            <a:r>
              <a:rPr lang="en-US" dirty="0" err="1"/>
              <a:t>hóa</a:t>
            </a:r>
            <a:r>
              <a:rPr lang="en-US" dirty="0"/>
              <a:t> </a:t>
            </a:r>
            <a:r>
              <a:rPr lang="en-US" dirty="0" err="1"/>
              <a:t>bất</a:t>
            </a:r>
            <a:r>
              <a:rPr lang="en-US" dirty="0"/>
              <a:t> </a:t>
            </a:r>
            <a:r>
              <a:rPr lang="en-US" dirty="0" err="1"/>
              <a:t>đối</a:t>
            </a:r>
            <a:r>
              <a:rPr lang="en-US" dirty="0"/>
              <a:t> </a:t>
            </a:r>
            <a:r>
              <a:rPr lang="en-US" dirty="0" err="1"/>
              <a:t>xứng</a:t>
            </a:r>
            <a:endParaRPr lang="en-US" dirty="0"/>
          </a:p>
        </p:txBody>
      </p:sp>
      <p:sp>
        <p:nvSpPr>
          <p:cNvPr id="727043" name="Rectangle 3"/>
          <p:cNvSpPr>
            <a:spLocks noGrp="1" noChangeArrowheads="1"/>
          </p:cNvSpPr>
          <p:nvPr>
            <p:ph type="body" idx="1"/>
          </p:nvPr>
        </p:nvSpPr>
        <p:spPr>
          <a:xfrm>
            <a:off x="382588" y="1414463"/>
            <a:ext cx="8380412" cy="4071937"/>
          </a:xfrm>
        </p:spPr>
        <p:txBody>
          <a:bodyPr/>
          <a:lstStyle/>
          <a:p>
            <a:pPr algn="just" eaLnBrk="1" hangingPunct="1">
              <a:defRPr/>
            </a:pPr>
            <a:r>
              <a:rPr lang="en-US"/>
              <a:t>Các phương pháp mã hóa quy ước có ưu điểm xử lý rất nhanh so với các phương pháp mã hóa khóa công cộng. </a:t>
            </a:r>
          </a:p>
          <a:p>
            <a:pPr algn="just" eaLnBrk="1" hangingPunct="1">
              <a:defRPr/>
            </a:pPr>
            <a:r>
              <a:rPr lang="en-US"/>
              <a:t>Do khóa dùng để mã hóa cũng được dùng để giải mã nên cần phải giữ bí mật nội dung của khóa và mã khóa được gọi là khóa bí mật (secret key). Ngay cả trong trường hợp khóa được trao đổi trực tiếp thì mã khóa này vẫn có khả năng bị phát hiện. Vấn đề khó khăn đặt ra đối với các phương pháp mã hóa này chính là bài toán trao đổi mã khóa.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50</a:t>
            </a:fld>
            <a:endParaRPr lang="en-US" dirty="0">
              <a:latin typeface="+mn-lt"/>
            </a:endParaRPr>
          </a:p>
        </p:txBody>
      </p:sp>
    </p:spTree>
    <p:extLst>
      <p:ext uri="{BB962C8B-B14F-4D97-AF65-F5344CB8AC3E}">
        <p14:creationId xmlns:p14="http://schemas.microsoft.com/office/powerpoint/2010/main" val="471971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pPr eaLnBrk="1" hangingPunct="1">
              <a:defRPr/>
            </a:pPr>
            <a:r>
              <a:rPr lang="en-US" dirty="0" err="1"/>
              <a:t>Mã</a:t>
            </a:r>
            <a:r>
              <a:rPr lang="en-US" dirty="0"/>
              <a:t> </a:t>
            </a:r>
            <a:r>
              <a:rPr lang="en-US" dirty="0" err="1"/>
              <a:t>hóa</a:t>
            </a:r>
            <a:r>
              <a:rPr lang="en-US" dirty="0"/>
              <a:t> </a:t>
            </a:r>
            <a:r>
              <a:rPr lang="en-US" dirty="0" err="1"/>
              <a:t>đối</a:t>
            </a:r>
            <a:r>
              <a:rPr lang="en-US" dirty="0"/>
              <a:t> </a:t>
            </a:r>
            <a:r>
              <a:rPr lang="en-US" dirty="0" err="1"/>
              <a:t>xứng</a:t>
            </a:r>
            <a:r>
              <a:rPr lang="en-US" dirty="0"/>
              <a:t> VS                                </a:t>
            </a:r>
            <a:r>
              <a:rPr lang="en-US" dirty="0" err="1"/>
              <a:t>mã</a:t>
            </a:r>
            <a:r>
              <a:rPr lang="en-US" dirty="0"/>
              <a:t> </a:t>
            </a:r>
            <a:r>
              <a:rPr lang="en-US" dirty="0" err="1"/>
              <a:t>hóa</a:t>
            </a:r>
            <a:r>
              <a:rPr lang="en-US" dirty="0"/>
              <a:t> </a:t>
            </a:r>
            <a:r>
              <a:rPr lang="en-US" dirty="0" err="1"/>
              <a:t>bất</a:t>
            </a:r>
            <a:r>
              <a:rPr lang="en-US" dirty="0"/>
              <a:t> </a:t>
            </a:r>
            <a:r>
              <a:rPr lang="en-US" dirty="0" err="1"/>
              <a:t>đối</a:t>
            </a:r>
            <a:r>
              <a:rPr lang="en-US" dirty="0"/>
              <a:t> </a:t>
            </a:r>
            <a:r>
              <a:rPr lang="en-US" dirty="0" err="1"/>
              <a:t>xứng</a:t>
            </a:r>
            <a:endParaRPr lang="en-US" dirty="0"/>
          </a:p>
        </p:txBody>
      </p:sp>
      <p:sp>
        <p:nvSpPr>
          <p:cNvPr id="731139" name="Rectangle 3"/>
          <p:cNvSpPr>
            <a:spLocks noGrp="1" noChangeArrowheads="1"/>
          </p:cNvSpPr>
          <p:nvPr>
            <p:ph type="body" idx="1"/>
          </p:nvPr>
        </p:nvSpPr>
        <p:spPr>
          <a:xfrm>
            <a:off x="382588" y="1414463"/>
            <a:ext cx="8380412" cy="4583112"/>
          </a:xfrm>
        </p:spPr>
        <p:txBody>
          <a:bodyPr/>
          <a:lstStyle/>
          <a:p>
            <a:pPr algn="just" eaLnBrk="1" hangingPunct="1">
              <a:lnSpc>
                <a:spcPct val="80000"/>
              </a:lnSpc>
              <a:defRPr/>
            </a:pPr>
            <a:r>
              <a:rPr lang="en-US"/>
              <a:t>Khóa công cộng dễ bị tấn công hơn khóa bí mật. </a:t>
            </a:r>
          </a:p>
          <a:p>
            <a:pPr algn="just" eaLnBrk="1" hangingPunct="1">
              <a:lnSpc>
                <a:spcPct val="80000"/>
              </a:lnSpc>
              <a:defRPr/>
            </a:pPr>
            <a:r>
              <a:rPr lang="en-US"/>
              <a:t>Để tìm ra được khóa bí mật, người giải mã cần phải có thêm một số thông tin liên quan đến các đặc tính của văn bản nguồn trước khi mã hóa để tìm ra manh mối giải mã thay vì phải sử dụng phương pháp vét cạn mã khóa. </a:t>
            </a:r>
          </a:p>
          <a:p>
            <a:pPr algn="just" eaLnBrk="1" hangingPunct="1">
              <a:lnSpc>
                <a:spcPct val="80000"/>
              </a:lnSpc>
              <a:defRPr/>
            </a:pPr>
            <a:r>
              <a:rPr lang="en-US"/>
              <a:t>Ngoài ra, việc xác định xem thông điệp sau khi giải mã có đúng là thông điệp ban đầu trước khi mã hóa hay không lại là một vấn đề khó khăn. </a:t>
            </a:r>
          </a:p>
          <a:p>
            <a:pPr algn="just" eaLnBrk="1" hangingPunct="1">
              <a:lnSpc>
                <a:spcPct val="80000"/>
              </a:lnSpc>
              <a:defRPr/>
            </a:pPr>
            <a:r>
              <a:rPr lang="en-US"/>
              <a:t>Đối với các khóa công cộng, việc công phá hoàn toàn có thể thực hiện được với điều kiện có đủ tài nguyên và thời gian xử lý.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51</a:t>
            </a:fld>
            <a:endParaRPr lang="en-US" dirty="0">
              <a:latin typeface="+mn-lt"/>
            </a:endParaRPr>
          </a:p>
        </p:txBody>
      </p:sp>
    </p:spTree>
    <p:extLst>
      <p:ext uri="{BB962C8B-B14F-4D97-AF65-F5344CB8AC3E}">
        <p14:creationId xmlns:p14="http://schemas.microsoft.com/office/powerpoint/2010/main" val="124855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marL="685800" indent="-685800" eaLnBrk="1" hangingPunct="1">
              <a:defRPr/>
            </a:pPr>
            <a:r>
              <a:rPr lang="en-US"/>
              <a:t>Phương pháp RSA</a:t>
            </a:r>
          </a:p>
        </p:txBody>
      </p:sp>
      <p:sp>
        <p:nvSpPr>
          <p:cNvPr id="671747" name="Rectangle 3"/>
          <p:cNvSpPr>
            <a:spLocks noGrp="1" noChangeArrowheads="1"/>
          </p:cNvSpPr>
          <p:nvPr>
            <p:ph type="body" idx="1"/>
          </p:nvPr>
        </p:nvSpPr>
        <p:spPr>
          <a:xfrm>
            <a:off x="382588" y="1414463"/>
            <a:ext cx="8380412" cy="3048000"/>
          </a:xfrm>
        </p:spPr>
        <p:txBody>
          <a:bodyPr/>
          <a:lstStyle/>
          <a:p>
            <a:pPr eaLnBrk="1" hangingPunct="1">
              <a:defRPr/>
            </a:pPr>
            <a:r>
              <a:rPr lang="en-US"/>
              <a:t>Năm 1978, R.L.Rivest, A.Shamir và L.Adleman đã đề xuất hệ thống mã hóa khóa công cộng RSA (hay còn được gọi là “hệ thống MIT”). </a:t>
            </a:r>
          </a:p>
          <a:p>
            <a:pPr eaLnBrk="1" hangingPunct="1">
              <a:defRPr/>
            </a:pPr>
            <a:r>
              <a:rPr lang="en-US"/>
              <a:t>Trong phương pháp này, tất cả các phép tính đều được thực hiện trên </a:t>
            </a:r>
            <a:r>
              <a:rPr lang="en-US" i="1"/>
              <a:t>Z</a:t>
            </a:r>
            <a:r>
              <a:rPr lang="en-US" i="1" baseline="-25000"/>
              <a:t>n</a:t>
            </a:r>
            <a:r>
              <a:rPr lang="en-US"/>
              <a:t> với </a:t>
            </a:r>
            <a:r>
              <a:rPr lang="en-US" i="1"/>
              <a:t>n</a:t>
            </a:r>
            <a:r>
              <a:rPr lang="en-US"/>
              <a:t> là tích của hai số nguyên tố lẻ </a:t>
            </a:r>
            <a:r>
              <a:rPr lang="en-US" i="1"/>
              <a:t>p</a:t>
            </a:r>
            <a:r>
              <a:rPr lang="en-US"/>
              <a:t> và </a:t>
            </a:r>
            <a:r>
              <a:rPr lang="en-US" i="1"/>
              <a:t>q</a:t>
            </a:r>
            <a:r>
              <a:rPr lang="en-US"/>
              <a:t> khác nhau. </a:t>
            </a:r>
          </a:p>
          <a:p>
            <a:pPr eaLnBrk="1" hangingPunct="1">
              <a:defRPr/>
            </a:pPr>
            <a:r>
              <a:rPr lang="en-US"/>
              <a:t>Khi đó, ta có </a:t>
            </a:r>
            <a:r>
              <a:rPr lang="en-US" i="1">
                <a:sym typeface="Symbol" pitchFamily="18" charset="2"/>
              </a:rPr>
              <a:t></a:t>
            </a:r>
            <a:r>
              <a:rPr lang="en-US"/>
              <a:t>(</a:t>
            </a:r>
            <a:r>
              <a:rPr lang="en-US" i="1"/>
              <a:t>n</a:t>
            </a:r>
            <a:r>
              <a:rPr lang="en-US"/>
              <a:t>) = (</a:t>
            </a:r>
            <a:r>
              <a:rPr lang="en-US" i="1"/>
              <a:t>p</a:t>
            </a:r>
            <a:r>
              <a:rPr lang="en-US"/>
              <a:t>–1) (</a:t>
            </a:r>
            <a:r>
              <a:rPr lang="en-US" i="1"/>
              <a:t>q</a:t>
            </a:r>
            <a:r>
              <a:rPr lang="en-US"/>
              <a:t>–1)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65813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pPr eaLnBrk="1" hangingPunct="1">
              <a:defRPr/>
            </a:pPr>
            <a:r>
              <a:rPr lang="en-US"/>
              <a:t>Phương pháp mã hóa RSA</a:t>
            </a:r>
          </a:p>
        </p:txBody>
      </p:sp>
      <p:sp>
        <p:nvSpPr>
          <p:cNvPr id="734211" name="Rectangle 3"/>
          <p:cNvSpPr>
            <a:spLocks noGrp="1" noChangeArrowheads="1"/>
          </p:cNvSpPr>
          <p:nvPr>
            <p:ph type="body" idx="1"/>
          </p:nvPr>
        </p:nvSpPr>
        <p:spPr>
          <a:xfrm>
            <a:off x="382588" y="1414463"/>
            <a:ext cx="8380412" cy="3946525"/>
          </a:xfrm>
        </p:spPr>
        <p:txBody>
          <a:bodyPr/>
          <a:lstStyle/>
          <a:p>
            <a:pPr eaLnBrk="1" hangingPunct="1"/>
            <a:r>
              <a:rPr lang="en-US" i="1"/>
              <a:t>n </a:t>
            </a:r>
            <a:r>
              <a:rPr lang="en-US"/>
              <a:t>= </a:t>
            </a:r>
            <a:r>
              <a:rPr lang="en-US" i="1"/>
              <a:t>pq</a:t>
            </a:r>
            <a:r>
              <a:rPr lang="en-US"/>
              <a:t> với </a:t>
            </a:r>
            <a:r>
              <a:rPr lang="en-US" i="1"/>
              <a:t>p</a:t>
            </a:r>
            <a:r>
              <a:rPr lang="en-US"/>
              <a:t> và </a:t>
            </a:r>
            <a:r>
              <a:rPr lang="en-US" i="1"/>
              <a:t>q</a:t>
            </a:r>
            <a:r>
              <a:rPr lang="en-US"/>
              <a:t> là hai số nguyên tố lẻ phân biệt. </a:t>
            </a:r>
          </a:p>
          <a:p>
            <a:pPr eaLnBrk="1" hangingPunct="1"/>
            <a:r>
              <a:rPr lang="en-US"/>
              <a:t>Cho </a:t>
            </a:r>
            <a:r>
              <a:rPr lang="en-US" i="1"/>
              <a:t> P = C = </a:t>
            </a:r>
            <a:r>
              <a:rPr lang="en-US"/>
              <a:t>Z</a:t>
            </a:r>
            <a:r>
              <a:rPr lang="en-US" i="1" baseline="-25000"/>
              <a:t>n </a:t>
            </a:r>
            <a:r>
              <a:rPr lang="en-US"/>
              <a:t>và định nghĩa:</a:t>
            </a:r>
            <a:endParaRPr lang="en-US" i="1"/>
          </a:p>
          <a:p>
            <a:pPr eaLnBrk="1" hangingPunct="1"/>
            <a:r>
              <a:rPr lang="en-US" i="1"/>
              <a:t>K</a:t>
            </a:r>
            <a:r>
              <a:rPr lang="en-US"/>
              <a:t> = {(</a:t>
            </a:r>
            <a:r>
              <a:rPr lang="en-US" i="1"/>
              <a:t>(n, p, q, a, b</a:t>
            </a:r>
            <a:r>
              <a:rPr lang="en-US"/>
              <a:t>): </a:t>
            </a:r>
            <a:r>
              <a:rPr lang="en-US" i="1"/>
              <a:t>n </a:t>
            </a:r>
            <a:r>
              <a:rPr lang="en-US"/>
              <a:t>= </a:t>
            </a:r>
            <a:r>
              <a:rPr lang="en-US" i="1"/>
              <a:t>pq</a:t>
            </a:r>
            <a:r>
              <a:rPr lang="en-US"/>
              <a:t>, </a:t>
            </a:r>
            <a:r>
              <a:rPr lang="en-US" i="1"/>
              <a:t>p</a:t>
            </a:r>
            <a:r>
              <a:rPr lang="en-US"/>
              <a:t>, </a:t>
            </a:r>
            <a:r>
              <a:rPr lang="en-US" i="1"/>
              <a:t>q</a:t>
            </a:r>
            <a:r>
              <a:rPr lang="en-US"/>
              <a:t> là số nguyên tố,                </a:t>
            </a:r>
            <a:r>
              <a:rPr lang="en-US" i="1"/>
              <a:t>ab </a:t>
            </a:r>
            <a:r>
              <a:rPr lang="en-US">
                <a:sym typeface="Symbol" pitchFamily="18" charset="2"/>
              </a:rPr>
              <a:t></a:t>
            </a:r>
            <a:r>
              <a:rPr lang="en-US"/>
              <a:t> 1 (mod </a:t>
            </a:r>
            <a:r>
              <a:rPr lang="en-US" i="1">
                <a:sym typeface="Symbol" pitchFamily="18" charset="2"/>
              </a:rPr>
              <a:t></a:t>
            </a:r>
            <a:r>
              <a:rPr lang="en-US"/>
              <a:t>(</a:t>
            </a:r>
            <a:r>
              <a:rPr lang="en-US" i="1"/>
              <a:t>n</a:t>
            </a:r>
            <a:r>
              <a:rPr lang="en-US"/>
              <a:t>))}</a:t>
            </a:r>
          </a:p>
          <a:p>
            <a:pPr eaLnBrk="1" hangingPunct="1"/>
            <a:r>
              <a:rPr lang="en-US"/>
              <a:t>Với mỗi </a:t>
            </a:r>
            <a:r>
              <a:rPr lang="en-US" i="1"/>
              <a:t>k = (n, p, q, a, b</a:t>
            </a:r>
            <a:r>
              <a:rPr lang="en-US"/>
              <a:t>) </a:t>
            </a:r>
            <a:r>
              <a:rPr lang="en-US">
                <a:sym typeface="Symbol" pitchFamily="18" charset="2"/>
              </a:rPr>
              <a:t></a:t>
            </a:r>
            <a:r>
              <a:rPr lang="en-US"/>
              <a:t> </a:t>
            </a:r>
            <a:r>
              <a:rPr lang="en-US" i="1"/>
              <a:t>K</a:t>
            </a:r>
            <a:r>
              <a:rPr lang="en-US"/>
              <a:t>, định nghĩa:</a:t>
            </a:r>
            <a:endParaRPr lang="en-US" i="1"/>
          </a:p>
          <a:p>
            <a:pPr eaLnBrk="1" hangingPunct="1"/>
            <a:r>
              <a:rPr lang="en-US" i="1"/>
              <a:t>e</a:t>
            </a:r>
            <a:r>
              <a:rPr lang="en-US" i="1" baseline="-25000"/>
              <a:t>k</a:t>
            </a:r>
            <a:r>
              <a:rPr lang="en-US"/>
              <a:t>(</a:t>
            </a:r>
            <a:r>
              <a:rPr lang="en-US" i="1"/>
              <a:t>x</a:t>
            </a:r>
            <a:r>
              <a:rPr lang="en-US"/>
              <a:t>) = </a:t>
            </a:r>
            <a:r>
              <a:rPr lang="en-US" i="1"/>
              <a:t>x</a:t>
            </a:r>
            <a:r>
              <a:rPr lang="en-US" i="1" baseline="30000"/>
              <a:t>b</a:t>
            </a:r>
            <a:r>
              <a:rPr lang="en-US"/>
              <a:t> mod </a:t>
            </a:r>
            <a:r>
              <a:rPr lang="en-US" i="1"/>
              <a:t>n</a:t>
            </a:r>
            <a:r>
              <a:rPr lang="en-US"/>
              <a:t> và </a:t>
            </a:r>
            <a:r>
              <a:rPr lang="en-US" i="1"/>
              <a:t>d</a:t>
            </a:r>
            <a:r>
              <a:rPr lang="en-US" i="1" baseline="-25000"/>
              <a:t>k</a:t>
            </a:r>
            <a:r>
              <a:rPr lang="en-US"/>
              <a:t>(</a:t>
            </a:r>
            <a:r>
              <a:rPr lang="en-US" i="1"/>
              <a:t>y</a:t>
            </a:r>
            <a:r>
              <a:rPr lang="en-US"/>
              <a:t>) = </a:t>
            </a:r>
            <a:r>
              <a:rPr lang="en-US" i="1"/>
              <a:t>y</a:t>
            </a:r>
            <a:r>
              <a:rPr lang="en-US" i="1" baseline="30000"/>
              <a:t>a</a:t>
            </a:r>
            <a:r>
              <a:rPr lang="en-US"/>
              <a:t> mod </a:t>
            </a:r>
            <a:r>
              <a:rPr lang="en-US" i="1"/>
              <a:t>n</a:t>
            </a:r>
            <a:r>
              <a:rPr lang="en-US"/>
              <a:t>, với  </a:t>
            </a:r>
            <a:r>
              <a:rPr lang="en-US" i="1"/>
              <a:t>x</a:t>
            </a:r>
            <a:r>
              <a:rPr lang="en-US"/>
              <a:t>, </a:t>
            </a:r>
            <a:r>
              <a:rPr lang="en-US" i="1"/>
              <a:t>y</a:t>
            </a:r>
            <a:r>
              <a:rPr lang="en-US"/>
              <a:t> </a:t>
            </a:r>
            <a:r>
              <a:rPr lang="en-US">
                <a:sym typeface="Symbol" pitchFamily="18" charset="2"/>
              </a:rPr>
              <a:t> Z</a:t>
            </a:r>
            <a:r>
              <a:rPr lang="en-US" i="1" baseline="-25000">
                <a:sym typeface="Symbol" pitchFamily="18" charset="2"/>
              </a:rPr>
              <a:t>n</a:t>
            </a:r>
            <a:endParaRPr lang="en-US" i="1" baseline="-25000"/>
          </a:p>
          <a:p>
            <a:pPr eaLnBrk="1" hangingPunct="1"/>
            <a:r>
              <a:rPr lang="en-US"/>
              <a:t>Giá trị </a:t>
            </a:r>
            <a:r>
              <a:rPr lang="en-US" i="1"/>
              <a:t>n</a:t>
            </a:r>
            <a:r>
              <a:rPr lang="en-US"/>
              <a:t> và </a:t>
            </a:r>
            <a:r>
              <a:rPr lang="en-US" i="1"/>
              <a:t>b</a:t>
            </a:r>
            <a:r>
              <a:rPr lang="en-US"/>
              <a:t> được công bố (public key) </a:t>
            </a:r>
          </a:p>
          <a:p>
            <a:pPr eaLnBrk="1" hangingPunct="1"/>
            <a:r>
              <a:rPr lang="en-US"/>
              <a:t>Giá trị </a:t>
            </a:r>
            <a:r>
              <a:rPr lang="en-US" i="1"/>
              <a:t>p</a:t>
            </a:r>
            <a:r>
              <a:rPr lang="en-US"/>
              <a:t>, </a:t>
            </a:r>
            <a:r>
              <a:rPr lang="en-US" i="1"/>
              <a:t>q</a:t>
            </a:r>
            <a:r>
              <a:rPr lang="en-US"/>
              <a:t>, </a:t>
            </a:r>
            <a:r>
              <a:rPr lang="en-US" i="1"/>
              <a:t>a</a:t>
            </a:r>
            <a:r>
              <a:rPr lang="en-US"/>
              <a:t> được giữ bí mật (private key)</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393251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pPr eaLnBrk="1" hangingPunct="1">
              <a:defRPr/>
            </a:pPr>
            <a:r>
              <a:rPr lang="en-US"/>
              <a:t>Sử dụng phương pháp RSA</a:t>
            </a:r>
          </a:p>
        </p:txBody>
      </p:sp>
      <p:sp>
        <p:nvSpPr>
          <p:cNvPr id="735235" name="Rectangle 3"/>
          <p:cNvSpPr>
            <a:spLocks noGrp="1" noChangeArrowheads="1"/>
          </p:cNvSpPr>
          <p:nvPr>
            <p:ph type="body" idx="1"/>
          </p:nvPr>
        </p:nvSpPr>
        <p:spPr>
          <a:xfrm>
            <a:off x="382588" y="1414463"/>
            <a:ext cx="8380412" cy="3817937"/>
          </a:xfrm>
        </p:spPr>
        <p:txBody>
          <a:bodyPr/>
          <a:lstStyle/>
          <a:p>
            <a:pPr eaLnBrk="1" hangingPunct="1"/>
            <a:r>
              <a:rPr lang="en-US"/>
              <a:t>Phát sinh hai số nguyên tố có giá trị lớn </a:t>
            </a:r>
            <a:r>
              <a:rPr lang="en-US" i="1"/>
              <a:t>p</a:t>
            </a:r>
            <a:r>
              <a:rPr lang="en-US"/>
              <a:t> và </a:t>
            </a:r>
            <a:r>
              <a:rPr lang="en-US" i="1"/>
              <a:t>q</a:t>
            </a:r>
            <a:endParaRPr lang="en-US"/>
          </a:p>
          <a:p>
            <a:pPr eaLnBrk="1" hangingPunct="1"/>
            <a:r>
              <a:rPr lang="en-US"/>
              <a:t>Tính </a:t>
            </a:r>
            <a:r>
              <a:rPr lang="en-US" i="1"/>
              <a:t>n </a:t>
            </a:r>
            <a:r>
              <a:rPr lang="en-US"/>
              <a:t>= </a:t>
            </a:r>
            <a:r>
              <a:rPr lang="en-US" i="1"/>
              <a:t>pq</a:t>
            </a:r>
            <a:r>
              <a:rPr lang="en-US"/>
              <a:t> và </a:t>
            </a:r>
            <a:r>
              <a:rPr lang="en-US" i="1">
                <a:sym typeface="Symbol" pitchFamily="18" charset="2"/>
              </a:rPr>
              <a:t></a:t>
            </a:r>
            <a:r>
              <a:rPr lang="en-US"/>
              <a:t>(</a:t>
            </a:r>
            <a:r>
              <a:rPr lang="en-US" i="1"/>
              <a:t>n</a:t>
            </a:r>
            <a:r>
              <a:rPr lang="en-US"/>
              <a:t>) = (</a:t>
            </a:r>
            <a:r>
              <a:rPr lang="en-US" i="1"/>
              <a:t>p </a:t>
            </a:r>
            <a:r>
              <a:rPr lang="en-US"/>
              <a:t>– 1) (</a:t>
            </a:r>
            <a:r>
              <a:rPr lang="en-US" i="1"/>
              <a:t>q </a:t>
            </a:r>
            <a:r>
              <a:rPr lang="en-US"/>
              <a:t>– 1)</a:t>
            </a:r>
          </a:p>
          <a:p>
            <a:pPr eaLnBrk="1" hangingPunct="1"/>
            <a:r>
              <a:rPr lang="en-US"/>
              <a:t>Chọn ngẫu nhiên một số nguyên </a:t>
            </a:r>
            <a:r>
              <a:rPr lang="en-US" i="1"/>
              <a:t>b</a:t>
            </a:r>
            <a:r>
              <a:rPr lang="en-US"/>
              <a:t> (1 &lt; </a:t>
            </a:r>
            <a:r>
              <a:rPr lang="en-US" i="1"/>
              <a:t>b </a:t>
            </a:r>
            <a:r>
              <a:rPr lang="en-US"/>
              <a:t>&lt; </a:t>
            </a:r>
            <a:r>
              <a:rPr lang="en-US" i="1">
                <a:sym typeface="Symbol" pitchFamily="18" charset="2"/>
              </a:rPr>
              <a:t></a:t>
            </a:r>
            <a:r>
              <a:rPr lang="en-US"/>
              <a:t>(</a:t>
            </a:r>
            <a:r>
              <a:rPr lang="en-US" i="1"/>
              <a:t>n</a:t>
            </a:r>
            <a:r>
              <a:rPr lang="en-US"/>
              <a:t>)) thỏa gcd(</a:t>
            </a:r>
            <a:r>
              <a:rPr lang="en-US" i="1"/>
              <a:t>b</a:t>
            </a:r>
            <a:r>
              <a:rPr lang="en-US"/>
              <a:t>, </a:t>
            </a:r>
            <a:r>
              <a:rPr lang="en-US" i="1">
                <a:sym typeface="Symbol" pitchFamily="18" charset="2"/>
              </a:rPr>
              <a:t></a:t>
            </a:r>
            <a:r>
              <a:rPr lang="en-US"/>
              <a:t>(</a:t>
            </a:r>
            <a:r>
              <a:rPr lang="en-US" i="1"/>
              <a:t>n</a:t>
            </a:r>
            <a:r>
              <a:rPr lang="en-US"/>
              <a:t>)) = 1</a:t>
            </a:r>
          </a:p>
          <a:p>
            <a:pPr eaLnBrk="1" hangingPunct="1"/>
            <a:r>
              <a:rPr lang="en-US"/>
              <a:t>Tính giá trị </a:t>
            </a:r>
            <a:r>
              <a:rPr lang="en-US" i="1"/>
              <a:t>a</a:t>
            </a:r>
            <a:r>
              <a:rPr lang="en-US"/>
              <a:t> = </a:t>
            </a:r>
            <a:r>
              <a:rPr lang="en-US" i="1"/>
              <a:t>b</a:t>
            </a:r>
            <a:r>
              <a:rPr lang="en-US" baseline="30000"/>
              <a:t>–1</a:t>
            </a:r>
            <a:r>
              <a:rPr lang="en-US"/>
              <a:t> mod </a:t>
            </a:r>
            <a:r>
              <a:rPr lang="en-US" i="1">
                <a:sym typeface="Symbol" pitchFamily="18" charset="2"/>
              </a:rPr>
              <a:t></a:t>
            </a:r>
            <a:r>
              <a:rPr lang="en-US"/>
              <a:t>(</a:t>
            </a:r>
            <a:r>
              <a:rPr lang="en-US" i="1"/>
              <a:t>n</a:t>
            </a:r>
            <a:r>
              <a:rPr lang="en-US"/>
              <a:t>) (bằng thuật toán Euclide mở rộng)</a:t>
            </a:r>
          </a:p>
          <a:p>
            <a:pPr eaLnBrk="1" hangingPunct="1"/>
            <a:r>
              <a:rPr lang="en-US"/>
              <a:t>Giá trị </a:t>
            </a:r>
            <a:r>
              <a:rPr lang="en-US" i="1"/>
              <a:t>n</a:t>
            </a:r>
            <a:r>
              <a:rPr lang="en-US"/>
              <a:t> và </a:t>
            </a:r>
            <a:r>
              <a:rPr lang="en-US" i="1"/>
              <a:t>b</a:t>
            </a:r>
            <a:r>
              <a:rPr lang="en-US"/>
              <a:t> được công bố (khóa công cộng) </a:t>
            </a:r>
          </a:p>
          <a:p>
            <a:pPr eaLnBrk="1" hangingPunct="1"/>
            <a:r>
              <a:rPr lang="en-US"/>
              <a:t>giá trị </a:t>
            </a:r>
            <a:r>
              <a:rPr lang="en-US" i="1"/>
              <a:t>p</a:t>
            </a:r>
            <a:r>
              <a:rPr lang="en-US"/>
              <a:t>, </a:t>
            </a:r>
            <a:r>
              <a:rPr lang="en-US" i="1"/>
              <a:t>q</a:t>
            </a:r>
            <a:r>
              <a:rPr lang="en-US"/>
              <a:t>, </a:t>
            </a:r>
            <a:r>
              <a:rPr lang="en-US" i="1"/>
              <a:t>a</a:t>
            </a:r>
            <a:r>
              <a:rPr lang="en-US"/>
              <a:t> được giữ bí mật (khóa riêng)</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51151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1378424" y="42622"/>
            <a:ext cx="7765576" cy="967312"/>
          </a:xfrm>
        </p:spPr>
        <p:txBody>
          <a:bodyPr/>
          <a:lstStyle/>
          <a:p>
            <a:pPr marL="685800" indent="-685800" eaLnBrk="1" hangingPunct="1">
              <a:defRPr/>
            </a:pPr>
            <a:r>
              <a:rPr lang="en-US" dirty="0" err="1"/>
              <a:t>Một</a:t>
            </a:r>
            <a:r>
              <a:rPr lang="en-US" dirty="0"/>
              <a:t> </a:t>
            </a:r>
            <a:r>
              <a:rPr lang="en-US" dirty="0" err="1"/>
              <a:t>số</a:t>
            </a:r>
            <a:r>
              <a:rPr lang="en-US" dirty="0"/>
              <a:t> </a:t>
            </a:r>
            <a:r>
              <a:rPr lang="en-US" dirty="0" err="1"/>
              <a:t>phương</a:t>
            </a:r>
            <a:r>
              <a:rPr lang="en-US" dirty="0"/>
              <a:t> </a:t>
            </a:r>
            <a:r>
              <a:rPr lang="en-US" dirty="0" err="1"/>
              <a:t>pháp</a:t>
            </a:r>
            <a:r>
              <a:rPr lang="en-US" dirty="0"/>
              <a:t> </a:t>
            </a:r>
            <a:r>
              <a:rPr lang="en-US" dirty="0" err="1"/>
              <a:t>tấn</a:t>
            </a:r>
            <a:r>
              <a:rPr lang="en-US" dirty="0"/>
              <a:t> </a:t>
            </a:r>
            <a:r>
              <a:rPr lang="en-US" dirty="0" err="1"/>
              <a:t>công</a:t>
            </a:r>
            <a:r>
              <a:rPr lang="en-US" dirty="0"/>
              <a:t> RSA</a:t>
            </a:r>
          </a:p>
        </p:txBody>
      </p:sp>
      <p:sp>
        <p:nvSpPr>
          <p:cNvPr id="677891" name="Rectangle 3"/>
          <p:cNvSpPr>
            <a:spLocks noGrp="1" noChangeArrowheads="1"/>
          </p:cNvSpPr>
          <p:nvPr>
            <p:ph type="body" idx="1"/>
          </p:nvPr>
        </p:nvSpPr>
        <p:spPr>
          <a:xfrm>
            <a:off x="382588" y="1414463"/>
            <a:ext cx="8380412" cy="3303587"/>
          </a:xfrm>
        </p:spPr>
        <p:txBody>
          <a:bodyPr/>
          <a:lstStyle/>
          <a:p>
            <a:pPr algn="just" eaLnBrk="1" hangingPunct="1">
              <a:defRPr/>
            </a:pPr>
            <a:r>
              <a:rPr lang="en-US" dirty="0" err="1"/>
              <a:t>Tính</a:t>
            </a:r>
            <a:r>
              <a:rPr lang="en-US" dirty="0"/>
              <a:t> </a:t>
            </a:r>
            <a:r>
              <a:rPr lang="en-US" dirty="0" err="1"/>
              <a:t>chất</a:t>
            </a:r>
            <a:r>
              <a:rPr lang="en-US" dirty="0"/>
              <a:t> an </a:t>
            </a:r>
            <a:r>
              <a:rPr lang="en-US" dirty="0" err="1"/>
              <a:t>toàn</a:t>
            </a:r>
            <a:r>
              <a:rPr lang="en-US" dirty="0"/>
              <a:t> </a:t>
            </a:r>
            <a:r>
              <a:rPr lang="en-US" dirty="0" err="1"/>
              <a:t>của</a:t>
            </a:r>
            <a:r>
              <a:rPr lang="en-US" dirty="0"/>
              <a:t> </a:t>
            </a:r>
            <a:r>
              <a:rPr lang="en-US" dirty="0" err="1"/>
              <a:t>phương</a:t>
            </a:r>
            <a:r>
              <a:rPr lang="en-US" dirty="0"/>
              <a:t> </a:t>
            </a:r>
            <a:r>
              <a:rPr lang="en-US" dirty="0" err="1"/>
              <a:t>pháp</a:t>
            </a:r>
            <a:r>
              <a:rPr lang="en-US" dirty="0"/>
              <a:t> RSA </a:t>
            </a:r>
            <a:r>
              <a:rPr lang="en-US" dirty="0" err="1"/>
              <a:t>dựa</a:t>
            </a:r>
            <a:r>
              <a:rPr lang="en-US" dirty="0"/>
              <a:t> </a:t>
            </a:r>
            <a:r>
              <a:rPr lang="en-US" dirty="0" err="1"/>
              <a:t>trên</a:t>
            </a:r>
            <a:r>
              <a:rPr lang="en-US" dirty="0"/>
              <a:t> </a:t>
            </a:r>
            <a:r>
              <a:rPr lang="en-US" dirty="0" err="1"/>
              <a:t>cơ</a:t>
            </a:r>
            <a:r>
              <a:rPr lang="en-US" dirty="0"/>
              <a:t> </a:t>
            </a:r>
            <a:r>
              <a:rPr lang="en-US" dirty="0" err="1"/>
              <a:t>sở</a:t>
            </a:r>
            <a:r>
              <a:rPr lang="en-US" dirty="0"/>
              <a:t> chi </a:t>
            </a:r>
            <a:r>
              <a:rPr lang="en-US" dirty="0" err="1"/>
              <a:t>phí</a:t>
            </a:r>
            <a:r>
              <a:rPr lang="en-US" dirty="0"/>
              <a:t> </a:t>
            </a:r>
            <a:r>
              <a:rPr lang="en-US" dirty="0" err="1"/>
              <a:t>cho</a:t>
            </a:r>
            <a:r>
              <a:rPr lang="en-US" dirty="0"/>
              <a:t> </a:t>
            </a:r>
            <a:r>
              <a:rPr lang="en-US" dirty="0" err="1"/>
              <a:t>việc</a:t>
            </a:r>
            <a:r>
              <a:rPr lang="en-US" dirty="0"/>
              <a:t> </a:t>
            </a:r>
            <a:r>
              <a:rPr lang="en-US" dirty="0" err="1"/>
              <a:t>giải</a:t>
            </a:r>
            <a:r>
              <a:rPr lang="en-US" dirty="0"/>
              <a:t> </a:t>
            </a:r>
            <a:r>
              <a:rPr lang="en-US" dirty="0" err="1"/>
              <a:t>mã</a:t>
            </a:r>
            <a:r>
              <a:rPr lang="en-US" dirty="0"/>
              <a:t> </a:t>
            </a:r>
            <a:r>
              <a:rPr lang="en-US" dirty="0" err="1"/>
              <a:t>bất</a:t>
            </a:r>
            <a:r>
              <a:rPr lang="en-US" dirty="0"/>
              <a:t> </a:t>
            </a:r>
            <a:r>
              <a:rPr lang="en-US" dirty="0" err="1"/>
              <a:t>hợp</a:t>
            </a:r>
            <a:r>
              <a:rPr lang="en-US" dirty="0"/>
              <a:t> </a:t>
            </a:r>
            <a:r>
              <a:rPr lang="en-US" dirty="0" err="1"/>
              <a:t>lệ</a:t>
            </a:r>
            <a:r>
              <a:rPr lang="en-US" dirty="0"/>
              <a:t> </a:t>
            </a:r>
            <a:r>
              <a:rPr lang="en-US" dirty="0" err="1"/>
              <a:t>thông</a:t>
            </a:r>
            <a:r>
              <a:rPr lang="en-US" dirty="0"/>
              <a:t> tin </a:t>
            </a:r>
            <a:r>
              <a:rPr lang="en-US" dirty="0" err="1"/>
              <a:t>đã</a:t>
            </a:r>
            <a:r>
              <a:rPr lang="en-US" dirty="0"/>
              <a:t> </a:t>
            </a:r>
            <a:r>
              <a:rPr lang="en-US" dirty="0" err="1"/>
              <a:t>được</a:t>
            </a:r>
            <a:r>
              <a:rPr lang="en-US" dirty="0"/>
              <a:t> </a:t>
            </a:r>
            <a:r>
              <a:rPr lang="en-US" dirty="0" err="1"/>
              <a:t>mã</a:t>
            </a:r>
            <a:r>
              <a:rPr lang="en-US" dirty="0"/>
              <a:t> </a:t>
            </a:r>
            <a:r>
              <a:rPr lang="en-US" dirty="0" err="1"/>
              <a:t>hóa</a:t>
            </a:r>
            <a:r>
              <a:rPr lang="en-US" dirty="0"/>
              <a:t> </a:t>
            </a:r>
            <a:r>
              <a:rPr lang="en-US" dirty="0" err="1"/>
              <a:t>sẽ</a:t>
            </a:r>
            <a:r>
              <a:rPr lang="en-US" dirty="0"/>
              <a:t> </a:t>
            </a:r>
            <a:r>
              <a:rPr lang="en-US" dirty="0" err="1"/>
              <a:t>quá</a:t>
            </a:r>
            <a:r>
              <a:rPr lang="en-US" dirty="0"/>
              <a:t> </a:t>
            </a:r>
            <a:r>
              <a:rPr lang="en-US" dirty="0" err="1"/>
              <a:t>lớn</a:t>
            </a:r>
            <a:r>
              <a:rPr lang="en-US" dirty="0"/>
              <a:t> </a:t>
            </a:r>
            <a:r>
              <a:rPr lang="en-US" dirty="0" err="1"/>
              <a:t>nên</a:t>
            </a:r>
            <a:r>
              <a:rPr lang="en-US" dirty="0"/>
              <a:t> </a:t>
            </a:r>
            <a:r>
              <a:rPr lang="en-US" dirty="0" err="1"/>
              <a:t>xem</a:t>
            </a:r>
            <a:r>
              <a:rPr lang="en-US" dirty="0"/>
              <a:t> </a:t>
            </a:r>
            <a:r>
              <a:rPr lang="en-US" dirty="0" err="1"/>
              <a:t>như</a:t>
            </a:r>
            <a:r>
              <a:rPr lang="en-US" dirty="0"/>
              <a:t>  </a:t>
            </a:r>
            <a:r>
              <a:rPr lang="en-US" dirty="0" err="1"/>
              <a:t>không</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được</a:t>
            </a:r>
            <a:r>
              <a:rPr lang="en-US" dirty="0"/>
              <a:t> </a:t>
            </a:r>
          </a:p>
          <a:p>
            <a:pPr algn="just" eaLnBrk="1" hangingPunct="1">
              <a:defRPr/>
            </a:pPr>
            <a:r>
              <a:rPr lang="en-US" dirty="0" err="1"/>
              <a:t>Vì</a:t>
            </a:r>
            <a:r>
              <a:rPr lang="en-US" dirty="0"/>
              <a:t> </a:t>
            </a:r>
            <a:r>
              <a:rPr lang="en-US" dirty="0" err="1"/>
              <a:t>khóa</a:t>
            </a:r>
            <a:r>
              <a:rPr lang="en-US" dirty="0"/>
              <a:t> </a:t>
            </a:r>
            <a:r>
              <a:rPr lang="en-US" dirty="0" err="1"/>
              <a:t>là</a:t>
            </a:r>
            <a:r>
              <a:rPr lang="en-US" dirty="0"/>
              <a:t> </a:t>
            </a:r>
            <a:r>
              <a:rPr lang="en-US" dirty="0" err="1"/>
              <a:t>công</a:t>
            </a:r>
            <a:r>
              <a:rPr lang="en-US" dirty="0"/>
              <a:t> </a:t>
            </a:r>
            <a:r>
              <a:rPr lang="en-US" dirty="0" err="1"/>
              <a:t>cộng</a:t>
            </a:r>
            <a:r>
              <a:rPr lang="en-US" dirty="0"/>
              <a:t> </a:t>
            </a:r>
            <a:r>
              <a:rPr lang="en-US" dirty="0" err="1"/>
              <a:t>nên</a:t>
            </a:r>
            <a:r>
              <a:rPr lang="en-US" dirty="0"/>
              <a:t> </a:t>
            </a:r>
            <a:r>
              <a:rPr lang="en-US" dirty="0" err="1"/>
              <a:t>việc</a:t>
            </a:r>
            <a:r>
              <a:rPr lang="en-US" dirty="0"/>
              <a:t> </a:t>
            </a:r>
            <a:r>
              <a:rPr lang="en-US" dirty="0" err="1"/>
              <a:t>tấn</a:t>
            </a:r>
            <a:r>
              <a:rPr lang="en-US" dirty="0"/>
              <a:t> </a:t>
            </a:r>
            <a:r>
              <a:rPr lang="en-US" dirty="0" err="1"/>
              <a:t>công</a:t>
            </a:r>
            <a:r>
              <a:rPr lang="en-US" dirty="0"/>
              <a:t> </a:t>
            </a:r>
            <a:r>
              <a:rPr lang="en-US" dirty="0" err="1"/>
              <a:t>bẻ</a:t>
            </a:r>
            <a:r>
              <a:rPr lang="en-US" dirty="0"/>
              <a:t> </a:t>
            </a:r>
            <a:r>
              <a:rPr lang="en-US" dirty="0" err="1"/>
              <a:t>khóa</a:t>
            </a:r>
            <a:r>
              <a:rPr lang="en-US" dirty="0"/>
              <a:t> </a:t>
            </a:r>
            <a:r>
              <a:rPr lang="en-US" dirty="0" err="1"/>
              <a:t>phương</a:t>
            </a:r>
            <a:r>
              <a:rPr lang="en-US" dirty="0"/>
              <a:t> </a:t>
            </a:r>
            <a:r>
              <a:rPr lang="en-US" dirty="0" err="1"/>
              <a:t>pháp</a:t>
            </a:r>
            <a:r>
              <a:rPr lang="en-US" dirty="0"/>
              <a:t> RSA </a:t>
            </a:r>
            <a:r>
              <a:rPr lang="en-US" dirty="0" err="1"/>
              <a:t>thường</a:t>
            </a:r>
            <a:r>
              <a:rPr lang="en-US" dirty="0"/>
              <a:t> </a:t>
            </a:r>
            <a:r>
              <a:rPr lang="en-US" dirty="0" err="1"/>
              <a:t>dựa</a:t>
            </a:r>
            <a:r>
              <a:rPr lang="en-US" dirty="0"/>
              <a:t> </a:t>
            </a:r>
            <a:r>
              <a:rPr lang="en-US" dirty="0" err="1"/>
              <a:t>vào</a:t>
            </a:r>
            <a:r>
              <a:rPr lang="en-US" dirty="0"/>
              <a:t> </a:t>
            </a:r>
            <a:r>
              <a:rPr lang="en-US" dirty="0" err="1"/>
              <a:t>khóa</a:t>
            </a:r>
            <a:r>
              <a:rPr lang="en-US" dirty="0"/>
              <a:t> </a:t>
            </a:r>
            <a:r>
              <a:rPr lang="en-US" dirty="0" err="1"/>
              <a:t>công</a:t>
            </a:r>
            <a:r>
              <a:rPr lang="en-US" dirty="0"/>
              <a:t> </a:t>
            </a:r>
            <a:r>
              <a:rPr lang="en-US" dirty="0" err="1"/>
              <a:t>cộng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khóa</a:t>
            </a:r>
            <a:r>
              <a:rPr lang="en-US" dirty="0"/>
              <a:t> </a:t>
            </a:r>
            <a:r>
              <a:rPr lang="en-US" dirty="0" err="1"/>
              <a:t>riêng</a:t>
            </a:r>
            <a:r>
              <a:rPr lang="en-US" dirty="0"/>
              <a:t> </a:t>
            </a:r>
            <a:r>
              <a:rPr lang="en-US" dirty="0" err="1"/>
              <a:t>tương</a:t>
            </a:r>
            <a:r>
              <a:rPr lang="en-US" dirty="0"/>
              <a:t> </a:t>
            </a:r>
            <a:r>
              <a:rPr lang="en-US" dirty="0" err="1"/>
              <a:t>ứng</a:t>
            </a:r>
            <a:r>
              <a:rPr lang="en-US" dirty="0"/>
              <a:t>. </a:t>
            </a:r>
            <a:r>
              <a:rPr lang="en-US" dirty="0" err="1"/>
              <a:t>Điều</a:t>
            </a:r>
            <a:r>
              <a:rPr lang="en-US" dirty="0"/>
              <a:t> </a:t>
            </a:r>
            <a:r>
              <a:rPr lang="en-US" dirty="0" err="1"/>
              <a:t>quan</a:t>
            </a:r>
            <a:r>
              <a:rPr lang="en-US" dirty="0"/>
              <a:t> </a:t>
            </a:r>
            <a:r>
              <a:rPr lang="en-US" dirty="0" err="1"/>
              <a:t>trọng</a:t>
            </a:r>
            <a:r>
              <a:rPr lang="en-US" dirty="0"/>
              <a:t> </a:t>
            </a:r>
            <a:r>
              <a:rPr lang="en-US" dirty="0" err="1"/>
              <a:t>là</a:t>
            </a:r>
            <a:r>
              <a:rPr lang="en-US" dirty="0"/>
              <a:t> </a:t>
            </a:r>
            <a:r>
              <a:rPr lang="en-US" dirty="0" err="1"/>
              <a:t>dựa</a:t>
            </a:r>
            <a:r>
              <a:rPr lang="en-US" dirty="0"/>
              <a:t> </a:t>
            </a:r>
            <a:r>
              <a:rPr lang="en-US" dirty="0" err="1"/>
              <a:t>vào</a:t>
            </a:r>
            <a:r>
              <a:rPr lang="en-US" dirty="0"/>
              <a:t> </a:t>
            </a:r>
            <a:r>
              <a:rPr lang="en-US" i="1" dirty="0"/>
              <a:t>n</a:t>
            </a:r>
            <a:r>
              <a:rPr lang="en-US" dirty="0"/>
              <a:t> </a:t>
            </a:r>
            <a:r>
              <a:rPr lang="en-US" dirty="0" err="1"/>
              <a:t>để</a:t>
            </a:r>
            <a:r>
              <a:rPr lang="en-US" dirty="0"/>
              <a:t> </a:t>
            </a:r>
            <a:r>
              <a:rPr lang="en-US" dirty="0" err="1"/>
              <a:t>tính</a:t>
            </a:r>
            <a:r>
              <a:rPr lang="en-US" dirty="0"/>
              <a:t> </a:t>
            </a:r>
            <a:r>
              <a:rPr lang="en-US" i="1" dirty="0"/>
              <a:t>p</a:t>
            </a:r>
            <a:r>
              <a:rPr lang="en-US" dirty="0"/>
              <a:t>, </a:t>
            </a:r>
            <a:r>
              <a:rPr lang="en-US" i="1" dirty="0"/>
              <a:t>q</a:t>
            </a:r>
            <a:r>
              <a:rPr lang="en-US" dirty="0"/>
              <a:t> </a:t>
            </a:r>
            <a:r>
              <a:rPr lang="en-US" dirty="0" err="1"/>
              <a:t>của</a:t>
            </a:r>
            <a:r>
              <a:rPr lang="en-US" dirty="0"/>
              <a:t> </a:t>
            </a:r>
            <a:r>
              <a:rPr lang="en-US" i="1" dirty="0"/>
              <a:t>n</a:t>
            </a:r>
            <a:r>
              <a:rPr lang="en-US" dirty="0"/>
              <a:t>, </a:t>
            </a:r>
            <a:r>
              <a:rPr lang="en-US" dirty="0" err="1"/>
              <a:t>từ</a:t>
            </a:r>
            <a:r>
              <a:rPr lang="en-US" dirty="0"/>
              <a:t> </a:t>
            </a:r>
            <a:r>
              <a:rPr lang="en-US" dirty="0" err="1"/>
              <a:t>đó</a:t>
            </a:r>
            <a:r>
              <a:rPr lang="en-US" dirty="0"/>
              <a:t> </a:t>
            </a:r>
            <a:r>
              <a:rPr lang="en-US" dirty="0" err="1"/>
              <a:t>tính</a:t>
            </a:r>
            <a:r>
              <a:rPr lang="en-US" dirty="0"/>
              <a:t> </a:t>
            </a:r>
            <a:r>
              <a:rPr lang="en-US" dirty="0" err="1"/>
              <a:t>được</a:t>
            </a:r>
            <a:r>
              <a:rPr lang="en-US" dirty="0"/>
              <a:t> </a:t>
            </a:r>
            <a:r>
              <a:rPr lang="en-US" i="1" dirty="0"/>
              <a:t>a</a:t>
            </a:r>
            <a:r>
              <a:rPr lang="en-US" dirty="0"/>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1443270645"/>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126</TotalTime>
  <Words>3139</Words>
  <Application>Microsoft Office PowerPoint</Application>
  <PresentationFormat>On-screen Show (4:3)</PresentationFormat>
  <Paragraphs>440</Paragraphs>
  <Slides>51</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3" baseType="lpstr">
      <vt:lpstr>Arial</vt:lpstr>
      <vt:lpstr>Calibri</vt:lpstr>
      <vt:lpstr>Comic Sans MS</vt:lpstr>
      <vt:lpstr>MS PGothic</vt:lpstr>
      <vt:lpstr>Symbol</vt:lpstr>
      <vt:lpstr>Times New Roman</vt:lpstr>
      <vt:lpstr>Webdings</vt:lpstr>
      <vt:lpstr>Wingdings</vt:lpstr>
      <vt:lpstr>Wingdings 2</vt:lpstr>
      <vt:lpstr>FIT_CDIO_PPT Template</vt:lpstr>
      <vt:lpstr>Equation</vt:lpstr>
      <vt:lpstr>Microsoft Equation 3.0</vt:lpstr>
      <vt:lpstr>Chủ đề 6: Mã hóa bất đối xứng</vt:lpstr>
      <vt:lpstr>Mở đầu</vt:lpstr>
      <vt:lpstr>Mở đầu</vt:lpstr>
      <vt:lpstr>Mở đầu</vt:lpstr>
      <vt:lpstr>Mã hóa khóa công cộng</vt:lpstr>
      <vt:lpstr>Phương pháp RSA</vt:lpstr>
      <vt:lpstr>Phương pháp mã hóa RSA</vt:lpstr>
      <vt:lpstr>Sử dụng phương pháp RSA</vt:lpstr>
      <vt:lpstr>Một số phương pháp tấn công RSA</vt:lpstr>
      <vt:lpstr>Phương pháp sử dụng (n) </vt:lpstr>
      <vt:lpstr>Thuật toán p-1 phân tích ra thừa số</vt:lpstr>
      <vt:lpstr>Thuật toán p-1 phân tích ra thừa số</vt:lpstr>
      <vt:lpstr>Thuật toán p-1 phân tích ra thừa số</vt:lpstr>
      <vt:lpstr>Thuật toán p-1 phân tích ra thừa số</vt:lpstr>
      <vt:lpstr>Thuật toán p-1 phân tích ra thừa số</vt:lpstr>
      <vt:lpstr>Thuật toán p-1 phân tích ra thừa số</vt:lpstr>
      <vt:lpstr>Bẻ khóa dựa trên các tấn công lặp lại </vt:lpstr>
      <vt:lpstr>Bẻ khóa dựa trên các tấn công lặp lại</vt:lpstr>
      <vt:lpstr>Sự che dấu thông tin trong                      hệ thống RSA </vt:lpstr>
      <vt:lpstr>Sự che dấu thông tin trong                            hệ thống RSA</vt:lpstr>
      <vt:lpstr>Nhận xét</vt:lpstr>
      <vt:lpstr>Nhận xét</vt:lpstr>
      <vt:lpstr>Thuật toán Euclide mở rộng</vt:lpstr>
      <vt:lpstr>Thuật toán Euclide mở rộng</vt:lpstr>
      <vt:lpstr>Thuật toán Euclide mở rộng</vt:lpstr>
      <vt:lpstr>Thuật toán Euclide mở rộng</vt:lpstr>
      <vt:lpstr>Thuật toán Euclide mở rộng</vt:lpstr>
      <vt:lpstr>Thuật toán Euclide mở rộng</vt:lpstr>
      <vt:lpstr>Thuật toán Euclide mở rộng</vt:lpstr>
      <vt:lpstr>Thuật toán Euclide mở rộng</vt:lpstr>
      <vt:lpstr>Thuật toán Euclide mở rộng</vt:lpstr>
      <vt:lpstr>Áp dụng:</vt:lpstr>
      <vt:lpstr>Áp dụng:</vt:lpstr>
      <vt:lpstr>Áp dụng:</vt:lpstr>
      <vt:lpstr>Áp dụng:</vt:lpstr>
      <vt:lpstr>Vấn đề số nguyên tố</vt:lpstr>
      <vt:lpstr>Vấn đề số nguyên tố</vt:lpstr>
      <vt:lpstr>Vấn đề số nguyên tố</vt:lpstr>
      <vt:lpstr>Vấn đề số nguyên tố</vt:lpstr>
      <vt:lpstr>Thuật toán Miller-Rabin</vt:lpstr>
      <vt:lpstr>Thuật toán thuộc nhóm Monte Carlo</vt:lpstr>
      <vt:lpstr>Thuật toán Miller-Rabin</vt:lpstr>
      <vt:lpstr>Thuật toán Miller-Rabin</vt:lpstr>
      <vt:lpstr>Thuật toán Miller-Rabin</vt:lpstr>
      <vt:lpstr>Xử lý số học</vt:lpstr>
      <vt:lpstr>Phép nhân c = a * b</vt:lpstr>
      <vt:lpstr>Phép lũy thừa c = ab</vt:lpstr>
      <vt:lpstr>Phép nhân modulo c = (a*b) % n (n0) </vt:lpstr>
      <vt:lpstr>Phép lũy thừa modulo c = ab % n   (n0) </vt:lpstr>
      <vt:lpstr>Mã hóa đối xứng VS                                     mã hóa bất đối xứng</vt:lpstr>
      <vt:lpstr>Mã hóa đối xứng VS                                mã hóa bất đối xứng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29</cp:revision>
  <dcterms:created xsi:type="dcterms:W3CDTF">2012-02-24T03:24:57Z</dcterms:created>
  <dcterms:modified xsi:type="dcterms:W3CDTF">2016-02-24T14:29:10Z</dcterms:modified>
</cp:coreProperties>
</file>