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6CC08A23-6079-4DAD-A2A7-023EE04AA0F7}" type="slidenum">
              <a:rPr lang="en-US" sz="1200">
                <a:solidFill>
                  <a:schemeClr val="tx1"/>
                </a:solidFill>
              </a:rPr>
              <a:pPr/>
              <a:t>2</a:t>
            </a:fld>
            <a:endParaRPr lang="en-US" sz="1200">
              <a:solidFill>
                <a:schemeClr val="tx1"/>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Arbitrated signature schemes require a TTP for signature generation and verification, which results in computational generation and verification.</a:t>
            </a:r>
          </a:p>
          <a:p>
            <a:pPr eaLnBrk="1" hangingPunct="1"/>
            <a:r>
              <a:rPr lang="en-US"/>
              <a:t>With added functionality such as blind, undeniable and fail-stop signature schemes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2263112-6762-47A0-8483-01AD6EED16D3}" type="slidenum">
              <a:rPr lang="en-US" sz="1200">
                <a:solidFill>
                  <a:schemeClr val="tx1"/>
                </a:solidFill>
              </a:rPr>
              <a:pPr/>
              <a:t>18</a:t>
            </a:fld>
            <a:endParaRPr lang="en-US" sz="1200">
              <a:solidFill>
                <a:schemeClr val="tx1"/>
              </a:solidFill>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 e are public, p q and d are private.  d = e inverse mod phi(n)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EB9BCE4-E68B-4FE5-84CC-836A275854D9}" type="slidenum">
              <a:rPr lang="en-US" sz="1200">
                <a:solidFill>
                  <a:schemeClr val="tx1"/>
                </a:solidFill>
              </a:rPr>
              <a:pPr/>
              <a:t>19</a:t>
            </a:fld>
            <a:endParaRPr lang="en-US" sz="1200">
              <a:solidFill>
                <a:schemeClr val="tx1"/>
              </a:solidFill>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s1 and s2, we have that s1s2 is a signature for m1m2 given that m1m2 is an element of the image of the redundancy function.  Thus it is important that our redundancy function is not multiplicative.</a:t>
            </a:r>
          </a:p>
          <a:p>
            <a:pPr eaLnBrk="1" hangingPunct="1"/>
            <a:r>
              <a:rPr lang="en-US"/>
              <a:t>Various solutions to this problem, one effective solution is to ensure that each modulus is of a special form.  Or have one set t bits for signing and one set t+1 bits for encrypting.</a:t>
            </a:r>
          </a:p>
          <a:p>
            <a:pPr eaLnBrk="1" hangingPunct="1"/>
            <a:r>
              <a:rPr lang="en-US"/>
              <a:t>Where k is the number of bits in p and q.</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726DBD90-5A2A-47CD-8B4B-8EF423394E2F}" type="slidenum">
              <a:rPr lang="en-US" sz="1200">
                <a:solidFill>
                  <a:schemeClr val="tx1"/>
                </a:solidFill>
              </a:rPr>
              <a:pPr/>
              <a:t>29</a:t>
            </a:fld>
            <a:endParaRPr lang="en-US" sz="1200">
              <a:solidFill>
                <a:schemeClr val="tx1"/>
              </a:solidFill>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Two primes p and q.  We are dealing with two groups, one Z*p and a subgroup of that of order q.  Here alpha is a generator of that subgroup.  Notice that the security of our key is based on the discrete logarithm problem.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1F4B54E-3F30-48E4-89EE-A2E64BAEFB10}" type="slidenum">
              <a:rPr lang="en-US" sz="1200">
                <a:solidFill>
                  <a:schemeClr val="tx1"/>
                </a:solidFill>
              </a:rPr>
              <a:pPr/>
              <a:t>30</a:t>
            </a:fld>
            <a:endParaRPr lang="en-US" sz="1200">
              <a:solidFill>
                <a:schemeClr val="tx1"/>
              </a:solidFill>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Randomized! Vs. deterministic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24125A91-A006-436C-8A28-E9FD71F566C2}" type="slidenum">
              <a:rPr lang="en-US" sz="1200">
                <a:solidFill>
                  <a:schemeClr val="tx1"/>
                </a:solidFill>
              </a:rPr>
              <a:pPr/>
              <a:t>31</a:t>
            </a:fld>
            <a:endParaRPr lang="en-US" sz="1200">
              <a:solidFill>
                <a:schemeClr val="tx1"/>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3C186624-F7C8-4157-97A5-A29D78A41B4F}" type="slidenum">
              <a:rPr lang="en-US" sz="1200">
                <a:solidFill>
                  <a:schemeClr val="tx1"/>
                </a:solidFill>
              </a:rPr>
              <a:pPr/>
              <a:t>32</a:t>
            </a:fld>
            <a:endParaRPr lang="en-US" sz="1200">
              <a:solidFill>
                <a:schemeClr val="tx1"/>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Note that Z*p we have the index-calculus methods such as coppersmiths algorithms which run in subexponential time.  However, in the second group we are left with “square root” time with algorithms such as Pohlig Hellman</a:t>
            </a:r>
          </a:p>
          <a:p>
            <a:pPr eaLnBrk="1" hangingPunct="1"/>
            <a:r>
              <a:rPr lang="en-US"/>
              <a:t>Verification requires the computation of s inverse, if s is zero then an inverse does not exist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D5515F2-6B36-4F7D-84E7-AE6B11AC8761}" type="slidenum">
              <a:rPr lang="en-US" sz="1200">
                <a:solidFill>
                  <a:schemeClr val="tx1"/>
                </a:solidFill>
              </a:rPr>
              <a:pPr/>
              <a:t>33</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So we have that DSA signing is cheap and verification expensive, but RSA signing expensive, verification cheap.</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D2E7B14B-969D-4F6B-AF58-DEC9CDBEA51E}" type="slidenum">
              <a:rPr lang="en-US" sz="1200">
                <a:solidFill>
                  <a:schemeClr val="tx1"/>
                </a:solidFill>
              </a:rPr>
              <a:pPr/>
              <a:t>35</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Here alpha is a generator of Z*p</a:t>
            </a:r>
          </a:p>
          <a:p>
            <a:pPr eaLnBrk="1" hangingPunct="1"/>
            <a:r>
              <a:rPr lang="en-US"/>
              <a:t>p alpha and y are public and a is private key</a:t>
            </a:r>
          </a:p>
          <a:p>
            <a:pPr eaLnBrk="1" hangingPunct="1"/>
            <a:r>
              <a:rPr lang="en-US"/>
              <a:t>Again, this is randomized as apposed to deterministic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47E18E96-B152-46FA-BE49-924C2C816CFD}" type="slidenum">
              <a:rPr lang="en-US" sz="1200">
                <a:solidFill>
                  <a:schemeClr val="tx1"/>
                </a:solidFill>
              </a:rPr>
              <a:pPr/>
              <a:t>36</a:t>
            </a:fld>
            <a:endParaRPr 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1FADE25A-BF62-4133-9F1B-C3D6262BD434}" type="slidenum">
              <a:rPr lang="en-US" sz="1200">
                <a:solidFill>
                  <a:schemeClr val="tx1"/>
                </a:solidFill>
              </a:rPr>
              <a:pPr/>
              <a:t>37</a:t>
            </a:fld>
            <a:endParaRPr lang="en-US"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gcd((s1-s2),p-1)=1 then we can easily find k and from there we can find private key a</a:t>
            </a:r>
          </a:p>
          <a:p>
            <a:pPr eaLnBrk="1" hangingPunct="1"/>
            <a:r>
              <a:rPr lang="en-US"/>
              <a:t>p. 255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3762BAF-E723-496F-86FA-B5FE4776F099}" type="slidenum">
              <a:rPr lang="en-US" sz="1200">
                <a:solidFill>
                  <a:schemeClr val="tx1"/>
                </a:solidFill>
              </a:rPr>
              <a:pPr/>
              <a:t>6</a:t>
            </a:fld>
            <a:endParaRPr lang="en-US" sz="1200">
              <a:solidFill>
                <a:schemeClr val="tx1"/>
              </a:solidFill>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Total break can simply occur if the adversary finds an efficient algorithm that is functionally equivalent to the valid signing algorithm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C86D2322-9598-4FAC-887C-D9CC0AD47E8D}" type="slidenum">
              <a:rPr lang="en-US" sz="1200">
                <a:solidFill>
                  <a:schemeClr val="tx1"/>
                </a:solidFill>
              </a:rPr>
              <a:pPr/>
              <a:t>38</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Euclidean is for inversion</a:t>
            </a:r>
          </a:p>
          <a:p>
            <a:pPr eaLnBrk="1" hangingPunct="1"/>
            <a:r>
              <a:rPr lang="en-US"/>
              <a:t>Also requires two modular multiplications</a:t>
            </a:r>
          </a:p>
          <a:p>
            <a:pPr eaLnBrk="1" hangingPunct="1"/>
            <a:endParaRPr lang="en-US"/>
          </a:p>
          <a:p>
            <a:pPr eaLnBrk="1" hangingPunct="1"/>
            <a:r>
              <a:rPr lang="en-US"/>
              <a:t>We can use any cyclic group, preferably one where discrete logarithms are known to be quite hard, such as elliptic curve groups which also give us the benefit of shorter key lenghts.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fld id="{0EDF0144-B9F9-45E8-9CC5-F4E935909334}" type="slidenum">
              <a:rPr lang="en-US" sz="1200">
                <a:solidFill>
                  <a:schemeClr val="tx1"/>
                </a:solidFill>
              </a:rPr>
              <a:pPr/>
              <a:t>7</a:t>
            </a:fld>
            <a:endParaRPr lang="en-US" sz="1200">
              <a:solidFill>
                <a:schemeClr val="tx1"/>
              </a:solidFill>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E00DCCEC-1596-4E1A-BBCC-84F4C6E407C0}" type="slidenum">
              <a:rPr lang="en-US" sz="1200">
                <a:solidFill>
                  <a:schemeClr val="tx1"/>
                </a:solidFill>
                <a:effectLst/>
              </a:rPr>
              <a:pPr algn="r" eaLnBrk="1" hangingPunct="1"/>
              <a:t>8</a:t>
            </a:fld>
            <a:endParaRPr lang="en-US" sz="1200">
              <a:solidFill>
                <a:schemeClr val="tx1"/>
              </a:solidFill>
              <a:effectLst/>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algn="r" eaLnBrk="1" hangingPunct="1"/>
            <a:fld id="{62F18F8E-4AB4-4905-92D3-9376580B5DF8}" type="slidenum">
              <a:rPr lang="en-US" sz="1200">
                <a:solidFill>
                  <a:schemeClr val="tx1"/>
                </a:solidFill>
                <a:effectLst/>
              </a:rPr>
              <a:pPr algn="r" eaLnBrk="1" hangingPunct="1"/>
              <a:t>9</a:t>
            </a:fld>
            <a:endParaRPr lang="en-US" sz="1200">
              <a:solidFill>
                <a:schemeClr val="tx1"/>
              </a:solidFill>
              <a:effectLst/>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We can break signature schemes into two classifications:</a:t>
            </a:r>
          </a:p>
          <a:p>
            <a:r>
              <a:rPr lang="en-US"/>
              <a:t>Digital signature schemes with appendix where the signature is appended to the message and both are required as input to the verification algorithm.</a:t>
            </a:r>
          </a:p>
          <a:p>
            <a:r>
              <a:rPr lang="en-US"/>
              <a:t>Message recovery, where where the original message signed can be obtained from the signature itself.  The original message is not required as input to the verification algorithm.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More commonly used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An entity A should obtain a public and private key.  A should select an element </a:t>
            </a:r>
            <a:r>
              <a:rPr lang="en-US" i="1"/>
              <a:t>k </a:t>
            </a:r>
            <a:r>
              <a:rPr lang="en-US"/>
              <a:t>if the algorithm is randomized.  Compute h(m) mapping m to the hash value space and apply the signing algorithm using A’s private key on this value to obtain s*.</a:t>
            </a:r>
          </a:p>
          <a:p>
            <a:r>
              <a:rPr lang="en-US"/>
              <a:t>A’s signature for m is s* which are both made available to entities which may wish to verify the signature</a:t>
            </a:r>
          </a:p>
          <a:p>
            <a:endParaRPr lang="en-US"/>
          </a:p>
          <a:p>
            <a:r>
              <a:rPr lang="en-US"/>
              <a:t>Verification involves obtaining A’s authentic public key VA, compute h(m) and apply the verification algorithm to h(m) and s*, if this results in true the signature is valid.  If it results in false, the signature is invalid.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An entity A has a public and private key. A should select an element </a:t>
            </a:r>
            <a:r>
              <a:rPr lang="en-US" i="1"/>
              <a:t>k </a:t>
            </a:r>
            <a:r>
              <a:rPr lang="en-US"/>
              <a:t>if the algorithm is randomized.  Compute mr by applying the redundancy function.  Apply the signing algorithm using A’s private key on this value to obtain s*.</a:t>
            </a:r>
          </a:p>
          <a:p>
            <a:r>
              <a:rPr lang="en-US"/>
              <a:t>A’s signature is s*, only s* is made available for verifiers to recover the plaintext m.</a:t>
            </a:r>
          </a:p>
          <a:p>
            <a:endParaRPr lang="en-US"/>
          </a:p>
          <a:p>
            <a:r>
              <a:rPr lang="en-US"/>
              <a:t>Verification involves obtaining A’s authentic public key VA, compute mr.  If mr is not an element of the image of R then we reject the signature.  Apply the inverse of the redundancy function to obtain m.</a:t>
            </a:r>
          </a:p>
          <a:p>
            <a:endParaRPr lang="en-US"/>
          </a:p>
          <a:p>
            <a:r>
              <a:rPr lang="en-US"/>
              <a:t>It becomes clear that the redundancy function is very important.  For example, if R were simply the identity mapping, one could simply choose and arbitrary s* and a corresponding message m is found simply by applying the verification algorithm.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2/24/2016</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a:t>Chủ đề 7:</a:t>
            </a:r>
            <a:br>
              <a:rPr lang="en-US"/>
            </a:br>
            <a:r>
              <a:rPr lang="en-US"/>
              <a:t>Chữ ký điện tử</a:t>
            </a:r>
          </a:p>
        </p:txBody>
      </p:sp>
      <p:sp>
        <p:nvSpPr>
          <p:cNvPr id="4" name="Subtitle 3"/>
          <p:cNvSpPr>
            <a:spLocks noGrp="1"/>
          </p:cNvSpPr>
          <p:nvPr>
            <p:ph type="subTitle" idx="1"/>
          </p:nvPr>
        </p:nvSpPr>
        <p:spPr/>
        <p:txBody>
          <a:bodyPr/>
          <a:lstStyle/>
          <a:p>
            <a:endParaRPr lang="en-US"/>
          </a:p>
        </p:txBody>
      </p:sp>
      <p:sp>
        <p:nvSpPr>
          <p:cNvPr id="5" name="TextBox 4"/>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6569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Mở đầu</a:t>
            </a:r>
          </a:p>
        </p:txBody>
      </p:sp>
      <p:sp>
        <p:nvSpPr>
          <p:cNvPr id="71683" name="Rectangle 3"/>
          <p:cNvSpPr>
            <a:spLocks noGrp="1" noChangeArrowheads="1"/>
          </p:cNvSpPr>
          <p:nvPr>
            <p:ph type="body" idx="1"/>
          </p:nvPr>
        </p:nvSpPr>
        <p:spPr>
          <a:xfrm>
            <a:off x="304800" y="1600200"/>
            <a:ext cx="8650288" cy="4587875"/>
          </a:xfrm>
          <a:noFill/>
        </p:spPr>
        <p:txBody>
          <a:bodyPr/>
          <a:lstStyle/>
          <a:p>
            <a:pPr marL="342900" indent="-342900">
              <a:tabLst>
                <a:tab pos="1028700" algn="l"/>
              </a:tabLst>
            </a:pPr>
            <a:r>
              <a:rPr lang="en-US"/>
              <a:t>Một số ký hiệu:</a:t>
            </a:r>
          </a:p>
          <a:p>
            <a:pPr marL="742950" lvl="1" indent="-285750">
              <a:buFont typeface="Wingdings 2" pitchFamily="18" charset="2"/>
              <a:buNone/>
              <a:tabLst>
                <a:tab pos="1028700" algn="l"/>
              </a:tabLst>
            </a:pPr>
            <a:r>
              <a:rPr lang="en-US" i="1"/>
              <a:t>M</a:t>
            </a:r>
            <a:r>
              <a:rPr lang="en-US"/>
              <a:t>  	Không gian thông điệp</a:t>
            </a:r>
          </a:p>
          <a:p>
            <a:pPr marL="742950" lvl="1" indent="-285750">
              <a:buFont typeface="Wingdings 2" pitchFamily="18" charset="2"/>
              <a:buNone/>
              <a:tabLst>
                <a:tab pos="1028700" algn="l"/>
              </a:tabLst>
            </a:pPr>
            <a:r>
              <a:rPr lang="en-US" i="1"/>
              <a:t>M</a:t>
            </a:r>
            <a:r>
              <a:rPr lang="en-US" i="1" baseline="-25000"/>
              <a:t>S</a:t>
            </a:r>
            <a:r>
              <a:rPr lang="en-US"/>
              <a:t> 	Không gian thông điệp được ký</a:t>
            </a:r>
          </a:p>
          <a:p>
            <a:pPr marL="742950" lvl="1" indent="-285750">
              <a:buFont typeface="Wingdings 2" pitchFamily="18" charset="2"/>
              <a:buNone/>
              <a:tabLst>
                <a:tab pos="1028700" algn="l"/>
              </a:tabLst>
            </a:pPr>
            <a:r>
              <a:rPr lang="en-US" i="1"/>
              <a:t>S</a:t>
            </a:r>
            <a:r>
              <a:rPr lang="en-US"/>
              <a:t> 		Không gian chữ ký</a:t>
            </a:r>
            <a:endParaRPr lang="en-US" i="1"/>
          </a:p>
          <a:p>
            <a:pPr marL="742950" lvl="1" indent="-285750">
              <a:buFont typeface="Wingdings 2" pitchFamily="18" charset="2"/>
              <a:buNone/>
              <a:tabLst>
                <a:tab pos="1028700" algn="l"/>
              </a:tabLst>
            </a:pPr>
            <a:r>
              <a:rPr lang="en-US" i="1"/>
              <a:t>R 	</a:t>
            </a:r>
            <a:r>
              <a:rPr lang="en-US"/>
              <a:t>Ánh xạ 1-1 từ </a:t>
            </a:r>
            <a:r>
              <a:rPr lang="en-US" i="1"/>
              <a:t>M</a:t>
            </a:r>
            <a:r>
              <a:rPr lang="en-US"/>
              <a:t> vào </a:t>
            </a:r>
            <a:r>
              <a:rPr lang="en-US" i="1"/>
              <a:t>M</a:t>
            </a:r>
            <a:r>
              <a:rPr lang="en-US" i="1" baseline="-25000"/>
              <a:t>S</a:t>
            </a:r>
            <a:r>
              <a:rPr lang="en-US" i="1"/>
              <a:t> </a:t>
            </a:r>
            <a:r>
              <a:rPr lang="en-US"/>
              <a:t>(redundancy function)</a:t>
            </a:r>
          </a:p>
          <a:p>
            <a:pPr marL="742950" lvl="1" indent="-285750">
              <a:buFont typeface="Wingdings 2" pitchFamily="18" charset="2"/>
              <a:buNone/>
              <a:tabLst>
                <a:tab pos="1028700" algn="l"/>
              </a:tabLst>
            </a:pPr>
            <a:r>
              <a:rPr lang="en-US" i="1"/>
              <a:t>M</a:t>
            </a:r>
            <a:r>
              <a:rPr lang="en-US" i="1" baseline="-25000"/>
              <a:t>R</a:t>
            </a:r>
            <a:r>
              <a:rPr lang="en-US" i="1"/>
              <a:t> 	</a:t>
            </a:r>
            <a:r>
              <a:rPr lang="en-US"/>
              <a:t>Ảnh của </a:t>
            </a:r>
            <a:r>
              <a:rPr lang="en-US" i="1"/>
              <a:t>R</a:t>
            </a:r>
          </a:p>
          <a:p>
            <a:pPr marL="742950" lvl="1" indent="-285750">
              <a:buFont typeface="Wingdings 2" pitchFamily="18" charset="2"/>
              <a:buNone/>
              <a:tabLst>
                <a:tab pos="1028700" algn="l"/>
              </a:tabLst>
            </a:pPr>
            <a:r>
              <a:rPr lang="en-US" i="1"/>
              <a:t>R</a:t>
            </a:r>
            <a:r>
              <a:rPr lang="en-US" baseline="30000"/>
              <a:t>-1</a:t>
            </a:r>
            <a:r>
              <a:rPr lang="en-US"/>
              <a:t>	Hàm ngược của </a:t>
            </a:r>
            <a:r>
              <a:rPr lang="en-US" i="1"/>
              <a:t>R</a:t>
            </a:r>
          </a:p>
          <a:p>
            <a:pPr marL="742950" lvl="1" indent="-285750">
              <a:buFont typeface="Wingdings 2" pitchFamily="18" charset="2"/>
              <a:buNone/>
              <a:tabLst>
                <a:tab pos="1028700" algn="l"/>
              </a:tabLst>
            </a:pPr>
            <a:r>
              <a:rPr lang="en-US" i="1"/>
              <a:t>h</a:t>
            </a:r>
            <a:r>
              <a:rPr lang="en-US"/>
              <a:t>		Hàm một chiều với tập nguồn </a:t>
            </a:r>
            <a:r>
              <a:rPr lang="en-US" i="1"/>
              <a:t>M </a:t>
            </a:r>
            <a:endParaRPr lang="en-US"/>
          </a:p>
          <a:p>
            <a:pPr marL="742950" lvl="1" indent="-285750">
              <a:buFont typeface="Wingdings 2" pitchFamily="18" charset="2"/>
              <a:buNone/>
              <a:tabLst>
                <a:tab pos="1028700" algn="l"/>
              </a:tabLst>
            </a:pPr>
            <a:r>
              <a:rPr lang="en-US" i="1"/>
              <a:t>M</a:t>
            </a:r>
            <a:r>
              <a:rPr lang="en-US" i="1" baseline="-25000"/>
              <a:t>h</a:t>
            </a:r>
            <a:r>
              <a:rPr lang="en-US" baseline="-25000"/>
              <a:t>	</a:t>
            </a:r>
            <a:r>
              <a:rPr lang="en-US"/>
              <a:t>Không gian giá trị </a:t>
            </a:r>
            <a:r>
              <a:rPr lang="en-US" i="1"/>
              <a:t>hash</a:t>
            </a:r>
            <a:r>
              <a:rPr lang="en-US"/>
              <a:t> (</a:t>
            </a:r>
            <a:r>
              <a:rPr lang="en-US" i="1"/>
              <a:t>h</a:t>
            </a:r>
            <a:r>
              <a:rPr lang="en-US"/>
              <a:t>: </a:t>
            </a:r>
            <a:r>
              <a:rPr lang="en-US" i="1"/>
              <a:t>M</a:t>
            </a:r>
            <a:r>
              <a:rPr lang="en-US">
                <a:sym typeface="Symbol" pitchFamily="18" charset="2"/>
              </a:rPr>
              <a:t> </a:t>
            </a:r>
            <a:r>
              <a:rPr lang="en-US" i="1"/>
              <a:t>M</a:t>
            </a:r>
            <a:r>
              <a:rPr lang="en-US" i="1" baseline="-25000"/>
              <a:t>h</a:t>
            </a:r>
            <a:r>
              <a:rPr lang="en-US"/>
              <a:t>)</a:t>
            </a:r>
            <a:endParaRPr lang="en-US" i="1" baseline="-25000"/>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140329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72707" name="Rectangle 3"/>
          <p:cNvSpPr>
            <a:spLocks noGrp="1" noChangeArrowheads="1"/>
          </p:cNvSpPr>
          <p:nvPr>
            <p:ph type="body" idx="1"/>
          </p:nvPr>
        </p:nvSpPr>
        <p:spPr>
          <a:xfrm>
            <a:off x="382588" y="1414463"/>
            <a:ext cx="8380412" cy="4935537"/>
          </a:xfrm>
          <a:noFill/>
        </p:spPr>
        <p:txBody>
          <a:bodyPr/>
          <a:lstStyle/>
          <a:p>
            <a:r>
              <a:rPr lang="en-US">
                <a:effectLst/>
              </a:rPr>
              <a:t>Phân loại chiến lược chữ ký điện tử</a:t>
            </a: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pPr>
              <a:buFont typeface="Wingdings 2" pitchFamily="18" charset="2"/>
              <a:buNone/>
            </a:pPr>
            <a:endParaRPr lang="en-US" i="1" baseline="-25000">
              <a:effectLst/>
            </a:endParaRPr>
          </a:p>
        </p:txBody>
      </p:sp>
      <p:sp>
        <p:nvSpPr>
          <p:cNvPr id="72722" name="AutoShape 18"/>
          <p:cNvSpPr>
            <a:spLocks noChangeArrowheads="1"/>
          </p:cNvSpPr>
          <p:nvPr/>
        </p:nvSpPr>
        <p:spPr bwMode="auto">
          <a:xfrm>
            <a:off x="4953000" y="4114800"/>
            <a:ext cx="2895600" cy="990600"/>
          </a:xfrm>
          <a:prstGeom prst="roundRect">
            <a:avLst>
              <a:gd name="adj" fmla="val 16667"/>
            </a:avLst>
          </a:prstGeom>
          <a:gradFill rotWithShape="1">
            <a:gsLst>
              <a:gs pos="0">
                <a:srgbClr val="99CCFF">
                  <a:gamma/>
                  <a:tint val="0"/>
                  <a:invGamma/>
                </a:srgbClr>
              </a:gs>
              <a:gs pos="100000">
                <a:srgbClr val="99CCFF"/>
              </a:gs>
            </a:gsLst>
            <a:lin ang="5400000" scaled="1"/>
          </a:gradFill>
          <a:ln w="9525">
            <a:solidFill>
              <a:srgbClr val="3366CC"/>
            </a:solidFill>
            <a:round/>
            <a:headEnd/>
            <a:tailEnd/>
          </a:ln>
          <a:effectLst>
            <a:outerShdw dist="35921" dir="2700000" algn="ctr" rotWithShape="0">
              <a:srgbClr val="99CCFF"/>
            </a:outerShdw>
          </a:effectLst>
        </p:spPr>
        <p:txBody>
          <a:bodyPr anchor="ctr"/>
          <a:lstStyle/>
          <a:p>
            <a:pPr algn="ctr" eaLnBrk="1" hangingPunct="1"/>
            <a:r>
              <a:rPr lang="en-US" b="1">
                <a:effectLst>
                  <a:outerShdw blurRad="38100" dist="38100" dir="2700000" algn="tl">
                    <a:srgbClr val="FFFFFF"/>
                  </a:outerShdw>
                </a:effectLst>
              </a:rPr>
              <a:t>Đính kèm</a:t>
            </a:r>
          </a:p>
        </p:txBody>
      </p:sp>
      <p:sp>
        <p:nvSpPr>
          <p:cNvPr id="72723" name="AutoShape 19"/>
          <p:cNvSpPr>
            <a:spLocks noChangeArrowheads="1"/>
          </p:cNvSpPr>
          <p:nvPr/>
        </p:nvSpPr>
        <p:spPr bwMode="auto">
          <a:xfrm>
            <a:off x="838200" y="4038600"/>
            <a:ext cx="2971800" cy="990600"/>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alpha val="50000"/>
              </a:srgbClr>
            </a:outerShdw>
          </a:effectLst>
        </p:spPr>
        <p:txBody>
          <a:bodyPr anchor="ctr"/>
          <a:lstStyle/>
          <a:p>
            <a:pPr algn="ctr"/>
            <a:r>
              <a:rPr lang="en-US" b="1">
                <a:effectLst>
                  <a:outerShdw blurRad="38100" dist="38100" dir="2700000" algn="tl">
                    <a:srgbClr val="FFFFFF"/>
                  </a:outerShdw>
                </a:effectLst>
              </a:rPr>
              <a:t>Khôi phục </a:t>
            </a:r>
          </a:p>
          <a:p>
            <a:pPr algn="ctr"/>
            <a:r>
              <a:rPr lang="en-US" b="1">
                <a:effectLst>
                  <a:outerShdw blurRad="38100" dist="38100" dir="2700000" algn="tl">
                    <a:srgbClr val="FFFFFF"/>
                  </a:outerShdw>
                </a:effectLst>
              </a:rPr>
              <a:t>thông điệp</a:t>
            </a:r>
          </a:p>
        </p:txBody>
      </p:sp>
      <p:sp>
        <p:nvSpPr>
          <p:cNvPr id="72724" name="AutoShape 20"/>
          <p:cNvSpPr>
            <a:spLocks noChangeArrowheads="1"/>
          </p:cNvSpPr>
          <p:nvPr/>
        </p:nvSpPr>
        <p:spPr bwMode="auto">
          <a:xfrm>
            <a:off x="3048000" y="2438400"/>
            <a:ext cx="2971800" cy="990600"/>
          </a:xfrm>
          <a:prstGeom prst="roundRect">
            <a:avLst>
              <a:gd name="adj" fmla="val 16667"/>
            </a:avLst>
          </a:prstGeom>
          <a:gradFill rotWithShape="1">
            <a:gsLst>
              <a:gs pos="0">
                <a:schemeClr val="accent1">
                  <a:gamma/>
                  <a:tint val="0"/>
                  <a:invGamma/>
                </a:schemeClr>
              </a:gs>
              <a:gs pos="100000">
                <a:schemeClr val="accent1"/>
              </a:gs>
            </a:gsLst>
            <a:lin ang="5400000" scaled="1"/>
          </a:gradFill>
          <a:ln w="9525">
            <a:solidFill>
              <a:schemeClr val="accent1"/>
            </a:solidFill>
            <a:round/>
            <a:headEnd/>
            <a:tailEnd/>
          </a:ln>
          <a:effectLst>
            <a:outerShdw dist="35921" dir="2700000" algn="ctr" rotWithShape="0">
              <a:schemeClr val="accent1">
                <a:alpha val="50000"/>
              </a:schemeClr>
            </a:outerShdw>
          </a:effectLst>
        </p:spPr>
        <p:txBody>
          <a:bodyPr anchor="ctr"/>
          <a:lstStyle/>
          <a:p>
            <a:pPr algn="ctr"/>
            <a:r>
              <a:rPr lang="en-US" b="1">
                <a:effectLst>
                  <a:outerShdw blurRad="38100" dist="38100" dir="2700000" algn="tl">
                    <a:srgbClr val="FFFFFF"/>
                  </a:outerShdw>
                </a:effectLst>
              </a:rPr>
              <a:t>Chiến luợc </a:t>
            </a:r>
          </a:p>
          <a:p>
            <a:pPr algn="ctr"/>
            <a:r>
              <a:rPr lang="en-US" b="1">
                <a:effectLst>
                  <a:outerShdw blurRad="38100" dist="38100" dir="2700000" algn="tl">
                    <a:srgbClr val="FFFFFF"/>
                  </a:outerShdw>
                </a:effectLst>
              </a:rPr>
              <a:t>chữ ký</a:t>
            </a:r>
          </a:p>
        </p:txBody>
      </p:sp>
      <p:sp>
        <p:nvSpPr>
          <p:cNvPr id="72725" name="Line 21"/>
          <p:cNvSpPr>
            <a:spLocks noChangeShapeType="1"/>
          </p:cNvSpPr>
          <p:nvPr/>
        </p:nvSpPr>
        <p:spPr bwMode="auto">
          <a:xfrm flipH="1">
            <a:off x="2438400" y="3429000"/>
            <a:ext cx="18288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Line 22"/>
          <p:cNvSpPr>
            <a:spLocks noChangeShapeType="1"/>
          </p:cNvSpPr>
          <p:nvPr/>
        </p:nvSpPr>
        <p:spPr bwMode="auto">
          <a:xfrm>
            <a:off x="4648200" y="3429000"/>
            <a:ext cx="19812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287821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74755" name="Rectangle 3"/>
          <p:cNvSpPr>
            <a:spLocks noGrp="1" noChangeArrowheads="1"/>
          </p:cNvSpPr>
          <p:nvPr>
            <p:ph type="body" idx="1"/>
          </p:nvPr>
        </p:nvSpPr>
        <p:spPr>
          <a:xfrm>
            <a:off x="382588" y="1414463"/>
            <a:ext cx="8380412" cy="2921000"/>
          </a:xfrm>
          <a:noFill/>
        </p:spPr>
        <p:txBody>
          <a:bodyPr/>
          <a:lstStyle/>
          <a:p>
            <a:r>
              <a:rPr lang="en-US"/>
              <a:t>Các chiến lược chữ ký với phần đính kèm (appendix)</a:t>
            </a:r>
          </a:p>
          <a:p>
            <a:pPr lvl="1"/>
            <a:r>
              <a:rPr lang="en-US"/>
              <a:t>Chữ ký điện tử đi kèm với thông điệp gốc</a:t>
            </a:r>
          </a:p>
          <a:p>
            <a:pPr lvl="1"/>
            <a:r>
              <a:rPr lang="en-US"/>
              <a:t>Cần có thông điệp (gốc) cho quá trình kiểm tra chữ ký điện tử</a:t>
            </a:r>
          </a:p>
          <a:p>
            <a:pPr lvl="1"/>
            <a:r>
              <a:rPr lang="en-US"/>
              <a:t>Sử dụng hàm băm mật mã </a:t>
            </a:r>
          </a:p>
          <a:p>
            <a:pPr lvl="1"/>
            <a:r>
              <a:rPr lang="en-US"/>
              <a:t>Ví dụ: RSA, DSA, ElGamal, Schnorr…</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202573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76803" name="Rectangle 3"/>
          <p:cNvSpPr>
            <a:spLocks noGrp="1" noChangeArrowheads="1"/>
          </p:cNvSpPr>
          <p:nvPr>
            <p:ph type="body" idx="1"/>
          </p:nvPr>
        </p:nvSpPr>
        <p:spPr>
          <a:xfrm>
            <a:off x="382588" y="1414463"/>
            <a:ext cx="8380412" cy="5100637"/>
          </a:xfrm>
          <a:noFill/>
        </p:spPr>
        <p:txBody>
          <a:bodyPr/>
          <a:lstStyle/>
          <a:p>
            <a:r>
              <a:rPr lang="en-US">
                <a:effectLst/>
              </a:rPr>
              <a:t>Chữ ký điện tử với phần đính kèm</a:t>
            </a: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p:txBody>
      </p:sp>
      <p:grpSp>
        <p:nvGrpSpPr>
          <p:cNvPr id="76804" name="Group 4"/>
          <p:cNvGrpSpPr>
            <a:grpSpLocks/>
          </p:cNvGrpSpPr>
          <p:nvPr/>
        </p:nvGrpSpPr>
        <p:grpSpPr bwMode="auto">
          <a:xfrm>
            <a:off x="1066800" y="2667000"/>
            <a:ext cx="6400800" cy="1676400"/>
            <a:chOff x="288" y="1536"/>
            <a:chExt cx="4032" cy="1056"/>
          </a:xfrm>
        </p:grpSpPr>
        <p:sp>
          <p:nvSpPr>
            <p:cNvPr id="76805" name="Oval 5"/>
            <p:cNvSpPr>
              <a:spLocks noChangeArrowheads="1"/>
            </p:cNvSpPr>
            <p:nvPr/>
          </p:nvSpPr>
          <p:spPr bwMode="auto">
            <a:xfrm>
              <a:off x="288" y="1536"/>
              <a:ext cx="1104" cy="1056"/>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eaLnBrk="1" hangingPunct="1"/>
              <a:endParaRPr lang="en-US" sz="2400">
                <a:solidFill>
                  <a:schemeClr val="tx1"/>
                </a:solidFill>
                <a:effectLst/>
                <a:latin typeface="Times New Roman" pitchFamily="18" charset="0"/>
              </a:endParaRPr>
            </a:p>
          </p:txBody>
        </p:sp>
        <p:sp>
          <p:nvSpPr>
            <p:cNvPr id="76806" name="Text Box 6"/>
            <p:cNvSpPr txBox="1">
              <a:spLocks noChangeArrowheads="1"/>
            </p:cNvSpPr>
            <p:nvPr/>
          </p:nvSpPr>
          <p:spPr bwMode="auto">
            <a:xfrm>
              <a:off x="624" y="1680"/>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6807" name="Text Box 7"/>
            <p:cNvSpPr txBox="1">
              <a:spLocks noChangeArrowheads="1"/>
            </p:cNvSpPr>
            <p:nvPr/>
          </p:nvSpPr>
          <p:spPr bwMode="auto">
            <a:xfrm>
              <a:off x="480" y="2064"/>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6808" name="Line 8"/>
            <p:cNvSpPr>
              <a:spLocks noChangeShapeType="1"/>
            </p:cNvSpPr>
            <p:nvPr/>
          </p:nvSpPr>
          <p:spPr bwMode="auto">
            <a:xfrm>
              <a:off x="720" y="2256"/>
              <a:ext cx="1680" cy="0"/>
            </a:xfrm>
            <a:prstGeom prst="line">
              <a:avLst/>
            </a:prstGeom>
            <a:noFill/>
            <a:ln w="9525">
              <a:solidFill>
                <a:schemeClr val="tx1"/>
              </a:solidFill>
              <a:miter lim="800000"/>
              <a:headEnd type="oval" w="lg" len="lg"/>
              <a:tailEnd type="triangle" w="med"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6809" name="Text Box 9"/>
            <p:cNvSpPr txBox="1">
              <a:spLocks noChangeArrowheads="1"/>
            </p:cNvSpPr>
            <p:nvPr/>
          </p:nvSpPr>
          <p:spPr bwMode="auto">
            <a:xfrm>
              <a:off x="2352" y="2112"/>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h</a:t>
              </a:r>
              <a:endParaRPr lang="en-US" sz="2400" i="1">
                <a:solidFill>
                  <a:schemeClr val="tx1"/>
                </a:solidFill>
                <a:effectLst/>
                <a:latin typeface="Times New Roman" pitchFamily="18" charset="0"/>
              </a:endParaRPr>
            </a:p>
          </p:txBody>
        </p:sp>
        <p:sp>
          <p:nvSpPr>
            <p:cNvPr id="76810" name="Text Box 10"/>
            <p:cNvSpPr txBox="1">
              <a:spLocks noChangeArrowheads="1"/>
            </p:cNvSpPr>
            <p:nvPr/>
          </p:nvSpPr>
          <p:spPr bwMode="auto">
            <a:xfrm>
              <a:off x="2256" y="1776"/>
              <a:ext cx="48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h</a:t>
              </a:r>
              <a:endParaRPr lang="en-US" sz="2400" i="1">
                <a:solidFill>
                  <a:schemeClr val="tx1"/>
                </a:solidFill>
                <a:effectLst/>
                <a:latin typeface="Times New Roman" pitchFamily="18" charset="0"/>
              </a:endParaRPr>
            </a:p>
          </p:txBody>
        </p:sp>
        <p:sp>
          <p:nvSpPr>
            <p:cNvPr id="76811" name="Text Box 11"/>
            <p:cNvSpPr txBox="1">
              <a:spLocks noChangeArrowheads="1"/>
            </p:cNvSpPr>
            <p:nvPr/>
          </p:nvSpPr>
          <p:spPr bwMode="auto">
            <a:xfrm>
              <a:off x="1632" y="2016"/>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h</a:t>
              </a:r>
            </a:p>
          </p:txBody>
        </p:sp>
        <p:sp>
          <p:nvSpPr>
            <p:cNvPr id="76812" name="Line 12"/>
            <p:cNvSpPr>
              <a:spLocks noChangeShapeType="1"/>
            </p:cNvSpPr>
            <p:nvPr/>
          </p:nvSpPr>
          <p:spPr bwMode="auto">
            <a:xfrm>
              <a:off x="2640" y="2256"/>
              <a:ext cx="1296" cy="0"/>
            </a:xfrm>
            <a:prstGeom prst="line">
              <a:avLst/>
            </a:prstGeom>
            <a:noFill/>
            <a:ln w="9525">
              <a:solidFill>
                <a:schemeClr val="tx1"/>
              </a:solidFill>
              <a:miter lim="800000"/>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6813" name="Oval 13"/>
            <p:cNvSpPr>
              <a:spLocks noChangeArrowheads="1"/>
            </p:cNvSpPr>
            <p:nvPr/>
          </p:nvSpPr>
          <p:spPr bwMode="auto">
            <a:xfrm>
              <a:off x="3552" y="1728"/>
              <a:ext cx="768" cy="768"/>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6814" name="Text Box 14"/>
            <p:cNvSpPr txBox="1">
              <a:spLocks noChangeArrowheads="1"/>
            </p:cNvSpPr>
            <p:nvPr/>
          </p:nvSpPr>
          <p:spPr bwMode="auto">
            <a:xfrm>
              <a:off x="3936" y="2112"/>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6815" name="Text Box 15"/>
            <p:cNvSpPr txBox="1">
              <a:spLocks noChangeArrowheads="1"/>
            </p:cNvSpPr>
            <p:nvPr/>
          </p:nvSpPr>
          <p:spPr bwMode="auto">
            <a:xfrm>
              <a:off x="3840" y="1776"/>
              <a:ext cx="48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6816" name="Text Box 16"/>
            <p:cNvSpPr txBox="1">
              <a:spLocks noChangeArrowheads="1"/>
            </p:cNvSpPr>
            <p:nvPr/>
          </p:nvSpPr>
          <p:spPr bwMode="auto">
            <a:xfrm>
              <a:off x="3024" y="1968"/>
              <a:ext cx="480"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r>
                <a:rPr lang="en-US" sz="2400" i="1" baseline="-25000">
                  <a:solidFill>
                    <a:schemeClr val="tx1"/>
                  </a:solidFill>
                  <a:effectLst/>
                  <a:latin typeface="Times New Roman" pitchFamily="18" charset="0"/>
                </a:rPr>
                <a:t>A,k</a:t>
              </a:r>
              <a:endParaRPr lang="en-US" sz="2400" i="1">
                <a:solidFill>
                  <a:schemeClr val="tx1"/>
                </a:solidFill>
                <a:effectLst/>
                <a:latin typeface="Times New Roman" pitchFamily="18" charset="0"/>
              </a:endParaRPr>
            </a:p>
          </p:txBody>
        </p:sp>
        <p:sp>
          <p:nvSpPr>
            <p:cNvPr id="76817" name="Oval 17"/>
            <p:cNvSpPr>
              <a:spLocks noChangeArrowheads="1"/>
            </p:cNvSpPr>
            <p:nvPr/>
          </p:nvSpPr>
          <p:spPr bwMode="auto">
            <a:xfrm>
              <a:off x="2064" y="1728"/>
              <a:ext cx="768" cy="768"/>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a:endParaRPr lang="en-US">
                <a:effectLst>
                  <a:outerShdw blurRad="38100" dist="38100" dir="2700000" algn="tl">
                    <a:srgbClr val="FFFFFF"/>
                  </a:outerShdw>
                </a:effectLst>
              </a:endParaRPr>
            </a:p>
          </p:txBody>
        </p:sp>
      </p:grpSp>
      <p:grpSp>
        <p:nvGrpSpPr>
          <p:cNvPr id="76818" name="Group 18"/>
          <p:cNvGrpSpPr>
            <a:grpSpLocks/>
          </p:cNvGrpSpPr>
          <p:nvPr/>
        </p:nvGrpSpPr>
        <p:grpSpPr bwMode="auto">
          <a:xfrm>
            <a:off x="1981200" y="4876800"/>
            <a:ext cx="5181600" cy="1447800"/>
            <a:chOff x="432" y="2976"/>
            <a:chExt cx="3264" cy="912"/>
          </a:xfrm>
        </p:grpSpPr>
        <p:sp>
          <p:nvSpPr>
            <p:cNvPr id="76819" name="Oval 19"/>
            <p:cNvSpPr>
              <a:spLocks noChangeArrowheads="1"/>
            </p:cNvSpPr>
            <p:nvPr/>
          </p:nvSpPr>
          <p:spPr bwMode="auto">
            <a:xfrm>
              <a:off x="432" y="2976"/>
              <a:ext cx="912" cy="912"/>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eaLnBrk="1" hangingPunct="1"/>
              <a:endParaRPr lang="en-US" sz="2400">
                <a:solidFill>
                  <a:schemeClr val="tx1"/>
                </a:solidFill>
                <a:effectLst/>
                <a:latin typeface="Times New Roman" pitchFamily="18" charset="0"/>
              </a:endParaRPr>
            </a:p>
          </p:txBody>
        </p:sp>
        <p:sp>
          <p:nvSpPr>
            <p:cNvPr id="76820" name="Rectangle 20"/>
            <p:cNvSpPr>
              <a:spLocks noChangeArrowheads="1"/>
            </p:cNvSpPr>
            <p:nvPr/>
          </p:nvSpPr>
          <p:spPr bwMode="auto">
            <a:xfrm>
              <a:off x="528" y="3168"/>
              <a:ext cx="768"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h </a:t>
              </a:r>
              <a:r>
                <a:rPr lang="en-US" sz="2400" i="1">
                  <a:solidFill>
                    <a:schemeClr val="tx1"/>
                  </a:solidFill>
                  <a:effectLst/>
                  <a:latin typeface="Times New Roman" pitchFamily="18" charset="0"/>
                </a:rPr>
                <a:t>x S</a:t>
              </a:r>
              <a:endParaRPr lang="en-US" sz="2400" i="1" baseline="-25000">
                <a:solidFill>
                  <a:schemeClr val="tx1"/>
                </a:solidFill>
                <a:effectLst/>
                <a:latin typeface="Times New Roman" pitchFamily="18" charset="0"/>
              </a:endParaRPr>
            </a:p>
          </p:txBody>
        </p:sp>
        <p:sp>
          <p:nvSpPr>
            <p:cNvPr id="76821" name="Text Box 21"/>
            <p:cNvSpPr txBox="1">
              <a:spLocks noChangeArrowheads="1"/>
            </p:cNvSpPr>
            <p:nvPr/>
          </p:nvSpPr>
          <p:spPr bwMode="auto">
            <a:xfrm>
              <a:off x="1968" y="3360"/>
              <a:ext cx="1728"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dirty="0">
                  <a:solidFill>
                    <a:schemeClr val="tx1"/>
                  </a:solidFill>
                  <a:latin typeface="Times New Roman" pitchFamily="18" charset="0"/>
                </a:rPr>
                <a:t>u </a:t>
              </a:r>
              <a:r>
                <a:rPr lang="en-US" sz="2400" dirty="0">
                  <a:solidFill>
                    <a:schemeClr val="tx1"/>
                  </a:solidFill>
                  <a:latin typeface="Times New Roman" pitchFamily="18" charset="0"/>
                  <a:sym typeface="Symbol" pitchFamily="18" charset="2"/>
                </a:rPr>
                <a:t></a:t>
              </a:r>
              <a:r>
                <a:rPr lang="en-US" sz="2400" i="1" dirty="0">
                  <a:solidFill>
                    <a:schemeClr val="tx1"/>
                  </a:solidFill>
                  <a:latin typeface="Times New Roman" pitchFamily="18" charset="0"/>
                </a:rPr>
                <a:t> </a:t>
              </a:r>
              <a:r>
                <a:rPr lang="en-US" sz="2400" dirty="0">
                  <a:solidFill>
                    <a:schemeClr val="tx1"/>
                  </a:solidFill>
                  <a:latin typeface="Times New Roman" pitchFamily="18" charset="0"/>
                </a:rPr>
                <a:t>{</a:t>
              </a:r>
              <a:r>
                <a:rPr lang="en-US" sz="2400" i="1" dirty="0">
                  <a:solidFill>
                    <a:schemeClr val="tx1"/>
                  </a:solidFill>
                  <a:latin typeface="Times New Roman" pitchFamily="18" charset="0"/>
                </a:rPr>
                <a:t>true</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false</a:t>
              </a:r>
              <a:r>
                <a:rPr lang="en-US" sz="2400" dirty="0">
                  <a:solidFill>
                    <a:schemeClr val="tx1"/>
                  </a:solidFill>
                  <a:latin typeface="Times New Roman" pitchFamily="18" charset="0"/>
                </a:rPr>
                <a:t>}</a:t>
              </a:r>
            </a:p>
          </p:txBody>
        </p:sp>
        <p:sp>
          <p:nvSpPr>
            <p:cNvPr id="76822" name="Line 22"/>
            <p:cNvSpPr>
              <a:spLocks noChangeShapeType="1"/>
            </p:cNvSpPr>
            <p:nvPr/>
          </p:nvSpPr>
          <p:spPr bwMode="auto">
            <a:xfrm>
              <a:off x="1344" y="3504"/>
              <a:ext cx="672" cy="0"/>
            </a:xfrm>
            <a:prstGeom prst="line">
              <a:avLst/>
            </a:prstGeom>
            <a:noFill/>
            <a:ln w="9525">
              <a:solidFill>
                <a:schemeClr val="tx1"/>
              </a:solidFill>
              <a:miter lim="800000"/>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6823" name="Text Box 23"/>
            <p:cNvSpPr txBox="1">
              <a:spLocks noChangeArrowheads="1"/>
            </p:cNvSpPr>
            <p:nvPr/>
          </p:nvSpPr>
          <p:spPr bwMode="auto">
            <a:xfrm>
              <a:off x="1488" y="3216"/>
              <a:ext cx="336"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V</a:t>
              </a:r>
              <a:r>
                <a:rPr lang="en-US" sz="2400" i="1" baseline="-25000">
                  <a:solidFill>
                    <a:schemeClr val="tx1"/>
                  </a:solidFill>
                  <a:effectLst/>
                  <a:latin typeface="Times New Roman" pitchFamily="18" charset="0"/>
                </a:rPr>
                <a:t>A</a:t>
              </a:r>
              <a:endParaRPr lang="en-US" sz="2400" i="1">
                <a:solidFill>
                  <a:schemeClr val="tx1"/>
                </a:solidFill>
                <a:effectLst/>
                <a:latin typeface="Times New Roman" pitchFamily="18" charset="0"/>
              </a:endParaRPr>
            </a:p>
          </p:txBody>
        </p:sp>
      </p:grpSp>
      <p:sp>
        <p:nvSpPr>
          <p:cNvPr id="76824" name="Rectangle 24"/>
          <p:cNvSpPr>
            <a:spLocks noChangeArrowheads="1"/>
          </p:cNvSpPr>
          <p:nvPr/>
        </p:nvSpPr>
        <p:spPr bwMode="auto">
          <a:xfrm>
            <a:off x="6705600" y="43434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2400" i="1" dirty="0">
                <a:solidFill>
                  <a:schemeClr val="tx1"/>
                </a:solidFill>
                <a:latin typeface="Times New Roman" pitchFamily="18" charset="0"/>
              </a:rPr>
              <a:t>s* = </a:t>
            </a:r>
            <a:r>
              <a:rPr lang="en-US" sz="2400" i="1" dirty="0" err="1">
                <a:solidFill>
                  <a:schemeClr val="tx1"/>
                </a:solidFill>
                <a:latin typeface="Times New Roman" pitchFamily="18" charset="0"/>
              </a:rPr>
              <a:t>S</a:t>
            </a:r>
            <a:r>
              <a:rPr lang="en-US" sz="2400" i="1" baseline="-25000" dirty="0" err="1">
                <a:solidFill>
                  <a:schemeClr val="tx1"/>
                </a:solidFill>
                <a:latin typeface="Times New Roman" pitchFamily="18" charset="0"/>
              </a:rPr>
              <a:t>A,k</a:t>
            </a:r>
            <a:r>
              <a:rPr lang="en-US" sz="2400" dirty="0">
                <a:solidFill>
                  <a:schemeClr val="tx1"/>
                </a:solidFill>
                <a:latin typeface="Times New Roman" pitchFamily="18" charset="0"/>
              </a:rPr>
              <a:t>(</a:t>
            </a:r>
            <a:r>
              <a:rPr lang="en-US" sz="2400" i="1" dirty="0" err="1">
                <a:solidFill>
                  <a:schemeClr val="tx1"/>
                </a:solidFill>
                <a:latin typeface="Times New Roman" pitchFamily="18" charset="0"/>
              </a:rPr>
              <a:t>m</a:t>
            </a:r>
            <a:r>
              <a:rPr lang="en-US" sz="2400" i="1" baseline="-25000" dirty="0" err="1">
                <a:solidFill>
                  <a:schemeClr val="tx1"/>
                </a:solidFill>
                <a:latin typeface="Times New Roman" pitchFamily="18" charset="0"/>
              </a:rPr>
              <a:t>h</a:t>
            </a:r>
            <a:r>
              <a:rPr lang="en-US" sz="2400" dirty="0">
                <a:solidFill>
                  <a:schemeClr val="tx1"/>
                </a:solidFill>
                <a:latin typeface="Times New Roman" pitchFamily="18" charset="0"/>
              </a:rPr>
              <a:t>)</a:t>
            </a:r>
          </a:p>
          <a:p>
            <a:pPr eaLnBrk="1" hangingPunct="1"/>
            <a:r>
              <a:rPr lang="en-US" sz="2400" i="1" dirty="0">
                <a:solidFill>
                  <a:schemeClr val="tx1"/>
                </a:solidFill>
                <a:latin typeface="Times New Roman" pitchFamily="18" charset="0"/>
              </a:rPr>
              <a:t>u </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V</a:t>
            </a:r>
            <a:r>
              <a:rPr lang="en-US" sz="2400" i="1" baseline="-25000" dirty="0">
                <a:solidFill>
                  <a:schemeClr val="tx1"/>
                </a:solidFill>
                <a:latin typeface="Times New Roman" pitchFamily="18" charset="0"/>
              </a:rPr>
              <a:t>A</a:t>
            </a:r>
            <a:r>
              <a:rPr lang="en-US" sz="2400" dirty="0">
                <a:solidFill>
                  <a:schemeClr val="tx1"/>
                </a:solidFill>
                <a:latin typeface="Times New Roman" pitchFamily="18" charset="0"/>
              </a:rPr>
              <a:t>(</a:t>
            </a:r>
            <a:r>
              <a:rPr lang="en-US" sz="2400" i="1" dirty="0" err="1">
                <a:solidFill>
                  <a:schemeClr val="tx1"/>
                </a:solidFill>
                <a:latin typeface="Times New Roman" pitchFamily="18" charset="0"/>
              </a:rPr>
              <a:t>m</a:t>
            </a:r>
            <a:r>
              <a:rPr lang="en-US" sz="2400" i="1" baseline="-25000" dirty="0" err="1">
                <a:solidFill>
                  <a:schemeClr val="tx1"/>
                </a:solidFill>
                <a:latin typeface="Times New Roman" pitchFamily="18" charset="0"/>
              </a:rPr>
              <a:t>h</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s*</a:t>
            </a:r>
            <a:r>
              <a:rPr lang="en-US" sz="2400" dirty="0">
                <a:solidFill>
                  <a:schemeClr val="tx1"/>
                </a:solidFill>
                <a:latin typeface="Times New Roman" pitchFamily="18" charset="0"/>
              </a:rPr>
              <a:t>)</a:t>
            </a:r>
            <a:endParaRPr lang="en-US" sz="2400" i="1" dirty="0">
              <a:solidFill>
                <a:schemeClr val="tx1"/>
              </a:solidFill>
              <a:latin typeface="Times New Roman" pitchFamily="18" charset="0"/>
            </a:endParaRPr>
          </a:p>
          <a:p>
            <a:pPr eaLnBrk="1" hangingPunct="1"/>
            <a:endParaRPr lang="en-US" sz="2400" i="1" baseline="-25000" dirty="0">
              <a:solidFill>
                <a:schemeClr val="tx1"/>
              </a:solidFill>
              <a:latin typeface="Times New Roman" pitchFamily="18" charset="0"/>
            </a:endParaRPr>
          </a:p>
        </p:txBody>
      </p:sp>
      <p:sp>
        <p:nvSpPr>
          <p:cNvPr id="2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161498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78851" name="Rectangle 3"/>
          <p:cNvSpPr>
            <a:spLocks noGrp="1" noChangeArrowheads="1"/>
          </p:cNvSpPr>
          <p:nvPr>
            <p:ph type="body" idx="1"/>
          </p:nvPr>
        </p:nvSpPr>
        <p:spPr>
          <a:xfrm>
            <a:off x="382588" y="1414463"/>
            <a:ext cx="8380412" cy="2792412"/>
          </a:xfrm>
          <a:noFill/>
        </p:spPr>
        <p:txBody>
          <a:bodyPr/>
          <a:lstStyle/>
          <a:p>
            <a:pPr algn="just"/>
            <a:r>
              <a:rPr lang="en-US" u="sng"/>
              <a:t>Yêu cầu:</a:t>
            </a:r>
          </a:p>
          <a:p>
            <a:pPr lvl="1" algn="just"/>
            <a:r>
              <a:rPr lang="en-US"/>
              <a:t>Với mỗi </a:t>
            </a:r>
            <a:r>
              <a:rPr lang="en-US" i="1"/>
              <a:t>k</a:t>
            </a:r>
            <a:r>
              <a:rPr lang="en-US"/>
              <a:t> </a:t>
            </a:r>
            <a:r>
              <a:rPr lang="en-US">
                <a:sym typeface="Symbol" pitchFamily="18" charset="2"/>
              </a:rPr>
              <a:t></a:t>
            </a:r>
            <a:r>
              <a:rPr lang="en-US"/>
              <a:t> R, có thể dễ dàng tính </a:t>
            </a:r>
            <a:r>
              <a:rPr lang="en-US" i="1"/>
              <a:t>S</a:t>
            </a:r>
            <a:r>
              <a:rPr lang="en-US" i="1" baseline="-25000"/>
              <a:t>A,k</a:t>
            </a:r>
            <a:endParaRPr lang="en-US"/>
          </a:p>
          <a:p>
            <a:pPr lvl="1" algn="just"/>
            <a:r>
              <a:rPr lang="en-US"/>
              <a:t>Phải dễ dàng tính</a:t>
            </a:r>
            <a:r>
              <a:rPr lang="en-US" i="1"/>
              <a:t> </a:t>
            </a:r>
            <a:r>
              <a:rPr lang="en-US"/>
              <a:t>được </a:t>
            </a:r>
            <a:r>
              <a:rPr lang="en-US" i="1"/>
              <a:t>V</a:t>
            </a:r>
            <a:r>
              <a:rPr lang="en-US" i="1" baseline="-25000"/>
              <a:t>A</a:t>
            </a:r>
            <a:endParaRPr lang="en-US"/>
          </a:p>
          <a:p>
            <a:pPr lvl="1" algn="just"/>
            <a:r>
              <a:rPr lang="en-US"/>
              <a:t>Rất khó để một người không phải là </a:t>
            </a:r>
            <a:r>
              <a:rPr lang="en-US" i="1"/>
              <a:t>signer</a:t>
            </a:r>
            <a:r>
              <a:rPr lang="en-US"/>
              <a:t> có thể tìm ra </a:t>
            </a:r>
            <a:r>
              <a:rPr lang="en-US" i="1"/>
              <a:t>m </a:t>
            </a:r>
            <a:r>
              <a:rPr lang="en-US">
                <a:sym typeface="Symbol" pitchFamily="18" charset="2"/>
              </a:rPr>
              <a:t> </a:t>
            </a:r>
            <a:r>
              <a:rPr lang="en-US" i="1"/>
              <a:t>M </a:t>
            </a:r>
            <a:r>
              <a:rPr lang="en-US"/>
              <a:t>và </a:t>
            </a:r>
            <a:r>
              <a:rPr lang="en-US" i="1"/>
              <a:t>s*</a:t>
            </a:r>
            <a:r>
              <a:rPr lang="en-US">
                <a:sym typeface="Symbol" pitchFamily="18" charset="2"/>
              </a:rPr>
              <a:t></a:t>
            </a:r>
            <a:r>
              <a:rPr lang="en-US" i="1"/>
              <a:t> S </a:t>
            </a:r>
            <a:r>
              <a:rPr lang="en-US"/>
              <a:t>sao cho </a:t>
            </a:r>
            <a:r>
              <a:rPr lang="en-US" i="1"/>
              <a:t>V</a:t>
            </a:r>
            <a:r>
              <a:rPr lang="en-US" i="1" baseline="-25000"/>
              <a:t>A</a:t>
            </a:r>
            <a:r>
              <a:rPr lang="en-US"/>
              <a:t>(</a:t>
            </a:r>
            <a:r>
              <a:rPr lang="en-US" i="1"/>
              <a:t>m’, s*</a:t>
            </a:r>
            <a:r>
              <a:rPr lang="en-US"/>
              <a:t>) = </a:t>
            </a:r>
            <a:r>
              <a:rPr lang="en-US" i="1"/>
              <a:t>true</a:t>
            </a:r>
            <a:r>
              <a:rPr lang="en-US"/>
              <a:t>, với </a:t>
            </a:r>
            <a:r>
              <a:rPr lang="en-US" i="1"/>
              <a:t>m’ = h</a:t>
            </a:r>
            <a:r>
              <a:rPr lang="en-US"/>
              <a:t>(</a:t>
            </a:r>
            <a:r>
              <a:rPr lang="en-US" i="1"/>
              <a:t>m</a:t>
            </a:r>
            <a:r>
              <a:rPr lang="en-US"/>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213761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79875" name="Rectangle 3"/>
          <p:cNvSpPr>
            <a:spLocks noGrp="1" noChangeArrowheads="1"/>
          </p:cNvSpPr>
          <p:nvPr>
            <p:ph type="body" idx="1"/>
          </p:nvPr>
        </p:nvSpPr>
        <p:spPr>
          <a:xfrm>
            <a:off x="381794" y="1400175"/>
            <a:ext cx="8380412" cy="4972050"/>
          </a:xfrm>
          <a:noFill/>
        </p:spPr>
        <p:txBody>
          <a:bodyPr/>
          <a:lstStyle/>
          <a:p>
            <a:r>
              <a:rPr lang="en-US">
                <a:effectLst/>
              </a:rPr>
              <a:t>Chữ ký điện tử có khả năng cho phép khôi phục lại thông điệp</a:t>
            </a: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a:p>
            <a:endParaRPr lang="en-US">
              <a:effectLst/>
            </a:endParaRPr>
          </a:p>
        </p:txBody>
      </p:sp>
      <p:grpSp>
        <p:nvGrpSpPr>
          <p:cNvPr id="79876" name="Group 4"/>
          <p:cNvGrpSpPr>
            <a:grpSpLocks/>
          </p:cNvGrpSpPr>
          <p:nvPr/>
        </p:nvGrpSpPr>
        <p:grpSpPr bwMode="auto">
          <a:xfrm>
            <a:off x="838200" y="2362200"/>
            <a:ext cx="6172200" cy="2057400"/>
            <a:chOff x="528" y="1488"/>
            <a:chExt cx="3888" cy="1296"/>
          </a:xfrm>
        </p:grpSpPr>
        <p:sp>
          <p:nvSpPr>
            <p:cNvPr id="79877" name="Oval 5"/>
            <p:cNvSpPr>
              <a:spLocks noChangeArrowheads="1"/>
            </p:cNvSpPr>
            <p:nvPr/>
          </p:nvSpPr>
          <p:spPr bwMode="auto">
            <a:xfrm>
              <a:off x="528" y="1776"/>
              <a:ext cx="816" cy="768"/>
            </a:xfrm>
            <a:prstGeom prst="ellipse">
              <a:avLst/>
            </a:prstGeom>
            <a:noFill/>
            <a:ln w="19050">
              <a:solidFill>
                <a:schemeClr val="tx1"/>
              </a:solidFill>
              <a:miter lim="800000"/>
              <a:headEnd/>
              <a:tailEnd/>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eaLnBrk="1" hangingPunct="1"/>
              <a:endParaRPr lang="en-US" sz="2400">
                <a:solidFill>
                  <a:schemeClr val="tx1"/>
                </a:solidFill>
                <a:effectLst/>
                <a:latin typeface="Times New Roman" pitchFamily="18" charset="0"/>
              </a:endParaRPr>
            </a:p>
          </p:txBody>
        </p:sp>
        <p:sp>
          <p:nvSpPr>
            <p:cNvPr id="79878" name="Text Box 6"/>
            <p:cNvSpPr txBox="1">
              <a:spLocks noChangeArrowheads="1"/>
            </p:cNvSpPr>
            <p:nvPr/>
          </p:nvSpPr>
          <p:spPr bwMode="auto">
            <a:xfrm>
              <a:off x="768" y="1824"/>
              <a:ext cx="336"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9879" name="Text Box 7"/>
            <p:cNvSpPr txBox="1">
              <a:spLocks noChangeArrowheads="1"/>
            </p:cNvSpPr>
            <p:nvPr/>
          </p:nvSpPr>
          <p:spPr bwMode="auto">
            <a:xfrm>
              <a:off x="576" y="2112"/>
              <a:ext cx="336"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9880" name="Line 8"/>
            <p:cNvSpPr>
              <a:spLocks noChangeShapeType="1"/>
            </p:cNvSpPr>
            <p:nvPr/>
          </p:nvSpPr>
          <p:spPr bwMode="auto">
            <a:xfrm>
              <a:off x="816" y="2304"/>
              <a:ext cx="1632" cy="0"/>
            </a:xfrm>
            <a:prstGeom prst="line">
              <a:avLst/>
            </a:prstGeom>
            <a:noFill/>
            <a:ln w="9525">
              <a:solidFill>
                <a:schemeClr val="tx1"/>
              </a:solidFill>
              <a:miter lim="800000"/>
              <a:headEnd type="oval" w="lg" len="lg"/>
              <a:tailEnd type="triangle" w="med" len="lg"/>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9881" name="Text Box 9"/>
            <p:cNvSpPr txBox="1">
              <a:spLocks noChangeArrowheads="1"/>
            </p:cNvSpPr>
            <p:nvPr/>
          </p:nvSpPr>
          <p:spPr bwMode="auto">
            <a:xfrm>
              <a:off x="2448" y="2160"/>
              <a:ext cx="336"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r</a:t>
              </a:r>
              <a:endParaRPr lang="en-US" sz="2400" i="1">
                <a:solidFill>
                  <a:schemeClr val="tx1"/>
                </a:solidFill>
                <a:effectLst/>
                <a:latin typeface="Times New Roman" pitchFamily="18" charset="0"/>
              </a:endParaRPr>
            </a:p>
          </p:txBody>
        </p:sp>
        <p:sp>
          <p:nvSpPr>
            <p:cNvPr id="79882" name="Text Box 10"/>
            <p:cNvSpPr txBox="1">
              <a:spLocks noChangeArrowheads="1"/>
            </p:cNvSpPr>
            <p:nvPr/>
          </p:nvSpPr>
          <p:spPr bwMode="auto">
            <a:xfrm>
              <a:off x="2352" y="1824"/>
              <a:ext cx="480"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R</a:t>
              </a:r>
              <a:endParaRPr lang="en-US" sz="2400" i="1">
                <a:solidFill>
                  <a:schemeClr val="tx1"/>
                </a:solidFill>
                <a:effectLst/>
                <a:latin typeface="Times New Roman" pitchFamily="18" charset="0"/>
              </a:endParaRPr>
            </a:p>
          </p:txBody>
        </p:sp>
        <p:sp>
          <p:nvSpPr>
            <p:cNvPr id="79883" name="Text Box 11"/>
            <p:cNvSpPr txBox="1">
              <a:spLocks noChangeArrowheads="1"/>
            </p:cNvSpPr>
            <p:nvPr/>
          </p:nvSpPr>
          <p:spPr bwMode="auto">
            <a:xfrm>
              <a:off x="1488" y="2064"/>
              <a:ext cx="336"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R</a:t>
              </a:r>
            </a:p>
          </p:txBody>
        </p:sp>
        <p:sp>
          <p:nvSpPr>
            <p:cNvPr id="79884" name="Line 12"/>
            <p:cNvSpPr>
              <a:spLocks noChangeShapeType="1"/>
            </p:cNvSpPr>
            <p:nvPr/>
          </p:nvSpPr>
          <p:spPr bwMode="auto">
            <a:xfrm>
              <a:off x="2736" y="2304"/>
              <a:ext cx="1296" cy="0"/>
            </a:xfrm>
            <a:prstGeom prst="line">
              <a:avLst/>
            </a:prstGeom>
            <a:noFill/>
            <a:ln w="9525">
              <a:solidFill>
                <a:schemeClr val="tx1"/>
              </a:solidFill>
              <a:miter lim="800000"/>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9885" name="Oval 13"/>
            <p:cNvSpPr>
              <a:spLocks noChangeArrowheads="1"/>
            </p:cNvSpPr>
            <p:nvPr/>
          </p:nvSpPr>
          <p:spPr bwMode="auto">
            <a:xfrm>
              <a:off x="3648" y="1776"/>
              <a:ext cx="768" cy="768"/>
            </a:xfrm>
            <a:prstGeom prst="ellipse">
              <a:avLst/>
            </a:prstGeom>
            <a:noFill/>
            <a:ln w="19050">
              <a:solidFill>
                <a:schemeClr val="tx1"/>
              </a:solidFill>
              <a:miter lim="800000"/>
              <a:headEnd/>
              <a:tailEnd/>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9886" name="Text Box 14"/>
            <p:cNvSpPr txBox="1">
              <a:spLocks noChangeArrowheads="1"/>
            </p:cNvSpPr>
            <p:nvPr/>
          </p:nvSpPr>
          <p:spPr bwMode="auto">
            <a:xfrm>
              <a:off x="4032" y="2160"/>
              <a:ext cx="336"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9887" name="Text Box 15"/>
            <p:cNvSpPr txBox="1">
              <a:spLocks noChangeArrowheads="1"/>
            </p:cNvSpPr>
            <p:nvPr/>
          </p:nvSpPr>
          <p:spPr bwMode="auto">
            <a:xfrm>
              <a:off x="3936" y="1824"/>
              <a:ext cx="480"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9888" name="Text Box 16"/>
            <p:cNvSpPr txBox="1">
              <a:spLocks noChangeArrowheads="1"/>
            </p:cNvSpPr>
            <p:nvPr/>
          </p:nvSpPr>
          <p:spPr bwMode="auto">
            <a:xfrm>
              <a:off x="3216" y="2016"/>
              <a:ext cx="480"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r>
                <a:rPr lang="en-US" sz="2400" i="1" baseline="-25000">
                  <a:solidFill>
                    <a:schemeClr val="tx1"/>
                  </a:solidFill>
                  <a:effectLst/>
                  <a:latin typeface="Times New Roman" pitchFamily="18" charset="0"/>
                </a:rPr>
                <a:t>A,k</a:t>
              </a:r>
              <a:endParaRPr lang="en-US" sz="2400" i="1">
                <a:solidFill>
                  <a:schemeClr val="tx1"/>
                </a:solidFill>
                <a:effectLst/>
                <a:latin typeface="Times New Roman" pitchFamily="18" charset="0"/>
              </a:endParaRPr>
            </a:p>
          </p:txBody>
        </p:sp>
        <p:sp>
          <p:nvSpPr>
            <p:cNvPr id="79889" name="Oval 17"/>
            <p:cNvSpPr>
              <a:spLocks noChangeArrowheads="1"/>
            </p:cNvSpPr>
            <p:nvPr/>
          </p:nvSpPr>
          <p:spPr bwMode="auto">
            <a:xfrm>
              <a:off x="2160" y="1776"/>
              <a:ext cx="720" cy="720"/>
            </a:xfrm>
            <a:prstGeom prst="ellipse">
              <a:avLst/>
            </a:prstGeom>
            <a:noFill/>
            <a:ln w="19050">
              <a:solidFill>
                <a:schemeClr val="tx1"/>
              </a:solidFill>
              <a:miter lim="800000"/>
              <a:headEnd/>
              <a:tailEnd/>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9890" name="Oval 18"/>
            <p:cNvSpPr>
              <a:spLocks noChangeArrowheads="1"/>
            </p:cNvSpPr>
            <p:nvPr/>
          </p:nvSpPr>
          <p:spPr bwMode="auto">
            <a:xfrm>
              <a:off x="1872" y="1488"/>
              <a:ext cx="1296" cy="1296"/>
            </a:xfrm>
            <a:prstGeom prst="ellipse">
              <a:avLst/>
            </a:prstGeom>
            <a:noFill/>
            <a:ln w="19050">
              <a:solidFill>
                <a:schemeClr val="tx1"/>
              </a:solidFill>
              <a:miter lim="800000"/>
              <a:headEnd/>
              <a:tailEnd/>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eaLnBrk="1" hangingPunct="1"/>
              <a:endParaRPr lang="en-US" sz="2400">
                <a:solidFill>
                  <a:schemeClr val="tx1"/>
                </a:solidFill>
                <a:effectLst/>
                <a:latin typeface="Times New Roman" pitchFamily="18" charset="0"/>
              </a:endParaRPr>
            </a:p>
          </p:txBody>
        </p:sp>
        <p:sp>
          <p:nvSpPr>
            <p:cNvPr id="79891" name="Text Box 19"/>
            <p:cNvSpPr txBox="1">
              <a:spLocks noChangeArrowheads="1"/>
            </p:cNvSpPr>
            <p:nvPr/>
          </p:nvSpPr>
          <p:spPr bwMode="auto">
            <a:xfrm>
              <a:off x="2352" y="2496"/>
              <a:ext cx="480" cy="28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S</a:t>
              </a:r>
              <a:endParaRPr lang="en-US" sz="2400" i="1">
                <a:solidFill>
                  <a:schemeClr val="tx1"/>
                </a:solidFill>
                <a:effectLst/>
                <a:latin typeface="Times New Roman" pitchFamily="18" charset="0"/>
              </a:endParaRPr>
            </a:p>
          </p:txBody>
        </p:sp>
      </p:grpSp>
      <p:sp>
        <p:nvSpPr>
          <p:cNvPr id="79892" name="Oval 20"/>
          <p:cNvSpPr>
            <a:spLocks noChangeArrowheads="1"/>
          </p:cNvSpPr>
          <p:nvPr/>
        </p:nvSpPr>
        <p:spPr bwMode="auto">
          <a:xfrm flipH="1">
            <a:off x="5943600" y="5029200"/>
            <a:ext cx="1295400" cy="1219200"/>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ctr" eaLnBrk="1" hangingPunct="1"/>
            <a:endParaRPr lang="en-US" sz="2400">
              <a:solidFill>
                <a:schemeClr val="tx1"/>
              </a:solidFill>
              <a:effectLst/>
              <a:latin typeface="Times New Roman" pitchFamily="18" charset="0"/>
            </a:endParaRPr>
          </a:p>
        </p:txBody>
      </p:sp>
      <p:sp>
        <p:nvSpPr>
          <p:cNvPr id="79893" name="Text Box 21"/>
          <p:cNvSpPr txBox="1">
            <a:spLocks noChangeArrowheads="1"/>
          </p:cNvSpPr>
          <p:nvPr/>
        </p:nvSpPr>
        <p:spPr bwMode="auto">
          <a:xfrm flipH="1">
            <a:off x="6324600" y="5105400"/>
            <a:ext cx="5334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9894" name="Text Box 22"/>
          <p:cNvSpPr txBox="1">
            <a:spLocks noChangeArrowheads="1"/>
          </p:cNvSpPr>
          <p:nvPr/>
        </p:nvSpPr>
        <p:spPr bwMode="auto">
          <a:xfrm flipH="1">
            <a:off x="6324600" y="5562600"/>
            <a:ext cx="5334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p>
        </p:txBody>
      </p:sp>
      <p:sp>
        <p:nvSpPr>
          <p:cNvPr id="79895" name="Text Box 23"/>
          <p:cNvSpPr txBox="1">
            <a:spLocks noChangeArrowheads="1"/>
          </p:cNvSpPr>
          <p:nvPr/>
        </p:nvSpPr>
        <p:spPr bwMode="auto">
          <a:xfrm flipH="1">
            <a:off x="3886200" y="5638800"/>
            <a:ext cx="5334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r</a:t>
            </a:r>
            <a:endParaRPr lang="en-US" sz="2400" i="1">
              <a:solidFill>
                <a:schemeClr val="tx1"/>
              </a:solidFill>
              <a:effectLst/>
              <a:latin typeface="Times New Roman" pitchFamily="18" charset="0"/>
            </a:endParaRPr>
          </a:p>
        </p:txBody>
      </p:sp>
      <p:sp>
        <p:nvSpPr>
          <p:cNvPr id="79896" name="Text Box 24"/>
          <p:cNvSpPr txBox="1">
            <a:spLocks noChangeArrowheads="1"/>
          </p:cNvSpPr>
          <p:nvPr/>
        </p:nvSpPr>
        <p:spPr bwMode="auto">
          <a:xfrm flipH="1">
            <a:off x="3733800" y="5105400"/>
            <a:ext cx="7620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M</a:t>
            </a:r>
            <a:r>
              <a:rPr lang="en-US" sz="2400" i="1" baseline="-25000">
                <a:solidFill>
                  <a:schemeClr val="tx1"/>
                </a:solidFill>
                <a:effectLst/>
                <a:latin typeface="Times New Roman" pitchFamily="18" charset="0"/>
              </a:rPr>
              <a:t>R</a:t>
            </a:r>
            <a:endParaRPr lang="en-US" sz="2400" i="1">
              <a:solidFill>
                <a:schemeClr val="tx1"/>
              </a:solidFill>
              <a:effectLst/>
              <a:latin typeface="Times New Roman" pitchFamily="18" charset="0"/>
            </a:endParaRPr>
          </a:p>
        </p:txBody>
      </p:sp>
      <p:sp>
        <p:nvSpPr>
          <p:cNvPr id="79897" name="Text Box 25"/>
          <p:cNvSpPr txBox="1">
            <a:spLocks noChangeArrowheads="1"/>
          </p:cNvSpPr>
          <p:nvPr/>
        </p:nvSpPr>
        <p:spPr bwMode="auto">
          <a:xfrm flipH="1">
            <a:off x="5181600" y="5486400"/>
            <a:ext cx="6858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R</a:t>
            </a:r>
            <a:r>
              <a:rPr lang="en-US" sz="2400" baseline="30000">
                <a:solidFill>
                  <a:schemeClr val="tx1"/>
                </a:solidFill>
                <a:effectLst/>
                <a:latin typeface="Times New Roman" pitchFamily="18" charset="0"/>
              </a:rPr>
              <a:t>-1</a:t>
            </a:r>
            <a:endParaRPr lang="en-US" sz="2400" i="1">
              <a:solidFill>
                <a:schemeClr val="tx1"/>
              </a:solidFill>
              <a:effectLst/>
              <a:latin typeface="Times New Roman" pitchFamily="18" charset="0"/>
            </a:endParaRPr>
          </a:p>
        </p:txBody>
      </p:sp>
      <p:sp>
        <p:nvSpPr>
          <p:cNvPr id="79898" name="Line 26"/>
          <p:cNvSpPr>
            <a:spLocks noChangeShapeType="1"/>
          </p:cNvSpPr>
          <p:nvPr/>
        </p:nvSpPr>
        <p:spPr bwMode="auto">
          <a:xfrm>
            <a:off x="1676400" y="5867400"/>
            <a:ext cx="2209800" cy="0"/>
          </a:xfrm>
          <a:prstGeom prst="line">
            <a:avLst/>
          </a:prstGeom>
          <a:noFill/>
          <a:ln w="9525">
            <a:solidFill>
              <a:schemeClr val="tx1"/>
            </a:solidFill>
            <a:miter lim="800000"/>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9899" name="Text Box 27"/>
          <p:cNvSpPr txBox="1">
            <a:spLocks noChangeArrowheads="1"/>
          </p:cNvSpPr>
          <p:nvPr/>
        </p:nvSpPr>
        <p:spPr bwMode="auto">
          <a:xfrm flipH="1">
            <a:off x="1295400" y="5638800"/>
            <a:ext cx="5334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9900" name="Text Box 28"/>
          <p:cNvSpPr txBox="1">
            <a:spLocks noChangeArrowheads="1"/>
          </p:cNvSpPr>
          <p:nvPr/>
        </p:nvSpPr>
        <p:spPr bwMode="auto">
          <a:xfrm flipH="1">
            <a:off x="1447800" y="5105400"/>
            <a:ext cx="7620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S</a:t>
            </a:r>
          </a:p>
        </p:txBody>
      </p:sp>
      <p:sp>
        <p:nvSpPr>
          <p:cNvPr id="79901" name="Text Box 29"/>
          <p:cNvSpPr txBox="1">
            <a:spLocks noChangeArrowheads="1"/>
          </p:cNvSpPr>
          <p:nvPr/>
        </p:nvSpPr>
        <p:spPr bwMode="auto">
          <a:xfrm flipH="1">
            <a:off x="2514600" y="5410200"/>
            <a:ext cx="762000" cy="4572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pPr>
            <a:r>
              <a:rPr lang="en-US" sz="2400" i="1">
                <a:solidFill>
                  <a:schemeClr val="tx1"/>
                </a:solidFill>
                <a:effectLst/>
                <a:latin typeface="Times New Roman" pitchFamily="18" charset="0"/>
              </a:rPr>
              <a:t>V</a:t>
            </a:r>
            <a:r>
              <a:rPr lang="en-US" sz="2400" i="1" baseline="-25000">
                <a:solidFill>
                  <a:schemeClr val="tx1"/>
                </a:solidFill>
                <a:effectLst/>
                <a:latin typeface="Times New Roman" pitchFamily="18" charset="0"/>
              </a:rPr>
              <a:t>A</a:t>
            </a:r>
            <a:endParaRPr lang="en-US" sz="2400" i="1">
              <a:solidFill>
                <a:schemeClr val="tx1"/>
              </a:solidFill>
              <a:effectLst/>
              <a:latin typeface="Times New Roman" pitchFamily="18" charset="0"/>
            </a:endParaRPr>
          </a:p>
        </p:txBody>
      </p:sp>
      <p:sp>
        <p:nvSpPr>
          <p:cNvPr id="79902" name="Oval 30"/>
          <p:cNvSpPr>
            <a:spLocks noChangeArrowheads="1"/>
          </p:cNvSpPr>
          <p:nvPr/>
        </p:nvSpPr>
        <p:spPr bwMode="auto">
          <a:xfrm flipH="1">
            <a:off x="3505200" y="5029200"/>
            <a:ext cx="1143000" cy="1143000"/>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79903" name="Line 31"/>
          <p:cNvSpPr>
            <a:spLocks noChangeShapeType="1"/>
          </p:cNvSpPr>
          <p:nvPr/>
        </p:nvSpPr>
        <p:spPr bwMode="auto">
          <a:xfrm>
            <a:off x="4343400" y="5867400"/>
            <a:ext cx="1905000" cy="0"/>
          </a:xfrm>
          <a:prstGeom prst="line">
            <a:avLst/>
          </a:prstGeom>
          <a:noFill/>
          <a:ln w="9525">
            <a:solidFill>
              <a:schemeClr val="tx1"/>
            </a:solidFill>
            <a:miter lim="800000"/>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en-US"/>
          </a:p>
        </p:txBody>
      </p:sp>
      <p:sp>
        <p:nvSpPr>
          <p:cNvPr id="79904" name="Oval 32"/>
          <p:cNvSpPr>
            <a:spLocks noChangeArrowheads="1"/>
          </p:cNvSpPr>
          <p:nvPr/>
        </p:nvSpPr>
        <p:spPr bwMode="auto">
          <a:xfrm flipH="1">
            <a:off x="1066800" y="5029200"/>
            <a:ext cx="1219200" cy="1219200"/>
          </a:xfrm>
          <a:prstGeom prst="ellipse">
            <a:avLst/>
          </a:prstGeom>
          <a:noFill/>
          <a:ln w="19050">
            <a:solidFill>
              <a:schemeClr val="tx1"/>
            </a:solidFill>
            <a:miter lim="800000"/>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3"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10630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effectLst>
                  <a:outerShdw blurRad="38100" dist="38100" dir="2700000" algn="tl">
                    <a:srgbClr val="000000"/>
                  </a:outerShdw>
                </a:effectLst>
              </a:rPr>
              <a:t>Mở đầu</a:t>
            </a:r>
          </a:p>
        </p:txBody>
      </p:sp>
      <p:sp>
        <p:nvSpPr>
          <p:cNvPr id="81923" name="Rectangle 3"/>
          <p:cNvSpPr>
            <a:spLocks noGrp="1" noChangeArrowheads="1"/>
          </p:cNvSpPr>
          <p:nvPr>
            <p:ph type="body" idx="1"/>
          </p:nvPr>
        </p:nvSpPr>
        <p:spPr>
          <a:xfrm>
            <a:off x="382588" y="1414463"/>
            <a:ext cx="8380412" cy="2792412"/>
          </a:xfrm>
          <a:noFill/>
        </p:spPr>
        <p:txBody>
          <a:bodyPr/>
          <a:lstStyle/>
          <a:p>
            <a:r>
              <a:rPr lang="en-US" u="sng" dirty="0" err="1"/>
              <a:t>Yêu</a:t>
            </a:r>
            <a:r>
              <a:rPr lang="en-US" u="sng" dirty="0"/>
              <a:t> </a:t>
            </a:r>
            <a:r>
              <a:rPr lang="en-US" u="sng" dirty="0" err="1"/>
              <a:t>cầu</a:t>
            </a:r>
            <a:r>
              <a:rPr lang="en-US" u="sng" dirty="0"/>
              <a:t>:</a:t>
            </a:r>
          </a:p>
          <a:p>
            <a:pPr lvl="1"/>
            <a:r>
              <a:rPr lang="en-US" dirty="0" err="1"/>
              <a:t>Với</a:t>
            </a:r>
            <a:r>
              <a:rPr lang="en-US" dirty="0"/>
              <a:t> </a:t>
            </a:r>
            <a:r>
              <a:rPr lang="en-US" dirty="0" err="1"/>
              <a:t>mỗi</a:t>
            </a:r>
            <a:r>
              <a:rPr lang="en-US" dirty="0"/>
              <a:t> </a:t>
            </a:r>
            <a:r>
              <a:rPr lang="en-US" i="1" dirty="0"/>
              <a:t>k</a:t>
            </a:r>
            <a:r>
              <a:rPr lang="en-US" dirty="0"/>
              <a:t> </a:t>
            </a:r>
            <a:r>
              <a:rPr lang="en-US" dirty="0">
                <a:sym typeface="Symbol" pitchFamily="18" charset="2"/>
              </a:rPr>
              <a:t></a:t>
            </a:r>
            <a:r>
              <a:rPr lang="en-US" dirty="0"/>
              <a:t> R,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tính</a:t>
            </a:r>
            <a:r>
              <a:rPr lang="en-US" dirty="0"/>
              <a:t> </a:t>
            </a:r>
            <a:r>
              <a:rPr lang="en-US" i="1" dirty="0" err="1"/>
              <a:t>S</a:t>
            </a:r>
            <a:r>
              <a:rPr lang="en-US" i="1" baseline="-25000" dirty="0" err="1"/>
              <a:t>A,k</a:t>
            </a:r>
            <a:endParaRPr lang="en-US" dirty="0"/>
          </a:p>
          <a:p>
            <a:pPr lvl="1"/>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tính</a:t>
            </a:r>
            <a:r>
              <a:rPr lang="en-US" dirty="0"/>
              <a:t> </a:t>
            </a:r>
            <a:r>
              <a:rPr lang="en-US" i="1" dirty="0"/>
              <a:t>V</a:t>
            </a:r>
            <a:r>
              <a:rPr lang="en-US" i="1" baseline="-25000" dirty="0"/>
              <a:t>A</a:t>
            </a:r>
            <a:endParaRPr lang="en-US" dirty="0"/>
          </a:p>
          <a:p>
            <a:pPr lvl="1"/>
            <a:r>
              <a:rPr lang="en-US" dirty="0" err="1"/>
              <a:t>Rất</a:t>
            </a:r>
            <a:r>
              <a:rPr lang="en-US" dirty="0"/>
              <a:t> </a:t>
            </a:r>
            <a:r>
              <a:rPr lang="en-US" dirty="0" err="1"/>
              <a:t>khó</a:t>
            </a:r>
            <a:r>
              <a:rPr lang="en-US" dirty="0"/>
              <a:t> (computationally infeasible) </a:t>
            </a:r>
            <a:r>
              <a:rPr lang="en-US" dirty="0" err="1"/>
              <a:t>để</a:t>
            </a:r>
            <a:r>
              <a:rPr lang="en-US" dirty="0"/>
              <a:t> </a:t>
            </a:r>
            <a:r>
              <a:rPr lang="en-US" dirty="0" err="1"/>
              <a:t>một</a:t>
            </a:r>
            <a:r>
              <a:rPr lang="en-US" dirty="0"/>
              <a:t> </a:t>
            </a:r>
            <a:r>
              <a:rPr lang="en-US" dirty="0" err="1"/>
              <a:t>người</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i="1" dirty="0"/>
              <a:t>A</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ra</a:t>
            </a:r>
            <a:r>
              <a:rPr lang="en-US" dirty="0"/>
              <a:t> </a:t>
            </a:r>
            <a:r>
              <a:rPr lang="en-US" i="1" dirty="0"/>
              <a:t>s</a:t>
            </a:r>
            <a:r>
              <a:rPr lang="en-US" dirty="0"/>
              <a:t>* </a:t>
            </a:r>
            <a:r>
              <a:rPr lang="en-US" dirty="0">
                <a:sym typeface="Symbol" pitchFamily="18" charset="2"/>
              </a:rPr>
              <a:t> </a:t>
            </a:r>
            <a:r>
              <a:rPr lang="en-US" i="1" dirty="0">
                <a:sym typeface="Symbol" pitchFamily="18" charset="2"/>
              </a:rPr>
              <a:t>S </a:t>
            </a:r>
            <a:r>
              <a:rPr lang="en-US" dirty="0" err="1">
                <a:sym typeface="Symbol" pitchFamily="18" charset="2"/>
              </a:rPr>
              <a:t>sao</a:t>
            </a:r>
            <a:r>
              <a:rPr lang="en-US" dirty="0">
                <a:sym typeface="Symbol" pitchFamily="18" charset="2"/>
              </a:rPr>
              <a:t> </a:t>
            </a:r>
            <a:r>
              <a:rPr lang="en-US" dirty="0" err="1">
                <a:sym typeface="Symbol" pitchFamily="18" charset="2"/>
              </a:rPr>
              <a:t>cho</a:t>
            </a:r>
            <a:r>
              <a:rPr lang="en-US" dirty="0">
                <a:sym typeface="Symbol" pitchFamily="18" charset="2"/>
              </a:rPr>
              <a:t> </a:t>
            </a:r>
            <a:r>
              <a:rPr lang="en-US" i="1" dirty="0">
                <a:sym typeface="Symbol" pitchFamily="18" charset="2"/>
              </a:rPr>
              <a:t>V</a:t>
            </a:r>
            <a:r>
              <a:rPr lang="en-US" i="1" baseline="-25000" dirty="0">
                <a:sym typeface="Symbol" pitchFamily="18" charset="2"/>
              </a:rPr>
              <a:t>A</a:t>
            </a:r>
            <a:r>
              <a:rPr lang="en-US" dirty="0">
                <a:sym typeface="Symbol" pitchFamily="18" charset="2"/>
              </a:rPr>
              <a:t>(</a:t>
            </a:r>
            <a:r>
              <a:rPr lang="en-US" i="1" dirty="0">
                <a:sym typeface="Symbol" pitchFamily="18" charset="2"/>
              </a:rPr>
              <a:t>s</a:t>
            </a:r>
            <a:r>
              <a:rPr lang="en-US" dirty="0">
                <a:sym typeface="Symbol" pitchFamily="18" charset="2"/>
              </a:rPr>
              <a:t>*)  </a:t>
            </a:r>
            <a:r>
              <a:rPr lang="en-US" i="1" dirty="0"/>
              <a:t>M</a:t>
            </a:r>
            <a:r>
              <a:rPr lang="en-US" i="1" baseline="-25000" dirty="0"/>
              <a:t>R</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236538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7" name="Rectangle 3"/>
          <p:cNvSpPr>
            <a:spLocks noGrp="1" noChangeArrowheads="1"/>
          </p:cNvSpPr>
          <p:nvPr>
            <p:ph type="ctrTitle"/>
          </p:nvPr>
        </p:nvSpPr>
        <p:spPr>
          <a:xfrm>
            <a:off x="727075" y="1798638"/>
            <a:ext cx="8416925" cy="641350"/>
          </a:xfrm>
        </p:spPr>
        <p:txBody>
          <a:bodyPr/>
          <a:lstStyle/>
          <a:p>
            <a:pPr eaLnBrk="1" hangingPunct="1">
              <a:defRPr/>
            </a:pPr>
            <a:r>
              <a:rPr lang="en-US" sz="4000"/>
              <a:t>Phương pháp RSA</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7263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pPr eaLnBrk="1" hangingPunct="1">
              <a:defRPr/>
            </a:pPr>
            <a:r>
              <a:rPr lang="en-US"/>
              <a:t>Phương pháp RSA</a:t>
            </a:r>
          </a:p>
        </p:txBody>
      </p:sp>
      <p:sp>
        <p:nvSpPr>
          <p:cNvPr id="760835" name="Rectangle 3"/>
          <p:cNvSpPr>
            <a:spLocks noGrp="1" noChangeArrowheads="1"/>
          </p:cNvSpPr>
          <p:nvPr>
            <p:ph type="body" idx="1"/>
          </p:nvPr>
        </p:nvSpPr>
        <p:spPr>
          <a:xfrm>
            <a:off x="304800" y="1600200"/>
            <a:ext cx="8650288" cy="5100638"/>
          </a:xfrm>
        </p:spPr>
        <p:txBody>
          <a:bodyPr/>
          <a:lstStyle/>
          <a:p>
            <a:pPr eaLnBrk="1" hangingPunct="1"/>
            <a:r>
              <a:rPr lang="en-US"/>
              <a:t>Phát sinh khóa </a:t>
            </a:r>
            <a:r>
              <a:rPr lang="en-US" i="1"/>
              <a:t>n, p, q, e, d</a:t>
            </a:r>
          </a:p>
          <a:p>
            <a:pPr eaLnBrk="1" hangingPunct="1"/>
            <a:r>
              <a:rPr lang="en-US"/>
              <a:t>Tạo chữ ký</a:t>
            </a:r>
          </a:p>
          <a:p>
            <a:pPr lvl="1" eaLnBrk="1" hangingPunct="1"/>
            <a:r>
              <a:rPr lang="en-US"/>
              <a:t>Tính </a:t>
            </a:r>
            <a:r>
              <a:rPr lang="en-US" i="1"/>
              <a:t>m</a:t>
            </a:r>
            <a:r>
              <a:rPr lang="en-US" i="1" baseline="-25000"/>
              <a:t>r</a:t>
            </a:r>
            <a:r>
              <a:rPr lang="en-US" i="1"/>
              <a:t> </a:t>
            </a:r>
            <a:r>
              <a:rPr lang="en-US"/>
              <a:t>= </a:t>
            </a:r>
            <a:r>
              <a:rPr lang="en-US" i="1"/>
              <a:t>R</a:t>
            </a:r>
            <a:r>
              <a:rPr lang="en-US"/>
              <a:t>(</a:t>
            </a:r>
            <a:r>
              <a:rPr lang="en-US" i="1"/>
              <a:t>m</a:t>
            </a:r>
            <a:r>
              <a:rPr lang="en-US"/>
              <a:t>)</a:t>
            </a:r>
          </a:p>
          <a:p>
            <a:pPr lvl="1" eaLnBrk="1" hangingPunct="1"/>
            <a:r>
              <a:rPr lang="en-US"/>
              <a:t>Tính </a:t>
            </a:r>
            <a:r>
              <a:rPr lang="en-US" i="1"/>
              <a:t>s </a:t>
            </a:r>
            <a:r>
              <a:rPr lang="en-US"/>
              <a:t>= </a:t>
            </a:r>
            <a:r>
              <a:rPr lang="en-US" i="1"/>
              <a:t>m</a:t>
            </a:r>
            <a:r>
              <a:rPr lang="en-US" i="1" baseline="-25000"/>
              <a:t>r</a:t>
            </a:r>
            <a:r>
              <a:rPr lang="en-US" baseline="30000"/>
              <a:t>d</a:t>
            </a:r>
            <a:r>
              <a:rPr lang="en-US"/>
              <a:t> mod </a:t>
            </a:r>
            <a:r>
              <a:rPr lang="en-US" i="1"/>
              <a:t>n</a:t>
            </a:r>
            <a:endParaRPr lang="en-US"/>
          </a:p>
          <a:p>
            <a:pPr lvl="1" eaLnBrk="1" hangingPunct="1"/>
            <a:r>
              <a:rPr lang="en-US"/>
              <a:t>Chữ ký tương ứng với </a:t>
            </a:r>
            <a:r>
              <a:rPr lang="en-US" i="1"/>
              <a:t>m</a:t>
            </a:r>
            <a:r>
              <a:rPr lang="en-US"/>
              <a:t> là </a:t>
            </a:r>
            <a:r>
              <a:rPr lang="en-US" i="1"/>
              <a:t>s</a:t>
            </a:r>
            <a:endParaRPr lang="en-US"/>
          </a:p>
          <a:p>
            <a:pPr eaLnBrk="1" hangingPunct="1"/>
            <a:r>
              <a:rPr lang="en-US"/>
              <a:t>Kiểm tra chữ ký</a:t>
            </a:r>
          </a:p>
          <a:p>
            <a:pPr lvl="1" eaLnBrk="1" hangingPunct="1"/>
            <a:r>
              <a:rPr lang="en-US"/>
              <a:t>Nhận được public key (</a:t>
            </a:r>
            <a:r>
              <a:rPr lang="en-US" i="1"/>
              <a:t>n</a:t>
            </a:r>
            <a:r>
              <a:rPr lang="en-US"/>
              <a:t>, </a:t>
            </a:r>
            <a:r>
              <a:rPr lang="en-US" i="1"/>
              <a:t>e</a:t>
            </a:r>
            <a:r>
              <a:rPr lang="en-US"/>
              <a:t>)</a:t>
            </a:r>
          </a:p>
          <a:p>
            <a:pPr lvl="1" eaLnBrk="1" hangingPunct="1"/>
            <a:r>
              <a:rPr lang="en-US"/>
              <a:t>Tính </a:t>
            </a:r>
            <a:r>
              <a:rPr lang="en-US" i="1"/>
              <a:t>m</a:t>
            </a:r>
            <a:r>
              <a:rPr lang="en-US" i="1" baseline="-25000"/>
              <a:t>r</a:t>
            </a:r>
            <a:r>
              <a:rPr lang="en-US"/>
              <a:t> = </a:t>
            </a:r>
            <a:r>
              <a:rPr lang="en-US" i="1"/>
              <a:t>s</a:t>
            </a:r>
            <a:r>
              <a:rPr lang="en-US" i="1" baseline="30000"/>
              <a:t>e</a:t>
            </a:r>
            <a:r>
              <a:rPr lang="en-US"/>
              <a:t> mod </a:t>
            </a:r>
            <a:r>
              <a:rPr lang="en-US" i="1"/>
              <a:t>n</a:t>
            </a:r>
            <a:endParaRPr lang="en-US"/>
          </a:p>
          <a:p>
            <a:pPr lvl="1" eaLnBrk="1" hangingPunct="1"/>
            <a:r>
              <a:rPr lang="en-US"/>
              <a:t>Kiểm tra </a:t>
            </a:r>
            <a:r>
              <a:rPr lang="en-US" i="1"/>
              <a:t>m</a:t>
            </a:r>
            <a:r>
              <a:rPr lang="en-US" i="1" baseline="-25000"/>
              <a:t>r</a:t>
            </a:r>
            <a:r>
              <a:rPr lang="en-US"/>
              <a:t> </a:t>
            </a:r>
            <a:r>
              <a:rPr lang="en-US">
                <a:sym typeface="Symbol" pitchFamily="18" charset="2"/>
              </a:rPr>
              <a:t> </a:t>
            </a:r>
            <a:r>
              <a:rPr lang="en-US" i="1">
                <a:sym typeface="Symbol" pitchFamily="18" charset="2"/>
              </a:rPr>
              <a:t>M</a:t>
            </a:r>
            <a:r>
              <a:rPr lang="en-US" i="1" baseline="-25000">
                <a:sym typeface="Symbol" pitchFamily="18" charset="2"/>
              </a:rPr>
              <a:t>r</a:t>
            </a:r>
            <a:endParaRPr lang="en-US">
              <a:sym typeface="Symbol" pitchFamily="18" charset="2"/>
            </a:endParaRPr>
          </a:p>
          <a:p>
            <a:pPr lvl="1" eaLnBrk="1" hangingPunct="1"/>
            <a:r>
              <a:rPr lang="en-US">
                <a:sym typeface="Symbol" pitchFamily="18" charset="2"/>
              </a:rPr>
              <a:t>Khôi phục </a:t>
            </a:r>
            <a:r>
              <a:rPr lang="en-US" i="1"/>
              <a:t>m</a:t>
            </a:r>
            <a:r>
              <a:rPr lang="en-US"/>
              <a:t> = </a:t>
            </a:r>
            <a:r>
              <a:rPr lang="en-US" i="1"/>
              <a:t>R</a:t>
            </a:r>
            <a:r>
              <a:rPr lang="en-US" baseline="30000"/>
              <a:t>-1</a:t>
            </a:r>
            <a:r>
              <a:rPr lang="en-US"/>
              <a:t>(</a:t>
            </a:r>
            <a:r>
              <a:rPr lang="en-US" i="1"/>
              <a:t>m</a:t>
            </a:r>
            <a:r>
              <a:rPr lang="en-US" i="1" baseline="-25000"/>
              <a:t>r</a:t>
            </a:r>
            <a:r>
              <a:rPr lang="en-US"/>
              <a:t>)</a:t>
            </a:r>
          </a:p>
        </p:txBody>
      </p:sp>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5488" y="1447800"/>
            <a:ext cx="1447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365156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eaLnBrk="1" hangingPunct="1">
              <a:defRPr/>
            </a:pPr>
            <a:r>
              <a:rPr lang="en-US"/>
              <a:t>Phương pháp RSA</a:t>
            </a:r>
          </a:p>
        </p:txBody>
      </p:sp>
      <p:sp>
        <p:nvSpPr>
          <p:cNvPr id="762883" name="Rectangle 3"/>
          <p:cNvSpPr>
            <a:spLocks noGrp="1" noChangeArrowheads="1"/>
          </p:cNvSpPr>
          <p:nvPr>
            <p:ph type="body" idx="1"/>
          </p:nvPr>
        </p:nvSpPr>
        <p:spPr>
          <a:xfrm>
            <a:off x="382588" y="1414463"/>
            <a:ext cx="8380412" cy="4616450"/>
          </a:xfrm>
        </p:spPr>
        <p:txBody>
          <a:bodyPr/>
          <a:lstStyle/>
          <a:p>
            <a:pPr eaLnBrk="1" hangingPunct="1"/>
            <a:r>
              <a:rPr lang="en-US" dirty="0" err="1"/>
              <a:t>Tấn</a:t>
            </a:r>
            <a:r>
              <a:rPr lang="en-US" dirty="0"/>
              <a:t> </a:t>
            </a:r>
            <a:r>
              <a:rPr lang="en-US" dirty="0" err="1"/>
              <a:t>công</a:t>
            </a:r>
            <a:endParaRPr lang="en-US" dirty="0"/>
          </a:p>
          <a:p>
            <a:pPr lvl="1" eaLnBrk="1" hangingPunct="1"/>
            <a:r>
              <a:rPr lang="en-US" dirty="0" err="1"/>
              <a:t>Phân</a:t>
            </a:r>
            <a:r>
              <a:rPr lang="en-US" dirty="0"/>
              <a:t> </a:t>
            </a:r>
            <a:r>
              <a:rPr lang="en-US" dirty="0" err="1"/>
              <a:t>tích</a:t>
            </a:r>
            <a:r>
              <a:rPr lang="en-US" dirty="0"/>
              <a:t> </a:t>
            </a:r>
            <a:r>
              <a:rPr lang="en-US" dirty="0" err="1"/>
              <a:t>ra</a:t>
            </a:r>
            <a:r>
              <a:rPr lang="en-US" dirty="0"/>
              <a:t> </a:t>
            </a:r>
            <a:r>
              <a:rPr lang="en-US" dirty="0" err="1"/>
              <a:t>thừa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lớn</a:t>
            </a:r>
            <a:endParaRPr lang="en-US" dirty="0"/>
          </a:p>
          <a:p>
            <a:pPr lvl="1" eaLnBrk="1" hangingPunct="1"/>
            <a:r>
              <a:rPr lang="en-US" dirty="0" err="1"/>
              <a:t>Khả</a:t>
            </a:r>
            <a:r>
              <a:rPr lang="en-US" dirty="0"/>
              <a:t> </a:t>
            </a:r>
            <a:r>
              <a:rPr lang="en-US" dirty="0" err="1"/>
              <a:t>năng</a:t>
            </a:r>
            <a:r>
              <a:rPr lang="en-US" dirty="0"/>
              <a:t> </a:t>
            </a:r>
            <a:r>
              <a:rPr lang="en-US" dirty="0" err="1"/>
              <a:t>nhiều</a:t>
            </a:r>
            <a:r>
              <a:rPr lang="en-US" dirty="0"/>
              <a:t> </a:t>
            </a:r>
            <a:r>
              <a:rPr lang="en-US" dirty="0" err="1"/>
              <a:t>cặp</a:t>
            </a:r>
            <a:r>
              <a:rPr lang="en-US" dirty="0"/>
              <a:t> </a:t>
            </a:r>
            <a:r>
              <a:rPr lang="en-US" dirty="0" err="1"/>
              <a:t>khóa</a:t>
            </a:r>
            <a:r>
              <a:rPr lang="en-US" dirty="0"/>
              <a:t> </a:t>
            </a:r>
            <a:r>
              <a:rPr lang="en-US" dirty="0" err="1"/>
              <a:t>cho</a:t>
            </a:r>
            <a:r>
              <a:rPr lang="en-US" dirty="0"/>
              <a:t> </a:t>
            </a:r>
            <a:r>
              <a:rPr lang="en-US" dirty="0" err="1"/>
              <a:t>ra</a:t>
            </a:r>
            <a:r>
              <a:rPr lang="en-US" dirty="0"/>
              <a:t> </a:t>
            </a:r>
            <a:r>
              <a:rPr lang="en-US" dirty="0" err="1"/>
              <a:t>cùng</a:t>
            </a:r>
            <a:r>
              <a:rPr lang="en-US" dirty="0"/>
              <a:t> </a:t>
            </a:r>
            <a:r>
              <a:rPr lang="en-US" dirty="0" err="1"/>
              <a:t>chữ</a:t>
            </a:r>
            <a:r>
              <a:rPr lang="en-US" dirty="0"/>
              <a:t> </a:t>
            </a:r>
            <a:r>
              <a:rPr lang="en-US" dirty="0" err="1"/>
              <a:t>ký</a:t>
            </a:r>
            <a:endParaRPr lang="en-US" dirty="0"/>
          </a:p>
          <a:p>
            <a:pPr lvl="1" eaLnBrk="1" hangingPunct="1"/>
            <a:r>
              <a:rPr lang="en-US" dirty="0" err="1"/>
              <a:t>Tính</a:t>
            </a:r>
            <a:r>
              <a:rPr lang="en-US" dirty="0"/>
              <a:t> </a:t>
            </a:r>
            <a:r>
              <a:rPr lang="en-US" dirty="0" err="1"/>
              <a:t>chất</a:t>
            </a:r>
            <a:r>
              <a:rPr lang="en-US" dirty="0"/>
              <a:t> </a:t>
            </a:r>
            <a:r>
              <a:rPr lang="en-US" dirty="0" err="1"/>
              <a:t>homomorphic</a:t>
            </a:r>
            <a:r>
              <a:rPr lang="en-US" dirty="0"/>
              <a:t>:</a:t>
            </a:r>
          </a:p>
          <a:p>
            <a:pPr lvl="1" eaLnBrk="1" hangingPunct="1"/>
            <a:endParaRPr lang="en-US" dirty="0"/>
          </a:p>
          <a:p>
            <a:pPr lvl="1" eaLnBrk="1" hangingPunct="1"/>
            <a:endParaRPr lang="en-US" dirty="0"/>
          </a:p>
          <a:p>
            <a:pPr lvl="1" eaLnBrk="1" hangingPunct="1"/>
            <a:endParaRPr lang="en-US" dirty="0"/>
          </a:p>
          <a:p>
            <a:pPr lvl="1" eaLnBrk="1" hangingPunct="1">
              <a:buFont typeface="Wingdings 2" pitchFamily="18" charset="2"/>
              <a:buNone/>
            </a:pPr>
            <a:endParaRPr lang="en-US" dirty="0"/>
          </a:p>
          <a:p>
            <a:pPr lvl="1" eaLnBrk="1" hangingPunct="1">
              <a:buFont typeface="Wingdings 2" pitchFamily="18" charset="2"/>
              <a:buNone/>
            </a:pPr>
            <a:endParaRPr lang="en-US" dirty="0"/>
          </a:p>
          <a:p>
            <a:pPr lvl="1" eaLnBrk="1" hangingPunct="1">
              <a:buFont typeface="Wingdings 2" pitchFamily="18" charset="2"/>
              <a:buNone/>
            </a:pPr>
            <a:endParaRPr lang="en-US" dirty="0"/>
          </a:p>
          <a:p>
            <a:pPr eaLnBrk="1" hangingPunct="1"/>
            <a:r>
              <a:rPr lang="en-US" dirty="0" err="1"/>
              <a:t>Vấn</a:t>
            </a:r>
            <a:r>
              <a:rPr lang="en-US" dirty="0"/>
              <a:t> </a:t>
            </a:r>
            <a:r>
              <a:rPr lang="en-US" dirty="0" err="1"/>
              <a:t>đề</a:t>
            </a:r>
            <a:r>
              <a:rPr lang="en-US" dirty="0"/>
              <a:t> </a:t>
            </a:r>
            <a:r>
              <a:rPr lang="en-US" dirty="0" err="1"/>
              <a:t>tái</a:t>
            </a:r>
            <a:r>
              <a:rPr lang="en-US" dirty="0"/>
              <a:t> </a:t>
            </a:r>
            <a:r>
              <a:rPr lang="en-US" dirty="0" err="1"/>
              <a:t>cấu</a:t>
            </a:r>
            <a:r>
              <a:rPr lang="en-US" dirty="0"/>
              <a:t> </a:t>
            </a:r>
            <a:r>
              <a:rPr lang="en-US" dirty="0" err="1"/>
              <a:t>trúc</a:t>
            </a:r>
            <a:r>
              <a:rPr lang="en-US" dirty="0"/>
              <a:t> </a:t>
            </a:r>
            <a:r>
              <a:rPr lang="en-US" dirty="0" err="1"/>
              <a:t>nội</a:t>
            </a:r>
            <a:r>
              <a:rPr lang="en-US" dirty="0"/>
              <a:t> dung (</a:t>
            </a:r>
            <a:r>
              <a:rPr lang="en-US" dirty="0" err="1"/>
              <a:t>Reblocking</a:t>
            </a:r>
            <a:r>
              <a:rPr lang="en-US" dirty="0"/>
              <a:t> problem)</a:t>
            </a:r>
          </a:p>
        </p:txBody>
      </p:sp>
      <p:graphicFrame>
        <p:nvGraphicFramePr>
          <p:cNvPr id="1026" name="Object 4"/>
          <p:cNvGraphicFramePr>
            <a:graphicFrameLocks noGrp="1" noChangeAspect="1"/>
          </p:cNvGraphicFramePr>
          <p:nvPr>
            <p:ph sz="half" idx="4294967295"/>
            <p:extLst>
              <p:ext uri="{D42A27DB-BD31-4B8C-83A1-F6EECF244321}">
                <p14:modId xmlns:p14="http://schemas.microsoft.com/office/powerpoint/2010/main" val="2396419396"/>
              </p:ext>
            </p:extLst>
          </p:nvPr>
        </p:nvGraphicFramePr>
        <p:xfrm>
          <a:off x="5029200" y="2916238"/>
          <a:ext cx="2605088" cy="2417762"/>
        </p:xfrm>
        <a:graphic>
          <a:graphicData uri="http://schemas.openxmlformats.org/presentationml/2006/ole">
            <mc:AlternateContent xmlns:mc="http://schemas.openxmlformats.org/markup-compatibility/2006">
              <mc:Choice xmlns:v="urn:schemas-microsoft-com:vml" Requires="v">
                <p:oleObj spid="_x0000_s1030" name="Equation" r:id="rId4" imgW="1041120" imgH="965160" progId="Equation.3">
                  <p:embed/>
                </p:oleObj>
              </mc:Choice>
              <mc:Fallback>
                <p:oleObj name="Equation" r:id="rId4" imgW="1041120" imgH="965160" progId="Equation.3">
                  <p:embed/>
                  <p:pic>
                    <p:nvPicPr>
                      <p:cNvPr id="0" name=""/>
                      <p:cNvPicPr>
                        <a:picLocks noChangeAspect="1" noChangeArrowheads="1"/>
                      </p:cNvPicPr>
                      <p:nvPr/>
                    </p:nvPicPr>
                    <p:blipFill>
                      <a:blip r:embed="rId5"/>
                      <a:srcRect/>
                      <a:stretch>
                        <a:fillRect/>
                      </a:stretch>
                    </p:blipFill>
                    <p:spPr bwMode="auto">
                      <a:xfrm>
                        <a:off x="5029200" y="2916238"/>
                        <a:ext cx="2605088" cy="2417762"/>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354321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pPr eaLnBrk="1" hangingPunct="1">
              <a:defRPr/>
            </a:pPr>
            <a:r>
              <a:rPr lang="en-US"/>
              <a:t>Nội dung</a:t>
            </a:r>
          </a:p>
        </p:txBody>
      </p:sp>
      <p:sp>
        <p:nvSpPr>
          <p:cNvPr id="739331" name="Rectangle 3"/>
          <p:cNvSpPr>
            <a:spLocks noGrp="1" noChangeArrowheads="1"/>
          </p:cNvSpPr>
          <p:nvPr>
            <p:ph type="body" idx="1"/>
          </p:nvPr>
        </p:nvSpPr>
        <p:spPr>
          <a:xfrm>
            <a:off x="382588" y="1414463"/>
            <a:ext cx="8380412" cy="2032000"/>
          </a:xfrm>
        </p:spPr>
        <p:txBody>
          <a:bodyPr/>
          <a:lstStyle/>
          <a:p>
            <a:pPr eaLnBrk="1" hangingPunct="1"/>
            <a:r>
              <a:rPr lang="en-US"/>
              <a:t>Mở đầu</a:t>
            </a:r>
          </a:p>
          <a:p>
            <a:pPr eaLnBrk="1" hangingPunct="1"/>
            <a:r>
              <a:rPr lang="en-US"/>
              <a:t>Phương pháp RSA</a:t>
            </a:r>
          </a:p>
          <a:p>
            <a:pPr eaLnBrk="1" hangingPunct="1"/>
            <a:r>
              <a:rPr lang="en-US"/>
              <a:t>Phương pháp DSA (đọc thêm)</a:t>
            </a:r>
          </a:p>
          <a:p>
            <a:pPr eaLnBrk="1" hangingPunct="1"/>
            <a:r>
              <a:rPr lang="en-US"/>
              <a:t>Phương pháp ElGamal (đọc thêm)</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355537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86019" name="Rectangle 3"/>
          <p:cNvSpPr>
            <a:spLocks noGrp="1" noChangeArrowheads="1"/>
          </p:cNvSpPr>
          <p:nvPr>
            <p:ph type="body" idx="1"/>
          </p:nvPr>
        </p:nvSpPr>
        <p:spPr>
          <a:xfrm>
            <a:off x="382588" y="1414463"/>
            <a:ext cx="8380412" cy="4843462"/>
          </a:xfrm>
          <a:noFill/>
        </p:spPr>
        <p:txBody>
          <a:bodyPr/>
          <a:lstStyle/>
          <a:p>
            <a:pPr algn="just"/>
            <a:r>
              <a:rPr lang="en-US" dirty="0" err="1"/>
              <a:t>Khi</a:t>
            </a:r>
            <a:r>
              <a:rPr lang="en-US" dirty="0"/>
              <a:t> </a:t>
            </a:r>
            <a:r>
              <a:rPr lang="en-US" dirty="0" err="1"/>
              <a:t>tạo</a:t>
            </a:r>
            <a:r>
              <a:rPr lang="en-US" dirty="0"/>
              <a:t> </a:t>
            </a:r>
            <a:r>
              <a:rPr lang="en-US" dirty="0" err="1"/>
              <a:t>chữ</a:t>
            </a:r>
            <a:r>
              <a:rPr lang="en-US" dirty="0"/>
              <a:t> </a:t>
            </a:r>
            <a:r>
              <a:rPr lang="en-US" dirty="0" err="1"/>
              <a:t>ký</a:t>
            </a:r>
            <a:r>
              <a:rPr lang="en-US" dirty="0"/>
              <a:t> </a:t>
            </a:r>
            <a:r>
              <a:rPr lang="en-US" dirty="0" err="1"/>
              <a:t>trên</a:t>
            </a:r>
            <a:r>
              <a:rPr lang="en-US" dirty="0"/>
              <a:t> </a:t>
            </a:r>
            <a:r>
              <a:rPr lang="en-US" dirty="0" err="1"/>
              <a:t>văn</a:t>
            </a:r>
            <a:r>
              <a:rPr lang="en-US" dirty="0"/>
              <a:t> </a:t>
            </a:r>
            <a:r>
              <a:rPr lang="en-US" dirty="0" err="1"/>
              <a:t>bản</a:t>
            </a:r>
            <a:r>
              <a:rPr lang="en-US" dirty="0"/>
              <a:t> </a:t>
            </a:r>
            <a:r>
              <a:rPr lang="en-US" dirty="0" err="1"/>
              <a:t>cần</a:t>
            </a:r>
            <a:r>
              <a:rPr lang="en-US" dirty="0"/>
              <a:t> </a:t>
            </a:r>
            <a:r>
              <a:rPr lang="en-US" dirty="0" err="1"/>
              <a:t>ký</a:t>
            </a:r>
            <a:r>
              <a:rPr lang="en-US" dirty="0"/>
              <a:t>, </a:t>
            </a:r>
            <a:r>
              <a:rPr lang="en-US" dirty="0" err="1"/>
              <a:t>văn</a:t>
            </a:r>
            <a:r>
              <a:rPr lang="en-US" dirty="0"/>
              <a:t> </a:t>
            </a:r>
            <a:r>
              <a:rPr lang="en-US" dirty="0" err="1"/>
              <a:t>bản</a:t>
            </a:r>
            <a:r>
              <a:rPr lang="en-US" dirty="0"/>
              <a:t> </a:t>
            </a:r>
            <a:r>
              <a:rPr lang="en-US" dirty="0" err="1"/>
              <a:t>có</a:t>
            </a:r>
            <a:r>
              <a:rPr lang="en-US" dirty="0"/>
              <a:t> </a:t>
            </a:r>
            <a:r>
              <a:rPr lang="en-US" dirty="0" err="1"/>
              <a:t>thể</a:t>
            </a:r>
            <a:r>
              <a:rPr lang="en-US" dirty="0"/>
              <a:t> </a:t>
            </a:r>
            <a:r>
              <a:rPr lang="en-US" dirty="0" err="1">
                <a:solidFill>
                  <a:srgbClr val="FF99FF"/>
                </a:solidFill>
              </a:rPr>
              <a:t>dài</a:t>
            </a:r>
            <a:r>
              <a:rPr lang="en-US" dirty="0">
                <a:solidFill>
                  <a:srgbClr val="FF99FF"/>
                </a:solidFill>
              </a:rPr>
              <a:t> </a:t>
            </a:r>
            <a:r>
              <a:rPr lang="en-US" dirty="0" err="1">
                <a:solidFill>
                  <a:srgbClr val="FF99FF"/>
                </a:solidFill>
              </a:rPr>
              <a:t>hơn</a:t>
            </a:r>
            <a:r>
              <a:rPr lang="en-US" dirty="0">
                <a:solidFill>
                  <a:srgbClr val="FF99FF"/>
                </a:solidFill>
              </a:rPr>
              <a:t> </a:t>
            </a:r>
            <a:r>
              <a:rPr lang="en-US" dirty="0" err="1">
                <a:solidFill>
                  <a:srgbClr val="FF99FF"/>
                </a:solidFill>
              </a:rPr>
              <a:t>kích</a:t>
            </a:r>
            <a:r>
              <a:rPr lang="en-US" dirty="0">
                <a:solidFill>
                  <a:srgbClr val="FF99FF"/>
                </a:solidFill>
              </a:rPr>
              <a:t> </a:t>
            </a:r>
            <a:r>
              <a:rPr lang="en-US" dirty="0" err="1">
                <a:solidFill>
                  <a:srgbClr val="FF99FF"/>
                </a:solidFill>
              </a:rPr>
              <a:t>thước</a:t>
            </a:r>
            <a:r>
              <a:rPr lang="en-US" dirty="0">
                <a:solidFill>
                  <a:srgbClr val="FF99FF"/>
                </a:solidFill>
              </a:rPr>
              <a:t> </a:t>
            </a:r>
            <a:r>
              <a:rPr lang="en-US" dirty="0" err="1">
                <a:solidFill>
                  <a:srgbClr val="FF99FF"/>
                </a:solidFill>
              </a:rPr>
              <a:t>khối</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tạo</a:t>
            </a:r>
            <a:r>
              <a:rPr lang="en-US" dirty="0"/>
              <a:t> </a:t>
            </a:r>
            <a:r>
              <a:rPr lang="en-US" dirty="0" err="1"/>
              <a:t>chữ</a:t>
            </a:r>
            <a:r>
              <a:rPr lang="en-US" dirty="0"/>
              <a:t> </a:t>
            </a:r>
            <a:r>
              <a:rPr lang="en-US" dirty="0" err="1"/>
              <a:t>ký</a:t>
            </a:r>
            <a:r>
              <a:rPr lang="en-US" dirty="0"/>
              <a:t>. </a:t>
            </a:r>
            <a:r>
              <a:rPr lang="en-US" dirty="0" err="1"/>
              <a:t>Giải</a:t>
            </a:r>
            <a:r>
              <a:rPr lang="en-US" dirty="0"/>
              <a:t> </a:t>
            </a:r>
            <a:r>
              <a:rPr lang="en-US" dirty="0" err="1"/>
              <a:t>pháp</a:t>
            </a:r>
            <a:r>
              <a:rPr lang="en-US" dirty="0"/>
              <a:t>?</a:t>
            </a:r>
          </a:p>
          <a:p>
            <a:pPr lvl="1" algn="just"/>
            <a:r>
              <a:rPr lang="en-US" dirty="0" err="1"/>
              <a:t>Ký</a:t>
            </a:r>
            <a:r>
              <a:rPr lang="en-US" dirty="0"/>
              <a:t> </a:t>
            </a:r>
            <a:r>
              <a:rPr lang="en-US" dirty="0" err="1"/>
              <a:t>từng</a:t>
            </a:r>
            <a:r>
              <a:rPr lang="en-US" dirty="0"/>
              <a:t> </a:t>
            </a:r>
            <a:r>
              <a:rPr lang="en-US" dirty="0" err="1"/>
              <a:t>khối</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grpSp>
        <p:nvGrpSpPr>
          <p:cNvPr id="86057" name="Group 41"/>
          <p:cNvGrpSpPr>
            <a:grpSpLocks/>
          </p:cNvGrpSpPr>
          <p:nvPr/>
        </p:nvGrpSpPr>
        <p:grpSpPr bwMode="auto">
          <a:xfrm>
            <a:off x="1981200" y="3200400"/>
            <a:ext cx="1143000" cy="2667000"/>
            <a:chOff x="1200" y="1728"/>
            <a:chExt cx="720" cy="1680"/>
          </a:xfrm>
        </p:grpSpPr>
        <p:grpSp>
          <p:nvGrpSpPr>
            <p:cNvPr id="86058" name="Group 42"/>
            <p:cNvGrpSpPr>
              <a:grpSpLocks/>
            </p:cNvGrpSpPr>
            <p:nvPr/>
          </p:nvGrpSpPr>
          <p:grpSpPr bwMode="auto">
            <a:xfrm>
              <a:off x="1200" y="1728"/>
              <a:ext cx="720" cy="1056"/>
              <a:chOff x="96" y="2928"/>
              <a:chExt cx="1104" cy="1056"/>
            </a:xfrm>
          </p:grpSpPr>
          <p:sp>
            <p:nvSpPr>
              <p:cNvPr id="86059" name="AutoShape 43"/>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1</a:t>
                </a:r>
                <a:endParaRPr lang="en-US">
                  <a:solidFill>
                    <a:schemeClr val="tx1"/>
                  </a:solidFill>
                  <a:effectLst>
                    <a:outerShdw blurRad="38100" dist="38100" dir="2700000" algn="tl">
                      <a:srgbClr val="000000"/>
                    </a:outerShdw>
                  </a:effectLst>
                  <a:latin typeface="Times New Roman" pitchFamily="18" charset="0"/>
                </a:endParaRPr>
              </a:p>
            </p:txBody>
          </p:sp>
          <p:sp>
            <p:nvSpPr>
              <p:cNvPr id="86060" name="Rectangle 44"/>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6061" name="AutoShape 45"/>
              <p:cNvCxnSpPr>
                <a:cxnSpLocks noChangeShapeType="1"/>
                <a:stCxn id="86059" idx="2"/>
                <a:endCxn id="86060"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6062" name="Rectangle 46"/>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6063" name="Line 47"/>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64" name="Group 48"/>
          <p:cNvGrpSpPr>
            <a:grpSpLocks/>
          </p:cNvGrpSpPr>
          <p:nvPr/>
        </p:nvGrpSpPr>
        <p:grpSpPr bwMode="auto">
          <a:xfrm>
            <a:off x="3276600" y="3200400"/>
            <a:ext cx="1143000" cy="2667000"/>
            <a:chOff x="1200" y="1728"/>
            <a:chExt cx="720" cy="1680"/>
          </a:xfrm>
        </p:grpSpPr>
        <p:grpSp>
          <p:nvGrpSpPr>
            <p:cNvPr id="86065" name="Group 49"/>
            <p:cNvGrpSpPr>
              <a:grpSpLocks/>
            </p:cNvGrpSpPr>
            <p:nvPr/>
          </p:nvGrpSpPr>
          <p:grpSpPr bwMode="auto">
            <a:xfrm>
              <a:off x="1200" y="1728"/>
              <a:ext cx="720" cy="1056"/>
              <a:chOff x="96" y="2928"/>
              <a:chExt cx="1104" cy="1056"/>
            </a:xfrm>
          </p:grpSpPr>
          <p:sp>
            <p:nvSpPr>
              <p:cNvPr id="86066" name="AutoShape 50"/>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2</a:t>
                </a:r>
                <a:endParaRPr lang="en-US">
                  <a:solidFill>
                    <a:schemeClr val="tx1"/>
                  </a:solidFill>
                  <a:effectLst>
                    <a:outerShdw blurRad="38100" dist="38100" dir="2700000" algn="tl">
                      <a:srgbClr val="000000"/>
                    </a:outerShdw>
                  </a:effectLst>
                  <a:latin typeface="Times New Roman" pitchFamily="18" charset="0"/>
                </a:endParaRPr>
              </a:p>
            </p:txBody>
          </p:sp>
          <p:sp>
            <p:nvSpPr>
              <p:cNvPr id="86067" name="Rectangle 51"/>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6068" name="AutoShape 52"/>
              <p:cNvCxnSpPr>
                <a:cxnSpLocks noChangeShapeType="1"/>
                <a:stCxn id="86066" idx="2"/>
                <a:endCxn id="86067"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6069" name="Rectangle 53"/>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6070" name="Line 54"/>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71" name="Group 55"/>
          <p:cNvGrpSpPr>
            <a:grpSpLocks/>
          </p:cNvGrpSpPr>
          <p:nvPr/>
        </p:nvGrpSpPr>
        <p:grpSpPr bwMode="auto">
          <a:xfrm>
            <a:off x="5791200" y="3200400"/>
            <a:ext cx="1143000" cy="2667000"/>
            <a:chOff x="1200" y="1728"/>
            <a:chExt cx="720" cy="1680"/>
          </a:xfrm>
        </p:grpSpPr>
        <p:grpSp>
          <p:nvGrpSpPr>
            <p:cNvPr id="86072" name="Group 56"/>
            <p:cNvGrpSpPr>
              <a:grpSpLocks/>
            </p:cNvGrpSpPr>
            <p:nvPr/>
          </p:nvGrpSpPr>
          <p:grpSpPr bwMode="auto">
            <a:xfrm>
              <a:off x="1200" y="1728"/>
              <a:ext cx="720" cy="1056"/>
              <a:chOff x="96" y="2928"/>
              <a:chExt cx="1104" cy="1056"/>
            </a:xfrm>
          </p:grpSpPr>
          <p:sp>
            <p:nvSpPr>
              <p:cNvPr id="86073" name="AutoShape 57"/>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i="1">
                    <a:effectLst>
                      <a:outerShdw blurRad="38100" dist="38100" dir="2700000" algn="tl">
                        <a:srgbClr val="FFFFFF"/>
                      </a:outerShdw>
                    </a:effectLst>
                    <a:latin typeface="Times New Roman" pitchFamily="18" charset="0"/>
                  </a:rPr>
                  <a:t>n</a:t>
                </a:r>
                <a:endParaRPr lang="en-US" i="1">
                  <a:solidFill>
                    <a:schemeClr val="tx1"/>
                  </a:solidFill>
                  <a:effectLst>
                    <a:outerShdw blurRad="38100" dist="38100" dir="2700000" algn="tl">
                      <a:srgbClr val="000000"/>
                    </a:outerShdw>
                  </a:effectLst>
                  <a:latin typeface="Times New Roman" pitchFamily="18" charset="0"/>
                </a:endParaRPr>
              </a:p>
            </p:txBody>
          </p:sp>
          <p:sp>
            <p:nvSpPr>
              <p:cNvPr id="86074" name="Rectangle 58"/>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6075" name="AutoShape 59"/>
              <p:cNvCxnSpPr>
                <a:cxnSpLocks noChangeShapeType="1"/>
                <a:stCxn id="86073" idx="2"/>
                <a:endCxn id="86074"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6076" name="Rectangle 60"/>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6077" name="Line 61"/>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7251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87043" name="Rectangle 3"/>
          <p:cNvSpPr>
            <a:spLocks noGrp="1" noChangeArrowheads="1"/>
          </p:cNvSpPr>
          <p:nvPr>
            <p:ph type="body" idx="1"/>
          </p:nvPr>
        </p:nvSpPr>
        <p:spPr>
          <a:xfrm>
            <a:off x="382588" y="1414463"/>
            <a:ext cx="8380412" cy="4972050"/>
          </a:xfrm>
          <a:noFill/>
        </p:spPr>
        <p:txBody>
          <a:bodyPr/>
          <a:lstStyle/>
          <a:p>
            <a:pPr algn="just"/>
            <a:r>
              <a:rPr lang="en-US"/>
              <a:t>Điều gì  xảy ra:</a:t>
            </a:r>
          </a:p>
          <a:p>
            <a:pPr lvl="1" algn="just"/>
            <a:r>
              <a:rPr lang="en-US"/>
              <a:t>Khi thay đổi thứ tự khối (và chữ ký tương ứng?)</a:t>
            </a:r>
          </a:p>
          <a:p>
            <a:pPr lvl="1" algn="just"/>
            <a:r>
              <a:rPr lang="en-US"/>
              <a:t>Khi bỏ bớt/lặp lại nhiều lần 1 khối (và chữ ký tương ứng?)</a:t>
            </a:r>
          </a:p>
          <a:p>
            <a:pPr lvl="1" algn="just"/>
            <a:endParaRPr lang="en-US"/>
          </a:p>
          <a:p>
            <a:pPr lvl="1" algn="just"/>
            <a:endParaRPr lang="en-US"/>
          </a:p>
          <a:p>
            <a:pPr lvl="1" algn="just"/>
            <a:endParaRPr lang="en-US"/>
          </a:p>
          <a:p>
            <a:pPr lvl="1" algn="just"/>
            <a:endParaRPr lang="en-US"/>
          </a:p>
          <a:p>
            <a:pPr lvl="1" algn="just"/>
            <a:endParaRPr lang="en-US"/>
          </a:p>
          <a:p>
            <a:pPr lvl="1" algn="just"/>
            <a:endParaRPr lang="en-US">
              <a:effectLst/>
            </a:endParaRPr>
          </a:p>
        </p:txBody>
      </p:sp>
      <p:grpSp>
        <p:nvGrpSpPr>
          <p:cNvPr id="87044" name="Group 4"/>
          <p:cNvGrpSpPr>
            <a:grpSpLocks/>
          </p:cNvGrpSpPr>
          <p:nvPr/>
        </p:nvGrpSpPr>
        <p:grpSpPr bwMode="auto">
          <a:xfrm>
            <a:off x="1981200" y="3352800"/>
            <a:ext cx="1143000" cy="2667000"/>
            <a:chOff x="1200" y="1728"/>
            <a:chExt cx="720" cy="1680"/>
          </a:xfrm>
        </p:grpSpPr>
        <p:grpSp>
          <p:nvGrpSpPr>
            <p:cNvPr id="87045" name="Group 5"/>
            <p:cNvGrpSpPr>
              <a:grpSpLocks/>
            </p:cNvGrpSpPr>
            <p:nvPr/>
          </p:nvGrpSpPr>
          <p:grpSpPr bwMode="auto">
            <a:xfrm>
              <a:off x="1200" y="1728"/>
              <a:ext cx="720" cy="1056"/>
              <a:chOff x="96" y="2928"/>
              <a:chExt cx="1104" cy="1056"/>
            </a:xfrm>
          </p:grpSpPr>
          <p:sp>
            <p:nvSpPr>
              <p:cNvPr id="87046" name="AutoShape 6"/>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1</a:t>
                </a:r>
                <a:endParaRPr lang="en-US">
                  <a:solidFill>
                    <a:schemeClr val="tx1"/>
                  </a:solidFill>
                  <a:effectLst>
                    <a:outerShdw blurRad="38100" dist="38100" dir="2700000" algn="tl">
                      <a:srgbClr val="000000"/>
                    </a:outerShdw>
                  </a:effectLst>
                  <a:latin typeface="Times New Roman" pitchFamily="18" charset="0"/>
                </a:endParaRPr>
              </a:p>
            </p:txBody>
          </p:sp>
          <p:sp>
            <p:nvSpPr>
              <p:cNvPr id="87047" name="Rectangle 7"/>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7048" name="AutoShape 8"/>
              <p:cNvCxnSpPr>
                <a:cxnSpLocks noChangeShapeType="1"/>
                <a:stCxn id="87046" idx="2"/>
                <a:endCxn id="87047"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7049" name="Rectangle 9"/>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7050" name="Line 10"/>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051" name="Group 11"/>
          <p:cNvGrpSpPr>
            <a:grpSpLocks/>
          </p:cNvGrpSpPr>
          <p:nvPr/>
        </p:nvGrpSpPr>
        <p:grpSpPr bwMode="auto">
          <a:xfrm>
            <a:off x="3276600" y="3352800"/>
            <a:ext cx="1143000" cy="2667000"/>
            <a:chOff x="1200" y="1728"/>
            <a:chExt cx="720" cy="1680"/>
          </a:xfrm>
        </p:grpSpPr>
        <p:grpSp>
          <p:nvGrpSpPr>
            <p:cNvPr id="87052" name="Group 12"/>
            <p:cNvGrpSpPr>
              <a:grpSpLocks/>
            </p:cNvGrpSpPr>
            <p:nvPr/>
          </p:nvGrpSpPr>
          <p:grpSpPr bwMode="auto">
            <a:xfrm>
              <a:off x="1200" y="1728"/>
              <a:ext cx="720" cy="1056"/>
              <a:chOff x="96" y="2928"/>
              <a:chExt cx="1104" cy="1056"/>
            </a:xfrm>
          </p:grpSpPr>
          <p:sp>
            <p:nvSpPr>
              <p:cNvPr id="87053" name="AutoShape 13"/>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2</a:t>
                </a:r>
                <a:endParaRPr lang="en-US">
                  <a:solidFill>
                    <a:schemeClr val="tx1"/>
                  </a:solidFill>
                  <a:effectLst>
                    <a:outerShdw blurRad="38100" dist="38100" dir="2700000" algn="tl">
                      <a:srgbClr val="000000"/>
                    </a:outerShdw>
                  </a:effectLst>
                  <a:latin typeface="Times New Roman" pitchFamily="18" charset="0"/>
                </a:endParaRPr>
              </a:p>
            </p:txBody>
          </p:sp>
          <p:sp>
            <p:nvSpPr>
              <p:cNvPr id="87054" name="Rectangle 14"/>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7055" name="AutoShape 15"/>
              <p:cNvCxnSpPr>
                <a:cxnSpLocks noChangeShapeType="1"/>
                <a:stCxn id="87053" idx="2"/>
                <a:endCxn id="87054"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7056" name="Rectangle 16"/>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7057" name="Line 17"/>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058" name="Group 18"/>
          <p:cNvGrpSpPr>
            <a:grpSpLocks/>
          </p:cNvGrpSpPr>
          <p:nvPr/>
        </p:nvGrpSpPr>
        <p:grpSpPr bwMode="auto">
          <a:xfrm>
            <a:off x="5791200" y="3352800"/>
            <a:ext cx="1143000" cy="2667000"/>
            <a:chOff x="1200" y="1728"/>
            <a:chExt cx="720" cy="1680"/>
          </a:xfrm>
        </p:grpSpPr>
        <p:grpSp>
          <p:nvGrpSpPr>
            <p:cNvPr id="87059" name="Group 19"/>
            <p:cNvGrpSpPr>
              <a:grpSpLocks/>
            </p:cNvGrpSpPr>
            <p:nvPr/>
          </p:nvGrpSpPr>
          <p:grpSpPr bwMode="auto">
            <a:xfrm>
              <a:off x="1200" y="1728"/>
              <a:ext cx="720" cy="1056"/>
              <a:chOff x="96" y="2928"/>
              <a:chExt cx="1104" cy="1056"/>
            </a:xfrm>
          </p:grpSpPr>
          <p:sp>
            <p:nvSpPr>
              <p:cNvPr id="87060" name="AutoShape 20"/>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i="1">
                    <a:effectLst>
                      <a:outerShdw blurRad="38100" dist="38100" dir="2700000" algn="tl">
                        <a:srgbClr val="FFFFFF"/>
                      </a:outerShdw>
                    </a:effectLst>
                    <a:latin typeface="Times New Roman" pitchFamily="18" charset="0"/>
                  </a:rPr>
                  <a:t>n</a:t>
                </a:r>
                <a:endParaRPr lang="en-US" i="1">
                  <a:solidFill>
                    <a:schemeClr val="tx1"/>
                  </a:solidFill>
                  <a:effectLst>
                    <a:outerShdw blurRad="38100" dist="38100" dir="2700000" algn="tl">
                      <a:srgbClr val="000000"/>
                    </a:outerShdw>
                  </a:effectLst>
                  <a:latin typeface="Times New Roman" pitchFamily="18" charset="0"/>
                </a:endParaRPr>
              </a:p>
            </p:txBody>
          </p:sp>
          <p:sp>
            <p:nvSpPr>
              <p:cNvPr id="87061" name="Rectangle 21"/>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7062" name="AutoShape 22"/>
              <p:cNvCxnSpPr>
                <a:cxnSpLocks noChangeShapeType="1"/>
                <a:stCxn id="87060" idx="2"/>
                <a:endCxn id="87061"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7063" name="Rectangle 23"/>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7064" name="Line 24"/>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065" name="Group 25"/>
          <p:cNvGrpSpPr>
            <a:grpSpLocks/>
          </p:cNvGrpSpPr>
          <p:nvPr/>
        </p:nvGrpSpPr>
        <p:grpSpPr bwMode="auto">
          <a:xfrm>
            <a:off x="7162800" y="3352800"/>
            <a:ext cx="1143000" cy="2667000"/>
            <a:chOff x="1200" y="1728"/>
            <a:chExt cx="720" cy="1680"/>
          </a:xfrm>
        </p:grpSpPr>
        <p:grpSp>
          <p:nvGrpSpPr>
            <p:cNvPr id="87066" name="Group 26"/>
            <p:cNvGrpSpPr>
              <a:grpSpLocks/>
            </p:cNvGrpSpPr>
            <p:nvPr/>
          </p:nvGrpSpPr>
          <p:grpSpPr bwMode="auto">
            <a:xfrm>
              <a:off x="1200" y="1728"/>
              <a:ext cx="720" cy="1056"/>
              <a:chOff x="96" y="2928"/>
              <a:chExt cx="1104" cy="1056"/>
            </a:xfrm>
          </p:grpSpPr>
          <p:sp>
            <p:nvSpPr>
              <p:cNvPr id="87067" name="AutoShape 27"/>
              <p:cNvSpPr>
                <a:spLocks noChangeArrowheads="1"/>
              </p:cNvSpPr>
              <p:nvPr/>
            </p:nvSpPr>
            <p:spPr bwMode="auto">
              <a:xfrm>
                <a:off x="96" y="2928"/>
                <a:ext cx="1104" cy="384"/>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60000"/>
                  </a:lnSpc>
                  <a:spcBef>
                    <a:spcPct val="30000"/>
                  </a:spcBef>
                  <a:buClr>
                    <a:schemeClr val="tx2"/>
                  </a:buClr>
                  <a:buFont typeface="Wingdings 2" pitchFamily="18" charset="2"/>
                  <a:buNone/>
                </a:pPr>
                <a:r>
                  <a:rPr lang="en-US" b="1">
                    <a:effectLst>
                      <a:outerShdw blurRad="38100" dist="38100" dir="2700000" algn="tl">
                        <a:srgbClr val="FFFFFF"/>
                      </a:outerShdw>
                    </a:effectLst>
                    <a:latin typeface="Times New Roman" pitchFamily="18" charset="0"/>
                  </a:rPr>
                  <a:t>Khối </a:t>
                </a:r>
              </a:p>
              <a:p>
                <a:pPr algn="ctr" eaLnBrk="1" hangingPunct="1">
                  <a:lnSpc>
                    <a:spcPct val="60000"/>
                  </a:lnSpc>
                  <a:spcBef>
                    <a:spcPct val="30000"/>
                  </a:spcBef>
                  <a:buClr>
                    <a:schemeClr val="tx2"/>
                  </a:buClr>
                  <a:buFont typeface="Wingdings 2" pitchFamily="18" charset="2"/>
                  <a:buNone/>
                </a:pPr>
                <a:r>
                  <a:rPr lang="en-US" b="1" i="1">
                    <a:effectLst>
                      <a:outerShdw blurRad="38100" dist="38100" dir="2700000" algn="tl">
                        <a:srgbClr val="FFFFFF"/>
                      </a:outerShdw>
                    </a:effectLst>
                    <a:latin typeface="Times New Roman" pitchFamily="18" charset="0"/>
                  </a:rPr>
                  <a:t>n</a:t>
                </a:r>
                <a:endParaRPr lang="en-US" i="1">
                  <a:solidFill>
                    <a:schemeClr val="tx1"/>
                  </a:solidFill>
                  <a:effectLst>
                    <a:outerShdw blurRad="38100" dist="38100" dir="2700000" algn="tl">
                      <a:srgbClr val="000000"/>
                    </a:outerShdw>
                  </a:effectLst>
                  <a:latin typeface="Times New Roman" pitchFamily="18" charset="0"/>
                </a:endParaRPr>
              </a:p>
            </p:txBody>
          </p:sp>
          <p:sp>
            <p:nvSpPr>
              <p:cNvPr id="87068" name="Rectangle 28"/>
              <p:cNvSpPr>
                <a:spLocks noChangeArrowheads="1"/>
              </p:cNvSpPr>
              <p:nvPr/>
            </p:nvSpPr>
            <p:spPr bwMode="auto">
              <a:xfrm>
                <a:off x="384" y="3552"/>
                <a:ext cx="528" cy="432"/>
              </a:xfrm>
              <a:prstGeom prst="rect">
                <a:avLst/>
              </a:prstGeom>
              <a:gradFill rotWithShape="0">
                <a:gsLst>
                  <a:gs pos="0">
                    <a:srgbClr val="0097CC">
                      <a:gamma/>
                      <a:tint val="19216"/>
                      <a:invGamma/>
                    </a:srgbClr>
                  </a:gs>
                  <a:gs pos="100000">
                    <a:srgbClr val="0097CC"/>
                  </a:gs>
                </a:gsLst>
                <a:lin ang="5400000" scaled="1"/>
              </a:gradFill>
              <a:ln w="3175" algn="ctr">
                <a:solidFill>
                  <a:srgbClr val="8BC5FF"/>
                </a:solidFill>
                <a:miter lim="800000"/>
                <a:headEnd/>
                <a:tailEnd/>
              </a:ln>
              <a:effectLst>
                <a:prstShdw prst="shdw17" dist="17961" dir="18900000">
                  <a:srgbClr val="8BC5FF">
                    <a:gamma/>
                    <a:shade val="60000"/>
                    <a:invGamma/>
                  </a:srgbClr>
                </a:prstShdw>
              </a:effectLst>
            </p:spPr>
            <p:txBody>
              <a:bodyPr wrap="none" anchor="ctr"/>
              <a:lstStyle/>
              <a:p>
                <a:pPr algn="ctr"/>
                <a:r>
                  <a:rPr lang="en-US" altLang="ja-JP" sz="3600" b="1" i="1">
                    <a:effectLst>
                      <a:outerShdw blurRad="38100" dist="38100" dir="2700000" algn="tl">
                        <a:srgbClr val="FFFFFF"/>
                      </a:outerShdw>
                    </a:effectLst>
                    <a:ea typeface="ＭＳ Ｐゴシック" charset="-128"/>
                    <a:sym typeface="Wingdings" pitchFamily="2" charset="2"/>
                  </a:rPr>
                  <a:t></a:t>
                </a:r>
                <a:r>
                  <a:rPr lang="en-US" altLang="ja-JP" sz="3600">
                    <a:effectLst>
                      <a:outerShdw blurRad="38100" dist="38100" dir="2700000" algn="tl">
                        <a:srgbClr val="FFFFFF"/>
                      </a:outerShdw>
                    </a:effectLst>
                    <a:ea typeface="ＭＳ Ｐゴシック" charset="-128"/>
                  </a:rPr>
                  <a:t> </a:t>
                </a:r>
                <a:endParaRPr lang="en-US" sz="3600">
                  <a:effectLst>
                    <a:outerShdw blurRad="38100" dist="38100" dir="2700000" algn="tl">
                      <a:srgbClr val="FFFFFF"/>
                    </a:outerShdw>
                  </a:effectLst>
                </a:endParaRPr>
              </a:p>
            </p:txBody>
          </p:sp>
          <p:cxnSp>
            <p:nvCxnSpPr>
              <p:cNvPr id="87069" name="AutoShape 29"/>
              <p:cNvCxnSpPr>
                <a:cxnSpLocks noChangeShapeType="1"/>
                <a:stCxn id="87067" idx="2"/>
                <a:endCxn id="87068" idx="0"/>
              </p:cNvCxnSpPr>
              <p:nvPr/>
            </p:nvCxnSpPr>
            <p:spPr bwMode="auto">
              <a:xfrm>
                <a:off x="648" y="3312"/>
                <a:ext cx="0" cy="240"/>
              </a:xfrm>
              <a:prstGeom prst="straightConnector1">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7070" name="Rectangle 30"/>
            <p:cNvSpPr>
              <a:spLocks noChangeArrowheads="1"/>
            </p:cNvSpPr>
            <p:nvPr/>
          </p:nvSpPr>
          <p:spPr bwMode="auto">
            <a:xfrm>
              <a:off x="1354" y="2928"/>
              <a:ext cx="5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4400">
                  <a:solidFill>
                    <a:srgbClr val="8BC5FF"/>
                  </a:solidFill>
                  <a:effectLst/>
                  <a:ea typeface="ＭＳ Ｐゴシック" charset="-128"/>
                  <a:sym typeface="Webdings" pitchFamily="18" charset="2"/>
                </a:rPr>
                <a:t></a:t>
              </a:r>
              <a:r>
                <a:rPr lang="en-US" altLang="ja-JP" sz="4400">
                  <a:solidFill>
                    <a:srgbClr val="8BC5FF"/>
                  </a:solidFill>
                  <a:effectLst>
                    <a:outerShdw blurRad="38100" dist="38100" dir="2700000" algn="tl">
                      <a:srgbClr val="000000"/>
                    </a:outerShdw>
                  </a:effectLst>
                  <a:ea typeface="ＭＳ Ｐゴシック" charset="-128"/>
                </a:rPr>
                <a:t> </a:t>
              </a:r>
            </a:p>
          </p:txBody>
        </p:sp>
        <p:sp>
          <p:nvSpPr>
            <p:cNvPr id="87071" name="Line 31"/>
            <p:cNvSpPr>
              <a:spLocks noChangeShapeType="1"/>
            </p:cNvSpPr>
            <p:nvPr/>
          </p:nvSpPr>
          <p:spPr bwMode="auto">
            <a:xfrm>
              <a:off x="1584" y="2784"/>
              <a:ext cx="0" cy="28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4087472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87051"/>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87044"/>
                                        </p:tgtEl>
                                        <p:attrNameLst>
                                          <p:attrName>ppt_x</p:attrName>
                                          <p:attrName>ppt_y</p:attrName>
                                        </p:attrNameLst>
                                      </p:cBhvr>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xit" presetSubtype="10" fill="hold" nodeType="clickEffect">
                                  <p:stCondLst>
                                    <p:cond delay="0"/>
                                  </p:stCondLst>
                                  <p:childTnLst>
                                    <p:animEffect transition="out" filter="blinds(horizontal)">
                                      <p:cBhvr>
                                        <p:cTn id="12" dur="500"/>
                                        <p:tgtEl>
                                          <p:spTgt spid="87044"/>
                                        </p:tgtEl>
                                      </p:cBhvr>
                                    </p:animEffect>
                                    <p:set>
                                      <p:cBhvr>
                                        <p:cTn id="13" dur="1" fill="hold">
                                          <p:stCondLst>
                                            <p:cond delay="499"/>
                                          </p:stCondLst>
                                        </p:cTn>
                                        <p:tgtEl>
                                          <p:spTgt spid="87044"/>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7065"/>
                                        </p:tgtEl>
                                        <p:attrNameLst>
                                          <p:attrName>style.visibility</p:attrName>
                                        </p:attrNameLst>
                                      </p:cBhvr>
                                      <p:to>
                                        <p:strVal val="visible"/>
                                      </p:to>
                                    </p:set>
                                    <p:animEffect transition="in" filter="blinds(horizontal)">
                                      <p:cBhvr>
                                        <p:cTn id="18" dur="500"/>
                                        <p:tgtEl>
                                          <p:spTgt spid="87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69635" name="Rectangle 3"/>
          <p:cNvSpPr>
            <a:spLocks noGrp="1" noChangeArrowheads="1"/>
          </p:cNvSpPr>
          <p:nvPr>
            <p:ph type="body" idx="1"/>
          </p:nvPr>
        </p:nvSpPr>
        <p:spPr>
          <a:xfrm>
            <a:off x="382588" y="1414463"/>
            <a:ext cx="8380412" cy="1895475"/>
          </a:xfrm>
          <a:noFill/>
        </p:spPr>
        <p:txBody>
          <a:bodyPr/>
          <a:lstStyle/>
          <a:p>
            <a:r>
              <a:rPr lang="en-US"/>
              <a:t>Trong chiến lược chữ ký đính kèm (appendix), quá trình kiểm tra chữ ký thực chất gồm 2 công đoạn:</a:t>
            </a:r>
          </a:p>
          <a:p>
            <a:pPr lvl="1"/>
            <a:r>
              <a:rPr lang="en-US"/>
              <a:t>Kiểm tra chữ ký “thật”?</a:t>
            </a:r>
          </a:p>
          <a:p>
            <a:pPr lvl="1"/>
            <a:r>
              <a:rPr lang="en-US"/>
              <a:t>Kiểm tra chữ ký có phù hợp với văn bản?</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347219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93188" name="AutoShape 4"/>
          <p:cNvSpPr>
            <a:spLocks noChangeArrowheads="1"/>
          </p:cNvSpPr>
          <p:nvPr/>
        </p:nvSpPr>
        <p:spPr bwMode="auto">
          <a:xfrm>
            <a:off x="304800" y="2819400"/>
            <a:ext cx="1371600" cy="685800"/>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90000"/>
              </a:lnSpc>
              <a:spcBef>
                <a:spcPct val="30000"/>
              </a:spcBef>
              <a:buClr>
                <a:schemeClr val="tx2"/>
              </a:buClr>
              <a:buFont typeface="Wingdings 2" pitchFamily="18" charset="2"/>
              <a:buNone/>
            </a:pPr>
            <a:r>
              <a:rPr lang="en-US" b="1">
                <a:effectLst>
                  <a:outerShdw blurRad="38100" dist="38100" dir="2700000" algn="tl">
                    <a:srgbClr val="FFFFFF"/>
                  </a:outerShdw>
                </a:effectLst>
              </a:rPr>
              <a:t>Thông điệp</a:t>
            </a:r>
            <a:endParaRPr lang="en-US">
              <a:solidFill>
                <a:schemeClr val="tx1"/>
              </a:solidFill>
              <a:effectLst>
                <a:outerShdw blurRad="38100" dist="38100" dir="2700000" algn="tl">
                  <a:srgbClr val="000000"/>
                </a:outerShdw>
              </a:effectLst>
            </a:endParaRPr>
          </a:p>
        </p:txBody>
      </p:sp>
      <p:pic>
        <p:nvPicPr>
          <p:cNvPr id="669714" name="Picture 18" descr="ke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AutoShape 7"/>
          <p:cNvSpPr>
            <a:spLocks noChangeArrowheads="1"/>
          </p:cNvSpPr>
          <p:nvPr/>
        </p:nvSpPr>
        <p:spPr bwMode="auto">
          <a:xfrm>
            <a:off x="2209800" y="1752600"/>
            <a:ext cx="1371600" cy="685800"/>
          </a:xfrm>
          <a:prstGeom prst="roundRect">
            <a:avLst>
              <a:gd name="adj" fmla="val 16667"/>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eaLnBrk="1" hangingPunct="1">
              <a:lnSpc>
                <a:spcPct val="80000"/>
              </a:lnSpc>
              <a:spcBef>
                <a:spcPct val="30000"/>
              </a:spcBef>
            </a:pPr>
            <a:r>
              <a:rPr lang="en-US" sz="2400" b="1" dirty="0" err="1">
                <a:effectLst>
                  <a:outerShdw blurRad="38100" dist="38100" dir="2700000" algn="tl">
                    <a:srgbClr val="FFFFFF"/>
                  </a:outerShdw>
                </a:effectLst>
              </a:rPr>
              <a:t>Tạo</a:t>
            </a:r>
            <a:r>
              <a:rPr lang="en-US" sz="2400" b="1" dirty="0">
                <a:effectLst>
                  <a:outerShdw blurRad="38100" dist="38100" dir="2700000" algn="tl">
                    <a:srgbClr val="FFFFFF"/>
                  </a:outerShdw>
                </a:effectLst>
              </a:rPr>
              <a:t> </a:t>
            </a:r>
          </a:p>
          <a:p>
            <a:pPr algn="ctr" eaLnBrk="1" hangingPunct="1">
              <a:lnSpc>
                <a:spcPct val="80000"/>
              </a:lnSpc>
              <a:spcBef>
                <a:spcPct val="30000"/>
              </a:spcBef>
            </a:pPr>
            <a:r>
              <a:rPr lang="en-US" sz="2400" b="1" dirty="0" err="1">
                <a:effectLst>
                  <a:outerShdw blurRad="38100" dist="38100" dir="2700000" algn="tl">
                    <a:srgbClr val="FFFFFF"/>
                  </a:outerShdw>
                </a:effectLst>
              </a:rPr>
              <a:t>chữ</a:t>
            </a:r>
            <a:r>
              <a:rPr lang="en-US" sz="2400" b="1" dirty="0">
                <a:effectLst>
                  <a:outerShdw blurRad="38100" dist="38100" dir="2700000" algn="tl">
                    <a:srgbClr val="FFFFFF"/>
                  </a:outerShdw>
                </a:effectLst>
              </a:rPr>
              <a:t> </a:t>
            </a:r>
            <a:r>
              <a:rPr lang="en-US" sz="2400" b="1" dirty="0" err="1">
                <a:effectLst>
                  <a:outerShdw blurRad="38100" dist="38100" dir="2700000" algn="tl">
                    <a:srgbClr val="FFFFFF"/>
                  </a:outerShdw>
                </a:effectLst>
              </a:rPr>
              <a:t>ký</a:t>
            </a:r>
            <a:endParaRPr lang="en-US" sz="2400" b="1" dirty="0">
              <a:effectLst>
                <a:outerShdw blurRad="38100" dist="38100" dir="2700000" algn="tl">
                  <a:srgbClr val="FFFFFF"/>
                </a:outerShdw>
              </a:effectLst>
            </a:endParaRPr>
          </a:p>
        </p:txBody>
      </p:sp>
      <p:sp>
        <p:nvSpPr>
          <p:cNvPr id="93192" name="AutoShape 8"/>
          <p:cNvSpPr>
            <a:spLocks noChangeArrowheads="1"/>
          </p:cNvSpPr>
          <p:nvPr/>
        </p:nvSpPr>
        <p:spPr bwMode="auto">
          <a:xfrm rot="-130984">
            <a:off x="1676400" y="18288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3" name="AutoShape 9"/>
          <p:cNvSpPr>
            <a:spLocks noChangeArrowheads="1"/>
          </p:cNvSpPr>
          <p:nvPr/>
        </p:nvSpPr>
        <p:spPr bwMode="auto">
          <a:xfrm rot="-2012540">
            <a:off x="1676400" y="23622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5" name="AutoShape 11"/>
          <p:cNvSpPr>
            <a:spLocks noChangeArrowheads="1"/>
          </p:cNvSpPr>
          <p:nvPr/>
        </p:nvSpPr>
        <p:spPr bwMode="auto">
          <a:xfrm>
            <a:off x="2209800" y="2895600"/>
            <a:ext cx="1371600" cy="685800"/>
          </a:xfrm>
          <a:prstGeom prst="roundRect">
            <a:avLst>
              <a:gd name="adj" fmla="val 16667"/>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a:r>
              <a:rPr lang="en-US" b="1">
                <a:effectLst>
                  <a:outerShdw blurRad="38100" dist="38100" dir="2700000" algn="tl">
                    <a:srgbClr val="FFFFFF"/>
                  </a:outerShdw>
                </a:effectLst>
              </a:rPr>
              <a:t>Chữ ký</a:t>
            </a:r>
          </a:p>
        </p:txBody>
      </p:sp>
      <p:sp>
        <p:nvSpPr>
          <p:cNvPr id="93197" name="AutoShape 13"/>
          <p:cNvSpPr>
            <a:spLocks noChangeArrowheads="1"/>
          </p:cNvSpPr>
          <p:nvPr/>
        </p:nvSpPr>
        <p:spPr bwMode="auto">
          <a:xfrm rot="5400000">
            <a:off x="2667000" y="25146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Text Box 15"/>
          <p:cNvSpPr txBox="1">
            <a:spLocks noChangeArrowheads="1"/>
          </p:cNvSpPr>
          <p:nvPr/>
        </p:nvSpPr>
        <p:spPr bwMode="auto">
          <a:xfrm>
            <a:off x="236538" y="1154113"/>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8BC5FF"/>
                </a:solidFill>
                <a:effectLst>
                  <a:outerShdw blurRad="38100" dist="38100" dir="2700000" algn="tl">
                    <a:srgbClr val="000000"/>
                  </a:outerShdw>
                </a:effectLst>
              </a:rPr>
              <a:t>Private key</a:t>
            </a:r>
          </a:p>
        </p:txBody>
      </p:sp>
      <p:pic>
        <p:nvPicPr>
          <p:cNvPr id="669713" name="Picture 17" descr="key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1371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02" name="Text Box 18"/>
          <p:cNvSpPr txBox="1">
            <a:spLocks noChangeArrowheads="1"/>
          </p:cNvSpPr>
          <p:nvPr/>
        </p:nvSpPr>
        <p:spPr bwMode="auto">
          <a:xfrm>
            <a:off x="4724400" y="1066800"/>
            <a:ext cx="1385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FF"/>
                </a:solidFill>
                <a:effectLst>
                  <a:outerShdw blurRad="38100" dist="38100" dir="2700000" algn="tl">
                    <a:srgbClr val="000000"/>
                  </a:outerShdw>
                </a:effectLst>
              </a:rPr>
              <a:t>Public Key</a:t>
            </a:r>
          </a:p>
        </p:txBody>
      </p:sp>
      <p:sp>
        <p:nvSpPr>
          <p:cNvPr id="93203" name="AutoShape 19"/>
          <p:cNvSpPr>
            <a:spLocks noChangeArrowheads="1"/>
          </p:cNvSpPr>
          <p:nvPr/>
        </p:nvSpPr>
        <p:spPr bwMode="auto">
          <a:xfrm rot="5400000">
            <a:off x="5029200" y="20574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4" name="AutoShape 20"/>
          <p:cNvSpPr>
            <a:spLocks noChangeArrowheads="1"/>
          </p:cNvSpPr>
          <p:nvPr/>
        </p:nvSpPr>
        <p:spPr bwMode="auto">
          <a:xfrm rot="-130984">
            <a:off x="37338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5" name="AutoShape 21"/>
          <p:cNvSpPr>
            <a:spLocks noChangeArrowheads="1"/>
          </p:cNvSpPr>
          <p:nvPr/>
        </p:nvSpPr>
        <p:spPr bwMode="auto">
          <a:xfrm>
            <a:off x="4191000" y="25908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dirty="0" err="1">
                <a:effectLst>
                  <a:outerShdw blurRad="38100" dist="38100" dir="2700000" algn="tl">
                    <a:srgbClr val="FFFFFF"/>
                  </a:outerShdw>
                </a:effectLst>
              </a:rPr>
              <a:t>Kiểm</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tra</a:t>
            </a:r>
            <a:r>
              <a:rPr lang="en-US" b="1" dirty="0">
                <a:effectLst>
                  <a:outerShdw blurRad="38100" dist="38100" dir="2700000" algn="tl">
                    <a:srgbClr val="FFFFFF"/>
                  </a:outerShdw>
                </a:effectLst>
              </a:rPr>
              <a:t> </a:t>
            </a:r>
          </a:p>
          <a:p>
            <a:pPr algn="ctr" eaLnBrk="1" hangingPunct="1">
              <a:lnSpc>
                <a:spcPct val="80000"/>
              </a:lnSpc>
              <a:spcBef>
                <a:spcPct val="30000"/>
              </a:spcBef>
            </a:pPr>
            <a:r>
              <a:rPr lang="en-US" b="1" dirty="0" err="1">
                <a:effectLst>
                  <a:outerShdw blurRad="38100" dist="38100" dir="2700000" algn="tl">
                    <a:srgbClr val="FFFFFF"/>
                  </a:outerShdw>
                </a:effectLst>
              </a:rPr>
              <a:t>chữ</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ký</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thật</a:t>
            </a:r>
            <a:endParaRPr lang="en-US" b="1" dirty="0">
              <a:effectLst>
                <a:outerShdw blurRad="38100" dist="38100" dir="2700000" algn="tl">
                  <a:srgbClr val="FFFFFF"/>
                </a:outerShdw>
              </a:effectLst>
            </a:endParaRPr>
          </a:p>
        </p:txBody>
      </p:sp>
      <p:sp>
        <p:nvSpPr>
          <p:cNvPr id="93206" name="AutoShape 22"/>
          <p:cNvSpPr>
            <a:spLocks noChangeArrowheads="1"/>
          </p:cNvSpPr>
          <p:nvPr/>
        </p:nvSpPr>
        <p:spPr bwMode="auto">
          <a:xfrm rot="-130984">
            <a:off x="63246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7" name="AutoShape 23"/>
          <p:cNvSpPr>
            <a:spLocks noChangeArrowheads="1"/>
          </p:cNvSpPr>
          <p:nvPr/>
        </p:nvSpPr>
        <p:spPr bwMode="auto">
          <a:xfrm rot="5400000">
            <a:off x="5029200" y="38862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8" name="Text Box 24"/>
          <p:cNvSpPr txBox="1">
            <a:spLocks noChangeArrowheads="1"/>
          </p:cNvSpPr>
          <p:nvPr/>
        </p:nvSpPr>
        <p:spPr bwMode="auto">
          <a:xfrm>
            <a:off x="6308725" y="2525713"/>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3209" name="Text Box 25"/>
          <p:cNvSpPr txBox="1">
            <a:spLocks noChangeArrowheads="1"/>
          </p:cNvSpPr>
          <p:nvPr/>
        </p:nvSpPr>
        <p:spPr bwMode="auto">
          <a:xfrm>
            <a:off x="5486400" y="3886200"/>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93211" name="AutoShape 27"/>
          <p:cNvSpPr>
            <a:spLocks noChangeArrowheads="1"/>
          </p:cNvSpPr>
          <p:nvPr/>
        </p:nvSpPr>
        <p:spPr bwMode="auto">
          <a:xfrm>
            <a:off x="4191000" y="44196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dirty="0" err="1">
                <a:effectLst>
                  <a:outerShdw blurRad="38100" dist="38100" dir="2700000" algn="tl">
                    <a:srgbClr val="FFFFFF"/>
                  </a:outerShdw>
                </a:effectLst>
              </a:rPr>
              <a:t>Kiểm</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tra</a:t>
            </a:r>
            <a:r>
              <a:rPr lang="en-US" b="1" dirty="0">
                <a:effectLst>
                  <a:outerShdw blurRad="38100" dist="38100" dir="2700000" algn="tl">
                    <a:srgbClr val="FFFFFF"/>
                  </a:outerShdw>
                </a:effectLst>
              </a:rPr>
              <a:t> </a:t>
            </a:r>
          </a:p>
          <a:p>
            <a:pPr algn="ctr" eaLnBrk="1" hangingPunct="1">
              <a:lnSpc>
                <a:spcPct val="80000"/>
              </a:lnSpc>
              <a:spcBef>
                <a:spcPct val="30000"/>
              </a:spcBef>
            </a:pPr>
            <a:r>
              <a:rPr lang="en-US" b="1" dirty="0" err="1">
                <a:effectLst>
                  <a:outerShdw blurRad="38100" dist="38100" dir="2700000" algn="tl">
                    <a:srgbClr val="FFFFFF"/>
                  </a:outerShdw>
                </a:effectLst>
              </a:rPr>
              <a:t>phù</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hợp</a:t>
            </a:r>
            <a:endParaRPr lang="en-US" b="1" dirty="0">
              <a:effectLst>
                <a:outerShdw blurRad="38100" dist="38100" dir="2700000" algn="tl">
                  <a:srgbClr val="FFFFFF"/>
                </a:outerShdw>
              </a:effectLst>
            </a:endParaRPr>
          </a:p>
        </p:txBody>
      </p:sp>
      <p:sp>
        <p:nvSpPr>
          <p:cNvPr id="93212" name="AutoShape 28"/>
          <p:cNvSpPr>
            <a:spLocks noChangeArrowheads="1"/>
          </p:cNvSpPr>
          <p:nvPr/>
        </p:nvSpPr>
        <p:spPr bwMode="auto">
          <a:xfrm rot="-130984">
            <a:off x="6324600" y="48609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3" name="AutoShape 29"/>
          <p:cNvSpPr>
            <a:spLocks noChangeArrowheads="1"/>
          </p:cNvSpPr>
          <p:nvPr/>
        </p:nvSpPr>
        <p:spPr bwMode="auto">
          <a:xfrm rot="5400000">
            <a:off x="5029200" y="56991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4" name="Text Box 30"/>
          <p:cNvSpPr txBox="1">
            <a:spLocks noChangeArrowheads="1"/>
          </p:cNvSpPr>
          <p:nvPr/>
        </p:nvSpPr>
        <p:spPr bwMode="auto">
          <a:xfrm>
            <a:off x="6308725" y="4338638"/>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3215" name="Text Box 31"/>
          <p:cNvSpPr txBox="1">
            <a:spLocks noChangeArrowheads="1"/>
          </p:cNvSpPr>
          <p:nvPr/>
        </p:nvSpPr>
        <p:spPr bwMode="auto">
          <a:xfrm>
            <a:off x="5486400" y="5699125"/>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2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3776583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95236" name="AutoShape 4"/>
          <p:cNvSpPr>
            <a:spLocks noChangeArrowheads="1"/>
          </p:cNvSpPr>
          <p:nvPr/>
        </p:nvSpPr>
        <p:spPr bwMode="auto">
          <a:xfrm>
            <a:off x="2209800" y="2895600"/>
            <a:ext cx="1371600" cy="685800"/>
          </a:xfrm>
          <a:prstGeom prst="roundRect">
            <a:avLst>
              <a:gd name="adj" fmla="val 16667"/>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a:r>
              <a:rPr lang="en-US" b="1">
                <a:effectLst>
                  <a:outerShdw blurRad="38100" dist="38100" dir="2700000" algn="tl">
                    <a:srgbClr val="FFFFFF"/>
                  </a:outerShdw>
                </a:effectLst>
              </a:rPr>
              <a:t>Chữ ký</a:t>
            </a:r>
          </a:p>
        </p:txBody>
      </p:sp>
      <p:pic>
        <p:nvPicPr>
          <p:cNvPr id="669713" name="Picture 17" descr="key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371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8" name="Text Box 6"/>
          <p:cNvSpPr txBox="1">
            <a:spLocks noChangeArrowheads="1"/>
          </p:cNvSpPr>
          <p:nvPr/>
        </p:nvSpPr>
        <p:spPr bwMode="auto">
          <a:xfrm>
            <a:off x="4724400" y="1066800"/>
            <a:ext cx="1385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FF"/>
                </a:solidFill>
                <a:effectLst>
                  <a:outerShdw blurRad="38100" dist="38100" dir="2700000" algn="tl">
                    <a:srgbClr val="000000"/>
                  </a:outerShdw>
                </a:effectLst>
              </a:rPr>
              <a:t>Public Key</a:t>
            </a:r>
          </a:p>
        </p:txBody>
      </p:sp>
      <p:sp>
        <p:nvSpPr>
          <p:cNvPr id="95239" name="AutoShape 7"/>
          <p:cNvSpPr>
            <a:spLocks noChangeArrowheads="1"/>
          </p:cNvSpPr>
          <p:nvPr/>
        </p:nvSpPr>
        <p:spPr bwMode="auto">
          <a:xfrm rot="5400000">
            <a:off x="5029200" y="20574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0" name="AutoShape 8"/>
          <p:cNvSpPr>
            <a:spLocks noChangeArrowheads="1"/>
          </p:cNvSpPr>
          <p:nvPr/>
        </p:nvSpPr>
        <p:spPr bwMode="auto">
          <a:xfrm rot="-130984">
            <a:off x="37338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1" name="AutoShape 9"/>
          <p:cNvSpPr>
            <a:spLocks noChangeArrowheads="1"/>
          </p:cNvSpPr>
          <p:nvPr/>
        </p:nvSpPr>
        <p:spPr bwMode="auto">
          <a:xfrm>
            <a:off x="4191000" y="25908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dirty="0" err="1">
                <a:effectLst>
                  <a:outerShdw blurRad="38100" dist="38100" dir="2700000" algn="tl">
                    <a:srgbClr val="FFFFFF"/>
                  </a:outerShdw>
                </a:effectLst>
              </a:rPr>
              <a:t>Kiểm</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tra</a:t>
            </a:r>
            <a:r>
              <a:rPr lang="en-US" b="1" dirty="0">
                <a:effectLst>
                  <a:outerShdw blurRad="38100" dist="38100" dir="2700000" algn="tl">
                    <a:srgbClr val="FFFFFF"/>
                  </a:outerShdw>
                </a:effectLst>
              </a:rPr>
              <a:t> </a:t>
            </a:r>
          </a:p>
          <a:p>
            <a:pPr algn="ctr" eaLnBrk="1" hangingPunct="1">
              <a:lnSpc>
                <a:spcPct val="80000"/>
              </a:lnSpc>
              <a:spcBef>
                <a:spcPct val="30000"/>
              </a:spcBef>
            </a:pPr>
            <a:r>
              <a:rPr lang="en-US" b="1" dirty="0" err="1">
                <a:effectLst>
                  <a:outerShdw blurRad="38100" dist="38100" dir="2700000" algn="tl">
                    <a:srgbClr val="FFFFFF"/>
                  </a:outerShdw>
                </a:effectLst>
              </a:rPr>
              <a:t>chữ</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ký</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thật</a:t>
            </a:r>
            <a:endParaRPr lang="en-US" b="1" dirty="0">
              <a:effectLst>
                <a:outerShdw blurRad="38100" dist="38100" dir="2700000" algn="tl">
                  <a:srgbClr val="FFFFFF"/>
                </a:outerShdw>
              </a:effectLst>
            </a:endParaRPr>
          </a:p>
        </p:txBody>
      </p:sp>
      <p:sp>
        <p:nvSpPr>
          <p:cNvPr id="95242" name="AutoShape 10"/>
          <p:cNvSpPr>
            <a:spLocks noChangeArrowheads="1"/>
          </p:cNvSpPr>
          <p:nvPr/>
        </p:nvSpPr>
        <p:spPr bwMode="auto">
          <a:xfrm rot="-130984">
            <a:off x="63246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3" name="AutoShape 11"/>
          <p:cNvSpPr>
            <a:spLocks noChangeArrowheads="1"/>
          </p:cNvSpPr>
          <p:nvPr/>
        </p:nvSpPr>
        <p:spPr bwMode="auto">
          <a:xfrm rot="5400000">
            <a:off x="5029200" y="38862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Text Box 12"/>
          <p:cNvSpPr txBox="1">
            <a:spLocks noChangeArrowheads="1"/>
          </p:cNvSpPr>
          <p:nvPr/>
        </p:nvSpPr>
        <p:spPr bwMode="auto">
          <a:xfrm>
            <a:off x="6308725" y="2525713"/>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5245" name="Text Box 13"/>
          <p:cNvSpPr txBox="1">
            <a:spLocks noChangeArrowheads="1"/>
          </p:cNvSpPr>
          <p:nvPr/>
        </p:nvSpPr>
        <p:spPr bwMode="auto">
          <a:xfrm>
            <a:off x="5486400" y="3886200"/>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13"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413594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94211" name="AutoShape 3"/>
          <p:cNvSpPr>
            <a:spLocks noChangeArrowheads="1"/>
          </p:cNvSpPr>
          <p:nvPr/>
        </p:nvSpPr>
        <p:spPr bwMode="auto">
          <a:xfrm>
            <a:off x="2209800" y="4724400"/>
            <a:ext cx="1371600" cy="685800"/>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90000"/>
              </a:lnSpc>
              <a:spcBef>
                <a:spcPct val="30000"/>
              </a:spcBef>
              <a:buClr>
                <a:schemeClr val="tx2"/>
              </a:buClr>
              <a:buFont typeface="Wingdings 2" pitchFamily="18" charset="2"/>
              <a:buNone/>
            </a:pPr>
            <a:r>
              <a:rPr lang="en-US" b="1">
                <a:effectLst>
                  <a:outerShdw blurRad="38100" dist="38100" dir="2700000" algn="tl">
                    <a:srgbClr val="FFFFFF"/>
                  </a:outerShdw>
                </a:effectLst>
              </a:rPr>
              <a:t>Thông điệp</a:t>
            </a:r>
            <a:endParaRPr lang="en-US">
              <a:solidFill>
                <a:schemeClr val="tx1"/>
              </a:solidFill>
              <a:effectLst>
                <a:outerShdw blurRad="38100" dist="38100" dir="2700000" algn="tl">
                  <a:srgbClr val="000000"/>
                </a:outerShdw>
              </a:effectLst>
            </a:endParaRPr>
          </a:p>
        </p:txBody>
      </p:sp>
      <p:sp>
        <p:nvSpPr>
          <p:cNvPr id="94216" name="AutoShape 8"/>
          <p:cNvSpPr>
            <a:spLocks noChangeArrowheads="1"/>
          </p:cNvSpPr>
          <p:nvPr/>
        </p:nvSpPr>
        <p:spPr bwMode="auto">
          <a:xfrm>
            <a:off x="2209800" y="2895600"/>
            <a:ext cx="1371600" cy="685800"/>
          </a:xfrm>
          <a:prstGeom prst="roundRect">
            <a:avLst>
              <a:gd name="adj" fmla="val 16667"/>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a:r>
              <a:rPr lang="en-US" b="1">
                <a:effectLst>
                  <a:outerShdw blurRad="38100" dist="38100" dir="2700000" algn="tl">
                    <a:srgbClr val="FFFFFF"/>
                  </a:outerShdw>
                </a:effectLst>
              </a:rPr>
              <a:t>Chữ ký</a:t>
            </a:r>
          </a:p>
        </p:txBody>
      </p:sp>
      <p:pic>
        <p:nvPicPr>
          <p:cNvPr id="669713" name="Picture 17" descr="key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371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0" name="Text Box 12"/>
          <p:cNvSpPr txBox="1">
            <a:spLocks noChangeArrowheads="1"/>
          </p:cNvSpPr>
          <p:nvPr/>
        </p:nvSpPr>
        <p:spPr bwMode="auto">
          <a:xfrm>
            <a:off x="4724400" y="1066800"/>
            <a:ext cx="1385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FF"/>
                </a:solidFill>
                <a:effectLst>
                  <a:outerShdw blurRad="38100" dist="38100" dir="2700000" algn="tl">
                    <a:srgbClr val="000000"/>
                  </a:outerShdw>
                </a:effectLst>
              </a:rPr>
              <a:t>Public Key</a:t>
            </a:r>
          </a:p>
        </p:txBody>
      </p:sp>
      <p:sp>
        <p:nvSpPr>
          <p:cNvPr id="94221" name="AutoShape 13"/>
          <p:cNvSpPr>
            <a:spLocks noChangeArrowheads="1"/>
          </p:cNvSpPr>
          <p:nvPr/>
        </p:nvSpPr>
        <p:spPr bwMode="auto">
          <a:xfrm rot="5400000">
            <a:off x="5029200" y="20574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2" name="AutoShape 14"/>
          <p:cNvSpPr>
            <a:spLocks noChangeArrowheads="1"/>
          </p:cNvSpPr>
          <p:nvPr/>
        </p:nvSpPr>
        <p:spPr bwMode="auto">
          <a:xfrm rot="-130984">
            <a:off x="37338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3" name="AutoShape 15"/>
          <p:cNvSpPr>
            <a:spLocks noChangeArrowheads="1"/>
          </p:cNvSpPr>
          <p:nvPr/>
        </p:nvSpPr>
        <p:spPr bwMode="auto">
          <a:xfrm>
            <a:off x="4191000" y="25908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dirty="0" err="1">
                <a:effectLst>
                  <a:outerShdw blurRad="38100" dist="38100" dir="2700000" algn="tl">
                    <a:srgbClr val="FFFFFF"/>
                  </a:outerShdw>
                </a:effectLst>
              </a:rPr>
              <a:t>Kiểm</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tra</a:t>
            </a:r>
            <a:r>
              <a:rPr lang="en-US" b="1" dirty="0">
                <a:effectLst>
                  <a:outerShdw blurRad="38100" dist="38100" dir="2700000" algn="tl">
                    <a:srgbClr val="FFFFFF"/>
                  </a:outerShdw>
                </a:effectLst>
              </a:rPr>
              <a:t> </a:t>
            </a:r>
          </a:p>
          <a:p>
            <a:pPr algn="ctr" eaLnBrk="1" hangingPunct="1">
              <a:lnSpc>
                <a:spcPct val="80000"/>
              </a:lnSpc>
              <a:spcBef>
                <a:spcPct val="30000"/>
              </a:spcBef>
            </a:pPr>
            <a:r>
              <a:rPr lang="en-US" b="1" dirty="0" err="1">
                <a:effectLst>
                  <a:outerShdw blurRad="38100" dist="38100" dir="2700000" algn="tl">
                    <a:srgbClr val="FFFFFF"/>
                  </a:outerShdw>
                </a:effectLst>
              </a:rPr>
              <a:t>chữ</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ký</a:t>
            </a:r>
            <a:r>
              <a:rPr lang="en-US" b="1" dirty="0">
                <a:effectLst>
                  <a:outerShdw blurRad="38100" dist="38100" dir="2700000" algn="tl">
                    <a:srgbClr val="FFFFFF"/>
                  </a:outerShdw>
                </a:effectLst>
              </a:rPr>
              <a:t> </a:t>
            </a:r>
            <a:r>
              <a:rPr lang="en-US" b="1" dirty="0" err="1">
                <a:effectLst>
                  <a:outerShdw blurRad="38100" dist="38100" dir="2700000" algn="tl">
                    <a:srgbClr val="FFFFFF"/>
                  </a:outerShdw>
                </a:effectLst>
              </a:rPr>
              <a:t>thật</a:t>
            </a:r>
            <a:endParaRPr lang="en-US" b="1" dirty="0">
              <a:effectLst>
                <a:outerShdw blurRad="38100" dist="38100" dir="2700000" algn="tl">
                  <a:srgbClr val="FFFFFF"/>
                </a:outerShdw>
              </a:effectLst>
            </a:endParaRPr>
          </a:p>
        </p:txBody>
      </p:sp>
      <p:sp>
        <p:nvSpPr>
          <p:cNvPr id="94224" name="AutoShape 16"/>
          <p:cNvSpPr>
            <a:spLocks noChangeArrowheads="1"/>
          </p:cNvSpPr>
          <p:nvPr/>
        </p:nvSpPr>
        <p:spPr bwMode="auto">
          <a:xfrm rot="-130984">
            <a:off x="63246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5" name="AutoShape 17"/>
          <p:cNvSpPr>
            <a:spLocks noChangeArrowheads="1"/>
          </p:cNvSpPr>
          <p:nvPr/>
        </p:nvSpPr>
        <p:spPr bwMode="auto">
          <a:xfrm rot="5400000">
            <a:off x="5029200" y="38862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6" name="Text Box 18"/>
          <p:cNvSpPr txBox="1">
            <a:spLocks noChangeArrowheads="1"/>
          </p:cNvSpPr>
          <p:nvPr/>
        </p:nvSpPr>
        <p:spPr bwMode="auto">
          <a:xfrm>
            <a:off x="6308725" y="2525713"/>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4227" name="Text Box 19"/>
          <p:cNvSpPr txBox="1">
            <a:spLocks noChangeArrowheads="1"/>
          </p:cNvSpPr>
          <p:nvPr/>
        </p:nvSpPr>
        <p:spPr bwMode="auto">
          <a:xfrm>
            <a:off x="5486400" y="3886200"/>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94228" name="AutoShape 20"/>
          <p:cNvSpPr>
            <a:spLocks noChangeArrowheads="1"/>
          </p:cNvSpPr>
          <p:nvPr/>
        </p:nvSpPr>
        <p:spPr bwMode="auto">
          <a:xfrm>
            <a:off x="4191000" y="44196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a:effectLst>
                  <a:outerShdw blurRad="38100" dist="38100" dir="2700000" algn="tl">
                    <a:srgbClr val="FFFFFF"/>
                  </a:outerShdw>
                </a:effectLst>
              </a:rPr>
              <a:t>Kiểm tra </a:t>
            </a:r>
          </a:p>
          <a:p>
            <a:pPr algn="ctr" eaLnBrk="1" hangingPunct="1">
              <a:lnSpc>
                <a:spcPct val="80000"/>
              </a:lnSpc>
              <a:spcBef>
                <a:spcPct val="30000"/>
              </a:spcBef>
            </a:pPr>
            <a:r>
              <a:rPr lang="en-US" b="1">
                <a:effectLst>
                  <a:outerShdw blurRad="38100" dist="38100" dir="2700000" algn="tl">
                    <a:srgbClr val="FFFFFF"/>
                  </a:outerShdw>
                </a:effectLst>
              </a:rPr>
              <a:t>phù hợp</a:t>
            </a:r>
          </a:p>
        </p:txBody>
      </p:sp>
      <p:sp>
        <p:nvSpPr>
          <p:cNvPr id="94229" name="AutoShape 21"/>
          <p:cNvSpPr>
            <a:spLocks noChangeArrowheads="1"/>
          </p:cNvSpPr>
          <p:nvPr/>
        </p:nvSpPr>
        <p:spPr bwMode="auto">
          <a:xfrm rot="-130984">
            <a:off x="6324600" y="48609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0" name="AutoShape 22"/>
          <p:cNvSpPr>
            <a:spLocks noChangeArrowheads="1"/>
          </p:cNvSpPr>
          <p:nvPr/>
        </p:nvSpPr>
        <p:spPr bwMode="auto">
          <a:xfrm rot="5400000">
            <a:off x="5029200" y="56991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1" name="Text Box 23"/>
          <p:cNvSpPr txBox="1">
            <a:spLocks noChangeArrowheads="1"/>
          </p:cNvSpPr>
          <p:nvPr/>
        </p:nvSpPr>
        <p:spPr bwMode="auto">
          <a:xfrm>
            <a:off x="6308725" y="4338638"/>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4232" name="Text Box 24"/>
          <p:cNvSpPr txBox="1">
            <a:spLocks noChangeArrowheads="1"/>
          </p:cNvSpPr>
          <p:nvPr/>
        </p:nvSpPr>
        <p:spPr bwMode="auto">
          <a:xfrm>
            <a:off x="5486400" y="5699125"/>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94233" name="AutoShape 25"/>
          <p:cNvSpPr>
            <a:spLocks noChangeArrowheads="1"/>
          </p:cNvSpPr>
          <p:nvPr/>
        </p:nvSpPr>
        <p:spPr bwMode="auto">
          <a:xfrm rot="-130984">
            <a:off x="3733800" y="48006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4" name="AutoShape 26"/>
          <p:cNvSpPr>
            <a:spLocks noChangeArrowheads="1"/>
          </p:cNvSpPr>
          <p:nvPr/>
        </p:nvSpPr>
        <p:spPr bwMode="auto">
          <a:xfrm rot="2234077">
            <a:off x="3581400" y="3886200"/>
            <a:ext cx="914400" cy="381000"/>
          </a:xfrm>
          <a:prstGeom prst="rightArrow">
            <a:avLst>
              <a:gd name="adj1" fmla="val 50000"/>
              <a:gd name="adj2" fmla="val 60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402033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n-US"/>
              <a:t>Một số lưu ý</a:t>
            </a:r>
          </a:p>
        </p:txBody>
      </p:sp>
      <p:sp>
        <p:nvSpPr>
          <p:cNvPr id="96259" name="AutoShape 3"/>
          <p:cNvSpPr>
            <a:spLocks noChangeArrowheads="1"/>
          </p:cNvSpPr>
          <p:nvPr/>
        </p:nvSpPr>
        <p:spPr bwMode="auto">
          <a:xfrm>
            <a:off x="2209800" y="4724400"/>
            <a:ext cx="1371600" cy="685800"/>
          </a:xfrm>
          <a:prstGeom prst="roundRect">
            <a:avLst>
              <a:gd name="adj" fmla="val 16667"/>
            </a:avLst>
          </a:prstGeom>
          <a:gradFill rotWithShape="1">
            <a:gsLst>
              <a:gs pos="0">
                <a:srgbClr val="FF99FF">
                  <a:gamma/>
                  <a:tint val="0"/>
                  <a:invGamma/>
                </a:srgbClr>
              </a:gs>
              <a:gs pos="100000">
                <a:srgbClr val="FF99FF"/>
              </a:gs>
            </a:gsLst>
            <a:lin ang="5400000" scaled="1"/>
          </a:gradFill>
          <a:ln w="9525">
            <a:solidFill>
              <a:srgbClr val="FF99FF"/>
            </a:solidFill>
            <a:round/>
            <a:headEnd/>
            <a:tailEnd/>
          </a:ln>
          <a:effectLst>
            <a:outerShdw dist="35921" dir="2700000" algn="ctr" rotWithShape="0">
              <a:srgbClr val="FF99FF"/>
            </a:outerShdw>
          </a:effectLst>
        </p:spPr>
        <p:txBody>
          <a:bodyPr anchor="ctr"/>
          <a:lstStyle/>
          <a:p>
            <a:pPr algn="ctr" eaLnBrk="1" hangingPunct="1">
              <a:lnSpc>
                <a:spcPct val="90000"/>
              </a:lnSpc>
              <a:spcBef>
                <a:spcPct val="30000"/>
              </a:spcBef>
              <a:buClr>
                <a:schemeClr val="tx2"/>
              </a:buClr>
              <a:buFont typeface="Wingdings 2" pitchFamily="18" charset="2"/>
              <a:buNone/>
            </a:pPr>
            <a:r>
              <a:rPr lang="en-US" b="1">
                <a:effectLst>
                  <a:outerShdw blurRad="38100" dist="38100" dir="2700000" algn="tl">
                    <a:srgbClr val="FFFFFF"/>
                  </a:outerShdw>
                </a:effectLst>
              </a:rPr>
              <a:t>Thông điệp*</a:t>
            </a:r>
            <a:endParaRPr lang="en-US">
              <a:solidFill>
                <a:schemeClr val="tx1"/>
              </a:solidFill>
              <a:effectLst>
                <a:outerShdw blurRad="38100" dist="38100" dir="2700000" algn="tl">
                  <a:srgbClr val="000000"/>
                </a:outerShdw>
              </a:effectLst>
            </a:endParaRPr>
          </a:p>
        </p:txBody>
      </p:sp>
      <p:sp>
        <p:nvSpPr>
          <p:cNvPr id="96260" name="AutoShape 4"/>
          <p:cNvSpPr>
            <a:spLocks noChangeArrowheads="1"/>
          </p:cNvSpPr>
          <p:nvPr/>
        </p:nvSpPr>
        <p:spPr bwMode="auto">
          <a:xfrm>
            <a:off x="2209800" y="2895600"/>
            <a:ext cx="1371600" cy="685800"/>
          </a:xfrm>
          <a:prstGeom prst="roundRect">
            <a:avLst>
              <a:gd name="adj" fmla="val 16667"/>
            </a:avLst>
          </a:prstGeom>
          <a:gradFill rotWithShape="0">
            <a:gsLst>
              <a:gs pos="0">
                <a:srgbClr val="00CC66">
                  <a:gamma/>
                  <a:tint val="19216"/>
                  <a:invGamma/>
                </a:srgbClr>
              </a:gs>
              <a:gs pos="100000">
                <a:srgbClr val="00CC66"/>
              </a:gs>
            </a:gsLst>
            <a:lin ang="5400000" scaled="1"/>
          </a:gradFill>
          <a:ln>
            <a:noFill/>
          </a:ln>
          <a:effectLst>
            <a:prstShdw prst="shdw17" dist="17961" dir="18900000">
              <a:srgbClr val="00CC6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pPr algn="ctr"/>
            <a:r>
              <a:rPr lang="en-US" b="1">
                <a:effectLst>
                  <a:outerShdw blurRad="38100" dist="38100" dir="2700000" algn="tl">
                    <a:srgbClr val="FFFFFF"/>
                  </a:outerShdw>
                </a:effectLst>
              </a:rPr>
              <a:t>Chữ ký</a:t>
            </a:r>
          </a:p>
        </p:txBody>
      </p:sp>
      <p:pic>
        <p:nvPicPr>
          <p:cNvPr id="669713" name="Picture 17" descr="key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371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6"/>
          <p:cNvSpPr txBox="1">
            <a:spLocks noChangeArrowheads="1"/>
          </p:cNvSpPr>
          <p:nvPr/>
        </p:nvSpPr>
        <p:spPr bwMode="auto">
          <a:xfrm>
            <a:off x="4724400" y="1066800"/>
            <a:ext cx="1385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99FF"/>
                </a:solidFill>
                <a:effectLst>
                  <a:outerShdw blurRad="38100" dist="38100" dir="2700000" algn="tl">
                    <a:srgbClr val="000000"/>
                  </a:outerShdw>
                </a:effectLst>
              </a:rPr>
              <a:t>Public Key</a:t>
            </a:r>
          </a:p>
        </p:txBody>
      </p:sp>
      <p:sp>
        <p:nvSpPr>
          <p:cNvPr id="96263" name="AutoShape 7"/>
          <p:cNvSpPr>
            <a:spLocks noChangeArrowheads="1"/>
          </p:cNvSpPr>
          <p:nvPr/>
        </p:nvSpPr>
        <p:spPr bwMode="auto">
          <a:xfrm rot="5400000">
            <a:off x="5029200" y="20574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4" name="AutoShape 8"/>
          <p:cNvSpPr>
            <a:spLocks noChangeArrowheads="1"/>
          </p:cNvSpPr>
          <p:nvPr/>
        </p:nvSpPr>
        <p:spPr bwMode="auto">
          <a:xfrm rot="-130984">
            <a:off x="37338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5" name="AutoShape 9"/>
          <p:cNvSpPr>
            <a:spLocks noChangeArrowheads="1"/>
          </p:cNvSpPr>
          <p:nvPr/>
        </p:nvSpPr>
        <p:spPr bwMode="auto">
          <a:xfrm>
            <a:off x="4191000" y="25908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a:effectLst>
                  <a:outerShdw blurRad="38100" dist="38100" dir="2700000" algn="tl">
                    <a:srgbClr val="FFFFFF"/>
                  </a:outerShdw>
                </a:effectLst>
              </a:rPr>
              <a:t>Kiểm tra </a:t>
            </a:r>
          </a:p>
          <a:p>
            <a:pPr algn="ctr" eaLnBrk="1" hangingPunct="1">
              <a:lnSpc>
                <a:spcPct val="80000"/>
              </a:lnSpc>
              <a:spcBef>
                <a:spcPct val="30000"/>
              </a:spcBef>
            </a:pPr>
            <a:r>
              <a:rPr lang="en-US" b="1">
                <a:effectLst>
                  <a:outerShdw blurRad="38100" dist="38100" dir="2700000" algn="tl">
                    <a:srgbClr val="FFFFFF"/>
                  </a:outerShdw>
                </a:effectLst>
              </a:rPr>
              <a:t>chữ ký thật</a:t>
            </a:r>
          </a:p>
        </p:txBody>
      </p:sp>
      <p:sp>
        <p:nvSpPr>
          <p:cNvPr id="96266" name="AutoShape 10"/>
          <p:cNvSpPr>
            <a:spLocks noChangeArrowheads="1"/>
          </p:cNvSpPr>
          <p:nvPr/>
        </p:nvSpPr>
        <p:spPr bwMode="auto">
          <a:xfrm rot="-130984">
            <a:off x="6324600" y="30480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7" name="AutoShape 11"/>
          <p:cNvSpPr>
            <a:spLocks noChangeArrowheads="1"/>
          </p:cNvSpPr>
          <p:nvPr/>
        </p:nvSpPr>
        <p:spPr bwMode="auto">
          <a:xfrm rot="5400000">
            <a:off x="5029200" y="38862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8" name="Text Box 12"/>
          <p:cNvSpPr txBox="1">
            <a:spLocks noChangeArrowheads="1"/>
          </p:cNvSpPr>
          <p:nvPr/>
        </p:nvSpPr>
        <p:spPr bwMode="auto">
          <a:xfrm>
            <a:off x="6308725" y="2525713"/>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NO</a:t>
            </a:r>
          </a:p>
        </p:txBody>
      </p:sp>
      <p:sp>
        <p:nvSpPr>
          <p:cNvPr id="96269" name="Text Box 13"/>
          <p:cNvSpPr txBox="1">
            <a:spLocks noChangeArrowheads="1"/>
          </p:cNvSpPr>
          <p:nvPr/>
        </p:nvSpPr>
        <p:spPr bwMode="auto">
          <a:xfrm>
            <a:off x="5486400" y="368935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tx2"/>
                </a:solidFill>
                <a:effectLst>
                  <a:outerShdw blurRad="38100" dist="38100" dir="2700000" algn="tl">
                    <a:srgbClr val="000000"/>
                  </a:outerShdw>
                </a:effectLst>
              </a:rPr>
              <a:t>YES</a:t>
            </a:r>
          </a:p>
        </p:txBody>
      </p:sp>
      <p:sp>
        <p:nvSpPr>
          <p:cNvPr id="96270" name="AutoShape 14"/>
          <p:cNvSpPr>
            <a:spLocks noChangeArrowheads="1"/>
          </p:cNvSpPr>
          <p:nvPr/>
        </p:nvSpPr>
        <p:spPr bwMode="auto">
          <a:xfrm>
            <a:off x="4191000" y="4419600"/>
            <a:ext cx="2057400" cy="1219200"/>
          </a:xfrm>
          <a:prstGeom prst="diamond">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miter lim="800000"/>
                <a:headEnd/>
                <a:tailEnd/>
              </a14:hiddenLine>
            </a:ext>
          </a:extLst>
        </p:spPr>
        <p:txBody>
          <a:bodyPr wrap="none" anchor="ctr"/>
          <a:lstStyle/>
          <a:p>
            <a:pPr algn="ctr" eaLnBrk="1" hangingPunct="1">
              <a:lnSpc>
                <a:spcPct val="80000"/>
              </a:lnSpc>
              <a:spcBef>
                <a:spcPct val="30000"/>
              </a:spcBef>
            </a:pPr>
            <a:r>
              <a:rPr lang="en-US" b="1">
                <a:effectLst>
                  <a:outerShdw blurRad="38100" dist="38100" dir="2700000" algn="tl">
                    <a:srgbClr val="FFFFFF"/>
                  </a:outerShdw>
                </a:effectLst>
              </a:rPr>
              <a:t>Kiểm tra </a:t>
            </a:r>
          </a:p>
          <a:p>
            <a:pPr algn="ctr" eaLnBrk="1" hangingPunct="1">
              <a:lnSpc>
                <a:spcPct val="80000"/>
              </a:lnSpc>
              <a:spcBef>
                <a:spcPct val="30000"/>
              </a:spcBef>
            </a:pPr>
            <a:r>
              <a:rPr lang="en-US" b="1">
                <a:effectLst>
                  <a:outerShdw blurRad="38100" dist="38100" dir="2700000" algn="tl">
                    <a:srgbClr val="FFFFFF"/>
                  </a:outerShdw>
                </a:effectLst>
              </a:rPr>
              <a:t>phù hợp</a:t>
            </a:r>
          </a:p>
        </p:txBody>
      </p:sp>
      <p:sp>
        <p:nvSpPr>
          <p:cNvPr id="96271" name="AutoShape 15"/>
          <p:cNvSpPr>
            <a:spLocks noChangeArrowheads="1"/>
          </p:cNvSpPr>
          <p:nvPr/>
        </p:nvSpPr>
        <p:spPr bwMode="auto">
          <a:xfrm rot="-130984">
            <a:off x="6324600" y="48609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2" name="AutoShape 16"/>
          <p:cNvSpPr>
            <a:spLocks noChangeArrowheads="1"/>
          </p:cNvSpPr>
          <p:nvPr/>
        </p:nvSpPr>
        <p:spPr bwMode="auto">
          <a:xfrm rot="5400000">
            <a:off x="5029200" y="5699125"/>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3" name="Text Box 17"/>
          <p:cNvSpPr txBox="1">
            <a:spLocks noChangeArrowheads="1"/>
          </p:cNvSpPr>
          <p:nvPr/>
        </p:nvSpPr>
        <p:spPr bwMode="auto">
          <a:xfrm>
            <a:off x="6308725" y="4092575"/>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tx2"/>
                </a:solidFill>
                <a:effectLst>
                  <a:outerShdw blurRad="38100" dist="38100" dir="2700000" algn="tl">
                    <a:srgbClr val="000000"/>
                  </a:outerShdw>
                </a:effectLst>
              </a:rPr>
              <a:t>NO</a:t>
            </a:r>
          </a:p>
        </p:txBody>
      </p:sp>
      <p:sp>
        <p:nvSpPr>
          <p:cNvPr id="96274" name="Text Box 18"/>
          <p:cNvSpPr txBox="1">
            <a:spLocks noChangeArrowheads="1"/>
          </p:cNvSpPr>
          <p:nvPr/>
        </p:nvSpPr>
        <p:spPr bwMode="auto">
          <a:xfrm>
            <a:off x="5486400" y="5699125"/>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effectLst>
                  <a:outerShdw blurRad="38100" dist="38100" dir="2700000" algn="tl">
                    <a:srgbClr val="000000"/>
                  </a:outerShdw>
                </a:effectLst>
              </a:rPr>
              <a:t>YES</a:t>
            </a:r>
          </a:p>
        </p:txBody>
      </p:sp>
      <p:sp>
        <p:nvSpPr>
          <p:cNvPr id="96275" name="AutoShape 19"/>
          <p:cNvSpPr>
            <a:spLocks noChangeArrowheads="1"/>
          </p:cNvSpPr>
          <p:nvPr/>
        </p:nvSpPr>
        <p:spPr bwMode="auto">
          <a:xfrm rot="-130984">
            <a:off x="3733800" y="4800600"/>
            <a:ext cx="381000" cy="381000"/>
          </a:xfrm>
          <a:prstGeom prst="rightArrow">
            <a:avLst>
              <a:gd name="adj1" fmla="val 50000"/>
              <a:gd name="adj2" fmla="val 25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6" name="AutoShape 20"/>
          <p:cNvSpPr>
            <a:spLocks noChangeArrowheads="1"/>
          </p:cNvSpPr>
          <p:nvPr/>
        </p:nvSpPr>
        <p:spPr bwMode="auto">
          <a:xfrm rot="2234077">
            <a:off x="3581400" y="3886200"/>
            <a:ext cx="914400" cy="381000"/>
          </a:xfrm>
          <a:prstGeom prst="rightArrow">
            <a:avLst>
              <a:gd name="adj1" fmla="val 50000"/>
              <a:gd name="adj2" fmla="val 60000"/>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3701308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idx="4294967295"/>
          </p:nvPr>
        </p:nvSpPr>
        <p:spPr>
          <a:xfrm>
            <a:off x="727075" y="1773238"/>
            <a:ext cx="8416925" cy="695325"/>
          </a:xfrm>
        </p:spPr>
        <p:txBody>
          <a:bodyPr/>
          <a:lstStyle/>
          <a:p>
            <a:r>
              <a:rPr lang="en-US" sz="4400"/>
              <a:t>Phụ lục</a:t>
            </a:r>
            <a:endParaRPr lang="en-US" sz="6000"/>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272236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1" name="Rectangle 3"/>
          <p:cNvSpPr>
            <a:spLocks noGrp="1" noChangeArrowheads="1"/>
          </p:cNvSpPr>
          <p:nvPr>
            <p:ph type="ctrTitle"/>
          </p:nvPr>
        </p:nvSpPr>
        <p:spPr>
          <a:xfrm>
            <a:off x="727075" y="1414463"/>
            <a:ext cx="8416925" cy="1409700"/>
          </a:xfrm>
        </p:spPr>
        <p:txBody>
          <a:bodyPr/>
          <a:lstStyle/>
          <a:p>
            <a:pPr eaLnBrk="1" hangingPunct="1">
              <a:defRPr/>
            </a:pPr>
            <a:r>
              <a:rPr lang="en-US" sz="4000"/>
              <a:t>Phương pháp DSA</a:t>
            </a:r>
            <a:br>
              <a:rPr lang="en-US" sz="4000"/>
            </a:br>
            <a:r>
              <a:rPr lang="en-US" sz="2800"/>
              <a:t>Digital Signature Algorithm</a:t>
            </a:r>
            <a:br>
              <a:rPr lang="en-US" sz="2800"/>
            </a:br>
            <a:r>
              <a:rPr lang="en-US" sz="2800"/>
              <a:t>Digital Signature Standard (DSS)</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398984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pPr eaLnBrk="1" hangingPunct="1">
              <a:defRPr/>
            </a:pPr>
            <a:r>
              <a:rPr lang="en-US"/>
              <a:t>Phương pháp DSA</a:t>
            </a:r>
          </a:p>
        </p:txBody>
      </p:sp>
      <p:sp>
        <p:nvSpPr>
          <p:cNvPr id="766979" name="Rectangle 3"/>
          <p:cNvSpPr>
            <a:spLocks noGrp="1" noChangeArrowheads="1"/>
          </p:cNvSpPr>
          <p:nvPr>
            <p:ph type="body" idx="1"/>
          </p:nvPr>
        </p:nvSpPr>
        <p:spPr>
          <a:xfrm>
            <a:off x="382588" y="1414463"/>
            <a:ext cx="8380412" cy="3433762"/>
          </a:xfrm>
        </p:spPr>
        <p:txBody>
          <a:bodyPr/>
          <a:lstStyle/>
          <a:p>
            <a:pPr marL="533400" indent="-533400" eaLnBrk="1" hangingPunct="1"/>
            <a:r>
              <a:rPr lang="en-US" altLang="zh-CN">
                <a:ea typeface="宋体" pitchFamily="2" charset="-122"/>
              </a:rPr>
              <a:t>Phát sinh khóa:</a:t>
            </a:r>
          </a:p>
          <a:p>
            <a:pPr marL="914400" lvl="1" indent="-457200" eaLnBrk="1" hangingPunct="1">
              <a:buFont typeface="Wingdings" pitchFamily="2" charset="2"/>
              <a:buAutoNum type="arabicPeriod"/>
            </a:pPr>
            <a:r>
              <a:rPr lang="en-US" altLang="zh-CN">
                <a:ea typeface="宋体" pitchFamily="2" charset="-122"/>
              </a:rPr>
              <a:t>Chọn 1 số nguyên tố </a:t>
            </a:r>
            <a:r>
              <a:rPr lang="en-US" altLang="zh-CN" i="1">
                <a:ea typeface="宋体" pitchFamily="2" charset="-122"/>
              </a:rPr>
              <a:t>q</a:t>
            </a:r>
            <a:r>
              <a:rPr lang="en-US" altLang="zh-CN">
                <a:ea typeface="宋体" pitchFamily="2" charset="-122"/>
              </a:rPr>
              <a:t> 160 bit</a:t>
            </a:r>
          </a:p>
          <a:p>
            <a:pPr marL="914400" lvl="1" indent="-457200" eaLnBrk="1" hangingPunct="1">
              <a:buFont typeface="Wingdings" pitchFamily="2" charset="2"/>
              <a:buAutoNum type="arabicPeriod"/>
            </a:pPr>
            <a:r>
              <a:rPr lang="en-US" altLang="zh-CN">
                <a:ea typeface="宋体" pitchFamily="2" charset="-122"/>
              </a:rPr>
              <a:t>Chọn 0</a:t>
            </a:r>
            <a:r>
              <a:rPr lang="en-US" altLang="zh-CN">
                <a:ea typeface="宋体" pitchFamily="2" charset="-122"/>
                <a:sym typeface="Symbol" pitchFamily="18" charset="2"/>
              </a:rPr>
              <a:t></a:t>
            </a:r>
            <a:r>
              <a:rPr lang="en-US" altLang="zh-CN" i="1">
                <a:ea typeface="宋体" pitchFamily="2" charset="-122"/>
                <a:sym typeface="Symbol" pitchFamily="18" charset="2"/>
              </a:rPr>
              <a:t>t</a:t>
            </a:r>
            <a:r>
              <a:rPr lang="en-US" altLang="zh-CN">
                <a:ea typeface="宋体" pitchFamily="2" charset="-122"/>
                <a:sym typeface="Symbol" pitchFamily="18" charset="2"/>
              </a:rPr>
              <a:t>8, chọn 2</a:t>
            </a:r>
            <a:r>
              <a:rPr lang="en-US" altLang="zh-CN" baseline="30000">
                <a:ea typeface="宋体" pitchFamily="2" charset="-122"/>
                <a:sym typeface="Symbol" pitchFamily="18" charset="2"/>
              </a:rPr>
              <a:t>511+64</a:t>
            </a:r>
            <a:r>
              <a:rPr lang="en-US" altLang="zh-CN" i="1" baseline="30000">
                <a:ea typeface="宋体" pitchFamily="2" charset="-122"/>
                <a:sym typeface="Symbol" pitchFamily="18" charset="2"/>
              </a:rPr>
              <a:t>t</a:t>
            </a:r>
            <a:r>
              <a:rPr lang="en-US" altLang="zh-CN" baseline="30000">
                <a:ea typeface="宋体" pitchFamily="2" charset="-122"/>
                <a:sym typeface="Symbol" pitchFamily="18" charset="2"/>
              </a:rPr>
              <a:t> </a:t>
            </a:r>
            <a:r>
              <a:rPr lang="en-US" altLang="zh-CN">
                <a:ea typeface="宋体" pitchFamily="2" charset="-122"/>
                <a:sym typeface="Symbol" pitchFamily="18" charset="2"/>
              </a:rPr>
              <a:t>&lt;</a:t>
            </a:r>
            <a:r>
              <a:rPr lang="en-US" altLang="zh-CN" i="1">
                <a:ea typeface="宋体" pitchFamily="2" charset="-122"/>
                <a:sym typeface="Symbol" pitchFamily="18" charset="2"/>
              </a:rPr>
              <a:t>p</a:t>
            </a:r>
            <a:r>
              <a:rPr lang="en-US" altLang="zh-CN">
                <a:ea typeface="宋体" pitchFamily="2" charset="-122"/>
                <a:sym typeface="Symbol" pitchFamily="18" charset="2"/>
              </a:rPr>
              <a:t>&lt; 2</a:t>
            </a:r>
            <a:r>
              <a:rPr lang="en-US" altLang="zh-CN" baseline="30000">
                <a:ea typeface="宋体" pitchFamily="2" charset="-122"/>
                <a:sym typeface="Symbol" pitchFamily="18" charset="2"/>
              </a:rPr>
              <a:t>512+64</a:t>
            </a:r>
            <a:r>
              <a:rPr lang="en-US" altLang="zh-CN" i="1" baseline="30000">
                <a:ea typeface="宋体" pitchFamily="2" charset="-122"/>
                <a:sym typeface="Symbol" pitchFamily="18" charset="2"/>
              </a:rPr>
              <a:t>t</a:t>
            </a:r>
            <a:r>
              <a:rPr lang="en-US" altLang="zh-CN" baseline="30000">
                <a:ea typeface="宋体" pitchFamily="2" charset="-122"/>
                <a:sym typeface="Symbol" pitchFamily="18" charset="2"/>
              </a:rPr>
              <a:t> </a:t>
            </a:r>
            <a:r>
              <a:rPr lang="en-US" altLang="zh-CN">
                <a:ea typeface="宋体" pitchFamily="2" charset="-122"/>
                <a:sym typeface="Symbol" pitchFamily="18" charset="2"/>
              </a:rPr>
              <a:t> với </a:t>
            </a:r>
            <a:r>
              <a:rPr lang="en-US" altLang="zh-CN" i="1">
                <a:ea typeface="宋体" pitchFamily="2" charset="-122"/>
                <a:sym typeface="Symbol" pitchFamily="18" charset="2"/>
              </a:rPr>
              <a:t>q</a:t>
            </a:r>
            <a:r>
              <a:rPr lang="en-US" altLang="zh-CN">
                <a:ea typeface="宋体" pitchFamily="2" charset="-122"/>
                <a:sym typeface="Symbol" pitchFamily="18" charset="2"/>
              </a:rPr>
              <a:t>|</a:t>
            </a:r>
            <a:r>
              <a:rPr lang="en-US" altLang="zh-CN" i="1">
                <a:ea typeface="宋体" pitchFamily="2" charset="-122"/>
                <a:sym typeface="Symbol" pitchFamily="18" charset="2"/>
              </a:rPr>
              <a:t>p</a:t>
            </a:r>
            <a:r>
              <a:rPr lang="en-US" altLang="zh-CN">
                <a:ea typeface="宋体" pitchFamily="2" charset="-122"/>
                <a:sym typeface="Symbol" pitchFamily="18" charset="2"/>
              </a:rPr>
              <a:t>-1</a:t>
            </a:r>
          </a:p>
          <a:p>
            <a:pPr marL="914400" lvl="1" indent="-457200" eaLnBrk="1" hangingPunct="1">
              <a:buFont typeface="Wingdings" pitchFamily="2" charset="2"/>
              <a:buAutoNum type="arabicPeriod"/>
            </a:pPr>
            <a:r>
              <a:rPr lang="en-US" altLang="zh-CN">
                <a:ea typeface="宋体" pitchFamily="2" charset="-122"/>
                <a:sym typeface="Symbol" pitchFamily="18" charset="2"/>
              </a:rPr>
              <a:t>Chọn </a:t>
            </a:r>
            <a:r>
              <a:rPr lang="en-US" altLang="zh-CN" i="1">
                <a:ea typeface="宋体" pitchFamily="2" charset="-122"/>
                <a:sym typeface="Symbol" pitchFamily="18" charset="2"/>
              </a:rPr>
              <a:t>g</a:t>
            </a:r>
            <a:r>
              <a:rPr lang="en-US" altLang="zh-CN">
                <a:ea typeface="宋体" pitchFamily="2" charset="-122"/>
                <a:sym typeface="Symbol" pitchFamily="18" charset="2"/>
              </a:rPr>
              <a:t> trong Z</a:t>
            </a:r>
            <a:r>
              <a:rPr lang="en-US" altLang="zh-CN" i="1" baseline="-25000">
                <a:ea typeface="宋体" pitchFamily="2" charset="-122"/>
                <a:sym typeface="Symbol" pitchFamily="18" charset="2"/>
              </a:rPr>
              <a:t>p</a:t>
            </a:r>
            <a:r>
              <a:rPr lang="en-US" altLang="zh-CN" baseline="30000">
                <a:ea typeface="宋体" pitchFamily="2" charset="-122"/>
                <a:sym typeface="Symbol" pitchFamily="18" charset="2"/>
              </a:rPr>
              <a:t>*</a:t>
            </a:r>
            <a:r>
              <a:rPr lang="en-US" altLang="zh-CN">
                <a:ea typeface="宋体" pitchFamily="2" charset="-122"/>
                <a:sym typeface="Symbol" pitchFamily="18" charset="2"/>
              </a:rPr>
              <a:t>, và </a:t>
            </a:r>
            <a:r>
              <a:rPr lang="en-US" altLang="zh-CN" i="1">
                <a:ea typeface="宋体" pitchFamily="2" charset="-122"/>
                <a:sym typeface="Symbol" pitchFamily="18" charset="2"/>
              </a:rPr>
              <a:t></a:t>
            </a:r>
            <a:r>
              <a:rPr lang="en-US" altLang="zh-CN">
                <a:ea typeface="宋体" pitchFamily="2" charset="-122"/>
                <a:sym typeface="Symbol" pitchFamily="18" charset="2"/>
              </a:rPr>
              <a:t> = </a:t>
            </a:r>
            <a:r>
              <a:rPr lang="en-US" altLang="zh-CN" i="1">
                <a:ea typeface="宋体" pitchFamily="2" charset="-122"/>
                <a:sym typeface="Symbol" pitchFamily="18" charset="2"/>
              </a:rPr>
              <a:t>g</a:t>
            </a:r>
            <a:r>
              <a:rPr lang="en-US" altLang="zh-CN" baseline="30000">
                <a:ea typeface="宋体" pitchFamily="2" charset="-122"/>
                <a:sym typeface="Symbol" pitchFamily="18" charset="2"/>
              </a:rPr>
              <a:t>(</a:t>
            </a:r>
            <a:r>
              <a:rPr lang="en-US" altLang="zh-CN" i="1" baseline="30000">
                <a:ea typeface="宋体" pitchFamily="2" charset="-122"/>
                <a:sym typeface="Symbol" pitchFamily="18" charset="2"/>
              </a:rPr>
              <a:t>p</a:t>
            </a:r>
            <a:r>
              <a:rPr lang="en-US" altLang="zh-CN" baseline="30000">
                <a:ea typeface="宋体" pitchFamily="2" charset="-122"/>
                <a:sym typeface="Symbol" pitchFamily="18" charset="2"/>
              </a:rPr>
              <a:t>-1)/</a:t>
            </a:r>
            <a:r>
              <a:rPr lang="en-US" altLang="zh-CN" i="1" baseline="30000">
                <a:ea typeface="宋体" pitchFamily="2" charset="-122"/>
                <a:sym typeface="Symbol" pitchFamily="18" charset="2"/>
              </a:rPr>
              <a:t>q</a:t>
            </a:r>
            <a:r>
              <a:rPr lang="en-US" altLang="zh-CN" baseline="30000">
                <a:ea typeface="宋体" pitchFamily="2" charset="-122"/>
                <a:sym typeface="Symbol" pitchFamily="18" charset="2"/>
              </a:rPr>
              <a:t> </a:t>
            </a:r>
            <a:r>
              <a:rPr lang="en-US" altLang="zh-CN">
                <a:ea typeface="宋体" pitchFamily="2" charset="-122"/>
                <a:sym typeface="Symbol" pitchFamily="18" charset="2"/>
              </a:rPr>
              <a:t>mod </a:t>
            </a:r>
            <a:r>
              <a:rPr lang="en-US" altLang="zh-CN" i="1">
                <a:ea typeface="宋体" pitchFamily="2" charset="-122"/>
                <a:sym typeface="Symbol" pitchFamily="18" charset="2"/>
              </a:rPr>
              <a:t>p</a:t>
            </a:r>
            <a:r>
              <a:rPr lang="en-US" altLang="zh-CN">
                <a:ea typeface="宋体" pitchFamily="2" charset="-122"/>
                <a:sym typeface="Symbol" pitchFamily="18" charset="2"/>
              </a:rPr>
              <a:t>, </a:t>
            </a:r>
            <a:r>
              <a:rPr lang="en-US" altLang="zh-CN" i="1">
                <a:ea typeface="宋体" pitchFamily="2" charset="-122"/>
                <a:sym typeface="Symbol" pitchFamily="18" charset="2"/>
              </a:rPr>
              <a:t></a:t>
            </a:r>
            <a:r>
              <a:rPr lang="en-US" altLang="zh-CN">
                <a:ea typeface="宋体" pitchFamily="2" charset="-122"/>
                <a:sym typeface="Symbol" pitchFamily="18" charset="2"/>
              </a:rPr>
              <a:t>1 (</a:t>
            </a:r>
            <a:r>
              <a:rPr lang="en-US" altLang="zh-CN" i="1">
                <a:ea typeface="宋体" pitchFamily="2" charset="-122"/>
                <a:sym typeface="Symbol" pitchFamily="18" charset="2"/>
              </a:rPr>
              <a:t></a:t>
            </a:r>
            <a:r>
              <a:rPr lang="en-US" altLang="zh-CN">
                <a:ea typeface="宋体" pitchFamily="2" charset="-122"/>
                <a:sym typeface="Symbol" pitchFamily="18" charset="2"/>
              </a:rPr>
              <a:t> là phần tử sinh của nhóm con bậc </a:t>
            </a:r>
            <a:r>
              <a:rPr lang="en-US" altLang="zh-CN" i="1">
                <a:ea typeface="宋体" pitchFamily="2" charset="-122"/>
                <a:sym typeface="Symbol" pitchFamily="18" charset="2"/>
              </a:rPr>
              <a:t>q</a:t>
            </a:r>
            <a:r>
              <a:rPr lang="en-US" altLang="zh-CN">
                <a:ea typeface="宋体" pitchFamily="2" charset="-122"/>
                <a:sym typeface="Symbol" pitchFamily="18" charset="2"/>
              </a:rPr>
              <a:t> của Z</a:t>
            </a:r>
            <a:r>
              <a:rPr lang="en-US" altLang="zh-CN" i="1" baseline="-25000">
                <a:ea typeface="宋体" pitchFamily="2" charset="-122"/>
                <a:sym typeface="Symbol" pitchFamily="18" charset="2"/>
              </a:rPr>
              <a:t>p</a:t>
            </a:r>
            <a:r>
              <a:rPr lang="en-US" altLang="zh-CN" baseline="30000">
                <a:ea typeface="宋体" pitchFamily="2" charset="-122"/>
                <a:sym typeface="Symbol" pitchFamily="18" charset="2"/>
              </a:rPr>
              <a:t>*</a:t>
            </a:r>
            <a:r>
              <a:rPr lang="en-US" altLang="zh-CN">
                <a:ea typeface="宋体" pitchFamily="2" charset="-122"/>
                <a:sym typeface="Symbol" pitchFamily="18" charset="2"/>
              </a:rPr>
              <a:t>)</a:t>
            </a:r>
            <a:r>
              <a:rPr lang="en-US" altLang="zh-CN" i="1">
                <a:ea typeface="宋体" pitchFamily="2" charset="-122"/>
                <a:sym typeface="Symbol" pitchFamily="18" charset="2"/>
              </a:rPr>
              <a:t> </a:t>
            </a:r>
            <a:r>
              <a:rPr lang="en-US" altLang="zh-CN">
                <a:ea typeface="宋体" pitchFamily="2" charset="-122"/>
                <a:sym typeface="Symbol" pitchFamily="18" charset="2"/>
              </a:rPr>
              <a:t>	</a:t>
            </a:r>
          </a:p>
          <a:p>
            <a:pPr marL="914400" lvl="1" indent="-457200" eaLnBrk="1" hangingPunct="1">
              <a:buFont typeface="Wingdings" pitchFamily="2" charset="2"/>
              <a:buAutoNum type="arabicPeriod"/>
            </a:pPr>
            <a:r>
              <a:rPr lang="en-US" altLang="zh-CN">
                <a:ea typeface="宋体" pitchFamily="2" charset="-122"/>
                <a:sym typeface="Symbol" pitchFamily="18" charset="2"/>
              </a:rPr>
              <a:t>Chọn 1  </a:t>
            </a:r>
            <a:r>
              <a:rPr lang="en-US" altLang="zh-CN" i="1">
                <a:ea typeface="宋体" pitchFamily="2" charset="-122"/>
                <a:sym typeface="Symbol" pitchFamily="18" charset="2"/>
              </a:rPr>
              <a:t>a</a:t>
            </a:r>
            <a:r>
              <a:rPr lang="en-US" altLang="zh-CN">
                <a:ea typeface="宋体" pitchFamily="2" charset="-122"/>
                <a:sym typeface="Symbol" pitchFamily="18" charset="2"/>
              </a:rPr>
              <a:t> </a:t>
            </a:r>
            <a:r>
              <a:rPr lang="en-US" altLang="zh-CN" i="1">
                <a:ea typeface="宋体" pitchFamily="2" charset="-122"/>
                <a:sym typeface="Symbol" pitchFamily="18" charset="2"/>
              </a:rPr>
              <a:t>q</a:t>
            </a:r>
            <a:r>
              <a:rPr lang="en-US" altLang="zh-CN">
                <a:ea typeface="宋体" pitchFamily="2" charset="-122"/>
                <a:sym typeface="Symbol" pitchFamily="18" charset="2"/>
              </a:rPr>
              <a:t>-1, t</a:t>
            </a:r>
            <a:r>
              <a:rPr lang="en-US" altLang="zh-CN">
                <a:latin typeface="Tahoma" pitchFamily="34" charset="0"/>
                <a:ea typeface="宋体" pitchFamily="2" charset="-122"/>
                <a:sym typeface="Symbol" pitchFamily="18" charset="2"/>
              </a:rPr>
              <a:t>í</a:t>
            </a:r>
            <a:r>
              <a:rPr lang="en-US" altLang="zh-CN">
                <a:ea typeface="宋体" pitchFamily="2" charset="-122"/>
                <a:sym typeface="Symbol" pitchFamily="18" charset="2"/>
              </a:rPr>
              <a:t>nh </a:t>
            </a:r>
            <a:r>
              <a:rPr lang="en-US" altLang="zh-CN" i="1">
                <a:ea typeface="宋体" pitchFamily="2" charset="-122"/>
                <a:sym typeface="Symbol" pitchFamily="18" charset="2"/>
              </a:rPr>
              <a:t>y</a:t>
            </a:r>
            <a:r>
              <a:rPr lang="en-US" altLang="zh-CN">
                <a:ea typeface="宋体" pitchFamily="2" charset="-122"/>
                <a:sym typeface="Symbol" pitchFamily="18" charset="2"/>
              </a:rPr>
              <a:t>= </a:t>
            </a:r>
            <a:r>
              <a:rPr lang="en-US" altLang="zh-CN" i="1">
                <a:ea typeface="宋体" pitchFamily="2" charset="-122"/>
                <a:sym typeface="Symbol" pitchFamily="18" charset="2"/>
              </a:rPr>
              <a:t></a:t>
            </a:r>
            <a:r>
              <a:rPr lang="en-US" altLang="zh-CN" i="1" baseline="30000">
                <a:ea typeface="宋体" pitchFamily="2" charset="-122"/>
                <a:sym typeface="Symbol" pitchFamily="18" charset="2"/>
              </a:rPr>
              <a:t>a</a:t>
            </a:r>
            <a:r>
              <a:rPr lang="en-US" altLang="zh-CN" baseline="30000">
                <a:ea typeface="宋体" pitchFamily="2" charset="-122"/>
                <a:sym typeface="Symbol" pitchFamily="18" charset="2"/>
              </a:rPr>
              <a:t> </a:t>
            </a:r>
            <a:r>
              <a:rPr lang="en-US" altLang="zh-CN">
                <a:ea typeface="宋体" pitchFamily="2" charset="-122"/>
                <a:sym typeface="Symbol" pitchFamily="18" charset="2"/>
              </a:rPr>
              <a:t>mod </a:t>
            </a:r>
            <a:r>
              <a:rPr lang="en-US" altLang="zh-CN" i="1">
                <a:ea typeface="宋体" pitchFamily="2" charset="-122"/>
                <a:sym typeface="Symbol" pitchFamily="18" charset="2"/>
              </a:rPr>
              <a:t>p</a:t>
            </a:r>
          </a:p>
          <a:p>
            <a:pPr marL="914400" lvl="1" indent="-457200" eaLnBrk="1" hangingPunct="1">
              <a:buFont typeface="Wingdings" pitchFamily="2" charset="2"/>
              <a:buAutoNum type="arabicPeriod"/>
            </a:pPr>
            <a:r>
              <a:rPr lang="en-US" altLang="zh-CN">
                <a:ea typeface="宋体" pitchFamily="2" charset="-122"/>
                <a:sym typeface="Symbol" pitchFamily="18" charset="2"/>
              </a:rPr>
              <a:t>public key (</a:t>
            </a:r>
            <a:r>
              <a:rPr lang="en-US" altLang="zh-CN" i="1">
                <a:ea typeface="宋体" pitchFamily="2" charset="-122"/>
                <a:sym typeface="Symbol" pitchFamily="18" charset="2"/>
              </a:rPr>
              <a:t>p</a:t>
            </a:r>
            <a:r>
              <a:rPr lang="en-US" altLang="zh-CN">
                <a:ea typeface="宋体" pitchFamily="2" charset="-122"/>
                <a:sym typeface="Symbol" pitchFamily="18" charset="2"/>
              </a:rPr>
              <a:t>,</a:t>
            </a:r>
            <a:r>
              <a:rPr lang="en-US" altLang="zh-CN" i="1">
                <a:ea typeface="宋体" pitchFamily="2" charset="-122"/>
                <a:sym typeface="Symbol" pitchFamily="18" charset="2"/>
              </a:rPr>
              <a:t>q</a:t>
            </a:r>
            <a:r>
              <a:rPr lang="en-US" altLang="zh-CN">
                <a:ea typeface="宋体" pitchFamily="2" charset="-122"/>
                <a:sym typeface="Symbol" pitchFamily="18" charset="2"/>
              </a:rPr>
              <a:t>, </a:t>
            </a:r>
            <a:r>
              <a:rPr lang="en-US" altLang="zh-CN" i="1">
                <a:ea typeface="宋体" pitchFamily="2" charset="-122"/>
                <a:sym typeface="Symbol" pitchFamily="18" charset="2"/>
              </a:rPr>
              <a:t></a:t>
            </a:r>
            <a:r>
              <a:rPr lang="en-US" altLang="zh-CN">
                <a:ea typeface="宋体" pitchFamily="2" charset="-122"/>
                <a:sym typeface="Symbol" pitchFamily="18" charset="2"/>
              </a:rPr>
              <a:t>,</a:t>
            </a:r>
            <a:r>
              <a:rPr lang="en-US" altLang="zh-CN" i="1">
                <a:ea typeface="宋体" pitchFamily="2" charset="-122"/>
                <a:sym typeface="Symbol" pitchFamily="18" charset="2"/>
              </a:rPr>
              <a:t>y</a:t>
            </a:r>
            <a:r>
              <a:rPr lang="en-US" altLang="zh-CN">
                <a:ea typeface="宋体" pitchFamily="2" charset="-122"/>
                <a:sym typeface="Symbol" pitchFamily="18" charset="2"/>
              </a:rPr>
              <a:t>), private key </a:t>
            </a:r>
            <a:r>
              <a:rPr lang="en-US" altLang="zh-CN" i="1">
                <a:ea typeface="宋体" pitchFamily="2" charset="-122"/>
                <a:sym typeface="Symbol" pitchFamily="18" charset="2"/>
              </a:rPr>
              <a:t>a</a:t>
            </a:r>
            <a:endParaRPr lang="en-US" i="1">
              <a:ea typeface="宋体" pitchFamily="2" charset="-122"/>
              <a:sym typeface="Symbol" pitchFamily="18" charset="2"/>
            </a:endParaRP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398785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3" name="Rectangle 3"/>
          <p:cNvSpPr>
            <a:spLocks noGrp="1" noChangeArrowheads="1"/>
          </p:cNvSpPr>
          <p:nvPr>
            <p:ph type="ctrTitle"/>
          </p:nvPr>
        </p:nvSpPr>
        <p:spPr>
          <a:xfrm>
            <a:off x="727075" y="1798638"/>
            <a:ext cx="8416925" cy="641350"/>
          </a:xfrm>
        </p:spPr>
        <p:txBody>
          <a:bodyPr/>
          <a:lstStyle/>
          <a:p>
            <a:pPr eaLnBrk="1" hangingPunct="1"/>
            <a:r>
              <a:rPr lang="en-US" sz="4000"/>
              <a:t>Mở đầu</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1230479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pPr eaLnBrk="1" hangingPunct="1">
              <a:defRPr/>
            </a:pPr>
            <a:r>
              <a:rPr lang="en-US"/>
              <a:t>Phương pháp DSA</a:t>
            </a:r>
          </a:p>
        </p:txBody>
      </p:sp>
      <p:sp>
        <p:nvSpPr>
          <p:cNvPr id="769027" name="Rectangle 3"/>
          <p:cNvSpPr>
            <a:spLocks noGrp="1" noChangeArrowheads="1"/>
          </p:cNvSpPr>
          <p:nvPr>
            <p:ph type="body" idx="1"/>
          </p:nvPr>
        </p:nvSpPr>
        <p:spPr>
          <a:xfrm>
            <a:off x="382588" y="1414463"/>
            <a:ext cx="8380412" cy="3049587"/>
          </a:xfrm>
        </p:spPr>
        <p:txBody>
          <a:bodyPr/>
          <a:lstStyle/>
          <a:p>
            <a:pPr marL="533400" indent="-533400" eaLnBrk="1" hangingPunct="1"/>
            <a:r>
              <a:rPr lang="en-US" altLang="zh-CN">
                <a:ea typeface="宋体" pitchFamily="2" charset="-122"/>
              </a:rPr>
              <a:t>Tạo chữ ký:</a:t>
            </a:r>
          </a:p>
          <a:p>
            <a:pPr marL="914400" lvl="1" indent="-457200" eaLnBrk="1" hangingPunct="1"/>
            <a:r>
              <a:rPr lang="en-US" altLang="zh-CN">
                <a:ea typeface="宋体" pitchFamily="2" charset="-122"/>
              </a:rPr>
              <a:t>Chọn ngẫu nhiên số nguyên </a:t>
            </a:r>
            <a:r>
              <a:rPr lang="en-US" altLang="zh-CN" i="1">
                <a:ea typeface="宋体" pitchFamily="2" charset="-122"/>
              </a:rPr>
              <a:t>k</a:t>
            </a:r>
            <a:r>
              <a:rPr lang="en-US" altLang="zh-CN">
                <a:ea typeface="宋体" pitchFamily="2" charset="-122"/>
              </a:rPr>
              <a:t>, 0 &lt; </a:t>
            </a:r>
            <a:r>
              <a:rPr lang="en-US" altLang="zh-CN" i="1">
                <a:ea typeface="宋体" pitchFamily="2" charset="-122"/>
              </a:rPr>
              <a:t>k</a:t>
            </a:r>
            <a:r>
              <a:rPr lang="en-US" altLang="zh-CN">
                <a:ea typeface="宋体" pitchFamily="2" charset="-122"/>
              </a:rPr>
              <a:t> &lt; </a:t>
            </a:r>
            <a:r>
              <a:rPr lang="en-US" altLang="zh-CN" i="1">
                <a:ea typeface="宋体" pitchFamily="2" charset="-122"/>
              </a:rPr>
              <a:t>q</a:t>
            </a:r>
          </a:p>
          <a:p>
            <a:pPr marL="914400" lvl="1" indent="-457200" eaLnBrk="1" hangingPunct="1"/>
            <a:r>
              <a:rPr lang="en-US" altLang="zh-CN">
                <a:ea typeface="宋体" pitchFamily="2" charset="-122"/>
              </a:rPr>
              <a:t>T</a:t>
            </a:r>
            <a:r>
              <a:rPr lang="en-US" altLang="zh-CN">
                <a:latin typeface="Tahoma" pitchFamily="34" charset="0"/>
                <a:ea typeface="宋体" pitchFamily="2" charset="-122"/>
              </a:rPr>
              <a:t>í</a:t>
            </a:r>
            <a:r>
              <a:rPr lang="en-US" altLang="zh-CN">
                <a:ea typeface="宋体" pitchFamily="2" charset="-122"/>
              </a:rPr>
              <a:t>nh </a:t>
            </a:r>
            <a:r>
              <a:rPr lang="en-US" altLang="zh-CN" i="1">
                <a:ea typeface="宋体" pitchFamily="2" charset="-122"/>
              </a:rPr>
              <a:t>r</a:t>
            </a:r>
            <a:r>
              <a:rPr lang="en-US" altLang="zh-CN">
                <a:ea typeface="宋体" pitchFamily="2" charset="-122"/>
              </a:rPr>
              <a:t>=(</a:t>
            </a:r>
            <a:r>
              <a:rPr lang="en-US" altLang="zh-CN" i="1">
                <a:ea typeface="宋体" pitchFamily="2" charset="-122"/>
                <a:sym typeface="Symbol" pitchFamily="18" charset="2"/>
              </a:rPr>
              <a:t></a:t>
            </a:r>
            <a:r>
              <a:rPr lang="en-US" altLang="zh-CN" i="1" baseline="30000">
                <a:ea typeface="宋体" pitchFamily="2" charset="-122"/>
                <a:sym typeface="Symbol" pitchFamily="18" charset="2"/>
              </a:rPr>
              <a:t>k</a:t>
            </a:r>
            <a:r>
              <a:rPr lang="en-US" altLang="zh-CN" baseline="30000">
                <a:ea typeface="宋体" pitchFamily="2" charset="-122"/>
                <a:sym typeface="Symbol" pitchFamily="18" charset="2"/>
              </a:rPr>
              <a:t> </a:t>
            </a:r>
            <a:r>
              <a:rPr lang="en-US" altLang="zh-CN">
                <a:ea typeface="宋体" pitchFamily="2" charset="-122"/>
                <a:sym typeface="Symbol" pitchFamily="18" charset="2"/>
              </a:rPr>
              <a:t>mod </a:t>
            </a:r>
            <a:r>
              <a:rPr lang="en-US" altLang="zh-CN" i="1">
                <a:ea typeface="宋体" pitchFamily="2" charset="-122"/>
                <a:sym typeface="Symbol" pitchFamily="18" charset="2"/>
              </a:rPr>
              <a:t>p</a:t>
            </a:r>
            <a:r>
              <a:rPr lang="en-US" altLang="zh-CN">
                <a:ea typeface="宋体" pitchFamily="2" charset="-122"/>
                <a:sym typeface="Symbol" pitchFamily="18" charset="2"/>
              </a:rPr>
              <a:t>) mod </a:t>
            </a:r>
            <a:r>
              <a:rPr lang="en-US" altLang="zh-CN" i="1">
                <a:ea typeface="宋体" pitchFamily="2" charset="-122"/>
                <a:sym typeface="Symbol" pitchFamily="18" charset="2"/>
              </a:rPr>
              <a:t>q</a:t>
            </a:r>
          </a:p>
          <a:p>
            <a:pPr marL="914400" lvl="1" indent="-457200" eaLnBrk="1" hangingPunct="1"/>
            <a:r>
              <a:rPr lang="en-US" altLang="zh-CN">
                <a:ea typeface="宋体" pitchFamily="2" charset="-122"/>
                <a:sym typeface="Symbol" pitchFamily="18" charset="2"/>
              </a:rPr>
              <a:t>T</a:t>
            </a:r>
            <a:r>
              <a:rPr lang="en-US" altLang="zh-CN">
                <a:latin typeface="Tahoma" pitchFamily="34" charset="0"/>
                <a:ea typeface="宋体" pitchFamily="2" charset="-122"/>
                <a:sym typeface="Symbol" pitchFamily="18" charset="2"/>
              </a:rPr>
              <a:t>í</a:t>
            </a:r>
            <a:r>
              <a:rPr lang="en-US" altLang="zh-CN">
                <a:ea typeface="宋体" pitchFamily="2" charset="-122"/>
                <a:sym typeface="Symbol" pitchFamily="18" charset="2"/>
              </a:rPr>
              <a:t>nh </a:t>
            </a:r>
            <a:r>
              <a:rPr lang="en-US" altLang="zh-CN" i="1">
                <a:ea typeface="宋体" pitchFamily="2" charset="-122"/>
                <a:sym typeface="Symbol" pitchFamily="18" charset="2"/>
              </a:rPr>
              <a:t>k</a:t>
            </a:r>
            <a:r>
              <a:rPr lang="en-US" altLang="zh-CN" baseline="30000">
                <a:ea typeface="宋体" pitchFamily="2" charset="-122"/>
                <a:sym typeface="Symbol" pitchFamily="18" charset="2"/>
              </a:rPr>
              <a:t>-1 </a:t>
            </a:r>
            <a:r>
              <a:rPr lang="en-US" altLang="zh-CN">
                <a:ea typeface="宋体" pitchFamily="2" charset="-122"/>
                <a:sym typeface="Symbol" pitchFamily="18" charset="2"/>
              </a:rPr>
              <a:t>mod </a:t>
            </a:r>
            <a:r>
              <a:rPr lang="en-US" altLang="zh-CN" i="1">
                <a:ea typeface="宋体" pitchFamily="2" charset="-122"/>
                <a:sym typeface="Symbol" pitchFamily="18" charset="2"/>
              </a:rPr>
              <a:t>q</a:t>
            </a:r>
          </a:p>
          <a:p>
            <a:pPr marL="914400" lvl="1" indent="-457200" eaLnBrk="1" hangingPunct="1"/>
            <a:r>
              <a:rPr lang="en-US" altLang="zh-CN">
                <a:ea typeface="宋体" pitchFamily="2" charset="-122"/>
                <a:sym typeface="Symbol" pitchFamily="18" charset="2"/>
              </a:rPr>
              <a:t>T</a:t>
            </a:r>
            <a:r>
              <a:rPr lang="en-US" altLang="zh-CN">
                <a:latin typeface="Tahoma" pitchFamily="34" charset="0"/>
                <a:ea typeface="宋体" pitchFamily="2" charset="-122"/>
                <a:sym typeface="Symbol" pitchFamily="18" charset="2"/>
              </a:rPr>
              <a:t>í</a:t>
            </a:r>
            <a:r>
              <a:rPr lang="en-US" altLang="zh-CN">
                <a:ea typeface="宋体" pitchFamily="2" charset="-122"/>
                <a:sym typeface="Symbol" pitchFamily="18" charset="2"/>
              </a:rPr>
              <a:t>nh </a:t>
            </a:r>
            <a:r>
              <a:rPr lang="en-US" altLang="zh-CN" i="1">
                <a:ea typeface="宋体" pitchFamily="2" charset="-122"/>
                <a:sym typeface="Symbol" pitchFamily="18" charset="2"/>
              </a:rPr>
              <a:t>s</a:t>
            </a:r>
            <a:r>
              <a:rPr lang="en-US" altLang="zh-CN">
                <a:ea typeface="宋体" pitchFamily="2" charset="-122"/>
                <a:sym typeface="Symbol" pitchFamily="18" charset="2"/>
              </a:rPr>
              <a:t>=</a:t>
            </a:r>
            <a:r>
              <a:rPr lang="en-US" altLang="zh-CN" i="1">
                <a:ea typeface="宋体" pitchFamily="2" charset="-122"/>
                <a:sym typeface="Symbol" pitchFamily="18" charset="2"/>
              </a:rPr>
              <a:t>k</a:t>
            </a:r>
            <a:r>
              <a:rPr lang="en-US" altLang="zh-CN" baseline="30000">
                <a:ea typeface="宋体" pitchFamily="2" charset="-122"/>
                <a:sym typeface="Symbol" pitchFamily="18" charset="2"/>
              </a:rPr>
              <a:t>-1 </a:t>
            </a:r>
            <a:r>
              <a:rPr lang="en-US" altLang="zh-CN">
                <a:ea typeface="宋体" pitchFamily="2" charset="-122"/>
                <a:sym typeface="Symbol" pitchFamily="18" charset="2"/>
              </a:rPr>
              <a:t>(</a:t>
            </a:r>
            <a:r>
              <a:rPr lang="en-US" altLang="zh-CN" i="1">
                <a:ea typeface="宋体" pitchFamily="2" charset="-122"/>
                <a:sym typeface="Symbol" pitchFamily="18" charset="2"/>
              </a:rPr>
              <a:t>h</a:t>
            </a:r>
            <a:r>
              <a:rPr lang="en-US" altLang="zh-CN">
                <a:ea typeface="宋体" pitchFamily="2" charset="-122"/>
                <a:sym typeface="Symbol" pitchFamily="18" charset="2"/>
              </a:rPr>
              <a:t>(</a:t>
            </a:r>
            <a:r>
              <a:rPr lang="en-US" altLang="zh-CN" i="1">
                <a:ea typeface="宋体" pitchFamily="2" charset="-122"/>
                <a:sym typeface="Symbol" pitchFamily="18" charset="2"/>
              </a:rPr>
              <a:t>m</a:t>
            </a:r>
            <a:r>
              <a:rPr lang="en-US" altLang="zh-CN">
                <a:ea typeface="宋体" pitchFamily="2" charset="-122"/>
                <a:sym typeface="Symbol" pitchFamily="18" charset="2"/>
              </a:rPr>
              <a:t>) + </a:t>
            </a:r>
            <a:r>
              <a:rPr lang="en-US" altLang="zh-CN" i="1">
                <a:ea typeface="宋体" pitchFamily="2" charset="-122"/>
                <a:sym typeface="Symbol" pitchFamily="18" charset="2"/>
              </a:rPr>
              <a:t>ar</a:t>
            </a:r>
            <a:r>
              <a:rPr lang="en-US" altLang="zh-CN">
                <a:ea typeface="宋体" pitchFamily="2" charset="-122"/>
                <a:sym typeface="Symbol" pitchFamily="18" charset="2"/>
              </a:rPr>
              <a:t>) mod </a:t>
            </a:r>
            <a:r>
              <a:rPr lang="en-US" altLang="zh-CN" i="1">
                <a:ea typeface="宋体" pitchFamily="2" charset="-122"/>
                <a:sym typeface="Symbol" pitchFamily="18" charset="2"/>
              </a:rPr>
              <a:t>q</a:t>
            </a:r>
          </a:p>
          <a:p>
            <a:pPr marL="914400" lvl="1" indent="-457200" eaLnBrk="1" hangingPunct="1"/>
            <a:r>
              <a:rPr lang="en-US" altLang="zh-CN">
                <a:ea typeface="宋体" pitchFamily="2" charset="-122"/>
                <a:sym typeface="Symbol" pitchFamily="18" charset="2"/>
              </a:rPr>
              <a:t>Chữ ký = (</a:t>
            </a:r>
            <a:r>
              <a:rPr lang="en-US" altLang="zh-CN" i="1">
                <a:ea typeface="宋体" pitchFamily="2" charset="-122"/>
                <a:sym typeface="Symbol" pitchFamily="18" charset="2"/>
              </a:rPr>
              <a:t>r</a:t>
            </a:r>
            <a:r>
              <a:rPr lang="en-US" altLang="zh-CN">
                <a:ea typeface="宋体" pitchFamily="2" charset="-122"/>
                <a:sym typeface="Symbol" pitchFamily="18" charset="2"/>
              </a:rPr>
              <a:t>, </a:t>
            </a:r>
            <a:r>
              <a:rPr lang="en-US" altLang="zh-CN" i="1">
                <a:ea typeface="宋体" pitchFamily="2" charset="-122"/>
                <a:sym typeface="Symbol" pitchFamily="18" charset="2"/>
              </a:rPr>
              <a:t>s</a:t>
            </a:r>
            <a:r>
              <a:rPr lang="en-US" altLang="zh-CN">
                <a:ea typeface="宋体" pitchFamily="2" charset="-122"/>
                <a:sym typeface="Symbol" pitchFamily="18" charset="2"/>
              </a:rPr>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30</a:t>
            </a:fld>
            <a:endParaRPr lang="en-US" dirty="0">
              <a:latin typeface="+mn-lt"/>
            </a:endParaRPr>
          </a:p>
        </p:txBody>
      </p:sp>
    </p:spTree>
    <p:extLst>
      <p:ext uri="{BB962C8B-B14F-4D97-AF65-F5344CB8AC3E}">
        <p14:creationId xmlns:p14="http://schemas.microsoft.com/office/powerpoint/2010/main" val="384927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eaLnBrk="1" hangingPunct="1">
              <a:defRPr/>
            </a:pPr>
            <a:r>
              <a:rPr lang="en-US"/>
              <a:t>Phương pháp DSA</a:t>
            </a:r>
          </a:p>
        </p:txBody>
      </p:sp>
      <p:sp>
        <p:nvSpPr>
          <p:cNvPr id="771075" name="Rectangle 3"/>
          <p:cNvSpPr>
            <a:spLocks noGrp="1" noChangeArrowheads="1"/>
          </p:cNvSpPr>
          <p:nvPr>
            <p:ph type="body" idx="1"/>
          </p:nvPr>
        </p:nvSpPr>
        <p:spPr>
          <a:xfrm>
            <a:off x="382588" y="1414463"/>
            <a:ext cx="8380412" cy="5465762"/>
          </a:xfrm>
        </p:spPr>
        <p:txBody>
          <a:bodyPr/>
          <a:lstStyle/>
          <a:p>
            <a:pPr marL="533400" indent="-533400" eaLnBrk="1" hangingPunct="1"/>
            <a:r>
              <a:rPr lang="en-US"/>
              <a:t>Kiểm tra chữ ký</a:t>
            </a:r>
          </a:p>
          <a:p>
            <a:pPr marL="914400" lvl="1" indent="-457200" eaLnBrk="1" hangingPunct="1"/>
            <a:r>
              <a:rPr lang="en-US" altLang="zh-CN">
                <a:ea typeface="宋体" pitchFamily="2" charset="-122"/>
              </a:rPr>
              <a:t>Kiểm tra 0&lt;</a:t>
            </a:r>
            <a:r>
              <a:rPr lang="en-US" altLang="zh-CN" i="1">
                <a:ea typeface="宋体" pitchFamily="2" charset="-122"/>
              </a:rPr>
              <a:t>r</a:t>
            </a:r>
            <a:r>
              <a:rPr lang="en-US" altLang="zh-CN">
                <a:ea typeface="宋体" pitchFamily="2" charset="-122"/>
              </a:rPr>
              <a:t>&lt;</a:t>
            </a:r>
            <a:r>
              <a:rPr lang="en-US" altLang="zh-CN" i="1">
                <a:ea typeface="宋体" pitchFamily="2" charset="-122"/>
              </a:rPr>
              <a:t>q</a:t>
            </a:r>
            <a:r>
              <a:rPr lang="en-US" altLang="zh-CN">
                <a:ea typeface="宋体" pitchFamily="2" charset="-122"/>
              </a:rPr>
              <a:t> và 0&lt;</a:t>
            </a:r>
            <a:r>
              <a:rPr lang="en-US" altLang="zh-CN" i="1">
                <a:ea typeface="宋体" pitchFamily="2" charset="-122"/>
              </a:rPr>
              <a:t>s</a:t>
            </a:r>
            <a:r>
              <a:rPr lang="en-US" altLang="zh-CN">
                <a:ea typeface="宋体" pitchFamily="2" charset="-122"/>
              </a:rPr>
              <a:t>&lt;</a:t>
            </a:r>
            <a:r>
              <a:rPr lang="en-US" altLang="zh-CN" i="1">
                <a:ea typeface="宋体" pitchFamily="2" charset="-122"/>
              </a:rPr>
              <a:t>q</a:t>
            </a:r>
            <a:r>
              <a:rPr lang="en-US" altLang="zh-CN">
                <a:ea typeface="宋体" pitchFamily="2" charset="-122"/>
              </a:rPr>
              <a:t>, nếu không thỏa thì kết luận là không chữ ký hợp lệ</a:t>
            </a:r>
          </a:p>
          <a:p>
            <a:pPr marL="914400" lvl="1" indent="-457200" eaLnBrk="1" hangingPunct="1"/>
            <a:r>
              <a:rPr lang="en-US" altLang="zh-CN">
                <a:ea typeface="宋体" pitchFamily="2" charset="-122"/>
              </a:rPr>
              <a:t>Tính </a:t>
            </a:r>
            <a:r>
              <a:rPr lang="en-US" altLang="zh-CN" i="1">
                <a:ea typeface="宋体" pitchFamily="2" charset="-122"/>
              </a:rPr>
              <a:t>w</a:t>
            </a:r>
            <a:r>
              <a:rPr lang="en-US" altLang="zh-CN">
                <a:ea typeface="宋体" pitchFamily="2" charset="-122"/>
              </a:rPr>
              <a:t>= </a:t>
            </a:r>
            <a:r>
              <a:rPr lang="en-US" altLang="zh-CN" i="1">
                <a:ea typeface="宋体" pitchFamily="2" charset="-122"/>
              </a:rPr>
              <a:t>s</a:t>
            </a:r>
            <a:r>
              <a:rPr lang="en-US" altLang="zh-CN" baseline="30000">
                <a:ea typeface="宋体" pitchFamily="2" charset="-122"/>
              </a:rPr>
              <a:t>-1</a:t>
            </a:r>
            <a:r>
              <a:rPr lang="en-US" altLang="zh-CN">
                <a:ea typeface="宋体" pitchFamily="2" charset="-122"/>
              </a:rPr>
              <a:t>mod </a:t>
            </a:r>
            <a:r>
              <a:rPr lang="en-US" altLang="zh-CN" i="1">
                <a:ea typeface="宋体" pitchFamily="2" charset="-122"/>
              </a:rPr>
              <a:t>q</a:t>
            </a:r>
            <a:r>
              <a:rPr lang="en-US" altLang="zh-CN">
                <a:ea typeface="宋体" pitchFamily="2" charset="-122"/>
              </a:rPr>
              <a:t> và </a:t>
            </a:r>
            <a:r>
              <a:rPr lang="en-US" altLang="zh-CN" i="1">
                <a:ea typeface="宋体" pitchFamily="2" charset="-122"/>
              </a:rPr>
              <a:t>h</a:t>
            </a:r>
            <a:r>
              <a:rPr lang="en-US" altLang="zh-CN">
                <a:ea typeface="宋体" pitchFamily="2" charset="-122"/>
              </a:rPr>
              <a:t>(</a:t>
            </a:r>
            <a:r>
              <a:rPr lang="en-US" altLang="zh-CN" i="1">
                <a:ea typeface="宋体" pitchFamily="2" charset="-122"/>
              </a:rPr>
              <a:t>m</a:t>
            </a:r>
            <a:r>
              <a:rPr lang="en-US" altLang="zh-CN">
                <a:ea typeface="宋体" pitchFamily="2" charset="-122"/>
              </a:rPr>
              <a:t>)</a:t>
            </a:r>
          </a:p>
          <a:p>
            <a:pPr marL="914400" lvl="1" indent="-457200" eaLnBrk="1" hangingPunct="1"/>
            <a:r>
              <a:rPr lang="en-US" altLang="zh-CN">
                <a:ea typeface="宋体" pitchFamily="2" charset="-122"/>
              </a:rPr>
              <a:t>Tính </a:t>
            </a:r>
            <a:r>
              <a:rPr lang="en-US" altLang="zh-CN" i="1">
                <a:ea typeface="宋体" pitchFamily="2" charset="-122"/>
              </a:rPr>
              <a:t>u</a:t>
            </a:r>
            <a:r>
              <a:rPr lang="en-US" altLang="zh-CN" baseline="-25000">
                <a:ea typeface="宋体" pitchFamily="2" charset="-122"/>
              </a:rPr>
              <a:t>1</a:t>
            </a:r>
            <a:r>
              <a:rPr lang="en-US" altLang="zh-CN">
                <a:ea typeface="宋体" pitchFamily="2" charset="-122"/>
              </a:rPr>
              <a:t>=</a:t>
            </a:r>
            <a:r>
              <a:rPr lang="en-US" altLang="zh-CN" i="1">
                <a:ea typeface="宋体" pitchFamily="2" charset="-122"/>
              </a:rPr>
              <a:t>w</a:t>
            </a:r>
            <a:r>
              <a:rPr lang="en-US" altLang="zh-CN">
                <a:ea typeface="宋体" pitchFamily="2" charset="-122"/>
                <a:sym typeface="Symbol" pitchFamily="18" charset="2"/>
              </a:rPr>
              <a:t></a:t>
            </a:r>
            <a:r>
              <a:rPr lang="en-US" altLang="zh-CN" i="1">
                <a:ea typeface="宋体" pitchFamily="2" charset="-122"/>
                <a:sym typeface="Symbol" pitchFamily="18" charset="2"/>
              </a:rPr>
              <a:t>h</a:t>
            </a:r>
            <a:r>
              <a:rPr lang="en-US" altLang="zh-CN">
                <a:ea typeface="宋体" pitchFamily="2" charset="-122"/>
                <a:sym typeface="Symbol" pitchFamily="18" charset="2"/>
              </a:rPr>
              <a:t>(</a:t>
            </a:r>
            <a:r>
              <a:rPr lang="en-US" altLang="zh-CN" i="1">
                <a:ea typeface="宋体" pitchFamily="2" charset="-122"/>
                <a:sym typeface="Symbol" pitchFamily="18" charset="2"/>
              </a:rPr>
              <a:t>m</a:t>
            </a:r>
            <a:r>
              <a:rPr lang="en-US" altLang="zh-CN">
                <a:ea typeface="宋体" pitchFamily="2" charset="-122"/>
                <a:sym typeface="Symbol" pitchFamily="18" charset="2"/>
              </a:rPr>
              <a:t>)mod </a:t>
            </a:r>
            <a:r>
              <a:rPr lang="en-US" altLang="zh-CN" i="1">
                <a:ea typeface="宋体" pitchFamily="2" charset="-122"/>
                <a:sym typeface="Symbol" pitchFamily="18" charset="2"/>
              </a:rPr>
              <a:t>q</a:t>
            </a:r>
            <a:r>
              <a:rPr lang="en-US" altLang="zh-CN">
                <a:ea typeface="宋体" pitchFamily="2" charset="-122"/>
                <a:sym typeface="Symbol" pitchFamily="18" charset="2"/>
              </a:rPr>
              <a:t>,       </a:t>
            </a:r>
            <a:r>
              <a:rPr lang="en-US" altLang="zh-CN" i="1">
                <a:ea typeface="宋体" pitchFamily="2" charset="-122"/>
                <a:sym typeface="Symbol" pitchFamily="18" charset="2"/>
              </a:rPr>
              <a:t>u</a:t>
            </a:r>
            <a:r>
              <a:rPr lang="en-US" altLang="zh-CN" baseline="-25000">
                <a:ea typeface="宋体" pitchFamily="2" charset="-122"/>
                <a:sym typeface="Symbol" pitchFamily="18" charset="2"/>
              </a:rPr>
              <a:t>2</a:t>
            </a:r>
            <a:r>
              <a:rPr lang="en-US" altLang="zh-CN">
                <a:ea typeface="宋体" pitchFamily="2" charset="-122"/>
                <a:sym typeface="Symbol" pitchFamily="18" charset="2"/>
              </a:rPr>
              <a:t>=</a:t>
            </a:r>
            <a:r>
              <a:rPr lang="en-US" altLang="zh-CN" i="1">
                <a:ea typeface="宋体" pitchFamily="2" charset="-122"/>
                <a:sym typeface="Symbol" pitchFamily="18" charset="2"/>
              </a:rPr>
              <a:t>r</a:t>
            </a:r>
            <a:r>
              <a:rPr lang="en-US" altLang="zh-CN">
                <a:ea typeface="宋体" pitchFamily="2" charset="-122"/>
                <a:sym typeface="Symbol" pitchFamily="18" charset="2"/>
              </a:rPr>
              <a:t></a:t>
            </a:r>
            <a:r>
              <a:rPr lang="en-US" altLang="zh-CN" i="1">
                <a:ea typeface="宋体" pitchFamily="2" charset="-122"/>
                <a:sym typeface="Symbol" pitchFamily="18" charset="2"/>
              </a:rPr>
              <a:t>w</a:t>
            </a:r>
            <a:r>
              <a:rPr lang="en-US" altLang="zh-CN">
                <a:ea typeface="宋体" pitchFamily="2" charset="-122"/>
                <a:sym typeface="Symbol" pitchFamily="18" charset="2"/>
              </a:rPr>
              <a:t> mod </a:t>
            </a:r>
            <a:r>
              <a:rPr lang="en-US" altLang="zh-CN" i="1">
                <a:ea typeface="宋体" pitchFamily="2" charset="-122"/>
                <a:sym typeface="Symbol" pitchFamily="18" charset="2"/>
              </a:rPr>
              <a:t>q</a:t>
            </a:r>
          </a:p>
          <a:p>
            <a:pPr marL="914400" lvl="1" indent="-457200" eaLnBrk="1" hangingPunct="1"/>
            <a:r>
              <a:rPr lang="en-US" altLang="zh-CN">
                <a:ea typeface="宋体" pitchFamily="2" charset="-122"/>
                <a:sym typeface="Symbol" pitchFamily="18" charset="2"/>
              </a:rPr>
              <a:t>Tính </a:t>
            </a:r>
            <a:r>
              <a:rPr lang="en-US" altLang="zh-CN" i="1">
                <a:ea typeface="宋体" pitchFamily="2" charset="-122"/>
                <a:sym typeface="Symbol" pitchFamily="18" charset="2"/>
              </a:rPr>
              <a:t>v</a:t>
            </a:r>
            <a:r>
              <a:rPr lang="en-US" altLang="zh-CN">
                <a:ea typeface="宋体" pitchFamily="2" charset="-122"/>
                <a:sym typeface="Symbol" pitchFamily="18" charset="2"/>
              </a:rPr>
              <a:t> = (</a:t>
            </a:r>
            <a:r>
              <a:rPr lang="en-US" altLang="zh-CN" i="1">
                <a:ea typeface="宋体" pitchFamily="2" charset="-122"/>
                <a:sym typeface="Symbol" pitchFamily="18" charset="2"/>
              </a:rPr>
              <a:t></a:t>
            </a:r>
            <a:r>
              <a:rPr lang="en-US" altLang="zh-CN" i="1" baseline="30000">
                <a:ea typeface="宋体" pitchFamily="2" charset="-122"/>
                <a:sym typeface="Symbol" pitchFamily="18" charset="2"/>
              </a:rPr>
              <a:t>u</a:t>
            </a:r>
            <a:r>
              <a:rPr lang="en-US" altLang="zh-CN" baseline="12000">
                <a:ea typeface="宋体" pitchFamily="2" charset="-122"/>
                <a:sym typeface="Symbol" pitchFamily="18" charset="2"/>
              </a:rPr>
              <a:t>1</a:t>
            </a:r>
            <a:r>
              <a:rPr lang="en-US" altLang="zh-CN" i="1">
                <a:ea typeface="宋体" pitchFamily="2" charset="-122"/>
                <a:sym typeface="Symbol" pitchFamily="18" charset="2"/>
              </a:rPr>
              <a:t>y</a:t>
            </a:r>
            <a:r>
              <a:rPr lang="en-US" altLang="zh-CN" i="1" baseline="30000">
                <a:ea typeface="宋体" pitchFamily="2" charset="-122"/>
                <a:sym typeface="Symbol" pitchFamily="18" charset="2"/>
              </a:rPr>
              <a:t>u</a:t>
            </a:r>
            <a:r>
              <a:rPr lang="en-US" altLang="zh-CN" baseline="12000">
                <a:ea typeface="宋体" pitchFamily="2" charset="-122"/>
                <a:sym typeface="Symbol" pitchFamily="18" charset="2"/>
              </a:rPr>
              <a:t>2 </a:t>
            </a:r>
            <a:r>
              <a:rPr lang="en-US" altLang="zh-CN">
                <a:ea typeface="宋体" pitchFamily="2" charset="-122"/>
                <a:sym typeface="Symbol" pitchFamily="18" charset="2"/>
              </a:rPr>
              <a:t>mod </a:t>
            </a:r>
            <a:r>
              <a:rPr lang="en-US" altLang="zh-CN" i="1">
                <a:ea typeface="宋体" pitchFamily="2" charset="-122"/>
                <a:sym typeface="Symbol" pitchFamily="18" charset="2"/>
              </a:rPr>
              <a:t>p</a:t>
            </a:r>
            <a:r>
              <a:rPr lang="en-US" altLang="zh-CN">
                <a:ea typeface="宋体" pitchFamily="2" charset="-122"/>
                <a:sym typeface="Symbol" pitchFamily="18" charset="2"/>
              </a:rPr>
              <a:t>) mod </a:t>
            </a:r>
            <a:r>
              <a:rPr lang="en-US" altLang="zh-CN" i="1">
                <a:ea typeface="宋体" pitchFamily="2" charset="-122"/>
                <a:sym typeface="Symbol" pitchFamily="18" charset="2"/>
              </a:rPr>
              <a:t>q</a:t>
            </a:r>
          </a:p>
          <a:p>
            <a:pPr marL="914400" lvl="1" indent="-457200" eaLnBrk="1" hangingPunct="1"/>
            <a:r>
              <a:rPr lang="en-US" altLang="zh-CN">
                <a:ea typeface="宋体" pitchFamily="2" charset="-122"/>
                <a:sym typeface="Symbol" pitchFamily="18" charset="2"/>
              </a:rPr>
              <a:t>Chữ ký hợp lệ  </a:t>
            </a:r>
            <a:r>
              <a:rPr lang="en-US" altLang="zh-CN" i="1">
                <a:ea typeface="宋体" pitchFamily="2" charset="-122"/>
                <a:sym typeface="Symbol" pitchFamily="18" charset="2"/>
              </a:rPr>
              <a:t>v </a:t>
            </a:r>
            <a:r>
              <a:rPr lang="en-US" altLang="zh-CN">
                <a:ea typeface="宋体" pitchFamily="2" charset="-122"/>
                <a:sym typeface="Symbol" pitchFamily="18" charset="2"/>
              </a:rPr>
              <a:t>= </a:t>
            </a:r>
            <a:r>
              <a:rPr lang="en-US" altLang="zh-CN" i="1">
                <a:ea typeface="宋体" pitchFamily="2" charset="-122"/>
                <a:sym typeface="Symbol" pitchFamily="18" charset="2"/>
              </a:rPr>
              <a:t>r</a:t>
            </a:r>
            <a:endParaRPr lang="en-US" altLang="zh-CN" sz="3200" i="1">
              <a:ea typeface="宋体" pitchFamily="2" charset="-122"/>
              <a:sym typeface="Symbol" pitchFamily="18" charset="2"/>
            </a:endParaRPr>
          </a:p>
          <a:p>
            <a:pPr marL="914400" lvl="1" indent="-457200" eaLnBrk="1" hangingPunct="1"/>
            <a:endParaRPr lang="en-US" altLang="zh-CN" sz="1800">
              <a:ea typeface="宋体" pitchFamily="2" charset="-122"/>
              <a:sym typeface="Symbol" pitchFamily="18" charset="2"/>
            </a:endParaRPr>
          </a:p>
          <a:p>
            <a:pPr marL="914400" lvl="1" indent="-457200" eaLnBrk="1" hangingPunct="1"/>
            <a:endParaRPr lang="en-US" altLang="zh-CN">
              <a:ea typeface="宋体" pitchFamily="2" charset="-122"/>
              <a:sym typeface="Symbol" pitchFamily="18" charset="2"/>
            </a:endParaRPr>
          </a:p>
          <a:p>
            <a:pPr marL="914400" lvl="1" indent="-457200" eaLnBrk="1" hangingPunct="1"/>
            <a:endParaRPr lang="en-US" altLang="zh-CN">
              <a:ea typeface="宋体" pitchFamily="2" charset="-122"/>
              <a:sym typeface="Symbol" pitchFamily="18" charset="2"/>
            </a:endParaRPr>
          </a:p>
          <a:p>
            <a:pPr marL="914400" lvl="1" indent="-457200" eaLnBrk="1" hangingPunct="1"/>
            <a:endParaRPr lang="en-US" altLang="zh-CN">
              <a:ea typeface="宋体" pitchFamily="2" charset="-122"/>
              <a:sym typeface="Symbol" pitchFamily="18" charset="2"/>
            </a:endParaRPr>
          </a:p>
          <a:p>
            <a:pPr marL="914400" lvl="1" indent="-457200" eaLnBrk="1" hangingPunct="1"/>
            <a:endParaRPr lang="en-US" sz="900"/>
          </a:p>
        </p:txBody>
      </p:sp>
      <p:graphicFrame>
        <p:nvGraphicFramePr>
          <p:cNvPr id="2050" name="Object 4"/>
          <p:cNvGraphicFramePr>
            <a:graphicFrameLocks noChangeAspect="1"/>
          </p:cNvGraphicFramePr>
          <p:nvPr>
            <p:extLst>
              <p:ext uri="{D42A27DB-BD31-4B8C-83A1-F6EECF244321}">
                <p14:modId xmlns:p14="http://schemas.microsoft.com/office/powerpoint/2010/main" val="3550154127"/>
              </p:ext>
            </p:extLst>
          </p:nvPr>
        </p:nvGraphicFramePr>
        <p:xfrm>
          <a:off x="2441575" y="4038600"/>
          <a:ext cx="6318000" cy="2286000"/>
        </p:xfrm>
        <a:graphic>
          <a:graphicData uri="http://schemas.openxmlformats.org/presentationml/2006/ole">
            <mc:AlternateContent xmlns:mc="http://schemas.openxmlformats.org/markup-compatibility/2006">
              <mc:Choice xmlns:v="urn:schemas-microsoft-com:vml" Requires="v">
                <p:oleObj spid="_x0000_s2054" name="Equation" r:id="rId4" imgW="2527200" imgH="914400" progId="Equation.3">
                  <p:embed/>
                </p:oleObj>
              </mc:Choice>
              <mc:Fallback>
                <p:oleObj name="Equation" r:id="rId4" imgW="2527200" imgH="914400" progId="Equation.3">
                  <p:embed/>
                  <p:pic>
                    <p:nvPicPr>
                      <p:cNvPr id="0" name=""/>
                      <p:cNvPicPr>
                        <a:picLocks noChangeAspect="1" noChangeArrowheads="1"/>
                      </p:cNvPicPr>
                      <p:nvPr/>
                    </p:nvPicPr>
                    <p:blipFill>
                      <a:blip r:embed="rId5"/>
                      <a:srcRect/>
                      <a:stretch>
                        <a:fillRect/>
                      </a:stretch>
                    </p:blipFill>
                    <p:spPr bwMode="auto">
                      <a:xfrm>
                        <a:off x="2441575" y="4038600"/>
                        <a:ext cx="6318000" cy="2286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424859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pPr eaLnBrk="1" hangingPunct="1">
              <a:defRPr/>
            </a:pPr>
            <a:r>
              <a:rPr lang="en-US"/>
              <a:t>Phương pháp DSA</a:t>
            </a:r>
          </a:p>
        </p:txBody>
      </p:sp>
      <p:sp>
        <p:nvSpPr>
          <p:cNvPr id="773123" name="Rectangle 3"/>
          <p:cNvSpPr>
            <a:spLocks noGrp="1" noChangeArrowheads="1"/>
          </p:cNvSpPr>
          <p:nvPr>
            <p:ph type="body" idx="1"/>
          </p:nvPr>
        </p:nvSpPr>
        <p:spPr>
          <a:xfrm>
            <a:off x="382588" y="1414463"/>
            <a:ext cx="8380412" cy="3689350"/>
          </a:xfrm>
        </p:spPr>
        <p:txBody>
          <a:bodyPr/>
          <a:lstStyle/>
          <a:p>
            <a:pPr marL="533400" indent="-533400" eaLnBrk="1" hangingPunct="1"/>
            <a:r>
              <a:rPr lang="en-US" altLang="zh-CN">
                <a:ea typeface="宋体" pitchFamily="2" charset="-122"/>
              </a:rPr>
              <a:t>Vấn đề an toàn của DSA: bài toán logarithm rời rạc trên Z</a:t>
            </a:r>
            <a:r>
              <a:rPr lang="en-US" altLang="zh-CN" i="1" baseline="-25000">
                <a:ea typeface="宋体" pitchFamily="2" charset="-122"/>
              </a:rPr>
              <a:t>P</a:t>
            </a:r>
            <a:r>
              <a:rPr lang="en-US" altLang="zh-CN" baseline="30000">
                <a:ea typeface="宋体" pitchFamily="2" charset="-122"/>
              </a:rPr>
              <a:t>*</a:t>
            </a:r>
            <a:r>
              <a:rPr lang="en-US" altLang="zh-CN">
                <a:ea typeface="宋体" pitchFamily="2" charset="-122"/>
              </a:rPr>
              <a:t> và trên nhóm con cyclic bậc </a:t>
            </a:r>
            <a:r>
              <a:rPr lang="en-US" altLang="zh-CN" i="1">
                <a:ea typeface="宋体" pitchFamily="2" charset="-122"/>
              </a:rPr>
              <a:t>q</a:t>
            </a:r>
          </a:p>
          <a:p>
            <a:pPr marL="533400" indent="-533400" eaLnBrk="1" hangingPunct="1"/>
            <a:r>
              <a:rPr lang="en-US" altLang="zh-CN">
                <a:ea typeface="宋体" pitchFamily="2" charset="-122"/>
              </a:rPr>
              <a:t>Các tham số: </a:t>
            </a:r>
          </a:p>
          <a:p>
            <a:pPr marL="914400" lvl="1" indent="-457200" eaLnBrk="1" hangingPunct="1"/>
            <a:r>
              <a:rPr lang="en-US" altLang="zh-CN" i="1">
                <a:ea typeface="宋体" pitchFamily="2" charset="-122"/>
              </a:rPr>
              <a:t>q</a:t>
            </a:r>
            <a:r>
              <a:rPr lang="en-US" altLang="zh-CN">
                <a:ea typeface="宋体" pitchFamily="2" charset="-122"/>
              </a:rPr>
              <a:t>~160bit, </a:t>
            </a:r>
            <a:r>
              <a:rPr lang="en-US" altLang="zh-CN" i="1">
                <a:ea typeface="宋体" pitchFamily="2" charset="-122"/>
              </a:rPr>
              <a:t>p</a:t>
            </a:r>
            <a:r>
              <a:rPr lang="en-US" altLang="zh-CN">
                <a:ea typeface="宋体" pitchFamily="2" charset="-122"/>
              </a:rPr>
              <a:t> 768~1Kb</a:t>
            </a:r>
            <a:endParaRPr lang="en-US" altLang="zh-CN">
              <a:ea typeface="宋体" pitchFamily="2" charset="-122"/>
              <a:sym typeface="Symbol" pitchFamily="18" charset="2"/>
            </a:endParaRPr>
          </a:p>
          <a:p>
            <a:pPr marL="533400" indent="-533400" eaLnBrk="1" hangingPunct="1"/>
            <a:r>
              <a:rPr lang="en-US" altLang="zh-CN">
                <a:ea typeface="宋体" pitchFamily="2" charset="-122"/>
                <a:sym typeface="Symbol" pitchFamily="18" charset="2"/>
              </a:rPr>
              <a:t>Xác suất thất bại: trong quá trình kiểm tra, ta cần tính nghịch đảo của s. Nếu s=0 thì không tồn tại nghịch đảo</a:t>
            </a:r>
          </a:p>
          <a:p>
            <a:pPr marL="914400" lvl="1" indent="-457200" algn="ctr" eaLnBrk="1" hangingPunct="1">
              <a:buFont typeface="Wingdings 2" pitchFamily="18" charset="2"/>
              <a:buNone/>
            </a:pPr>
            <a:r>
              <a:rPr lang="en-US" altLang="zh-CN">
                <a:ea typeface="宋体" pitchFamily="2" charset="-122"/>
                <a:sym typeface="Symbol" pitchFamily="18" charset="2"/>
              </a:rPr>
              <a:t>Pr[</a:t>
            </a:r>
            <a:r>
              <a:rPr lang="en-US" altLang="zh-CN" i="1">
                <a:ea typeface="宋体" pitchFamily="2" charset="-122"/>
                <a:sym typeface="Symbol" pitchFamily="18" charset="2"/>
              </a:rPr>
              <a:t>s</a:t>
            </a:r>
            <a:r>
              <a:rPr lang="en-US" altLang="zh-CN">
                <a:ea typeface="宋体" pitchFamily="2" charset="-122"/>
                <a:sym typeface="Symbol" pitchFamily="18" charset="2"/>
              </a:rPr>
              <a:t>=0]= (1/2)</a:t>
            </a:r>
            <a:r>
              <a:rPr lang="en-US" altLang="zh-CN" baseline="30000">
                <a:ea typeface="宋体" pitchFamily="2" charset="-122"/>
                <a:sym typeface="Symbol" pitchFamily="18" charset="2"/>
              </a:rPr>
              <a:t>160</a:t>
            </a:r>
            <a:endParaRPr lang="en-US" altLang="zh-CN">
              <a:ea typeface="宋体" pitchFamily="2" charset="-122"/>
              <a:sym typeface="Symbol" pitchFamily="18" charset="2"/>
            </a:endParaRP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32</a:t>
            </a:fld>
            <a:endParaRPr lang="en-US" dirty="0">
              <a:latin typeface="+mn-lt"/>
            </a:endParaRPr>
          </a:p>
        </p:txBody>
      </p:sp>
    </p:spTree>
    <p:extLst>
      <p:ext uri="{BB962C8B-B14F-4D97-AF65-F5344CB8AC3E}">
        <p14:creationId xmlns:p14="http://schemas.microsoft.com/office/powerpoint/2010/main" val="139745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pPr eaLnBrk="1" hangingPunct="1">
              <a:defRPr/>
            </a:pPr>
            <a:r>
              <a:rPr lang="en-US"/>
              <a:t>Phương pháp DSA</a:t>
            </a:r>
          </a:p>
        </p:txBody>
      </p:sp>
      <p:sp>
        <p:nvSpPr>
          <p:cNvPr id="775171" name="Rectangle 3"/>
          <p:cNvSpPr>
            <a:spLocks noGrp="1" noChangeArrowheads="1"/>
          </p:cNvSpPr>
          <p:nvPr>
            <p:ph type="body" idx="1"/>
          </p:nvPr>
        </p:nvSpPr>
        <p:spPr>
          <a:xfrm>
            <a:off x="382588" y="1414463"/>
            <a:ext cx="8380412" cy="4140200"/>
          </a:xfrm>
        </p:spPr>
        <p:txBody>
          <a:bodyPr/>
          <a:lstStyle/>
          <a:p>
            <a:pPr marL="533400" indent="-533400" eaLnBrk="1" hangingPunct="1"/>
            <a:r>
              <a:rPr lang="en-US" altLang="zh-CN">
                <a:ea typeface="宋体" pitchFamily="2" charset="-122"/>
                <a:sym typeface="Symbol" pitchFamily="18" charset="2"/>
              </a:rPr>
              <a:t>Tính hiệu quả</a:t>
            </a:r>
          </a:p>
          <a:p>
            <a:pPr marL="914400" lvl="1" indent="-457200" eaLnBrk="1" hangingPunct="1"/>
            <a:r>
              <a:rPr lang="en-US" altLang="zh-CN">
                <a:ea typeface="宋体" pitchFamily="2" charset="-122"/>
                <a:sym typeface="Symbol" pitchFamily="18" charset="2"/>
              </a:rPr>
              <a:t>Tạo chữ ký</a:t>
            </a:r>
          </a:p>
          <a:p>
            <a:pPr marL="1295400" lvl="2" indent="-381000" eaLnBrk="1" hangingPunct="1"/>
            <a:r>
              <a:rPr lang="en-US" altLang="zh-CN">
                <a:ea typeface="宋体" pitchFamily="2" charset="-122"/>
                <a:sym typeface="Symbol" pitchFamily="18" charset="2"/>
              </a:rPr>
              <a:t>Một thao tác tính lũy thừa modulo</a:t>
            </a:r>
          </a:p>
          <a:p>
            <a:pPr marL="1295400" lvl="2" indent="-381000" eaLnBrk="1" hangingPunct="1"/>
            <a:r>
              <a:rPr lang="en-US" altLang="zh-CN">
                <a:ea typeface="宋体" pitchFamily="2" charset="-122"/>
                <a:sym typeface="Symbol" pitchFamily="18" charset="2"/>
              </a:rPr>
              <a:t>Một số thao tác 160-bit (nếu </a:t>
            </a:r>
            <a:r>
              <a:rPr lang="en-US" altLang="zh-CN" i="1">
                <a:ea typeface="宋体" pitchFamily="2" charset="-122"/>
                <a:sym typeface="Symbol" pitchFamily="18" charset="2"/>
              </a:rPr>
              <a:t>p</a:t>
            </a:r>
            <a:r>
              <a:rPr lang="en-US" altLang="zh-CN">
                <a:ea typeface="宋体" pitchFamily="2" charset="-122"/>
                <a:sym typeface="Symbol" pitchFamily="18" charset="2"/>
              </a:rPr>
              <a:t> ~ 768 bit)</a:t>
            </a:r>
          </a:p>
          <a:p>
            <a:pPr marL="1295400" lvl="2" indent="-381000" eaLnBrk="1" hangingPunct="1"/>
            <a:r>
              <a:rPr lang="en-US" altLang="zh-CN">
                <a:ea typeface="宋体" pitchFamily="2" charset="-122"/>
                <a:sym typeface="Symbol" pitchFamily="18" charset="2"/>
              </a:rPr>
              <a:t>Việc tính lũy thừa có thể được tính sẵn trước</a:t>
            </a:r>
          </a:p>
          <a:p>
            <a:pPr marL="1295400" lvl="2" indent="-381000" eaLnBrk="1" hangingPunct="1"/>
            <a:r>
              <a:rPr lang="en-US" altLang="zh-CN" b="1" i="1">
                <a:ea typeface="宋体" pitchFamily="2" charset="-122"/>
                <a:sym typeface="Symbol" pitchFamily="18" charset="2"/>
              </a:rPr>
              <a:t>Nhanh hơn phương pháp RSA</a:t>
            </a:r>
          </a:p>
          <a:p>
            <a:pPr marL="914400" lvl="1" indent="-457200" eaLnBrk="1" hangingPunct="1"/>
            <a:r>
              <a:rPr lang="en-US" altLang="zh-CN">
                <a:ea typeface="宋体" pitchFamily="2" charset="-122"/>
                <a:sym typeface="Symbol" pitchFamily="18" charset="2"/>
              </a:rPr>
              <a:t>Kiểm tra chữ ký</a:t>
            </a:r>
          </a:p>
          <a:p>
            <a:pPr marL="1295400" lvl="2" indent="-381000" eaLnBrk="1" hangingPunct="1"/>
            <a:r>
              <a:rPr lang="en-US" altLang="zh-CN">
                <a:ea typeface="宋体" pitchFamily="2" charset="-122"/>
                <a:sym typeface="Symbol" pitchFamily="18" charset="2"/>
              </a:rPr>
              <a:t>Hai thao tác tính lũy thừa modulo</a:t>
            </a:r>
          </a:p>
          <a:p>
            <a:pPr marL="1295400" lvl="2" indent="-381000" eaLnBrk="1" hangingPunct="1"/>
            <a:r>
              <a:rPr lang="en-US" altLang="zh-CN" b="1" i="1">
                <a:ea typeface="宋体" pitchFamily="2" charset="-122"/>
                <a:sym typeface="Symbol" pitchFamily="18" charset="2"/>
              </a:rPr>
              <a:t>Châm hơn phương pháp RSA</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33</a:t>
            </a:fld>
            <a:endParaRPr lang="en-US" dirty="0">
              <a:latin typeface="+mn-lt"/>
            </a:endParaRPr>
          </a:p>
        </p:txBody>
      </p:sp>
    </p:spTree>
    <p:extLst>
      <p:ext uri="{BB962C8B-B14F-4D97-AF65-F5344CB8AC3E}">
        <p14:creationId xmlns:p14="http://schemas.microsoft.com/office/powerpoint/2010/main" val="249349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5" name="Rectangle 3"/>
          <p:cNvSpPr>
            <a:spLocks noGrp="1" noChangeArrowheads="1"/>
          </p:cNvSpPr>
          <p:nvPr>
            <p:ph type="ctrTitle"/>
          </p:nvPr>
        </p:nvSpPr>
        <p:spPr>
          <a:xfrm>
            <a:off x="727075" y="1798638"/>
            <a:ext cx="8416925" cy="641350"/>
          </a:xfrm>
        </p:spPr>
        <p:txBody>
          <a:bodyPr/>
          <a:lstStyle/>
          <a:p>
            <a:pPr eaLnBrk="1" hangingPunct="1">
              <a:defRPr/>
            </a:pPr>
            <a:r>
              <a:rPr lang="en-US" sz="4000"/>
              <a:t>Phương pháp ElGamal</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34</a:t>
            </a:fld>
            <a:endParaRPr lang="en-US" dirty="0">
              <a:latin typeface="+mn-lt"/>
            </a:endParaRPr>
          </a:p>
        </p:txBody>
      </p:sp>
    </p:spTree>
    <p:extLst>
      <p:ext uri="{BB962C8B-B14F-4D97-AF65-F5344CB8AC3E}">
        <p14:creationId xmlns:p14="http://schemas.microsoft.com/office/powerpoint/2010/main" val="83911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pPr eaLnBrk="1" hangingPunct="1">
              <a:defRPr/>
            </a:pPr>
            <a:r>
              <a:rPr lang="en-US"/>
              <a:t>Phương pháp ElGamal</a:t>
            </a:r>
          </a:p>
        </p:txBody>
      </p:sp>
      <p:sp>
        <p:nvSpPr>
          <p:cNvPr id="777219" name="Rectangle 3"/>
          <p:cNvSpPr>
            <a:spLocks noGrp="1" noChangeArrowheads="1"/>
          </p:cNvSpPr>
          <p:nvPr>
            <p:ph type="body" idx="1"/>
          </p:nvPr>
        </p:nvSpPr>
        <p:spPr>
          <a:xfrm>
            <a:off x="382588" y="1414463"/>
            <a:ext cx="8380412" cy="4587875"/>
          </a:xfrm>
        </p:spPr>
        <p:txBody>
          <a:bodyPr/>
          <a:lstStyle/>
          <a:p>
            <a:pPr marL="533400" indent="-533400" eaLnBrk="1" hangingPunct="1"/>
            <a:r>
              <a:rPr lang="en-US" altLang="zh-CN">
                <a:ea typeface="宋体" pitchFamily="2" charset="-122"/>
              </a:rPr>
              <a:t>Phát sinh khóa : </a:t>
            </a:r>
            <a:r>
              <a:rPr lang="en-US" altLang="zh-CN" i="1">
                <a:ea typeface="宋体" pitchFamily="2" charset="-122"/>
              </a:rPr>
              <a:t>p</a:t>
            </a:r>
            <a:r>
              <a:rPr lang="en-US" altLang="zh-CN">
                <a:ea typeface="宋体" pitchFamily="2" charset="-122"/>
              </a:rPr>
              <a:t>, </a:t>
            </a:r>
            <a:r>
              <a:rPr lang="en-US" altLang="zh-CN" i="1">
                <a:ea typeface="宋体" pitchFamily="2" charset="-122"/>
              </a:rPr>
              <a:t>q</a:t>
            </a:r>
            <a:r>
              <a:rPr lang="en-US" altLang="zh-CN">
                <a:ea typeface="宋体" pitchFamily="2" charset="-122"/>
              </a:rPr>
              <a:t>, </a:t>
            </a:r>
            <a:r>
              <a:rPr lang="en-US" altLang="zh-CN" i="1">
                <a:ea typeface="宋体" pitchFamily="2" charset="-122"/>
                <a:sym typeface="Symbol" pitchFamily="18" charset="2"/>
              </a:rPr>
              <a:t></a:t>
            </a:r>
            <a:r>
              <a:rPr lang="en-US" altLang="zh-CN">
                <a:ea typeface="宋体" pitchFamily="2" charset="-122"/>
                <a:sym typeface="Symbol" pitchFamily="18" charset="2"/>
              </a:rPr>
              <a:t>, </a:t>
            </a:r>
            <a:r>
              <a:rPr lang="en-US" altLang="zh-CN" i="1">
                <a:ea typeface="宋体" pitchFamily="2" charset="-122"/>
                <a:sym typeface="Symbol" pitchFamily="18" charset="2"/>
              </a:rPr>
              <a:t>a</a:t>
            </a:r>
            <a:r>
              <a:rPr lang="en-US" altLang="zh-CN">
                <a:ea typeface="宋体" pitchFamily="2" charset="-122"/>
                <a:sym typeface="Symbol" pitchFamily="18" charset="2"/>
              </a:rPr>
              <a:t>, </a:t>
            </a:r>
            <a:r>
              <a:rPr lang="en-US" altLang="zh-CN" i="1">
                <a:ea typeface="宋体" pitchFamily="2" charset="-122"/>
                <a:sym typeface="Symbol" pitchFamily="18" charset="2"/>
              </a:rPr>
              <a:t>y</a:t>
            </a:r>
            <a:r>
              <a:rPr lang="en-US" altLang="zh-CN">
                <a:ea typeface="宋体" pitchFamily="2" charset="-122"/>
                <a:sym typeface="Symbol" pitchFamily="18" charset="2"/>
              </a:rPr>
              <a:t>=</a:t>
            </a:r>
            <a:r>
              <a:rPr lang="en-US" altLang="zh-CN" i="1">
                <a:ea typeface="宋体" pitchFamily="2" charset="-122"/>
                <a:sym typeface="Symbol" pitchFamily="18" charset="2"/>
              </a:rPr>
              <a:t></a:t>
            </a:r>
            <a:r>
              <a:rPr lang="en-US" altLang="zh-CN" i="1" baseline="30000">
                <a:ea typeface="宋体" pitchFamily="2" charset="-122"/>
                <a:sym typeface="Symbol" pitchFamily="18" charset="2"/>
              </a:rPr>
              <a:t>a</a:t>
            </a:r>
            <a:r>
              <a:rPr lang="en-US" altLang="zh-CN">
                <a:ea typeface="宋体" pitchFamily="2" charset="-122"/>
                <a:sym typeface="Symbol" pitchFamily="18" charset="2"/>
              </a:rPr>
              <a:t> mod </a:t>
            </a:r>
            <a:r>
              <a:rPr lang="en-US" altLang="zh-CN" i="1">
                <a:ea typeface="宋体" pitchFamily="2" charset="-122"/>
                <a:sym typeface="Symbol" pitchFamily="18" charset="2"/>
              </a:rPr>
              <a:t>p</a:t>
            </a:r>
          </a:p>
          <a:p>
            <a:pPr marL="914400" lvl="1" indent="-457200" eaLnBrk="1" hangingPunct="1"/>
            <a:r>
              <a:rPr lang="en-US" altLang="zh-CN" i="1">
                <a:ea typeface="宋体" pitchFamily="2" charset="-122"/>
                <a:sym typeface="Symbol" pitchFamily="18" charset="2"/>
              </a:rPr>
              <a:t> </a:t>
            </a:r>
            <a:r>
              <a:rPr lang="en-US" altLang="zh-CN">
                <a:ea typeface="宋体" pitchFamily="2" charset="-122"/>
                <a:sym typeface="Symbol" pitchFamily="18" charset="2"/>
              </a:rPr>
              <a:t>là phần tử sinh của Z</a:t>
            </a:r>
            <a:r>
              <a:rPr lang="en-US" altLang="zh-CN" i="1">
                <a:ea typeface="宋体" pitchFamily="2" charset="-122"/>
                <a:sym typeface="Symbol" pitchFamily="18" charset="2"/>
              </a:rPr>
              <a:t>*</a:t>
            </a:r>
            <a:r>
              <a:rPr lang="en-US" altLang="zh-CN" i="1" baseline="-25000">
                <a:ea typeface="宋体" pitchFamily="2" charset="-122"/>
                <a:sym typeface="Symbol" pitchFamily="18" charset="2"/>
              </a:rPr>
              <a:t>p</a:t>
            </a:r>
          </a:p>
          <a:p>
            <a:pPr marL="914400" lvl="1" indent="-457200" eaLnBrk="1" hangingPunct="1"/>
            <a:r>
              <a:rPr lang="en-US" altLang="zh-CN">
                <a:ea typeface="宋体" pitchFamily="2" charset="-122"/>
                <a:sym typeface="Symbol" pitchFamily="18" charset="2"/>
              </a:rPr>
              <a:t>Public key (</a:t>
            </a:r>
            <a:r>
              <a:rPr lang="en-US" altLang="zh-CN" i="1">
                <a:ea typeface="宋体" pitchFamily="2" charset="-122"/>
                <a:sym typeface="Symbol" pitchFamily="18" charset="2"/>
              </a:rPr>
              <a:t>p</a:t>
            </a:r>
            <a:r>
              <a:rPr lang="en-US" altLang="zh-CN">
                <a:ea typeface="宋体" pitchFamily="2" charset="-122"/>
                <a:sym typeface="Symbol" pitchFamily="18" charset="2"/>
              </a:rPr>
              <a:t>, </a:t>
            </a:r>
            <a:r>
              <a:rPr lang="en-US" altLang="zh-CN" i="1">
                <a:ea typeface="宋体" pitchFamily="2" charset="-122"/>
                <a:sym typeface="Symbol" pitchFamily="18" charset="2"/>
              </a:rPr>
              <a:t></a:t>
            </a:r>
            <a:r>
              <a:rPr lang="en-US" altLang="zh-CN">
                <a:ea typeface="宋体" pitchFamily="2" charset="-122"/>
                <a:sym typeface="Symbol" pitchFamily="18" charset="2"/>
              </a:rPr>
              <a:t>), private key (</a:t>
            </a:r>
            <a:r>
              <a:rPr lang="en-US" altLang="zh-CN" i="1">
                <a:ea typeface="宋体" pitchFamily="2" charset="-122"/>
                <a:sym typeface="Symbol" pitchFamily="18" charset="2"/>
              </a:rPr>
              <a:t>a</a:t>
            </a:r>
            <a:r>
              <a:rPr lang="en-US" altLang="zh-CN">
                <a:ea typeface="宋体" pitchFamily="2" charset="-122"/>
                <a:sym typeface="Symbol" pitchFamily="18" charset="2"/>
              </a:rPr>
              <a:t>)</a:t>
            </a:r>
          </a:p>
          <a:p>
            <a:pPr marL="533400" indent="-533400" eaLnBrk="1" hangingPunct="1"/>
            <a:r>
              <a:rPr lang="en-US" altLang="zh-CN">
                <a:ea typeface="宋体" pitchFamily="2" charset="-122"/>
                <a:sym typeface="Symbol" pitchFamily="18" charset="2"/>
              </a:rPr>
              <a:t>Tạo chữ ký</a:t>
            </a:r>
          </a:p>
          <a:p>
            <a:pPr marL="914400" lvl="1" indent="-457200" eaLnBrk="1" hangingPunct="1"/>
            <a:r>
              <a:rPr lang="en-US" altLang="zh-CN">
                <a:ea typeface="宋体" pitchFamily="2" charset="-122"/>
                <a:sym typeface="Symbol" pitchFamily="18" charset="2"/>
              </a:rPr>
              <a:t>Chọn ngẫu nhiên </a:t>
            </a:r>
            <a:r>
              <a:rPr lang="en-US" altLang="zh-CN" i="1">
                <a:ea typeface="宋体" pitchFamily="2" charset="-122"/>
                <a:sym typeface="Symbol" pitchFamily="18" charset="2"/>
              </a:rPr>
              <a:t>k</a:t>
            </a:r>
            <a:r>
              <a:rPr lang="en-US" altLang="zh-CN">
                <a:ea typeface="宋体" pitchFamily="2" charset="-122"/>
                <a:sym typeface="Symbol" pitchFamily="18" charset="2"/>
              </a:rPr>
              <a:t>, 1  </a:t>
            </a:r>
            <a:r>
              <a:rPr lang="en-US" altLang="zh-CN" i="1">
                <a:ea typeface="宋体" pitchFamily="2" charset="-122"/>
                <a:sym typeface="Symbol" pitchFamily="18" charset="2"/>
              </a:rPr>
              <a:t>k</a:t>
            </a:r>
            <a:r>
              <a:rPr lang="en-US" altLang="zh-CN">
                <a:ea typeface="宋体" pitchFamily="2" charset="-122"/>
                <a:sym typeface="Symbol" pitchFamily="18" charset="2"/>
              </a:rPr>
              <a:t>  </a:t>
            </a:r>
            <a:r>
              <a:rPr lang="en-US" altLang="zh-CN" i="1">
                <a:ea typeface="宋体" pitchFamily="2" charset="-122"/>
                <a:sym typeface="Symbol" pitchFamily="18" charset="2"/>
              </a:rPr>
              <a:t>p</a:t>
            </a:r>
            <a:r>
              <a:rPr lang="en-US" altLang="zh-CN">
                <a:ea typeface="宋体" pitchFamily="2" charset="-122"/>
                <a:sym typeface="Symbol" pitchFamily="18" charset="2"/>
              </a:rPr>
              <a:t>-1, gcd(</a:t>
            </a:r>
            <a:r>
              <a:rPr lang="en-US" altLang="zh-CN" i="1">
                <a:ea typeface="宋体" pitchFamily="2" charset="-122"/>
                <a:sym typeface="Symbol" pitchFamily="18" charset="2"/>
              </a:rPr>
              <a:t>k</a:t>
            </a:r>
            <a:r>
              <a:rPr lang="en-US" altLang="zh-CN">
                <a:ea typeface="宋体" pitchFamily="2" charset="-122"/>
                <a:sym typeface="Symbol" pitchFamily="18" charset="2"/>
              </a:rPr>
              <a:t>, </a:t>
            </a:r>
            <a:r>
              <a:rPr lang="en-US" altLang="zh-CN" i="1">
                <a:ea typeface="宋体" pitchFamily="2" charset="-122"/>
                <a:sym typeface="Symbol" pitchFamily="18" charset="2"/>
              </a:rPr>
              <a:t>p</a:t>
            </a:r>
            <a:r>
              <a:rPr lang="en-US" altLang="zh-CN">
                <a:ea typeface="宋体" pitchFamily="2" charset="-122"/>
                <a:sym typeface="Symbol" pitchFamily="18" charset="2"/>
              </a:rPr>
              <a:t>-1)=1</a:t>
            </a:r>
          </a:p>
          <a:p>
            <a:pPr marL="914400" lvl="1" indent="-457200" eaLnBrk="1" hangingPunct="1"/>
            <a:r>
              <a:rPr lang="en-US" altLang="zh-CN">
                <a:ea typeface="宋体" pitchFamily="2" charset="-122"/>
                <a:sym typeface="Symbol" pitchFamily="18" charset="2"/>
              </a:rPr>
              <a:t>Tính </a:t>
            </a:r>
            <a:r>
              <a:rPr lang="en-US" altLang="zh-CN" i="1">
                <a:ea typeface="宋体" pitchFamily="2" charset="-122"/>
                <a:sym typeface="Symbol" pitchFamily="18" charset="2"/>
              </a:rPr>
              <a:t>r</a:t>
            </a:r>
            <a:r>
              <a:rPr lang="en-US" altLang="zh-CN">
                <a:ea typeface="宋体" pitchFamily="2" charset="-122"/>
                <a:sym typeface="Symbol" pitchFamily="18" charset="2"/>
              </a:rPr>
              <a:t> = </a:t>
            </a:r>
            <a:r>
              <a:rPr lang="en-US" altLang="zh-CN" i="1">
                <a:ea typeface="宋体" pitchFamily="2" charset="-122"/>
                <a:sym typeface="Symbol" pitchFamily="18" charset="2"/>
              </a:rPr>
              <a:t></a:t>
            </a:r>
            <a:r>
              <a:rPr lang="en-US" altLang="zh-CN" i="1" baseline="30000">
                <a:ea typeface="宋体" pitchFamily="2" charset="-122"/>
                <a:sym typeface="Symbol" pitchFamily="18" charset="2"/>
              </a:rPr>
              <a:t>k</a:t>
            </a:r>
            <a:r>
              <a:rPr lang="en-US" altLang="zh-CN" baseline="30000">
                <a:ea typeface="宋体" pitchFamily="2" charset="-122"/>
                <a:sym typeface="Symbol" pitchFamily="18" charset="2"/>
              </a:rPr>
              <a:t> </a:t>
            </a:r>
            <a:r>
              <a:rPr lang="en-US" altLang="zh-CN">
                <a:ea typeface="宋体" pitchFamily="2" charset="-122"/>
                <a:sym typeface="Symbol" pitchFamily="18" charset="2"/>
              </a:rPr>
              <a:t>mod </a:t>
            </a:r>
            <a:r>
              <a:rPr lang="en-US" altLang="zh-CN" i="1">
                <a:ea typeface="宋体" pitchFamily="2" charset="-122"/>
                <a:sym typeface="Symbol" pitchFamily="18" charset="2"/>
              </a:rPr>
              <a:t>p</a:t>
            </a:r>
          </a:p>
          <a:p>
            <a:pPr marL="914400" lvl="1" indent="-457200" eaLnBrk="1" hangingPunct="1"/>
            <a:r>
              <a:rPr lang="en-US" altLang="zh-CN">
                <a:ea typeface="宋体" pitchFamily="2" charset="-122"/>
                <a:sym typeface="Symbol" pitchFamily="18" charset="2"/>
              </a:rPr>
              <a:t>Tính </a:t>
            </a:r>
            <a:r>
              <a:rPr lang="en-US" altLang="zh-CN" i="1">
                <a:ea typeface="宋体" pitchFamily="2" charset="-122"/>
                <a:sym typeface="Symbol" pitchFamily="18" charset="2"/>
              </a:rPr>
              <a:t>k</a:t>
            </a:r>
            <a:r>
              <a:rPr lang="en-US" altLang="zh-CN" baseline="30000">
                <a:ea typeface="宋体" pitchFamily="2" charset="-122"/>
                <a:sym typeface="Symbol" pitchFamily="18" charset="2"/>
              </a:rPr>
              <a:t>-1 </a:t>
            </a:r>
            <a:r>
              <a:rPr lang="en-US" altLang="zh-CN">
                <a:ea typeface="宋体" pitchFamily="2" charset="-122"/>
                <a:sym typeface="Symbol" pitchFamily="18" charset="2"/>
              </a:rPr>
              <a:t>mod (</a:t>
            </a:r>
            <a:r>
              <a:rPr lang="en-US" altLang="zh-CN" i="1">
                <a:ea typeface="宋体" pitchFamily="2" charset="-122"/>
                <a:sym typeface="Symbol" pitchFamily="18" charset="2"/>
              </a:rPr>
              <a:t>p</a:t>
            </a:r>
            <a:r>
              <a:rPr lang="en-US" altLang="zh-CN">
                <a:ea typeface="宋体" pitchFamily="2" charset="-122"/>
                <a:sym typeface="Symbol" pitchFamily="18" charset="2"/>
              </a:rPr>
              <a:t>-1)</a:t>
            </a:r>
          </a:p>
          <a:p>
            <a:pPr marL="914400" lvl="1" indent="-457200" eaLnBrk="1" hangingPunct="1"/>
            <a:r>
              <a:rPr lang="en-US" altLang="zh-CN">
                <a:ea typeface="宋体" pitchFamily="2" charset="-122"/>
                <a:sym typeface="Symbol" pitchFamily="18" charset="2"/>
              </a:rPr>
              <a:t>Tính </a:t>
            </a:r>
            <a:r>
              <a:rPr lang="en-US" altLang="zh-CN" i="1">
                <a:ea typeface="宋体" pitchFamily="2" charset="-122"/>
                <a:sym typeface="Symbol" pitchFamily="18" charset="2"/>
              </a:rPr>
              <a:t>s</a:t>
            </a:r>
            <a:r>
              <a:rPr lang="en-US" altLang="zh-CN">
                <a:ea typeface="宋体" pitchFamily="2" charset="-122"/>
                <a:sym typeface="Symbol" pitchFamily="18" charset="2"/>
              </a:rPr>
              <a:t> = </a:t>
            </a:r>
            <a:r>
              <a:rPr lang="en-US" altLang="zh-CN" i="1">
                <a:ea typeface="宋体" pitchFamily="2" charset="-122"/>
                <a:sym typeface="Symbol" pitchFamily="18" charset="2"/>
              </a:rPr>
              <a:t>k</a:t>
            </a:r>
            <a:r>
              <a:rPr lang="en-US" altLang="zh-CN" baseline="30000">
                <a:ea typeface="宋体" pitchFamily="2" charset="-122"/>
                <a:sym typeface="Symbol" pitchFamily="18" charset="2"/>
              </a:rPr>
              <a:t>-1 </a:t>
            </a:r>
            <a:r>
              <a:rPr lang="en-US" altLang="zh-CN">
                <a:ea typeface="宋体" pitchFamily="2" charset="-122"/>
                <a:sym typeface="Symbol" pitchFamily="18" charset="2"/>
              </a:rPr>
              <a:t> (</a:t>
            </a:r>
            <a:r>
              <a:rPr lang="en-US" altLang="zh-CN" i="1">
                <a:ea typeface="宋体" pitchFamily="2" charset="-122"/>
                <a:sym typeface="Symbol" pitchFamily="18" charset="2"/>
              </a:rPr>
              <a:t>h</a:t>
            </a:r>
            <a:r>
              <a:rPr lang="en-US" altLang="zh-CN">
                <a:ea typeface="宋体" pitchFamily="2" charset="-122"/>
                <a:sym typeface="Symbol" pitchFamily="18" charset="2"/>
              </a:rPr>
              <a:t>(</a:t>
            </a:r>
            <a:r>
              <a:rPr lang="en-US" altLang="zh-CN" i="1">
                <a:ea typeface="宋体" pitchFamily="2" charset="-122"/>
                <a:sym typeface="Symbol" pitchFamily="18" charset="2"/>
              </a:rPr>
              <a:t>m</a:t>
            </a:r>
            <a:r>
              <a:rPr lang="en-US" altLang="zh-CN">
                <a:ea typeface="宋体" pitchFamily="2" charset="-122"/>
                <a:sym typeface="Symbol" pitchFamily="18" charset="2"/>
              </a:rPr>
              <a:t>) - </a:t>
            </a:r>
            <a:r>
              <a:rPr lang="en-US" altLang="zh-CN" i="1">
                <a:ea typeface="宋体" pitchFamily="2" charset="-122"/>
                <a:sym typeface="Symbol" pitchFamily="18" charset="2"/>
              </a:rPr>
              <a:t>ar</a:t>
            </a:r>
            <a:r>
              <a:rPr lang="en-US" altLang="zh-CN">
                <a:ea typeface="宋体" pitchFamily="2" charset="-122"/>
                <a:sym typeface="Symbol" pitchFamily="18" charset="2"/>
              </a:rPr>
              <a:t>) mod (</a:t>
            </a:r>
            <a:r>
              <a:rPr lang="en-US" altLang="zh-CN" i="1">
                <a:ea typeface="宋体" pitchFamily="2" charset="-122"/>
                <a:sym typeface="Symbol" pitchFamily="18" charset="2"/>
              </a:rPr>
              <a:t>p</a:t>
            </a:r>
            <a:r>
              <a:rPr lang="en-US" altLang="zh-CN">
                <a:ea typeface="宋体" pitchFamily="2" charset="-122"/>
                <a:sym typeface="Symbol" pitchFamily="18" charset="2"/>
              </a:rPr>
              <a:t>-1)</a:t>
            </a:r>
          </a:p>
          <a:p>
            <a:pPr marL="914400" lvl="1" indent="-457200" eaLnBrk="1" hangingPunct="1"/>
            <a:r>
              <a:rPr lang="en-US" altLang="zh-CN">
                <a:ea typeface="宋体" pitchFamily="2" charset="-122"/>
                <a:sym typeface="Symbol" pitchFamily="18" charset="2"/>
              </a:rPr>
              <a:t>Chữ ký là (</a:t>
            </a:r>
            <a:r>
              <a:rPr lang="en-US" altLang="zh-CN" i="1">
                <a:ea typeface="宋体" pitchFamily="2" charset="-122"/>
                <a:sym typeface="Symbol" pitchFamily="18" charset="2"/>
              </a:rPr>
              <a:t>r</a:t>
            </a:r>
            <a:r>
              <a:rPr lang="en-US" altLang="zh-CN">
                <a:ea typeface="宋体" pitchFamily="2" charset="-122"/>
                <a:sym typeface="Symbol" pitchFamily="18" charset="2"/>
              </a:rPr>
              <a:t>,</a:t>
            </a:r>
            <a:r>
              <a:rPr lang="en-US" altLang="zh-CN" i="1">
                <a:ea typeface="宋体" pitchFamily="2" charset="-122"/>
                <a:sym typeface="Symbol" pitchFamily="18" charset="2"/>
              </a:rPr>
              <a:t>s</a:t>
            </a:r>
            <a:r>
              <a:rPr lang="en-US" altLang="zh-CN">
                <a:ea typeface="宋体" pitchFamily="2" charset="-122"/>
                <a:sym typeface="Symbol" pitchFamily="18" charset="2"/>
              </a:rPr>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35</a:t>
            </a:fld>
            <a:endParaRPr lang="en-US" dirty="0">
              <a:latin typeface="+mn-lt"/>
            </a:endParaRPr>
          </a:p>
        </p:txBody>
      </p:sp>
    </p:spTree>
    <p:extLst>
      <p:ext uri="{BB962C8B-B14F-4D97-AF65-F5344CB8AC3E}">
        <p14:creationId xmlns:p14="http://schemas.microsoft.com/office/powerpoint/2010/main" val="1270205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eaLnBrk="1" hangingPunct="1">
              <a:defRPr/>
            </a:pPr>
            <a:r>
              <a:rPr lang="en-US"/>
              <a:t>Phương pháp ElGamal</a:t>
            </a:r>
          </a:p>
        </p:txBody>
      </p:sp>
      <p:sp>
        <p:nvSpPr>
          <p:cNvPr id="779267" name="Rectangle 3"/>
          <p:cNvSpPr>
            <a:spLocks noGrp="1" noChangeArrowheads="1"/>
          </p:cNvSpPr>
          <p:nvPr>
            <p:ph type="body" idx="1"/>
          </p:nvPr>
        </p:nvSpPr>
        <p:spPr>
          <a:xfrm>
            <a:off x="382588" y="1414463"/>
            <a:ext cx="8380412" cy="4622800"/>
          </a:xfrm>
        </p:spPr>
        <p:txBody>
          <a:bodyPr/>
          <a:lstStyle/>
          <a:p>
            <a:pPr marL="533400" indent="-533400" eaLnBrk="1" hangingPunct="1"/>
            <a:r>
              <a:rPr lang="en-US" altLang="zh-CN">
                <a:ea typeface="宋体" pitchFamily="2" charset="-122"/>
              </a:rPr>
              <a:t>Kiểm tra chữ ký</a:t>
            </a:r>
          </a:p>
          <a:p>
            <a:pPr marL="914400" lvl="1" indent="-457200" eaLnBrk="1" hangingPunct="1"/>
            <a:r>
              <a:rPr lang="en-US" altLang="zh-CN">
                <a:ea typeface="宋体" pitchFamily="2" charset="-122"/>
              </a:rPr>
              <a:t>Kiểm tra 1 </a:t>
            </a:r>
            <a:r>
              <a:rPr lang="en-US" altLang="zh-CN">
                <a:ea typeface="宋体" pitchFamily="2" charset="-122"/>
                <a:sym typeface="Symbol" pitchFamily="18" charset="2"/>
              </a:rPr>
              <a:t> </a:t>
            </a:r>
            <a:r>
              <a:rPr lang="en-US" altLang="zh-CN" i="1">
                <a:ea typeface="宋体" pitchFamily="2" charset="-122"/>
                <a:sym typeface="Symbol" pitchFamily="18" charset="2"/>
              </a:rPr>
              <a:t>r</a:t>
            </a:r>
            <a:r>
              <a:rPr lang="en-US" altLang="zh-CN">
                <a:ea typeface="宋体" pitchFamily="2" charset="-122"/>
                <a:sym typeface="Symbol" pitchFamily="18" charset="2"/>
              </a:rPr>
              <a:t>  </a:t>
            </a:r>
            <a:r>
              <a:rPr lang="en-US" altLang="zh-CN" i="1">
                <a:ea typeface="宋体" pitchFamily="2" charset="-122"/>
                <a:sym typeface="Symbol" pitchFamily="18" charset="2"/>
              </a:rPr>
              <a:t>p</a:t>
            </a:r>
            <a:r>
              <a:rPr lang="en-US" altLang="zh-CN">
                <a:ea typeface="宋体" pitchFamily="2" charset="-122"/>
                <a:sym typeface="Symbol" pitchFamily="18" charset="2"/>
              </a:rPr>
              <a:t>-1</a:t>
            </a:r>
          </a:p>
          <a:p>
            <a:pPr marL="914400" lvl="1" indent="-457200" eaLnBrk="1" hangingPunct="1"/>
            <a:r>
              <a:rPr lang="en-US" altLang="zh-CN">
                <a:ea typeface="宋体" pitchFamily="2" charset="-122"/>
                <a:sym typeface="Symbol" pitchFamily="18" charset="2"/>
              </a:rPr>
              <a:t>Tính </a:t>
            </a:r>
            <a:r>
              <a:rPr lang="en-US" altLang="zh-CN" i="1">
                <a:ea typeface="宋体" pitchFamily="2" charset="-122"/>
                <a:sym typeface="Symbol" pitchFamily="18" charset="2"/>
              </a:rPr>
              <a:t>v</a:t>
            </a:r>
            <a:r>
              <a:rPr lang="en-US" altLang="zh-CN" baseline="-25000">
                <a:ea typeface="宋体" pitchFamily="2" charset="-122"/>
                <a:sym typeface="Symbol" pitchFamily="18" charset="2"/>
              </a:rPr>
              <a:t>1</a:t>
            </a:r>
            <a:r>
              <a:rPr lang="en-US" altLang="zh-CN">
                <a:ea typeface="宋体" pitchFamily="2" charset="-122"/>
                <a:sym typeface="Symbol" pitchFamily="18" charset="2"/>
              </a:rPr>
              <a:t> = </a:t>
            </a:r>
            <a:r>
              <a:rPr lang="en-US" altLang="zh-CN" i="1">
                <a:ea typeface="宋体" pitchFamily="2" charset="-122"/>
                <a:sym typeface="Symbol" pitchFamily="18" charset="2"/>
              </a:rPr>
              <a:t>y</a:t>
            </a:r>
            <a:r>
              <a:rPr lang="en-US" altLang="zh-CN" i="1" baseline="30000">
                <a:ea typeface="宋体" pitchFamily="2" charset="-122"/>
                <a:sym typeface="Symbol" pitchFamily="18" charset="2"/>
              </a:rPr>
              <a:t>r</a:t>
            </a:r>
            <a:r>
              <a:rPr lang="en-US" altLang="zh-CN" i="1">
                <a:ea typeface="宋体" pitchFamily="2" charset="-122"/>
                <a:sym typeface="Symbol" pitchFamily="18" charset="2"/>
              </a:rPr>
              <a:t>r</a:t>
            </a:r>
            <a:r>
              <a:rPr lang="en-US" altLang="zh-CN" i="1" baseline="30000">
                <a:ea typeface="宋体" pitchFamily="2" charset="-122"/>
                <a:sym typeface="Symbol" pitchFamily="18" charset="2"/>
              </a:rPr>
              <a:t>s</a:t>
            </a:r>
            <a:r>
              <a:rPr lang="en-US" altLang="zh-CN" baseline="30000">
                <a:ea typeface="宋体" pitchFamily="2" charset="-122"/>
                <a:sym typeface="Symbol" pitchFamily="18" charset="2"/>
              </a:rPr>
              <a:t> </a:t>
            </a:r>
            <a:r>
              <a:rPr lang="en-US" altLang="zh-CN">
                <a:ea typeface="宋体" pitchFamily="2" charset="-122"/>
                <a:sym typeface="Symbol" pitchFamily="18" charset="2"/>
              </a:rPr>
              <a:t>mod </a:t>
            </a:r>
            <a:r>
              <a:rPr lang="en-US" altLang="zh-CN" i="1">
                <a:ea typeface="宋体" pitchFamily="2" charset="-122"/>
                <a:sym typeface="Symbol" pitchFamily="18" charset="2"/>
              </a:rPr>
              <a:t>p</a:t>
            </a:r>
          </a:p>
          <a:p>
            <a:pPr marL="914400" lvl="1" indent="-457200" eaLnBrk="1" hangingPunct="1"/>
            <a:r>
              <a:rPr lang="en-US" altLang="zh-CN" i="1">
                <a:ea typeface="宋体" pitchFamily="2" charset="-122"/>
                <a:sym typeface="Symbol" pitchFamily="18" charset="2"/>
              </a:rPr>
              <a:t>Tính h</a:t>
            </a:r>
            <a:r>
              <a:rPr lang="en-US" altLang="zh-CN">
                <a:ea typeface="宋体" pitchFamily="2" charset="-122"/>
                <a:sym typeface="Symbol" pitchFamily="18" charset="2"/>
              </a:rPr>
              <a:t>(</a:t>
            </a:r>
            <a:r>
              <a:rPr lang="en-US" altLang="zh-CN" i="1">
                <a:ea typeface="宋体" pitchFamily="2" charset="-122"/>
                <a:sym typeface="Symbol" pitchFamily="18" charset="2"/>
              </a:rPr>
              <a:t>m</a:t>
            </a:r>
            <a:r>
              <a:rPr lang="en-US" altLang="zh-CN">
                <a:ea typeface="宋体" pitchFamily="2" charset="-122"/>
                <a:sym typeface="Symbol" pitchFamily="18" charset="2"/>
              </a:rPr>
              <a:t>) và </a:t>
            </a:r>
            <a:r>
              <a:rPr lang="en-US" altLang="zh-CN" i="1">
                <a:ea typeface="宋体" pitchFamily="2" charset="-122"/>
                <a:sym typeface="Symbol" pitchFamily="18" charset="2"/>
              </a:rPr>
              <a:t>v</a:t>
            </a:r>
            <a:r>
              <a:rPr lang="en-US" altLang="zh-CN" baseline="-25000">
                <a:ea typeface="宋体" pitchFamily="2" charset="-122"/>
                <a:sym typeface="Symbol" pitchFamily="18" charset="2"/>
              </a:rPr>
              <a:t>2</a:t>
            </a:r>
            <a:r>
              <a:rPr lang="en-US" altLang="zh-CN">
                <a:ea typeface="宋体" pitchFamily="2" charset="-122"/>
                <a:sym typeface="Symbol" pitchFamily="18" charset="2"/>
              </a:rPr>
              <a:t>= </a:t>
            </a:r>
            <a:r>
              <a:rPr lang="en-US" altLang="zh-CN" i="1">
                <a:ea typeface="宋体" pitchFamily="2" charset="-122"/>
                <a:sym typeface="Symbol" pitchFamily="18" charset="2"/>
              </a:rPr>
              <a:t></a:t>
            </a:r>
            <a:r>
              <a:rPr lang="en-US" altLang="zh-CN" i="1" baseline="30000">
                <a:ea typeface="宋体" pitchFamily="2" charset="-122"/>
                <a:sym typeface="Symbol" pitchFamily="18" charset="2"/>
              </a:rPr>
              <a:t>h</a:t>
            </a:r>
            <a:r>
              <a:rPr lang="en-US" altLang="zh-CN" baseline="30000">
                <a:ea typeface="宋体" pitchFamily="2" charset="-122"/>
                <a:sym typeface="Symbol" pitchFamily="18" charset="2"/>
              </a:rPr>
              <a:t>(</a:t>
            </a:r>
            <a:r>
              <a:rPr lang="en-US" altLang="zh-CN" i="1" baseline="30000">
                <a:ea typeface="宋体" pitchFamily="2" charset="-122"/>
                <a:sym typeface="Symbol" pitchFamily="18" charset="2"/>
              </a:rPr>
              <a:t>m</a:t>
            </a:r>
            <a:r>
              <a:rPr lang="en-US" altLang="zh-CN" baseline="30000">
                <a:ea typeface="宋体" pitchFamily="2" charset="-122"/>
                <a:sym typeface="Symbol" pitchFamily="18" charset="2"/>
              </a:rPr>
              <a:t>)</a:t>
            </a:r>
            <a:r>
              <a:rPr lang="en-US" altLang="zh-CN">
                <a:ea typeface="宋体" pitchFamily="2" charset="-122"/>
                <a:sym typeface="Symbol" pitchFamily="18" charset="2"/>
              </a:rPr>
              <a:t> mod </a:t>
            </a:r>
            <a:r>
              <a:rPr lang="en-US" altLang="zh-CN" i="1">
                <a:ea typeface="宋体" pitchFamily="2" charset="-122"/>
                <a:sym typeface="Symbol" pitchFamily="18" charset="2"/>
              </a:rPr>
              <a:t>p</a:t>
            </a:r>
          </a:p>
          <a:p>
            <a:pPr marL="914400" lvl="1" indent="-457200" eaLnBrk="1" hangingPunct="1"/>
            <a:r>
              <a:rPr lang="en-US" altLang="zh-CN">
                <a:ea typeface="宋体" pitchFamily="2" charset="-122"/>
                <a:sym typeface="Symbol" pitchFamily="18" charset="2"/>
              </a:rPr>
              <a:t>Chữ ký hợp lệ  </a:t>
            </a:r>
            <a:r>
              <a:rPr lang="en-US" altLang="zh-CN" i="1">
                <a:ea typeface="宋体" pitchFamily="2" charset="-122"/>
                <a:sym typeface="Symbol" pitchFamily="18" charset="2"/>
              </a:rPr>
              <a:t>v</a:t>
            </a:r>
            <a:r>
              <a:rPr lang="en-US" altLang="zh-CN" baseline="-25000">
                <a:ea typeface="宋体" pitchFamily="2" charset="-122"/>
                <a:sym typeface="Symbol" pitchFamily="18" charset="2"/>
              </a:rPr>
              <a:t>1</a:t>
            </a:r>
            <a:r>
              <a:rPr lang="en-US" altLang="zh-CN">
                <a:ea typeface="宋体" pitchFamily="2" charset="-122"/>
                <a:sym typeface="Symbol" pitchFamily="18" charset="2"/>
              </a:rPr>
              <a:t>=</a:t>
            </a:r>
            <a:r>
              <a:rPr lang="en-US" altLang="zh-CN" i="1">
                <a:ea typeface="宋体" pitchFamily="2" charset="-122"/>
                <a:sym typeface="Symbol" pitchFamily="18" charset="2"/>
              </a:rPr>
              <a:t>v</a:t>
            </a:r>
            <a:r>
              <a:rPr lang="en-US" altLang="zh-CN" baseline="-25000">
                <a:ea typeface="宋体" pitchFamily="2" charset="-122"/>
                <a:sym typeface="Symbol" pitchFamily="18" charset="2"/>
              </a:rPr>
              <a:t>2</a:t>
            </a:r>
          </a:p>
          <a:p>
            <a:pPr marL="914400" lvl="1" indent="-457200" eaLnBrk="1" hangingPunct="1"/>
            <a:endParaRPr lang="en-US" altLang="zh-CN" baseline="-25000">
              <a:ea typeface="宋体" pitchFamily="2" charset="-122"/>
              <a:sym typeface="Symbol" pitchFamily="18" charset="2"/>
            </a:endParaRPr>
          </a:p>
          <a:p>
            <a:pPr marL="914400" lvl="1" indent="-457200" eaLnBrk="1" hangingPunct="1"/>
            <a:endParaRPr lang="en-US" altLang="zh-CN" baseline="-25000">
              <a:ea typeface="宋体" pitchFamily="2" charset="-122"/>
              <a:sym typeface="Symbol" pitchFamily="18" charset="2"/>
            </a:endParaRPr>
          </a:p>
          <a:p>
            <a:pPr marL="914400" lvl="1" indent="-457200" eaLnBrk="1" hangingPunct="1"/>
            <a:endParaRPr lang="en-US" altLang="zh-CN" baseline="-25000">
              <a:ea typeface="宋体" pitchFamily="2" charset="-122"/>
              <a:sym typeface="Symbol" pitchFamily="18" charset="2"/>
            </a:endParaRPr>
          </a:p>
          <a:p>
            <a:pPr marL="914400" lvl="1" indent="-457200" eaLnBrk="1" hangingPunct="1"/>
            <a:endParaRPr lang="en-US" altLang="zh-CN" baseline="-25000">
              <a:ea typeface="宋体" pitchFamily="2" charset="-122"/>
              <a:sym typeface="Symbol" pitchFamily="18" charset="2"/>
            </a:endParaRPr>
          </a:p>
          <a:p>
            <a:pPr marL="914400" lvl="1" indent="-457200" eaLnBrk="1" hangingPunct="1"/>
            <a:endParaRPr lang="en-US" altLang="zh-CN" baseline="-25000">
              <a:ea typeface="宋体" pitchFamily="2" charset="-122"/>
              <a:sym typeface="Symbol" pitchFamily="18" charset="2"/>
            </a:endParaRPr>
          </a:p>
          <a:p>
            <a:pPr marL="914400" lvl="1" indent="-457200" eaLnBrk="1" hangingPunct="1"/>
            <a:endParaRPr lang="en-US" altLang="zh-CN" baseline="-25000">
              <a:ea typeface="宋体" pitchFamily="2" charset="-122"/>
              <a:sym typeface="Symbol" pitchFamily="18" charset="2"/>
            </a:endParaRPr>
          </a:p>
        </p:txBody>
      </p:sp>
      <p:graphicFrame>
        <p:nvGraphicFramePr>
          <p:cNvPr id="3074" name="Object 4"/>
          <p:cNvGraphicFramePr>
            <a:graphicFrameLocks noChangeAspect="1"/>
          </p:cNvGraphicFramePr>
          <p:nvPr>
            <p:extLst>
              <p:ext uri="{D42A27DB-BD31-4B8C-83A1-F6EECF244321}">
                <p14:modId xmlns:p14="http://schemas.microsoft.com/office/powerpoint/2010/main" val="2203936989"/>
              </p:ext>
            </p:extLst>
          </p:nvPr>
        </p:nvGraphicFramePr>
        <p:xfrm>
          <a:off x="1692275" y="3429000"/>
          <a:ext cx="4921200" cy="1777500"/>
        </p:xfrm>
        <a:graphic>
          <a:graphicData uri="http://schemas.openxmlformats.org/presentationml/2006/ole">
            <mc:AlternateContent xmlns:mc="http://schemas.openxmlformats.org/markup-compatibility/2006">
              <mc:Choice xmlns:v="urn:schemas-microsoft-com:vml" Requires="v">
                <p:oleObj spid="_x0000_s3078" name="Equation" r:id="rId4" imgW="1968480" imgH="711000" progId="Equation.3">
                  <p:embed/>
                </p:oleObj>
              </mc:Choice>
              <mc:Fallback>
                <p:oleObj name="Equation" r:id="rId4" imgW="1968480" imgH="711000" progId="Equation.3">
                  <p:embed/>
                  <p:pic>
                    <p:nvPicPr>
                      <p:cNvPr id="0" name=""/>
                      <p:cNvPicPr>
                        <a:picLocks noChangeAspect="1" noChangeArrowheads="1"/>
                      </p:cNvPicPr>
                      <p:nvPr/>
                    </p:nvPicPr>
                    <p:blipFill>
                      <a:blip r:embed="rId5"/>
                      <a:srcRect/>
                      <a:stretch>
                        <a:fillRect/>
                      </a:stretch>
                    </p:blipFill>
                    <p:spPr bwMode="auto">
                      <a:xfrm>
                        <a:off x="1692275" y="3429000"/>
                        <a:ext cx="4921200" cy="1777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36</a:t>
            </a:fld>
            <a:endParaRPr lang="en-US" dirty="0">
              <a:latin typeface="+mn-lt"/>
            </a:endParaRPr>
          </a:p>
        </p:txBody>
      </p:sp>
    </p:spTree>
    <p:extLst>
      <p:ext uri="{BB962C8B-B14F-4D97-AF65-F5344CB8AC3E}">
        <p14:creationId xmlns:p14="http://schemas.microsoft.com/office/powerpoint/2010/main" val="3867274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en-US"/>
              <a:t>Phương pháp ElGamal</a:t>
            </a:r>
          </a:p>
        </p:txBody>
      </p:sp>
      <p:sp>
        <p:nvSpPr>
          <p:cNvPr id="783363" name="Rectangle 3"/>
          <p:cNvSpPr>
            <a:spLocks noGrp="1" noChangeArrowheads="1"/>
          </p:cNvSpPr>
          <p:nvPr>
            <p:ph type="body" idx="1"/>
          </p:nvPr>
        </p:nvSpPr>
        <p:spPr>
          <a:xfrm>
            <a:off x="382588" y="1414463"/>
            <a:ext cx="8380412" cy="3689350"/>
          </a:xfrm>
        </p:spPr>
        <p:txBody>
          <a:bodyPr/>
          <a:lstStyle/>
          <a:p>
            <a:pPr marL="533400" indent="-533400" algn="just" eaLnBrk="1" hangingPunct="1"/>
            <a:r>
              <a:rPr lang="en-US" altLang="zh-CN" dirty="0" err="1">
                <a:ea typeface="宋体" pitchFamily="2" charset="-122"/>
              </a:rPr>
              <a:t>Một</a:t>
            </a:r>
            <a:r>
              <a:rPr lang="en-US" altLang="zh-CN" dirty="0">
                <a:ea typeface="宋体" pitchFamily="2" charset="-122"/>
              </a:rPr>
              <a:t> </a:t>
            </a:r>
            <a:r>
              <a:rPr lang="en-US" altLang="zh-CN" dirty="0" err="1">
                <a:ea typeface="宋体" pitchFamily="2" charset="-122"/>
              </a:rPr>
              <a:t>số</a:t>
            </a:r>
            <a:r>
              <a:rPr lang="en-US" altLang="zh-CN" dirty="0">
                <a:ea typeface="宋体" pitchFamily="2" charset="-122"/>
              </a:rPr>
              <a:t> </a:t>
            </a:r>
            <a:r>
              <a:rPr lang="en-US" altLang="zh-CN" dirty="0" err="1">
                <a:ea typeface="宋体" pitchFamily="2" charset="-122"/>
              </a:rPr>
              <a:t>vấn</a:t>
            </a:r>
            <a:r>
              <a:rPr lang="en-US" altLang="zh-CN" dirty="0">
                <a:ea typeface="宋体" pitchFamily="2" charset="-122"/>
              </a:rPr>
              <a:t> </a:t>
            </a:r>
            <a:r>
              <a:rPr lang="en-US" altLang="zh-CN" dirty="0" err="1">
                <a:ea typeface="宋体" pitchFamily="2" charset="-122"/>
              </a:rPr>
              <a:t>đề</a:t>
            </a:r>
            <a:endParaRPr lang="en-US" altLang="zh-CN" dirty="0">
              <a:ea typeface="宋体" pitchFamily="2" charset="-122"/>
            </a:endParaRPr>
          </a:p>
          <a:p>
            <a:pPr marL="914400" lvl="1" indent="-457200" algn="just" eaLnBrk="1" hangingPunct="1"/>
            <a:r>
              <a:rPr lang="en-US" altLang="zh-CN" dirty="0" err="1">
                <a:ea typeface="宋体" pitchFamily="2" charset="-122"/>
              </a:rPr>
              <a:t>Giá</a:t>
            </a:r>
            <a:r>
              <a:rPr lang="en-US" altLang="zh-CN" dirty="0">
                <a:ea typeface="宋体" pitchFamily="2" charset="-122"/>
              </a:rPr>
              <a:t> </a:t>
            </a:r>
            <a:r>
              <a:rPr lang="en-US" altLang="zh-CN" dirty="0" err="1">
                <a:ea typeface="宋体" pitchFamily="2" charset="-122"/>
              </a:rPr>
              <a:t>trị</a:t>
            </a:r>
            <a:r>
              <a:rPr lang="en-US" altLang="zh-CN" dirty="0">
                <a:ea typeface="宋体" pitchFamily="2" charset="-122"/>
              </a:rPr>
              <a:t> </a:t>
            </a:r>
            <a:r>
              <a:rPr lang="en-US" altLang="zh-CN" i="1" dirty="0">
                <a:ea typeface="宋体" pitchFamily="2" charset="-122"/>
              </a:rPr>
              <a:t>k</a:t>
            </a:r>
            <a:r>
              <a:rPr lang="en-US" altLang="zh-CN" dirty="0">
                <a:ea typeface="宋体" pitchFamily="2" charset="-122"/>
              </a:rPr>
              <a:t> </a:t>
            </a:r>
            <a:r>
              <a:rPr lang="en-US" altLang="zh-CN" dirty="0" err="1">
                <a:ea typeface="宋体" pitchFamily="2" charset="-122"/>
              </a:rPr>
              <a:t>phải</a:t>
            </a:r>
            <a:r>
              <a:rPr lang="en-US" altLang="zh-CN" dirty="0">
                <a:ea typeface="宋体" pitchFamily="2" charset="-122"/>
              </a:rPr>
              <a:t> </a:t>
            </a:r>
            <a:r>
              <a:rPr lang="en-US" altLang="zh-CN" dirty="0" err="1">
                <a:ea typeface="宋体" pitchFamily="2" charset="-122"/>
              </a:rPr>
              <a:t>phân</a:t>
            </a:r>
            <a:r>
              <a:rPr lang="en-US" altLang="zh-CN" dirty="0">
                <a:ea typeface="宋体" pitchFamily="2" charset="-122"/>
              </a:rPr>
              <a:t> </a:t>
            </a:r>
            <a:r>
              <a:rPr lang="en-US" altLang="zh-CN" dirty="0" err="1">
                <a:ea typeface="宋体" pitchFamily="2" charset="-122"/>
              </a:rPr>
              <a:t>biệt</a:t>
            </a:r>
            <a:r>
              <a:rPr lang="en-US" altLang="zh-CN" dirty="0">
                <a:ea typeface="宋体" pitchFamily="2" charset="-122"/>
              </a:rPr>
              <a:t> </a:t>
            </a:r>
            <a:r>
              <a:rPr lang="en-US" altLang="zh-CN" dirty="0" err="1">
                <a:ea typeface="宋体" pitchFamily="2" charset="-122"/>
              </a:rPr>
              <a:t>cho</a:t>
            </a:r>
            <a:r>
              <a:rPr lang="en-US" altLang="zh-CN" dirty="0">
                <a:ea typeface="宋体" pitchFamily="2" charset="-122"/>
              </a:rPr>
              <a:t> </a:t>
            </a:r>
            <a:r>
              <a:rPr lang="en-US" altLang="zh-CN" dirty="0" err="1">
                <a:ea typeface="宋体" pitchFamily="2" charset="-122"/>
              </a:rPr>
              <a:t>mỗi</a:t>
            </a:r>
            <a:r>
              <a:rPr lang="en-US" altLang="zh-CN" dirty="0">
                <a:ea typeface="宋体" pitchFamily="2" charset="-122"/>
              </a:rPr>
              <a:t> </a:t>
            </a:r>
            <a:r>
              <a:rPr lang="en-US" altLang="zh-CN" dirty="0" err="1">
                <a:ea typeface="宋体" pitchFamily="2" charset="-122"/>
              </a:rPr>
              <a:t>thông</a:t>
            </a:r>
            <a:r>
              <a:rPr lang="en-US" altLang="zh-CN" dirty="0">
                <a:ea typeface="宋体" pitchFamily="2" charset="-122"/>
              </a:rPr>
              <a:t> </a:t>
            </a:r>
            <a:r>
              <a:rPr lang="en-US" altLang="zh-CN" dirty="0" err="1">
                <a:ea typeface="宋体" pitchFamily="2" charset="-122"/>
              </a:rPr>
              <a:t>điệp</a:t>
            </a:r>
            <a:r>
              <a:rPr lang="en-US" altLang="zh-CN" dirty="0">
                <a:ea typeface="宋体" pitchFamily="2" charset="-122"/>
              </a:rPr>
              <a:t> </a:t>
            </a:r>
            <a:r>
              <a:rPr lang="en-US" altLang="zh-CN" dirty="0" err="1">
                <a:ea typeface="宋体" pitchFamily="2" charset="-122"/>
              </a:rPr>
              <a:t>được</a:t>
            </a:r>
            <a:r>
              <a:rPr lang="en-US" altLang="zh-CN" dirty="0">
                <a:ea typeface="宋体" pitchFamily="2" charset="-122"/>
              </a:rPr>
              <a:t> </a:t>
            </a:r>
            <a:r>
              <a:rPr lang="en-US" altLang="zh-CN" dirty="0" err="1">
                <a:ea typeface="宋体" pitchFamily="2" charset="-122"/>
              </a:rPr>
              <a:t>ký</a:t>
            </a:r>
            <a:endParaRPr lang="en-US" altLang="zh-CN" dirty="0">
              <a:ea typeface="宋体" pitchFamily="2" charset="-122"/>
            </a:endParaRPr>
          </a:p>
          <a:p>
            <a:pPr marL="1295400" lvl="2" indent="-381000" algn="just" eaLnBrk="1" hangingPunct="1"/>
            <a:r>
              <a:rPr lang="en-US" altLang="zh-CN" sz="2400" dirty="0">
                <a:ea typeface="宋体" pitchFamily="2" charset="-122"/>
              </a:rPr>
              <a:t>(</a:t>
            </a:r>
            <a:r>
              <a:rPr lang="en-US" altLang="zh-CN" sz="2400" i="1" dirty="0">
                <a:ea typeface="宋体" pitchFamily="2" charset="-122"/>
              </a:rPr>
              <a:t>s</a:t>
            </a:r>
            <a:r>
              <a:rPr lang="en-US" altLang="zh-CN" sz="2400" baseline="-25000" dirty="0">
                <a:ea typeface="宋体" pitchFamily="2" charset="-122"/>
              </a:rPr>
              <a:t>1</a:t>
            </a:r>
            <a:r>
              <a:rPr lang="en-US" altLang="zh-CN" sz="2400" dirty="0">
                <a:ea typeface="宋体" pitchFamily="2" charset="-122"/>
              </a:rPr>
              <a:t>-</a:t>
            </a:r>
            <a:r>
              <a:rPr lang="en-US" altLang="zh-CN" sz="2400" i="1" dirty="0">
                <a:ea typeface="宋体" pitchFamily="2" charset="-122"/>
              </a:rPr>
              <a:t>s</a:t>
            </a:r>
            <a:r>
              <a:rPr lang="en-US" altLang="zh-CN" sz="2400" baseline="-25000" dirty="0">
                <a:ea typeface="宋体" pitchFamily="2" charset="-122"/>
              </a:rPr>
              <a:t>2</a:t>
            </a:r>
            <a:r>
              <a:rPr lang="en-US" altLang="zh-CN" sz="2400" dirty="0">
                <a:ea typeface="宋体" pitchFamily="2" charset="-122"/>
              </a:rPr>
              <a:t>)</a:t>
            </a:r>
            <a:r>
              <a:rPr lang="en-US" altLang="zh-CN" sz="2400" i="1" dirty="0">
                <a:ea typeface="宋体" pitchFamily="2" charset="-122"/>
              </a:rPr>
              <a:t>k</a:t>
            </a:r>
            <a:r>
              <a:rPr lang="en-US" altLang="zh-CN" sz="2400" dirty="0">
                <a:ea typeface="宋体" pitchFamily="2" charset="-122"/>
              </a:rPr>
              <a:t>=(</a:t>
            </a:r>
            <a:r>
              <a:rPr lang="en-US" altLang="zh-CN" sz="2400" i="1" dirty="0">
                <a:ea typeface="宋体" pitchFamily="2" charset="-122"/>
              </a:rPr>
              <a:t>h</a:t>
            </a:r>
            <a:r>
              <a:rPr lang="en-US" altLang="zh-CN" sz="2400" dirty="0">
                <a:ea typeface="宋体" pitchFamily="2" charset="-122"/>
              </a:rPr>
              <a:t>(</a:t>
            </a:r>
            <a:r>
              <a:rPr lang="en-US" altLang="zh-CN" sz="2400" i="1" dirty="0">
                <a:ea typeface="宋体" pitchFamily="2" charset="-122"/>
              </a:rPr>
              <a:t>m</a:t>
            </a:r>
            <a:r>
              <a:rPr lang="en-US" altLang="zh-CN" sz="2400" baseline="-25000" dirty="0">
                <a:ea typeface="宋体" pitchFamily="2" charset="-122"/>
              </a:rPr>
              <a:t>1</a:t>
            </a:r>
            <a:r>
              <a:rPr lang="en-US" altLang="zh-CN" sz="2400" dirty="0">
                <a:ea typeface="宋体" pitchFamily="2" charset="-122"/>
              </a:rPr>
              <a:t>)-</a:t>
            </a:r>
            <a:r>
              <a:rPr lang="en-US" altLang="zh-CN" sz="2400" i="1" dirty="0">
                <a:ea typeface="宋体" pitchFamily="2" charset="-122"/>
              </a:rPr>
              <a:t>h</a:t>
            </a:r>
            <a:r>
              <a:rPr lang="en-US" altLang="zh-CN" sz="2400" dirty="0">
                <a:ea typeface="宋体" pitchFamily="2" charset="-122"/>
              </a:rPr>
              <a:t>(</a:t>
            </a:r>
            <a:r>
              <a:rPr lang="en-US" altLang="zh-CN" sz="2400" i="1" dirty="0">
                <a:ea typeface="宋体" pitchFamily="2" charset="-122"/>
              </a:rPr>
              <a:t>m</a:t>
            </a:r>
            <a:r>
              <a:rPr lang="en-US" altLang="zh-CN" sz="2400" baseline="-25000" dirty="0">
                <a:ea typeface="宋体" pitchFamily="2" charset="-122"/>
              </a:rPr>
              <a:t>2</a:t>
            </a:r>
            <a:r>
              <a:rPr lang="en-US" altLang="zh-CN" sz="2400" dirty="0">
                <a:ea typeface="宋体" pitchFamily="2" charset="-122"/>
              </a:rPr>
              <a:t>))mod (</a:t>
            </a:r>
            <a:r>
              <a:rPr lang="en-US" altLang="zh-CN" sz="2400" i="1" dirty="0">
                <a:ea typeface="宋体" pitchFamily="2" charset="-122"/>
              </a:rPr>
              <a:t>p</a:t>
            </a:r>
            <a:r>
              <a:rPr lang="en-US" altLang="zh-CN" sz="2400" dirty="0">
                <a:ea typeface="宋体" pitchFamily="2" charset="-122"/>
              </a:rPr>
              <a:t>-1)</a:t>
            </a:r>
          </a:p>
          <a:p>
            <a:pPr marL="1295400" lvl="2" indent="-381000" algn="just" eaLnBrk="1" hangingPunct="1"/>
            <a:r>
              <a:rPr lang="en-US" altLang="zh-CN" sz="2400" dirty="0" err="1">
                <a:ea typeface="宋体" pitchFamily="2" charset="-122"/>
              </a:rPr>
              <a:t>Nếu</a:t>
            </a:r>
            <a:r>
              <a:rPr lang="en-US" altLang="zh-CN" sz="2400" dirty="0">
                <a:ea typeface="宋体" pitchFamily="2" charset="-122"/>
              </a:rPr>
              <a:t> </a:t>
            </a:r>
            <a:r>
              <a:rPr lang="en-US" altLang="zh-CN" sz="2400" dirty="0" err="1">
                <a:ea typeface="宋体" pitchFamily="2" charset="-122"/>
              </a:rPr>
              <a:t>gcd</a:t>
            </a:r>
            <a:r>
              <a:rPr lang="en-US" altLang="zh-CN" sz="2400" dirty="0">
                <a:ea typeface="宋体" pitchFamily="2" charset="-122"/>
              </a:rPr>
              <a:t>((</a:t>
            </a:r>
            <a:r>
              <a:rPr lang="en-US" altLang="zh-CN" sz="2400" i="1" dirty="0">
                <a:ea typeface="宋体" pitchFamily="2" charset="-122"/>
              </a:rPr>
              <a:t>s</a:t>
            </a:r>
            <a:r>
              <a:rPr lang="en-US" altLang="zh-CN" sz="2400" baseline="-25000" dirty="0">
                <a:ea typeface="宋体" pitchFamily="2" charset="-122"/>
              </a:rPr>
              <a:t>1</a:t>
            </a:r>
            <a:r>
              <a:rPr lang="en-US" altLang="zh-CN" sz="2400" dirty="0">
                <a:ea typeface="宋体" pitchFamily="2" charset="-122"/>
              </a:rPr>
              <a:t>-</a:t>
            </a:r>
            <a:r>
              <a:rPr lang="en-US" altLang="zh-CN" sz="2400" i="1" dirty="0">
                <a:ea typeface="宋体" pitchFamily="2" charset="-122"/>
              </a:rPr>
              <a:t>s</a:t>
            </a:r>
            <a:r>
              <a:rPr lang="en-US" altLang="zh-CN" sz="2400" baseline="-25000" dirty="0">
                <a:ea typeface="宋体" pitchFamily="2" charset="-122"/>
              </a:rPr>
              <a:t>2</a:t>
            </a:r>
            <a:r>
              <a:rPr lang="en-US" altLang="zh-CN" sz="2400" dirty="0">
                <a:ea typeface="宋体" pitchFamily="2" charset="-122"/>
              </a:rPr>
              <a:t>),</a:t>
            </a:r>
            <a:r>
              <a:rPr lang="en-US" altLang="zh-CN" sz="2400" i="1" dirty="0">
                <a:ea typeface="宋体" pitchFamily="2" charset="-122"/>
              </a:rPr>
              <a:t>p</a:t>
            </a:r>
            <a:r>
              <a:rPr lang="en-US" altLang="zh-CN" sz="2400" dirty="0">
                <a:ea typeface="宋体" pitchFamily="2" charset="-122"/>
              </a:rPr>
              <a:t>-1)=1 </a:t>
            </a:r>
            <a:r>
              <a:rPr lang="en-US" altLang="zh-CN" sz="2400" dirty="0" err="1">
                <a:ea typeface="宋体" pitchFamily="2" charset="-122"/>
              </a:rPr>
              <a:t>thì</a:t>
            </a:r>
            <a:r>
              <a:rPr lang="en-US" altLang="zh-CN" sz="2400" dirty="0">
                <a:ea typeface="宋体" pitchFamily="2" charset="-122"/>
              </a:rPr>
              <a:t> </a:t>
            </a:r>
            <a:r>
              <a:rPr lang="en-US" altLang="zh-CN" sz="2400" dirty="0" err="1">
                <a:ea typeface="宋体" pitchFamily="2" charset="-122"/>
              </a:rPr>
              <a:t>có</a:t>
            </a:r>
            <a:r>
              <a:rPr lang="en-US" altLang="zh-CN" sz="2400" dirty="0">
                <a:ea typeface="宋体" pitchFamily="2" charset="-122"/>
              </a:rPr>
              <a:t> </a:t>
            </a:r>
            <a:r>
              <a:rPr lang="en-US" altLang="zh-CN" sz="2400" dirty="0" err="1">
                <a:ea typeface="宋体" pitchFamily="2" charset="-122"/>
              </a:rPr>
              <a:t>thể</a:t>
            </a:r>
            <a:r>
              <a:rPr lang="en-US" altLang="zh-CN" sz="2400" dirty="0">
                <a:ea typeface="宋体" pitchFamily="2" charset="-122"/>
              </a:rPr>
              <a:t> </a:t>
            </a:r>
            <a:r>
              <a:rPr lang="en-US" altLang="zh-CN" sz="2400" dirty="0" err="1">
                <a:ea typeface="宋体" pitchFamily="2" charset="-122"/>
              </a:rPr>
              <a:t>dễ</a:t>
            </a:r>
            <a:r>
              <a:rPr lang="en-US" altLang="zh-CN" sz="2400" dirty="0">
                <a:ea typeface="宋体" pitchFamily="2" charset="-122"/>
              </a:rPr>
              <a:t> </a:t>
            </a:r>
            <a:r>
              <a:rPr lang="en-US" altLang="zh-CN" sz="2400" dirty="0" err="1">
                <a:ea typeface="宋体" pitchFamily="2" charset="-122"/>
              </a:rPr>
              <a:t>dàng</a:t>
            </a:r>
            <a:r>
              <a:rPr lang="en-US" altLang="zh-CN" sz="2400" dirty="0">
                <a:ea typeface="宋体" pitchFamily="2" charset="-122"/>
              </a:rPr>
              <a:t> </a:t>
            </a:r>
            <a:r>
              <a:rPr lang="en-US" altLang="zh-CN" sz="2400" dirty="0" err="1">
                <a:ea typeface="宋体" pitchFamily="2" charset="-122"/>
              </a:rPr>
              <a:t>xác</a:t>
            </a:r>
            <a:r>
              <a:rPr lang="en-US" altLang="zh-CN" sz="2400" dirty="0">
                <a:ea typeface="宋体" pitchFamily="2" charset="-122"/>
              </a:rPr>
              <a:t> </a:t>
            </a:r>
            <a:r>
              <a:rPr lang="en-US" altLang="zh-CN" sz="2400" dirty="0" err="1">
                <a:ea typeface="宋体" pitchFamily="2" charset="-122"/>
              </a:rPr>
              <a:t>đinh</a:t>
            </a:r>
            <a:r>
              <a:rPr lang="en-US" altLang="zh-CN" sz="2400" dirty="0">
                <a:ea typeface="宋体" pitchFamily="2" charset="-122"/>
              </a:rPr>
              <a:t> </a:t>
            </a:r>
            <a:r>
              <a:rPr lang="en-US" altLang="zh-CN" sz="2400" dirty="0" err="1">
                <a:ea typeface="宋体" pitchFamily="2" charset="-122"/>
              </a:rPr>
              <a:t>giá</a:t>
            </a:r>
            <a:r>
              <a:rPr lang="en-US" altLang="zh-CN" sz="2400" dirty="0">
                <a:ea typeface="宋体" pitchFamily="2" charset="-122"/>
              </a:rPr>
              <a:t> </a:t>
            </a:r>
            <a:r>
              <a:rPr lang="en-US" altLang="zh-CN" sz="2400" dirty="0" err="1">
                <a:ea typeface="宋体" pitchFamily="2" charset="-122"/>
              </a:rPr>
              <a:t>trị</a:t>
            </a:r>
            <a:r>
              <a:rPr lang="en-US" altLang="zh-CN" sz="2400" dirty="0">
                <a:ea typeface="宋体" pitchFamily="2" charset="-122"/>
              </a:rPr>
              <a:t> </a:t>
            </a:r>
            <a:r>
              <a:rPr lang="en-US" altLang="zh-CN" sz="2400" i="1" dirty="0">
                <a:ea typeface="宋体" pitchFamily="2" charset="-122"/>
              </a:rPr>
              <a:t>k</a:t>
            </a:r>
            <a:r>
              <a:rPr lang="en-US" altLang="zh-CN" sz="2400" dirty="0">
                <a:ea typeface="宋体" pitchFamily="2" charset="-122"/>
              </a:rPr>
              <a:t>, </a:t>
            </a:r>
            <a:r>
              <a:rPr lang="en-US" altLang="zh-CN" sz="2400" dirty="0" err="1">
                <a:ea typeface="宋体" pitchFamily="2" charset="-122"/>
              </a:rPr>
              <a:t>từ</a:t>
            </a:r>
            <a:r>
              <a:rPr lang="en-US" altLang="zh-CN" sz="2400" dirty="0">
                <a:ea typeface="宋体" pitchFamily="2" charset="-122"/>
              </a:rPr>
              <a:t> </a:t>
            </a:r>
            <a:r>
              <a:rPr lang="en-US" altLang="zh-CN" sz="2400" dirty="0" err="1">
                <a:ea typeface="宋体" pitchFamily="2" charset="-122"/>
              </a:rPr>
              <a:t>đó</a:t>
            </a:r>
            <a:r>
              <a:rPr lang="en-US" altLang="zh-CN" sz="2400" dirty="0">
                <a:ea typeface="宋体" pitchFamily="2" charset="-122"/>
              </a:rPr>
              <a:t> </a:t>
            </a:r>
            <a:r>
              <a:rPr lang="en-US" altLang="zh-CN" sz="2400" dirty="0" err="1">
                <a:ea typeface="宋体" pitchFamily="2" charset="-122"/>
              </a:rPr>
              <a:t>có</a:t>
            </a:r>
            <a:r>
              <a:rPr lang="en-US" altLang="zh-CN" sz="2400" dirty="0">
                <a:ea typeface="宋体" pitchFamily="2" charset="-122"/>
              </a:rPr>
              <a:t> </a:t>
            </a:r>
            <a:r>
              <a:rPr lang="en-US" altLang="zh-CN" sz="2400" dirty="0" err="1">
                <a:ea typeface="宋体" pitchFamily="2" charset="-122"/>
              </a:rPr>
              <a:t>được</a:t>
            </a:r>
            <a:r>
              <a:rPr lang="en-US" altLang="zh-CN" sz="2400" dirty="0">
                <a:ea typeface="宋体" pitchFamily="2" charset="-122"/>
              </a:rPr>
              <a:t> private key </a:t>
            </a:r>
            <a:r>
              <a:rPr lang="en-US" altLang="zh-CN" sz="2400" i="1" dirty="0">
                <a:ea typeface="宋体" pitchFamily="2" charset="-122"/>
              </a:rPr>
              <a:t>a</a:t>
            </a:r>
          </a:p>
          <a:p>
            <a:pPr marL="914400" lvl="1" indent="-457200" algn="just" eaLnBrk="1" hangingPunct="1"/>
            <a:r>
              <a:rPr lang="en-US" altLang="zh-CN" dirty="0" err="1">
                <a:ea typeface="宋体" pitchFamily="2" charset="-122"/>
              </a:rPr>
              <a:t>Nếu</a:t>
            </a:r>
            <a:r>
              <a:rPr lang="en-US" altLang="zh-CN" dirty="0">
                <a:ea typeface="宋体" pitchFamily="2" charset="-122"/>
              </a:rPr>
              <a:t> </a:t>
            </a:r>
            <a:r>
              <a:rPr lang="en-US" altLang="zh-CN" dirty="0" err="1">
                <a:ea typeface="宋体" pitchFamily="2" charset="-122"/>
              </a:rPr>
              <a:t>không</a:t>
            </a:r>
            <a:r>
              <a:rPr lang="en-US" altLang="zh-CN" dirty="0">
                <a:ea typeface="宋体" pitchFamily="2" charset="-122"/>
              </a:rPr>
              <a:t> </a:t>
            </a:r>
            <a:r>
              <a:rPr lang="en-US" altLang="zh-CN" dirty="0" err="1">
                <a:ea typeface="宋体" pitchFamily="2" charset="-122"/>
              </a:rPr>
              <a:t>dùng</a:t>
            </a:r>
            <a:r>
              <a:rPr lang="en-US" altLang="zh-CN" dirty="0">
                <a:ea typeface="宋体" pitchFamily="2" charset="-122"/>
              </a:rPr>
              <a:t> </a:t>
            </a:r>
            <a:r>
              <a:rPr lang="en-US" altLang="zh-CN" dirty="0" err="1">
                <a:ea typeface="宋体" pitchFamily="2" charset="-122"/>
              </a:rPr>
              <a:t>hàm</a:t>
            </a:r>
            <a:r>
              <a:rPr lang="en-US" altLang="zh-CN" dirty="0">
                <a:ea typeface="宋体" pitchFamily="2" charset="-122"/>
              </a:rPr>
              <a:t> </a:t>
            </a:r>
            <a:r>
              <a:rPr lang="en-US" altLang="zh-CN" dirty="0" err="1">
                <a:ea typeface="宋体" pitchFamily="2" charset="-122"/>
              </a:rPr>
              <a:t>băm</a:t>
            </a:r>
            <a:r>
              <a:rPr lang="en-US" altLang="zh-CN" dirty="0">
                <a:ea typeface="宋体" pitchFamily="2" charset="-122"/>
              </a:rPr>
              <a:t> </a:t>
            </a:r>
            <a:r>
              <a:rPr lang="en-US" altLang="zh-CN" dirty="0" err="1">
                <a:ea typeface="宋体" pitchFamily="2" charset="-122"/>
              </a:rPr>
              <a:t>thì</a:t>
            </a:r>
            <a:r>
              <a:rPr lang="en-US" altLang="zh-CN" dirty="0">
                <a:ea typeface="宋体" pitchFamily="2" charset="-122"/>
              </a:rPr>
              <a:t> </a:t>
            </a:r>
            <a:r>
              <a:rPr lang="en-US" altLang="zh-CN" dirty="0" err="1">
                <a:ea typeface="宋体" pitchFamily="2" charset="-122"/>
              </a:rPr>
              <a:t>có</a:t>
            </a:r>
            <a:r>
              <a:rPr lang="en-US" altLang="zh-CN" dirty="0">
                <a:ea typeface="宋体" pitchFamily="2" charset="-122"/>
              </a:rPr>
              <a:t> </a:t>
            </a:r>
            <a:r>
              <a:rPr lang="en-US" altLang="zh-CN" dirty="0" err="1">
                <a:ea typeface="宋体" pitchFamily="2" charset="-122"/>
              </a:rPr>
              <a:t>thể</a:t>
            </a:r>
            <a:r>
              <a:rPr lang="en-US" altLang="zh-CN" dirty="0">
                <a:ea typeface="宋体" pitchFamily="2" charset="-122"/>
              </a:rPr>
              <a:t> </a:t>
            </a:r>
            <a:r>
              <a:rPr lang="en-US" altLang="zh-CN" dirty="0" err="1">
                <a:ea typeface="宋体" pitchFamily="2" charset="-122"/>
              </a:rPr>
              <a:t>bị</a:t>
            </a:r>
            <a:r>
              <a:rPr lang="en-US" altLang="zh-CN" dirty="0">
                <a:ea typeface="宋体" pitchFamily="2" charset="-122"/>
              </a:rPr>
              <a:t> </a:t>
            </a:r>
            <a:r>
              <a:rPr lang="en-US" altLang="zh-CN" dirty="0" err="1">
                <a:ea typeface="宋体" pitchFamily="2" charset="-122"/>
              </a:rPr>
              <a:t>tình</a:t>
            </a:r>
            <a:r>
              <a:rPr lang="en-US" altLang="zh-CN" dirty="0">
                <a:ea typeface="宋体" pitchFamily="2" charset="-122"/>
              </a:rPr>
              <a:t> </a:t>
            </a:r>
            <a:r>
              <a:rPr lang="en-US" altLang="zh-CN" dirty="0" err="1">
                <a:ea typeface="宋体" pitchFamily="2" charset="-122"/>
              </a:rPr>
              <a:t>trạng</a:t>
            </a:r>
            <a:r>
              <a:rPr lang="en-US" altLang="zh-CN" dirty="0">
                <a:ea typeface="宋体" pitchFamily="2" charset="-122"/>
              </a:rPr>
              <a:t> existential forgery</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37</a:t>
            </a:fld>
            <a:endParaRPr lang="en-US" dirty="0">
              <a:latin typeface="+mn-lt"/>
            </a:endParaRPr>
          </a:p>
        </p:txBody>
      </p:sp>
    </p:spTree>
    <p:extLst>
      <p:ext uri="{BB962C8B-B14F-4D97-AF65-F5344CB8AC3E}">
        <p14:creationId xmlns:p14="http://schemas.microsoft.com/office/powerpoint/2010/main" val="1132491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eaLnBrk="1" hangingPunct="1">
              <a:defRPr/>
            </a:pPr>
            <a:r>
              <a:rPr lang="en-US"/>
              <a:t>Phương pháp ElGamal</a:t>
            </a:r>
          </a:p>
        </p:txBody>
      </p:sp>
      <p:sp>
        <p:nvSpPr>
          <p:cNvPr id="785411" name="Rectangle 3"/>
          <p:cNvSpPr>
            <a:spLocks noGrp="1" noChangeArrowheads="1"/>
          </p:cNvSpPr>
          <p:nvPr>
            <p:ph type="body" idx="1"/>
          </p:nvPr>
        </p:nvSpPr>
        <p:spPr>
          <a:xfrm>
            <a:off x="382588" y="1414463"/>
            <a:ext cx="8380412" cy="4618037"/>
          </a:xfrm>
        </p:spPr>
        <p:txBody>
          <a:bodyPr/>
          <a:lstStyle/>
          <a:p>
            <a:pPr marL="533400" indent="-533400" eaLnBrk="1" hangingPunct="1"/>
            <a:r>
              <a:rPr lang="en-US" altLang="zh-CN" dirty="0" err="1">
                <a:ea typeface="宋体" pitchFamily="2" charset="-122"/>
              </a:rPr>
              <a:t>Tính</a:t>
            </a:r>
            <a:r>
              <a:rPr lang="en-US" altLang="zh-CN" dirty="0">
                <a:ea typeface="宋体" pitchFamily="2" charset="-122"/>
              </a:rPr>
              <a:t> </a:t>
            </a:r>
            <a:r>
              <a:rPr lang="en-US" altLang="zh-CN" dirty="0" err="1">
                <a:ea typeface="宋体" pitchFamily="2" charset="-122"/>
              </a:rPr>
              <a:t>hiệu</a:t>
            </a:r>
            <a:r>
              <a:rPr lang="en-US" altLang="zh-CN" dirty="0">
                <a:ea typeface="宋体" pitchFamily="2" charset="-122"/>
              </a:rPr>
              <a:t> </a:t>
            </a:r>
            <a:r>
              <a:rPr lang="en-US" altLang="zh-CN" dirty="0" err="1">
                <a:ea typeface="宋体" pitchFamily="2" charset="-122"/>
              </a:rPr>
              <a:t>quả</a:t>
            </a:r>
            <a:endParaRPr lang="en-US" altLang="zh-CN" dirty="0">
              <a:ea typeface="宋体" pitchFamily="2" charset="-122"/>
            </a:endParaRPr>
          </a:p>
          <a:p>
            <a:pPr marL="914400" lvl="1" indent="-457200" eaLnBrk="1" hangingPunct="1"/>
            <a:r>
              <a:rPr lang="en-US" altLang="zh-CN" dirty="0" err="1">
                <a:ea typeface="宋体" pitchFamily="2" charset="-122"/>
                <a:sym typeface="Symbol" pitchFamily="18" charset="2"/>
              </a:rPr>
              <a:t>Tạo</a:t>
            </a:r>
            <a:r>
              <a:rPr lang="en-US" altLang="zh-CN" dirty="0">
                <a:ea typeface="宋体" pitchFamily="2" charset="-122"/>
                <a:sym typeface="Symbol" pitchFamily="18" charset="2"/>
              </a:rPr>
              <a:t> </a:t>
            </a:r>
            <a:r>
              <a:rPr lang="en-US" altLang="zh-CN" dirty="0" err="1">
                <a:ea typeface="宋体" pitchFamily="2" charset="-122"/>
                <a:sym typeface="Symbol" pitchFamily="18" charset="2"/>
              </a:rPr>
              <a:t>chữ</a:t>
            </a:r>
            <a:r>
              <a:rPr lang="en-US" altLang="zh-CN" dirty="0">
                <a:ea typeface="宋体" pitchFamily="2" charset="-122"/>
                <a:sym typeface="Symbol" pitchFamily="18" charset="2"/>
              </a:rPr>
              <a:t> </a:t>
            </a:r>
            <a:r>
              <a:rPr lang="en-US" altLang="zh-CN" dirty="0" err="1">
                <a:ea typeface="宋体" pitchFamily="2" charset="-122"/>
                <a:sym typeface="Symbol" pitchFamily="18" charset="2"/>
              </a:rPr>
              <a:t>ký</a:t>
            </a:r>
            <a:endParaRPr lang="en-US" altLang="zh-CN" dirty="0">
              <a:ea typeface="宋体" pitchFamily="2" charset="-122"/>
              <a:sym typeface="Symbol" pitchFamily="18" charset="2"/>
            </a:endParaRPr>
          </a:p>
          <a:p>
            <a:pPr marL="1295400" lvl="2" indent="-381000" eaLnBrk="1" hangingPunct="1"/>
            <a:r>
              <a:rPr lang="en-US" altLang="zh-CN" dirty="0" err="1">
                <a:ea typeface="宋体" pitchFamily="2" charset="-122"/>
                <a:sym typeface="Symbol" pitchFamily="18" charset="2"/>
              </a:rPr>
              <a:t>Một</a:t>
            </a:r>
            <a:r>
              <a:rPr lang="en-US" altLang="zh-CN" dirty="0">
                <a:ea typeface="宋体" pitchFamily="2" charset="-122"/>
                <a:sym typeface="Symbol" pitchFamily="18" charset="2"/>
              </a:rPr>
              <a:t> </a:t>
            </a:r>
            <a:r>
              <a:rPr lang="en-US" altLang="zh-CN" dirty="0" err="1">
                <a:ea typeface="宋体" pitchFamily="2" charset="-122"/>
                <a:sym typeface="Symbol" pitchFamily="18" charset="2"/>
              </a:rPr>
              <a:t>thao</a:t>
            </a:r>
            <a:r>
              <a:rPr lang="en-US" altLang="zh-CN" dirty="0">
                <a:ea typeface="宋体" pitchFamily="2" charset="-122"/>
                <a:sym typeface="Symbol" pitchFamily="18" charset="2"/>
              </a:rPr>
              <a:t> </a:t>
            </a:r>
            <a:r>
              <a:rPr lang="en-US" altLang="zh-CN" dirty="0" err="1">
                <a:ea typeface="宋体" pitchFamily="2" charset="-122"/>
                <a:sym typeface="Symbol" pitchFamily="18" charset="2"/>
              </a:rPr>
              <a:t>tác</a:t>
            </a:r>
            <a:r>
              <a:rPr lang="en-US" altLang="zh-CN" dirty="0">
                <a:ea typeface="宋体" pitchFamily="2" charset="-122"/>
                <a:sym typeface="Symbol" pitchFamily="18" charset="2"/>
              </a:rPr>
              <a:t> </a:t>
            </a:r>
            <a:r>
              <a:rPr lang="en-US" altLang="zh-CN" dirty="0" err="1">
                <a:ea typeface="宋体" pitchFamily="2" charset="-122"/>
                <a:sym typeface="Symbol" pitchFamily="18" charset="2"/>
              </a:rPr>
              <a:t>tính</a:t>
            </a:r>
            <a:r>
              <a:rPr lang="en-US" altLang="zh-CN" dirty="0">
                <a:ea typeface="宋体" pitchFamily="2" charset="-122"/>
                <a:sym typeface="Symbol" pitchFamily="18" charset="2"/>
              </a:rPr>
              <a:t> </a:t>
            </a:r>
            <a:r>
              <a:rPr lang="en-US" altLang="zh-CN" dirty="0" err="1">
                <a:ea typeface="宋体" pitchFamily="2" charset="-122"/>
                <a:sym typeface="Symbol" pitchFamily="18" charset="2"/>
              </a:rPr>
              <a:t>lũy</a:t>
            </a:r>
            <a:r>
              <a:rPr lang="en-US" altLang="zh-CN" dirty="0">
                <a:ea typeface="宋体" pitchFamily="2" charset="-122"/>
                <a:sym typeface="Symbol" pitchFamily="18" charset="2"/>
              </a:rPr>
              <a:t> </a:t>
            </a:r>
            <a:r>
              <a:rPr lang="en-US" altLang="zh-CN" dirty="0" err="1">
                <a:ea typeface="宋体" pitchFamily="2" charset="-122"/>
                <a:sym typeface="Symbol" pitchFamily="18" charset="2"/>
              </a:rPr>
              <a:t>thừa</a:t>
            </a:r>
            <a:r>
              <a:rPr lang="en-US" altLang="zh-CN" dirty="0">
                <a:ea typeface="宋体" pitchFamily="2" charset="-122"/>
                <a:sym typeface="Symbol" pitchFamily="18" charset="2"/>
              </a:rPr>
              <a:t> modulo</a:t>
            </a:r>
          </a:p>
          <a:p>
            <a:pPr marL="1295400" lvl="2" indent="-381000" eaLnBrk="1" hangingPunct="1"/>
            <a:r>
              <a:rPr lang="en-US" altLang="zh-CN" dirty="0" err="1">
                <a:ea typeface="宋体" pitchFamily="2" charset="-122"/>
                <a:sym typeface="Symbol" pitchFamily="18" charset="2"/>
              </a:rPr>
              <a:t>Một</a:t>
            </a:r>
            <a:r>
              <a:rPr lang="en-US" altLang="zh-CN" dirty="0">
                <a:ea typeface="宋体" pitchFamily="2" charset="-122"/>
                <a:sym typeface="Symbol" pitchFamily="18" charset="2"/>
              </a:rPr>
              <a:t> </a:t>
            </a:r>
            <a:r>
              <a:rPr lang="en-US" altLang="zh-CN" dirty="0" err="1">
                <a:ea typeface="宋体" pitchFamily="2" charset="-122"/>
                <a:sym typeface="Symbol" pitchFamily="18" charset="2"/>
              </a:rPr>
              <a:t>thao</a:t>
            </a:r>
            <a:r>
              <a:rPr lang="en-US" altLang="zh-CN" dirty="0">
                <a:ea typeface="宋体" pitchFamily="2" charset="-122"/>
                <a:sym typeface="Symbol" pitchFamily="18" charset="2"/>
              </a:rPr>
              <a:t> </a:t>
            </a:r>
            <a:r>
              <a:rPr lang="en-US" altLang="zh-CN" dirty="0" err="1">
                <a:ea typeface="宋体" pitchFamily="2" charset="-122"/>
                <a:sym typeface="Symbol" pitchFamily="18" charset="2"/>
              </a:rPr>
              <a:t>tác</a:t>
            </a:r>
            <a:r>
              <a:rPr lang="en-US" altLang="zh-CN" dirty="0">
                <a:ea typeface="宋体" pitchFamily="2" charset="-122"/>
                <a:sym typeface="Symbol" pitchFamily="18" charset="2"/>
              </a:rPr>
              <a:t> </a:t>
            </a:r>
            <a:r>
              <a:rPr lang="en-US" altLang="zh-CN" dirty="0" err="1">
                <a:ea typeface="宋体" pitchFamily="2" charset="-122"/>
                <a:sym typeface="Symbol" pitchFamily="18" charset="2"/>
              </a:rPr>
              <a:t>sử</a:t>
            </a:r>
            <a:r>
              <a:rPr lang="en-US" altLang="zh-CN" dirty="0">
                <a:ea typeface="宋体" pitchFamily="2" charset="-122"/>
                <a:sym typeface="Symbol" pitchFamily="18" charset="2"/>
              </a:rPr>
              <a:t> </a:t>
            </a:r>
            <a:r>
              <a:rPr lang="en-US" altLang="zh-CN" dirty="0" err="1">
                <a:ea typeface="宋体" pitchFamily="2" charset="-122"/>
                <a:sym typeface="Symbol" pitchFamily="18" charset="2"/>
              </a:rPr>
              <a:t>dụng</a:t>
            </a:r>
            <a:r>
              <a:rPr lang="en-US" altLang="zh-CN" dirty="0">
                <a:ea typeface="宋体" pitchFamily="2" charset="-122"/>
                <a:sym typeface="Symbol" pitchFamily="18" charset="2"/>
              </a:rPr>
              <a:t> </a:t>
            </a:r>
            <a:r>
              <a:rPr lang="en-US" altLang="zh-CN" dirty="0" err="1">
                <a:ea typeface="宋体" pitchFamily="2" charset="-122"/>
                <a:sym typeface="Symbol" pitchFamily="18" charset="2"/>
              </a:rPr>
              <a:t>thuật</a:t>
            </a:r>
            <a:r>
              <a:rPr lang="en-US" altLang="zh-CN" dirty="0">
                <a:ea typeface="宋体" pitchFamily="2" charset="-122"/>
                <a:sym typeface="Symbol" pitchFamily="18" charset="2"/>
              </a:rPr>
              <a:t> </a:t>
            </a:r>
            <a:r>
              <a:rPr lang="en-US" altLang="zh-CN" dirty="0" err="1">
                <a:ea typeface="宋体" pitchFamily="2" charset="-122"/>
                <a:sym typeface="Symbol" pitchFamily="18" charset="2"/>
              </a:rPr>
              <a:t>toán</a:t>
            </a:r>
            <a:r>
              <a:rPr lang="en-US" altLang="zh-CN" dirty="0">
                <a:ea typeface="宋体" pitchFamily="2" charset="-122"/>
                <a:sym typeface="Symbol" pitchFamily="18" charset="2"/>
              </a:rPr>
              <a:t> </a:t>
            </a:r>
            <a:r>
              <a:rPr lang="en-US" altLang="zh-CN" dirty="0" err="1">
                <a:ea typeface="宋体" pitchFamily="2" charset="-122"/>
                <a:sym typeface="Symbol" pitchFamily="18" charset="2"/>
              </a:rPr>
              <a:t>Euclide</a:t>
            </a:r>
            <a:r>
              <a:rPr lang="en-US" altLang="zh-CN" dirty="0">
                <a:ea typeface="宋体" pitchFamily="2" charset="-122"/>
                <a:sym typeface="Symbol" pitchFamily="18" charset="2"/>
              </a:rPr>
              <a:t> </a:t>
            </a:r>
            <a:r>
              <a:rPr lang="en-US" altLang="zh-CN" dirty="0" err="1">
                <a:ea typeface="宋体" pitchFamily="2" charset="-122"/>
                <a:sym typeface="Symbol" pitchFamily="18" charset="2"/>
              </a:rPr>
              <a:t>để</a:t>
            </a:r>
            <a:r>
              <a:rPr lang="en-US" altLang="zh-CN" dirty="0">
                <a:ea typeface="宋体" pitchFamily="2" charset="-122"/>
                <a:sym typeface="Symbol" pitchFamily="18" charset="2"/>
              </a:rPr>
              <a:t> </a:t>
            </a:r>
            <a:r>
              <a:rPr lang="en-US" altLang="zh-CN" dirty="0" err="1">
                <a:ea typeface="宋体" pitchFamily="2" charset="-122"/>
                <a:sym typeface="Symbol" pitchFamily="18" charset="2"/>
              </a:rPr>
              <a:t>tính</a:t>
            </a:r>
            <a:r>
              <a:rPr lang="en-US" altLang="zh-CN" dirty="0">
                <a:ea typeface="宋体" pitchFamily="2" charset="-122"/>
                <a:sym typeface="Symbol" pitchFamily="18" charset="2"/>
              </a:rPr>
              <a:t> </a:t>
            </a:r>
            <a:r>
              <a:rPr lang="en-US" altLang="zh-CN" dirty="0" err="1">
                <a:ea typeface="宋体" pitchFamily="2" charset="-122"/>
                <a:sym typeface="Symbol" pitchFamily="18" charset="2"/>
              </a:rPr>
              <a:t>nghịch</a:t>
            </a:r>
            <a:r>
              <a:rPr lang="en-US" altLang="zh-CN" dirty="0">
                <a:ea typeface="宋体" pitchFamily="2" charset="-122"/>
                <a:sym typeface="Symbol" pitchFamily="18" charset="2"/>
              </a:rPr>
              <a:t> </a:t>
            </a:r>
            <a:r>
              <a:rPr lang="en-US" altLang="zh-CN" dirty="0" err="1">
                <a:ea typeface="宋体" pitchFamily="2" charset="-122"/>
                <a:sym typeface="Symbol" pitchFamily="18" charset="2"/>
              </a:rPr>
              <a:t>đảo</a:t>
            </a:r>
            <a:endParaRPr lang="en-US" altLang="zh-CN" dirty="0">
              <a:ea typeface="宋体" pitchFamily="2" charset="-122"/>
              <a:sym typeface="Symbol" pitchFamily="18" charset="2"/>
            </a:endParaRPr>
          </a:p>
          <a:p>
            <a:pPr marL="1295400" lvl="2" indent="-381000" eaLnBrk="1" hangingPunct="1"/>
            <a:r>
              <a:rPr lang="en-US" altLang="zh-CN" dirty="0" err="1">
                <a:ea typeface="宋体" pitchFamily="2" charset="-122"/>
                <a:sym typeface="Symbol" pitchFamily="18" charset="2"/>
              </a:rPr>
              <a:t>Hai</a:t>
            </a:r>
            <a:r>
              <a:rPr lang="en-US" altLang="zh-CN" dirty="0">
                <a:ea typeface="宋体" pitchFamily="2" charset="-122"/>
                <a:sym typeface="Symbol" pitchFamily="18" charset="2"/>
              </a:rPr>
              <a:t> </a:t>
            </a:r>
            <a:r>
              <a:rPr lang="en-US" altLang="zh-CN" dirty="0" err="1">
                <a:ea typeface="宋体" pitchFamily="2" charset="-122"/>
                <a:sym typeface="Symbol" pitchFamily="18" charset="2"/>
              </a:rPr>
              <a:t>thao</a:t>
            </a:r>
            <a:r>
              <a:rPr lang="en-US" altLang="zh-CN" dirty="0">
                <a:ea typeface="宋体" pitchFamily="2" charset="-122"/>
                <a:sym typeface="Symbol" pitchFamily="18" charset="2"/>
              </a:rPr>
              <a:t> </a:t>
            </a:r>
            <a:r>
              <a:rPr lang="en-US" altLang="zh-CN" dirty="0" err="1">
                <a:ea typeface="宋体" pitchFamily="2" charset="-122"/>
                <a:sym typeface="Symbol" pitchFamily="18" charset="2"/>
              </a:rPr>
              <a:t>tác</a:t>
            </a:r>
            <a:r>
              <a:rPr lang="en-US" altLang="zh-CN" dirty="0">
                <a:ea typeface="宋体" pitchFamily="2" charset="-122"/>
                <a:sym typeface="Symbol" pitchFamily="18" charset="2"/>
              </a:rPr>
              <a:t> </a:t>
            </a:r>
            <a:r>
              <a:rPr lang="en-US" altLang="zh-CN" dirty="0" err="1">
                <a:ea typeface="宋体" pitchFamily="2" charset="-122"/>
                <a:sym typeface="Symbol" pitchFamily="18" charset="2"/>
              </a:rPr>
              <a:t>nhân</a:t>
            </a:r>
            <a:r>
              <a:rPr lang="en-US" altLang="zh-CN" dirty="0">
                <a:ea typeface="宋体" pitchFamily="2" charset="-122"/>
                <a:sym typeface="Symbol" pitchFamily="18" charset="2"/>
              </a:rPr>
              <a:t> modulo</a:t>
            </a:r>
          </a:p>
          <a:p>
            <a:pPr marL="914400" lvl="1" indent="-457200" eaLnBrk="1" hangingPunct="1"/>
            <a:r>
              <a:rPr lang="en-US" altLang="zh-CN" dirty="0" err="1">
                <a:ea typeface="宋体" pitchFamily="2" charset="-122"/>
                <a:sym typeface="Symbol" pitchFamily="18" charset="2"/>
              </a:rPr>
              <a:t>Kiểm</a:t>
            </a:r>
            <a:r>
              <a:rPr lang="en-US" altLang="zh-CN" dirty="0">
                <a:ea typeface="宋体" pitchFamily="2" charset="-122"/>
                <a:sym typeface="Symbol" pitchFamily="18" charset="2"/>
              </a:rPr>
              <a:t> </a:t>
            </a:r>
            <a:r>
              <a:rPr lang="en-US" altLang="zh-CN" dirty="0" err="1">
                <a:ea typeface="宋体" pitchFamily="2" charset="-122"/>
                <a:sym typeface="Symbol" pitchFamily="18" charset="2"/>
              </a:rPr>
              <a:t>tra</a:t>
            </a:r>
            <a:r>
              <a:rPr lang="en-US" altLang="zh-CN" dirty="0">
                <a:ea typeface="宋体" pitchFamily="2" charset="-122"/>
                <a:sym typeface="Symbol" pitchFamily="18" charset="2"/>
              </a:rPr>
              <a:t> </a:t>
            </a:r>
            <a:r>
              <a:rPr lang="en-US" altLang="zh-CN" dirty="0" err="1">
                <a:ea typeface="宋体" pitchFamily="2" charset="-122"/>
                <a:sym typeface="Symbol" pitchFamily="18" charset="2"/>
              </a:rPr>
              <a:t>chữ</a:t>
            </a:r>
            <a:r>
              <a:rPr lang="en-US" altLang="zh-CN" dirty="0">
                <a:ea typeface="宋体" pitchFamily="2" charset="-122"/>
                <a:sym typeface="Symbol" pitchFamily="18" charset="2"/>
              </a:rPr>
              <a:t> </a:t>
            </a:r>
            <a:r>
              <a:rPr lang="en-US" altLang="zh-CN" dirty="0" err="1">
                <a:ea typeface="宋体" pitchFamily="2" charset="-122"/>
                <a:sym typeface="Symbol" pitchFamily="18" charset="2"/>
              </a:rPr>
              <a:t>ký</a:t>
            </a:r>
            <a:endParaRPr lang="en-US" altLang="zh-CN" dirty="0">
              <a:ea typeface="宋体" pitchFamily="2" charset="-122"/>
              <a:sym typeface="Symbol" pitchFamily="18" charset="2"/>
            </a:endParaRPr>
          </a:p>
          <a:p>
            <a:pPr marL="1295400" lvl="2" indent="-381000" eaLnBrk="1" hangingPunct="1"/>
            <a:r>
              <a:rPr lang="en-US" altLang="zh-CN" dirty="0">
                <a:ea typeface="宋体" pitchFamily="2" charset="-122"/>
                <a:sym typeface="Symbol" pitchFamily="18" charset="2"/>
              </a:rPr>
              <a:t>Ba </a:t>
            </a:r>
            <a:r>
              <a:rPr lang="en-US" altLang="zh-CN" dirty="0" err="1">
                <a:ea typeface="宋体" pitchFamily="2" charset="-122"/>
                <a:sym typeface="Symbol" pitchFamily="18" charset="2"/>
              </a:rPr>
              <a:t>thao</a:t>
            </a:r>
            <a:r>
              <a:rPr lang="en-US" altLang="zh-CN" dirty="0">
                <a:ea typeface="宋体" pitchFamily="2" charset="-122"/>
                <a:sym typeface="Symbol" pitchFamily="18" charset="2"/>
              </a:rPr>
              <a:t> </a:t>
            </a:r>
            <a:r>
              <a:rPr lang="en-US" altLang="zh-CN" dirty="0" err="1">
                <a:ea typeface="宋体" pitchFamily="2" charset="-122"/>
                <a:sym typeface="Symbol" pitchFamily="18" charset="2"/>
              </a:rPr>
              <a:t>tác</a:t>
            </a:r>
            <a:r>
              <a:rPr lang="en-US" altLang="zh-CN" dirty="0">
                <a:ea typeface="宋体" pitchFamily="2" charset="-122"/>
                <a:sym typeface="Symbol" pitchFamily="18" charset="2"/>
              </a:rPr>
              <a:t> </a:t>
            </a:r>
            <a:r>
              <a:rPr lang="en-US" altLang="zh-CN" dirty="0" err="1">
                <a:ea typeface="宋体" pitchFamily="2" charset="-122"/>
                <a:sym typeface="Symbol" pitchFamily="18" charset="2"/>
              </a:rPr>
              <a:t>lũy</a:t>
            </a:r>
            <a:r>
              <a:rPr lang="en-US" altLang="zh-CN" dirty="0">
                <a:ea typeface="宋体" pitchFamily="2" charset="-122"/>
                <a:sym typeface="Symbol" pitchFamily="18" charset="2"/>
              </a:rPr>
              <a:t> </a:t>
            </a:r>
            <a:r>
              <a:rPr lang="en-US" altLang="zh-CN" dirty="0" err="1">
                <a:ea typeface="宋体" pitchFamily="2" charset="-122"/>
                <a:sym typeface="Symbol" pitchFamily="18" charset="2"/>
              </a:rPr>
              <a:t>thừa</a:t>
            </a:r>
            <a:r>
              <a:rPr lang="en-US" altLang="zh-CN" dirty="0">
                <a:ea typeface="宋体" pitchFamily="2" charset="-122"/>
                <a:sym typeface="Symbol" pitchFamily="18" charset="2"/>
              </a:rPr>
              <a:t> modulo</a:t>
            </a:r>
            <a:endParaRPr lang="en-US" altLang="zh-CN" dirty="0">
              <a:ea typeface="宋体" pitchFamily="2" charset="-122"/>
            </a:endParaRPr>
          </a:p>
          <a:p>
            <a:pPr marL="533400" indent="-533400" eaLnBrk="1" hangingPunct="1"/>
            <a:endParaRPr lang="en-US" altLang="zh-CN" dirty="0">
              <a:ea typeface="宋体" pitchFamily="2" charset="-122"/>
            </a:endParaRPr>
          </a:p>
          <a:p>
            <a:pPr marL="533400" indent="-533400" eaLnBrk="1" hangingPunct="1"/>
            <a:r>
              <a:rPr lang="en-US" altLang="zh-CN" dirty="0" err="1">
                <a:ea typeface="宋体" pitchFamily="2" charset="-122"/>
              </a:rPr>
              <a:t>Đọc</a:t>
            </a:r>
            <a:r>
              <a:rPr lang="en-US" altLang="zh-CN" dirty="0">
                <a:ea typeface="宋体" pitchFamily="2" charset="-122"/>
              </a:rPr>
              <a:t> </a:t>
            </a:r>
            <a:r>
              <a:rPr lang="en-US" altLang="zh-CN" dirty="0" err="1">
                <a:ea typeface="宋体" pitchFamily="2" charset="-122"/>
              </a:rPr>
              <a:t>thêm</a:t>
            </a:r>
            <a:r>
              <a:rPr lang="en-US" altLang="zh-CN" dirty="0">
                <a:ea typeface="宋体" pitchFamily="2" charset="-122"/>
              </a:rPr>
              <a:t>: Generalized </a:t>
            </a:r>
            <a:r>
              <a:rPr lang="en-US" altLang="zh-CN" dirty="0" err="1">
                <a:ea typeface="宋体" pitchFamily="2" charset="-122"/>
              </a:rPr>
              <a:t>ElGamal</a:t>
            </a:r>
            <a:r>
              <a:rPr lang="en-US" altLang="zh-CN" dirty="0">
                <a:ea typeface="宋体" pitchFamily="2" charset="-122"/>
              </a:rPr>
              <a:t> Signature</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38</a:t>
            </a:fld>
            <a:endParaRPr lang="en-US" dirty="0">
              <a:latin typeface="+mn-lt"/>
            </a:endParaRPr>
          </a:p>
        </p:txBody>
      </p:sp>
    </p:spTree>
    <p:extLst>
      <p:ext uri="{BB962C8B-B14F-4D97-AF65-F5344CB8AC3E}">
        <p14:creationId xmlns:p14="http://schemas.microsoft.com/office/powerpoint/2010/main" val="220786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eaLnBrk="1" hangingPunct="1"/>
            <a:r>
              <a:rPr lang="en-US"/>
              <a:t>Mở đầu</a:t>
            </a:r>
          </a:p>
        </p:txBody>
      </p:sp>
      <p:sp>
        <p:nvSpPr>
          <p:cNvPr id="741379" name="Rectangle 3"/>
          <p:cNvSpPr>
            <a:spLocks noGrp="1" noChangeArrowheads="1"/>
          </p:cNvSpPr>
          <p:nvPr>
            <p:ph type="body" idx="1"/>
          </p:nvPr>
        </p:nvSpPr>
        <p:spPr>
          <a:xfrm>
            <a:off x="382588" y="1414463"/>
            <a:ext cx="8380412" cy="2024062"/>
          </a:xfrm>
        </p:spPr>
        <p:txBody>
          <a:bodyPr/>
          <a:lstStyle/>
          <a:p>
            <a:pPr eaLnBrk="1" hangingPunct="1">
              <a:buFont typeface="Wingdings 2" pitchFamily="18" charset="2"/>
              <a:buNone/>
              <a:defRPr/>
            </a:pPr>
            <a:r>
              <a:rPr lang="en-US"/>
              <a:t>Mục tiêu của chữ ký điện tử (Digital Signature) :</a:t>
            </a:r>
          </a:p>
          <a:p>
            <a:pPr eaLnBrk="1" hangingPunct="1">
              <a:defRPr/>
            </a:pPr>
            <a:r>
              <a:rPr lang="en-US"/>
              <a:t>Xác nhận người dùng (Authentication)</a:t>
            </a:r>
          </a:p>
          <a:p>
            <a:pPr eaLnBrk="1" hangingPunct="1">
              <a:defRPr/>
            </a:pPr>
            <a:r>
              <a:rPr lang="en-US"/>
              <a:t>Tính toàn vẹn thông tin (Data Integrity)</a:t>
            </a:r>
          </a:p>
          <a:p>
            <a:pPr eaLnBrk="1" hangingPunct="1">
              <a:defRPr/>
            </a:pPr>
            <a:r>
              <a:rPr lang="en-US"/>
              <a:t>Không thể từ chối trách nhiệm (Non-Repudiation)</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261993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eaLnBrk="1" hangingPunct="1"/>
            <a:r>
              <a:rPr lang="en-US"/>
              <a:t>Mở đầu</a:t>
            </a:r>
          </a:p>
        </p:txBody>
      </p:sp>
      <p:sp>
        <p:nvSpPr>
          <p:cNvPr id="742403" name="Rectangle 3"/>
          <p:cNvSpPr>
            <a:spLocks noGrp="1" noChangeArrowheads="1"/>
          </p:cNvSpPr>
          <p:nvPr>
            <p:ph type="body" idx="1"/>
          </p:nvPr>
        </p:nvSpPr>
        <p:spPr>
          <a:xfrm>
            <a:off x="382588" y="1414463"/>
            <a:ext cx="8380412" cy="5099050"/>
          </a:xfrm>
        </p:spPr>
        <p:txBody>
          <a:bodyPr/>
          <a:lstStyle/>
          <a:p>
            <a:pPr algn="just" eaLnBrk="1" hangingPunct="1"/>
            <a:r>
              <a:rPr lang="en-US"/>
              <a:t>Một số khái niệm cơ bản:</a:t>
            </a:r>
          </a:p>
          <a:p>
            <a:pPr lvl="1" algn="just" eaLnBrk="1" hangingPunct="1"/>
            <a:r>
              <a:rPr lang="en-US" b="1"/>
              <a:t>Chữ ký điện tử</a:t>
            </a:r>
            <a:r>
              <a:rPr lang="en-US"/>
              <a:t>: chuỗi dữ liệu cho phép xác định nguồn gốc/xuất xứ/thực thể đã tạo ra 1 thông điệp.</a:t>
            </a:r>
          </a:p>
          <a:p>
            <a:pPr lvl="1" algn="just" eaLnBrk="1" hangingPunct="1"/>
            <a:r>
              <a:rPr lang="en-US" b="1"/>
              <a:t>Thuật toán phát sinh chữ ký điện tử</a:t>
            </a:r>
            <a:r>
              <a:rPr lang="en-US"/>
              <a:t>: phương pháp tạo ra chữ ký điện tử</a:t>
            </a:r>
          </a:p>
          <a:p>
            <a:pPr lvl="1" algn="just" eaLnBrk="1" hangingPunct="1"/>
            <a:r>
              <a:rPr lang="en-US" b="1"/>
              <a:t>Chiến lược chữ ký điện tử</a:t>
            </a:r>
            <a:r>
              <a:rPr lang="en-US"/>
              <a:t>: bao gồm </a:t>
            </a:r>
            <a:r>
              <a:rPr lang="en-US" b="1" i="1">
                <a:solidFill>
                  <a:schemeClr val="accent1"/>
                </a:solidFill>
              </a:rPr>
              <a:t>thuật toán phát sinh chữ ký điện tử</a:t>
            </a:r>
            <a:r>
              <a:rPr lang="en-US" b="1" i="1"/>
              <a:t> </a:t>
            </a:r>
            <a:r>
              <a:rPr lang="en-US"/>
              <a:t>và </a:t>
            </a:r>
            <a:r>
              <a:rPr lang="en-US" b="1" i="1">
                <a:solidFill>
                  <a:schemeClr val="accent1"/>
                </a:solidFill>
              </a:rPr>
              <a:t>thuật toán tương ứng để kiểm chứng chữ ký điện tử</a:t>
            </a:r>
            <a:r>
              <a:rPr lang="en-US"/>
              <a:t>.</a:t>
            </a:r>
          </a:p>
          <a:p>
            <a:pPr lvl="1" algn="just" eaLnBrk="1" hangingPunct="1">
              <a:buFont typeface="Wingdings 2" pitchFamily="18" charset="2"/>
              <a:buNone/>
            </a:pPr>
            <a:r>
              <a:rPr lang="en-US" b="1"/>
              <a:t>	</a:t>
            </a:r>
            <a:r>
              <a:rPr lang="en-US" b="1">
                <a:solidFill>
                  <a:srgbClr val="66FF33"/>
                </a:solidFill>
              </a:rPr>
              <a:t>Digital Signature Scheme = </a:t>
            </a:r>
          </a:p>
          <a:p>
            <a:pPr lvl="1" algn="just" eaLnBrk="1" hangingPunct="1">
              <a:buFont typeface="Wingdings 2" pitchFamily="18" charset="2"/>
              <a:buNone/>
            </a:pPr>
            <a:r>
              <a:rPr lang="en-US" b="1">
                <a:solidFill>
                  <a:srgbClr val="66FF33"/>
                </a:solidFill>
              </a:rPr>
              <a:t>	Digital Signature Generation Algorithm + </a:t>
            </a:r>
          </a:p>
          <a:p>
            <a:pPr lvl="1" algn="just" eaLnBrk="1" hangingPunct="1">
              <a:buFont typeface="Wingdings 2" pitchFamily="18" charset="2"/>
              <a:buNone/>
            </a:pPr>
            <a:r>
              <a:rPr lang="en-US" b="1">
                <a:solidFill>
                  <a:srgbClr val="66FF33"/>
                </a:solidFill>
              </a:rPr>
              <a:t>	Digital Signature Verification Algorithm</a:t>
            </a:r>
            <a:r>
              <a:rPr lang="en-US" b="1"/>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97328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pPr eaLnBrk="1" hangingPunct="1"/>
            <a:r>
              <a:rPr lang="en-US">
                <a:effectLst>
                  <a:outerShdw blurRad="38100" dist="38100" dir="2700000" algn="tl">
                    <a:srgbClr val="000000"/>
                  </a:outerShdw>
                </a:effectLst>
              </a:rPr>
              <a:t>Mở đầu</a:t>
            </a:r>
          </a:p>
        </p:txBody>
      </p:sp>
      <p:sp>
        <p:nvSpPr>
          <p:cNvPr id="756739" name="Rectangle 3"/>
          <p:cNvSpPr>
            <a:spLocks noGrp="1" noChangeArrowheads="1"/>
          </p:cNvSpPr>
          <p:nvPr>
            <p:ph type="body" idx="1"/>
          </p:nvPr>
        </p:nvSpPr>
        <p:spPr>
          <a:xfrm>
            <a:off x="382588" y="1414463"/>
            <a:ext cx="8380412" cy="4995862"/>
          </a:xfrm>
        </p:spPr>
        <p:txBody>
          <a:bodyPr/>
          <a:lstStyle/>
          <a:p>
            <a:pPr algn="just" eaLnBrk="1" hangingPunct="1">
              <a:lnSpc>
                <a:spcPct val="80000"/>
              </a:lnSpc>
            </a:pPr>
            <a:r>
              <a:rPr lang="en-US"/>
              <a:t>Các mức độ “Phá vỡ” chiến lược chữ ký điện tử:</a:t>
            </a:r>
          </a:p>
          <a:p>
            <a:pPr lvl="1" algn="just" eaLnBrk="1" hangingPunct="1">
              <a:lnSpc>
                <a:spcPct val="80000"/>
              </a:lnSpc>
            </a:pPr>
            <a:r>
              <a:rPr lang="en-US" b="1" i="1"/>
              <a:t>Total Break</a:t>
            </a:r>
            <a:r>
              <a:rPr lang="en-US"/>
              <a:t>: tìm được phương pháp hiệu quả để “giả mạo” chữ ký hợp lệ.</a:t>
            </a:r>
          </a:p>
          <a:p>
            <a:pPr lvl="2" algn="just" eaLnBrk="1" hangingPunct="1">
              <a:lnSpc>
                <a:spcPct val="80000"/>
              </a:lnSpc>
            </a:pPr>
            <a:r>
              <a:rPr lang="en-US"/>
              <a:t>Biết được private key?</a:t>
            </a:r>
          </a:p>
          <a:p>
            <a:pPr lvl="2" algn="just" eaLnBrk="1" hangingPunct="1">
              <a:lnSpc>
                <a:spcPct val="80000"/>
              </a:lnSpc>
            </a:pPr>
            <a:r>
              <a:rPr lang="en-US"/>
              <a:t>Không biết private key nhưng tìm được phương pháp hiệu quả để giả tạo chữ ký hợp lệ.</a:t>
            </a:r>
          </a:p>
          <a:p>
            <a:pPr lvl="1" algn="just" eaLnBrk="1" hangingPunct="1">
              <a:lnSpc>
                <a:spcPct val="80000"/>
              </a:lnSpc>
            </a:pPr>
            <a:r>
              <a:rPr lang="en-US" b="1" i="1"/>
              <a:t>Selective forgery</a:t>
            </a:r>
            <a:r>
              <a:rPr lang="en-US"/>
              <a:t>: cho trước một thông điệp, người tấn công </a:t>
            </a:r>
            <a:r>
              <a:rPr lang="en-US" i="1"/>
              <a:t>có khả năng </a:t>
            </a:r>
            <a:r>
              <a:rPr lang="en-US"/>
              <a:t>tạo ra được chữ ký hợp lệ trên thông điệp này.</a:t>
            </a:r>
          </a:p>
          <a:p>
            <a:pPr lvl="1" algn="just" eaLnBrk="1" hangingPunct="1">
              <a:lnSpc>
                <a:spcPct val="80000"/>
              </a:lnSpc>
            </a:pPr>
            <a:r>
              <a:rPr lang="en-US" b="1" i="1"/>
              <a:t>Existential forgery</a:t>
            </a:r>
            <a:r>
              <a:rPr lang="en-US"/>
              <a:t>: có thể tìm và chỉ ra được một thông điệp (có thể vô nghĩa) nhưng dễ dàng để người tấn công có thể tạo ra được chữ ký hợp lệ trên thông điệp này.</a:t>
            </a:r>
          </a:p>
        </p:txBody>
      </p:sp>
      <p:sp>
        <p:nvSpPr>
          <p:cNvPr id="756740" name="AutoShape 4"/>
          <p:cNvSpPr>
            <a:spLocks noChangeArrowheads="1"/>
          </p:cNvSpPr>
          <p:nvPr/>
        </p:nvSpPr>
        <p:spPr bwMode="auto">
          <a:xfrm>
            <a:off x="457200" y="1905000"/>
            <a:ext cx="609600" cy="4267200"/>
          </a:xfrm>
          <a:prstGeom prst="upArrow">
            <a:avLst>
              <a:gd name="adj1" fmla="val 50000"/>
              <a:gd name="adj2" fmla="val 175000"/>
            </a:avLst>
          </a:prstGeom>
          <a:gradFill rotWithShape="1">
            <a:gsLst>
              <a:gs pos="0">
                <a:schemeClr val="tx1">
                  <a:alpha val="0"/>
                </a:schemeClr>
              </a:gs>
              <a:gs pos="50000">
                <a:schemeClr val="tx1">
                  <a:gamma/>
                  <a:tint val="0"/>
                  <a:invGamma/>
                </a:schemeClr>
              </a:gs>
              <a:gs pos="100000">
                <a:schemeClr val="tx1">
                  <a:alpha val="0"/>
                </a:schemeClr>
              </a:gs>
            </a:gsLst>
            <a:lin ang="0" scaled="1"/>
          </a:gradFill>
          <a:ln w="9525" algn="ctr">
            <a:no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138587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pPr eaLnBrk="1" hangingPunct="1"/>
            <a:r>
              <a:rPr lang="en-US">
                <a:effectLst>
                  <a:outerShdw blurRad="38100" dist="38100" dir="2700000" algn="tl">
                    <a:srgbClr val="000000"/>
                  </a:outerShdw>
                </a:effectLst>
              </a:rPr>
              <a:t>Mở đầu</a:t>
            </a:r>
          </a:p>
        </p:txBody>
      </p:sp>
      <p:sp>
        <p:nvSpPr>
          <p:cNvPr id="758787" name="Rectangle 3"/>
          <p:cNvSpPr>
            <a:spLocks noGrp="1" noChangeArrowheads="1"/>
          </p:cNvSpPr>
          <p:nvPr>
            <p:ph type="body" idx="1"/>
          </p:nvPr>
        </p:nvSpPr>
        <p:spPr>
          <a:xfrm>
            <a:off x="382588" y="1414463"/>
            <a:ext cx="8380412" cy="4722812"/>
          </a:xfrm>
        </p:spPr>
        <p:txBody>
          <a:bodyPr/>
          <a:lstStyle/>
          <a:p>
            <a:pPr algn="just" eaLnBrk="1" hangingPunct="1"/>
            <a:r>
              <a:rPr lang="en-US"/>
              <a:t>Phân loại cách tấn công</a:t>
            </a:r>
          </a:p>
          <a:p>
            <a:pPr lvl="1" algn="just" eaLnBrk="1" hangingPunct="1"/>
            <a:r>
              <a:rPr lang="en-US" sz="2400" b="1" i="1"/>
              <a:t>Key-only</a:t>
            </a:r>
            <a:r>
              <a:rPr lang="en-US" sz="2400"/>
              <a:t>: người tấn công </a:t>
            </a:r>
            <a:r>
              <a:rPr lang="en-US" sz="2400" b="1">
                <a:solidFill>
                  <a:schemeClr val="tx2"/>
                </a:solidFill>
              </a:rPr>
              <a:t>chỉ biết public key</a:t>
            </a:r>
          </a:p>
          <a:p>
            <a:pPr lvl="1" algn="just" eaLnBrk="1" hangingPunct="1"/>
            <a:r>
              <a:rPr lang="en-US"/>
              <a:t>Message attack</a:t>
            </a:r>
          </a:p>
          <a:p>
            <a:pPr lvl="2" algn="just" eaLnBrk="1" hangingPunct="1"/>
            <a:r>
              <a:rPr lang="en-US" b="1" i="1"/>
              <a:t>Known-message attack</a:t>
            </a:r>
            <a:r>
              <a:rPr lang="en-US"/>
              <a:t>: người tấn công </a:t>
            </a:r>
            <a:r>
              <a:rPr lang="en-US" b="1">
                <a:solidFill>
                  <a:schemeClr val="tx2"/>
                </a:solidFill>
              </a:rPr>
              <a:t>có các chữ ký của một tập các thông điệp</a:t>
            </a:r>
            <a:r>
              <a:rPr lang="en-US"/>
              <a:t>. Người tấn công </a:t>
            </a:r>
            <a:r>
              <a:rPr lang="en-US" b="1">
                <a:solidFill>
                  <a:schemeClr val="tx2"/>
                </a:solidFill>
              </a:rPr>
              <a:t>biết nội dung của các thông điệp</a:t>
            </a:r>
            <a:r>
              <a:rPr lang="en-US"/>
              <a:t> </a:t>
            </a:r>
            <a:r>
              <a:rPr lang="en-US" b="1">
                <a:solidFill>
                  <a:schemeClr val="tx2"/>
                </a:solidFill>
              </a:rPr>
              <a:t>này</a:t>
            </a:r>
            <a:r>
              <a:rPr lang="en-US"/>
              <a:t> nhưng </a:t>
            </a:r>
            <a:r>
              <a:rPr lang="en-US" b="1">
                <a:solidFill>
                  <a:schemeClr val="tx2"/>
                </a:solidFill>
              </a:rPr>
              <a:t>không được phép chọn sẵn</a:t>
            </a:r>
            <a:r>
              <a:rPr lang="en-US"/>
              <a:t> các thông điệp.</a:t>
            </a:r>
          </a:p>
          <a:p>
            <a:pPr lvl="2" algn="just" eaLnBrk="1" hangingPunct="1"/>
            <a:r>
              <a:rPr lang="en-US" b="1" i="1"/>
              <a:t>Chosen-message attack</a:t>
            </a:r>
            <a:r>
              <a:rPr lang="en-US"/>
              <a:t>: người tấn công </a:t>
            </a:r>
            <a:r>
              <a:rPr lang="en-US" b="1">
                <a:solidFill>
                  <a:schemeClr val="tx2"/>
                </a:solidFill>
              </a:rPr>
              <a:t>có được các chữ ký hợp lệ</a:t>
            </a:r>
            <a:r>
              <a:rPr lang="en-US"/>
              <a:t> của một </a:t>
            </a:r>
            <a:r>
              <a:rPr lang="en-US" b="1">
                <a:solidFill>
                  <a:schemeClr val="tx2"/>
                </a:solidFill>
              </a:rPr>
              <a:t>tập các thông điệp có chọn lọc</a:t>
            </a:r>
            <a:r>
              <a:rPr lang="en-US"/>
              <a:t>. (non-adaptive)</a:t>
            </a:r>
          </a:p>
          <a:p>
            <a:pPr lvl="2" algn="just" eaLnBrk="1" hangingPunct="1"/>
            <a:r>
              <a:rPr lang="en-US" b="1" i="1"/>
              <a:t>Adaptive chosen-message attack</a:t>
            </a:r>
            <a:r>
              <a:rPr lang="en-US"/>
              <a:t>: người tấn công có thể sử dụng người ký/module ký như một “</a:t>
            </a:r>
            <a:r>
              <a:rPr lang="en-US" b="1">
                <a:solidFill>
                  <a:schemeClr val="tx2"/>
                </a:solidFill>
              </a:rPr>
              <a:t>oracle</a:t>
            </a:r>
            <a:r>
              <a:rPr lang="en-US"/>
              <a:t>”</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212001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idx="4294967295"/>
          </p:nvPr>
        </p:nvSpPr>
        <p:spPr/>
        <p:txBody>
          <a:bodyPr/>
          <a:lstStyle/>
          <a:p>
            <a:pPr eaLnBrk="1" hangingPunct="1"/>
            <a:r>
              <a:rPr lang="en-US">
                <a:effectLst>
                  <a:outerShdw blurRad="38100" dist="38100" dir="2700000" algn="tl">
                    <a:srgbClr val="000000"/>
                  </a:outerShdw>
                </a:effectLst>
              </a:rPr>
              <a:t>Mã hóa khóa công khai</a:t>
            </a:r>
          </a:p>
        </p:txBody>
      </p:sp>
      <p:pic>
        <p:nvPicPr>
          <p:cNvPr id="669699" name="Picture 3"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4495800" y="2057400"/>
            <a:ext cx="1809750" cy="1695450"/>
            <a:chOff x="3600" y="3252"/>
            <a:chExt cx="1140" cy="1068"/>
          </a:xfrm>
        </p:grpSpPr>
        <p:pic>
          <p:nvPicPr>
            <p:cNvPr id="59397" name="Picture 5"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2" name="Text Box 6"/>
            <p:cNvSpPr txBox="1">
              <a:spLocks noChangeArrowheads="1"/>
            </p:cNvSpPr>
            <p:nvPr/>
          </p:nvSpPr>
          <p:spPr bwMode="auto">
            <a:xfrm>
              <a:off x="3600" y="3417"/>
              <a:ext cx="820"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grpSp>
        <p:nvGrpSpPr>
          <p:cNvPr id="3" name="Group 7"/>
          <p:cNvGrpSpPr>
            <a:grpSpLocks/>
          </p:cNvGrpSpPr>
          <p:nvPr/>
        </p:nvGrpSpPr>
        <p:grpSpPr bwMode="auto">
          <a:xfrm>
            <a:off x="7239000" y="4476750"/>
            <a:ext cx="1809750" cy="1695450"/>
            <a:chOff x="3600" y="3252"/>
            <a:chExt cx="1140" cy="1068"/>
          </a:xfrm>
        </p:grpSpPr>
        <p:pic>
          <p:nvPicPr>
            <p:cNvPr id="59400" name="Picture 8"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5" name="Text Box 9"/>
            <p:cNvSpPr txBox="1">
              <a:spLocks noChangeArrowheads="1"/>
            </p:cNvSpPr>
            <p:nvPr/>
          </p:nvSpPr>
          <p:spPr bwMode="auto">
            <a:xfrm>
              <a:off x="3600" y="3417"/>
              <a:ext cx="820"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669706"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7"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8"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9"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10"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pic>
        <p:nvPicPr>
          <p:cNvPr id="669711" name="Picture 15" descr="loc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2" name="Picture 16" descr="unlock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3" name="Picture 17" descr="key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888" y="1600200"/>
            <a:ext cx="11795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4" name="Picture 18" descr="ke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8400" y="4800600"/>
            <a:ext cx="1179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1" name="Text Box 19"/>
          <p:cNvSpPr txBox="1">
            <a:spLocks noChangeArrowheads="1"/>
          </p:cNvSpPr>
          <p:nvPr/>
        </p:nvSpPr>
        <p:spPr bwMode="auto">
          <a:xfrm>
            <a:off x="381000" y="1093788"/>
            <a:ext cx="6656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99FF"/>
                </a:solidFill>
                <a:effectLst>
                  <a:outerShdw blurRad="38100" dist="38100" dir="2700000" algn="tl">
                    <a:srgbClr val="000000"/>
                  </a:outerShdw>
                </a:effectLst>
              </a:rPr>
              <a:t>Public key: Mọi người đều có thể sử dụng được</a:t>
            </a:r>
          </a:p>
        </p:txBody>
      </p:sp>
      <p:sp>
        <p:nvSpPr>
          <p:cNvPr id="59412" name="Text Box 20"/>
          <p:cNvSpPr txBox="1">
            <a:spLocks noChangeArrowheads="1"/>
          </p:cNvSpPr>
          <p:nvPr/>
        </p:nvSpPr>
        <p:spPr bwMode="auto">
          <a:xfrm>
            <a:off x="2362200" y="5943600"/>
            <a:ext cx="6264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8BC5FF"/>
                </a:solidFill>
                <a:effectLst>
                  <a:outerShdw blurRad="38100" dist="38100" dir="2700000" algn="tl">
                    <a:srgbClr val="000000"/>
                  </a:outerShdw>
                </a:effectLst>
              </a:rPr>
              <a:t>Private key: Chỉ người chủ sở hữu cặp khóa </a:t>
            </a:r>
          </a:p>
          <a:p>
            <a:r>
              <a:rPr lang="en-US" sz="2400">
                <a:solidFill>
                  <a:srgbClr val="8BC5FF"/>
                </a:solidFill>
                <a:effectLst>
                  <a:outerShdw blurRad="38100" dist="38100" dir="2700000" algn="tl">
                    <a:srgbClr val="000000"/>
                  </a:outerShdw>
                </a:effectLst>
              </a:rPr>
              <a:t>mới có để sử dụng </a:t>
            </a:r>
            <a:r>
              <a:rPr lang="en-US" sz="2400">
                <a:solidFill>
                  <a:srgbClr val="8BC5FF"/>
                </a:solidFill>
                <a:effectLst>
                  <a:outerShdw blurRad="38100" dist="38100" dir="2700000" algn="tl">
                    <a:srgbClr val="000000"/>
                  </a:outerShdw>
                </a:effectLst>
                <a:sym typeface="Wingdings" pitchFamily="2" charset="2"/>
              </a:rPr>
              <a:t> Bảo mật thông tin</a:t>
            </a:r>
            <a:endParaRPr lang="en-US" sz="2400">
              <a:solidFill>
                <a:srgbClr val="8BC5FF"/>
              </a:solidFill>
              <a:effectLst>
                <a:outerShdw blurRad="38100" dist="38100" dir="2700000" algn="tl">
                  <a:srgbClr val="000000"/>
                </a:outerShdw>
              </a:effectLst>
            </a:endParaRPr>
          </a:p>
        </p:txBody>
      </p:sp>
      <p:sp>
        <p:nvSpPr>
          <p:cNvPr id="2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11417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711" name="Picture 15" descr="lock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698" name="Rectangle 2"/>
          <p:cNvSpPr>
            <a:spLocks noGrp="1" noChangeArrowheads="1"/>
          </p:cNvSpPr>
          <p:nvPr>
            <p:ph type="title" idx="4294967295"/>
          </p:nvPr>
        </p:nvSpPr>
        <p:spPr/>
        <p:txBody>
          <a:bodyPr/>
          <a:lstStyle/>
          <a:p>
            <a:pPr eaLnBrk="1" hangingPunct="1"/>
            <a:r>
              <a:rPr lang="en-US">
                <a:effectLst>
                  <a:outerShdw blurRad="38100" dist="38100" dir="2700000" algn="tl">
                    <a:srgbClr val="000000"/>
                  </a:outerShdw>
                </a:effectLst>
              </a:rPr>
              <a:t>Ý tưởng: chữ ký điện tử</a:t>
            </a:r>
          </a:p>
        </p:txBody>
      </p:sp>
      <p:pic>
        <p:nvPicPr>
          <p:cNvPr id="669699" name="Picture 3" descr="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4495800" y="2057400"/>
            <a:ext cx="2317750" cy="1695450"/>
            <a:chOff x="3600" y="3252"/>
            <a:chExt cx="1460" cy="1068"/>
          </a:xfrm>
        </p:grpSpPr>
        <p:pic>
          <p:nvPicPr>
            <p:cNvPr id="61445" name="Picture 5" descr="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2" name="Text Box 6"/>
            <p:cNvSpPr txBox="1">
              <a:spLocks noChangeArrowheads="1"/>
            </p:cNvSpPr>
            <p:nvPr/>
          </p:nvSpPr>
          <p:spPr bwMode="auto">
            <a:xfrm>
              <a:off x="3600" y="3417"/>
              <a:ext cx="1460"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r>
                <a:rPr lang="en-US" sz="8800">
                  <a:solidFill>
                    <a:srgbClr val="FFFF00"/>
                  </a:solidFill>
                  <a:effectLst>
                    <a:outerShdw blurRad="38100" dist="38100" dir="2700000" algn="tl">
                      <a:srgbClr val="000000"/>
                    </a:outerShdw>
                  </a:effectLst>
                  <a:latin typeface="Wingdings" pitchFamily="2" charset="2"/>
                  <a:cs typeface="Arial" charset="0"/>
                </a:rPr>
                <a:t> </a:t>
              </a:r>
            </a:p>
          </p:txBody>
        </p:sp>
      </p:grpSp>
      <p:grpSp>
        <p:nvGrpSpPr>
          <p:cNvPr id="3" name="Group 7"/>
          <p:cNvGrpSpPr>
            <a:grpSpLocks/>
          </p:cNvGrpSpPr>
          <p:nvPr/>
        </p:nvGrpSpPr>
        <p:grpSpPr bwMode="auto">
          <a:xfrm>
            <a:off x="7239000" y="4476750"/>
            <a:ext cx="1809750" cy="1695450"/>
            <a:chOff x="3600" y="3252"/>
            <a:chExt cx="1140" cy="1068"/>
          </a:xfrm>
        </p:grpSpPr>
        <p:pic>
          <p:nvPicPr>
            <p:cNvPr id="61448" name="Picture 8" descr="mess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9705" name="Text Box 9"/>
            <p:cNvSpPr txBox="1">
              <a:spLocks noChangeArrowheads="1"/>
            </p:cNvSpPr>
            <p:nvPr/>
          </p:nvSpPr>
          <p:spPr bwMode="auto">
            <a:xfrm>
              <a:off x="3600" y="3417"/>
              <a:ext cx="116" cy="903"/>
            </a:xfrm>
            <a:prstGeom prst="rect">
              <a:avLst/>
            </a:prstGeom>
            <a:noFill/>
            <a:ln w="9525">
              <a:noFill/>
              <a:miter lim="800000"/>
              <a:headEnd/>
              <a:tailEnd/>
            </a:ln>
            <a:effectLst/>
          </p:spPr>
          <p:txBody>
            <a:bodyPr wrap="none">
              <a:spAutoFit/>
            </a:bodyPr>
            <a:lstStyle>
              <a:lvl1pPr>
                <a:defRPr sz="2000">
                  <a:solidFill>
                    <a:srgbClr val="000000"/>
                  </a:solidFill>
                  <a:latin typeface="Arial" charset="0"/>
                </a:defRPr>
              </a:lvl1pPr>
              <a:lvl2pPr marL="742950" indent="-285750">
                <a:defRPr sz="2000">
                  <a:solidFill>
                    <a:srgbClr val="000000"/>
                  </a:solidFill>
                  <a:latin typeface="Arial" charset="0"/>
                </a:defRPr>
              </a:lvl2pPr>
              <a:lvl3pPr marL="1143000" indent="-228600">
                <a:defRPr sz="2000">
                  <a:solidFill>
                    <a:srgbClr val="000000"/>
                  </a:solidFill>
                  <a:latin typeface="Arial" charset="0"/>
                </a:defRPr>
              </a:lvl3pPr>
              <a:lvl4pPr marL="1600200" indent="-228600">
                <a:defRPr sz="2000">
                  <a:solidFill>
                    <a:srgbClr val="000000"/>
                  </a:solidFill>
                  <a:latin typeface="Arial" charset="0"/>
                </a:defRPr>
              </a:lvl4pPr>
              <a:lvl5pPr marL="2057400" indent="-228600">
                <a:defRPr sz="2000">
                  <a:solidFill>
                    <a:srgbClr val="000000"/>
                  </a:solidFill>
                  <a:latin typeface="Arial" charset="0"/>
                </a:defRPr>
              </a:lvl5pPr>
              <a:lvl6pPr marL="2514600" indent="-228600" eaLnBrk="0" fontAlgn="base" hangingPunct="0">
                <a:spcBef>
                  <a:spcPct val="0"/>
                </a:spcBef>
                <a:spcAft>
                  <a:spcPct val="0"/>
                </a:spcAft>
                <a:defRPr sz="2000">
                  <a:solidFill>
                    <a:srgbClr val="000000"/>
                  </a:solidFill>
                  <a:latin typeface="Arial" charset="0"/>
                </a:defRPr>
              </a:lvl6pPr>
              <a:lvl7pPr marL="2971800" indent="-228600" eaLnBrk="0" fontAlgn="base" hangingPunct="0">
                <a:spcBef>
                  <a:spcPct val="0"/>
                </a:spcBef>
                <a:spcAft>
                  <a:spcPct val="0"/>
                </a:spcAft>
                <a:defRPr sz="2000">
                  <a:solidFill>
                    <a:srgbClr val="000000"/>
                  </a:solidFill>
                  <a:latin typeface="Arial" charset="0"/>
                </a:defRPr>
              </a:lvl7pPr>
              <a:lvl8pPr marL="3429000" indent="-228600" eaLnBrk="0" fontAlgn="base" hangingPunct="0">
                <a:spcBef>
                  <a:spcPct val="0"/>
                </a:spcBef>
                <a:spcAft>
                  <a:spcPct val="0"/>
                </a:spcAft>
                <a:defRPr sz="2000">
                  <a:solidFill>
                    <a:srgbClr val="000000"/>
                  </a:solidFill>
                  <a:latin typeface="Arial" charset="0"/>
                </a:defRPr>
              </a:lvl8pPr>
              <a:lvl9pPr marL="3886200" indent="-228600" eaLnBrk="0" fontAlgn="base" hangingPunct="0">
                <a:spcBef>
                  <a:spcPct val="0"/>
                </a:spcBef>
                <a:spcAft>
                  <a:spcPct val="0"/>
                </a:spcAft>
                <a:defRPr sz="2000">
                  <a:solidFill>
                    <a:srgbClr val="000000"/>
                  </a:solidFill>
                  <a:latin typeface="Arial" charset="0"/>
                </a:defRPr>
              </a:lvl9pPr>
            </a:lstStyle>
            <a:p>
              <a:pPr eaLnBrk="1" hangingPunct="1"/>
              <a:endParaRPr lang="en-US" sz="8800">
                <a:solidFill>
                  <a:srgbClr val="FFFF00"/>
                </a:solidFill>
                <a:effectLst>
                  <a:outerShdw blurRad="38100" dist="38100" dir="2700000" algn="tl">
                    <a:srgbClr val="000000"/>
                  </a:outerShdw>
                </a:effectLst>
                <a:cs typeface="Arial" charset="0"/>
              </a:endParaRPr>
            </a:p>
          </p:txBody>
        </p:sp>
      </p:grpSp>
      <p:sp>
        <p:nvSpPr>
          <p:cNvPr id="669706"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7"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8"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09"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669710"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headEnd/>
            <a:tailEnd/>
          </a:ln>
          <a:effectLst/>
        </p:spPr>
        <p:txBody>
          <a:bodyPr wrap="none" anchor="ctr"/>
          <a:lstStyle/>
          <a:p>
            <a:endParaRPr lang="en-US">
              <a:effectLst>
                <a:outerShdw blurRad="38100" dist="38100" dir="2700000" algn="tl">
                  <a:srgbClr val="C0C0C0"/>
                </a:outerShdw>
              </a:effectLst>
            </a:endParaRPr>
          </a:p>
        </p:txBody>
      </p:sp>
      <p:pic>
        <p:nvPicPr>
          <p:cNvPr id="669712" name="Picture 16" descr="unlock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9713" name="Picture 17" descr="key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0463" y="4794250"/>
            <a:ext cx="11795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9" name="Text Box 19"/>
          <p:cNvSpPr txBox="1">
            <a:spLocks noChangeArrowheads="1"/>
          </p:cNvSpPr>
          <p:nvPr/>
        </p:nvSpPr>
        <p:spPr bwMode="auto">
          <a:xfrm>
            <a:off x="381000" y="109378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rgbClr val="8BC5FF"/>
                </a:solidFill>
                <a:effectLst>
                  <a:outerShdw blurRad="38100" dist="38100" dir="2700000" algn="tl">
                    <a:srgbClr val="000000"/>
                  </a:outerShdw>
                </a:effectLst>
              </a:rPr>
              <a:t>Private key: Chỉ người chủ sở hữu cặp khóa mới có để ký</a:t>
            </a:r>
          </a:p>
        </p:txBody>
      </p:sp>
      <p:sp>
        <p:nvSpPr>
          <p:cNvPr id="61460" name="Text Box 20"/>
          <p:cNvSpPr txBox="1">
            <a:spLocks noChangeArrowheads="1"/>
          </p:cNvSpPr>
          <p:nvPr/>
        </p:nvSpPr>
        <p:spPr bwMode="auto">
          <a:xfrm>
            <a:off x="2362200" y="5943600"/>
            <a:ext cx="680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99FF"/>
                </a:solidFill>
                <a:effectLst>
                  <a:outerShdw blurRad="38100" dist="38100" dir="2700000" algn="tl">
                    <a:srgbClr val="000000"/>
                  </a:outerShdw>
                </a:effectLst>
              </a:rPr>
              <a:t>Public key: Mọi người đều có thể kiểm tra chữ ký</a:t>
            </a:r>
          </a:p>
        </p:txBody>
      </p:sp>
      <p:pic>
        <p:nvPicPr>
          <p:cNvPr id="669714" name="Picture 18" descr="ke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763" y="1600200"/>
            <a:ext cx="11795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2" name="Rectangle 22"/>
          <p:cNvSpPr>
            <a:spLocks noChangeArrowheads="1"/>
          </p:cNvSpPr>
          <p:nvPr/>
        </p:nvSpPr>
        <p:spPr bwMode="auto">
          <a:xfrm>
            <a:off x="3276600" y="2362200"/>
            <a:ext cx="16319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9600">
                <a:solidFill>
                  <a:schemeClr val="tx1"/>
                </a:solidFill>
                <a:effectLst/>
                <a:ea typeface="ＭＳ Ｐゴシック" charset="-128"/>
                <a:sym typeface="Wingdings" pitchFamily="2" charset="2"/>
              </a:rPr>
              <a:t></a:t>
            </a:r>
            <a:r>
              <a:rPr lang="en-US" altLang="ja-JP" sz="9600">
                <a:solidFill>
                  <a:schemeClr val="tx1"/>
                </a:solidFill>
                <a:effectLst/>
                <a:ea typeface="ＭＳ Ｐゴシック" charset="-128"/>
              </a:rPr>
              <a:t> </a:t>
            </a:r>
          </a:p>
        </p:txBody>
      </p:sp>
      <p:sp>
        <p:nvSpPr>
          <p:cNvPr id="61463" name="Rectangle 23"/>
          <p:cNvSpPr>
            <a:spLocks noChangeArrowheads="1"/>
          </p:cNvSpPr>
          <p:nvPr/>
        </p:nvSpPr>
        <p:spPr bwMode="auto">
          <a:xfrm>
            <a:off x="5657850" y="3962400"/>
            <a:ext cx="13525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ja-JP" sz="7200">
                <a:solidFill>
                  <a:schemeClr val="tx1"/>
                </a:solidFill>
                <a:effectLst/>
                <a:ea typeface="ＭＳ Ｐゴシック" charset="-128"/>
                <a:sym typeface="Webdings" pitchFamily="18" charset="2"/>
              </a:rPr>
              <a:t></a:t>
            </a:r>
            <a:r>
              <a:rPr lang="en-US" altLang="ja-JP" sz="7200">
                <a:solidFill>
                  <a:schemeClr val="tx1"/>
                </a:solidFill>
                <a:effectLst>
                  <a:outerShdw blurRad="38100" dist="38100" dir="2700000" algn="tl">
                    <a:srgbClr val="000000"/>
                  </a:outerShdw>
                </a:effectLst>
                <a:ea typeface="ＭＳ Ｐゴシック" charset="-128"/>
              </a:rPr>
              <a:t> </a:t>
            </a:r>
          </a:p>
        </p:txBody>
      </p:sp>
      <p:sp>
        <p:nvSpPr>
          <p:cNvPr id="23"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3504900777"/>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66</TotalTime>
  <Words>2395</Words>
  <Application>Microsoft Office PowerPoint</Application>
  <PresentationFormat>On-screen Show (4:3)</PresentationFormat>
  <Paragraphs>418</Paragraphs>
  <Slides>38</Slides>
  <Notes>20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宋体</vt:lpstr>
      <vt:lpstr>Arial</vt:lpstr>
      <vt:lpstr>Calibri</vt:lpstr>
      <vt:lpstr>MS PGothic</vt:lpstr>
      <vt:lpstr>MS PGothic</vt:lpstr>
      <vt:lpstr>Symbol</vt:lpstr>
      <vt:lpstr>Tahoma</vt:lpstr>
      <vt:lpstr>Times New Roman</vt:lpstr>
      <vt:lpstr>Webdings</vt:lpstr>
      <vt:lpstr>Wingdings</vt:lpstr>
      <vt:lpstr>Wingdings 2</vt:lpstr>
      <vt:lpstr>FIT_CDIO_PPT Template</vt:lpstr>
      <vt:lpstr>Equation</vt:lpstr>
      <vt:lpstr>Chủ đề 7: Chữ ký điện tử</vt:lpstr>
      <vt:lpstr>Nội dung</vt:lpstr>
      <vt:lpstr>Mở đầu</vt:lpstr>
      <vt:lpstr>Mở đầu</vt:lpstr>
      <vt:lpstr>Mở đầu</vt:lpstr>
      <vt:lpstr>Mở đầu</vt:lpstr>
      <vt:lpstr>Mở đầu</vt:lpstr>
      <vt:lpstr>Mã hóa khóa công khai</vt:lpstr>
      <vt:lpstr>Ý tưởng: chữ ký điện tử</vt:lpstr>
      <vt:lpstr>Mở đầu</vt:lpstr>
      <vt:lpstr>Mở đầu</vt:lpstr>
      <vt:lpstr>Mở đầu</vt:lpstr>
      <vt:lpstr>Mở đầu</vt:lpstr>
      <vt:lpstr>Mở đầu</vt:lpstr>
      <vt:lpstr>Mở đầu</vt:lpstr>
      <vt:lpstr>Mở đầu</vt:lpstr>
      <vt:lpstr>Phương pháp RSA</vt:lpstr>
      <vt:lpstr>Phương pháp RSA</vt:lpstr>
      <vt:lpstr>Phương pháp RSA</vt:lpstr>
      <vt:lpstr>Một số lưu ý</vt:lpstr>
      <vt:lpstr>Một số lưu ý</vt:lpstr>
      <vt:lpstr>Một số lưu ý</vt:lpstr>
      <vt:lpstr>Một số lưu ý</vt:lpstr>
      <vt:lpstr>Một số lưu ý</vt:lpstr>
      <vt:lpstr>Một số lưu ý</vt:lpstr>
      <vt:lpstr>Một số lưu ý</vt:lpstr>
      <vt:lpstr>Phụ lục</vt:lpstr>
      <vt:lpstr>Phương pháp DSA Digital Signature Algorithm Digital Signature Standard (DSS)</vt:lpstr>
      <vt:lpstr>Phương pháp DSA</vt:lpstr>
      <vt:lpstr>Phương pháp DSA</vt:lpstr>
      <vt:lpstr>Phương pháp DSA</vt:lpstr>
      <vt:lpstr>Phương pháp DSA</vt:lpstr>
      <vt:lpstr>Phương pháp DSA</vt:lpstr>
      <vt:lpstr>Phương pháp ElGamal</vt:lpstr>
      <vt:lpstr>Phương pháp ElGamal</vt:lpstr>
      <vt:lpstr>Phương pháp ElGamal</vt:lpstr>
      <vt:lpstr>Phương pháp ElGamal</vt:lpstr>
      <vt:lpstr>Phương pháp ElGamal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26</cp:revision>
  <dcterms:created xsi:type="dcterms:W3CDTF">2012-02-24T03:24:57Z</dcterms:created>
  <dcterms:modified xsi:type="dcterms:W3CDTF">2016-02-24T14:29:38Z</dcterms:modified>
</cp:coreProperties>
</file>