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1BC4-D641-412F-9860-23E3F78FCC7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C39-C53C-4061-8DEA-FF45C625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B571F-FA04-4BFE-8B59-E69F6772ACA6}" type="slidenum">
              <a:rPr lang="en-US"/>
              <a:pPr/>
              <a:t>2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B0DD1-3AF4-4FE6-ACB0-DB032ABB8FA5}" type="slidenum">
              <a:rPr lang="en-US"/>
              <a:pPr/>
              <a:t>35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2948-BE55-4F01-9100-A399D2C358D3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75BC-DA3B-4173-BC4D-A93E5F17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E611-F0D9-4556-9352-3095206AAE4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77BD-C577-47FC-8D1A-55ECE868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8138"/>
            <a:ext cx="8380412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2588" y="1414463"/>
            <a:ext cx="8380412" cy="21701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3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000"/>
            </a:lvl2pPr>
            <a:lvl3pPr marL="1201738" indent="-287338">
              <a:buClr>
                <a:schemeClr val="accent6"/>
              </a:buClr>
              <a:defRPr sz="1800"/>
            </a:lvl3pPr>
            <a:lvl4pPr>
              <a:buClr>
                <a:srgbClr val="0F75BD"/>
              </a:buClr>
              <a:defRPr sz="16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EE9B7D-56CF-401A-97FB-23437E06295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C8832B-7125-497D-9203-C485B387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8D6-6D57-4438-80B6-70D93DABCB6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C4085-A0F9-4115-86BA-25DD0F8D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86E-63EF-421F-8AC5-88E1BD6991C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EB3-31DE-4523-AD3C-F347A0274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B4DD-9353-4907-ADC8-CFF9B1E558D4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F7C8-C332-4611-BAF3-3E9D5C27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94F-B6E5-4FB3-857F-F8FD3E5B2BB5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A6AF5-97EB-4297-B154-DE6D31B5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1706-B82C-450C-B0C2-F033D69373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F45-D5D6-4629-8D41-7758E37A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93E6-AD53-4114-A04B-751082D31A4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F27E-894F-4873-9FAD-C99361093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3211-6D5A-4D0C-964A-F28006DA16D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0510-0276-48BB-952A-B8E3556C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DEBCA-6714-4E5D-B79F-D5383BF4523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CCEA86-DC8A-4C05-96FF-0707E7DF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william.burr@nist.gov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i="1" dirty="0" err="1"/>
              <a:t>Chủ</a:t>
            </a:r>
            <a:r>
              <a:rPr lang="en-US" sz="2800" i="1" dirty="0"/>
              <a:t> </a:t>
            </a:r>
            <a:r>
              <a:rPr lang="en-US" sz="2800" i="1" dirty="0" err="1"/>
              <a:t>đề</a:t>
            </a:r>
            <a:r>
              <a:rPr lang="en-US" sz="2800" i="1"/>
              <a:t> 8:</a:t>
            </a:r>
            <a:br>
              <a:rPr lang="en-US" dirty="0"/>
            </a:b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br>
              <a:rPr lang="en-US" dirty="0"/>
            </a:br>
            <a:r>
              <a:rPr lang="en-US" dirty="0"/>
              <a:t>Hash &amp; MAC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3581400"/>
            <a:ext cx="35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PGS.TS</a:t>
            </a:r>
            <a:r>
              <a:rPr lang="en-US" sz="2800" dirty="0">
                <a:solidFill>
                  <a:schemeClr val="bg1"/>
                </a:solidFill>
              </a:rPr>
              <a:t>. Trần Minh </a:t>
            </a:r>
            <a:r>
              <a:rPr lang="en-US" sz="2800" dirty="0" err="1">
                <a:solidFill>
                  <a:schemeClr val="bg1"/>
                </a:solidFill>
              </a:rPr>
              <a:t>Triết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6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Birthday Paradox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43462"/>
          </a:xfrm>
          <a:ln/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  <a:p>
            <a:pPr lvl="1"/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 algn="ctr">
              <a:buFont typeface="Wingdings 2" pitchFamily="18" charset="2"/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1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365, ta </a:t>
            </a:r>
            <a:r>
              <a:rPr lang="en-US" dirty="0" err="1">
                <a:sym typeface="Symbol" pitchFamily="18" charset="2"/>
              </a:rPr>
              <a:t>có</a:t>
            </a:r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50959" name="Object 1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18079393"/>
              </p:ext>
            </p:extLst>
          </p:nvPr>
        </p:nvGraphicFramePr>
        <p:xfrm>
          <a:off x="627063" y="4267200"/>
          <a:ext cx="7907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3429000" imgH="431640" progId="Equation.3">
                  <p:embed/>
                </p:oleObj>
              </mc:Choice>
              <mc:Fallback>
                <p:oleObj name="Equation" r:id="rId3" imgW="3429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267200"/>
                        <a:ext cx="79073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797268" y="2590800"/>
            <a:ext cx="228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79732" y="3258207"/>
            <a:ext cx="228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Birthday Paradox</a:t>
            </a:r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b="8539"/>
          <a:stretch>
            <a:fillRect/>
          </a:stretch>
        </p:blipFill>
        <p:spPr bwMode="auto">
          <a:xfrm>
            <a:off x="1219200" y="1524000"/>
            <a:ext cx="6892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1374775" y="1474788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</a:t>
            </a:r>
            <a:r>
              <a:rPr lang="en-US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7696200" y="52609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759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622"/>
            <a:ext cx="8070376" cy="967312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“</a:t>
            </a:r>
            <a:r>
              <a:rPr lang="en-US" dirty="0" err="1"/>
              <a:t>yếu</a:t>
            </a:r>
            <a:r>
              <a:rPr lang="en-US" dirty="0"/>
              <a:t>”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73525"/>
          </a:xfrm>
          <a:ln/>
        </p:spPr>
        <p:txBody>
          <a:bodyPr/>
          <a:lstStyle/>
          <a:p>
            <a:r>
              <a:rPr lang="en-US" b="1"/>
              <a:t>Weak Collision Resistance</a:t>
            </a:r>
          </a:p>
          <a:p>
            <a:r>
              <a:rPr lang="en-US"/>
              <a:t>Cho dãy bit </a:t>
            </a:r>
            <a:r>
              <a:rPr lang="en-US" i="1"/>
              <a:t>x</a:t>
            </a:r>
            <a:r>
              <a:rPr lang="en-US"/>
              <a:t> chọn trước ngẫu nhiên, rất khó tìm được </a:t>
            </a:r>
            <a:r>
              <a:rPr lang="en-US" i="1"/>
              <a:t>x</a:t>
            </a:r>
            <a:r>
              <a:rPr lang="en-US"/>
              <a:t>’sao cho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’)</a:t>
            </a:r>
          </a:p>
          <a:p>
            <a:r>
              <a:rPr lang="en-US"/>
              <a:t>Người tấn công phải tìm được giá trị đụng độ với giá trị </a:t>
            </a:r>
            <a:r>
              <a:rPr lang="en-US" i="1"/>
              <a:t>x</a:t>
            </a:r>
            <a:r>
              <a:rPr lang="en-US"/>
              <a:t> cụ thể cho trước. Điều này khó hơn  việc tìm và chỉ ra một cặp giá trị </a:t>
            </a:r>
            <a:r>
              <a:rPr lang="en-US" i="1"/>
              <a:t>x</a:t>
            </a:r>
            <a:r>
              <a:rPr lang="en-US"/>
              <a:t> và </a:t>
            </a:r>
            <a:r>
              <a:rPr lang="en-US" i="1"/>
              <a:t>x</a:t>
            </a:r>
            <a:r>
              <a:rPr lang="en-US"/>
              <a:t>’ đụng độ với nhau.</a:t>
            </a:r>
          </a:p>
          <a:p>
            <a:r>
              <a:rPr lang="en-US"/>
              <a:t>Tấn công Brute-force: O(2</a:t>
            </a:r>
            <a:r>
              <a:rPr lang="en-US" i="1" baseline="30000"/>
              <a:t>n</a:t>
            </a:r>
            <a:r>
              <a:rPr lang="en-US"/>
              <a:t>)</a:t>
            </a:r>
          </a:p>
          <a:p>
            <a:r>
              <a:rPr lang="en-US" b="1"/>
              <a:t>Nhận xét: </a:t>
            </a:r>
            <a:r>
              <a:rPr lang="en-US"/>
              <a:t>An toàn với hiện tượng đụng độ “yếu” không đảm bảo an toàn với hiện tượng đụng độ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01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chất của hàm băm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27637"/>
          </a:xfrm>
          <a:ln/>
        </p:spPr>
        <p:txBody>
          <a:bodyPr/>
          <a:lstStyle/>
          <a:p>
            <a:pPr algn="just"/>
            <a:r>
              <a:rPr lang="en-US"/>
              <a:t>An toàn đối với tấn công “tiền ảnh”</a:t>
            </a:r>
          </a:p>
          <a:p>
            <a:pPr lvl="1" algn="just"/>
            <a:r>
              <a:rPr lang="en-US"/>
              <a:t>Preimage resistance</a:t>
            </a:r>
          </a:p>
          <a:p>
            <a:pPr lvl="1" algn="just"/>
            <a:r>
              <a:rPr lang="en-US"/>
              <a:t>cho trước </a:t>
            </a:r>
            <a:r>
              <a:rPr lang="en-US" i="1"/>
              <a:t>y</a:t>
            </a:r>
            <a:r>
              <a:rPr lang="en-US"/>
              <a:t>, rất khó tìm được giá trị x sao cho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y</a:t>
            </a:r>
          </a:p>
          <a:p>
            <a:pPr algn="just"/>
            <a:r>
              <a:rPr lang="en-US"/>
              <a:t>An toàn đối với tấn công “tiền ảnh thứ 2” </a:t>
            </a:r>
          </a:p>
          <a:p>
            <a:pPr lvl="1" algn="just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preimage resistance</a:t>
            </a:r>
          </a:p>
          <a:p>
            <a:pPr lvl="1" algn="just"/>
            <a:r>
              <a:rPr lang="en-US"/>
              <a:t>cho trước </a:t>
            </a:r>
            <a:r>
              <a:rPr lang="en-US" i="1"/>
              <a:t>x</a:t>
            </a:r>
            <a:r>
              <a:rPr lang="en-US"/>
              <a:t> và </a:t>
            </a:r>
            <a:r>
              <a:rPr lang="en-US" i="1"/>
              <a:t>y</a:t>
            </a:r>
            <a:r>
              <a:rPr lang="en-US"/>
              <a:t>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), rất khó tìm được giá trị x’</a:t>
            </a:r>
            <a:r>
              <a:rPr lang="en-US">
                <a:sym typeface="Symbol" pitchFamily="18" charset="2"/>
              </a:rPr>
              <a:t>x</a:t>
            </a:r>
            <a:r>
              <a:rPr lang="en-US"/>
              <a:t> sao cho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’)=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  <a:p>
            <a:pPr algn="just"/>
            <a:r>
              <a:rPr lang="en-US"/>
              <a:t>An toàn đối với hiện tượng đụng độ: </a:t>
            </a:r>
          </a:p>
          <a:p>
            <a:pPr lvl="1" algn="just"/>
            <a:r>
              <a:rPr lang="en-US"/>
              <a:t>rất khó tìm được hai giá trị phân biệt </a:t>
            </a:r>
            <a:r>
              <a:rPr lang="en-US" i="1"/>
              <a:t>x</a:t>
            </a:r>
            <a:r>
              <a:rPr lang="en-US"/>
              <a:t> và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’ sao cho </a:t>
            </a:r>
            <a:r>
              <a:rPr lang="en-US" i="1">
                <a:sym typeface="Symbol" pitchFamily="18" charset="2"/>
              </a:rPr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’)=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2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hàm  băm mật mã</a:t>
            </a:r>
          </a:p>
        </p:txBody>
      </p:sp>
      <p:sp>
        <p:nvSpPr>
          <p:cNvPr id="872451" name="AutoShape 3"/>
          <p:cNvSpPr>
            <a:spLocks noChangeArrowheads="1"/>
          </p:cNvSpPr>
          <p:nvPr/>
        </p:nvSpPr>
        <p:spPr bwMode="auto">
          <a:xfrm>
            <a:off x="6400800" y="4800600"/>
            <a:ext cx="25908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Collision Resistant Hash Functions 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(CRHF)</a:t>
            </a:r>
          </a:p>
        </p:txBody>
      </p:sp>
      <p:sp>
        <p:nvSpPr>
          <p:cNvPr id="872452" name="AutoShape 4"/>
          <p:cNvSpPr>
            <a:spLocks noChangeArrowheads="1"/>
          </p:cNvSpPr>
          <p:nvPr/>
        </p:nvSpPr>
        <p:spPr bwMode="auto">
          <a:xfrm>
            <a:off x="1066800" y="4800600"/>
            <a:ext cx="25908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/>
            <a:r>
              <a:rPr lang="en-US" b="1"/>
              <a:t>One-Way </a:t>
            </a:r>
          </a:p>
          <a:p>
            <a:pPr algn="ctr"/>
            <a:r>
              <a:rPr lang="en-US" b="1"/>
              <a:t>Hash Functions </a:t>
            </a:r>
          </a:p>
          <a:p>
            <a:pPr algn="ctr"/>
            <a:r>
              <a:rPr lang="en-US" b="1"/>
              <a:t>(OWHF)</a:t>
            </a:r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auto">
          <a:xfrm>
            <a:off x="4648200" y="2971800"/>
            <a:ext cx="2895600" cy="990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/>
            <a:r>
              <a:rPr lang="en-US" b="1"/>
              <a:t>Manipulation Detection Codes</a:t>
            </a:r>
          </a:p>
          <a:p>
            <a:pPr algn="ctr"/>
            <a:r>
              <a:rPr lang="en-US" b="1"/>
              <a:t>(MDC)</a:t>
            </a:r>
          </a:p>
        </p:txBody>
      </p:sp>
      <p:sp>
        <p:nvSpPr>
          <p:cNvPr id="872454" name="AutoShape 6"/>
          <p:cNvSpPr>
            <a:spLocks noChangeArrowheads="1"/>
          </p:cNvSpPr>
          <p:nvPr/>
        </p:nvSpPr>
        <p:spPr bwMode="auto">
          <a:xfrm>
            <a:off x="533400" y="2895600"/>
            <a:ext cx="2971800" cy="990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b="1"/>
              <a:t>Message Authentication Codes</a:t>
            </a:r>
          </a:p>
          <a:p>
            <a:pPr algn="ctr"/>
            <a:r>
              <a:rPr lang="en-US" b="1"/>
              <a:t>(MAC) </a:t>
            </a:r>
          </a:p>
        </p:txBody>
      </p:sp>
      <p:sp>
        <p:nvSpPr>
          <p:cNvPr id="872455" name="AutoShape 7"/>
          <p:cNvSpPr>
            <a:spLocks noChangeArrowheads="1"/>
          </p:cNvSpPr>
          <p:nvPr/>
        </p:nvSpPr>
        <p:spPr bwMode="auto">
          <a:xfrm>
            <a:off x="2743200" y="1295400"/>
            <a:ext cx="2971800" cy="990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en-US" b="1"/>
              <a:t>Cryptographic</a:t>
            </a:r>
          </a:p>
          <a:p>
            <a:pPr algn="ctr"/>
            <a:r>
              <a:rPr lang="en-US" b="1"/>
              <a:t>Hash Functions</a:t>
            </a:r>
          </a:p>
        </p:txBody>
      </p:sp>
      <p:cxnSp>
        <p:nvCxnSpPr>
          <p:cNvPr id="872456" name="AutoShape 8"/>
          <p:cNvCxnSpPr>
            <a:cxnSpLocks noChangeShapeType="1"/>
            <a:stCxn id="872455" idx="2"/>
            <a:endCxn id="872454" idx="0"/>
          </p:cNvCxnSpPr>
          <p:nvPr/>
        </p:nvCxnSpPr>
        <p:spPr bwMode="auto">
          <a:xfrm flipH="1">
            <a:off x="2019300" y="2286000"/>
            <a:ext cx="22098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2457" name="AutoShape 9"/>
          <p:cNvCxnSpPr>
            <a:cxnSpLocks noChangeShapeType="1"/>
            <a:stCxn id="872455" idx="2"/>
            <a:endCxn id="872453" idx="0"/>
          </p:cNvCxnSpPr>
          <p:nvPr/>
        </p:nvCxnSpPr>
        <p:spPr bwMode="auto">
          <a:xfrm>
            <a:off x="4229100" y="2286000"/>
            <a:ext cx="18669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2458" name="AutoShape 10"/>
          <p:cNvCxnSpPr>
            <a:cxnSpLocks noChangeShapeType="1"/>
            <a:stCxn id="872453" idx="2"/>
            <a:endCxn id="872452" idx="0"/>
          </p:cNvCxnSpPr>
          <p:nvPr/>
        </p:nvCxnSpPr>
        <p:spPr bwMode="auto">
          <a:xfrm flipH="1">
            <a:off x="2362200" y="3962400"/>
            <a:ext cx="37338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2459" name="AutoShape 11"/>
          <p:cNvCxnSpPr>
            <a:cxnSpLocks noChangeShapeType="1"/>
            <a:stCxn id="872453" idx="2"/>
            <a:endCxn id="872451" idx="0"/>
          </p:cNvCxnSpPr>
          <p:nvPr/>
        </p:nvCxnSpPr>
        <p:spPr bwMode="auto">
          <a:xfrm>
            <a:off x="6096000" y="3962400"/>
            <a:ext cx="16002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2460" name="AutoShape 12"/>
          <p:cNvSpPr>
            <a:spLocks noChangeArrowheads="1"/>
          </p:cNvSpPr>
          <p:nvPr/>
        </p:nvSpPr>
        <p:spPr bwMode="auto">
          <a:xfrm>
            <a:off x="0" y="3505200"/>
            <a:ext cx="1752600" cy="1219200"/>
          </a:xfrm>
          <a:prstGeom prst="irregularSeal1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miter lim="800000"/>
            <a:headEnd/>
            <a:tailEnd/>
          </a:ln>
          <a:effectLst>
            <a:outerShdw dist="35921" dir="2700000" algn="ctr" rotWithShape="0">
              <a:srgbClr val="FF99FF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600" b="1"/>
              <a:t>Sử dụng </a:t>
            </a:r>
          </a:p>
          <a:p>
            <a:pPr algn="ctr"/>
            <a:r>
              <a:rPr lang="en-US" sz="1600" b="1"/>
              <a:t>khóa</a:t>
            </a:r>
          </a:p>
        </p:txBody>
      </p:sp>
      <p:sp>
        <p:nvSpPr>
          <p:cNvPr id="872461" name="AutoShape 13"/>
          <p:cNvSpPr>
            <a:spLocks noChangeArrowheads="1"/>
          </p:cNvSpPr>
          <p:nvPr/>
        </p:nvSpPr>
        <p:spPr bwMode="auto">
          <a:xfrm>
            <a:off x="6477000" y="2209800"/>
            <a:ext cx="1905000" cy="1295400"/>
          </a:xfrm>
          <a:prstGeom prst="irregularSeal1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/>
            <a:r>
              <a:rPr lang="en-US" sz="1600" b="1"/>
              <a:t>Không sử dụng </a:t>
            </a:r>
          </a:p>
          <a:p>
            <a:pPr algn="ctr"/>
            <a:r>
              <a:rPr lang="en-US" sz="1600" b="1"/>
              <a:t>khóa</a:t>
            </a:r>
          </a:p>
        </p:txBody>
      </p:sp>
      <p:sp>
        <p:nvSpPr>
          <p:cNvPr id="872462" name="AutoShape 14"/>
          <p:cNvSpPr>
            <a:spLocks noChangeArrowheads="1"/>
          </p:cNvSpPr>
          <p:nvPr/>
        </p:nvSpPr>
        <p:spPr bwMode="auto">
          <a:xfrm>
            <a:off x="3733800" y="4800600"/>
            <a:ext cx="25908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/>
            <a:r>
              <a:rPr lang="en-US" b="1"/>
              <a:t>Universal </a:t>
            </a:r>
          </a:p>
          <a:p>
            <a:pPr algn="ctr"/>
            <a:r>
              <a:rPr lang="en-US" b="1"/>
              <a:t>One-Way </a:t>
            </a:r>
          </a:p>
          <a:p>
            <a:pPr algn="ctr"/>
            <a:r>
              <a:rPr lang="en-US" b="1"/>
              <a:t>Hash Functions </a:t>
            </a:r>
          </a:p>
          <a:p>
            <a:pPr algn="ctr"/>
            <a:r>
              <a:rPr lang="en-US" b="1"/>
              <a:t>(UOWHF)</a:t>
            </a:r>
          </a:p>
        </p:txBody>
      </p:sp>
      <p:cxnSp>
        <p:nvCxnSpPr>
          <p:cNvPr id="872463" name="AutoShape 15"/>
          <p:cNvCxnSpPr>
            <a:cxnSpLocks noChangeShapeType="1"/>
            <a:stCxn id="872453" idx="2"/>
            <a:endCxn id="872462" idx="0"/>
          </p:cNvCxnSpPr>
          <p:nvPr/>
        </p:nvCxnSpPr>
        <p:spPr bwMode="auto">
          <a:xfrm flipH="1">
            <a:off x="5029200" y="3962400"/>
            <a:ext cx="10668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0" grpId="0" animBg="1"/>
      <p:bldP spid="8724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Merkle-Damgård </a:t>
            </a:r>
          </a:p>
        </p:txBody>
      </p:sp>
      <p:grpSp>
        <p:nvGrpSpPr>
          <p:cNvPr id="868372" name="Group 20"/>
          <p:cNvGrpSpPr>
            <a:grpSpLocks/>
          </p:cNvGrpSpPr>
          <p:nvPr/>
        </p:nvGrpSpPr>
        <p:grpSpPr bwMode="auto">
          <a:xfrm>
            <a:off x="1143000" y="1676400"/>
            <a:ext cx="1143000" cy="1676400"/>
            <a:chOff x="96" y="2928"/>
            <a:chExt cx="1104" cy="1056"/>
          </a:xfrm>
        </p:grpSpPr>
        <p:sp>
          <p:nvSpPr>
            <p:cNvPr id="868357" name="AutoShape 5"/>
            <p:cNvSpPr>
              <a:spLocks noChangeArrowheads="1"/>
            </p:cNvSpPr>
            <p:nvPr/>
          </p:nvSpPr>
          <p:spPr bwMode="auto">
            <a:xfrm>
              <a:off x="96" y="2928"/>
              <a:ext cx="1104" cy="3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35921" dir="2700000" algn="ctr" rotWithShape="0">
                <a:srgbClr val="FF99FF"/>
              </a:outerShdw>
            </a:effectLst>
          </p:spPr>
          <p:txBody>
            <a:bodyPr anchor="ctr"/>
            <a:lstStyle/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Khối 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8362" name="Rectangle 10"/>
            <p:cNvSpPr>
              <a:spLocks noChangeArrowheads="1"/>
            </p:cNvSpPr>
            <p:nvPr/>
          </p:nvSpPr>
          <p:spPr bwMode="auto">
            <a:xfrm>
              <a:off x="384" y="3552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3175" algn="ctr">
              <a:solidFill>
                <a:srgbClr val="8BC5FF"/>
              </a:solidFill>
              <a:miter lim="800000"/>
              <a:headEnd/>
              <a:tailEnd/>
            </a:ln>
            <a:effectLst>
              <a:prstShdw prst="shdw17" dist="17961" dir="18900000">
                <a:srgbClr val="8BC5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3200" b="1" i="1">
                  <a:latin typeface="Comic Sans MS" pitchFamily="66" charset="0"/>
                </a:rPr>
                <a:t>f</a:t>
              </a:r>
              <a:endParaRPr lang="en-US" sz="3200" b="1" i="1" baseline="-25000">
                <a:latin typeface="Comic Sans MS" pitchFamily="66" charset="0"/>
              </a:endParaRPr>
            </a:p>
          </p:txBody>
        </p:sp>
        <p:cxnSp>
          <p:nvCxnSpPr>
            <p:cNvPr id="868367" name="AutoShape 15"/>
            <p:cNvCxnSpPr>
              <a:cxnSpLocks noChangeShapeType="1"/>
              <a:stCxn id="868357" idx="2"/>
              <a:endCxn id="868362" idx="0"/>
            </p:cNvCxnSpPr>
            <p:nvPr/>
          </p:nvCxnSpPr>
          <p:spPr bwMode="auto">
            <a:xfrm>
              <a:off x="648" y="3312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868381" name="Group 29"/>
          <p:cNvGrpSpPr>
            <a:grpSpLocks/>
          </p:cNvGrpSpPr>
          <p:nvPr/>
        </p:nvGrpSpPr>
        <p:grpSpPr bwMode="auto">
          <a:xfrm>
            <a:off x="5638800" y="1676400"/>
            <a:ext cx="1143000" cy="1676400"/>
            <a:chOff x="96" y="2928"/>
            <a:chExt cx="1104" cy="1056"/>
          </a:xfrm>
        </p:grpSpPr>
        <p:sp>
          <p:nvSpPr>
            <p:cNvPr id="868382" name="AutoShape 30"/>
            <p:cNvSpPr>
              <a:spLocks noChangeArrowheads="1"/>
            </p:cNvSpPr>
            <p:nvPr/>
          </p:nvSpPr>
          <p:spPr bwMode="auto">
            <a:xfrm>
              <a:off x="96" y="2928"/>
              <a:ext cx="1104" cy="3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35921" dir="2700000" algn="ctr" rotWithShape="0">
                <a:srgbClr val="FF99FF"/>
              </a:outerShdw>
            </a:effectLst>
          </p:spPr>
          <p:txBody>
            <a:bodyPr anchor="ctr"/>
            <a:lstStyle/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Length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padding</a:t>
              </a:r>
              <a:endParaRPr lang="en-US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8383" name="Rectangle 31"/>
            <p:cNvSpPr>
              <a:spLocks noChangeArrowheads="1"/>
            </p:cNvSpPr>
            <p:nvPr/>
          </p:nvSpPr>
          <p:spPr bwMode="auto">
            <a:xfrm>
              <a:off x="384" y="3552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3175" algn="ctr">
              <a:solidFill>
                <a:srgbClr val="8BC5FF"/>
              </a:solidFill>
              <a:miter lim="800000"/>
              <a:headEnd/>
              <a:tailEnd/>
            </a:ln>
            <a:effectLst>
              <a:prstShdw prst="shdw17" dist="17961" dir="18900000">
                <a:srgbClr val="8BC5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3200" b="1" i="1">
                  <a:latin typeface="Comic Sans MS" pitchFamily="66" charset="0"/>
                </a:rPr>
                <a:t>f</a:t>
              </a:r>
              <a:endParaRPr lang="en-US" sz="3200" b="1" i="1" baseline="-25000">
                <a:latin typeface="Comic Sans MS" pitchFamily="66" charset="0"/>
              </a:endParaRPr>
            </a:p>
          </p:txBody>
        </p:sp>
        <p:cxnSp>
          <p:nvCxnSpPr>
            <p:cNvPr id="868384" name="AutoShape 32"/>
            <p:cNvCxnSpPr>
              <a:cxnSpLocks noChangeShapeType="1"/>
              <a:stCxn id="868382" idx="2"/>
              <a:endCxn id="868383" idx="0"/>
            </p:cNvCxnSpPr>
            <p:nvPr/>
          </p:nvCxnSpPr>
          <p:spPr bwMode="auto">
            <a:xfrm>
              <a:off x="648" y="3312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868385" name="AutoShape 33"/>
          <p:cNvCxnSpPr>
            <a:cxnSpLocks noChangeShapeType="1"/>
            <a:stCxn id="868362" idx="3"/>
            <a:endCxn id="868375" idx="1"/>
          </p:cNvCxnSpPr>
          <p:nvPr/>
        </p:nvCxnSpPr>
        <p:spPr bwMode="auto">
          <a:xfrm>
            <a:off x="1987550" y="3009900"/>
            <a:ext cx="7493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8386" name="AutoShape 34"/>
          <p:cNvCxnSpPr>
            <a:cxnSpLocks noChangeShapeType="1"/>
            <a:stCxn id="868375" idx="3"/>
            <a:endCxn id="868379" idx="1"/>
          </p:cNvCxnSpPr>
          <p:nvPr/>
        </p:nvCxnSpPr>
        <p:spPr bwMode="auto">
          <a:xfrm>
            <a:off x="3282950" y="3009900"/>
            <a:ext cx="12827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8387" name="AutoShape 35"/>
          <p:cNvCxnSpPr>
            <a:cxnSpLocks noChangeShapeType="1"/>
            <a:stCxn id="868379" idx="3"/>
            <a:endCxn id="868383" idx="1"/>
          </p:cNvCxnSpPr>
          <p:nvPr/>
        </p:nvCxnSpPr>
        <p:spPr bwMode="auto">
          <a:xfrm>
            <a:off x="5111750" y="3009900"/>
            <a:ext cx="8255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8388" name="Rectangle 36"/>
          <p:cNvSpPr>
            <a:spLocks noChangeArrowheads="1"/>
          </p:cNvSpPr>
          <p:nvPr/>
        </p:nvSpPr>
        <p:spPr bwMode="auto">
          <a:xfrm>
            <a:off x="7010400" y="2667000"/>
            <a:ext cx="838200" cy="685800"/>
          </a:xfrm>
          <a:prstGeom prst="rect">
            <a:avLst/>
          </a:prstGeom>
          <a:gradFill rotWithShape="0">
            <a:gsLst>
              <a:gs pos="0">
                <a:srgbClr val="00CC66">
                  <a:gamma/>
                  <a:tint val="19216"/>
                  <a:invGamma/>
                </a:srgbClr>
              </a:gs>
              <a:gs pos="100000">
                <a:srgbClr val="00CC6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00CC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mic Sans MS" pitchFamily="66" charset="0"/>
              </a:rPr>
              <a:t>Finali-</a:t>
            </a:r>
          </a:p>
          <a:p>
            <a:pPr algn="ctr"/>
            <a:r>
              <a:rPr lang="en-US" b="1">
                <a:latin typeface="Comic Sans MS" pitchFamily="66" charset="0"/>
              </a:rPr>
              <a:t>sation</a:t>
            </a:r>
          </a:p>
        </p:txBody>
      </p:sp>
      <p:cxnSp>
        <p:nvCxnSpPr>
          <p:cNvPr id="868389" name="AutoShape 37"/>
          <p:cNvCxnSpPr>
            <a:cxnSpLocks noChangeShapeType="1"/>
            <a:stCxn id="868383" idx="3"/>
            <a:endCxn id="868388" idx="1"/>
          </p:cNvCxnSpPr>
          <p:nvPr/>
        </p:nvCxnSpPr>
        <p:spPr bwMode="auto">
          <a:xfrm>
            <a:off x="6483350" y="3009900"/>
            <a:ext cx="52705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8390" name="Line 38"/>
          <p:cNvSpPr>
            <a:spLocks noChangeShapeType="1"/>
          </p:cNvSpPr>
          <p:nvPr/>
        </p:nvSpPr>
        <p:spPr bwMode="auto">
          <a:xfrm>
            <a:off x="3429000" y="1676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1" name="Line 39"/>
          <p:cNvSpPr>
            <a:spLocks noChangeShapeType="1"/>
          </p:cNvSpPr>
          <p:nvPr/>
        </p:nvSpPr>
        <p:spPr bwMode="auto">
          <a:xfrm>
            <a:off x="3429000" y="23145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92" name="Oval 40"/>
          <p:cNvSpPr>
            <a:spLocks noChangeArrowheads="1"/>
          </p:cNvSpPr>
          <p:nvPr/>
        </p:nvSpPr>
        <p:spPr bwMode="auto">
          <a:xfrm>
            <a:off x="53975" y="2543175"/>
            <a:ext cx="936625" cy="936625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800" b="1">
                <a:latin typeface="Comic Sans MS" pitchFamily="66" charset="0"/>
                <a:sym typeface="Symbol" pitchFamily="18" charset="2"/>
              </a:rPr>
              <a:t>IV</a:t>
            </a:r>
          </a:p>
        </p:txBody>
      </p:sp>
      <p:sp>
        <p:nvSpPr>
          <p:cNvPr id="868393" name="Oval 41"/>
          <p:cNvSpPr>
            <a:spLocks noChangeArrowheads="1"/>
          </p:cNvSpPr>
          <p:nvPr/>
        </p:nvSpPr>
        <p:spPr bwMode="auto">
          <a:xfrm>
            <a:off x="8207375" y="2540000"/>
            <a:ext cx="936625" cy="936625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omic Sans MS" pitchFamily="66" charset="0"/>
                <a:sym typeface="Symbol" pitchFamily="18" charset="2"/>
              </a:rPr>
              <a:t>Hash</a:t>
            </a:r>
          </a:p>
        </p:txBody>
      </p:sp>
      <p:cxnSp>
        <p:nvCxnSpPr>
          <p:cNvPr id="868394" name="AutoShape 42"/>
          <p:cNvCxnSpPr>
            <a:cxnSpLocks noChangeShapeType="1"/>
            <a:stCxn id="868392" idx="6"/>
            <a:endCxn id="868362" idx="1"/>
          </p:cNvCxnSpPr>
          <p:nvPr/>
        </p:nvCxnSpPr>
        <p:spPr bwMode="auto">
          <a:xfrm flipV="1">
            <a:off x="990600" y="3009900"/>
            <a:ext cx="45085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8395" name="AutoShape 43"/>
          <p:cNvCxnSpPr>
            <a:cxnSpLocks noChangeShapeType="1"/>
            <a:stCxn id="868388" idx="3"/>
            <a:endCxn id="868393" idx="2"/>
          </p:cNvCxnSpPr>
          <p:nvPr/>
        </p:nvCxnSpPr>
        <p:spPr bwMode="auto">
          <a:xfrm flipV="1">
            <a:off x="7848600" y="3008313"/>
            <a:ext cx="358775" cy="15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68373" name="Group 21"/>
          <p:cNvGrpSpPr>
            <a:grpSpLocks/>
          </p:cNvGrpSpPr>
          <p:nvPr/>
        </p:nvGrpSpPr>
        <p:grpSpPr bwMode="auto">
          <a:xfrm>
            <a:off x="2438400" y="1676400"/>
            <a:ext cx="1143000" cy="1676400"/>
            <a:chOff x="96" y="2928"/>
            <a:chExt cx="1104" cy="1056"/>
          </a:xfrm>
        </p:grpSpPr>
        <p:sp>
          <p:nvSpPr>
            <p:cNvPr id="868374" name="AutoShape 22"/>
            <p:cNvSpPr>
              <a:spLocks noChangeArrowheads="1"/>
            </p:cNvSpPr>
            <p:nvPr/>
          </p:nvSpPr>
          <p:spPr bwMode="auto">
            <a:xfrm>
              <a:off x="96" y="2928"/>
              <a:ext cx="1104" cy="3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35921" dir="2700000" algn="ctr" rotWithShape="0">
                <a:srgbClr val="FF99FF"/>
              </a:outerShdw>
            </a:effectLst>
          </p:spPr>
          <p:txBody>
            <a:bodyPr anchor="ctr"/>
            <a:lstStyle/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Khối 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8375" name="Rectangle 23"/>
            <p:cNvSpPr>
              <a:spLocks noChangeArrowheads="1"/>
            </p:cNvSpPr>
            <p:nvPr/>
          </p:nvSpPr>
          <p:spPr bwMode="auto">
            <a:xfrm>
              <a:off x="384" y="3552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3175" algn="ctr">
              <a:solidFill>
                <a:srgbClr val="8BC5FF"/>
              </a:solidFill>
              <a:miter lim="800000"/>
              <a:headEnd/>
              <a:tailEnd/>
            </a:ln>
            <a:effectLst>
              <a:prstShdw prst="shdw17" dist="17961" dir="18900000">
                <a:srgbClr val="8BC5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3200" b="1" i="1">
                  <a:latin typeface="Comic Sans MS" pitchFamily="66" charset="0"/>
                </a:rPr>
                <a:t>f</a:t>
              </a:r>
              <a:endParaRPr lang="en-US" sz="3200" b="1" i="1" baseline="-25000">
                <a:latin typeface="Comic Sans MS" pitchFamily="66" charset="0"/>
              </a:endParaRPr>
            </a:p>
          </p:txBody>
        </p:sp>
        <p:cxnSp>
          <p:nvCxnSpPr>
            <p:cNvPr id="868376" name="AutoShape 24"/>
            <p:cNvCxnSpPr>
              <a:cxnSpLocks noChangeShapeType="1"/>
              <a:stCxn id="868374" idx="2"/>
              <a:endCxn id="868375" idx="0"/>
            </p:cNvCxnSpPr>
            <p:nvPr/>
          </p:nvCxnSpPr>
          <p:spPr bwMode="auto">
            <a:xfrm>
              <a:off x="648" y="3312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868377" name="Group 25"/>
          <p:cNvGrpSpPr>
            <a:grpSpLocks/>
          </p:cNvGrpSpPr>
          <p:nvPr/>
        </p:nvGrpSpPr>
        <p:grpSpPr bwMode="auto">
          <a:xfrm>
            <a:off x="4267200" y="1676400"/>
            <a:ext cx="1143000" cy="1676400"/>
            <a:chOff x="96" y="2928"/>
            <a:chExt cx="1104" cy="1056"/>
          </a:xfrm>
        </p:grpSpPr>
        <p:sp>
          <p:nvSpPr>
            <p:cNvPr id="868378" name="AutoShape 26"/>
            <p:cNvSpPr>
              <a:spLocks noChangeArrowheads="1"/>
            </p:cNvSpPr>
            <p:nvPr/>
          </p:nvSpPr>
          <p:spPr bwMode="auto">
            <a:xfrm>
              <a:off x="96" y="2928"/>
              <a:ext cx="1104" cy="3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35921" dir="2700000" algn="ctr" rotWithShape="0">
                <a:srgbClr val="FF99FF"/>
              </a:outerShdw>
            </a:effectLst>
          </p:spPr>
          <p:txBody>
            <a:bodyPr anchor="ctr"/>
            <a:lstStyle/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>
                  <a:latin typeface="Times New Roman" pitchFamily="18" charset="0"/>
                </a:rPr>
                <a:t>Khối 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 i="1">
                  <a:latin typeface="Times New Roman" pitchFamily="18" charset="0"/>
                </a:rPr>
                <a:t>n</a:t>
              </a:r>
              <a:endParaRPr lang="en-US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8379" name="Rectangle 27"/>
            <p:cNvSpPr>
              <a:spLocks noChangeArrowheads="1"/>
            </p:cNvSpPr>
            <p:nvPr/>
          </p:nvSpPr>
          <p:spPr bwMode="auto">
            <a:xfrm>
              <a:off x="384" y="3552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0097CC">
                    <a:gamma/>
                    <a:tint val="19216"/>
                    <a:invGamma/>
                  </a:srgbClr>
                </a:gs>
                <a:gs pos="100000">
                  <a:srgbClr val="0097CC"/>
                </a:gs>
              </a:gsLst>
              <a:lin ang="5400000" scaled="1"/>
            </a:gradFill>
            <a:ln w="3175" algn="ctr">
              <a:solidFill>
                <a:srgbClr val="8BC5FF"/>
              </a:solidFill>
              <a:miter lim="800000"/>
              <a:headEnd/>
              <a:tailEnd/>
            </a:ln>
            <a:effectLst>
              <a:prstShdw prst="shdw17" dist="17961" dir="18900000">
                <a:srgbClr val="8BC5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3200" b="1" i="1">
                  <a:latin typeface="Comic Sans MS" pitchFamily="66" charset="0"/>
                </a:rPr>
                <a:t>f</a:t>
              </a:r>
              <a:endParaRPr lang="en-US" sz="3200" b="1" i="1" baseline="-25000">
                <a:latin typeface="Comic Sans MS" pitchFamily="66" charset="0"/>
              </a:endParaRPr>
            </a:p>
          </p:txBody>
        </p:sp>
        <p:cxnSp>
          <p:nvCxnSpPr>
            <p:cNvPr id="868380" name="AutoShape 28"/>
            <p:cNvCxnSpPr>
              <a:cxnSpLocks noChangeShapeType="1"/>
              <a:stCxn id="868378" idx="2"/>
              <a:endCxn id="868379" idx="0"/>
            </p:cNvCxnSpPr>
            <p:nvPr/>
          </p:nvCxnSpPr>
          <p:spPr bwMode="auto">
            <a:xfrm>
              <a:off x="648" y="3312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6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04800" y="3886200"/>
            <a:ext cx="8380413" cy="1511300"/>
          </a:xfrm>
          <a:ln/>
        </p:spPr>
        <p:txBody>
          <a:bodyPr/>
          <a:lstStyle/>
          <a:p>
            <a:r>
              <a:rPr lang="en-US"/>
              <a:t>Tác giả: Ralph Merkle, Ivan Damgård </a:t>
            </a:r>
          </a:p>
          <a:p>
            <a:r>
              <a:rPr lang="en-US"/>
              <a:t>Hầu hết các hàm băm đều sử dụng cấu trúc này</a:t>
            </a:r>
          </a:p>
          <a:p>
            <a:r>
              <a:rPr lang="en-US"/>
              <a:t>Ví dụ: SHA-1, MD5</a:t>
            </a: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61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Matyas-Meyer-Oseas</a:t>
            </a:r>
          </a:p>
        </p:txBody>
      </p:sp>
      <p:sp>
        <p:nvSpPr>
          <p:cNvPr id="864298" name="Rectangle 42"/>
          <p:cNvSpPr>
            <a:spLocks noChangeArrowheads="1"/>
          </p:cNvSpPr>
          <p:nvPr/>
        </p:nvSpPr>
        <p:spPr bwMode="auto">
          <a:xfrm>
            <a:off x="2794000" y="2895600"/>
            <a:ext cx="838200" cy="685800"/>
          </a:xfrm>
          <a:prstGeom prst="rect">
            <a:avLst/>
          </a:prstGeom>
          <a:gradFill rotWithShape="0">
            <a:gsLst>
              <a:gs pos="0">
                <a:srgbClr val="0097CC">
                  <a:gamma/>
                  <a:tint val="19216"/>
                  <a:invGamma/>
                </a:srgbClr>
              </a:gs>
              <a:gs pos="100000">
                <a:srgbClr val="0097CC"/>
              </a:gs>
            </a:gsLst>
            <a:lin ang="5400000" scaled="1"/>
          </a:gradFill>
          <a:ln w="3175" algn="ctr">
            <a:solidFill>
              <a:srgbClr val="8BC5FF"/>
            </a:solidFill>
            <a:miter lim="800000"/>
            <a:headEnd/>
            <a:tailEnd/>
          </a:ln>
          <a:effectLst>
            <a:prstShdw prst="shdw17" dist="17961" dir="18900000">
              <a:srgbClr val="8BC5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sz="3200" b="1" i="1">
                <a:latin typeface="Comic Sans MS" pitchFamily="66" charset="0"/>
              </a:rPr>
              <a:t>E</a:t>
            </a:r>
            <a:endParaRPr lang="en-US" sz="3200" b="1" i="1" baseline="-25000">
              <a:latin typeface="Comic Sans MS" pitchFamily="66" charset="0"/>
            </a:endParaRPr>
          </a:p>
        </p:txBody>
      </p:sp>
      <p:sp>
        <p:nvSpPr>
          <p:cNvPr id="864300" name="Line 44"/>
          <p:cNvSpPr>
            <a:spLocks noChangeShapeType="1"/>
          </p:cNvSpPr>
          <p:nvPr/>
        </p:nvSpPr>
        <p:spPr bwMode="auto">
          <a:xfrm>
            <a:off x="3222625" y="1905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301" name="Line 45"/>
          <p:cNvSpPr>
            <a:spLocks noChangeShapeType="1"/>
          </p:cNvSpPr>
          <p:nvPr/>
        </p:nvSpPr>
        <p:spPr bwMode="auto">
          <a:xfrm>
            <a:off x="4105275" y="2346325"/>
            <a:ext cx="9525" cy="2301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302" name="Line 46"/>
          <p:cNvSpPr>
            <a:spLocks noChangeShapeType="1"/>
          </p:cNvSpPr>
          <p:nvPr/>
        </p:nvSpPr>
        <p:spPr bwMode="auto">
          <a:xfrm flipH="1">
            <a:off x="3429000" y="4648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357" name="Rectangle 101"/>
          <p:cNvSpPr>
            <a:spLocks noChangeArrowheads="1"/>
          </p:cNvSpPr>
          <p:nvPr/>
        </p:nvSpPr>
        <p:spPr bwMode="auto">
          <a:xfrm>
            <a:off x="1295400" y="2895600"/>
            <a:ext cx="838200" cy="685800"/>
          </a:xfrm>
          <a:prstGeom prst="rect">
            <a:avLst/>
          </a:prstGeom>
          <a:gradFill rotWithShape="0">
            <a:gsLst>
              <a:gs pos="0">
                <a:srgbClr val="00CC66">
                  <a:gamma/>
                  <a:tint val="19216"/>
                  <a:invGamma/>
                </a:srgbClr>
              </a:gs>
              <a:gs pos="100000">
                <a:srgbClr val="00CC6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00CC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pitchFamily="66" charset="0"/>
              </a:rPr>
              <a:t>g</a:t>
            </a:r>
          </a:p>
        </p:txBody>
      </p:sp>
      <p:sp>
        <p:nvSpPr>
          <p:cNvPr id="864358" name="Oval 102"/>
          <p:cNvSpPr>
            <a:spLocks noChangeArrowheads="1"/>
          </p:cNvSpPr>
          <p:nvPr/>
        </p:nvSpPr>
        <p:spPr bwMode="auto">
          <a:xfrm>
            <a:off x="2924175" y="4419600"/>
            <a:ext cx="527050" cy="527050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>
                <a:latin typeface="Courier New" pitchFamily="49" charset="0"/>
                <a:sym typeface="Symbol" pitchFamily="18" charset="2"/>
              </a:rPr>
              <a:t></a:t>
            </a:r>
          </a:p>
        </p:txBody>
      </p:sp>
      <p:cxnSp>
        <p:nvCxnSpPr>
          <p:cNvPr id="864359" name="AutoShape 103"/>
          <p:cNvCxnSpPr>
            <a:cxnSpLocks noChangeShapeType="1"/>
            <a:stCxn id="864298" idx="2"/>
            <a:endCxn id="864358" idx="0"/>
          </p:cNvCxnSpPr>
          <p:nvPr/>
        </p:nvCxnSpPr>
        <p:spPr bwMode="auto">
          <a:xfrm flipH="1">
            <a:off x="3187700" y="3581400"/>
            <a:ext cx="25400" cy="838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4360" name="AutoShape 104"/>
          <p:cNvCxnSpPr>
            <a:cxnSpLocks noChangeShapeType="1"/>
            <a:stCxn id="864357" idx="3"/>
            <a:endCxn id="864298" idx="1"/>
          </p:cNvCxnSpPr>
          <p:nvPr/>
        </p:nvCxnSpPr>
        <p:spPr bwMode="auto">
          <a:xfrm>
            <a:off x="2133600" y="3238500"/>
            <a:ext cx="660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4361" name="AutoShape 105"/>
          <p:cNvCxnSpPr>
            <a:cxnSpLocks noChangeShapeType="1"/>
            <a:endCxn id="864357" idx="1"/>
          </p:cNvCxnSpPr>
          <p:nvPr/>
        </p:nvCxnSpPr>
        <p:spPr bwMode="auto">
          <a:xfrm flipV="1">
            <a:off x="457200" y="3238500"/>
            <a:ext cx="838200" cy="9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4362" name="AutoShape 106"/>
          <p:cNvCxnSpPr>
            <a:cxnSpLocks noChangeShapeType="1"/>
          </p:cNvCxnSpPr>
          <p:nvPr/>
        </p:nvCxnSpPr>
        <p:spPr bwMode="auto">
          <a:xfrm>
            <a:off x="3206750" y="2343150"/>
            <a:ext cx="914400" cy="190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4363" name="Text Box 107"/>
          <p:cNvSpPr txBox="1">
            <a:spLocks noChangeArrowheads="1"/>
          </p:cNvSpPr>
          <p:nvPr/>
        </p:nvSpPr>
        <p:spPr bwMode="auto">
          <a:xfrm>
            <a:off x="228600" y="2620963"/>
            <a:ext cx="9845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H</a:t>
            </a:r>
            <a:r>
              <a:rPr lang="en-US" sz="3200" i="1" baseline="-25000" dirty="0">
                <a:latin typeface="Comic Sans MS" pitchFamily="66" charset="0"/>
              </a:rPr>
              <a:t>i </a:t>
            </a:r>
            <a:r>
              <a:rPr lang="en-US" sz="3200" baseline="-25000" dirty="0">
                <a:latin typeface="Comic Sans MS" pitchFamily="66" charset="0"/>
              </a:rPr>
              <a:t>– 1</a:t>
            </a:r>
          </a:p>
        </p:txBody>
      </p:sp>
      <p:sp>
        <p:nvSpPr>
          <p:cNvPr id="864364" name="Text Box 108"/>
          <p:cNvSpPr txBox="1">
            <a:spLocks noChangeArrowheads="1"/>
          </p:cNvSpPr>
          <p:nvPr/>
        </p:nvSpPr>
        <p:spPr bwMode="auto">
          <a:xfrm>
            <a:off x="3276600" y="5029200"/>
            <a:ext cx="659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latin typeface="Comic Sans MS" pitchFamily="66" charset="0"/>
              </a:rPr>
              <a:t>H</a:t>
            </a:r>
            <a:r>
              <a:rPr lang="en-US" sz="3200" i="1" baseline="-25000">
                <a:latin typeface="Comic Sans MS" pitchFamily="66" charset="0"/>
              </a:rPr>
              <a:t>i </a:t>
            </a:r>
            <a:endParaRPr lang="en-US" sz="3200" baseline="-25000">
              <a:latin typeface="Comic Sans MS" pitchFamily="66" charset="0"/>
            </a:endParaRPr>
          </a:p>
        </p:txBody>
      </p:sp>
      <p:cxnSp>
        <p:nvCxnSpPr>
          <p:cNvPr id="864365" name="AutoShape 109"/>
          <p:cNvCxnSpPr>
            <a:cxnSpLocks noChangeShapeType="1"/>
            <a:stCxn id="864358" idx="4"/>
          </p:cNvCxnSpPr>
          <p:nvPr/>
        </p:nvCxnSpPr>
        <p:spPr bwMode="auto">
          <a:xfrm>
            <a:off x="3187700" y="4946650"/>
            <a:ext cx="4763" cy="6985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4366" name="AutoShape 110"/>
          <p:cNvSpPr>
            <a:spLocks noChangeArrowheads="1"/>
          </p:cNvSpPr>
          <p:nvPr/>
        </p:nvSpPr>
        <p:spPr bwMode="auto">
          <a:xfrm>
            <a:off x="2514600" y="1143000"/>
            <a:ext cx="1447800" cy="762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99FF">
                  <a:gamma/>
                  <a:tint val="1921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F99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 i="1">
                <a:latin typeface="Comic Sans MS" pitchFamily="66" charset="0"/>
              </a:rPr>
              <a:t>m</a:t>
            </a:r>
            <a:r>
              <a:rPr lang="en-US" sz="2400" b="1" i="1" baseline="-25000">
                <a:latin typeface="Comic Sans MS" pitchFamily="66" charset="0"/>
              </a:rPr>
              <a:t>i</a:t>
            </a:r>
            <a:endParaRPr lang="en-US" sz="1800" i="1" baseline="-25000">
              <a:latin typeface="Comic Sans MS" pitchFamily="66" charset="0"/>
            </a:endParaRPr>
          </a:p>
        </p:txBody>
      </p:sp>
      <p:grpSp>
        <p:nvGrpSpPr>
          <p:cNvPr id="864371" name="Group 115"/>
          <p:cNvGrpSpPr>
            <a:grpSpLocks/>
          </p:cNvGrpSpPr>
          <p:nvPr/>
        </p:nvGrpSpPr>
        <p:grpSpPr bwMode="auto">
          <a:xfrm>
            <a:off x="3949700" y="5362575"/>
            <a:ext cx="4994275" cy="1495425"/>
            <a:chOff x="3832" y="2418"/>
            <a:chExt cx="3146" cy="942"/>
          </a:xfrm>
        </p:grpSpPr>
        <p:sp>
          <p:nvSpPr>
            <p:cNvPr id="864368" name="Text Box 112"/>
            <p:cNvSpPr txBox="1">
              <a:spLocks noChangeArrowheads="1"/>
            </p:cNvSpPr>
            <p:nvPr/>
          </p:nvSpPr>
          <p:spPr bwMode="auto">
            <a:xfrm>
              <a:off x="3944" y="2418"/>
              <a:ext cx="30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i="1" dirty="0">
                  <a:latin typeface="Comic Sans MS" pitchFamily="66" charset="0"/>
                </a:rPr>
                <a:t>H</a:t>
              </a:r>
              <a:r>
                <a:rPr lang="en-US" sz="4000" i="1" baseline="-25000" dirty="0">
                  <a:latin typeface="Comic Sans MS" pitchFamily="66" charset="0"/>
                </a:rPr>
                <a:t>i</a:t>
              </a:r>
              <a:r>
                <a:rPr lang="en-US" sz="4000" dirty="0">
                  <a:latin typeface="Comic Sans MS" pitchFamily="66" charset="0"/>
                </a:rPr>
                <a:t> = </a:t>
              </a:r>
              <a:r>
                <a:rPr lang="en-US" sz="4000" i="1" dirty="0" err="1">
                  <a:solidFill>
                    <a:schemeClr val="hlink"/>
                  </a:solidFill>
                  <a:latin typeface="Comic Sans MS" pitchFamily="66" charset="0"/>
                </a:rPr>
                <a:t>E</a:t>
              </a:r>
              <a:r>
                <a:rPr lang="en-US" sz="4000" i="1" baseline="-25000" dirty="0" err="1">
                  <a:solidFill>
                    <a:srgbClr val="66FF33"/>
                  </a:solidFill>
                  <a:latin typeface="Comic Sans MS" pitchFamily="66" charset="0"/>
                </a:rPr>
                <a:t>g</a:t>
              </a:r>
              <a:r>
                <a:rPr lang="en-US" sz="4000" i="1" baseline="-25000" dirty="0">
                  <a:solidFill>
                    <a:srgbClr val="66FF33"/>
                  </a:solidFill>
                  <a:latin typeface="Comic Sans MS" pitchFamily="66" charset="0"/>
                </a:rPr>
                <a:t> </a:t>
              </a:r>
              <a:r>
                <a:rPr lang="en-US" sz="4000" baseline="-25000" dirty="0">
                  <a:latin typeface="Comic Sans MS" pitchFamily="66" charset="0"/>
                </a:rPr>
                <a:t>(</a:t>
              </a:r>
              <a:r>
                <a:rPr lang="en-US" sz="4000" i="1" baseline="-25000" dirty="0">
                  <a:latin typeface="Comic Sans MS" pitchFamily="66" charset="0"/>
                </a:rPr>
                <a:t>H   </a:t>
              </a:r>
              <a:r>
                <a:rPr lang="en-US" sz="4000" baseline="-25000" dirty="0">
                  <a:latin typeface="Comic Sans MS" pitchFamily="66" charset="0"/>
                </a:rPr>
                <a:t>) </a:t>
              </a:r>
              <a:r>
                <a:rPr lang="en-US" sz="4000" dirty="0">
                  <a:latin typeface="Comic Sans MS" pitchFamily="66" charset="0"/>
                </a:rPr>
                <a:t>(</a:t>
              </a:r>
              <a:r>
                <a:rPr lang="en-US" sz="4000" i="1" dirty="0">
                  <a:solidFill>
                    <a:srgbClr val="FF99FF"/>
                  </a:solidFill>
                  <a:latin typeface="Comic Sans MS" pitchFamily="66" charset="0"/>
                </a:rPr>
                <a:t>m</a:t>
              </a:r>
              <a:r>
                <a:rPr lang="en-US" sz="4000" i="1" baseline="-25000" dirty="0">
                  <a:solidFill>
                    <a:srgbClr val="FF99FF"/>
                  </a:solidFill>
                  <a:latin typeface="Comic Sans MS" pitchFamily="66" charset="0"/>
                </a:rPr>
                <a:t>i</a:t>
              </a:r>
              <a:r>
                <a:rPr lang="en-US" sz="4000" dirty="0">
                  <a:latin typeface="Comic Sans MS" pitchFamily="66" charset="0"/>
                </a:rPr>
                <a:t>)</a:t>
              </a:r>
              <a:r>
                <a:rPr lang="en-US" sz="4000" dirty="0">
                  <a:solidFill>
                    <a:schemeClr val="bg2"/>
                  </a:solidFill>
                  <a:latin typeface="Comic Sans MS" pitchFamily="66" charset="0"/>
                </a:rPr>
                <a:t> </a:t>
              </a:r>
              <a:r>
                <a:rPr lang="en-US" sz="4000" dirty="0">
                  <a:solidFill>
                    <a:schemeClr val="tx2"/>
                  </a:solidFill>
                  <a:latin typeface="Comic Sans MS" pitchFamily="66" charset="0"/>
                  <a:sym typeface="Symbol" pitchFamily="18" charset="2"/>
                </a:rPr>
                <a:t></a:t>
              </a:r>
              <a:r>
                <a:rPr lang="en-US" sz="4000" dirty="0">
                  <a:solidFill>
                    <a:schemeClr val="bg2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000" i="1" dirty="0">
                  <a:solidFill>
                    <a:srgbClr val="FF99FF"/>
                  </a:solidFill>
                  <a:latin typeface="Comic Sans MS" pitchFamily="66" charset="0"/>
                  <a:sym typeface="Symbol" pitchFamily="18" charset="2"/>
                </a:rPr>
                <a:t>m</a:t>
              </a:r>
              <a:r>
                <a:rPr lang="en-US" sz="4000" i="1" baseline="-25000" dirty="0">
                  <a:solidFill>
                    <a:srgbClr val="FF99FF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</a:p>
          </p:txBody>
        </p:sp>
        <p:sp>
          <p:nvSpPr>
            <p:cNvPr id="864370" name="Rectangle 114"/>
            <p:cNvSpPr>
              <a:spLocks noChangeArrowheads="1"/>
            </p:cNvSpPr>
            <p:nvPr/>
          </p:nvSpPr>
          <p:spPr bwMode="auto">
            <a:xfrm>
              <a:off x="3832" y="3120"/>
              <a:ext cx="33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 baseline="-25000">
                  <a:solidFill>
                    <a:schemeClr val="bg2"/>
                  </a:solidFill>
                  <a:latin typeface="Comic Sans MS" pitchFamily="66" charset="0"/>
                </a:rPr>
                <a:t>i</a:t>
              </a:r>
              <a:r>
                <a:rPr lang="en-US" sz="2800" baseline="-25000">
                  <a:solidFill>
                    <a:schemeClr val="bg2"/>
                  </a:solidFill>
                  <a:latin typeface="Comic Sans MS" pitchFamily="66" charset="0"/>
                </a:rPr>
                <a:t> -1</a:t>
              </a:r>
            </a:p>
          </p:txBody>
        </p:sp>
      </p:grpSp>
      <p:sp>
        <p:nvSpPr>
          <p:cNvPr id="864373" name="Rectangle 117"/>
          <p:cNvSpPr>
            <a:spLocks noGrp="1" noChangeArrowheads="1"/>
          </p:cNvSpPr>
          <p:nvPr>
            <p:ph type="body" idx="1"/>
          </p:nvPr>
        </p:nvSpPr>
        <p:spPr>
          <a:xfrm>
            <a:off x="4572000" y="1414463"/>
            <a:ext cx="4191000" cy="3816350"/>
          </a:xfrm>
          <a:ln/>
        </p:spPr>
        <p:txBody>
          <a:bodyPr/>
          <a:lstStyle/>
          <a:p>
            <a:pPr algn="just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“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”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b="1" dirty="0"/>
              <a:t>Davies-Mayer</a:t>
            </a:r>
          </a:p>
          <a:p>
            <a:pPr algn="just"/>
            <a:r>
              <a:rPr lang="en-US" dirty="0"/>
              <a:t>Ở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i="1" dirty="0">
                <a:latin typeface="Comic Sans MS" pitchFamily="66" charset="0"/>
              </a:rPr>
              <a:t>H</a:t>
            </a:r>
            <a:r>
              <a:rPr lang="en-US" baseline="-25000" dirty="0">
                <a:latin typeface="Comic Sans MS" pitchFamily="66" charset="0"/>
              </a:rPr>
              <a:t>0</a:t>
            </a:r>
          </a:p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>
                <a:solidFill>
                  <a:srgbClr val="8BC5FF"/>
                </a:solidFill>
                <a:latin typeface="Comic Sans MS" pitchFamily="66" charset="0"/>
              </a:rPr>
              <a:t>E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>
                <a:solidFill>
                  <a:srgbClr val="66FF33"/>
                </a:solidFill>
                <a:latin typeface="Comic Sans MS" pitchFamily="66" charset="0"/>
              </a:rPr>
              <a:t>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i="1" dirty="0">
                <a:latin typeface="Comic Sans MS" pitchFamily="66" charset="0"/>
              </a:rPr>
              <a:t>H</a:t>
            </a:r>
            <a:r>
              <a:rPr lang="en-US" i="1" baseline="-25000" dirty="0">
                <a:latin typeface="Comic Sans MS" pitchFamily="66" charset="0"/>
              </a:rPr>
              <a:t>i </a:t>
            </a:r>
            <a:r>
              <a:rPr lang="en-US" baseline="-25000" dirty="0">
                <a:latin typeface="Comic Sans MS" pitchFamily="66" charset="0"/>
              </a:rPr>
              <a:t>-1</a:t>
            </a:r>
            <a:r>
              <a:rPr lang="en-US" baseline="-25000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>
                <a:solidFill>
                  <a:srgbClr val="8BC5FF"/>
                </a:solidFill>
                <a:latin typeface="Comic Sans MS" pitchFamily="66" charset="0"/>
              </a:rPr>
              <a:t>E</a:t>
            </a:r>
            <a:endParaRPr lang="en-US" i="1" baseline="-25000" dirty="0">
              <a:solidFill>
                <a:srgbClr val="8BC5FF"/>
              </a:solidFill>
              <a:latin typeface="Comic Sans MS" pitchFamily="66" charset="0"/>
            </a:endParaRPr>
          </a:p>
        </p:txBody>
      </p:sp>
      <p:pic>
        <p:nvPicPr>
          <p:cNvPr id="864375" name="Picture 119" descr="key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686050"/>
            <a:ext cx="658812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21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Davies-Meyer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1879600" y="2895600"/>
            <a:ext cx="838200" cy="685800"/>
          </a:xfrm>
          <a:prstGeom prst="rect">
            <a:avLst/>
          </a:prstGeom>
          <a:gradFill rotWithShape="0">
            <a:gsLst>
              <a:gs pos="0">
                <a:srgbClr val="0097CC">
                  <a:gamma/>
                  <a:tint val="19216"/>
                  <a:invGamma/>
                </a:srgbClr>
              </a:gs>
              <a:gs pos="100000">
                <a:srgbClr val="0097CC"/>
              </a:gs>
            </a:gsLst>
            <a:lin ang="5400000" scaled="1"/>
          </a:gradFill>
          <a:ln w="3175" algn="ctr">
            <a:solidFill>
              <a:srgbClr val="8BC5FF"/>
            </a:solidFill>
            <a:miter lim="800000"/>
            <a:headEnd/>
            <a:tailEnd/>
          </a:ln>
          <a:effectLst>
            <a:prstShdw prst="shdw17" dist="17961" dir="18900000">
              <a:srgbClr val="8BC5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E</a:t>
            </a:r>
            <a:endParaRPr lang="en-US" sz="3200" b="1" baseline="-25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2308225" y="1905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6" name="Line 6"/>
          <p:cNvSpPr>
            <a:spLocks noChangeShapeType="1"/>
          </p:cNvSpPr>
          <p:nvPr/>
        </p:nvSpPr>
        <p:spPr bwMode="auto">
          <a:xfrm>
            <a:off x="3190875" y="2346325"/>
            <a:ext cx="9525" cy="2301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7" name="Line 7"/>
          <p:cNvSpPr>
            <a:spLocks noChangeShapeType="1"/>
          </p:cNvSpPr>
          <p:nvPr/>
        </p:nvSpPr>
        <p:spPr bwMode="auto">
          <a:xfrm flipH="1">
            <a:off x="2514600" y="4648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9" name="Oval 9"/>
          <p:cNvSpPr>
            <a:spLocks noChangeArrowheads="1"/>
          </p:cNvSpPr>
          <p:nvPr/>
        </p:nvSpPr>
        <p:spPr bwMode="auto">
          <a:xfrm>
            <a:off x="2009775" y="4419600"/>
            <a:ext cx="527050" cy="527050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</a:t>
            </a:r>
          </a:p>
        </p:txBody>
      </p:sp>
      <p:cxnSp>
        <p:nvCxnSpPr>
          <p:cNvPr id="865290" name="AutoShape 10"/>
          <p:cNvCxnSpPr>
            <a:cxnSpLocks noChangeShapeType="1"/>
            <a:stCxn id="865284" idx="2"/>
            <a:endCxn id="865289" idx="0"/>
          </p:cNvCxnSpPr>
          <p:nvPr/>
        </p:nvCxnSpPr>
        <p:spPr bwMode="auto">
          <a:xfrm flipH="1">
            <a:off x="2273300" y="3581400"/>
            <a:ext cx="25400" cy="838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5291" name="AutoShape 11"/>
          <p:cNvCxnSpPr>
            <a:cxnSpLocks noChangeShapeType="1"/>
            <a:endCxn id="865284" idx="1"/>
          </p:cNvCxnSpPr>
          <p:nvPr/>
        </p:nvCxnSpPr>
        <p:spPr bwMode="auto">
          <a:xfrm>
            <a:off x="1219200" y="3238500"/>
            <a:ext cx="660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5293" name="AutoShape 13"/>
          <p:cNvCxnSpPr>
            <a:cxnSpLocks noChangeShapeType="1"/>
          </p:cNvCxnSpPr>
          <p:nvPr/>
        </p:nvCxnSpPr>
        <p:spPr bwMode="auto">
          <a:xfrm>
            <a:off x="2292350" y="2343150"/>
            <a:ext cx="914400" cy="190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5294" name="Text Box 14"/>
          <p:cNvSpPr txBox="1">
            <a:spLocks noChangeArrowheads="1"/>
          </p:cNvSpPr>
          <p:nvPr/>
        </p:nvSpPr>
        <p:spPr bwMode="auto">
          <a:xfrm>
            <a:off x="1828800" y="1371600"/>
            <a:ext cx="9845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H</a:t>
            </a:r>
            <a:r>
              <a:rPr lang="en-US" sz="3200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 </a:t>
            </a:r>
            <a:r>
              <a:rPr lang="en-US" sz="32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– 1</a:t>
            </a:r>
          </a:p>
        </p:txBody>
      </p:sp>
      <p:sp>
        <p:nvSpPr>
          <p:cNvPr id="865295" name="Text Box 15"/>
          <p:cNvSpPr txBox="1">
            <a:spLocks noChangeArrowheads="1"/>
          </p:cNvSpPr>
          <p:nvPr/>
        </p:nvSpPr>
        <p:spPr bwMode="auto">
          <a:xfrm>
            <a:off x="2286000" y="5029200"/>
            <a:ext cx="659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H</a:t>
            </a:r>
            <a:r>
              <a:rPr lang="en-US" sz="3200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 </a:t>
            </a:r>
            <a:endParaRPr lang="en-US" sz="3200" baseline="-2500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cxnSp>
        <p:nvCxnSpPr>
          <p:cNvPr id="865296" name="AutoShape 16"/>
          <p:cNvCxnSpPr>
            <a:cxnSpLocks noChangeShapeType="1"/>
            <a:stCxn id="865289" idx="4"/>
          </p:cNvCxnSpPr>
          <p:nvPr/>
        </p:nvCxnSpPr>
        <p:spPr bwMode="auto">
          <a:xfrm flipH="1">
            <a:off x="2247900" y="4946650"/>
            <a:ext cx="25400" cy="8445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5297" name="AutoShape 17"/>
          <p:cNvSpPr>
            <a:spLocks noChangeArrowheads="1"/>
          </p:cNvSpPr>
          <p:nvPr/>
        </p:nvSpPr>
        <p:spPr bwMode="auto">
          <a:xfrm rot="16200000">
            <a:off x="38100" y="2857500"/>
            <a:ext cx="1447800" cy="762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99FF">
                  <a:gamma/>
                  <a:tint val="1921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F99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 eaLnBrk="1" hangingPunct="1"/>
            <a:r>
              <a:rPr lang="en-US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m</a:t>
            </a:r>
            <a:r>
              <a:rPr lang="en-US" sz="24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i</a:t>
            </a:r>
            <a:endParaRPr lang="en-US" sz="1800" i="1" baseline="-25000">
              <a:effectLst/>
              <a:latin typeface="Comic Sans MS" pitchFamily="66" charset="0"/>
            </a:endParaRPr>
          </a:p>
        </p:txBody>
      </p:sp>
      <p:pic>
        <p:nvPicPr>
          <p:cNvPr id="865302" name="Picture 22" descr="key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6050"/>
            <a:ext cx="658813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5304" name="Group 24"/>
          <p:cNvGrpSpPr>
            <a:grpSpLocks/>
          </p:cNvGrpSpPr>
          <p:nvPr/>
        </p:nvGrpSpPr>
        <p:grpSpPr bwMode="auto">
          <a:xfrm>
            <a:off x="4038600" y="5478462"/>
            <a:ext cx="4779963" cy="930275"/>
            <a:chOff x="2544" y="2832"/>
            <a:chExt cx="3011" cy="586"/>
          </a:xfrm>
        </p:grpSpPr>
        <p:sp>
          <p:nvSpPr>
            <p:cNvPr id="865299" name="Text Box 19"/>
            <p:cNvSpPr txBox="1">
              <a:spLocks noChangeArrowheads="1"/>
            </p:cNvSpPr>
            <p:nvPr/>
          </p:nvSpPr>
          <p:spPr bwMode="auto">
            <a:xfrm>
              <a:off x="2544" y="2832"/>
              <a:ext cx="30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i="1" dirty="0">
                  <a:latin typeface="Comic Sans MS" pitchFamily="66" charset="0"/>
                </a:rPr>
                <a:t>H</a:t>
              </a:r>
              <a:r>
                <a:rPr lang="en-US" sz="4000" i="1" baseline="-25000" dirty="0">
                  <a:latin typeface="Comic Sans MS" pitchFamily="66" charset="0"/>
                </a:rPr>
                <a:t>i</a:t>
              </a:r>
              <a:r>
                <a:rPr lang="en-US" sz="4000" dirty="0">
                  <a:latin typeface="Comic Sans MS" pitchFamily="66" charset="0"/>
                </a:rPr>
                <a:t> = </a:t>
              </a:r>
              <a:r>
                <a:rPr lang="en-US" sz="4000" i="1" dirty="0">
                  <a:solidFill>
                    <a:schemeClr val="hlink"/>
                  </a:solidFill>
                  <a:latin typeface="Comic Sans MS" pitchFamily="66" charset="0"/>
                </a:rPr>
                <a:t>E</a:t>
              </a:r>
              <a:r>
                <a:rPr lang="en-US" dirty="0"/>
                <a:t>      </a:t>
              </a:r>
              <a:r>
                <a:rPr lang="en-US" sz="4000" dirty="0">
                  <a:latin typeface="Comic Sans MS" pitchFamily="66" charset="0"/>
                </a:rPr>
                <a:t>(</a:t>
              </a:r>
              <a:r>
                <a:rPr lang="en-US" sz="4000" i="1" dirty="0">
                  <a:latin typeface="Comic Sans MS" pitchFamily="66" charset="0"/>
                </a:rPr>
                <a:t>H</a:t>
              </a:r>
              <a:r>
                <a:rPr lang="en-US" sz="4000" i="1" baseline="-25000" dirty="0">
                  <a:latin typeface="Comic Sans MS" pitchFamily="66" charset="0"/>
                </a:rPr>
                <a:t>i </a:t>
              </a:r>
              <a:r>
                <a:rPr lang="en-US" sz="4000" baseline="-25000" dirty="0">
                  <a:latin typeface="Comic Sans MS" pitchFamily="66" charset="0"/>
                </a:rPr>
                <a:t>–1</a:t>
              </a:r>
              <a:r>
                <a:rPr lang="en-US" sz="4000" dirty="0">
                  <a:latin typeface="Comic Sans MS" pitchFamily="66" charset="0"/>
                </a:rPr>
                <a:t>)</a:t>
              </a:r>
              <a:r>
                <a:rPr lang="en-US" sz="4000" baseline="-25000" dirty="0">
                  <a:latin typeface="Comic Sans MS" pitchFamily="66" charset="0"/>
                </a:rPr>
                <a:t> </a:t>
              </a:r>
              <a:r>
                <a:rPr lang="en-US" sz="4000" dirty="0">
                  <a:solidFill>
                    <a:schemeClr val="tx2"/>
                  </a:solidFill>
                  <a:latin typeface="Comic Sans MS" pitchFamily="66" charset="0"/>
                  <a:sym typeface="Symbol" pitchFamily="18" charset="2"/>
                </a:rPr>
                <a:t></a:t>
              </a:r>
              <a:r>
                <a:rPr lang="en-US" sz="4000" dirty="0">
                  <a:solidFill>
                    <a:schemeClr val="bg2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000" i="1" dirty="0">
                  <a:latin typeface="Comic Sans MS" pitchFamily="66" charset="0"/>
                </a:rPr>
                <a:t>H</a:t>
              </a:r>
              <a:r>
                <a:rPr lang="en-US" sz="4000" i="1" baseline="-25000" dirty="0">
                  <a:latin typeface="Comic Sans MS" pitchFamily="66" charset="0"/>
                </a:rPr>
                <a:t>i </a:t>
              </a:r>
              <a:r>
                <a:rPr lang="en-US" sz="4000" baseline="-25000" dirty="0">
                  <a:latin typeface="Comic Sans MS" pitchFamily="66" charset="0"/>
                </a:rPr>
                <a:t>–1</a:t>
              </a:r>
            </a:p>
          </p:txBody>
        </p:sp>
        <p:sp>
          <p:nvSpPr>
            <p:cNvPr id="865301" name="Rectangle 21"/>
            <p:cNvSpPr>
              <a:spLocks noChangeArrowheads="1"/>
            </p:cNvSpPr>
            <p:nvPr/>
          </p:nvSpPr>
          <p:spPr bwMode="auto">
            <a:xfrm>
              <a:off x="3409" y="2976"/>
              <a:ext cx="43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4000" i="1">
                  <a:solidFill>
                    <a:srgbClr val="FF99FF"/>
                  </a:solidFill>
                  <a:sym typeface="Symbol" pitchFamily="18" charset="2"/>
                </a:rPr>
                <a:t>m</a:t>
              </a:r>
              <a:r>
                <a:rPr lang="en-US" sz="4000" i="1" baseline="-25000">
                  <a:solidFill>
                    <a:srgbClr val="FF99FF"/>
                  </a:solidFill>
                  <a:sym typeface="Symbol" pitchFamily="18" charset="2"/>
                </a:rPr>
                <a:t>i</a:t>
              </a:r>
            </a:p>
          </p:txBody>
        </p:sp>
      </p:grpSp>
      <p:sp>
        <p:nvSpPr>
          <p:cNvPr id="86530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0" y="1414463"/>
            <a:ext cx="4191000" cy="4200525"/>
          </a:xfrm>
          <a:ln/>
        </p:spPr>
        <p:txBody>
          <a:bodyPr/>
          <a:lstStyle/>
          <a:p>
            <a:pPr algn="just"/>
            <a:r>
              <a:rPr lang="en-US"/>
              <a:t>Kiến trúc “đối ngẫu” với kiến trúc </a:t>
            </a:r>
            <a:r>
              <a:rPr lang="en-US" b="1"/>
              <a:t>Matyas-Meyer-Oseas</a:t>
            </a:r>
          </a:p>
          <a:p>
            <a:pPr algn="just"/>
            <a:r>
              <a:rPr lang="en-US"/>
              <a:t>Ở khối đầu tiên, cần sử dụng giá trị khởi đầu </a:t>
            </a:r>
            <a:r>
              <a:rPr lang="en-US" i="1">
                <a:latin typeface="Comic Sans MS" pitchFamily="66" charset="0"/>
              </a:rPr>
              <a:t>H</a:t>
            </a:r>
            <a:r>
              <a:rPr lang="en-US" baseline="-25000">
                <a:latin typeface="Comic Sans MS" pitchFamily="66" charset="0"/>
              </a:rPr>
              <a:t>0</a:t>
            </a:r>
          </a:p>
          <a:p>
            <a:pPr algn="just"/>
            <a:r>
              <a:rPr lang="en-US"/>
              <a:t>Nếu hàm </a:t>
            </a:r>
            <a:r>
              <a:rPr lang="en-US" i="1">
                <a:solidFill>
                  <a:srgbClr val="8BC5FF"/>
                </a:solidFill>
                <a:latin typeface="Comic Sans MS" pitchFamily="66" charset="0"/>
              </a:rPr>
              <a:t>E</a:t>
            </a:r>
            <a:r>
              <a:rPr lang="en-US"/>
              <a:t> không an toàn thì có thể áp dụng phương pháp fixed point attack đế tấn công hàm băm tương ứng</a:t>
            </a:r>
            <a:endParaRPr lang="en-US" i="1">
              <a:solidFill>
                <a:srgbClr val="8BC5FF"/>
              </a:solidFill>
              <a:latin typeface="Comic Sans MS" pitchFamily="66" charset="0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5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Miyaguchi-Preneel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2794000" y="2895600"/>
            <a:ext cx="838200" cy="685800"/>
          </a:xfrm>
          <a:prstGeom prst="rect">
            <a:avLst/>
          </a:prstGeom>
          <a:gradFill rotWithShape="0">
            <a:gsLst>
              <a:gs pos="0">
                <a:srgbClr val="0097CC">
                  <a:gamma/>
                  <a:tint val="19216"/>
                  <a:invGamma/>
                </a:srgbClr>
              </a:gs>
              <a:gs pos="100000">
                <a:srgbClr val="0097CC"/>
              </a:gs>
            </a:gsLst>
            <a:lin ang="5400000" scaled="1"/>
          </a:gradFill>
          <a:ln w="3175" algn="ctr">
            <a:solidFill>
              <a:srgbClr val="8BC5FF"/>
            </a:solidFill>
            <a:miter lim="800000"/>
            <a:headEnd/>
            <a:tailEnd/>
          </a:ln>
          <a:effectLst>
            <a:prstShdw prst="shdw17" dist="17961" dir="18900000">
              <a:srgbClr val="8BC5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sz="3200" b="1">
                <a:latin typeface="Comic Sans MS" pitchFamily="66" charset="0"/>
              </a:rPr>
              <a:t>E</a:t>
            </a:r>
            <a:endParaRPr lang="en-US" sz="3200" b="1" baseline="-25000">
              <a:latin typeface="Comic Sans MS" pitchFamily="66" charset="0"/>
            </a:endParaRP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3222625" y="1905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4" name="Line 6"/>
          <p:cNvSpPr>
            <a:spLocks noChangeShapeType="1"/>
          </p:cNvSpPr>
          <p:nvPr/>
        </p:nvSpPr>
        <p:spPr bwMode="auto">
          <a:xfrm>
            <a:off x="4105275" y="2346325"/>
            <a:ext cx="9525" cy="23780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5" name="Line 7"/>
          <p:cNvSpPr>
            <a:spLocks noChangeShapeType="1"/>
          </p:cNvSpPr>
          <p:nvPr/>
        </p:nvSpPr>
        <p:spPr bwMode="auto">
          <a:xfrm flipH="1">
            <a:off x="3429000" y="47244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1295400" y="2895600"/>
            <a:ext cx="838200" cy="685800"/>
          </a:xfrm>
          <a:prstGeom prst="rect">
            <a:avLst/>
          </a:prstGeom>
          <a:gradFill rotWithShape="0">
            <a:gsLst>
              <a:gs pos="0">
                <a:srgbClr val="00CC66">
                  <a:gamma/>
                  <a:tint val="19216"/>
                  <a:invGamma/>
                </a:srgbClr>
              </a:gs>
              <a:gs pos="100000">
                <a:srgbClr val="00CC6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00CC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Comic Sans MS" pitchFamily="66" charset="0"/>
              </a:rPr>
              <a:t>g</a:t>
            </a:r>
          </a:p>
        </p:txBody>
      </p:sp>
      <p:sp>
        <p:nvSpPr>
          <p:cNvPr id="867337" name="Oval 9"/>
          <p:cNvSpPr>
            <a:spLocks noChangeArrowheads="1"/>
          </p:cNvSpPr>
          <p:nvPr/>
        </p:nvSpPr>
        <p:spPr bwMode="auto">
          <a:xfrm>
            <a:off x="2924175" y="4419600"/>
            <a:ext cx="527050" cy="527050"/>
          </a:xfrm>
          <a:prstGeom prst="ellipse">
            <a:avLst/>
          </a:prstGeom>
          <a:gradFill rotWithShape="0">
            <a:gsLst>
              <a:gs pos="0">
                <a:srgbClr val="FECF36">
                  <a:gamma/>
                  <a:tint val="19216"/>
                  <a:invGamma/>
                </a:srgbClr>
              </a:gs>
              <a:gs pos="100000">
                <a:srgbClr val="FECF36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ECF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>
                <a:latin typeface="Courier New" pitchFamily="49" charset="0"/>
                <a:sym typeface="Symbol" pitchFamily="18" charset="2"/>
              </a:rPr>
              <a:t></a:t>
            </a:r>
          </a:p>
        </p:txBody>
      </p:sp>
      <p:cxnSp>
        <p:nvCxnSpPr>
          <p:cNvPr id="867338" name="AutoShape 10"/>
          <p:cNvCxnSpPr>
            <a:cxnSpLocks noChangeShapeType="1"/>
            <a:stCxn id="867332" idx="2"/>
            <a:endCxn id="867337" idx="0"/>
          </p:cNvCxnSpPr>
          <p:nvPr/>
        </p:nvCxnSpPr>
        <p:spPr bwMode="auto">
          <a:xfrm flipH="1">
            <a:off x="3187700" y="3581400"/>
            <a:ext cx="25400" cy="838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7339" name="AutoShape 11"/>
          <p:cNvCxnSpPr>
            <a:cxnSpLocks noChangeShapeType="1"/>
            <a:stCxn id="867336" idx="3"/>
            <a:endCxn id="867332" idx="1"/>
          </p:cNvCxnSpPr>
          <p:nvPr/>
        </p:nvCxnSpPr>
        <p:spPr bwMode="auto">
          <a:xfrm>
            <a:off x="2133600" y="3238500"/>
            <a:ext cx="660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7340" name="AutoShape 12"/>
          <p:cNvCxnSpPr>
            <a:cxnSpLocks noChangeShapeType="1"/>
            <a:endCxn id="867336" idx="1"/>
          </p:cNvCxnSpPr>
          <p:nvPr/>
        </p:nvCxnSpPr>
        <p:spPr bwMode="auto">
          <a:xfrm flipV="1">
            <a:off x="457200" y="3238500"/>
            <a:ext cx="838200" cy="95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7341" name="AutoShape 13"/>
          <p:cNvCxnSpPr>
            <a:cxnSpLocks noChangeShapeType="1"/>
          </p:cNvCxnSpPr>
          <p:nvPr/>
        </p:nvCxnSpPr>
        <p:spPr bwMode="auto">
          <a:xfrm>
            <a:off x="3206750" y="2343150"/>
            <a:ext cx="914400" cy="190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7342" name="Text Box 14"/>
          <p:cNvSpPr txBox="1">
            <a:spLocks noChangeArrowheads="1"/>
          </p:cNvSpPr>
          <p:nvPr/>
        </p:nvSpPr>
        <p:spPr bwMode="auto">
          <a:xfrm>
            <a:off x="228600" y="2620963"/>
            <a:ext cx="9845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latin typeface="Comic Sans MS" pitchFamily="66" charset="0"/>
              </a:rPr>
              <a:t>H</a:t>
            </a:r>
            <a:r>
              <a:rPr lang="en-US" sz="3200" i="1" baseline="-25000">
                <a:latin typeface="Comic Sans MS" pitchFamily="66" charset="0"/>
              </a:rPr>
              <a:t>i </a:t>
            </a:r>
            <a:r>
              <a:rPr lang="en-US" sz="3200" baseline="-25000">
                <a:latin typeface="Comic Sans MS" pitchFamily="66" charset="0"/>
              </a:rPr>
              <a:t>– 1</a:t>
            </a:r>
          </a:p>
        </p:txBody>
      </p:sp>
      <p:sp>
        <p:nvSpPr>
          <p:cNvPr id="867343" name="Text Box 15"/>
          <p:cNvSpPr txBox="1">
            <a:spLocks noChangeArrowheads="1"/>
          </p:cNvSpPr>
          <p:nvPr/>
        </p:nvSpPr>
        <p:spPr bwMode="auto">
          <a:xfrm>
            <a:off x="3200400" y="5105400"/>
            <a:ext cx="659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latin typeface="Comic Sans MS" pitchFamily="66" charset="0"/>
              </a:rPr>
              <a:t>H</a:t>
            </a:r>
            <a:r>
              <a:rPr lang="en-US" sz="3200" i="1" baseline="-25000">
                <a:latin typeface="Comic Sans MS" pitchFamily="66" charset="0"/>
              </a:rPr>
              <a:t>i </a:t>
            </a:r>
            <a:endParaRPr lang="en-US" sz="3200" baseline="-25000">
              <a:latin typeface="Comic Sans MS" pitchFamily="66" charset="0"/>
            </a:endParaRPr>
          </a:p>
        </p:txBody>
      </p:sp>
      <p:cxnSp>
        <p:nvCxnSpPr>
          <p:cNvPr id="867344" name="AutoShape 16"/>
          <p:cNvCxnSpPr>
            <a:cxnSpLocks noChangeShapeType="1"/>
            <a:stCxn id="867337" idx="4"/>
          </p:cNvCxnSpPr>
          <p:nvPr/>
        </p:nvCxnSpPr>
        <p:spPr bwMode="auto">
          <a:xfrm flipH="1">
            <a:off x="3162300" y="4946650"/>
            <a:ext cx="25400" cy="8445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7345" name="AutoShape 17"/>
          <p:cNvSpPr>
            <a:spLocks noChangeArrowheads="1"/>
          </p:cNvSpPr>
          <p:nvPr/>
        </p:nvSpPr>
        <p:spPr bwMode="auto">
          <a:xfrm>
            <a:off x="2514600" y="1143000"/>
            <a:ext cx="1447800" cy="762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99FF">
                  <a:gamma/>
                  <a:tint val="1921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ffectLst>
            <a:prstShdw prst="shdw17" dist="17961" dir="18900000">
              <a:srgbClr val="FF99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 i="1">
                <a:latin typeface="Comic Sans MS" pitchFamily="66" charset="0"/>
              </a:rPr>
              <a:t>m</a:t>
            </a:r>
            <a:r>
              <a:rPr lang="en-US" sz="2400" b="1" i="1" baseline="-25000">
                <a:latin typeface="Comic Sans MS" pitchFamily="66" charset="0"/>
              </a:rPr>
              <a:t>i</a:t>
            </a:r>
            <a:endParaRPr lang="en-US" sz="1800" i="1" baseline="-25000">
              <a:latin typeface="Comic Sans MS" pitchFamily="66" charset="0"/>
            </a:endParaRPr>
          </a:p>
        </p:txBody>
      </p:sp>
      <p:sp>
        <p:nvSpPr>
          <p:cNvPr id="867347" name="Line 19"/>
          <p:cNvSpPr>
            <a:spLocks noChangeShapeType="1"/>
          </p:cNvSpPr>
          <p:nvPr/>
        </p:nvSpPr>
        <p:spPr bwMode="auto">
          <a:xfrm>
            <a:off x="838200" y="3276600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67348" name="AutoShape 20"/>
          <p:cNvCxnSpPr>
            <a:cxnSpLocks noChangeShapeType="1"/>
            <a:stCxn id="867347" idx="1"/>
            <a:endCxn id="867337" idx="2"/>
          </p:cNvCxnSpPr>
          <p:nvPr/>
        </p:nvCxnSpPr>
        <p:spPr bwMode="auto">
          <a:xfrm>
            <a:off x="838200" y="4676775"/>
            <a:ext cx="2085975" cy="6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867353" name="Picture 25" descr="key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686050"/>
            <a:ext cx="658812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7355" name="Group 27"/>
          <p:cNvGrpSpPr>
            <a:grpSpLocks/>
          </p:cNvGrpSpPr>
          <p:nvPr/>
        </p:nvGrpSpPr>
        <p:grpSpPr bwMode="auto">
          <a:xfrm>
            <a:off x="3228976" y="5546725"/>
            <a:ext cx="5686425" cy="1311275"/>
            <a:chOff x="3042" y="2294"/>
            <a:chExt cx="3582" cy="826"/>
          </a:xfrm>
        </p:grpSpPr>
        <p:sp>
          <p:nvSpPr>
            <p:cNvPr id="867350" name="Text Box 22"/>
            <p:cNvSpPr txBox="1">
              <a:spLocks noChangeArrowheads="1"/>
            </p:cNvSpPr>
            <p:nvPr/>
          </p:nvSpPr>
          <p:spPr bwMode="auto">
            <a:xfrm>
              <a:off x="3042" y="2294"/>
              <a:ext cx="35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i="1" dirty="0">
                  <a:latin typeface="Comic Sans MS" pitchFamily="66" charset="0"/>
                </a:rPr>
                <a:t>H</a:t>
              </a:r>
              <a:r>
                <a:rPr lang="en-US" sz="4000" i="1" baseline="-25000" dirty="0">
                  <a:latin typeface="Comic Sans MS" pitchFamily="66" charset="0"/>
                </a:rPr>
                <a:t>i</a:t>
              </a:r>
              <a:r>
                <a:rPr lang="en-US" sz="4000" dirty="0">
                  <a:latin typeface="Comic Sans MS" pitchFamily="66" charset="0"/>
                </a:rPr>
                <a:t> =</a:t>
              </a:r>
              <a:r>
                <a:rPr lang="en-US" sz="4000" dirty="0">
                  <a:solidFill>
                    <a:schemeClr val="bg2"/>
                  </a:solidFill>
                  <a:latin typeface="Comic Sans MS" pitchFamily="66" charset="0"/>
                </a:rPr>
                <a:t> </a:t>
              </a:r>
              <a:r>
                <a:rPr lang="en-US" sz="4000" i="1" dirty="0" err="1">
                  <a:solidFill>
                    <a:schemeClr val="hlink"/>
                  </a:solidFill>
                  <a:latin typeface="Comic Sans MS" pitchFamily="66" charset="0"/>
                </a:rPr>
                <a:t>E</a:t>
              </a:r>
              <a:r>
                <a:rPr lang="en-US" sz="4000" i="1" baseline="-25000" dirty="0" err="1">
                  <a:solidFill>
                    <a:srgbClr val="66FF33"/>
                  </a:solidFill>
                  <a:latin typeface="Comic Sans MS" pitchFamily="66" charset="0"/>
                </a:rPr>
                <a:t>g</a:t>
              </a:r>
              <a:r>
                <a:rPr lang="en-US" sz="4000" i="1" baseline="-25000" dirty="0">
                  <a:solidFill>
                    <a:srgbClr val="66FF33"/>
                  </a:solidFill>
                  <a:latin typeface="Comic Sans MS" pitchFamily="66" charset="0"/>
                </a:rPr>
                <a:t> </a:t>
              </a:r>
              <a:r>
                <a:rPr lang="en-US" sz="4000" baseline="-25000" dirty="0">
                  <a:latin typeface="Comic Sans MS" pitchFamily="66" charset="0"/>
                </a:rPr>
                <a:t>(</a:t>
              </a:r>
              <a:r>
                <a:rPr lang="en-US" sz="4000" i="1" baseline="-25000" dirty="0">
                  <a:latin typeface="Comic Sans MS" pitchFamily="66" charset="0"/>
                </a:rPr>
                <a:t>H   </a:t>
              </a:r>
              <a:r>
                <a:rPr lang="en-US" sz="4000" baseline="-25000" dirty="0">
                  <a:latin typeface="Comic Sans MS" pitchFamily="66" charset="0"/>
                </a:rPr>
                <a:t>) </a:t>
              </a:r>
              <a:r>
                <a:rPr lang="en-US" sz="4000" dirty="0">
                  <a:latin typeface="Comic Sans MS" pitchFamily="66" charset="0"/>
                </a:rPr>
                <a:t>(</a:t>
              </a:r>
              <a:r>
                <a:rPr lang="en-US" sz="4000" i="1" dirty="0">
                  <a:solidFill>
                    <a:srgbClr val="FF99FF"/>
                  </a:solidFill>
                  <a:latin typeface="Comic Sans MS" pitchFamily="66" charset="0"/>
                </a:rPr>
                <a:t>m</a:t>
              </a:r>
              <a:r>
                <a:rPr lang="en-US" sz="4000" i="1" baseline="-25000" dirty="0">
                  <a:solidFill>
                    <a:srgbClr val="FF99FF"/>
                  </a:solidFill>
                  <a:latin typeface="Comic Sans MS" pitchFamily="66" charset="0"/>
                </a:rPr>
                <a:t>i</a:t>
              </a:r>
              <a:r>
                <a:rPr lang="en-US" sz="4000" dirty="0">
                  <a:latin typeface="Comic Sans MS" pitchFamily="66" charset="0"/>
                </a:rPr>
                <a:t>)</a:t>
              </a:r>
              <a:r>
                <a:rPr lang="en-US" sz="4000" dirty="0">
                  <a:solidFill>
                    <a:schemeClr val="tx2"/>
                  </a:solidFill>
                  <a:latin typeface="Comic Sans MS" pitchFamily="66" charset="0"/>
                  <a:sym typeface="Symbol" pitchFamily="18" charset="2"/>
                </a:rPr>
                <a:t></a:t>
              </a:r>
              <a:r>
                <a:rPr lang="en-US" sz="4000" i="1" dirty="0">
                  <a:latin typeface="Comic Sans MS" pitchFamily="66" charset="0"/>
                  <a:sym typeface="Symbol" pitchFamily="18" charset="2"/>
                </a:rPr>
                <a:t>H</a:t>
              </a:r>
              <a:r>
                <a:rPr lang="en-US" sz="4000" i="1" baseline="-25000" dirty="0"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4000" baseline="-25000" dirty="0">
                  <a:latin typeface="Comic Sans MS" pitchFamily="66" charset="0"/>
                  <a:sym typeface="Symbol" pitchFamily="18" charset="2"/>
                </a:rPr>
                <a:t>-1</a:t>
              </a:r>
              <a:r>
                <a:rPr lang="en-US" sz="4000" dirty="0">
                  <a:solidFill>
                    <a:schemeClr val="tx2"/>
                  </a:solidFill>
                  <a:latin typeface="Comic Sans MS" pitchFamily="66" charset="0"/>
                  <a:sym typeface="Symbol" pitchFamily="18" charset="2"/>
                </a:rPr>
                <a:t></a:t>
              </a:r>
              <a:r>
                <a:rPr lang="en-US" sz="4000" i="1" dirty="0">
                  <a:solidFill>
                    <a:srgbClr val="FF99FF"/>
                  </a:solidFill>
                  <a:latin typeface="Comic Sans MS" pitchFamily="66" charset="0"/>
                  <a:sym typeface="Symbol" pitchFamily="18" charset="2"/>
                </a:rPr>
                <a:t>m</a:t>
              </a:r>
              <a:r>
                <a:rPr lang="en-US" sz="4000" i="1" baseline="-25000" dirty="0">
                  <a:solidFill>
                    <a:srgbClr val="FF99FF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</a:p>
          </p:txBody>
        </p:sp>
        <p:sp>
          <p:nvSpPr>
            <p:cNvPr id="867351" name="Rectangle 23"/>
            <p:cNvSpPr>
              <a:spLocks noChangeArrowheads="1"/>
            </p:cNvSpPr>
            <p:nvPr/>
          </p:nvSpPr>
          <p:spPr bwMode="auto">
            <a:xfrm>
              <a:off x="3448" y="2880"/>
              <a:ext cx="33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 baseline="-25000">
                  <a:solidFill>
                    <a:schemeClr val="bg2"/>
                  </a:solidFill>
                  <a:latin typeface="Comic Sans MS" pitchFamily="66" charset="0"/>
                </a:rPr>
                <a:t>i</a:t>
              </a:r>
              <a:r>
                <a:rPr lang="en-US" sz="2800" baseline="-25000">
                  <a:solidFill>
                    <a:schemeClr val="bg2"/>
                  </a:solidFill>
                  <a:latin typeface="Comic Sans MS" pitchFamily="66" charset="0"/>
                </a:rPr>
                <a:t> -1</a:t>
              </a:r>
            </a:p>
          </p:txBody>
        </p:sp>
      </p:grpSp>
      <p:sp>
        <p:nvSpPr>
          <p:cNvPr id="86736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0" y="1414463"/>
            <a:ext cx="4191000" cy="3816350"/>
          </a:xfrm>
          <a:ln/>
        </p:spPr>
        <p:txBody>
          <a:bodyPr/>
          <a:lstStyle/>
          <a:p>
            <a:pPr algn="just"/>
            <a:r>
              <a:rPr lang="en-US"/>
              <a:t>Mở rộng của kiến trúc </a:t>
            </a:r>
            <a:r>
              <a:rPr lang="en-US" b="1"/>
              <a:t>Matyas-Meyer-Oseas</a:t>
            </a:r>
          </a:p>
          <a:p>
            <a:pPr algn="just"/>
            <a:r>
              <a:rPr lang="en-US"/>
              <a:t>Ở khối đầu tiên, cần sử dụng giá trị khởi đầu </a:t>
            </a:r>
            <a:r>
              <a:rPr lang="en-US" i="1"/>
              <a:t>H</a:t>
            </a:r>
            <a:r>
              <a:rPr lang="en-US"/>
              <a:t>0</a:t>
            </a:r>
          </a:p>
          <a:p>
            <a:pPr algn="just"/>
            <a:r>
              <a:rPr lang="en-US"/>
              <a:t>Nếu hàm </a:t>
            </a:r>
            <a:r>
              <a:rPr lang="en-US" i="1">
                <a:solidFill>
                  <a:srgbClr val="8BC5FF"/>
                </a:solidFill>
                <a:latin typeface="Comic Sans MS" pitchFamily="66" charset="0"/>
              </a:rPr>
              <a:t>E</a:t>
            </a:r>
            <a:r>
              <a:rPr lang="en-US"/>
              <a:t> sử dụng khóa và khối kích thước khác nhau, hàm </a:t>
            </a:r>
            <a:r>
              <a:rPr lang="en-US" i="1">
                <a:solidFill>
                  <a:srgbClr val="66FF33"/>
                </a:solidFill>
                <a:latin typeface="Comic Sans MS" pitchFamily="66" charset="0"/>
              </a:rPr>
              <a:t>g</a:t>
            </a:r>
            <a:r>
              <a:rPr lang="en-US"/>
              <a:t> cần biến đổi </a:t>
            </a:r>
            <a:r>
              <a:rPr lang="en-US" i="1">
                <a:latin typeface="Comic Sans MS" pitchFamily="66" charset="0"/>
              </a:rPr>
              <a:t>H</a:t>
            </a:r>
            <a:r>
              <a:rPr lang="en-US" i="1" baseline="-25000">
                <a:latin typeface="Comic Sans MS" pitchFamily="66" charset="0"/>
              </a:rPr>
              <a:t>i </a:t>
            </a:r>
            <a:r>
              <a:rPr lang="en-US" baseline="-25000">
                <a:latin typeface="Comic Sans MS" pitchFamily="66" charset="0"/>
              </a:rPr>
              <a:t>-1</a:t>
            </a:r>
            <a:r>
              <a:rPr lang="en-US" baseline="-25000"/>
              <a:t> </a:t>
            </a:r>
            <a:r>
              <a:rPr lang="en-US"/>
              <a:t>thành khóa phù hợp cho hàm </a:t>
            </a:r>
            <a:r>
              <a:rPr lang="en-US" i="1">
                <a:solidFill>
                  <a:srgbClr val="8BC5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MD5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766887"/>
          </a:xfrm>
          <a:ln/>
        </p:spPr>
        <p:txBody>
          <a:bodyPr/>
          <a:lstStyle/>
          <a:p>
            <a:r>
              <a:rPr lang="en-US"/>
              <a:t>Hàm băm MD4 (Message Digest 4) được Giáo sư Rivest đề nghị vào năm 1990. </a:t>
            </a:r>
          </a:p>
          <a:p>
            <a:r>
              <a:rPr lang="en-US"/>
              <a:t>Vào năm sau, phiên bản cải tiến MD5 của thuật toán này ra đời.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53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091112"/>
          </a:xfrm>
          <a:ln/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  <a:p>
            <a:pPr>
              <a:spcBef>
                <a:spcPts val="100"/>
              </a:spcBef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Merkle-Damgård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Matyas</a:t>
            </a:r>
            <a:r>
              <a:rPr lang="en-US" sz="2400" dirty="0"/>
              <a:t>-Meyer-</a:t>
            </a:r>
            <a:r>
              <a:rPr lang="en-US" sz="2400" dirty="0" err="1"/>
              <a:t>Oseas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Davies-Meyer</a:t>
            </a:r>
          </a:p>
          <a:p>
            <a:pPr lvl="1">
              <a:spcBef>
                <a:spcPts val="100"/>
              </a:spcBef>
            </a:pP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Miyaguchi-Preneel</a:t>
            </a:r>
            <a:endParaRPr lang="en-US" sz="2400" dirty="0"/>
          </a:p>
          <a:p>
            <a:pPr>
              <a:spcBef>
                <a:spcPts val="1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MD4, MD5, SHA1</a:t>
            </a:r>
          </a:p>
          <a:p>
            <a:pPr>
              <a:spcBef>
                <a:spcPts val="100"/>
              </a:spcBef>
            </a:pPr>
            <a:r>
              <a:rPr lang="en-US" dirty="0"/>
              <a:t>MAC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3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MD5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32251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/>
              <a:t>Khởi gán các biến:</a:t>
            </a:r>
            <a:r>
              <a:rPr lang="en-US"/>
              <a:t> </a:t>
            </a:r>
          </a:p>
          <a:p>
            <a:pPr lvl="1">
              <a:lnSpc>
                <a:spcPct val="80000"/>
              </a:lnSpc>
            </a:pPr>
            <a:r>
              <a:rPr lang="en-US"/>
              <a:t>h0 := 0x67452301 </a:t>
            </a:r>
          </a:p>
          <a:p>
            <a:pPr lvl="1">
              <a:lnSpc>
                <a:spcPct val="80000"/>
              </a:lnSpc>
            </a:pPr>
            <a:r>
              <a:rPr lang="en-US"/>
              <a:t>h1 := 0xEFCDAB89 </a:t>
            </a:r>
          </a:p>
          <a:p>
            <a:pPr lvl="1">
              <a:lnSpc>
                <a:spcPct val="80000"/>
              </a:lnSpc>
            </a:pPr>
            <a:r>
              <a:rPr lang="en-US"/>
              <a:t>h2 := 0x98BADCFE </a:t>
            </a:r>
          </a:p>
          <a:p>
            <a:pPr lvl="1">
              <a:lnSpc>
                <a:spcPct val="80000"/>
              </a:lnSpc>
            </a:pPr>
            <a:r>
              <a:rPr lang="en-US"/>
              <a:t>h3 := 0x10325476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79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MD5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49862"/>
          </a:xfrm>
          <a:ln/>
        </p:spPr>
        <p:txBody>
          <a:bodyPr/>
          <a:lstStyle/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quay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chu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: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[ 0..15] := {7, 12, 17, 22, 7, 12, 17, 22, 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			        	7, 12, 17, 22, 7, 12, 17, 22}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[16..31] := {5, 9, 14, 20, 5, 9, 14, 20, 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				       5, 9, 14, 20, 5, 9, 14, 20}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[32..47] := {4, 11, 16, 23, 4, 11, 16, 23, 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				       4, 11, 16, 23, 4, 11, 16, 23}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[48..63] := {6, 10, 15, 21, 6, 10, 15, 21,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				       6, 10, 15, 21, 6, 10, 15, 21}</a:t>
            </a:r>
          </a:p>
          <a:p>
            <a:r>
              <a:rPr lang="en-US" sz="2400" dirty="0" err="1"/>
              <a:t>Hằng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K[</a:t>
            </a:r>
            <a:r>
              <a:rPr lang="en-US" sz="2400" i="1" dirty="0" err="1"/>
              <a:t>i</a:t>
            </a:r>
            <a:r>
              <a:rPr lang="en-US" sz="2400" dirty="0"/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/>
              <a:t>	for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0 </a:t>
            </a:r>
            <a:r>
              <a:rPr lang="en-US" sz="2000" b="1" dirty="0"/>
              <a:t>to</a:t>
            </a:r>
            <a:r>
              <a:rPr lang="en-US" sz="2000" dirty="0"/>
              <a:t> 63 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		</a:t>
            </a:r>
            <a:r>
              <a:rPr lang="en-US" sz="2000" i="1" dirty="0"/>
              <a:t>K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/>
              <a:t>] := floor(abs(sin(</a:t>
            </a:r>
            <a:r>
              <a:rPr lang="en-US" sz="2000" i="1" dirty="0" err="1"/>
              <a:t>i</a:t>
            </a:r>
            <a:r>
              <a:rPr lang="en-US" sz="2000" dirty="0"/>
              <a:t> + 1)) × (2 </a:t>
            </a:r>
            <a:r>
              <a:rPr lang="en-US" sz="2000" b="1" dirty="0" err="1"/>
              <a:t>pow</a:t>
            </a:r>
            <a:r>
              <a:rPr lang="en-US" sz="2000" dirty="0"/>
              <a:t> 32))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43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MD5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356225"/>
          </a:xfrm>
          <a:ln/>
        </p:spPr>
        <p:txBody>
          <a:bodyPr/>
          <a:lstStyle/>
          <a:p>
            <a:r>
              <a:rPr lang="en-US" i="1"/>
              <a:t>Tiền xử lý:</a:t>
            </a:r>
            <a:r>
              <a:rPr lang="en-US"/>
              <a:t> </a:t>
            </a:r>
          </a:p>
          <a:p>
            <a:pPr lvl="1"/>
            <a:r>
              <a:rPr lang="en-US"/>
              <a:t>Thêm bit 1 vào cuối thông điệp</a:t>
            </a:r>
          </a:p>
          <a:p>
            <a:pPr lvl="1"/>
            <a:r>
              <a:rPr lang="en-US"/>
              <a:t>Thêm vào k bit 0 sao cho độ dài thông điệp nhận được đồng du 448 (mod 512)</a:t>
            </a:r>
          </a:p>
          <a:p>
            <a:pPr lvl="1"/>
            <a:r>
              <a:rPr lang="en-US"/>
              <a:t>Thêm 64 bit biểu diễn độ dài dài của thông điệp gốc (giá trị lưu dạng little-endian)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87812" name="AutoShape 4"/>
          <p:cNvSpPr>
            <a:spLocks noChangeArrowheads="1"/>
          </p:cNvSpPr>
          <p:nvPr/>
        </p:nvSpPr>
        <p:spPr bwMode="auto">
          <a:xfrm>
            <a:off x="1905000" y="4114800"/>
            <a:ext cx="2209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887813" name="AutoShape 5"/>
          <p:cNvSpPr>
            <a:spLocks noChangeArrowheads="1"/>
          </p:cNvSpPr>
          <p:nvPr/>
        </p:nvSpPr>
        <p:spPr bwMode="auto">
          <a:xfrm>
            <a:off x="4191000" y="4114800"/>
            <a:ext cx="457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1</a:t>
            </a:r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auto">
          <a:xfrm>
            <a:off x="4724400" y="4114800"/>
            <a:ext cx="1219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0…0</a:t>
            </a:r>
          </a:p>
        </p:txBody>
      </p:sp>
      <p:sp>
        <p:nvSpPr>
          <p:cNvPr id="887815" name="Line 7"/>
          <p:cNvSpPr>
            <a:spLocks noChangeShapeType="1"/>
          </p:cNvSpPr>
          <p:nvPr/>
        </p:nvSpPr>
        <p:spPr bwMode="auto">
          <a:xfrm>
            <a:off x="1905000" y="5181600"/>
            <a:ext cx="2209800" cy="0"/>
          </a:xfrm>
          <a:prstGeom prst="line">
            <a:avLst/>
          </a:prstGeom>
          <a:noFill/>
          <a:ln w="38100">
            <a:solidFill>
              <a:srgbClr val="8BC5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6" name="Line 8"/>
          <p:cNvSpPr>
            <a:spLocks noChangeShapeType="1"/>
          </p:cNvSpPr>
          <p:nvPr/>
        </p:nvSpPr>
        <p:spPr bwMode="auto">
          <a:xfrm>
            <a:off x="4114800" y="5181600"/>
            <a:ext cx="6096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4724400" y="5181600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8" name="Text Box 10"/>
          <p:cNvSpPr txBox="1">
            <a:spLocks noChangeArrowheads="1"/>
          </p:cNvSpPr>
          <p:nvPr/>
        </p:nvSpPr>
        <p:spPr bwMode="auto">
          <a:xfrm>
            <a:off x="4038600" y="5410200"/>
            <a:ext cx="606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FF"/>
                </a:solidFill>
              </a:rPr>
              <a:t>1 bit</a:t>
            </a:r>
          </a:p>
        </p:txBody>
      </p:sp>
      <p:sp>
        <p:nvSpPr>
          <p:cNvPr id="887819" name="Text Box 11"/>
          <p:cNvSpPr txBox="1">
            <a:spLocks noChangeArrowheads="1"/>
          </p:cNvSpPr>
          <p:nvPr/>
        </p:nvSpPr>
        <p:spPr bwMode="auto">
          <a:xfrm>
            <a:off x="5029200" y="5334000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k bit</a:t>
            </a:r>
          </a:p>
        </p:txBody>
      </p:sp>
      <p:sp>
        <p:nvSpPr>
          <p:cNvPr id="887820" name="Text Box 12"/>
          <p:cNvSpPr txBox="1">
            <a:spLocks noChangeArrowheads="1"/>
          </p:cNvSpPr>
          <p:nvPr/>
        </p:nvSpPr>
        <p:spPr bwMode="auto">
          <a:xfrm>
            <a:off x="2543175" y="5334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BC5FF"/>
                </a:solidFill>
              </a:rPr>
              <a:t>m</a:t>
            </a:r>
            <a:r>
              <a:rPr lang="en-US">
                <a:solidFill>
                  <a:srgbClr val="8BC5FF"/>
                </a:solidFill>
              </a:rPr>
              <a:t> bit</a:t>
            </a:r>
          </a:p>
        </p:txBody>
      </p:sp>
      <p:sp>
        <p:nvSpPr>
          <p:cNvPr id="887821" name="AutoShape 13"/>
          <p:cNvSpPr>
            <a:spLocks noChangeArrowheads="1"/>
          </p:cNvSpPr>
          <p:nvPr/>
        </p:nvSpPr>
        <p:spPr bwMode="auto">
          <a:xfrm>
            <a:off x="6019800" y="4114800"/>
            <a:ext cx="1219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887822" name="Line 14"/>
          <p:cNvSpPr>
            <a:spLocks noChangeShapeType="1"/>
          </p:cNvSpPr>
          <p:nvPr/>
        </p:nvSpPr>
        <p:spPr bwMode="auto">
          <a:xfrm>
            <a:off x="6019800" y="5181600"/>
            <a:ext cx="1295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23" name="Text Box 15"/>
          <p:cNvSpPr txBox="1">
            <a:spLocks noChangeArrowheads="1"/>
          </p:cNvSpPr>
          <p:nvPr/>
        </p:nvSpPr>
        <p:spPr bwMode="auto">
          <a:xfrm>
            <a:off x="6324600" y="5334000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64 bit</a:t>
            </a:r>
          </a:p>
        </p:txBody>
      </p:sp>
      <p:sp>
        <p:nvSpPr>
          <p:cNvPr id="887824" name="Line 16"/>
          <p:cNvSpPr>
            <a:spLocks noChangeShapeType="1"/>
          </p:cNvSpPr>
          <p:nvPr/>
        </p:nvSpPr>
        <p:spPr bwMode="auto">
          <a:xfrm>
            <a:off x="1905000" y="5883275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25" name="Text Box 17"/>
          <p:cNvSpPr txBox="1">
            <a:spLocks noChangeArrowheads="1"/>
          </p:cNvSpPr>
          <p:nvPr/>
        </p:nvSpPr>
        <p:spPr bwMode="auto">
          <a:xfrm>
            <a:off x="3908425" y="5959475"/>
            <a:ext cx="15359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Bội số của 512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8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2" grpId="0" animBg="1"/>
      <p:bldP spid="887813" grpId="0" animBg="1"/>
      <p:bldP spid="887814" grpId="0" animBg="1"/>
      <p:bldP spid="8878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MD5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562350"/>
          </a:xfrm>
          <a:ln/>
        </p:spPr>
        <p:txBody>
          <a:bodyPr/>
          <a:lstStyle/>
          <a:p>
            <a:r>
              <a:rPr lang="en-US"/>
              <a:t>Chia thông điệp (đã padding) thành các khối 512 bit</a:t>
            </a:r>
          </a:p>
          <a:p>
            <a:r>
              <a:rPr lang="en-US"/>
              <a:t>Với mỗi khối 512-bit:</a:t>
            </a:r>
          </a:p>
          <a:p>
            <a:pPr lvl="1"/>
            <a:r>
              <a:rPr lang="en-US"/>
              <a:t>Chia thành 16 word (32 bit, little-endian) w[0..15]</a:t>
            </a:r>
          </a:p>
          <a:p>
            <a:pPr lvl="1"/>
            <a:r>
              <a:rPr lang="en-US"/>
              <a:t>A= h0, B= h1, C= h2, D= h3</a:t>
            </a:r>
          </a:p>
          <a:p>
            <a:pPr lvl="1"/>
            <a:r>
              <a:rPr lang="en-US"/>
              <a:t>64 chu kỳ xử lý</a:t>
            </a:r>
          </a:p>
          <a:p>
            <a:pPr lvl="1"/>
            <a:r>
              <a:rPr lang="en-US"/>
              <a:t>h0+=A, h1+=B, h2+=C, h3+=D, h4+=E</a:t>
            </a:r>
          </a:p>
          <a:p>
            <a:r>
              <a:rPr lang="en-US"/>
              <a:t>Kết quả:= h0 | h1 | h2 | h3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69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MD5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414463"/>
            <a:ext cx="4495800" cy="4202112"/>
          </a:xfrm>
          <a:ln/>
        </p:spPr>
        <p:txBody>
          <a:bodyPr/>
          <a:lstStyle/>
          <a:p>
            <a:r>
              <a:rPr lang="en-US"/>
              <a:t>A, B, C, D là 4 word (32 bit) của trạng thái</a:t>
            </a:r>
          </a:p>
          <a:p>
            <a:r>
              <a:rPr lang="en-US" i="1"/>
              <a:t>F</a:t>
            </a:r>
            <a:r>
              <a:rPr lang="en-US"/>
              <a:t> là hàm phi tuyến (thay đổi tùy theo chu kỳ) </a:t>
            </a:r>
          </a:p>
          <a:p>
            <a:r>
              <a:rPr lang="en-US" i="1"/>
              <a:t>&lt;&lt;&lt; n</a:t>
            </a:r>
            <a:r>
              <a:rPr lang="en-US"/>
              <a:t> là phép quay trái </a:t>
            </a:r>
            <a:r>
              <a:rPr lang="en-US" i="1"/>
              <a:t>n</a:t>
            </a:r>
            <a:r>
              <a:rPr lang="en-US"/>
              <a:t> vị trí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⊞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phép c</a:t>
            </a:r>
            <a:r>
              <a:rPr lang="en-US"/>
              <a:t>ộng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 modulo 2</a:t>
            </a:r>
            <a:r>
              <a:rPr lang="en-US" baseline="30000">
                <a:ea typeface="Arial Unicode MS" pitchFamily="34" charset="-128"/>
                <a:cs typeface="Arial Unicode MS" pitchFamily="34" charset="-128"/>
              </a:rPr>
              <a:t>32</a:t>
            </a:r>
            <a:r>
              <a:rPr lang="en-US"/>
              <a:t>. </a:t>
            </a:r>
          </a:p>
          <a:p>
            <a:r>
              <a:rPr lang="en-US" i="1"/>
              <a:t>K</a:t>
            </a:r>
            <a:r>
              <a:rPr lang="en-US" i="1" baseline="-25000"/>
              <a:t>t</a:t>
            </a:r>
            <a:r>
              <a:rPr lang="en-US"/>
              <a:t> là hằng số</a:t>
            </a:r>
          </a:p>
          <a:p>
            <a:endParaRPr lang="en-US"/>
          </a:p>
        </p:txBody>
      </p:sp>
      <p:pic>
        <p:nvPicPr>
          <p:cNvPr id="886788" name="Picture 4" descr="546px-M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3163"/>
            <a:ext cx="3648075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25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MD5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414463"/>
            <a:ext cx="4648200" cy="4587875"/>
          </a:xfrm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 b="1"/>
              <a:t>from</a:t>
            </a:r>
            <a:r>
              <a:rPr lang="en-US"/>
              <a:t> 0 to 63 </a:t>
            </a:r>
          </a:p>
          <a:p>
            <a:pPr>
              <a:buFont typeface="Wingdings 2" pitchFamily="18" charset="2"/>
              <a:buNone/>
            </a:pPr>
            <a:r>
              <a:rPr lang="en-US" i="1"/>
              <a:t>	f </a:t>
            </a:r>
            <a:r>
              <a:rPr lang="en-US"/>
              <a:t>= </a:t>
            </a:r>
            <a:r>
              <a:rPr lang="en-US" i="1"/>
              <a:t>F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 (B, C, D) </a:t>
            </a:r>
          </a:p>
          <a:p>
            <a:pPr>
              <a:buFont typeface="Wingdings 2" pitchFamily="18" charset="2"/>
              <a:buNone/>
            </a:pPr>
            <a:r>
              <a:rPr lang="en-US"/>
              <a:t>	</a:t>
            </a:r>
            <a:r>
              <a:rPr lang="en-US" i="1"/>
              <a:t>g</a:t>
            </a:r>
            <a:r>
              <a:rPr lang="en-US"/>
              <a:t> = G[</a:t>
            </a:r>
            <a:r>
              <a:rPr lang="en-US" i="1"/>
              <a:t>i</a:t>
            </a:r>
            <a:r>
              <a:rPr lang="en-US"/>
              <a:t>] (</a:t>
            </a:r>
            <a:r>
              <a:rPr lang="en-US" i="1"/>
              <a:t>i</a:t>
            </a:r>
            <a:r>
              <a:rPr lang="en-US"/>
              <a:t>)     </a:t>
            </a:r>
          </a:p>
          <a:p>
            <a:pPr>
              <a:buFont typeface="Wingdings 2" pitchFamily="18" charset="2"/>
              <a:buNone/>
            </a:pPr>
            <a:r>
              <a:rPr lang="en-US"/>
              <a:t>	temp = D</a:t>
            </a:r>
          </a:p>
          <a:p>
            <a:pPr>
              <a:buFont typeface="Wingdings 2" pitchFamily="18" charset="2"/>
              <a:buNone/>
            </a:pPr>
            <a:r>
              <a:rPr lang="en-US"/>
              <a:t>	D = C</a:t>
            </a:r>
          </a:p>
          <a:p>
            <a:pPr>
              <a:buFont typeface="Wingdings 2" pitchFamily="18" charset="2"/>
              <a:buNone/>
            </a:pPr>
            <a:r>
              <a:rPr lang="en-US"/>
              <a:t>	C = B</a:t>
            </a:r>
          </a:p>
          <a:p>
            <a:pPr>
              <a:buFont typeface="Wingdings 2" pitchFamily="18" charset="2"/>
              <a:buNone/>
            </a:pPr>
            <a:r>
              <a:rPr lang="en-US"/>
              <a:t>	B = ((A + </a:t>
            </a:r>
            <a:r>
              <a:rPr lang="en-US" i="1"/>
              <a:t>f</a:t>
            </a:r>
            <a:r>
              <a:rPr lang="en-US"/>
              <a:t> + </a:t>
            </a:r>
            <a:r>
              <a:rPr lang="en-US" i="1"/>
              <a:t>K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 + w[</a:t>
            </a:r>
            <a:r>
              <a:rPr lang="en-US" i="1"/>
              <a:t>g</a:t>
            </a:r>
            <a:r>
              <a:rPr lang="en-US"/>
              <a:t>]) </a:t>
            </a:r>
          </a:p>
          <a:p>
            <a:pPr>
              <a:buFont typeface="Wingdings 2" pitchFamily="18" charset="2"/>
              <a:buNone/>
            </a:pPr>
            <a:r>
              <a:rPr lang="en-US"/>
              <a:t>              </a:t>
            </a:r>
            <a:r>
              <a:rPr lang="en-US" b="1"/>
              <a:t>&lt;&lt;&lt;</a:t>
            </a:r>
            <a:r>
              <a:rPr lang="en-US"/>
              <a:t> R[</a:t>
            </a:r>
            <a:r>
              <a:rPr lang="en-US" i="1"/>
              <a:t>i</a:t>
            </a:r>
            <a:r>
              <a:rPr lang="en-US"/>
              <a:t>]) + B </a:t>
            </a:r>
          </a:p>
          <a:p>
            <a:pPr>
              <a:buFont typeface="Wingdings 2" pitchFamily="18" charset="2"/>
              <a:buNone/>
            </a:pPr>
            <a:r>
              <a:rPr lang="en-US"/>
              <a:t>	A = temp </a:t>
            </a:r>
          </a:p>
        </p:txBody>
      </p:sp>
      <p:pic>
        <p:nvPicPr>
          <p:cNvPr id="890885" name="Picture 5" descr="546px-M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1763"/>
            <a:ext cx="3648075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636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MD5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49862"/>
          </a:xfrm>
          <a:ln/>
        </p:spPr>
        <p:txBody>
          <a:bodyPr/>
          <a:lstStyle/>
          <a:p>
            <a:r>
              <a:rPr lang="en-US" sz="2400" dirty="0"/>
              <a:t>0 ≤ </a:t>
            </a:r>
            <a:r>
              <a:rPr lang="en-US" sz="2400" i="1" dirty="0" err="1"/>
              <a:t>i</a:t>
            </a:r>
            <a:r>
              <a:rPr lang="en-US" sz="2400" dirty="0"/>
              <a:t> ≤ 15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:= (B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C) </a:t>
            </a:r>
            <a:r>
              <a:rPr lang="en-US" b="1" dirty="0">
                <a:sym typeface="Symbol" pitchFamily="18" charset="2"/>
              </a:rPr>
              <a:t></a:t>
            </a:r>
            <a:r>
              <a:rPr lang="en-US" dirty="0"/>
              <a:t> ((</a:t>
            </a:r>
            <a:r>
              <a:rPr lang="en-US" b="1" dirty="0">
                <a:sym typeface="Symbol" pitchFamily="18" charset="2"/>
              </a:rPr>
              <a:t></a:t>
            </a:r>
            <a:r>
              <a:rPr lang="en-US" dirty="0"/>
              <a:t> B)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D) 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:=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r>
              <a:rPr lang="en-US" sz="2400" dirty="0"/>
              <a:t>16 ≤ </a:t>
            </a:r>
            <a:r>
              <a:rPr lang="en-US" sz="2400" i="1" dirty="0" err="1"/>
              <a:t>i</a:t>
            </a:r>
            <a:r>
              <a:rPr lang="en-US" sz="2400" dirty="0"/>
              <a:t> ≤ 31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:= (D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B) </a:t>
            </a:r>
            <a:r>
              <a:rPr lang="en-US" b="1" dirty="0">
                <a:sym typeface="Symbol" pitchFamily="18" charset="2"/>
              </a:rPr>
              <a:t></a:t>
            </a:r>
            <a:r>
              <a:rPr lang="en-US" dirty="0"/>
              <a:t> ((</a:t>
            </a:r>
            <a:r>
              <a:rPr lang="en-US" b="1" dirty="0">
                <a:sym typeface="Symbol" pitchFamily="18" charset="2"/>
              </a:rPr>
              <a:t></a:t>
            </a:r>
            <a:r>
              <a:rPr lang="en-US" dirty="0"/>
              <a:t> D)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C) 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:= (5×</a:t>
            </a:r>
            <a:r>
              <a:rPr lang="en-US" i="1" dirty="0"/>
              <a:t>i</a:t>
            </a:r>
            <a:r>
              <a:rPr lang="en-US" dirty="0"/>
              <a:t> + 1) </a:t>
            </a:r>
            <a:r>
              <a:rPr lang="en-US" b="1" dirty="0"/>
              <a:t>mod</a:t>
            </a:r>
            <a:r>
              <a:rPr lang="en-US" dirty="0"/>
              <a:t> 16 </a:t>
            </a:r>
          </a:p>
          <a:p>
            <a:r>
              <a:rPr lang="en-US" sz="2400" dirty="0"/>
              <a:t>32 ≤ </a:t>
            </a:r>
            <a:r>
              <a:rPr lang="en-US" sz="2400" i="1" dirty="0" err="1"/>
              <a:t>i</a:t>
            </a:r>
            <a:r>
              <a:rPr lang="en-US" sz="2400" dirty="0"/>
              <a:t> ≤ 47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:= B </a:t>
            </a:r>
            <a:r>
              <a:rPr lang="en-US" b="1" dirty="0">
                <a:sym typeface="Symbol" pitchFamily="18" charset="2"/>
              </a:rPr>
              <a:t></a:t>
            </a:r>
            <a:r>
              <a:rPr lang="en-US" dirty="0"/>
              <a:t> C </a:t>
            </a:r>
            <a:r>
              <a:rPr lang="en-US" b="1" dirty="0">
                <a:sym typeface="Symbol" pitchFamily="18" charset="2"/>
              </a:rPr>
              <a:t></a:t>
            </a:r>
            <a:r>
              <a:rPr lang="en-US" dirty="0"/>
              <a:t> D 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:= (3×</a:t>
            </a:r>
            <a:r>
              <a:rPr lang="en-US" i="1" dirty="0"/>
              <a:t>i</a:t>
            </a:r>
            <a:r>
              <a:rPr lang="en-US" dirty="0"/>
              <a:t> + 5) </a:t>
            </a:r>
            <a:r>
              <a:rPr lang="en-US" b="1" dirty="0"/>
              <a:t>mod</a:t>
            </a:r>
            <a:r>
              <a:rPr lang="en-US" dirty="0"/>
              <a:t> 16 </a:t>
            </a:r>
          </a:p>
          <a:p>
            <a:r>
              <a:rPr lang="en-US" sz="2400" dirty="0"/>
              <a:t>48 ≤ </a:t>
            </a:r>
            <a:r>
              <a:rPr lang="en-US" sz="2400" i="1" dirty="0" err="1"/>
              <a:t>i</a:t>
            </a:r>
            <a:r>
              <a:rPr lang="en-US" sz="2400" dirty="0"/>
              <a:t> ≤ 63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:= C </a:t>
            </a:r>
            <a:r>
              <a:rPr lang="en-US" b="1" dirty="0">
                <a:sym typeface="Symbol" pitchFamily="18" charset="2"/>
              </a:rPr>
              <a:t></a:t>
            </a:r>
            <a:r>
              <a:rPr lang="en-US" dirty="0"/>
              <a:t> (B </a:t>
            </a:r>
            <a:r>
              <a:rPr lang="en-US" b="1" dirty="0">
                <a:sym typeface="Symbol" pitchFamily="18" charset="2"/>
              </a:rPr>
              <a:t></a:t>
            </a:r>
            <a:r>
              <a:rPr lang="en-US" dirty="0"/>
              <a:t> (</a:t>
            </a:r>
            <a:r>
              <a:rPr lang="en-US" b="1" dirty="0">
                <a:sym typeface="Symbol" pitchFamily="18" charset="2"/>
              </a:rPr>
              <a:t></a:t>
            </a:r>
            <a:r>
              <a:rPr lang="en-US" dirty="0"/>
              <a:t> D)) 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:= (7×</a:t>
            </a:r>
            <a:r>
              <a:rPr lang="en-US" i="1" dirty="0"/>
              <a:t>i</a:t>
            </a:r>
            <a:r>
              <a:rPr lang="en-US" dirty="0"/>
              <a:t>) </a:t>
            </a:r>
            <a:r>
              <a:rPr lang="en-US" b="1" dirty="0"/>
              <a:t>mod</a:t>
            </a:r>
            <a:r>
              <a:rPr lang="en-US" dirty="0"/>
              <a:t> 16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99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SHA1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048000"/>
          </a:xfrm>
          <a:ln/>
        </p:spPr>
        <p:txBody>
          <a:bodyPr/>
          <a:lstStyle/>
          <a:p>
            <a:pPr algn="just"/>
            <a:r>
              <a:rPr lang="en-US"/>
              <a:t>Phương pháp Secure Hash Standard (SHS hay SHA1) do NIST và NSA xây dựng được công bố trên Federal Register vào ngày 31 tháng 1 năm 1992 và sau đó chính thức trở thành phương pháp chuẩn từ ngày 13 tháng 5 năm 1993. </a:t>
            </a:r>
          </a:p>
          <a:p>
            <a:pPr algn="just"/>
            <a:r>
              <a:rPr lang="en-US"/>
              <a:t>Thông điệp được xử lý theo từng khối 512-bit</a:t>
            </a:r>
          </a:p>
          <a:p>
            <a:pPr algn="just"/>
            <a:r>
              <a:rPr lang="en-US"/>
              <a:t>Thông điệp rút gọn độ dài 160-bit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678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SHA1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79241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/>
              <a:t>Khởi gán các biến:</a:t>
            </a:r>
            <a:r>
              <a:rPr lang="en-US"/>
              <a:t> </a:t>
            </a:r>
          </a:p>
          <a:p>
            <a:pPr lvl="1">
              <a:lnSpc>
                <a:spcPct val="80000"/>
              </a:lnSpc>
            </a:pPr>
            <a:r>
              <a:rPr lang="en-US"/>
              <a:t>h0 := 0x67452301 </a:t>
            </a:r>
          </a:p>
          <a:p>
            <a:pPr lvl="1">
              <a:lnSpc>
                <a:spcPct val="80000"/>
              </a:lnSpc>
            </a:pPr>
            <a:r>
              <a:rPr lang="en-US"/>
              <a:t>h1 := 0xEFCDAB89 </a:t>
            </a:r>
          </a:p>
          <a:p>
            <a:pPr lvl="1">
              <a:lnSpc>
                <a:spcPct val="80000"/>
              </a:lnSpc>
            </a:pPr>
            <a:r>
              <a:rPr lang="en-US"/>
              <a:t>h2 := 0x98BADCFE </a:t>
            </a:r>
          </a:p>
          <a:p>
            <a:pPr lvl="1">
              <a:lnSpc>
                <a:spcPct val="80000"/>
              </a:lnSpc>
            </a:pPr>
            <a:r>
              <a:rPr lang="en-US"/>
              <a:t>h3 := 0x10325476 </a:t>
            </a:r>
          </a:p>
          <a:p>
            <a:pPr lvl="1">
              <a:lnSpc>
                <a:spcPct val="80000"/>
              </a:lnSpc>
            </a:pPr>
            <a:r>
              <a:rPr lang="en-US"/>
              <a:t>h4 := 0xC3D2E1F0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460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SHA1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356225"/>
          </a:xfrm>
          <a:ln/>
        </p:spPr>
        <p:txBody>
          <a:bodyPr/>
          <a:lstStyle/>
          <a:p>
            <a:r>
              <a:rPr lang="en-US" i="1"/>
              <a:t>Tiền xử lý:</a:t>
            </a:r>
            <a:r>
              <a:rPr lang="en-US"/>
              <a:t> </a:t>
            </a:r>
          </a:p>
          <a:p>
            <a:pPr lvl="1"/>
            <a:r>
              <a:rPr lang="en-US"/>
              <a:t>Thêm bit 1 vào cuối thông điệp</a:t>
            </a:r>
          </a:p>
          <a:p>
            <a:pPr lvl="1"/>
            <a:r>
              <a:rPr lang="en-US"/>
              <a:t>Thêm vào k bit 0 sao cho độ dài thông điệp nhận được đồng du 448 (mod 512)</a:t>
            </a:r>
          </a:p>
          <a:p>
            <a:pPr lvl="1"/>
            <a:r>
              <a:rPr lang="en-US"/>
              <a:t>Thêm 64 bit biểu diễn độ dài dài của thông điệp gốc (giá trị lưu dạng big-endian)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79620" name="AutoShape 4"/>
          <p:cNvSpPr>
            <a:spLocks noChangeArrowheads="1"/>
          </p:cNvSpPr>
          <p:nvPr/>
        </p:nvSpPr>
        <p:spPr bwMode="auto">
          <a:xfrm>
            <a:off x="1905000" y="4114800"/>
            <a:ext cx="2209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879621" name="AutoShape 5"/>
          <p:cNvSpPr>
            <a:spLocks noChangeArrowheads="1"/>
          </p:cNvSpPr>
          <p:nvPr/>
        </p:nvSpPr>
        <p:spPr bwMode="auto">
          <a:xfrm>
            <a:off x="4191000" y="4114800"/>
            <a:ext cx="457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1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auto">
          <a:xfrm>
            <a:off x="4724400" y="4114800"/>
            <a:ext cx="1219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0…0</a:t>
            </a:r>
          </a:p>
        </p:txBody>
      </p:sp>
      <p:sp>
        <p:nvSpPr>
          <p:cNvPr id="879623" name="Line 7"/>
          <p:cNvSpPr>
            <a:spLocks noChangeShapeType="1"/>
          </p:cNvSpPr>
          <p:nvPr/>
        </p:nvSpPr>
        <p:spPr bwMode="auto">
          <a:xfrm>
            <a:off x="1905000" y="5181600"/>
            <a:ext cx="2209800" cy="0"/>
          </a:xfrm>
          <a:prstGeom prst="line">
            <a:avLst/>
          </a:prstGeom>
          <a:noFill/>
          <a:ln w="38100">
            <a:solidFill>
              <a:srgbClr val="8BC5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4" name="Line 8"/>
          <p:cNvSpPr>
            <a:spLocks noChangeShapeType="1"/>
          </p:cNvSpPr>
          <p:nvPr/>
        </p:nvSpPr>
        <p:spPr bwMode="auto">
          <a:xfrm>
            <a:off x="4114800" y="5181600"/>
            <a:ext cx="6096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5" name="Line 9"/>
          <p:cNvSpPr>
            <a:spLocks noChangeShapeType="1"/>
          </p:cNvSpPr>
          <p:nvPr/>
        </p:nvSpPr>
        <p:spPr bwMode="auto">
          <a:xfrm>
            <a:off x="4724400" y="5181600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6" name="Text Box 10"/>
          <p:cNvSpPr txBox="1">
            <a:spLocks noChangeArrowheads="1"/>
          </p:cNvSpPr>
          <p:nvPr/>
        </p:nvSpPr>
        <p:spPr bwMode="auto">
          <a:xfrm>
            <a:off x="4038600" y="5410200"/>
            <a:ext cx="606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FF"/>
                </a:solidFill>
              </a:rPr>
              <a:t>1 bit</a:t>
            </a:r>
          </a:p>
        </p:txBody>
      </p:sp>
      <p:sp>
        <p:nvSpPr>
          <p:cNvPr id="879627" name="Text Box 11"/>
          <p:cNvSpPr txBox="1">
            <a:spLocks noChangeArrowheads="1"/>
          </p:cNvSpPr>
          <p:nvPr/>
        </p:nvSpPr>
        <p:spPr bwMode="auto">
          <a:xfrm>
            <a:off x="5029200" y="5334000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k bit</a:t>
            </a:r>
          </a:p>
        </p:txBody>
      </p:sp>
      <p:sp>
        <p:nvSpPr>
          <p:cNvPr id="879628" name="Text Box 12"/>
          <p:cNvSpPr txBox="1">
            <a:spLocks noChangeArrowheads="1"/>
          </p:cNvSpPr>
          <p:nvPr/>
        </p:nvSpPr>
        <p:spPr bwMode="auto">
          <a:xfrm>
            <a:off x="2543175" y="5334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BC5FF"/>
                </a:solidFill>
              </a:rPr>
              <a:t>m</a:t>
            </a:r>
            <a:r>
              <a:rPr lang="en-US">
                <a:solidFill>
                  <a:srgbClr val="8BC5FF"/>
                </a:solidFill>
              </a:rPr>
              <a:t> bit</a:t>
            </a:r>
          </a:p>
        </p:txBody>
      </p:sp>
      <p:sp>
        <p:nvSpPr>
          <p:cNvPr id="879629" name="AutoShape 13"/>
          <p:cNvSpPr>
            <a:spLocks noChangeArrowheads="1"/>
          </p:cNvSpPr>
          <p:nvPr/>
        </p:nvSpPr>
        <p:spPr bwMode="auto">
          <a:xfrm>
            <a:off x="6019800" y="4114800"/>
            <a:ext cx="1219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879630" name="Line 14"/>
          <p:cNvSpPr>
            <a:spLocks noChangeShapeType="1"/>
          </p:cNvSpPr>
          <p:nvPr/>
        </p:nvSpPr>
        <p:spPr bwMode="auto">
          <a:xfrm>
            <a:off x="6019800" y="5181600"/>
            <a:ext cx="1295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31" name="Text Box 15"/>
          <p:cNvSpPr txBox="1">
            <a:spLocks noChangeArrowheads="1"/>
          </p:cNvSpPr>
          <p:nvPr/>
        </p:nvSpPr>
        <p:spPr bwMode="auto">
          <a:xfrm>
            <a:off x="6324600" y="5334000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64 bit</a:t>
            </a:r>
          </a:p>
        </p:txBody>
      </p:sp>
      <p:sp>
        <p:nvSpPr>
          <p:cNvPr id="879632" name="Line 16"/>
          <p:cNvSpPr>
            <a:spLocks noChangeShapeType="1"/>
          </p:cNvSpPr>
          <p:nvPr/>
        </p:nvSpPr>
        <p:spPr bwMode="auto">
          <a:xfrm>
            <a:off x="1905000" y="5883275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33" name="Text Box 17"/>
          <p:cNvSpPr txBox="1">
            <a:spLocks noChangeArrowheads="1"/>
          </p:cNvSpPr>
          <p:nvPr/>
        </p:nvSpPr>
        <p:spPr bwMode="auto">
          <a:xfrm>
            <a:off x="3908425" y="5959475"/>
            <a:ext cx="15359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Bội số của 512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0" grpId="0" animBg="1"/>
      <p:bldP spid="879621" grpId="0" animBg="1"/>
      <p:bldP spid="879622" grpId="0" animBg="1"/>
      <p:bldP spid="8796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016500"/>
          </a:xfrm>
          <a:ln/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(</a:t>
            </a:r>
            <a:r>
              <a:rPr lang="en-US" sz="2400" dirty="0" err="1"/>
              <a:t>đính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)</a:t>
            </a:r>
          </a:p>
          <a:p>
            <a:pPr lvl="1">
              <a:spcBef>
                <a:spcPts val="100"/>
              </a:spcBef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(</a:t>
            </a:r>
            <a:r>
              <a:rPr lang="en-US" sz="2400" dirty="0" err="1"/>
              <a:t>khôi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tin)</a:t>
            </a:r>
          </a:p>
          <a:p>
            <a:pPr>
              <a:spcBef>
                <a:spcPts val="1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en-US" sz="2400" dirty="0"/>
              <a:t>OAEP</a:t>
            </a:r>
          </a:p>
          <a:p>
            <a:pPr>
              <a:spcBef>
                <a:spcPts val="1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</a:t>
            </a:r>
          </a:p>
          <a:p>
            <a:pPr lvl="1">
              <a:spcBef>
                <a:spcPts val="100"/>
              </a:spcBef>
            </a:pP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lạc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/>
              <a:t>Email</a:t>
            </a:r>
          </a:p>
          <a:p>
            <a:pPr lvl="1">
              <a:spcBef>
                <a:spcPts val="100"/>
              </a:spcBef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…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48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SHA1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972050"/>
          </a:xfrm>
          <a:ln/>
        </p:spPr>
        <p:txBody>
          <a:bodyPr/>
          <a:lstStyle/>
          <a:p>
            <a:r>
              <a:rPr lang="en-US"/>
              <a:t>Chia thông điệp (đã padding) thành các khối 512 bit</a:t>
            </a:r>
          </a:p>
          <a:p>
            <a:r>
              <a:rPr lang="en-US"/>
              <a:t>Với mỗi khối 512-bit:</a:t>
            </a:r>
          </a:p>
          <a:p>
            <a:pPr lvl="1"/>
            <a:r>
              <a:rPr lang="en-US"/>
              <a:t>Chia thành 16 word (32 bit, big-endian) w[0..15]</a:t>
            </a:r>
          </a:p>
          <a:p>
            <a:pPr lvl="1"/>
            <a:r>
              <a:rPr lang="en-US"/>
              <a:t>Mở rộng 16 word (32 bit) thành 80 word (32 bit)</a:t>
            </a:r>
          </a:p>
          <a:p>
            <a:pPr lvl="1"/>
            <a:r>
              <a:rPr lang="en-US"/>
              <a:t>w[i]=(w[i-3]</a:t>
            </a:r>
            <a:r>
              <a:rPr lang="en-US" b="1">
                <a:sym typeface="Symbol" pitchFamily="18" charset="2"/>
              </a:rPr>
              <a:t></a:t>
            </a:r>
            <a:r>
              <a:rPr lang="en-US"/>
              <a:t> w[i-8] </a:t>
            </a:r>
            <a:r>
              <a:rPr lang="en-US" b="1">
                <a:sym typeface="Symbol" pitchFamily="18" charset="2"/>
              </a:rPr>
              <a:t></a:t>
            </a:r>
            <a:r>
              <a:rPr lang="en-US"/>
              <a:t> w[i-14] </a:t>
            </a:r>
            <a:r>
              <a:rPr lang="en-US" b="1">
                <a:sym typeface="Symbol" pitchFamily="18" charset="2"/>
              </a:rPr>
              <a:t></a:t>
            </a:r>
            <a:r>
              <a:rPr lang="en-US"/>
              <a:t> w[i-16]) </a:t>
            </a:r>
            <a:r>
              <a:rPr lang="en-US" b="1"/>
              <a:t>&lt;&lt;&lt;</a:t>
            </a:r>
            <a:r>
              <a:rPr lang="en-US"/>
              <a:t> 1 với 16 </a:t>
            </a:r>
            <a:r>
              <a:rPr lang="en-US">
                <a:sym typeface="Symbol" pitchFamily="18" charset="2"/>
              </a:rPr>
              <a:t> </a:t>
            </a:r>
            <a:r>
              <a:rPr lang="en-US"/>
              <a:t>i &lt; 80</a:t>
            </a:r>
          </a:p>
          <a:p>
            <a:pPr lvl="1"/>
            <a:r>
              <a:rPr lang="en-US"/>
              <a:t>A= h0, B= h1, C= h2, D= h3, E= h4</a:t>
            </a:r>
          </a:p>
          <a:p>
            <a:pPr lvl="1"/>
            <a:r>
              <a:rPr lang="en-US"/>
              <a:t>80 chu kỳ xử lý</a:t>
            </a:r>
          </a:p>
          <a:p>
            <a:pPr lvl="1"/>
            <a:r>
              <a:rPr lang="en-US"/>
              <a:t>h0+=A, h1+=B, h2+=C, h3+=D, h4+=E</a:t>
            </a:r>
          </a:p>
          <a:p>
            <a:r>
              <a:rPr lang="en-US"/>
              <a:t>Kết quả:= h0 | h1 | h2 | h3 | h4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94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SHA1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14463"/>
            <a:ext cx="4343400" cy="4202112"/>
          </a:xfrm>
          <a:ln/>
        </p:spPr>
        <p:txBody>
          <a:bodyPr/>
          <a:lstStyle/>
          <a:p>
            <a:r>
              <a:rPr lang="en-US" i="1"/>
              <a:t>t</a:t>
            </a:r>
            <a:r>
              <a:rPr lang="en-US"/>
              <a:t> là số thứ tự của chu kỳ</a:t>
            </a:r>
          </a:p>
          <a:p>
            <a:r>
              <a:rPr lang="en-US"/>
              <a:t>A, B, C, D, E là 5 word (32 bit) của trạng thái</a:t>
            </a:r>
          </a:p>
          <a:p>
            <a:r>
              <a:rPr lang="en-US" i="1"/>
              <a:t>F</a:t>
            </a:r>
            <a:r>
              <a:rPr lang="en-US"/>
              <a:t> là hàm phi tuyến (thay đổi tùy theo chu kỳ) </a:t>
            </a:r>
          </a:p>
          <a:p>
            <a:r>
              <a:rPr lang="en-US" i="1"/>
              <a:t>&lt;&lt;&lt; n</a:t>
            </a:r>
            <a:r>
              <a:rPr lang="en-US"/>
              <a:t> là phép quay trái </a:t>
            </a:r>
            <a:r>
              <a:rPr lang="en-US" i="1"/>
              <a:t>n</a:t>
            </a:r>
            <a:r>
              <a:rPr lang="en-US"/>
              <a:t> vị trí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⊞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phép c</a:t>
            </a:r>
            <a:r>
              <a:rPr lang="en-US"/>
              <a:t>ộng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 modulo 2</a:t>
            </a:r>
            <a:r>
              <a:rPr lang="en-US" baseline="30000">
                <a:ea typeface="Arial Unicode MS" pitchFamily="34" charset="-128"/>
                <a:cs typeface="Arial Unicode MS" pitchFamily="34" charset="-128"/>
              </a:rPr>
              <a:t>32</a:t>
            </a:r>
            <a:r>
              <a:rPr lang="en-US"/>
              <a:t>. </a:t>
            </a:r>
          </a:p>
          <a:p>
            <a:r>
              <a:rPr lang="en-US" i="1"/>
              <a:t>K</a:t>
            </a:r>
            <a:r>
              <a:rPr lang="en-US" i="1" baseline="-25000"/>
              <a:t>t</a:t>
            </a:r>
            <a:r>
              <a:rPr lang="en-US"/>
              <a:t> là hằng số</a:t>
            </a:r>
          </a:p>
        </p:txBody>
      </p:sp>
      <p:pic>
        <p:nvPicPr>
          <p:cNvPr id="875524" name="Picture 4" descr="365px-SHA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8798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130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SHA1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414463"/>
            <a:ext cx="4419600" cy="4587875"/>
          </a:xfrm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 b="1"/>
              <a:t>from</a:t>
            </a:r>
            <a:r>
              <a:rPr lang="en-US"/>
              <a:t> 0 to 79 </a:t>
            </a:r>
          </a:p>
          <a:p>
            <a:pPr>
              <a:buFont typeface="Wingdings 2" pitchFamily="18" charset="2"/>
              <a:buNone/>
            </a:pPr>
            <a:r>
              <a:rPr lang="en-US" i="1"/>
              <a:t>	f </a:t>
            </a:r>
            <a:r>
              <a:rPr lang="en-US"/>
              <a:t>= </a:t>
            </a:r>
            <a:r>
              <a:rPr lang="en-US" i="1"/>
              <a:t>F</a:t>
            </a:r>
            <a:r>
              <a:rPr lang="en-US"/>
              <a:t>[</a:t>
            </a:r>
            <a:r>
              <a:rPr lang="en-US" i="1"/>
              <a:t>t</a:t>
            </a:r>
            <a:r>
              <a:rPr lang="en-US"/>
              <a:t>] (B, C, D) </a:t>
            </a:r>
          </a:p>
          <a:p>
            <a:pPr>
              <a:buFont typeface="Wingdings 2" pitchFamily="18" charset="2"/>
              <a:buNone/>
            </a:pPr>
            <a:r>
              <a:rPr lang="en-US"/>
              <a:t>	temp = (A </a:t>
            </a:r>
            <a:r>
              <a:rPr lang="en-US" b="1"/>
              <a:t>&lt;&lt;&lt;</a:t>
            </a:r>
            <a:r>
              <a:rPr lang="en-US"/>
              <a:t> 5) + </a:t>
            </a:r>
            <a:r>
              <a:rPr lang="en-US" i="1"/>
              <a:t>f</a:t>
            </a:r>
            <a:r>
              <a:rPr lang="en-US"/>
              <a:t> + E </a:t>
            </a:r>
          </a:p>
          <a:p>
            <a:pPr>
              <a:buFont typeface="Wingdings 2" pitchFamily="18" charset="2"/>
              <a:buNone/>
            </a:pPr>
            <a:r>
              <a:rPr lang="en-US"/>
              <a:t>		        + </a:t>
            </a:r>
            <a:r>
              <a:rPr lang="en-US" i="1"/>
              <a:t>K</a:t>
            </a:r>
            <a:r>
              <a:rPr lang="en-US" i="1" baseline="-25000"/>
              <a:t>t</a:t>
            </a:r>
            <a:r>
              <a:rPr lang="en-US"/>
              <a:t> + w[</a:t>
            </a:r>
            <a:r>
              <a:rPr lang="en-US" i="1"/>
              <a:t>i</a:t>
            </a:r>
            <a:r>
              <a:rPr lang="en-US"/>
              <a:t>] </a:t>
            </a:r>
          </a:p>
          <a:p>
            <a:pPr>
              <a:buFont typeface="Wingdings 2" pitchFamily="18" charset="2"/>
              <a:buNone/>
            </a:pPr>
            <a:r>
              <a:rPr lang="en-US"/>
              <a:t>	E = D</a:t>
            </a:r>
          </a:p>
          <a:p>
            <a:pPr>
              <a:buFont typeface="Wingdings 2" pitchFamily="18" charset="2"/>
              <a:buNone/>
            </a:pPr>
            <a:r>
              <a:rPr lang="en-US"/>
              <a:t>	D = C</a:t>
            </a:r>
          </a:p>
          <a:p>
            <a:pPr>
              <a:buFont typeface="Wingdings 2" pitchFamily="18" charset="2"/>
              <a:buNone/>
            </a:pPr>
            <a:r>
              <a:rPr lang="en-US"/>
              <a:t>	C = B </a:t>
            </a:r>
            <a:r>
              <a:rPr lang="en-US" b="1"/>
              <a:t>&lt;&lt;&lt; </a:t>
            </a:r>
            <a:r>
              <a:rPr lang="en-US"/>
              <a:t>30 </a:t>
            </a:r>
          </a:p>
          <a:p>
            <a:pPr>
              <a:buFont typeface="Wingdings 2" pitchFamily="18" charset="2"/>
              <a:buNone/>
            </a:pPr>
            <a:r>
              <a:rPr lang="en-US"/>
              <a:t>	B = A</a:t>
            </a:r>
          </a:p>
          <a:p>
            <a:pPr>
              <a:buFont typeface="Wingdings 2" pitchFamily="18" charset="2"/>
              <a:buNone/>
            </a:pPr>
            <a:r>
              <a:rPr lang="en-US"/>
              <a:t>	A = temp </a:t>
            </a:r>
          </a:p>
        </p:txBody>
      </p:sp>
      <p:pic>
        <p:nvPicPr>
          <p:cNvPr id="882693" name="Picture 5" descr="365px-SHA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8798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95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SHA1</a:t>
            </a:r>
          </a:p>
        </p:txBody>
      </p:sp>
      <p:sp>
        <p:nvSpPr>
          <p:cNvPr id="8765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38302"/>
              </p:ext>
            </p:extLst>
          </p:nvPr>
        </p:nvGraphicFramePr>
        <p:xfrm>
          <a:off x="500063" y="1676400"/>
          <a:ext cx="8034337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3479760" imgH="914400" progId="Equation.3">
                  <p:embed/>
                </p:oleObj>
              </mc:Choice>
              <mc:Fallback>
                <p:oleObj name="Equation" r:id="rId3" imgW="3479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676400"/>
                        <a:ext cx="8034337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20112"/>
              </p:ext>
            </p:extLst>
          </p:nvPr>
        </p:nvGraphicFramePr>
        <p:xfrm>
          <a:off x="631825" y="4038600"/>
          <a:ext cx="4625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2006280" imgH="914400" progId="Equation.3">
                  <p:embed/>
                </p:oleObj>
              </mc:Choice>
              <mc:Fallback>
                <p:oleObj name="Equation" r:id="rId5" imgW="2006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038600"/>
                        <a:ext cx="4625975" cy="2103438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740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 kỳ xử lý trong SHA1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536825"/>
          </a:xfrm>
          <a:ln/>
        </p:spPr>
        <p:txBody>
          <a:bodyPr/>
          <a:lstStyle/>
          <a:p>
            <a:r>
              <a:rPr lang="en-US"/>
              <a:t>Công thức của hàm F[t] có thể được viết lại như sau: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883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73960"/>
              </p:ext>
            </p:extLst>
          </p:nvPr>
        </p:nvGraphicFramePr>
        <p:xfrm>
          <a:off x="749300" y="1860550"/>
          <a:ext cx="7535863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3263760" imgH="914400" progId="Equation.3">
                  <p:embed/>
                </p:oleObj>
              </mc:Choice>
              <mc:Fallback>
                <p:oleObj name="Equation" r:id="rId3" imgW="326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860550"/>
                        <a:ext cx="7535863" cy="210185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89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hàm băm SHA</a:t>
            </a:r>
          </a:p>
        </p:txBody>
      </p:sp>
      <p:sp>
        <p:nvSpPr>
          <p:cNvPr id="902147" name="AutoShape 3"/>
          <p:cNvSpPr>
            <a:spLocks noChangeArrowheads="1"/>
          </p:cNvSpPr>
          <p:nvPr/>
        </p:nvSpPr>
        <p:spPr bwMode="auto">
          <a:xfrm>
            <a:off x="4876800" y="2057400"/>
            <a:ext cx="1981200" cy="533400"/>
          </a:xfrm>
          <a:prstGeom prst="doubleWave">
            <a:avLst>
              <a:gd name="adj1" fmla="val 10319"/>
              <a:gd name="adj2" fmla="val -1097"/>
            </a:avLst>
          </a:prstGeom>
          <a:gradFill rotWithShape="1">
            <a:gsLst>
              <a:gs pos="0">
                <a:srgbClr val="33CC33"/>
              </a:gs>
              <a:gs pos="50000">
                <a:srgbClr val="33CC33">
                  <a:gamma/>
                  <a:tint val="24314"/>
                  <a:invGamma/>
                </a:srgbClr>
              </a:gs>
              <a:gs pos="100000">
                <a:srgbClr val="33CC33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699999" lon="600000" rev="0"/>
            </a:camera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>
                <a:cs typeface="Arial" charset="0"/>
              </a:rPr>
              <a:t>011010011101</a:t>
            </a:r>
          </a:p>
        </p:txBody>
      </p:sp>
      <p:pic>
        <p:nvPicPr>
          <p:cNvPr id="902148" name="Picture 4" descr="gearani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20062">
            <a:off x="3797300" y="1487488"/>
            <a:ext cx="1784350" cy="5445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50000">
                      <a:srgbClr val="FFFFFF">
                        <a:alpha val="14999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902149" name="Documents"/>
          <p:cNvSpPr>
            <a:spLocks noEditPoints="1" noChangeArrowheads="1"/>
          </p:cNvSpPr>
          <p:nvPr/>
        </p:nvSpPr>
        <p:spPr bwMode="auto">
          <a:xfrm>
            <a:off x="457200" y="1524000"/>
            <a:ext cx="1066800" cy="144621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50000">
                <a:srgbClr val="33CC33">
                  <a:gamma/>
                  <a:tint val="20392"/>
                  <a:invGamma/>
                </a:srgbClr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FFCCFF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902150" name="AutoShape 6"/>
          <p:cNvCxnSpPr>
            <a:cxnSpLocks noChangeShapeType="1"/>
            <a:stCxn id="902148" idx="2"/>
            <a:endCxn id="902149" idx="8"/>
          </p:cNvCxnSpPr>
          <p:nvPr/>
        </p:nvCxnSpPr>
        <p:spPr bwMode="auto">
          <a:xfrm rot="16200000" flipV="1">
            <a:off x="2810669" y="237331"/>
            <a:ext cx="454025" cy="3027363"/>
          </a:xfrm>
          <a:prstGeom prst="curvedConnector5">
            <a:avLst>
              <a:gd name="adj1" fmla="val -154194"/>
              <a:gd name="adj2" fmla="val 62505"/>
              <a:gd name="adj3" fmla="val 150352"/>
            </a:avLst>
          </a:prstGeom>
          <a:noFill/>
          <a:ln w="38100">
            <a:solidFill>
              <a:srgbClr val="FF00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2151" name="AutoShape 7"/>
          <p:cNvSpPr>
            <a:spLocks noChangeArrowheads="1"/>
          </p:cNvSpPr>
          <p:nvPr/>
        </p:nvSpPr>
        <p:spPr bwMode="auto">
          <a:xfrm>
            <a:off x="319088" y="4813300"/>
            <a:ext cx="2057400" cy="1066800"/>
          </a:xfrm>
          <a:prstGeom prst="irregularSeal1">
            <a:avLst/>
          </a:prstGeom>
          <a:gradFill rotWithShape="1">
            <a:gsLst>
              <a:gs pos="0">
                <a:schemeClr val="tx2">
                  <a:gamma/>
                  <a:tint val="40784"/>
                  <a:invGamma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>
                  <a:gamma/>
                  <a:tint val="40784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Right">
              <a:rot lat="21299999" lon="20699999" rev="0"/>
            </a:camera>
            <a:lightRig rig="legacyFlat3" dir="t"/>
          </a:scene3d>
          <a:sp3d extrusionH="36500" prstMaterial="legacyPlastic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SHA-1</a:t>
            </a:r>
          </a:p>
        </p:txBody>
      </p:sp>
      <p:sp>
        <p:nvSpPr>
          <p:cNvPr id="902152" name="AutoShape 8"/>
          <p:cNvSpPr>
            <a:spLocks noChangeArrowheads="1"/>
          </p:cNvSpPr>
          <p:nvPr/>
        </p:nvSpPr>
        <p:spPr bwMode="auto">
          <a:xfrm>
            <a:off x="4343400" y="3594100"/>
            <a:ext cx="2057400" cy="1066800"/>
          </a:xfrm>
          <a:prstGeom prst="irregularSeal1">
            <a:avLst/>
          </a:prstGeom>
          <a:gradFill rotWithShape="1">
            <a:gsLst>
              <a:gs pos="0">
                <a:schemeClr val="tx2">
                  <a:gamma/>
                  <a:tint val="40784"/>
                  <a:invGamma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>
                  <a:gamma/>
                  <a:tint val="40784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Right">
              <a:rot lat="21299999" lon="20699999" rev="0"/>
            </a:camera>
            <a:lightRig rig="legacyFlat3" dir="t"/>
          </a:scene3d>
          <a:sp3d extrusionH="36500" prstMaterial="legacyPlastic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SHA-384</a:t>
            </a:r>
          </a:p>
        </p:txBody>
      </p:sp>
      <p:sp>
        <p:nvSpPr>
          <p:cNvPr id="902153" name="AutoShape 9"/>
          <p:cNvSpPr>
            <a:spLocks noChangeArrowheads="1"/>
          </p:cNvSpPr>
          <p:nvPr/>
        </p:nvSpPr>
        <p:spPr bwMode="auto">
          <a:xfrm>
            <a:off x="1081088" y="3594100"/>
            <a:ext cx="2057400" cy="1066800"/>
          </a:xfrm>
          <a:prstGeom prst="irregularSeal1">
            <a:avLst/>
          </a:prstGeom>
          <a:gradFill rotWithShape="1">
            <a:gsLst>
              <a:gs pos="0">
                <a:schemeClr val="tx2">
                  <a:gamma/>
                  <a:tint val="40784"/>
                  <a:invGamma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>
                  <a:gamma/>
                  <a:tint val="40784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Right">
              <a:rot lat="21299999" lon="20699999" rev="0"/>
            </a:camera>
            <a:lightRig rig="legacyFlat3" dir="t"/>
          </a:scene3d>
          <a:sp3d extrusionH="36500" prstMaterial="legacyPlastic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SHA-256</a:t>
            </a:r>
          </a:p>
        </p:txBody>
      </p:sp>
      <p:sp>
        <p:nvSpPr>
          <p:cNvPr id="902154" name="AutoShape 10"/>
          <p:cNvSpPr>
            <a:spLocks noChangeArrowheads="1"/>
          </p:cNvSpPr>
          <p:nvPr/>
        </p:nvSpPr>
        <p:spPr bwMode="auto">
          <a:xfrm>
            <a:off x="3138488" y="4737100"/>
            <a:ext cx="1981200" cy="1066800"/>
          </a:xfrm>
          <a:prstGeom prst="irregularSeal1">
            <a:avLst/>
          </a:prstGeom>
          <a:gradFill rotWithShape="1">
            <a:gsLst>
              <a:gs pos="0">
                <a:srgbClr val="66FF66">
                  <a:gamma/>
                  <a:tint val="40784"/>
                  <a:invGamma/>
                </a:srgbClr>
              </a:gs>
              <a:gs pos="50000">
                <a:srgbClr val="66FF66">
                  <a:alpha val="50000"/>
                </a:srgbClr>
              </a:gs>
              <a:gs pos="100000">
                <a:srgbClr val="66FF66">
                  <a:gamma/>
                  <a:tint val="40784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Right">
              <a:rot lat="21299999" lon="20699999" rev="0"/>
            </a:camera>
            <a:lightRig rig="legacyFlat3" dir="t"/>
          </a:scene3d>
          <a:sp3d extrusionH="36500" prstMaterial="legacyPlastic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SHA-224</a:t>
            </a:r>
          </a:p>
        </p:txBody>
      </p:sp>
      <p:sp>
        <p:nvSpPr>
          <p:cNvPr id="902155" name="AutoShape 11"/>
          <p:cNvSpPr>
            <a:spLocks noChangeArrowheads="1"/>
          </p:cNvSpPr>
          <p:nvPr/>
        </p:nvSpPr>
        <p:spPr bwMode="auto">
          <a:xfrm>
            <a:off x="6019800" y="4889500"/>
            <a:ext cx="2057400" cy="1066800"/>
          </a:xfrm>
          <a:prstGeom prst="irregularSeal1">
            <a:avLst/>
          </a:prstGeom>
          <a:gradFill rotWithShape="1">
            <a:gsLst>
              <a:gs pos="0">
                <a:schemeClr val="tx2">
                  <a:gamma/>
                  <a:tint val="40784"/>
                  <a:invGamma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>
                  <a:gamma/>
                  <a:tint val="40784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Right">
              <a:rot lat="21299999" lon="20699999" rev="0"/>
            </a:camera>
            <a:lightRig rig="legacyFlat3" dir="t"/>
          </a:scene3d>
          <a:sp3d extrusionH="36500" prstMaterial="legacyPlastic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SHA-512</a:t>
            </a:r>
          </a:p>
        </p:txBody>
      </p:sp>
      <p:sp>
        <p:nvSpPr>
          <p:cNvPr id="902156" name="Freeform 12"/>
          <p:cNvSpPr>
            <a:spLocks/>
          </p:cNvSpPr>
          <p:nvPr/>
        </p:nvSpPr>
        <p:spPr bwMode="auto">
          <a:xfrm>
            <a:off x="0" y="3124200"/>
            <a:ext cx="9220200" cy="2298700"/>
          </a:xfrm>
          <a:custGeom>
            <a:avLst/>
            <a:gdLst>
              <a:gd name="T0" fmla="*/ 0 w 5808"/>
              <a:gd name="T1" fmla="*/ 920 h 1448"/>
              <a:gd name="T2" fmla="*/ 864 w 5808"/>
              <a:gd name="T3" fmla="*/ 104 h 1448"/>
              <a:gd name="T4" fmla="*/ 4128 w 5808"/>
              <a:gd name="T5" fmla="*/ 296 h 1448"/>
              <a:gd name="T6" fmla="*/ 4992 w 5808"/>
              <a:gd name="T7" fmla="*/ 1112 h 1448"/>
              <a:gd name="T8" fmla="*/ 5808 w 5808"/>
              <a:gd name="T9" fmla="*/ 1448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8" h="1448">
                <a:moveTo>
                  <a:pt x="0" y="920"/>
                </a:moveTo>
                <a:cubicBezTo>
                  <a:pt x="88" y="564"/>
                  <a:pt x="176" y="208"/>
                  <a:pt x="864" y="104"/>
                </a:cubicBezTo>
                <a:cubicBezTo>
                  <a:pt x="1552" y="0"/>
                  <a:pt x="3440" y="128"/>
                  <a:pt x="4128" y="296"/>
                </a:cubicBezTo>
                <a:cubicBezTo>
                  <a:pt x="4816" y="464"/>
                  <a:pt x="4712" y="920"/>
                  <a:pt x="4992" y="1112"/>
                </a:cubicBezTo>
                <a:cubicBezTo>
                  <a:pt x="5272" y="1304"/>
                  <a:pt x="5672" y="1392"/>
                  <a:pt x="5808" y="1448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57" name="Text Box 13"/>
          <p:cNvSpPr txBox="1">
            <a:spLocks noChangeArrowheads="1"/>
          </p:cNvSpPr>
          <p:nvPr/>
        </p:nvSpPr>
        <p:spPr bwMode="auto">
          <a:xfrm>
            <a:off x="2895600" y="5727700"/>
            <a:ext cx="2968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tx1"/>
                </a:solidFill>
                <a:cs typeface="Arial" charset="0"/>
              </a:rPr>
              <a:t>Secure Hash Standard</a:t>
            </a:r>
          </a:p>
        </p:txBody>
      </p:sp>
      <p:sp>
        <p:nvSpPr>
          <p:cNvPr id="902158" name="Text Box 14"/>
          <p:cNvSpPr txBox="1">
            <a:spLocks noChangeArrowheads="1"/>
          </p:cNvSpPr>
          <p:nvPr/>
        </p:nvSpPr>
        <p:spPr bwMode="auto">
          <a:xfrm>
            <a:off x="1981200" y="49657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1994</a:t>
            </a:r>
          </a:p>
        </p:txBody>
      </p:sp>
      <p:sp>
        <p:nvSpPr>
          <p:cNvPr id="902159" name="Text Box 15"/>
          <p:cNvSpPr txBox="1">
            <a:spLocks noChangeArrowheads="1"/>
          </p:cNvSpPr>
          <p:nvPr/>
        </p:nvSpPr>
        <p:spPr bwMode="auto">
          <a:xfrm>
            <a:off x="4737100" y="48133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FF00"/>
                </a:solidFill>
                <a:cs typeface="Arial" charset="0"/>
              </a:rPr>
              <a:t>2004</a:t>
            </a:r>
          </a:p>
        </p:txBody>
      </p:sp>
      <p:sp>
        <p:nvSpPr>
          <p:cNvPr id="902160" name="Text Box 16"/>
          <p:cNvSpPr txBox="1">
            <a:spLocks noChangeArrowheads="1"/>
          </p:cNvSpPr>
          <p:nvPr/>
        </p:nvSpPr>
        <p:spPr bwMode="auto">
          <a:xfrm>
            <a:off x="2514600" y="35179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2002</a:t>
            </a:r>
          </a:p>
        </p:txBody>
      </p:sp>
      <p:sp>
        <p:nvSpPr>
          <p:cNvPr id="902161" name="Text Box 17"/>
          <p:cNvSpPr txBox="1">
            <a:spLocks noChangeArrowheads="1"/>
          </p:cNvSpPr>
          <p:nvPr/>
        </p:nvSpPr>
        <p:spPr bwMode="auto">
          <a:xfrm>
            <a:off x="5867400" y="36703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2002</a:t>
            </a:r>
          </a:p>
        </p:txBody>
      </p:sp>
      <p:sp>
        <p:nvSpPr>
          <p:cNvPr id="902162" name="Text Box 18"/>
          <p:cNvSpPr txBox="1">
            <a:spLocks noChangeArrowheads="1"/>
          </p:cNvSpPr>
          <p:nvPr/>
        </p:nvSpPr>
        <p:spPr bwMode="auto">
          <a:xfrm>
            <a:off x="6934200" y="46609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solidFill>
                  <a:schemeClr val="tx1"/>
                </a:solidFill>
                <a:cs typeface="Arial" charset="0"/>
              </a:rPr>
              <a:t>2002</a:t>
            </a: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7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6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C 0.00208 0.00694 0.00677 0.01666 0.025 0.0162 C 0.05121 0.0162 0.05312 -0.01482 0.08437 -0.01482 C 0.11215 -0.01482 0.09722 0.01227 0.1243 0.01203 C 0.1526 0.01203 0.1375 -0.00787 0.16771 -0.00787 C 0.19444 -0.00787 0.17951 0.00555 0.20364 0.00555 C 0.22673 0.00555 0.21475 -0.0044 0.23593 -0.0044 C 0.24791 -0.0044 0.24878 -0.00185 0.25 0.00023 " pathEditMode="relative" rAng="0" ptsTypes="ffffffff">
                                      <p:cBhvr>
                                        <p:cTn id="18" dur="2000" fill="hold"/>
                                        <p:tgtEl>
                                          <p:spTgt spid="902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0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0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0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0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0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0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90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7" grpId="0" animBg="1"/>
      <p:bldP spid="902147" grpId="1" animBg="1"/>
      <p:bldP spid="902147" grpId="2" animBg="1"/>
      <p:bldP spid="902151" grpId="0" animBg="1"/>
      <p:bldP spid="902152" grpId="0" animBg="1"/>
      <p:bldP spid="902153" grpId="0" animBg="1"/>
      <p:bldP spid="902154" grpId="0" animBg="1"/>
      <p:bldP spid="902155" grpId="0" animBg="1"/>
      <p:bldP spid="902156" grpId="0" animBg="1"/>
      <p:bldP spid="902157" grpId="0"/>
      <p:bldP spid="902158" grpId="0"/>
      <p:bldP spid="902159" grpId="0"/>
      <p:bldP spid="902160" grpId="0"/>
      <p:bldP spid="902161" grpId="0"/>
      <p:bldP spid="9021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90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thuật toán SHA</a:t>
            </a:r>
          </a:p>
        </p:txBody>
      </p:sp>
      <p:graphicFrame>
        <p:nvGraphicFramePr>
          <p:cNvPr id="897278" name="Group 2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4934"/>
              </p:ext>
            </p:extLst>
          </p:nvPr>
        </p:nvGraphicFramePr>
        <p:xfrm>
          <a:off x="228600" y="990600"/>
          <a:ext cx="8804275" cy="533781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Thuật toán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Kết quả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Trạng thái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Khối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Thông điệp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tối đa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Word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chu kỳ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Thao tác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Đụng độ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SHA-0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− 1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+,and,or,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xor,rotl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SHA-1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− 1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+,and,or,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xor,rotl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thao tác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SHA-256/224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256/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− 1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+,and,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or,xor,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shr,rotr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Chưa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SHA-512/384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512/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128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− 1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+,and,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or,xor,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shr,rotr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Chưa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6590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124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SHA</a:t>
            </a:r>
          </a:p>
        </p:txBody>
      </p:sp>
      <p:graphicFrame>
        <p:nvGraphicFramePr>
          <p:cNvPr id="899394" name="Group 3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040367"/>
              </p:ext>
            </p:extLst>
          </p:nvPr>
        </p:nvGraphicFramePr>
        <p:xfrm>
          <a:off x="382588" y="1447800"/>
          <a:ext cx="8380412" cy="296030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Loại ƯD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Sử dụng thông thường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46275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Suite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46275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Thuật toán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Đến 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30196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Sau 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30196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30196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Top Secret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BC5FF">
                            <a:alpha val="50000"/>
                          </a:srgbClr>
                        </a:gs>
                        <a:gs pos="100000">
                          <a:srgbClr val="8BC5FF">
                            <a:gamma/>
                            <a:shade val="30196"/>
                            <a:invGamma/>
                            <a:alpha val="50000"/>
                          </a:srgb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SHA-224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SHA-384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SHA-512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33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9306" name="Rectangle 234"/>
          <p:cNvSpPr>
            <a:spLocks noChangeArrowheads="1"/>
          </p:cNvSpPr>
          <p:nvPr/>
        </p:nvSpPr>
        <p:spPr bwMode="auto">
          <a:xfrm>
            <a:off x="914400" y="4724400"/>
            <a:ext cx="7391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effectLst/>
                <a:latin typeface="Times New Roman" pitchFamily="18" charset="0"/>
              </a:rPr>
              <a:t>Nguồn: NIST Cryptographic Standards Status Report</a:t>
            </a:r>
            <a:r>
              <a:rPr lang="en-US"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</a:p>
          <a:p>
            <a:pPr algn="ctr"/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April 4, 2006</a:t>
            </a:r>
          </a:p>
          <a:p>
            <a:pPr algn="ctr"/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Bill Burr</a:t>
            </a:r>
            <a:b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Manager, Security Technology Group</a:t>
            </a:r>
            <a:b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NIST</a:t>
            </a:r>
            <a:b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  <a:hlinkClick r:id="rId2"/>
              </a:rPr>
              <a:t>william.burr@nist.gov</a:t>
            </a:r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52278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authentication code (MAC)</a:t>
            </a:r>
          </a:p>
        </p:txBody>
      </p:sp>
      <p:pic>
        <p:nvPicPr>
          <p:cNvPr id="901125" name="Picture 5" descr="M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66175" cy="508158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257800"/>
            <a:ext cx="8077200" cy="476250"/>
          </a:xfrm>
          <a:noFill/>
          <a:ln>
            <a:noFill/>
          </a:ln>
          <a:extLst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Mục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đích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nguồn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gốc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tin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02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và chữ ký điện tử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663825"/>
          </a:xfrm>
          <a:ln/>
        </p:spPr>
        <p:txBody>
          <a:bodyPr/>
          <a:lstStyle/>
          <a:p>
            <a:r>
              <a:rPr lang="en-US"/>
              <a:t>Phát sinh MAC và kiểm tra MAC sử dụng chung khóa bí mật (secret key)</a:t>
            </a:r>
          </a:p>
          <a:p>
            <a:r>
              <a:rPr lang="en-US"/>
              <a:t>Người gửi và người nhận phải thỏa thuận trước khóa bí mật (giống mã hóa đối xứng)</a:t>
            </a:r>
          </a:p>
          <a:p>
            <a:r>
              <a:rPr lang="en-US"/>
              <a:t>Không hỗ trợ việc chống từ chối trách nhiệm (non-repudiation)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7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Mở đầu</a:t>
            </a:r>
          </a:p>
        </p:txBody>
      </p:sp>
      <p:pic>
        <p:nvPicPr>
          <p:cNvPr id="8407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35088"/>
            <a:ext cx="8029575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398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authentication code (MAC)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254125"/>
          </a:xfrm>
          <a:ln/>
        </p:spPr>
        <p:txBody>
          <a:bodyPr/>
          <a:lstStyle/>
          <a:p>
            <a:r>
              <a:rPr lang="en-US"/>
              <a:t>MAC có thể được tạo ra từ hàm băm mật mã (HMAC) hay từ giải thuật mã hóa theo khối (OMAC, CBC-MAC, PMAC)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24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Keyed-hash message authentication code </a:t>
            </a:r>
          </a:p>
        </p:txBody>
      </p:sp>
      <p:pic>
        <p:nvPicPr>
          <p:cNvPr id="906244" name="Picture 4" descr="Hm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486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245" name="Picture 5" descr="417b24c6ee618901c624e4c0e06738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6224588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247" name="Picture 7" descr="73fcf7a9723de332bbf0ea07e832b7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117850" cy="25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248" name="Picture 8" descr="a3aa62e297c39368bf0642cdef9e91f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3071813" cy="25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6249" name="Rectangle 9"/>
          <p:cNvSpPr>
            <a:spLocks noChangeArrowheads="1"/>
          </p:cNvSpPr>
          <p:nvPr/>
        </p:nvSpPr>
        <p:spPr bwMode="auto">
          <a:xfrm>
            <a:off x="2571747" y="6096000"/>
            <a:ext cx="4819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</a:rPr>
              <a:t>Mihir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Bellare</a:t>
            </a:r>
            <a:r>
              <a:rPr lang="en-US" dirty="0">
                <a:solidFill>
                  <a:schemeClr val="tx1"/>
                </a:solidFill>
              </a:rPr>
              <a:t>, Ran Canetti, Hugo </a:t>
            </a:r>
            <a:r>
              <a:rPr lang="en-US" dirty="0" err="1">
                <a:solidFill>
                  <a:schemeClr val="tx1"/>
                </a:solidFill>
              </a:rPr>
              <a:t>Krawczyk</a:t>
            </a:r>
            <a:r>
              <a:rPr lang="en-US" dirty="0">
                <a:solidFill>
                  <a:schemeClr val="tx1"/>
                </a:solidFill>
              </a:rPr>
              <a:t> (1996 )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105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Sử dụng hàm băm mật mã trong chữ ký điện tử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43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                         (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)</a:t>
            </a:r>
          </a:p>
        </p:txBody>
      </p:sp>
      <p:sp>
        <p:nvSpPr>
          <p:cNvPr id="913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536825"/>
          </a:xfrm>
          <a:ln/>
        </p:spPr>
        <p:txBody>
          <a:bodyPr/>
          <a:lstStyle/>
          <a:p>
            <a:r>
              <a:rPr lang="en-US"/>
              <a:t>Giải pháp cơ bản</a:t>
            </a:r>
          </a:p>
          <a:p>
            <a:r>
              <a:rPr lang="en-US"/>
              <a:t>ANSI X9.31</a:t>
            </a:r>
          </a:p>
          <a:p>
            <a:r>
              <a:rPr lang="en-US"/>
              <a:t>PKCS #1 v1.5</a:t>
            </a:r>
          </a:p>
          <a:p>
            <a:r>
              <a:rPr lang="en-US"/>
              <a:t>Bellare-Rogaway FDH</a:t>
            </a:r>
          </a:p>
          <a:p>
            <a:r>
              <a:rPr lang="en-US"/>
              <a:t>Bellare-Rogaway PSS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814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cơ bản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433762"/>
          </a:xfrm>
          <a:ln/>
        </p:spPr>
        <p:txBody>
          <a:bodyPr/>
          <a:lstStyle/>
          <a:p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: thông điệp cần ký</a:t>
            </a:r>
          </a:p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</a:t>
            </a:r>
            <a:r>
              <a:rPr lang="en-US">
                <a:solidFill>
                  <a:srgbClr val="FF99FF"/>
                </a:solidFill>
              </a:rPr>
              <a:t>Hash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</a:t>
            </a:r>
          </a:p>
          <a:p>
            <a:r>
              <a:rPr lang="en-US"/>
              <a:t>Ký trực tiếp trên 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</a:t>
            </a:r>
          </a:p>
          <a:p>
            <a:r>
              <a:rPr lang="en-US"/>
              <a:t>Với cùng 1 thông điệp </a:t>
            </a:r>
            <a:r>
              <a:rPr lang="en-US" i="1"/>
              <a:t>M</a:t>
            </a:r>
            <a:r>
              <a:rPr lang="en-US"/>
              <a:t>, chữ ký (của cùng 1 người) luôn luôn giống nhau </a:t>
            </a:r>
            <a:r>
              <a:rPr lang="en-US">
                <a:sym typeface="Wingdings" pitchFamily="2" charset="2"/>
              </a:rPr>
              <a:t> An toàn?</a:t>
            </a:r>
            <a:endParaRPr lang="en-US"/>
          </a:p>
          <a:p>
            <a:r>
              <a:rPr lang="en-US"/>
              <a:t>Mang tính minh họa trong giảng dạy</a:t>
            </a:r>
          </a:p>
          <a:p>
            <a:r>
              <a:rPr lang="en-US"/>
              <a:t>Không nên dùng trong thực tế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41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-76200"/>
            <a:ext cx="8380412" cy="1463675"/>
          </a:xfrm>
        </p:spPr>
        <p:txBody>
          <a:bodyPr/>
          <a:lstStyle/>
          <a:p>
            <a:br>
              <a:rPr lang="en-US"/>
            </a:br>
            <a:r>
              <a:rPr lang="en-US"/>
              <a:t>ANSI X9.31</a:t>
            </a:r>
            <a:br>
              <a:rPr lang="en-US"/>
            </a:br>
            <a:r>
              <a:rPr lang="en-US" sz="1800"/>
              <a:t>(Digital Signatures Using Reversible Public-Key Cryptography for the Financial Services Industry, 1998)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049587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6b bb … bb ba || </a:t>
            </a:r>
            <a:r>
              <a:rPr lang="en-US">
                <a:solidFill>
                  <a:srgbClr val="FF99FF"/>
                </a:solidFill>
              </a:rPr>
              <a:t>Hash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|| 3</a:t>
            </a:r>
            <a:r>
              <a:rPr lang="en-US" i="1">
                <a:solidFill>
                  <a:srgbClr val="66FF33"/>
                </a:solidFill>
              </a:rPr>
              <a:t>x</a:t>
            </a:r>
            <a:r>
              <a:rPr lang="en-US"/>
              <a:t> cc</a:t>
            </a:r>
          </a:p>
          <a:p>
            <a:pPr>
              <a:buFont typeface="Wingdings 2" pitchFamily="18" charset="2"/>
              <a:buNone/>
            </a:pPr>
            <a:r>
              <a:rPr lang="en-US"/>
              <a:t>	với </a:t>
            </a:r>
            <a:r>
              <a:rPr lang="en-US" i="1">
                <a:solidFill>
                  <a:srgbClr val="66FF33"/>
                </a:solidFill>
              </a:rPr>
              <a:t>x</a:t>
            </a:r>
            <a:r>
              <a:rPr lang="en-US"/>
              <a:t> = 3 nếu dùng for SHA-1, </a:t>
            </a:r>
          </a:p>
          <a:p>
            <a:pPr>
              <a:buFont typeface="Wingdings 2" pitchFamily="18" charset="2"/>
              <a:buNone/>
            </a:pPr>
            <a:r>
              <a:rPr lang="en-US" i="1"/>
              <a:t>		 </a:t>
            </a:r>
            <a:r>
              <a:rPr lang="en-US" i="1">
                <a:solidFill>
                  <a:srgbClr val="66FF33"/>
                </a:solidFill>
              </a:rPr>
              <a:t>x</a:t>
            </a:r>
            <a:r>
              <a:rPr lang="en-US"/>
              <a:t> = 1 nếu dùng RIPEMD-160</a:t>
            </a:r>
          </a:p>
          <a:p>
            <a:r>
              <a:rPr lang="en-US"/>
              <a:t>Được hỗ trợ trong nhiều chuẩn</a:t>
            </a:r>
          </a:p>
          <a:p>
            <a:pPr lvl="1"/>
            <a:r>
              <a:rPr lang="en-US"/>
              <a:t>IEEE P1363, ISO/IEC 14888-3</a:t>
            </a:r>
          </a:p>
          <a:p>
            <a:pPr lvl="1"/>
            <a:r>
              <a:rPr lang="en-US"/>
              <a:t>US NIST FIPS 186-1</a:t>
            </a:r>
          </a:p>
        </p:txBody>
      </p:sp>
      <p:sp>
        <p:nvSpPr>
          <p:cNvPr id="915460" name="AutoShape 4"/>
          <p:cNvSpPr>
            <a:spLocks noChangeArrowheads="1"/>
          </p:cNvSpPr>
          <p:nvPr/>
        </p:nvSpPr>
        <p:spPr bwMode="auto">
          <a:xfrm>
            <a:off x="5791200" y="1752600"/>
            <a:ext cx="2895600" cy="1752600"/>
          </a:xfrm>
          <a:prstGeom prst="irregularSeal1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Định danh 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thuật toán 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Hash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354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380412" cy="777875"/>
          </a:xfrm>
        </p:spPr>
        <p:txBody>
          <a:bodyPr/>
          <a:lstStyle/>
          <a:p>
            <a:r>
              <a:rPr lang="en-US"/>
              <a:t>PKCS #1 v1.5</a:t>
            </a:r>
            <a:br>
              <a:rPr lang="en-US"/>
            </a:br>
            <a:r>
              <a:rPr lang="en-US" sz="1800"/>
              <a:t>(RSA Encryption Standard, 1991)</a:t>
            </a:r>
            <a:endParaRPr lang="en-US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921000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00 01 ff … ff 00 || HashAlgID || </a:t>
            </a:r>
            <a:r>
              <a:rPr lang="en-US">
                <a:solidFill>
                  <a:srgbClr val="FF99FF"/>
                </a:solidFill>
              </a:rPr>
              <a:t>Hash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</a:t>
            </a:r>
          </a:p>
          <a:p>
            <a:r>
              <a:rPr lang="en-US"/>
              <a:t>Được sử dụng rộng rãi</a:t>
            </a:r>
          </a:p>
          <a:p>
            <a:pPr lvl="1"/>
            <a:r>
              <a:rPr lang="en-US"/>
              <a:t>SSL certificate</a:t>
            </a:r>
          </a:p>
          <a:p>
            <a:pPr lvl="1"/>
            <a:r>
              <a:rPr lang="en-US"/>
              <a:t>S/MIME</a:t>
            </a:r>
          </a:p>
          <a:p>
            <a:r>
              <a:rPr lang="en-US"/>
              <a:t>Được đưa vào chuẩn IEEE P1363a; còn tiếp tục dùng trong PKCS #1 v2.0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992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380412" cy="777875"/>
          </a:xfrm>
        </p:spPr>
        <p:txBody>
          <a:bodyPr/>
          <a:lstStyle/>
          <a:p>
            <a:r>
              <a:rPr lang="en-US"/>
              <a:t>Bellare-Rogaway FDH</a:t>
            </a:r>
            <a:br>
              <a:rPr lang="en-US"/>
            </a:br>
            <a:r>
              <a:rPr lang="en-US" sz="1800"/>
              <a:t>(Full Domain Hashing, ACM CCCS ’93)</a:t>
            </a:r>
            <a:endParaRPr lang="en-US" sz="2000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998537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00 || Full-Length-Hash(</a:t>
            </a:r>
            <a:r>
              <a:rPr lang="en-US" i="1"/>
              <a:t>m</a:t>
            </a:r>
            <a:r>
              <a:rPr lang="en-US"/>
              <a:t>)</a:t>
            </a:r>
          </a:p>
          <a:p>
            <a:r>
              <a:rPr lang="en-US"/>
              <a:t>Được đưa vào chuẩn IEEE P1363a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83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380412" cy="777875"/>
          </a:xfrm>
        </p:spPr>
        <p:txBody>
          <a:bodyPr/>
          <a:lstStyle/>
          <a:p>
            <a:r>
              <a:rPr lang="en-US"/>
              <a:t>Bellare-Rogaway PSS</a:t>
            </a:r>
            <a:br>
              <a:rPr lang="en-US"/>
            </a:br>
            <a:r>
              <a:rPr lang="en-US" sz="1800"/>
              <a:t>(Probabilistic Signature Scheme, Eurocrypt ’96)</a:t>
            </a:r>
            <a:endParaRPr lang="en-US" sz="210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433762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00 || </a:t>
            </a:r>
            <a:r>
              <a:rPr lang="en-US" i="1"/>
              <a:t>H</a:t>
            </a:r>
            <a:r>
              <a:rPr lang="en-US"/>
              <a:t>  ||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H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 [</a:t>
            </a:r>
            <a:r>
              <a:rPr lang="en-US" i="1">
                <a:sym typeface="Symbol" pitchFamily="18" charset="2"/>
              </a:rPr>
              <a:t>salt</a:t>
            </a:r>
            <a:r>
              <a:rPr lang="en-US">
                <a:sym typeface="Symbol" pitchFamily="18" charset="2"/>
              </a:rPr>
              <a:t> || 00 … 00]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Symbol" pitchFamily="18" charset="2"/>
              </a:rPr>
              <a:t>	với 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 = H</a:t>
            </a:r>
            <a:r>
              <a:rPr lang="en-US"/>
              <a:t>ash(</a:t>
            </a:r>
            <a:r>
              <a:rPr lang="en-US" i="1"/>
              <a:t>salt</a:t>
            </a:r>
            <a:r>
              <a:rPr lang="en-US"/>
              <a:t>, </a:t>
            </a:r>
            <a:r>
              <a:rPr lang="en-US" i="1"/>
              <a:t>M</a:t>
            </a:r>
            <a:r>
              <a:rPr lang="en-US"/>
              <a:t>), </a:t>
            </a:r>
          </a:p>
          <a:p>
            <a:pPr>
              <a:buFont typeface="Wingdings 2" pitchFamily="18" charset="2"/>
              <a:buNone/>
            </a:pPr>
            <a:r>
              <a:rPr lang="en-US" i="1"/>
              <a:t>	salt</a:t>
            </a:r>
            <a:r>
              <a:rPr lang="en-US"/>
              <a:t> là chuỗi giá trị ngẫu nhiên, </a:t>
            </a:r>
          </a:p>
          <a:p>
            <a:pPr>
              <a:buFont typeface="Wingdings 2" pitchFamily="18" charset="2"/>
              <a:buNone/>
            </a:pPr>
            <a:r>
              <a:rPr lang="en-US"/>
              <a:t>	</a:t>
            </a:r>
            <a:r>
              <a:rPr lang="en-US" i="1"/>
              <a:t>G</a:t>
            </a:r>
            <a:r>
              <a:rPr lang="en-US"/>
              <a:t> là hàm biến đổi H thành chuỗi bit có độ dài phù hợp để XOR với 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salt</a:t>
            </a:r>
            <a:r>
              <a:rPr lang="en-US">
                <a:sym typeface="Symbol" pitchFamily="18" charset="2"/>
              </a:rPr>
              <a:t> || 00 … 00]</a:t>
            </a:r>
            <a:endParaRPr lang="en-US"/>
          </a:p>
          <a:p>
            <a:r>
              <a:rPr lang="en-US"/>
              <a:t>Được đưa vào chuẩn IEEE P1363a; ANSI X9.31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701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-100013"/>
            <a:ext cx="8380412" cy="1406526"/>
          </a:xfrm>
        </p:spPr>
        <p:txBody>
          <a:bodyPr/>
          <a:lstStyle/>
          <a:p>
            <a:br>
              <a:rPr lang="en-US"/>
            </a:br>
            <a:r>
              <a:rPr lang="en-US"/>
              <a:t>Sử dụng tạo chữ ký điện tử </a:t>
            </a:r>
            <a:br>
              <a:rPr lang="en-US"/>
            </a:br>
            <a:r>
              <a:rPr lang="en-US"/>
              <a:t>(khôi phục được nội dung)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024062"/>
          </a:xfrm>
          <a:ln/>
        </p:spPr>
        <p:txBody>
          <a:bodyPr/>
          <a:lstStyle/>
          <a:p>
            <a:r>
              <a:rPr lang="en-US"/>
              <a:t>Giải pháp cơ bản</a:t>
            </a:r>
          </a:p>
          <a:p>
            <a:r>
              <a:rPr lang="en-US"/>
              <a:t>ISO/IEC 9796-1</a:t>
            </a:r>
          </a:p>
          <a:p>
            <a:r>
              <a:rPr lang="en-US"/>
              <a:t>ISO/IEC 9796-2</a:t>
            </a:r>
          </a:p>
          <a:p>
            <a:r>
              <a:rPr lang="en-US"/>
              <a:t>Bellare-Rogaway PSS-R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64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toàn vẹn và tính bí mật</a:t>
            </a:r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41875"/>
          </a:xfrm>
          <a:ln/>
        </p:spPr>
        <p:txBody>
          <a:bodyPr/>
          <a:lstStyle/>
          <a:p>
            <a:pPr algn="just"/>
            <a:r>
              <a:rPr lang="en-US">
                <a:solidFill>
                  <a:schemeClr val="accent1"/>
                </a:solidFill>
              </a:rPr>
              <a:t>Tính toàn vẹn</a:t>
            </a:r>
            <a:r>
              <a:rPr lang="en-US"/>
              <a:t> (Integrity): người tấn công không thể can thiệp để sửa nội dung thông điệp</a:t>
            </a:r>
          </a:p>
          <a:p>
            <a:pPr algn="just"/>
            <a:r>
              <a:rPr lang="en-US">
                <a:solidFill>
                  <a:schemeClr val="accent1"/>
                </a:solidFill>
              </a:rPr>
              <a:t>Mã hóa</a:t>
            </a:r>
            <a:r>
              <a:rPr lang="en-US"/>
              <a:t> chỉ nhằm đảm bảo tính bí mật, không giúp đảm bảo tính toàn vẹn thông tin</a:t>
            </a:r>
          </a:p>
          <a:p>
            <a:pPr algn="just"/>
            <a:r>
              <a:rPr lang="en-US">
                <a:sym typeface="Wingdings" pitchFamily="2" charset="2"/>
              </a:rPr>
              <a:t> </a:t>
            </a:r>
            <a:r>
              <a:rPr lang="en-US"/>
              <a:t>Người tấn công có thể sửa đổi nội dung thông điệp đã được mã hóa mà không cần biết nội dung thật sự của thông điệp</a:t>
            </a:r>
          </a:p>
          <a:p>
            <a:pPr algn="just"/>
            <a:r>
              <a:rPr lang="en-US"/>
              <a:t>Ví dụ: </a:t>
            </a:r>
          </a:p>
          <a:p>
            <a:pPr lvl="1" algn="just"/>
            <a:r>
              <a:rPr lang="en-US"/>
              <a:t>Trong đấu giá trực tuyến, có thể thay đổi giá đặt của đối thủ mà không cần biết nội dung thật sự của giá đặt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004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cơ bản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511300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M</a:t>
            </a:r>
          </a:p>
          <a:p>
            <a:r>
              <a:rPr lang="en-US"/>
              <a:t>Minh họa trong giảng dạy</a:t>
            </a:r>
          </a:p>
          <a:p>
            <a:r>
              <a:rPr lang="en-US"/>
              <a:t>Không an toàn trong thực tế</a:t>
            </a:r>
            <a:endParaRPr lang="en-US">
              <a:sym typeface="Symbol" pitchFamily="18" charset="2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470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777875"/>
          </a:xfrm>
        </p:spPr>
        <p:txBody>
          <a:bodyPr/>
          <a:lstStyle/>
          <a:p>
            <a:r>
              <a:rPr lang="en-US"/>
              <a:t>ISO/IEC 9796-1</a:t>
            </a:r>
            <a:br>
              <a:rPr lang="en-US"/>
            </a:br>
            <a:r>
              <a:rPr lang="en-US" sz="1800"/>
              <a:t>(Digital Signature Scheme Giving Message Recovery, 1991)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73525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*(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-1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’(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-2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-1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-2</a:t>
            </a:r>
            <a:br>
              <a:rPr lang="en-US" baseline="-25000">
                <a:sym typeface="Symbol" pitchFamily="18" charset="2"/>
              </a:rPr>
            </a:br>
            <a:r>
              <a:rPr lang="en-US" baseline="-25000">
                <a:sym typeface="Symbol" pitchFamily="18" charset="2"/>
              </a:rPr>
              <a:t> 	    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-3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-4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-3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-4</a:t>
            </a:r>
            <a:r>
              <a:rPr lang="en-US">
                <a:sym typeface="Symbol" pitchFamily="18" charset="2"/>
              </a:rPr>
              <a:t> ...</a:t>
            </a:r>
            <a:br>
              <a:rPr lang="en-US" baseline="-25000">
                <a:sym typeface="Symbol" pitchFamily="18" charset="2"/>
              </a:rPr>
            </a:br>
            <a:r>
              <a:rPr lang="en-US" baseline="-25000">
                <a:sym typeface="Symbol" pitchFamily="18" charset="2"/>
              </a:rPr>
              <a:t>	    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2</a:t>
            </a:r>
            <a:br>
              <a:rPr lang="en-US" baseline="-25000">
                <a:sym typeface="Symbol" pitchFamily="18" charset="2"/>
              </a:rPr>
            </a:br>
            <a:r>
              <a:rPr lang="en-US" baseline="-25000">
                <a:sym typeface="Symbol" pitchFamily="18" charset="2"/>
              </a:rPr>
              <a:t>	    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Symbol" pitchFamily="18" charset="2"/>
              </a:rPr>
              <a:t>	với 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là 4 bit thứ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của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*,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’ và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là các hoán vị (cố định)</a:t>
            </a:r>
          </a:p>
          <a:p>
            <a:r>
              <a:rPr lang="en-US" i="1"/>
              <a:t>Không an toàn đối với tấn công bằng phép nhân (</a:t>
            </a:r>
            <a:r>
              <a:rPr lang="en-US"/>
              <a:t>multiplicative forgery [CHJ99], [Grieu 1999])</a:t>
            </a:r>
          </a:p>
          <a:p>
            <a:pPr lvl="1"/>
            <a:r>
              <a:rPr lang="en-US"/>
              <a:t>Có thể dùng nếu </a:t>
            </a:r>
            <a:r>
              <a:rPr lang="en-US" i="1"/>
              <a:t>M</a:t>
            </a:r>
            <a:r>
              <a:rPr lang="en-US"/>
              <a:t> là giá trị hash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36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380412" cy="1025525"/>
          </a:xfrm>
        </p:spPr>
        <p:txBody>
          <a:bodyPr/>
          <a:lstStyle/>
          <a:p>
            <a:r>
              <a:rPr lang="en-US"/>
              <a:t>ISO/IEC 9796-2</a:t>
            </a:r>
            <a:br>
              <a:rPr lang="en-US"/>
            </a:br>
            <a:r>
              <a:rPr lang="en-US" sz="1800"/>
              <a:t>(Digital Signature Scheme Giving Message Recovery — Mechanisms Using a Hash Function, 1997)</a:t>
            </a:r>
            <a:endParaRPr lang="en-US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560762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</a:t>
            </a:r>
            <a:r>
              <a:rPr lang="en-US">
                <a:sym typeface="Symbol" pitchFamily="18" charset="2"/>
              </a:rPr>
              <a:t> = 4b bb bb …  bb ba ||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|| Hash(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|| bc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Không an toàn với phương pháp tấn công bằng phép nhân (</a:t>
            </a:r>
            <a:r>
              <a:rPr lang="en-US"/>
              <a:t>multiplicative forgery) nếu giá trị hash gồm từ 64 bit trở xuống [CNS99]</a:t>
            </a:r>
          </a:p>
          <a:p>
            <a:pPr lvl="1"/>
            <a:r>
              <a:rPr lang="en-US"/>
              <a:t>Vẫn có thể sử dụng an toàn với các giá trị hash có nhiều hơn 64 bit</a:t>
            </a:r>
          </a:p>
          <a:p>
            <a:pPr>
              <a:buFont typeface="Wingdings 2" pitchFamily="18" charset="2"/>
              <a:buNone/>
            </a:pPr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5957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81000"/>
            <a:ext cx="8380412" cy="777875"/>
          </a:xfrm>
        </p:spPr>
        <p:txBody>
          <a:bodyPr/>
          <a:lstStyle/>
          <a:p>
            <a:r>
              <a:rPr lang="en-US"/>
              <a:t>Bellare-Rogaway PSS-R</a:t>
            </a:r>
            <a:br>
              <a:rPr lang="en-US"/>
            </a:br>
            <a:r>
              <a:rPr lang="en-US" sz="1800"/>
              <a:t>(Probabilistic Signature Scheme with Recovery, 1996)</a:t>
            </a:r>
            <a:endParaRPr lang="en-US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921000"/>
          </a:xfrm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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/>
              <a:t>) = 00 || </a:t>
            </a:r>
            <a:r>
              <a:rPr lang="en-US" i="1"/>
              <a:t>H</a:t>
            </a:r>
            <a:r>
              <a:rPr lang="en-US"/>
              <a:t>  ||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H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 [</a:t>
            </a:r>
            <a:r>
              <a:rPr lang="en-US" i="1">
                <a:sym typeface="Symbol" pitchFamily="18" charset="2"/>
              </a:rPr>
              <a:t>salt</a:t>
            </a:r>
            <a:r>
              <a:rPr lang="en-US">
                <a:sym typeface="Symbol" pitchFamily="18" charset="2"/>
              </a:rPr>
              <a:t> || 00 … 01 ||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 = H</a:t>
            </a:r>
            <a:r>
              <a:rPr lang="en-US"/>
              <a:t>ash(</a:t>
            </a:r>
            <a:r>
              <a:rPr lang="en-US" i="1"/>
              <a:t>salt</a:t>
            </a:r>
            <a:r>
              <a:rPr lang="en-US"/>
              <a:t>, </a:t>
            </a:r>
            <a:r>
              <a:rPr lang="en-US" i="1"/>
              <a:t>M</a:t>
            </a:r>
            <a:r>
              <a:rPr lang="en-US"/>
              <a:t>), </a:t>
            </a:r>
          </a:p>
          <a:p>
            <a:pPr>
              <a:buFont typeface="Wingdings 2" pitchFamily="18" charset="2"/>
              <a:buNone/>
            </a:pPr>
            <a:r>
              <a:rPr lang="en-US" i="1"/>
              <a:t>	salt</a:t>
            </a:r>
            <a:r>
              <a:rPr lang="en-US"/>
              <a:t> là chuỗi giá trị ngẫu nhiên, </a:t>
            </a:r>
          </a:p>
          <a:p>
            <a:pPr>
              <a:buFont typeface="Wingdings 2" pitchFamily="18" charset="2"/>
              <a:buNone/>
            </a:pPr>
            <a:r>
              <a:rPr lang="en-US"/>
              <a:t>	</a:t>
            </a:r>
            <a:r>
              <a:rPr lang="en-US" i="1"/>
              <a:t>G</a:t>
            </a:r>
            <a:r>
              <a:rPr lang="en-US"/>
              <a:t> là hàm biến đổi H thành chuỗi bit có độ dài phù hợp để XOR với 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salt</a:t>
            </a:r>
            <a:r>
              <a:rPr lang="en-US">
                <a:sym typeface="Symbol" pitchFamily="18" charset="2"/>
              </a:rPr>
              <a:t> || 00 … 01 ||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]</a:t>
            </a:r>
            <a:r>
              <a:rPr lang="en-US"/>
              <a:t> </a:t>
            </a:r>
          </a:p>
          <a:p>
            <a:r>
              <a:rPr lang="en-US"/>
              <a:t>Được đưa vào chuẩn IEEE P1363a; ISO/IEC 9796-2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8864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7075" y="1689100"/>
            <a:ext cx="8416925" cy="860425"/>
          </a:xfrm>
        </p:spPr>
        <p:txBody>
          <a:bodyPr/>
          <a:lstStyle/>
          <a:p>
            <a:r>
              <a:rPr lang="en-US" sz="2800"/>
              <a:t>Sử dụng hàm băm mật mã </a:t>
            </a:r>
            <a:br>
              <a:rPr lang="en-US" sz="2800"/>
            </a:br>
            <a:r>
              <a:rPr lang="en-US" sz="2800"/>
              <a:t>trong mã hóa bất đối xứng</a:t>
            </a:r>
            <a:endParaRPr lang="en-US" sz="400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575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Asymmetric Encryption Padding</a:t>
            </a:r>
          </a:p>
        </p:txBody>
      </p:sp>
      <p:sp>
        <p:nvSpPr>
          <p:cNvPr id="93696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524000"/>
            <a:ext cx="3733800" cy="4124325"/>
          </a:xfrm>
          <a:ln/>
        </p:spPr>
        <p:txBody>
          <a:bodyPr/>
          <a:lstStyle/>
          <a:p>
            <a:pPr marL="457200" indent="-457200">
              <a:buFont typeface="Wingdings 2" pitchFamily="18" charset="2"/>
              <a:buNone/>
            </a:pPr>
            <a:r>
              <a:rPr lang="en-US" sz="2400"/>
              <a:t>Tác giả: </a:t>
            </a:r>
          </a:p>
          <a:p>
            <a:pPr marL="457200" indent="-457200"/>
            <a:r>
              <a:rPr lang="en-US" sz="2400"/>
              <a:t>Bellare và  Rogaway (1994)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/>
              <a:t>Khi mã hóa:</a:t>
            </a:r>
          </a:p>
          <a:p>
            <a:pPr marL="457200" indent="-457200"/>
            <a:r>
              <a:rPr lang="en-US">
                <a:latin typeface="Comic Sans MS" pitchFamily="66" charset="0"/>
              </a:rPr>
              <a:t>X = m00..0 ⊕ G(r)</a:t>
            </a:r>
            <a:r>
              <a:rPr lang="en-US" sz="2400"/>
              <a:t> </a:t>
            </a:r>
          </a:p>
          <a:p>
            <a:pPr marL="457200" indent="-457200"/>
            <a:r>
              <a:rPr lang="en-US">
                <a:latin typeface="Comic Sans MS" pitchFamily="66" charset="0"/>
              </a:rPr>
              <a:t>Y = r ⊕ H(X)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/>
              <a:t>Khi giải mã:</a:t>
            </a:r>
          </a:p>
          <a:p>
            <a:pPr marL="457200" indent="-457200"/>
            <a:r>
              <a:rPr lang="en-US">
                <a:latin typeface="Comic Sans MS" pitchFamily="66" charset="0"/>
              </a:rPr>
              <a:t>r = Y ⊕ H(X) </a:t>
            </a:r>
          </a:p>
          <a:p>
            <a:pPr marL="457200" indent="-457200"/>
            <a:r>
              <a:rPr lang="en-US">
                <a:latin typeface="Comic Sans MS" pitchFamily="66" charset="0"/>
              </a:rPr>
              <a:t>m00..0 = X ⊕ G(r) </a:t>
            </a:r>
          </a:p>
        </p:txBody>
      </p:sp>
      <p:pic>
        <p:nvPicPr>
          <p:cNvPr id="936964" name="Picture 4" descr="Oaep-diagram-20080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19238"/>
            <a:ext cx="4927600" cy="49577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9078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Asymmetric Encryption Padding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560762"/>
          </a:xfrm>
          <a:ln/>
        </p:spPr>
        <p:txBody>
          <a:bodyPr/>
          <a:lstStyle/>
          <a:p>
            <a:pPr algn="just"/>
            <a:r>
              <a:rPr lang="en-US"/>
              <a:t>Trong .Net, OAEP sử dụng SHA1 với độ dài của giá trị băm là 160 bit = 20 byte</a:t>
            </a:r>
          </a:p>
          <a:p>
            <a:pPr algn="just"/>
            <a:r>
              <a:rPr lang="en-US"/>
              <a:t>Do đó, khi mã hóa bất đối xứng dùng RSA với OAEP, độ dài của chuỗi dữ liệu cần mã hóa (tính bắng byte) tối đa là:</a:t>
            </a:r>
          </a:p>
          <a:p>
            <a:pPr algn="just">
              <a:buFont typeface="Wingdings 2" pitchFamily="18" charset="2"/>
              <a:buNone/>
            </a:pPr>
            <a:r>
              <a:rPr lang="en-US"/>
              <a:t>	</a:t>
            </a:r>
            <a:r>
              <a:rPr lang="en-US" i="1"/>
              <a:t>n</a:t>
            </a:r>
            <a:r>
              <a:rPr lang="en-US"/>
              <a:t> – 2 * 20 byte – 2= </a:t>
            </a:r>
            <a:r>
              <a:rPr lang="en-US" i="1"/>
              <a:t>n</a:t>
            </a:r>
            <a:r>
              <a:rPr lang="en-US"/>
              <a:t> – 42 byte </a:t>
            </a:r>
          </a:p>
          <a:p>
            <a:pPr algn="just">
              <a:buFont typeface="Wingdings 2" pitchFamily="18" charset="2"/>
              <a:buNone/>
            </a:pPr>
            <a:r>
              <a:rPr lang="en-US"/>
              <a:t>	với n là độ dài (tính bằng byte) của modulus (ví dụ 512 bit = 32 byte)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7948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Asymmetric Encryption Padding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560762"/>
          </a:xfrm>
          <a:ln/>
        </p:spPr>
        <p:txBody>
          <a:bodyPr/>
          <a:lstStyle/>
          <a:p>
            <a:pPr algn="just"/>
            <a:r>
              <a:rPr lang="en-US"/>
              <a:t>Trong .Net, OAEP sử dụng SHA1 với độ dài của giá trị băm là 160 bit = 20 byte</a:t>
            </a:r>
          </a:p>
          <a:p>
            <a:pPr algn="just"/>
            <a:r>
              <a:rPr lang="en-US"/>
              <a:t>Do đó, khi mã hóa bất đối xứng dùng RSA với OAEP, độ dài của chuỗi dữ liệu cần mã hóa (tính bắng byte) tối đa là:</a:t>
            </a:r>
          </a:p>
          <a:p>
            <a:pPr algn="just">
              <a:buFont typeface="Wingdings 2" pitchFamily="18" charset="2"/>
              <a:buNone/>
            </a:pPr>
            <a:r>
              <a:rPr lang="en-US"/>
              <a:t>	</a:t>
            </a:r>
            <a:r>
              <a:rPr lang="en-US" i="1"/>
              <a:t>n</a:t>
            </a:r>
            <a:r>
              <a:rPr lang="en-US"/>
              <a:t> – 2 * 20 byte – 2= </a:t>
            </a:r>
            <a:r>
              <a:rPr lang="en-US" i="1"/>
              <a:t>n</a:t>
            </a:r>
            <a:r>
              <a:rPr lang="en-US"/>
              <a:t> – 42 byte </a:t>
            </a:r>
          </a:p>
          <a:p>
            <a:pPr algn="just">
              <a:buFont typeface="Wingdings 2" pitchFamily="18" charset="2"/>
              <a:buNone/>
            </a:pPr>
            <a:r>
              <a:rPr lang="en-US"/>
              <a:t>	với n là độ dài (tính bằng byte) của modulus (ví dụ 512 bit = 32 byte)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534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               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64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trong chứng nhận (certification)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130800"/>
          </a:xfrm>
          <a:ln/>
        </p:spPr>
        <p:txBody>
          <a:bodyPr/>
          <a:lstStyle/>
          <a:p>
            <a:r>
              <a:rPr lang="en-US"/>
              <a:t>Chữ ký điện tử</a:t>
            </a:r>
          </a:p>
          <a:p>
            <a:pPr lvl="1"/>
            <a:r>
              <a:rPr lang="en-US"/>
              <a:t>Sử dụng hàm băm:</a:t>
            </a:r>
          </a:p>
          <a:p>
            <a:pPr lvl="2"/>
            <a:r>
              <a:rPr lang="en-US"/>
              <a:t>Nén thông tin</a:t>
            </a:r>
          </a:p>
          <a:p>
            <a:pPr lvl="2"/>
            <a:r>
              <a:rPr lang="en-US"/>
              <a:t>Kết hợp thông tin ngẫu nhiên</a:t>
            </a:r>
          </a:p>
          <a:p>
            <a:pPr lvl="1"/>
            <a:r>
              <a:rPr lang="en-US"/>
              <a:t>Yêu cầu về bảo mật:</a:t>
            </a:r>
          </a:p>
          <a:p>
            <a:pPr lvl="2"/>
            <a:r>
              <a:rPr lang="en-US"/>
              <a:t>An toàn đối với tấn công second pre-image</a:t>
            </a:r>
          </a:p>
          <a:p>
            <a:pPr lvl="2"/>
            <a:r>
              <a:rPr lang="en-US"/>
              <a:t>Phải hợp lệ trong ít nhất 5 năm (theo SOX), hoặc 7 năm (theo HIPPA)</a:t>
            </a:r>
          </a:p>
          <a:p>
            <a:r>
              <a:rPr lang="en-US"/>
              <a:t>Một số ví dụ khác:</a:t>
            </a:r>
          </a:p>
          <a:p>
            <a:pPr lvl="1"/>
            <a:r>
              <a:rPr lang="en-US"/>
              <a:t>PKI</a:t>
            </a:r>
          </a:p>
          <a:p>
            <a:pPr lvl="1"/>
            <a:r>
              <a:rPr lang="en-US"/>
              <a:t>Time-stamping (nhãn thời gian)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3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801" name="Picture 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9513"/>
            <a:ext cx="146367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895475"/>
          </a:xfrm>
          <a:ln/>
        </p:spPr>
        <p:txBody>
          <a:bodyPr/>
          <a:lstStyle/>
          <a:p>
            <a:r>
              <a:rPr lang="en-US"/>
              <a:t>H là hàm nén mất thông tin (lossy compression function)</a:t>
            </a:r>
          </a:p>
          <a:p>
            <a:r>
              <a:rPr lang="en-US"/>
              <a:t>Hiện tượng đụng độ (Collision):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’) với 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</a:t>
            </a:r>
            <a:r>
              <a:rPr lang="en-US" i="1"/>
              <a:t>x</a:t>
            </a:r>
            <a:r>
              <a:rPr lang="en-US"/>
              <a:t>’</a:t>
            </a:r>
          </a:p>
          <a:p>
            <a:r>
              <a:rPr lang="en-US"/>
              <a:t>Kết quả của việc băm “nhìn có vẻ ngẫu nhiên”</a:t>
            </a:r>
          </a:p>
        </p:txBody>
      </p:sp>
      <p:sp>
        <p:nvSpPr>
          <p:cNvPr id="843780" name="Oval 4"/>
          <p:cNvSpPr>
            <a:spLocks noChangeArrowheads="1"/>
          </p:cNvSpPr>
          <p:nvPr/>
        </p:nvSpPr>
        <p:spPr bwMode="auto">
          <a:xfrm>
            <a:off x="1219200" y="2971800"/>
            <a:ext cx="2514600" cy="2514600"/>
          </a:xfrm>
          <a:prstGeom prst="ellipse">
            <a:avLst/>
          </a:prstGeom>
          <a:noFill/>
          <a:ln w="38100" algn="ctr">
            <a:solidFill>
              <a:srgbClr val="8BC5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hlink">
                        <a:alpha val="5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1" name="Oval 5"/>
          <p:cNvSpPr>
            <a:spLocks noChangeArrowheads="1"/>
          </p:cNvSpPr>
          <p:nvPr/>
        </p:nvSpPr>
        <p:spPr bwMode="auto">
          <a:xfrm>
            <a:off x="5791200" y="3581400"/>
            <a:ext cx="1981200" cy="1981200"/>
          </a:xfrm>
          <a:prstGeom prst="ellipse">
            <a:avLst/>
          </a:prstGeom>
          <a:noFill/>
          <a:ln w="38100" algn="ctr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99FF">
                        <a:gamma/>
                        <a:tint val="0"/>
                        <a:invGamma/>
                        <a:alpha val="0"/>
                      </a:srgbClr>
                    </a:gs>
                    <a:gs pos="100000">
                      <a:srgbClr val="FF99FF">
                        <a:alpha val="50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2" name="Oval 6"/>
          <p:cNvSpPr>
            <a:spLocks noChangeArrowheads="1"/>
          </p:cNvSpPr>
          <p:nvPr/>
        </p:nvSpPr>
        <p:spPr bwMode="auto">
          <a:xfrm>
            <a:off x="2286000" y="3200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8BC5FF"/>
              </a:gs>
              <a:gs pos="100000">
                <a:srgbClr val="8BC5FF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3" name="Oval 7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4" name="Oval 8"/>
          <p:cNvSpPr>
            <a:spLocks noChangeArrowheads="1"/>
          </p:cNvSpPr>
          <p:nvPr/>
        </p:nvSpPr>
        <p:spPr bwMode="auto">
          <a:xfrm>
            <a:off x="6248400" y="4876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5" name="Oval 9"/>
          <p:cNvSpPr>
            <a:spLocks noChangeArrowheads="1"/>
          </p:cNvSpPr>
          <p:nvPr/>
        </p:nvSpPr>
        <p:spPr bwMode="auto">
          <a:xfrm>
            <a:off x="1905000" y="3810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8BC5FF"/>
              </a:gs>
              <a:gs pos="100000">
                <a:srgbClr val="8BC5FF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3786" name="Oval 10"/>
          <p:cNvSpPr>
            <a:spLocks noChangeArrowheads="1"/>
          </p:cNvSpPr>
          <p:nvPr/>
        </p:nvSpPr>
        <p:spPr bwMode="auto">
          <a:xfrm>
            <a:off x="2209800" y="4876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8BC5FF"/>
              </a:gs>
              <a:gs pos="100000">
                <a:srgbClr val="8BC5FF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3787" name="AutoShape 11"/>
          <p:cNvCxnSpPr>
            <a:cxnSpLocks noChangeShapeType="1"/>
            <a:stCxn id="843782" idx="6"/>
            <a:endCxn id="843783" idx="1"/>
          </p:cNvCxnSpPr>
          <p:nvPr/>
        </p:nvCxnSpPr>
        <p:spPr bwMode="auto">
          <a:xfrm>
            <a:off x="2514600" y="3314700"/>
            <a:ext cx="4071938" cy="8334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3788" name="AutoShape 12"/>
          <p:cNvCxnSpPr>
            <a:cxnSpLocks noChangeShapeType="1"/>
            <a:stCxn id="843785" idx="5"/>
            <a:endCxn id="843783" idx="3"/>
          </p:cNvCxnSpPr>
          <p:nvPr/>
        </p:nvCxnSpPr>
        <p:spPr bwMode="auto">
          <a:xfrm rot="16200000" flipH="1">
            <a:off x="4191001" y="1914525"/>
            <a:ext cx="304800" cy="4486275"/>
          </a:xfrm>
          <a:prstGeom prst="curvedConnector3">
            <a:avLst>
              <a:gd name="adj1" fmla="val 18594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3790" name="AutoShape 14"/>
          <p:cNvCxnSpPr>
            <a:cxnSpLocks noChangeShapeType="1"/>
            <a:stCxn id="843786" idx="6"/>
            <a:endCxn id="843784" idx="2"/>
          </p:cNvCxnSpPr>
          <p:nvPr/>
        </p:nvCxnSpPr>
        <p:spPr bwMode="auto">
          <a:xfrm>
            <a:off x="2438400" y="4991100"/>
            <a:ext cx="3810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3791" name="Text Box 15"/>
          <p:cNvSpPr txBox="1">
            <a:spLocks noChangeArrowheads="1"/>
          </p:cNvSpPr>
          <p:nvPr/>
        </p:nvSpPr>
        <p:spPr bwMode="auto">
          <a:xfrm>
            <a:off x="2286000" y="3657600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điệp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3792" name="Text Box 16"/>
          <p:cNvSpPr txBox="1">
            <a:spLocks noChangeArrowheads="1"/>
          </p:cNvSpPr>
          <p:nvPr/>
        </p:nvSpPr>
        <p:spPr bwMode="auto">
          <a:xfrm>
            <a:off x="6405280" y="4479925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 điệp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rút gọn</a:t>
            </a:r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auto">
          <a:xfrm>
            <a:off x="1981200" y="3124200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43794" name="Text Box 18"/>
          <p:cNvSpPr txBox="1">
            <a:spLocks noChangeArrowheads="1"/>
          </p:cNvSpPr>
          <p:nvPr/>
        </p:nvSpPr>
        <p:spPr bwMode="auto">
          <a:xfrm>
            <a:off x="1601788" y="3733800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43795" name="Text Box 19"/>
          <p:cNvSpPr txBox="1">
            <a:spLocks noChangeArrowheads="1"/>
          </p:cNvSpPr>
          <p:nvPr/>
        </p:nvSpPr>
        <p:spPr bwMode="auto">
          <a:xfrm>
            <a:off x="1981200" y="4495800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43796" name="Text Box 20"/>
          <p:cNvSpPr txBox="1">
            <a:spLocks noChangeArrowheads="1"/>
          </p:cNvSpPr>
          <p:nvPr/>
        </p:nvSpPr>
        <p:spPr bwMode="auto">
          <a:xfrm>
            <a:off x="6781800" y="4038600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43797" name="Text Box 21"/>
          <p:cNvSpPr txBox="1">
            <a:spLocks noChangeArrowheads="1"/>
          </p:cNvSpPr>
          <p:nvPr/>
        </p:nvSpPr>
        <p:spPr bwMode="auto">
          <a:xfrm>
            <a:off x="6324600" y="4953000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43798" name="Text Box 22"/>
          <p:cNvSpPr txBox="1">
            <a:spLocks noChangeArrowheads="1"/>
          </p:cNvSpPr>
          <p:nvPr/>
        </p:nvSpPr>
        <p:spPr bwMode="auto">
          <a:xfrm>
            <a:off x="990600" y="5546725"/>
            <a:ext cx="2839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Chuỗi bit có độ dài bất kỳ!</a:t>
            </a:r>
          </a:p>
        </p:txBody>
      </p:sp>
      <p:sp>
        <p:nvSpPr>
          <p:cNvPr id="843799" name="Text Box 23"/>
          <p:cNvSpPr txBox="1">
            <a:spLocks noChangeArrowheads="1"/>
          </p:cNvSpPr>
          <p:nvPr/>
        </p:nvSpPr>
        <p:spPr bwMode="auto">
          <a:xfrm>
            <a:off x="5435600" y="5562600"/>
            <a:ext cx="2903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Chuỗi bit có độ dài cố định</a:t>
            </a: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85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br>
              <a:rPr lang="en-US" dirty="0"/>
            </a:b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(authentication)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2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protocol</a:t>
            </a:r>
          </a:p>
          <a:p>
            <a:pPr lvl="1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second pre-image</a:t>
            </a:r>
          </a:p>
          <a:p>
            <a:pPr lvl="2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IEEE 802.1X-EAP</a:t>
            </a:r>
          </a:p>
          <a:p>
            <a:pPr lvl="1"/>
            <a:r>
              <a:rPr lang="en-US" dirty="0"/>
              <a:t>APOP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347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trong liên lạc an toàn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130800"/>
          </a:xfrm>
          <a:ln/>
        </p:spPr>
        <p:txBody>
          <a:bodyPr/>
          <a:lstStyle/>
          <a:p>
            <a:r>
              <a:rPr lang="en-US"/>
              <a:t>IPSec</a:t>
            </a:r>
          </a:p>
          <a:p>
            <a:pPr lvl="1"/>
            <a:r>
              <a:rPr lang="en-US"/>
              <a:t>Sử dụng hàm băm:</a:t>
            </a:r>
          </a:p>
          <a:p>
            <a:pPr lvl="2"/>
            <a:r>
              <a:rPr lang="en-US"/>
              <a:t>Chứng thực (authentication) trong quá trình trao đổi khóa</a:t>
            </a:r>
          </a:p>
          <a:p>
            <a:pPr lvl="2"/>
            <a:r>
              <a:rPr lang="en-US"/>
              <a:t>Kiểm soát tính toàn vẹn của thông điệp trong protocol</a:t>
            </a:r>
          </a:p>
          <a:p>
            <a:pPr lvl="1"/>
            <a:r>
              <a:rPr lang="en-US"/>
              <a:t>Yêu cầu về bảo mật:</a:t>
            </a:r>
          </a:p>
          <a:p>
            <a:pPr lvl="2"/>
            <a:r>
              <a:rPr lang="en-US"/>
              <a:t>An toàn đối với tấn công second pre-image</a:t>
            </a:r>
          </a:p>
          <a:p>
            <a:pPr lvl="2"/>
            <a:r>
              <a:rPr lang="en-US"/>
              <a:t>Phải hợp lệ trong 1 phiên làm việc</a:t>
            </a:r>
          </a:p>
          <a:p>
            <a:r>
              <a:rPr lang="en-US"/>
              <a:t>Một số ví dụ khác:</a:t>
            </a:r>
          </a:p>
          <a:p>
            <a:pPr lvl="1"/>
            <a:r>
              <a:rPr lang="en-US"/>
              <a:t>SSL/TLS</a:t>
            </a:r>
          </a:p>
          <a:p>
            <a:pPr lvl="1"/>
            <a:r>
              <a:rPr lang="en-US"/>
              <a:t>SSH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863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trong email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179887"/>
          </a:xfrm>
          <a:ln/>
        </p:spPr>
        <p:txBody>
          <a:bodyPr/>
          <a:lstStyle/>
          <a:p>
            <a:r>
              <a:rPr lang="en-US"/>
              <a:t>S/MIME</a:t>
            </a:r>
          </a:p>
          <a:p>
            <a:pPr lvl="1"/>
            <a:r>
              <a:rPr lang="en-US"/>
              <a:t>Sử dụng hàm băm:</a:t>
            </a:r>
          </a:p>
          <a:p>
            <a:pPr lvl="2"/>
            <a:r>
              <a:rPr lang="en-US"/>
              <a:t>Dùng trong chữ ký điện tử</a:t>
            </a:r>
          </a:p>
          <a:p>
            <a:pPr lvl="1"/>
            <a:r>
              <a:rPr lang="en-US"/>
              <a:t>Yêu cầu về bảo mật:</a:t>
            </a:r>
          </a:p>
          <a:p>
            <a:pPr lvl="2"/>
            <a:r>
              <a:rPr lang="en-US"/>
              <a:t>An toàn đối với tấn công second pre-image</a:t>
            </a:r>
          </a:p>
          <a:p>
            <a:pPr lvl="2"/>
            <a:r>
              <a:rPr lang="en-US"/>
              <a:t>Phải hợp lệ trong thời gian dài nếu cần dùng làm bằng chứng</a:t>
            </a:r>
          </a:p>
          <a:p>
            <a:r>
              <a:rPr lang="en-US"/>
              <a:t>Một số ví dụ khác:</a:t>
            </a:r>
          </a:p>
          <a:p>
            <a:pPr lvl="1"/>
            <a:r>
              <a:rPr lang="en-US"/>
              <a:t>PGP (pretty good privacy)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8416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Một số ứng dụng khác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895475"/>
          </a:xfrm>
          <a:ln/>
        </p:spPr>
        <p:txBody>
          <a:bodyPr/>
          <a:lstStyle/>
          <a:p>
            <a:r>
              <a:rPr lang="en-US"/>
              <a:t>Kiểm tra tính toàn vẹn của phần mềm/dữ liệu khi download.</a:t>
            </a:r>
          </a:p>
          <a:p>
            <a:r>
              <a:rPr lang="en-US"/>
              <a:t>Đối sánh CSDL (Database matching)</a:t>
            </a:r>
          </a:p>
          <a:p>
            <a:r>
              <a:rPr lang="en-US"/>
              <a:t>…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896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Mật khẩu người dùng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484812"/>
          </a:xfrm>
          <a:ln/>
        </p:spPr>
        <p:txBody>
          <a:bodyPr/>
          <a:lstStyle/>
          <a:p>
            <a:r>
              <a:rPr lang="en-US"/>
              <a:t>Lưu trong CSDL: username + password</a:t>
            </a:r>
          </a:p>
          <a:p>
            <a:pPr lvl="1"/>
            <a:r>
              <a:rPr lang="en-US"/>
              <a:t>Kiểm tra: so sánh password của người dùng nhập vào và password đã lưu trong CSDL</a:t>
            </a:r>
          </a:p>
          <a:p>
            <a:pPr lvl="1"/>
            <a:r>
              <a:rPr lang="en-US">
                <a:sym typeface="Wingdings" pitchFamily="2" charset="2"/>
              </a:rPr>
              <a:t> An toàn? Admin biết password của người dùng!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Lưu trong CSDL: username + hash (password)</a:t>
            </a:r>
          </a:p>
          <a:p>
            <a:pPr lvl="1"/>
            <a:r>
              <a:rPr lang="en-US"/>
              <a:t>Kiểm tra: so sánh </a:t>
            </a:r>
          </a:p>
          <a:p>
            <a:pPr lvl="1">
              <a:buFont typeface="Wingdings 2" pitchFamily="18" charset="2"/>
              <a:buNone/>
            </a:pPr>
            <a:r>
              <a:rPr lang="en-US"/>
              <a:t>	hash (password người dùng nhập) </a:t>
            </a:r>
          </a:p>
          <a:p>
            <a:pPr lvl="1">
              <a:buFont typeface="Wingdings 2" pitchFamily="18" charset="2"/>
              <a:buNone/>
            </a:pPr>
            <a:r>
              <a:rPr lang="en-US"/>
              <a:t>	= hash (password đã lưu)?</a:t>
            </a:r>
          </a:p>
          <a:p>
            <a:pPr lvl="1"/>
            <a:r>
              <a:rPr lang="en-US">
                <a:sym typeface="Wingdings" pitchFamily="2" charset="2"/>
              </a:rPr>
              <a:t> An toàn hơn</a:t>
            </a:r>
          </a:p>
          <a:p>
            <a:pPr lvl="1"/>
            <a:r>
              <a:rPr lang="en-US">
                <a:sym typeface="Wingdings" pitchFamily="2" charset="2"/>
              </a:rPr>
              <a:t>Còn vấn đề gì đáng lo ngại hay không?</a:t>
            </a:r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7755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Mật khẩu người dùng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024062"/>
          </a:xfrm>
          <a:ln/>
        </p:spPr>
        <p:txBody>
          <a:bodyPr/>
          <a:lstStyle/>
          <a:p>
            <a:r>
              <a:rPr lang="en-US">
                <a:sym typeface="Wingdings" pitchFamily="2" charset="2"/>
              </a:rPr>
              <a:t>Lưu trong CSDL: </a:t>
            </a:r>
          </a:p>
          <a:p>
            <a:pPr>
              <a:buFont typeface="Wingdings 2" pitchFamily="18" charset="2"/>
              <a:buNone/>
            </a:pPr>
            <a:r>
              <a:rPr lang="en-US">
                <a:sym typeface="Wingdings" pitchFamily="2" charset="2"/>
              </a:rPr>
              <a:t>		username + salt + H với H = hash (password, salt)</a:t>
            </a:r>
          </a:p>
          <a:p>
            <a:pPr lvl="1"/>
            <a:r>
              <a:rPr lang="en-US"/>
              <a:t>Kiểm tra: so sánh </a:t>
            </a:r>
          </a:p>
          <a:p>
            <a:pPr lvl="1">
              <a:buFont typeface="Wingdings 2" pitchFamily="18" charset="2"/>
              <a:buNone/>
            </a:pPr>
            <a:r>
              <a:rPr lang="en-US"/>
              <a:t>	hash (password người dùng nhập, salt) = H 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44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băm mật mã </a:t>
            </a:r>
            <a:r>
              <a:rPr lang="en-US" i="1"/>
              <a:t>H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536825"/>
          </a:xfrm>
          <a:ln/>
        </p:spPr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H</a:t>
            </a:r>
            <a:r>
              <a:rPr lang="en-US"/>
              <a:t> có thể áp dụng trên dữ liệu có kích thước bất kỳ</a:t>
            </a:r>
          </a:p>
          <a:p>
            <a:r>
              <a:rPr lang="en-US"/>
              <a:t>Kết quả của </a:t>
            </a:r>
            <a:r>
              <a:rPr lang="en-US" i="1">
                <a:solidFill>
                  <a:schemeClr val="accent1"/>
                </a:solidFill>
              </a:rPr>
              <a:t>H</a:t>
            </a:r>
            <a:r>
              <a:rPr lang="en-US"/>
              <a:t> là một chuỗi </a:t>
            </a:r>
            <a:r>
              <a:rPr lang="en-US" i="1"/>
              <a:t>n</a:t>
            </a:r>
            <a:r>
              <a:rPr lang="en-US"/>
              <a:t>-bit (</a:t>
            </a:r>
            <a:r>
              <a:rPr lang="en-US" i="1"/>
              <a:t>n</a:t>
            </a:r>
            <a:r>
              <a:rPr lang="en-US"/>
              <a:t> có định)</a:t>
            </a:r>
          </a:p>
          <a:p>
            <a:r>
              <a:rPr lang="en-US"/>
              <a:t>Dễ dàng tính giá trị </a:t>
            </a:r>
            <a:r>
              <a:rPr lang="en-US" i="1">
                <a:solidFill>
                  <a:schemeClr val="accent1"/>
                </a:solidFill>
              </a:rPr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với </a:t>
            </a:r>
            <a:r>
              <a:rPr lang="en-US" i="1"/>
              <a:t>x</a:t>
            </a:r>
            <a:r>
              <a:rPr lang="en-US"/>
              <a:t> bất kỳ</a:t>
            </a:r>
          </a:p>
          <a:p>
            <a:r>
              <a:rPr lang="en-US" i="1">
                <a:solidFill>
                  <a:schemeClr val="accent1"/>
                </a:solidFill>
              </a:rPr>
              <a:t>H</a:t>
            </a:r>
            <a:r>
              <a:rPr lang="en-US"/>
              <a:t> là hàm một chiều</a:t>
            </a:r>
          </a:p>
          <a:p>
            <a:r>
              <a:rPr lang="en-US" i="1">
                <a:solidFill>
                  <a:schemeClr val="accent1"/>
                </a:solidFill>
              </a:rPr>
              <a:t>H</a:t>
            </a:r>
            <a:r>
              <a:rPr lang="en-US"/>
              <a:t> an toàn đối với hiện tượng “đụng độ”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15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“một chiều”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92675"/>
          </a:xfrm>
          <a:ln/>
        </p:spPr>
        <p:txBody>
          <a:bodyPr/>
          <a:lstStyle/>
          <a:p>
            <a:r>
              <a:rPr lang="en-US"/>
              <a:t>Hàm </a:t>
            </a:r>
            <a:r>
              <a:rPr lang="en-US" i="1"/>
              <a:t>H</a:t>
            </a:r>
            <a:r>
              <a:rPr lang="en-US"/>
              <a:t> rất khó bị biến đổi ngược</a:t>
            </a:r>
          </a:p>
          <a:p>
            <a:pPr lvl="1"/>
            <a:r>
              <a:rPr lang="en-US"/>
              <a:t>Cho trước chuỗi bit ngẫu nhiên </a:t>
            </a:r>
            <a:r>
              <a:rPr lang="en-US" i="1"/>
              <a:t>y</a:t>
            </a:r>
            <a:r>
              <a:rPr lang="en-US"/>
              <a:t>∈{0,1}</a:t>
            </a:r>
            <a:r>
              <a:rPr lang="en-US" i="1" baseline="30000"/>
              <a:t>n</a:t>
            </a:r>
            <a:r>
              <a:rPr lang="en-US"/>
              <a:t>, rất khó tìm ra được chuỗi bit </a:t>
            </a:r>
            <a:r>
              <a:rPr lang="en-US" i="1"/>
              <a:t>x </a:t>
            </a:r>
            <a:r>
              <a:rPr lang="en-US"/>
              <a:t>sao cho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y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Brute-force: Với mỗi giá trị </a:t>
            </a:r>
            <a:r>
              <a:rPr lang="en-US" i="1"/>
              <a:t>x</a:t>
            </a:r>
            <a:r>
              <a:rPr lang="en-US"/>
              <a:t>, kiểm tra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y</a:t>
            </a:r>
          </a:p>
          <a:p>
            <a:pPr lvl="1"/>
            <a:r>
              <a:rPr lang="en-US"/>
              <a:t>SHA-1 cho kết quả là chuỗi gồm 160-bit</a:t>
            </a:r>
          </a:p>
          <a:p>
            <a:pPr lvl="2"/>
            <a:r>
              <a:rPr lang="en-US"/>
              <a:t>Giả sử phần cứng cho phép thực hiện 2</a:t>
            </a:r>
            <a:r>
              <a:rPr lang="en-US" baseline="30000"/>
              <a:t>34</a:t>
            </a:r>
            <a:r>
              <a:rPr lang="en-US"/>
              <a:t> phép thử trong một giây</a:t>
            </a:r>
          </a:p>
          <a:p>
            <a:pPr lvl="2"/>
            <a:r>
              <a:rPr lang="en-US"/>
              <a:t>Có thể thực hiện 2</a:t>
            </a:r>
            <a:r>
              <a:rPr lang="en-US" baseline="30000"/>
              <a:t>59</a:t>
            </a:r>
            <a:r>
              <a:rPr lang="en-US"/>
              <a:t> phép thử trong một năm</a:t>
            </a:r>
          </a:p>
          <a:p>
            <a:pPr lvl="2"/>
            <a:r>
              <a:rPr lang="en-US"/>
              <a:t>Cần 2</a:t>
            </a:r>
            <a:r>
              <a:rPr lang="en-US" baseline="30000"/>
              <a:t>101</a:t>
            </a:r>
            <a:r>
              <a:rPr lang="en-US"/>
              <a:t> (~ 10</a:t>
            </a:r>
            <a:r>
              <a:rPr lang="en-US" baseline="30000"/>
              <a:t>30</a:t>
            </a:r>
            <a:r>
              <a:rPr lang="en-US"/>
              <a:t>) năm để biến đổi ngược SHA-1 với giá trị ngẫu nhiên </a:t>
            </a:r>
            <a:r>
              <a:rPr lang="en-US" i="1"/>
              <a:t>y</a:t>
            </a:r>
            <a:r>
              <a:rPr lang="en-US"/>
              <a:t> cho trước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4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an toàn đối với hiện tượng đụng độ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27637"/>
          </a:xfrm>
          <a:ln/>
        </p:spPr>
        <p:txBody>
          <a:bodyPr/>
          <a:lstStyle/>
          <a:p>
            <a:r>
              <a:rPr lang="en-US"/>
              <a:t>Rất khó có thể tìm được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/>
              <a:t>’ sao cho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)=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’)</a:t>
            </a:r>
          </a:p>
          <a:p>
            <a:r>
              <a:rPr lang="en-US"/>
              <a:t>Tìm kiếm đụng độ bằng Brute-force chỉ cần O(2</a:t>
            </a:r>
            <a:r>
              <a:rPr lang="en-US" baseline="30000"/>
              <a:t>n/2</a:t>
            </a:r>
            <a:r>
              <a:rPr lang="en-US"/>
              <a:t>), không phải O(2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r>
              <a:rPr lang="en-US"/>
              <a:t>Birthday paradox</a:t>
            </a:r>
          </a:p>
          <a:p>
            <a:pPr lvl="1"/>
            <a:r>
              <a:rPr lang="en-US"/>
              <a:t>Cho t giá trị 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và giá trị tương ứng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=h(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1"/>
            <a:r>
              <a:rPr lang="en-US"/>
              <a:t>Với mỗi cặp 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x</a:t>
            </a:r>
            <a:r>
              <a:rPr lang="en-US" i="1" baseline="-25000"/>
              <a:t>j</a:t>
            </a:r>
            <a:r>
              <a:rPr lang="en-US"/>
              <a:t>, xác suất đụng độ là 1/2</a:t>
            </a:r>
            <a:r>
              <a:rPr lang="en-US" baseline="30000"/>
              <a:t>n</a:t>
            </a:r>
          </a:p>
          <a:p>
            <a:pPr lvl="1"/>
            <a:r>
              <a:rPr lang="en-US"/>
              <a:t>Tổng số cặp </a:t>
            </a:r>
            <a:r>
              <a:rPr lang="en-US" i="1"/>
              <a:t>C</a:t>
            </a:r>
            <a:r>
              <a:rPr lang="en-US" baseline="30000"/>
              <a:t>2</a:t>
            </a:r>
            <a:r>
              <a:rPr lang="en-US" baseline="-25000"/>
              <a:t>t</a:t>
            </a:r>
            <a:r>
              <a:rPr lang="en-US"/>
              <a:t>=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-1)/2 ∼ O(</a:t>
            </a:r>
            <a:r>
              <a:rPr lang="en-US" i="1"/>
              <a:t>t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/>
            <a:r>
              <a:rPr lang="en-US"/>
              <a:t>Nếu </a:t>
            </a:r>
            <a:r>
              <a:rPr lang="en-US" i="1"/>
              <a:t>t</a:t>
            </a:r>
            <a:r>
              <a:rPr lang="en-US"/>
              <a:t> xấp xỉ 2</a:t>
            </a:r>
            <a:r>
              <a:rPr lang="en-US" baseline="30000"/>
              <a:t>n/2</a:t>
            </a:r>
            <a:r>
              <a:rPr lang="en-US"/>
              <a:t>, số lượng cặp xấp xỉ 2</a:t>
            </a:r>
            <a:r>
              <a:rPr lang="en-US" baseline="30000"/>
              <a:t>n</a:t>
            </a:r>
          </a:p>
          <a:p>
            <a:pPr lvl="1"/>
            <a:r>
              <a:rPr lang="en-US"/>
              <a:t>Với mỗi cặp, xác suất xảy ra đụng độ là 1/2</a:t>
            </a:r>
            <a:r>
              <a:rPr lang="en-US" baseline="30000"/>
              <a:t>n</a:t>
            </a:r>
            <a:r>
              <a:rPr lang="en-US"/>
              <a:t>, do đó, xác suất tìm được một cặp giá trị đụng độ rất gần 1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70149"/>
      </p:ext>
    </p:extLst>
  </p:cSld>
  <p:clrMapOvr>
    <a:masterClrMapping/>
  </p:clrMapOvr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</Template>
  <TotalTime>49</TotalTime>
  <Words>3106</Words>
  <Application>Microsoft Office PowerPoint</Application>
  <PresentationFormat>On-screen Show (4:3)</PresentationFormat>
  <Paragraphs>643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 Unicode MS</vt:lpstr>
      <vt:lpstr>Calibri</vt:lpstr>
      <vt:lpstr>Comic Sans MS</vt:lpstr>
      <vt:lpstr>Courier New</vt:lpstr>
      <vt:lpstr>MS PGothic</vt:lpstr>
      <vt:lpstr>Symbol</vt:lpstr>
      <vt:lpstr>Times New Roman</vt:lpstr>
      <vt:lpstr>Wingdings</vt:lpstr>
      <vt:lpstr>Wingdings 2</vt:lpstr>
      <vt:lpstr>FIT_CDIO_PPT Template</vt:lpstr>
      <vt:lpstr>Equation</vt:lpstr>
      <vt:lpstr>Chủ đề 8: Hàm băm mật mã Hash &amp; MAC</vt:lpstr>
      <vt:lpstr>Nội dung</vt:lpstr>
      <vt:lpstr>Nội dung</vt:lpstr>
      <vt:lpstr>Mở đầu</vt:lpstr>
      <vt:lpstr>Tính toàn vẹn và tính bí mật</vt:lpstr>
      <vt:lpstr>Ý tưởng chính của hàm băm mật mã</vt:lpstr>
      <vt:lpstr>Hàm băm mật mã H</vt:lpstr>
      <vt:lpstr>Tính “một chiều”</vt:lpstr>
      <vt:lpstr>Tính an toàn đối với hiện tượng đụng độ</vt:lpstr>
      <vt:lpstr>Birthday Paradox</vt:lpstr>
      <vt:lpstr>Birthday Paradox</vt:lpstr>
      <vt:lpstr>An toàn với hiện tượng đụng độ “yếu”</vt:lpstr>
      <vt:lpstr>Tính chất của hàm băm</vt:lpstr>
      <vt:lpstr>Phân loại hàm  băm mật mã</vt:lpstr>
      <vt:lpstr>Kiến trúc Merkle-Damgård </vt:lpstr>
      <vt:lpstr>Kiến trúc Matyas-Meyer-Oseas</vt:lpstr>
      <vt:lpstr>Kiến trúc Davies-Meyer</vt:lpstr>
      <vt:lpstr>Kiến trúc Miyaguchi-Preneel</vt:lpstr>
      <vt:lpstr>MD5</vt:lpstr>
      <vt:lpstr>MD5</vt:lpstr>
      <vt:lpstr>MD5</vt:lpstr>
      <vt:lpstr>MD5</vt:lpstr>
      <vt:lpstr>MD5</vt:lpstr>
      <vt:lpstr>Chu kỳ xử lý trong MD5</vt:lpstr>
      <vt:lpstr>Chu kỳ xử lý trong MD5</vt:lpstr>
      <vt:lpstr>Chu kỳ xử lý trong MD5</vt:lpstr>
      <vt:lpstr>SHA1</vt:lpstr>
      <vt:lpstr>SHA1</vt:lpstr>
      <vt:lpstr>SHA1</vt:lpstr>
      <vt:lpstr>SHA1</vt:lpstr>
      <vt:lpstr>Chu kỳ xử lý trong SHA1</vt:lpstr>
      <vt:lpstr>Chu kỳ xử lý trong SHA1</vt:lpstr>
      <vt:lpstr>Chu kỳ xử lý trong SHA1</vt:lpstr>
      <vt:lpstr>Chu kỳ xử lý trong SHA1</vt:lpstr>
      <vt:lpstr>Nhóm hàm băm SHA</vt:lpstr>
      <vt:lpstr>Các thuật toán SHA</vt:lpstr>
      <vt:lpstr>Sử dụng SHA</vt:lpstr>
      <vt:lpstr>Message authentication code (MAC)</vt:lpstr>
      <vt:lpstr>MAC và chữ ký điện tử</vt:lpstr>
      <vt:lpstr>Message authentication code (MAC)</vt:lpstr>
      <vt:lpstr>Keyed-hash message authentication code </vt:lpstr>
      <vt:lpstr>Sử dụng hàm băm mật mã trong chữ ký điện tử</vt:lpstr>
      <vt:lpstr>Sử dụng tạo chữ ký điện tử                          (đính kèm)</vt:lpstr>
      <vt:lpstr>Giải pháp cơ bản</vt:lpstr>
      <vt:lpstr> ANSI X9.31 (Digital Signatures Using Reversible Public-Key Cryptography for the Financial Services Industry, 1998)</vt:lpstr>
      <vt:lpstr>PKCS #1 v1.5 (RSA Encryption Standard, 1991)</vt:lpstr>
      <vt:lpstr>Bellare-Rogaway FDH (Full Domain Hashing, ACM CCCS ’93)</vt:lpstr>
      <vt:lpstr>Bellare-Rogaway PSS (Probabilistic Signature Scheme, Eurocrypt ’96)</vt:lpstr>
      <vt:lpstr> Sử dụng tạo chữ ký điện tử  (khôi phục được nội dung)</vt:lpstr>
      <vt:lpstr>Giải pháp cơ bản</vt:lpstr>
      <vt:lpstr>ISO/IEC 9796-1 (Digital Signature Scheme Giving Message Recovery, 1991)</vt:lpstr>
      <vt:lpstr>ISO/IEC 9796-2 (Digital Signature Scheme Giving Message Recovery — Mechanisms Using a Hash Function, 1997)</vt:lpstr>
      <vt:lpstr>Bellare-Rogaway PSS-R (Probabilistic Signature Scheme with Recovery, 1996)</vt:lpstr>
      <vt:lpstr>Sử dụng hàm băm mật mã  trong mã hóa bất đối xứng</vt:lpstr>
      <vt:lpstr>Optimal Asymmetric Encryption Padding</vt:lpstr>
      <vt:lpstr>Optimal Asymmetric Encryption Padding</vt:lpstr>
      <vt:lpstr>Optimal Asymmetric Encryption Padding</vt:lpstr>
      <vt:lpstr>Một số ứng dụng thực tế                 của hàm băm</vt:lpstr>
      <vt:lpstr>Sử dụng trong chứng nhận (certification)</vt:lpstr>
      <vt:lpstr> Sử dụng trong định danh chứng thực người dùng (authentication)</vt:lpstr>
      <vt:lpstr>Sử dụng trong liên lạc an toàn</vt:lpstr>
      <vt:lpstr>Sử dụng trong email</vt:lpstr>
      <vt:lpstr> Một số ứng dụng khác</vt:lpstr>
      <vt:lpstr>Mật khẩu người dùng</vt:lpstr>
      <vt:lpstr>Mật khẩu người dùng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Java</dc:title>
  <dc:creator>Trần Minh Triết</dc:creator>
  <cp:lastModifiedBy>Minh-Triet TRAN</cp:lastModifiedBy>
  <cp:revision>17</cp:revision>
  <dcterms:created xsi:type="dcterms:W3CDTF">2012-02-24T03:24:57Z</dcterms:created>
  <dcterms:modified xsi:type="dcterms:W3CDTF">2016-02-24T14:29:58Z</dcterms:modified>
</cp:coreProperties>
</file>