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image" Target="../media/image3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8A1BC4-D641-412F-9860-23E3F78FCC76}" type="datetimeFigureOut">
              <a:rPr lang="en-US" smtClean="0"/>
              <a:t>2/24/2016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EB4C39-C53C-4061-8DEA-FF45C625B14F}" type="slidenum">
              <a:rPr lang="en-US" smtClean="0"/>
              <a:t>‹#›</a:t>
            </a:fld>
            <a:endParaRPr lang="en-US"/>
          </a:p>
        </p:txBody>
      </p:sp>
    </p:spTree>
    <p:extLst>
      <p:ext uri="{BB962C8B-B14F-4D97-AF65-F5344CB8AC3E}">
        <p14:creationId xmlns:p14="http://schemas.microsoft.com/office/powerpoint/2010/main" val="603233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A9F29A-B45D-4088-87FD-AA9B3F1E3A32}" type="slidenum">
              <a:rPr lang="en-US"/>
              <a:pPr/>
              <a:t>2</a:t>
            </a:fld>
            <a:endParaRPr lang="en-US"/>
          </a:p>
        </p:txBody>
      </p:sp>
      <p:sp>
        <p:nvSpPr>
          <p:cNvPr id="952322" name="Rectangle 2"/>
          <p:cNvSpPr>
            <a:spLocks noGrp="1" noRot="1" noChangeAspect="1" noChangeArrowheads="1" noTextEdit="1"/>
          </p:cNvSpPr>
          <p:nvPr>
            <p:ph type="sldImg"/>
          </p:nvPr>
        </p:nvSpPr>
        <p:spPr>
          <a:ln/>
        </p:spPr>
      </p:sp>
      <p:sp>
        <p:nvSpPr>
          <p:cNvPr id="952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158950-A0D1-4B60-BF76-F8BA1B4BC8F1}" type="slidenum">
              <a:rPr lang="en-US"/>
              <a:pPr/>
              <a:t>3</a:t>
            </a:fld>
            <a:endParaRPr lang="en-US"/>
          </a:p>
        </p:txBody>
      </p:sp>
      <p:sp>
        <p:nvSpPr>
          <p:cNvPr id="1009666" name="Rectangle 2"/>
          <p:cNvSpPr>
            <a:spLocks noGrp="1" noRot="1" noChangeAspect="1" noChangeArrowheads="1" noTextEdit="1"/>
          </p:cNvSpPr>
          <p:nvPr>
            <p:ph type="sldImg"/>
          </p:nvPr>
        </p:nvSpPr>
        <p:spPr>
          <a:ln/>
        </p:spPr>
      </p:sp>
      <p:sp>
        <p:nvSpPr>
          <p:cNvPr id="1009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A95B8B-6FFA-4B2C-9305-E50D631DAEF5}" type="slidenum">
              <a:rPr lang="en-US"/>
              <a:pPr/>
              <a:t>4</a:t>
            </a:fld>
            <a:endParaRPr lang="en-US"/>
          </a:p>
        </p:txBody>
      </p:sp>
      <p:sp>
        <p:nvSpPr>
          <p:cNvPr id="1013762" name="Rectangle 2"/>
          <p:cNvSpPr>
            <a:spLocks noGrp="1" noRot="1" noChangeAspect="1" noChangeArrowheads="1" noTextEdit="1"/>
          </p:cNvSpPr>
          <p:nvPr>
            <p:ph type="sldImg"/>
          </p:nvPr>
        </p:nvSpPr>
        <p:spPr>
          <a:ln/>
        </p:spPr>
      </p:sp>
      <p:sp>
        <p:nvSpPr>
          <p:cNvPr id="1013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C8F09F-1A77-43FA-8CE1-6E62C676CECB}" type="slidenum">
              <a:rPr lang="en-US"/>
              <a:pPr/>
              <a:t>8</a:t>
            </a:fld>
            <a:endParaRPr lang="en-US"/>
          </a:p>
        </p:txBody>
      </p:sp>
      <p:sp>
        <p:nvSpPr>
          <p:cNvPr id="966658" name="Rectangle 2"/>
          <p:cNvSpPr>
            <a:spLocks noGrp="1" noRot="1" noChangeAspect="1" noChangeArrowheads="1" noTextEdit="1"/>
          </p:cNvSpPr>
          <p:nvPr>
            <p:ph type="sldImg"/>
          </p:nvPr>
        </p:nvSpPr>
        <p:spPr>
          <a:ln/>
        </p:spPr>
      </p:sp>
      <p:sp>
        <p:nvSpPr>
          <p:cNvPr id="966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882E43-A71A-4BB2-8A90-62FB46554BB7}" type="slidenum">
              <a:rPr lang="en-US"/>
              <a:pPr/>
              <a:t>11</a:t>
            </a:fld>
            <a:endParaRPr lang="en-US"/>
          </a:p>
        </p:txBody>
      </p:sp>
      <p:sp>
        <p:nvSpPr>
          <p:cNvPr id="972802" name="Rectangle 2"/>
          <p:cNvSpPr>
            <a:spLocks noGrp="1" noRot="1" noChangeAspect="1" noChangeArrowheads="1" noTextEdit="1"/>
          </p:cNvSpPr>
          <p:nvPr>
            <p:ph type="sldImg"/>
          </p:nvPr>
        </p:nvSpPr>
        <p:spPr>
          <a:ln/>
        </p:spPr>
      </p:sp>
      <p:sp>
        <p:nvSpPr>
          <p:cNvPr id="972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648AA0-999F-452C-81AB-DBDFDA6C1A65}" type="slidenum">
              <a:rPr lang="en-US"/>
              <a:pPr/>
              <a:t>12</a:t>
            </a:fld>
            <a:endParaRPr lang="en-US"/>
          </a:p>
        </p:txBody>
      </p:sp>
      <p:sp>
        <p:nvSpPr>
          <p:cNvPr id="1041410" name="Rectangle 2"/>
          <p:cNvSpPr>
            <a:spLocks noGrp="1" noRot="1" noChangeAspect="1" noChangeArrowheads="1" noTextEdit="1"/>
          </p:cNvSpPr>
          <p:nvPr>
            <p:ph type="sldImg"/>
          </p:nvPr>
        </p:nvSpPr>
        <p:spPr>
          <a:ln/>
        </p:spPr>
      </p:sp>
      <p:sp>
        <p:nvSpPr>
          <p:cNvPr id="1041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C60BC3-A764-4A8D-80F8-2FEEDDD4418F}" type="slidenum">
              <a:rPr lang="en-US"/>
              <a:pPr/>
              <a:t>13</a:t>
            </a:fld>
            <a:endParaRPr lang="en-US"/>
          </a:p>
        </p:txBody>
      </p:sp>
      <p:sp>
        <p:nvSpPr>
          <p:cNvPr id="1043458" name="Rectangle 2"/>
          <p:cNvSpPr>
            <a:spLocks noGrp="1" noRot="1" noChangeAspect="1" noChangeArrowheads="1" noTextEdit="1"/>
          </p:cNvSpPr>
          <p:nvPr>
            <p:ph type="sldImg"/>
          </p:nvPr>
        </p:nvSpPr>
        <p:spPr>
          <a:ln/>
        </p:spPr>
      </p:sp>
      <p:sp>
        <p:nvSpPr>
          <p:cNvPr id="1043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5C2633-3F72-452A-9826-0C06DB373280}" type="slidenum">
              <a:rPr lang="en-US"/>
              <a:pPr/>
              <a:t>14</a:t>
            </a:fld>
            <a:endParaRPr lang="en-US"/>
          </a:p>
        </p:txBody>
      </p:sp>
      <p:sp>
        <p:nvSpPr>
          <p:cNvPr id="1045506" name="Rectangle 2"/>
          <p:cNvSpPr>
            <a:spLocks noGrp="1" noRot="1" noChangeAspect="1" noChangeArrowheads="1" noTextEdit="1"/>
          </p:cNvSpPr>
          <p:nvPr>
            <p:ph type="sldImg"/>
          </p:nvPr>
        </p:nvSpPr>
        <p:spPr>
          <a:ln/>
        </p:spPr>
      </p:sp>
      <p:sp>
        <p:nvSpPr>
          <p:cNvPr id="104550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8675"/>
            <a:ext cx="7772400" cy="941695"/>
          </a:xfrm>
        </p:spPr>
        <p:txBody>
          <a:bodyPr/>
          <a:lstStyle>
            <a:lvl1pPr>
              <a:defRPr sz="4000" b="1">
                <a:solidFill>
                  <a:schemeClr val="bg1"/>
                </a:solidFill>
                <a:latin typeface="Arial" pitchFamily="34" charset="0"/>
                <a:cs typeface="Arial" pitchFamily="34" charset="0"/>
              </a:defRPr>
            </a:lvl1pPr>
          </a:lstStyle>
          <a:p>
            <a:r>
              <a:rPr lang="en-US"/>
              <a:t>Click to edit Master title style</a:t>
            </a:r>
          </a:p>
        </p:txBody>
      </p:sp>
      <p:sp>
        <p:nvSpPr>
          <p:cNvPr id="3" name="Subtitle 2"/>
          <p:cNvSpPr>
            <a:spLocks noGrp="1"/>
          </p:cNvSpPr>
          <p:nvPr>
            <p:ph type="subTitle" idx="1"/>
          </p:nvPr>
        </p:nvSpPr>
        <p:spPr>
          <a:xfrm>
            <a:off x="1371600" y="2702258"/>
            <a:ext cx="6400800" cy="750627"/>
          </a:xfrm>
        </p:spPr>
        <p:txBody>
          <a:bodyPr/>
          <a:lstStyle>
            <a:lvl1pPr marL="0" indent="0" algn="ctr">
              <a:buNone/>
              <a:defRPr sz="280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73002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B7F2948-BE55-4F01-9100-A399D2C358D3}" type="datetimeFigureOut">
              <a:rPr lang="en-US"/>
              <a:pPr>
                <a:defRPr/>
              </a:pPr>
              <a:t>2/24/2016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FB275BC-DA3B-4173-BC4D-A93E5F176F7E}" type="slidenum">
              <a:rPr lang="en-US"/>
              <a:pPr>
                <a:defRPr/>
              </a:pPr>
              <a:t>‹#›</a:t>
            </a:fld>
            <a:endParaRPr lang="en-US"/>
          </a:p>
        </p:txBody>
      </p:sp>
    </p:spTree>
    <p:extLst>
      <p:ext uri="{BB962C8B-B14F-4D97-AF65-F5344CB8AC3E}">
        <p14:creationId xmlns:p14="http://schemas.microsoft.com/office/powerpoint/2010/main" val="2277194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930E611-F0D9-4556-9352-3095206AAE40}" type="datetimeFigureOut">
              <a:rPr lang="en-US"/>
              <a:pPr>
                <a:defRPr/>
              </a:pPr>
              <a:t>2/24/2016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63677BD-C577-47FC-8D1A-55ECE8684140}" type="slidenum">
              <a:rPr lang="en-US"/>
              <a:pPr>
                <a:defRPr/>
              </a:pPr>
              <a:t>‹#›</a:t>
            </a:fld>
            <a:endParaRPr lang="en-US"/>
          </a:p>
        </p:txBody>
      </p:sp>
    </p:spTree>
    <p:extLst>
      <p:ext uri="{BB962C8B-B14F-4D97-AF65-F5344CB8AC3E}">
        <p14:creationId xmlns:p14="http://schemas.microsoft.com/office/powerpoint/2010/main" val="3123558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8424" y="42622"/>
            <a:ext cx="7308376" cy="967312"/>
          </a:xfrm>
        </p:spPr>
        <p:txBody>
          <a:bodyPr/>
          <a:lstStyle/>
          <a:p>
            <a:r>
              <a:rPr lang="en-US"/>
              <a:t>Click to edit Master title style</a:t>
            </a:r>
          </a:p>
        </p:txBody>
      </p:sp>
      <p:sp>
        <p:nvSpPr>
          <p:cNvPr id="3" name="Content Placeholder 2"/>
          <p:cNvSpPr>
            <a:spLocks noGrp="1"/>
          </p:cNvSpPr>
          <p:nvPr>
            <p:ph idx="1"/>
          </p:nvPr>
        </p:nvSpPr>
        <p:spPr>
          <a:xfrm>
            <a:off x="457200" y="1204408"/>
            <a:ext cx="8229600" cy="4746015"/>
          </a:xfrm>
        </p:spPr>
        <p:txBody>
          <a:bodyPr/>
          <a:lstStyle>
            <a:lvl1pPr>
              <a:buClr>
                <a:schemeClr val="accent6"/>
              </a:buClr>
              <a:defRPr sz="2400"/>
            </a:lvl1pPr>
            <a:lvl2pPr>
              <a:buClr>
                <a:srgbClr val="0F75BD"/>
              </a:buClr>
              <a:defRPr sz="2000"/>
            </a:lvl2pPr>
            <a:lvl3pPr marL="1201738" indent="-287338">
              <a:buClr>
                <a:schemeClr val="accent6"/>
              </a:buClr>
              <a:defRPr sz="1800"/>
            </a:lvl3pPr>
            <a:lvl4pPr>
              <a:buClr>
                <a:srgbClr val="0F75BD"/>
              </a:buClr>
              <a:defRPr sz="1600"/>
            </a:lvl4pPr>
            <a:lvl5pPr>
              <a:buClr>
                <a:schemeClr val="accent6"/>
              </a:buCl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193800" y="6192838"/>
            <a:ext cx="881063" cy="365125"/>
          </a:xfrm>
        </p:spPr>
        <p:txBody>
          <a:bodyPr/>
          <a:lstStyle>
            <a:lvl1pPr>
              <a:defRPr smtClean="0">
                <a:solidFill>
                  <a:schemeClr val="tx1"/>
                </a:solidFill>
                <a:latin typeface="Arial" pitchFamily="34" charset="0"/>
                <a:cs typeface="Arial" pitchFamily="34" charset="0"/>
              </a:defRPr>
            </a:lvl1pPr>
          </a:lstStyle>
          <a:p>
            <a:pPr>
              <a:defRPr/>
            </a:pPr>
            <a:fld id="{3CEE9B7D-56CF-401A-97FB-23437E06295C}" type="datetimeFigureOut">
              <a:rPr lang="en-US"/>
              <a:pPr>
                <a:defRPr/>
              </a:pPr>
              <a:t>2/24/2016</a:t>
            </a:fld>
            <a:endParaRPr lang="en-US"/>
          </a:p>
        </p:txBody>
      </p:sp>
      <p:sp>
        <p:nvSpPr>
          <p:cNvPr id="5" name="Footer Placeholder 4"/>
          <p:cNvSpPr>
            <a:spLocks noGrp="1"/>
          </p:cNvSpPr>
          <p:nvPr>
            <p:ph type="ftr" sz="quarter" idx="11"/>
          </p:nvPr>
        </p:nvSpPr>
        <p:spPr>
          <a:xfrm>
            <a:off x="3492500" y="6137275"/>
            <a:ext cx="2895600" cy="365125"/>
          </a:xfrm>
        </p:spPr>
        <p:txBody>
          <a:bodyPr/>
          <a:lstStyle>
            <a:lvl1pPr>
              <a:defRPr smtClean="0">
                <a:solidFill>
                  <a:schemeClr val="tx1"/>
                </a:solidFill>
                <a:latin typeface="Arial" pitchFamily="34" charset="0"/>
                <a:cs typeface="Arial" pitchFamily="34" charset="0"/>
              </a:defRPr>
            </a:lvl1pPr>
          </a:lstStyle>
          <a:p>
            <a:pPr>
              <a:defRPr/>
            </a:pPr>
            <a:r>
              <a:rPr lang="en-US"/>
              <a:t>Footer</a:t>
            </a:r>
          </a:p>
        </p:txBody>
      </p:sp>
      <p:sp>
        <p:nvSpPr>
          <p:cNvPr id="6" name="Slide Number Placeholder 5"/>
          <p:cNvSpPr>
            <a:spLocks noGrp="1"/>
          </p:cNvSpPr>
          <p:nvPr>
            <p:ph type="sldNum" sz="quarter" idx="12"/>
          </p:nvPr>
        </p:nvSpPr>
        <p:spPr>
          <a:xfrm>
            <a:off x="7010400" y="6110288"/>
            <a:ext cx="2133600" cy="365125"/>
          </a:xfrm>
        </p:spPr>
        <p:txBody>
          <a:bodyPr/>
          <a:lstStyle>
            <a:lvl1pPr>
              <a:defRPr smtClean="0">
                <a:solidFill>
                  <a:schemeClr val="tx1"/>
                </a:solidFill>
                <a:latin typeface="Arial" pitchFamily="34" charset="0"/>
                <a:cs typeface="Arial" pitchFamily="34" charset="0"/>
              </a:defRPr>
            </a:lvl1pPr>
          </a:lstStyle>
          <a:p>
            <a:pPr>
              <a:defRPr/>
            </a:pPr>
            <a:fld id="{69C8832B-7125-497D-9203-C485B3877D5D}" type="slidenum">
              <a:rPr lang="en-US"/>
              <a:pPr>
                <a:defRPr/>
              </a:pPr>
              <a:t>‹#›</a:t>
            </a:fld>
            <a:endParaRPr lang="en-US"/>
          </a:p>
        </p:txBody>
      </p:sp>
    </p:spTree>
    <p:extLst>
      <p:ext uri="{BB962C8B-B14F-4D97-AF65-F5344CB8AC3E}">
        <p14:creationId xmlns:p14="http://schemas.microsoft.com/office/powerpoint/2010/main" val="22529406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E3518D6-6D57-4438-80B6-70D93DABCB6C}" type="datetimeFigureOut">
              <a:rPr lang="en-US"/>
              <a:pPr>
                <a:defRPr/>
              </a:pPr>
              <a:t>2/24/2016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AC4085-A0F9-4115-86BA-25DD0F8D3E1F}" type="slidenum">
              <a:rPr lang="en-US"/>
              <a:pPr>
                <a:defRPr/>
              </a:pPr>
              <a:t>‹#›</a:t>
            </a:fld>
            <a:endParaRPr lang="en-US"/>
          </a:p>
        </p:txBody>
      </p:sp>
    </p:spTree>
    <p:extLst>
      <p:ext uri="{BB962C8B-B14F-4D97-AF65-F5344CB8AC3E}">
        <p14:creationId xmlns:p14="http://schemas.microsoft.com/office/powerpoint/2010/main" val="4191961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376CF86E-63EF-421F-8AC5-88E1BD6991C8}" type="datetimeFigureOut">
              <a:rPr lang="en-US"/>
              <a:pPr>
                <a:defRPr/>
              </a:pPr>
              <a:t>2/24/2016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6504EB3-31DE-4523-AD3C-F347A0274421}" type="slidenum">
              <a:rPr lang="en-US"/>
              <a:pPr>
                <a:defRPr/>
              </a:pPr>
              <a:t>‹#›</a:t>
            </a:fld>
            <a:endParaRPr lang="en-US"/>
          </a:p>
        </p:txBody>
      </p:sp>
    </p:spTree>
    <p:extLst>
      <p:ext uri="{BB962C8B-B14F-4D97-AF65-F5344CB8AC3E}">
        <p14:creationId xmlns:p14="http://schemas.microsoft.com/office/powerpoint/2010/main" val="2647883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FFFB4DD-9353-4907-ADC8-CFF9B1E558D4}" type="datetimeFigureOut">
              <a:rPr lang="en-US"/>
              <a:pPr>
                <a:defRPr/>
              </a:pPr>
              <a:t>2/24/2016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E5EF7C8-C332-4611-BAF3-3E9D5C270C3B}" type="slidenum">
              <a:rPr lang="en-US"/>
              <a:pPr>
                <a:defRPr/>
              </a:pPr>
              <a:t>‹#›</a:t>
            </a:fld>
            <a:endParaRPr lang="en-US"/>
          </a:p>
        </p:txBody>
      </p:sp>
    </p:spTree>
    <p:extLst>
      <p:ext uri="{BB962C8B-B14F-4D97-AF65-F5344CB8AC3E}">
        <p14:creationId xmlns:p14="http://schemas.microsoft.com/office/powerpoint/2010/main" val="2909502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3AE694F-B6E5-4FB3-857F-F8FD3E5B2BB5}" type="datetimeFigureOut">
              <a:rPr lang="en-US"/>
              <a:pPr>
                <a:defRPr/>
              </a:pPr>
              <a:t>2/24/2016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70A6AF5-97EB-4297-B154-DE6D31B5CDD4}" type="slidenum">
              <a:rPr lang="en-US"/>
              <a:pPr>
                <a:defRPr/>
              </a:pPr>
              <a:t>‹#›</a:t>
            </a:fld>
            <a:endParaRPr lang="en-US"/>
          </a:p>
        </p:txBody>
      </p:sp>
    </p:spTree>
    <p:extLst>
      <p:ext uri="{BB962C8B-B14F-4D97-AF65-F5344CB8AC3E}">
        <p14:creationId xmlns:p14="http://schemas.microsoft.com/office/powerpoint/2010/main" val="2744271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3011706-B82C-450C-B0C2-F033D693733F}" type="datetimeFigureOut">
              <a:rPr lang="en-US"/>
              <a:pPr>
                <a:defRPr/>
              </a:pPr>
              <a:t>2/24/2016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DA6BF45-D5D6-4629-8D41-7758E37A3547}" type="slidenum">
              <a:rPr lang="en-US"/>
              <a:pPr>
                <a:defRPr/>
              </a:pPr>
              <a:t>‹#›</a:t>
            </a:fld>
            <a:endParaRPr lang="en-US"/>
          </a:p>
        </p:txBody>
      </p:sp>
    </p:spTree>
    <p:extLst>
      <p:ext uri="{BB962C8B-B14F-4D97-AF65-F5344CB8AC3E}">
        <p14:creationId xmlns:p14="http://schemas.microsoft.com/office/powerpoint/2010/main" val="1310323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3DF93E6-AD53-4114-A04B-751082D31A49}" type="datetimeFigureOut">
              <a:rPr lang="en-US"/>
              <a:pPr>
                <a:defRPr/>
              </a:pPr>
              <a:t>2/24/2016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C80F27E-894F-4873-9FAD-C99361093447}" type="slidenum">
              <a:rPr lang="en-US"/>
              <a:pPr>
                <a:defRPr/>
              </a:pPr>
              <a:t>‹#›</a:t>
            </a:fld>
            <a:endParaRPr lang="en-US"/>
          </a:p>
        </p:txBody>
      </p:sp>
    </p:spTree>
    <p:extLst>
      <p:ext uri="{BB962C8B-B14F-4D97-AF65-F5344CB8AC3E}">
        <p14:creationId xmlns:p14="http://schemas.microsoft.com/office/powerpoint/2010/main" val="133493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59B3211-6D5A-4D0C-964A-F28006DA16DF}" type="datetimeFigureOut">
              <a:rPr lang="en-US"/>
              <a:pPr>
                <a:defRPr/>
              </a:pPr>
              <a:t>2/24/2016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CCD0510-0276-48BB-952A-B8E3556CFAE9}" type="slidenum">
              <a:rPr lang="en-US"/>
              <a:pPr>
                <a:defRPr/>
              </a:pPr>
              <a:t>‹#›</a:t>
            </a:fld>
            <a:endParaRPr lang="en-US"/>
          </a:p>
        </p:txBody>
      </p:sp>
    </p:spTree>
    <p:extLst>
      <p:ext uri="{BB962C8B-B14F-4D97-AF65-F5344CB8AC3E}">
        <p14:creationId xmlns:p14="http://schemas.microsoft.com/office/powerpoint/2010/main" val="3749552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377950" y="274638"/>
            <a:ext cx="73088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fld id="{BA9DEBCA-6714-4E5D-B79F-D5383BF45238}" type="datetimeFigureOut">
              <a:rPr lang="en-US"/>
              <a:pPr>
                <a:defRPr/>
              </a:pPr>
              <a:t>2/24/2016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E0CCEA86-DC8A-4C05-96FF-0707E7DFAC0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1" fontAlgn="base" hangingPunct="1">
        <a:spcBef>
          <a:spcPct val="0"/>
        </a:spcBef>
        <a:spcAft>
          <a:spcPct val="0"/>
        </a:spcAft>
        <a:defRPr sz="3600" kern="1200">
          <a:solidFill>
            <a:schemeClr val="tx1"/>
          </a:solidFill>
          <a:latin typeface="Arial" pitchFamily="34" charset="0"/>
          <a:ea typeface="MS PGothic" pitchFamily="34" charset="-128"/>
          <a:cs typeface="Arial" pitchFamily="34" charset="0"/>
        </a:defRPr>
      </a:lvl1pPr>
      <a:lvl2pPr algn="ctr" defTabSz="457200" rtl="0" eaLnBrk="1" fontAlgn="base" hangingPunct="1">
        <a:spcBef>
          <a:spcPct val="0"/>
        </a:spcBef>
        <a:spcAft>
          <a:spcPct val="0"/>
        </a:spcAft>
        <a:defRPr sz="3600">
          <a:solidFill>
            <a:schemeClr val="tx1"/>
          </a:solidFill>
          <a:latin typeface="Arial" charset="0"/>
          <a:ea typeface="MS PGothic" pitchFamily="34" charset="-128"/>
          <a:cs typeface="Arial" charset="0"/>
        </a:defRPr>
      </a:lvl2pPr>
      <a:lvl3pPr algn="ctr" defTabSz="457200" rtl="0" eaLnBrk="1" fontAlgn="base" hangingPunct="1">
        <a:spcBef>
          <a:spcPct val="0"/>
        </a:spcBef>
        <a:spcAft>
          <a:spcPct val="0"/>
        </a:spcAft>
        <a:defRPr sz="3600">
          <a:solidFill>
            <a:schemeClr val="tx1"/>
          </a:solidFill>
          <a:latin typeface="Arial" charset="0"/>
          <a:ea typeface="MS PGothic" pitchFamily="34" charset="-128"/>
          <a:cs typeface="Arial" charset="0"/>
        </a:defRPr>
      </a:lvl3pPr>
      <a:lvl4pPr algn="ctr" defTabSz="457200" rtl="0" eaLnBrk="1" fontAlgn="base" hangingPunct="1">
        <a:spcBef>
          <a:spcPct val="0"/>
        </a:spcBef>
        <a:spcAft>
          <a:spcPct val="0"/>
        </a:spcAft>
        <a:defRPr sz="3600">
          <a:solidFill>
            <a:schemeClr val="tx1"/>
          </a:solidFill>
          <a:latin typeface="Arial" charset="0"/>
          <a:ea typeface="MS PGothic" pitchFamily="34" charset="-128"/>
          <a:cs typeface="Arial" charset="0"/>
        </a:defRPr>
      </a:lvl4pPr>
      <a:lvl5pPr algn="ctr" defTabSz="457200" rtl="0" eaLnBrk="1" fontAlgn="base" hangingPunct="1">
        <a:spcBef>
          <a:spcPct val="0"/>
        </a:spcBef>
        <a:spcAft>
          <a:spcPct val="0"/>
        </a:spcAft>
        <a:defRPr sz="3600">
          <a:solidFill>
            <a:schemeClr val="tx1"/>
          </a:solidFill>
          <a:latin typeface="Arial" charset="0"/>
          <a:ea typeface="MS PGothic" pitchFamily="34" charset="-128"/>
          <a:cs typeface="Arial" charset="0"/>
        </a:defRPr>
      </a:lvl5pPr>
      <a:lvl6pPr marL="4572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4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6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8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9pPr>
    </p:titleStyle>
    <p:bodyStyle>
      <a:lvl1pPr marL="463550" indent="-463550" algn="l" defTabSz="457200" rtl="0" eaLnBrk="1" fontAlgn="base" hangingPunct="1">
        <a:spcBef>
          <a:spcPct val="20000"/>
        </a:spcBef>
        <a:spcAft>
          <a:spcPct val="0"/>
        </a:spcAft>
        <a:buClr>
          <a:srgbClr val="F7941D"/>
        </a:buClr>
        <a:buFont typeface="Wingdings 2" pitchFamily="18" charset="2"/>
        <a:buChar char=""/>
        <a:defRPr sz="3200" kern="1200">
          <a:solidFill>
            <a:schemeClr val="tx1"/>
          </a:solidFill>
          <a:latin typeface="Arial" pitchFamily="34" charset="0"/>
          <a:ea typeface="MS PGothic" pitchFamily="34" charset="-128"/>
          <a:cs typeface="Arial" pitchFamily="34" charset="0"/>
        </a:defRPr>
      </a:lvl1pPr>
      <a:lvl2pPr marL="860425" indent="-403225" algn="l" defTabSz="457200" rtl="0" eaLnBrk="1" fontAlgn="base" hangingPunct="1">
        <a:spcBef>
          <a:spcPct val="20000"/>
        </a:spcBef>
        <a:spcAft>
          <a:spcPct val="0"/>
        </a:spcAft>
        <a:buClr>
          <a:srgbClr val="0F75BD"/>
        </a:buClr>
        <a:buFont typeface="Wingdings" pitchFamily="2" charset="2"/>
        <a:buChar char=""/>
        <a:defRPr sz="2800" kern="1200">
          <a:solidFill>
            <a:schemeClr val="tx1"/>
          </a:solidFill>
          <a:latin typeface="Arial" pitchFamily="34" charset="0"/>
          <a:ea typeface="MS PGothic" pitchFamily="34" charset="-128"/>
          <a:cs typeface="Arial" pitchFamily="34" charset="0"/>
        </a:defRPr>
      </a:lvl2pPr>
      <a:lvl3pPr marL="1146175" indent="-231775" algn="l" defTabSz="457200" rtl="0" eaLnBrk="1" fontAlgn="base" hangingPunct="1">
        <a:spcBef>
          <a:spcPct val="20000"/>
        </a:spcBef>
        <a:spcAft>
          <a:spcPct val="0"/>
        </a:spcAft>
        <a:buClr>
          <a:srgbClr val="F7941D"/>
        </a:buClr>
        <a:buFont typeface="Wingdings 2" pitchFamily="18" charset="2"/>
        <a:buChar char=""/>
        <a:defRPr sz="2400" kern="1200">
          <a:solidFill>
            <a:schemeClr val="tx1"/>
          </a:solidFill>
          <a:latin typeface="Arial" pitchFamily="34" charset="0"/>
          <a:ea typeface="MS PGothic" pitchFamily="34" charset="-128"/>
          <a:cs typeface="Arial" pitchFamily="34" charset="0"/>
        </a:defRPr>
      </a:lvl3pPr>
      <a:lvl4pPr marL="1597025" indent="-225425" algn="l" defTabSz="457200" rtl="0" eaLnBrk="1" fontAlgn="base" hangingPunct="1">
        <a:spcBef>
          <a:spcPct val="20000"/>
        </a:spcBef>
        <a:spcAft>
          <a:spcPct val="0"/>
        </a:spcAft>
        <a:buClr>
          <a:srgbClr val="0F75BD"/>
        </a:buClr>
        <a:buFont typeface="Wingdings" pitchFamily="2" charset="2"/>
        <a:buChar char="§"/>
        <a:defRPr sz="2000" kern="1200">
          <a:solidFill>
            <a:schemeClr val="tx1"/>
          </a:solidFill>
          <a:latin typeface="Arial" pitchFamily="34" charset="0"/>
          <a:ea typeface="MS PGothic" pitchFamily="34" charset="-128"/>
          <a:cs typeface="Arial" pitchFamily="34" charset="0"/>
        </a:defRPr>
      </a:lvl4pPr>
      <a:lvl5pPr marL="2060575" indent="-231775" algn="l" defTabSz="457200" rtl="0" eaLnBrk="1" fontAlgn="base" hangingPunct="1">
        <a:spcBef>
          <a:spcPct val="20000"/>
        </a:spcBef>
        <a:spcAft>
          <a:spcPct val="0"/>
        </a:spcAft>
        <a:buClr>
          <a:srgbClr val="F7941D"/>
        </a:buClr>
        <a:buFont typeface="Arial" charset="0"/>
        <a:buChar char="•"/>
        <a:defRPr sz="2000" kern="1200">
          <a:solidFill>
            <a:schemeClr val="tx1"/>
          </a:solidFill>
          <a:latin typeface="Arial" pitchFamily="34" charset="0"/>
          <a:ea typeface="MS PGothic" pitchFamily="34" charset="-128"/>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8.emf"/><Relationship Id="rId5" Type="http://schemas.openxmlformats.org/officeDocument/2006/relationships/oleObject" Target="../embeddings/oleObject2.bin"/><Relationship Id="rId4" Type="http://schemas.openxmlformats.org/officeDocument/2006/relationships/image" Target="../media/image37.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0.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1.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2.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43.emf"/></Relationships>
</file>

<file path=ppt/slides/_rels/slide25.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4.png"/><Relationship Id="rId18" Type="http://schemas.openxmlformats.org/officeDocument/2006/relationships/image" Target="../media/image55.png"/><Relationship Id="rId3" Type="http://schemas.openxmlformats.org/officeDocument/2006/relationships/image" Target="../media/image5.png"/><Relationship Id="rId7" Type="http://schemas.openxmlformats.org/officeDocument/2006/relationships/image" Target="../media/image47.png"/><Relationship Id="rId12" Type="http://schemas.openxmlformats.org/officeDocument/2006/relationships/image" Target="../media/image6.png"/><Relationship Id="rId17" Type="http://schemas.openxmlformats.org/officeDocument/2006/relationships/image" Target="../media/image54.png"/><Relationship Id="rId2" Type="http://schemas.openxmlformats.org/officeDocument/2006/relationships/image" Target="../media/image44.png"/><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5" Type="http://schemas.openxmlformats.org/officeDocument/2006/relationships/image" Target="../media/image53.png"/><Relationship Id="rId10" Type="http://schemas.openxmlformats.org/officeDocument/2006/relationships/image" Target="../media/image50.png"/><Relationship Id="rId19" Type="http://schemas.openxmlformats.org/officeDocument/2006/relationships/image" Target="../media/image56.png"/><Relationship Id="rId4" Type="http://schemas.openxmlformats.org/officeDocument/2006/relationships/image" Target="../media/image9.png"/><Relationship Id="rId9" Type="http://schemas.openxmlformats.org/officeDocument/2006/relationships/image" Target="../media/image49.png"/><Relationship Id="rId14" Type="http://schemas.openxmlformats.org/officeDocument/2006/relationships/image" Target="../media/image52.png"/></Relationships>
</file>

<file path=ppt/slides/_rels/slide26.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64.png"/><Relationship Id="rId18" Type="http://schemas.openxmlformats.org/officeDocument/2006/relationships/image" Target="../media/image67.png"/><Relationship Id="rId3" Type="http://schemas.openxmlformats.org/officeDocument/2006/relationships/image" Target="../media/image57.png"/><Relationship Id="rId7" Type="http://schemas.openxmlformats.org/officeDocument/2006/relationships/image" Target="../media/image60.png"/><Relationship Id="rId12" Type="http://schemas.openxmlformats.org/officeDocument/2006/relationships/image" Target="../media/image63.png"/><Relationship Id="rId17" Type="http://schemas.openxmlformats.org/officeDocument/2006/relationships/image" Target="../media/image6.png"/><Relationship Id="rId2" Type="http://schemas.openxmlformats.org/officeDocument/2006/relationships/image" Target="../media/image5.png"/><Relationship Id="rId16"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55.png"/><Relationship Id="rId5" Type="http://schemas.openxmlformats.org/officeDocument/2006/relationships/image" Target="../media/image59.png"/><Relationship Id="rId15" Type="http://schemas.openxmlformats.org/officeDocument/2006/relationships/image" Target="../media/image66.png"/><Relationship Id="rId10" Type="http://schemas.openxmlformats.org/officeDocument/2006/relationships/image" Target="../media/image62.png"/><Relationship Id="rId19" Type="http://schemas.openxmlformats.org/officeDocument/2006/relationships/image" Target="../media/image68.png"/><Relationship Id="rId4" Type="http://schemas.openxmlformats.org/officeDocument/2006/relationships/image" Target="../media/image58.png"/><Relationship Id="rId9" Type="http://schemas.openxmlformats.org/officeDocument/2006/relationships/image" Target="../media/image61.png"/><Relationship Id="rId14" Type="http://schemas.openxmlformats.org/officeDocument/2006/relationships/image" Target="../media/image65.png"/></Relationships>
</file>

<file path=ppt/slides/_rels/slide27.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74.png"/><Relationship Id="rId3" Type="http://schemas.openxmlformats.org/officeDocument/2006/relationships/image" Target="../media/image69.png"/><Relationship Id="rId7" Type="http://schemas.openxmlformats.org/officeDocument/2006/relationships/image" Target="../media/image4.png"/><Relationship Id="rId12" Type="http://schemas.openxmlformats.org/officeDocument/2006/relationships/image" Target="../media/image73.png"/><Relationship Id="rId17" Type="http://schemas.openxmlformats.org/officeDocument/2006/relationships/image" Target="../media/image56.png"/><Relationship Id="rId2" Type="http://schemas.openxmlformats.org/officeDocument/2006/relationships/image" Target="../media/image5.png"/><Relationship Id="rId16"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72.png"/><Relationship Id="rId5" Type="http://schemas.openxmlformats.org/officeDocument/2006/relationships/image" Target="../media/image47.png"/><Relationship Id="rId15" Type="http://schemas.openxmlformats.org/officeDocument/2006/relationships/image" Target="../media/image75.png"/><Relationship Id="rId10" Type="http://schemas.openxmlformats.org/officeDocument/2006/relationships/image" Target="../media/image71.png"/><Relationship Id="rId4" Type="http://schemas.openxmlformats.org/officeDocument/2006/relationships/image" Target="../media/image9.png"/><Relationship Id="rId9" Type="http://schemas.openxmlformats.org/officeDocument/2006/relationships/image" Target="../media/image70.png"/><Relationship Id="rId14" Type="http://schemas.openxmlformats.org/officeDocument/2006/relationships/image" Target="../media/image55.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2.xml"/><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4.png"/><Relationship Id="rId3" Type="http://schemas.openxmlformats.org/officeDocument/2006/relationships/image" Target="../media/image4.png"/><Relationship Id="rId7" Type="http://schemas.openxmlformats.org/officeDocument/2006/relationships/image" Target="../media/image9.png"/><Relationship Id="rId12"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2.png"/><Relationship Id="rId5" Type="http://schemas.openxmlformats.org/officeDocument/2006/relationships/image" Target="../media/image6.png"/><Relationship Id="rId10" Type="http://schemas.openxmlformats.org/officeDocument/2006/relationships/image" Target="../media/image12.png"/><Relationship Id="rId4" Type="http://schemas.openxmlformats.org/officeDocument/2006/relationships/image" Target="../media/image5.png"/><Relationship Id="rId9" Type="http://schemas.openxmlformats.org/officeDocument/2006/relationships/image" Target="../media/image11.png"/><Relationship Id="rId14" Type="http://schemas.openxmlformats.org/officeDocument/2006/relationships/image" Target="../media/image25.png"/></Relationships>
</file>

<file path=ppt/slides/_rels/slide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6.png"/><Relationship Id="rId7" Type="http://schemas.openxmlformats.org/officeDocument/2006/relationships/image" Target="../media/image27.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30.png"/><Relationship Id="rId5" Type="http://schemas.openxmlformats.org/officeDocument/2006/relationships/image" Target="../media/image26.png"/><Relationship Id="rId10" Type="http://schemas.openxmlformats.org/officeDocument/2006/relationships/image" Target="../media/image3.png"/><Relationship Id="rId4" Type="http://schemas.openxmlformats.org/officeDocument/2006/relationships/image" Target="../media/image9.png"/><Relationship Id="rId9" Type="http://schemas.openxmlformats.org/officeDocument/2006/relationships/image" Target="../media/image2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ctrTitle"/>
          </p:nvPr>
        </p:nvSpPr>
        <p:spPr/>
        <p:txBody>
          <a:bodyPr/>
          <a:lstStyle/>
          <a:p>
            <a:r>
              <a:rPr lang="en-US" sz="2800" dirty="0" err="1"/>
              <a:t>Chủ</a:t>
            </a:r>
            <a:r>
              <a:rPr lang="en-US" sz="2800" dirty="0"/>
              <a:t> </a:t>
            </a:r>
            <a:r>
              <a:rPr lang="en-US" sz="2800" dirty="0" err="1"/>
              <a:t>đề</a:t>
            </a:r>
            <a:r>
              <a:rPr lang="en-US" sz="2800"/>
              <a:t> 9:</a:t>
            </a:r>
            <a:br>
              <a:rPr lang="en-US" sz="2800" dirty="0"/>
            </a:br>
            <a:r>
              <a:rPr lang="en-US" sz="2800" dirty="0" err="1"/>
              <a:t>Chứng</a:t>
            </a:r>
            <a:r>
              <a:rPr lang="en-US" sz="2800" dirty="0"/>
              <a:t> </a:t>
            </a:r>
            <a:r>
              <a:rPr lang="en-US" sz="2800" dirty="0" err="1"/>
              <a:t>nhận</a:t>
            </a:r>
            <a:r>
              <a:rPr lang="en-US" sz="2800" dirty="0"/>
              <a:t> </a:t>
            </a:r>
            <a:r>
              <a:rPr lang="en-US" sz="2800" dirty="0" err="1"/>
              <a:t>khóa</a:t>
            </a:r>
            <a:r>
              <a:rPr lang="en-US" sz="2800" dirty="0"/>
              <a:t> </a:t>
            </a:r>
            <a:r>
              <a:rPr lang="en-US" sz="2800" dirty="0" err="1"/>
              <a:t>công</a:t>
            </a:r>
            <a:r>
              <a:rPr lang="en-US" sz="2800" dirty="0"/>
              <a:t> &amp; </a:t>
            </a:r>
            <a:br>
              <a:rPr lang="en-US" sz="2800" dirty="0"/>
            </a:br>
            <a:r>
              <a:rPr lang="en-US" sz="2800" dirty="0" err="1"/>
              <a:t>Tổ</a:t>
            </a:r>
            <a:r>
              <a:rPr lang="en-US" sz="2800" dirty="0"/>
              <a:t> </a:t>
            </a:r>
            <a:r>
              <a:rPr lang="en-US" sz="2800" dirty="0" err="1"/>
              <a:t>chức</a:t>
            </a:r>
            <a:r>
              <a:rPr lang="en-US" sz="2800" dirty="0"/>
              <a:t> </a:t>
            </a:r>
            <a:r>
              <a:rPr lang="en-US" sz="2800" dirty="0" err="1"/>
              <a:t>chứng</a:t>
            </a:r>
            <a:r>
              <a:rPr lang="en-US" sz="2800" dirty="0"/>
              <a:t> </a:t>
            </a:r>
            <a:r>
              <a:rPr lang="en-US" sz="2800" dirty="0" err="1"/>
              <a:t>nhận</a:t>
            </a:r>
            <a:r>
              <a:rPr lang="en-US" sz="2800" dirty="0"/>
              <a:t> </a:t>
            </a:r>
            <a:r>
              <a:rPr lang="en-US" sz="2800" dirty="0" err="1"/>
              <a:t>khóa</a:t>
            </a:r>
            <a:r>
              <a:rPr lang="en-US" sz="2800" dirty="0"/>
              <a:t> </a:t>
            </a:r>
            <a:r>
              <a:rPr lang="en-US" sz="2800" dirty="0" err="1"/>
              <a:t>công</a:t>
            </a:r>
            <a:br>
              <a:rPr lang="en-US" sz="2800" dirty="0"/>
            </a:br>
            <a:r>
              <a:rPr lang="en-US" sz="2800" dirty="0"/>
              <a:t>(Digital Certificate &amp;Certificate Authority)</a:t>
            </a:r>
          </a:p>
        </p:txBody>
      </p:sp>
      <p:sp>
        <p:nvSpPr>
          <p:cNvPr id="3" name="TextBox 2"/>
          <p:cNvSpPr txBox="1"/>
          <p:nvPr/>
        </p:nvSpPr>
        <p:spPr>
          <a:xfrm>
            <a:off x="5105400" y="3581400"/>
            <a:ext cx="3555204" cy="523220"/>
          </a:xfrm>
          <a:prstGeom prst="rect">
            <a:avLst/>
          </a:prstGeom>
          <a:noFill/>
        </p:spPr>
        <p:txBody>
          <a:bodyPr wrap="none" rtlCol="0">
            <a:spAutoFit/>
          </a:bodyPr>
          <a:lstStyle/>
          <a:p>
            <a:r>
              <a:rPr lang="en-US" sz="2800" dirty="0" err="1">
                <a:solidFill>
                  <a:schemeClr val="bg1"/>
                </a:solidFill>
              </a:rPr>
              <a:t>PGS.TS</a:t>
            </a:r>
            <a:r>
              <a:rPr lang="en-US" sz="2800" dirty="0">
                <a:solidFill>
                  <a:schemeClr val="bg1"/>
                </a:solidFill>
              </a:rPr>
              <a:t>. Trần Minh </a:t>
            </a:r>
            <a:r>
              <a:rPr lang="en-US" sz="2800" dirty="0" err="1">
                <a:solidFill>
                  <a:schemeClr val="bg1"/>
                </a:solidFill>
              </a:rPr>
              <a:t>Triết</a:t>
            </a:r>
            <a:endParaRPr lang="en-US" sz="2800" dirty="0">
              <a:solidFill>
                <a:schemeClr val="bg1"/>
              </a:solidFill>
            </a:endParaRPr>
          </a:p>
        </p:txBody>
      </p:sp>
    </p:spTree>
    <p:extLst>
      <p:ext uri="{BB962C8B-B14F-4D97-AF65-F5344CB8AC3E}">
        <p14:creationId xmlns:p14="http://schemas.microsoft.com/office/powerpoint/2010/main" val="302274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906" name="Rectangle 2"/>
          <p:cNvSpPr>
            <a:spLocks noGrp="1" noChangeArrowheads="1"/>
          </p:cNvSpPr>
          <p:nvPr>
            <p:ph type="title"/>
          </p:nvPr>
        </p:nvSpPr>
        <p:spPr/>
        <p:txBody>
          <a:bodyPr/>
          <a:lstStyle/>
          <a:p>
            <a:r>
              <a:rPr lang="en-US"/>
              <a:t>Kiểm tra chứng nhận</a:t>
            </a:r>
          </a:p>
        </p:txBody>
      </p:sp>
      <p:sp>
        <p:nvSpPr>
          <p:cNvPr id="1019947" name="Rectangle 43"/>
          <p:cNvSpPr>
            <a:spLocks noChangeArrowheads="1"/>
          </p:cNvSpPr>
          <p:nvPr/>
        </p:nvSpPr>
        <p:spPr bwMode="auto">
          <a:xfrm>
            <a:off x="1420813" y="1690688"/>
            <a:ext cx="1684337" cy="1828800"/>
          </a:xfrm>
          <a:prstGeom prst="rect">
            <a:avLst/>
          </a:prstGeom>
          <a:solidFill>
            <a:srgbClr val="CCECFF"/>
          </a:solidFill>
          <a:ln w="9525">
            <a:solidFill>
              <a:srgbClr val="00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19948" name="Group 44"/>
          <p:cNvGrpSpPr>
            <a:grpSpLocks/>
          </p:cNvGrpSpPr>
          <p:nvPr/>
        </p:nvGrpSpPr>
        <p:grpSpPr bwMode="auto">
          <a:xfrm>
            <a:off x="1528763" y="1795463"/>
            <a:ext cx="1430337" cy="1027112"/>
            <a:chOff x="375" y="840"/>
            <a:chExt cx="1064" cy="647"/>
          </a:xfrm>
        </p:grpSpPr>
        <p:sp>
          <p:nvSpPr>
            <p:cNvPr id="1019949" name="Text Box 45"/>
            <p:cNvSpPr txBox="1">
              <a:spLocks noChangeArrowheads="1"/>
            </p:cNvSpPr>
            <p:nvPr/>
          </p:nvSpPr>
          <p:spPr bwMode="auto">
            <a:xfrm>
              <a:off x="375" y="840"/>
              <a:ext cx="1063" cy="218"/>
            </a:xfrm>
            <a:prstGeom prst="rect">
              <a:avLst/>
            </a:prstGeom>
            <a:gradFill rotWithShape="1">
              <a:gsLst>
                <a:gs pos="0">
                  <a:srgbClr val="6699FF">
                    <a:alpha val="56000"/>
                  </a:srgbClr>
                </a:gs>
                <a:gs pos="50000">
                  <a:srgbClr val="FFFFFF">
                    <a:alpha val="56000"/>
                  </a:srgbClr>
                </a:gs>
                <a:gs pos="100000">
                  <a:srgbClr val="6699FF">
                    <a:alpha val="56000"/>
                  </a:srgbClr>
                </a:gs>
              </a:gsLst>
              <a:lin ang="5400000" scaled="1"/>
            </a:gra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a:solidFill>
                    <a:srgbClr val="000099"/>
                  </a:solidFill>
                  <a:effectLst/>
                  <a:latin typeface="Times New Roman" pitchFamily="18" charset="0"/>
                </a:rPr>
                <a:t>Subject Name </a:t>
              </a:r>
            </a:p>
          </p:txBody>
        </p:sp>
        <p:sp>
          <p:nvSpPr>
            <p:cNvPr id="1019950" name="Text Box 46"/>
            <p:cNvSpPr txBox="1">
              <a:spLocks noChangeArrowheads="1"/>
            </p:cNvSpPr>
            <p:nvPr/>
          </p:nvSpPr>
          <p:spPr bwMode="auto">
            <a:xfrm>
              <a:off x="378" y="1055"/>
              <a:ext cx="1061" cy="218"/>
            </a:xfrm>
            <a:prstGeom prst="rect">
              <a:avLst/>
            </a:prstGeom>
            <a:gradFill rotWithShape="1">
              <a:gsLst>
                <a:gs pos="0">
                  <a:srgbClr val="FF9900">
                    <a:alpha val="56000"/>
                  </a:srgbClr>
                </a:gs>
                <a:gs pos="50000">
                  <a:srgbClr val="FFFFFF">
                    <a:alpha val="56000"/>
                  </a:srgbClr>
                </a:gs>
                <a:gs pos="100000">
                  <a:srgbClr val="FF9900">
                    <a:alpha val="56000"/>
                  </a:srgbClr>
                </a:gs>
              </a:gsLst>
              <a:lin ang="5400000" scaled="1"/>
            </a:gra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a:solidFill>
                    <a:srgbClr val="FF6600"/>
                  </a:solidFill>
                  <a:effectLst/>
                </a:rPr>
                <a:t>Public Key </a:t>
              </a:r>
            </a:p>
          </p:txBody>
        </p:sp>
        <p:sp>
          <p:nvSpPr>
            <p:cNvPr id="1019951" name="Text Box 47"/>
            <p:cNvSpPr txBox="1">
              <a:spLocks noChangeArrowheads="1"/>
            </p:cNvSpPr>
            <p:nvPr/>
          </p:nvSpPr>
          <p:spPr bwMode="auto">
            <a:xfrm>
              <a:off x="378" y="1269"/>
              <a:ext cx="1060" cy="218"/>
            </a:xfrm>
            <a:prstGeom prst="rect">
              <a:avLst/>
            </a:prstGeom>
            <a:gradFill rotWithShape="1">
              <a:gsLst>
                <a:gs pos="0">
                  <a:srgbClr val="FF0066">
                    <a:alpha val="56000"/>
                  </a:srgbClr>
                </a:gs>
                <a:gs pos="50000">
                  <a:srgbClr val="FFFFFF">
                    <a:alpha val="56000"/>
                  </a:srgbClr>
                </a:gs>
                <a:gs pos="100000">
                  <a:srgbClr val="FF0066">
                    <a:alpha val="56000"/>
                  </a:srgbClr>
                </a:gs>
              </a:gsLst>
              <a:lin ang="5400000" scaled="1"/>
            </a:gra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a:solidFill>
                    <a:srgbClr val="CC0000"/>
                  </a:solidFill>
                  <a:effectLst/>
                </a:rPr>
                <a:t>(Other fields)</a:t>
              </a:r>
            </a:p>
          </p:txBody>
        </p:sp>
      </p:grpSp>
      <p:sp>
        <p:nvSpPr>
          <p:cNvPr id="1019952" name="Text Box 48"/>
          <p:cNvSpPr txBox="1">
            <a:spLocks noChangeArrowheads="1"/>
          </p:cNvSpPr>
          <p:nvPr/>
        </p:nvSpPr>
        <p:spPr bwMode="auto">
          <a:xfrm>
            <a:off x="1533525" y="3062288"/>
            <a:ext cx="1425575" cy="346075"/>
          </a:xfrm>
          <a:prstGeom prst="rect">
            <a:avLst/>
          </a:prstGeom>
          <a:gradFill rotWithShape="1">
            <a:gsLst>
              <a:gs pos="0">
                <a:srgbClr val="CC3300">
                  <a:alpha val="56000"/>
                </a:srgbClr>
              </a:gs>
              <a:gs pos="50000">
                <a:srgbClr val="FFFFFF">
                  <a:alpha val="56000"/>
                </a:srgbClr>
              </a:gs>
              <a:gs pos="100000">
                <a:srgbClr val="CC3300">
                  <a:alpha val="56000"/>
                </a:srgbClr>
              </a:gs>
            </a:gsLst>
            <a:lin ang="5400000" scaled="1"/>
          </a:gradFill>
          <a:ln w="9525">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a:solidFill>
                  <a:srgbClr val="A50021"/>
                </a:solidFill>
                <a:effectLst/>
              </a:rPr>
              <a:t>Signature</a:t>
            </a:r>
          </a:p>
        </p:txBody>
      </p:sp>
      <p:sp>
        <p:nvSpPr>
          <p:cNvPr id="1019953" name="Text Box 49"/>
          <p:cNvSpPr txBox="1">
            <a:spLocks noChangeArrowheads="1"/>
          </p:cNvSpPr>
          <p:nvPr/>
        </p:nvSpPr>
        <p:spPr bwMode="auto">
          <a:xfrm>
            <a:off x="2557463" y="4229100"/>
            <a:ext cx="1425575" cy="346075"/>
          </a:xfrm>
          <a:prstGeom prst="rect">
            <a:avLst/>
          </a:prstGeom>
          <a:gradFill rotWithShape="1">
            <a:gsLst>
              <a:gs pos="0">
                <a:srgbClr val="CC3300">
                  <a:alpha val="56000"/>
                </a:srgbClr>
              </a:gs>
              <a:gs pos="50000">
                <a:srgbClr val="FFFFFF">
                  <a:alpha val="56000"/>
                </a:srgbClr>
              </a:gs>
              <a:gs pos="100000">
                <a:srgbClr val="CC3300">
                  <a:alpha val="56000"/>
                </a:srgbClr>
              </a:gs>
            </a:gsLst>
            <a:lin ang="5400000" scaled="1"/>
          </a:gradFill>
          <a:ln w="9525">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a:solidFill>
                  <a:srgbClr val="A50021"/>
                </a:solidFill>
                <a:effectLst/>
                <a:latin typeface="Times New Roman" pitchFamily="18" charset="0"/>
              </a:rPr>
              <a:t>Signature</a:t>
            </a:r>
          </a:p>
        </p:txBody>
      </p:sp>
      <p:grpSp>
        <p:nvGrpSpPr>
          <p:cNvPr id="1019954" name="Group 50"/>
          <p:cNvGrpSpPr>
            <a:grpSpLocks/>
          </p:cNvGrpSpPr>
          <p:nvPr/>
        </p:nvGrpSpPr>
        <p:grpSpPr bwMode="auto">
          <a:xfrm>
            <a:off x="1485900" y="5643563"/>
            <a:ext cx="1430338" cy="1038225"/>
            <a:chOff x="348" y="3264"/>
            <a:chExt cx="1064" cy="654"/>
          </a:xfrm>
        </p:grpSpPr>
        <p:sp>
          <p:nvSpPr>
            <p:cNvPr id="1019955" name="Text Box 51"/>
            <p:cNvSpPr txBox="1">
              <a:spLocks noChangeArrowheads="1"/>
            </p:cNvSpPr>
            <p:nvPr/>
          </p:nvSpPr>
          <p:spPr bwMode="auto">
            <a:xfrm>
              <a:off x="349" y="3264"/>
              <a:ext cx="1063" cy="218"/>
            </a:xfrm>
            <a:prstGeom prst="rect">
              <a:avLst/>
            </a:prstGeom>
            <a:gradFill rotWithShape="1">
              <a:gsLst>
                <a:gs pos="0">
                  <a:srgbClr val="6699FF">
                    <a:alpha val="56000"/>
                  </a:srgbClr>
                </a:gs>
                <a:gs pos="50000">
                  <a:srgbClr val="FFFFFF">
                    <a:alpha val="56000"/>
                  </a:srgbClr>
                </a:gs>
                <a:gs pos="100000">
                  <a:srgbClr val="6699FF">
                    <a:alpha val="56000"/>
                  </a:srgbClr>
                </a:gs>
              </a:gsLst>
              <a:lin ang="5400000" scaled="1"/>
            </a:gra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a:solidFill>
                    <a:srgbClr val="000099"/>
                  </a:solidFill>
                  <a:effectLst/>
                  <a:latin typeface="Times New Roman" pitchFamily="18" charset="0"/>
                </a:rPr>
                <a:t>Subject Name </a:t>
              </a:r>
            </a:p>
          </p:txBody>
        </p:sp>
        <p:sp>
          <p:nvSpPr>
            <p:cNvPr id="1019956" name="Text Box 52"/>
            <p:cNvSpPr txBox="1">
              <a:spLocks noChangeArrowheads="1"/>
            </p:cNvSpPr>
            <p:nvPr/>
          </p:nvSpPr>
          <p:spPr bwMode="auto">
            <a:xfrm>
              <a:off x="348" y="3486"/>
              <a:ext cx="1061" cy="218"/>
            </a:xfrm>
            <a:prstGeom prst="rect">
              <a:avLst/>
            </a:prstGeom>
            <a:gradFill rotWithShape="1">
              <a:gsLst>
                <a:gs pos="0">
                  <a:srgbClr val="FF9900">
                    <a:alpha val="56000"/>
                  </a:srgbClr>
                </a:gs>
                <a:gs pos="50000">
                  <a:srgbClr val="FFFFFF">
                    <a:alpha val="56000"/>
                  </a:srgbClr>
                </a:gs>
                <a:gs pos="100000">
                  <a:srgbClr val="FF9900">
                    <a:alpha val="56000"/>
                  </a:srgbClr>
                </a:gs>
              </a:gsLst>
              <a:lin ang="5400000" scaled="1"/>
            </a:gra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a:solidFill>
                    <a:srgbClr val="FF6600"/>
                  </a:solidFill>
                  <a:effectLst/>
                  <a:latin typeface="Times New Roman" pitchFamily="18" charset="0"/>
                </a:rPr>
                <a:t>Public Key </a:t>
              </a:r>
            </a:p>
          </p:txBody>
        </p:sp>
        <p:sp>
          <p:nvSpPr>
            <p:cNvPr id="1019957" name="Text Box 53"/>
            <p:cNvSpPr txBox="1">
              <a:spLocks noChangeArrowheads="1"/>
            </p:cNvSpPr>
            <p:nvPr/>
          </p:nvSpPr>
          <p:spPr bwMode="auto">
            <a:xfrm>
              <a:off x="348" y="3700"/>
              <a:ext cx="1061" cy="218"/>
            </a:xfrm>
            <a:prstGeom prst="rect">
              <a:avLst/>
            </a:prstGeom>
            <a:gradFill rotWithShape="1">
              <a:gsLst>
                <a:gs pos="0">
                  <a:srgbClr val="FF0066">
                    <a:alpha val="56000"/>
                  </a:srgbClr>
                </a:gs>
                <a:gs pos="50000">
                  <a:srgbClr val="FFFFFF">
                    <a:alpha val="56000"/>
                  </a:srgbClr>
                </a:gs>
                <a:gs pos="100000">
                  <a:srgbClr val="FF0066">
                    <a:alpha val="56000"/>
                  </a:srgbClr>
                </a:gs>
              </a:gsLst>
              <a:lin ang="5400000" scaled="1"/>
            </a:gra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a:solidFill>
                    <a:srgbClr val="CC0000"/>
                  </a:solidFill>
                  <a:effectLst/>
                  <a:latin typeface="Times New Roman" pitchFamily="18" charset="0"/>
                </a:rPr>
                <a:t>(Other fields)</a:t>
              </a:r>
            </a:p>
          </p:txBody>
        </p:sp>
      </p:grpSp>
      <p:sp>
        <p:nvSpPr>
          <p:cNvPr id="1019958" name="Text Box 54"/>
          <p:cNvSpPr txBox="1">
            <a:spLocks noChangeArrowheads="1"/>
          </p:cNvSpPr>
          <p:nvPr/>
        </p:nvSpPr>
        <p:spPr bwMode="auto">
          <a:xfrm>
            <a:off x="5902325" y="5006975"/>
            <a:ext cx="1425575" cy="346075"/>
          </a:xfrm>
          <a:prstGeom prst="rect">
            <a:avLst/>
          </a:prstGeom>
          <a:gradFill rotWithShape="1">
            <a:gsLst>
              <a:gs pos="0">
                <a:srgbClr val="33CC33">
                  <a:alpha val="56000"/>
                </a:srgbClr>
              </a:gs>
              <a:gs pos="50000">
                <a:srgbClr val="FFFFFF">
                  <a:alpha val="56000"/>
                </a:srgbClr>
              </a:gs>
              <a:gs pos="100000">
                <a:srgbClr val="33CC33">
                  <a:alpha val="56000"/>
                </a:srgbClr>
              </a:gs>
            </a:gsLst>
            <a:lin ang="5400000" scaled="1"/>
          </a:gra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a:solidFill>
                  <a:srgbClr val="006600"/>
                </a:solidFill>
                <a:effectLst/>
                <a:latin typeface="Times New Roman" pitchFamily="18" charset="0"/>
              </a:rPr>
              <a:t>Hash digest</a:t>
            </a:r>
          </a:p>
        </p:txBody>
      </p:sp>
      <p:sp>
        <p:nvSpPr>
          <p:cNvPr id="1019959" name="Text Box 55"/>
          <p:cNvSpPr txBox="1">
            <a:spLocks noChangeArrowheads="1"/>
          </p:cNvSpPr>
          <p:nvPr/>
        </p:nvSpPr>
        <p:spPr bwMode="auto">
          <a:xfrm>
            <a:off x="5918200" y="6108700"/>
            <a:ext cx="1425575" cy="346075"/>
          </a:xfrm>
          <a:prstGeom prst="rect">
            <a:avLst/>
          </a:prstGeom>
          <a:gradFill rotWithShape="1">
            <a:gsLst>
              <a:gs pos="0">
                <a:srgbClr val="33CC33">
                  <a:alpha val="56000"/>
                </a:srgbClr>
              </a:gs>
              <a:gs pos="50000">
                <a:srgbClr val="FFFFFF">
                  <a:alpha val="56000"/>
                </a:srgbClr>
              </a:gs>
              <a:gs pos="100000">
                <a:srgbClr val="33CC33">
                  <a:alpha val="56000"/>
                </a:srgbClr>
              </a:gs>
            </a:gsLst>
            <a:lin ang="5400000" scaled="1"/>
          </a:gra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a:solidFill>
                  <a:srgbClr val="006600"/>
                </a:solidFill>
                <a:effectLst/>
                <a:latin typeface="Times New Roman" pitchFamily="18" charset="0"/>
              </a:rPr>
              <a:t>Hash digest</a:t>
            </a:r>
          </a:p>
        </p:txBody>
      </p:sp>
      <p:sp>
        <p:nvSpPr>
          <p:cNvPr id="1019960" name="Rectangle 56"/>
          <p:cNvSpPr>
            <a:spLocks noChangeArrowheads="1"/>
          </p:cNvSpPr>
          <p:nvPr/>
        </p:nvSpPr>
        <p:spPr bwMode="auto">
          <a:xfrm>
            <a:off x="5378450" y="1630363"/>
            <a:ext cx="1684338" cy="1828800"/>
          </a:xfrm>
          <a:prstGeom prst="rect">
            <a:avLst/>
          </a:prstGeom>
          <a:solidFill>
            <a:srgbClr val="CCECFF">
              <a:alpha val="50000"/>
            </a:srgbClr>
          </a:solidFill>
          <a:ln w="9525">
            <a:solidFill>
              <a:srgbClr val="00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19961" name="Group 57"/>
          <p:cNvGrpSpPr>
            <a:grpSpLocks/>
          </p:cNvGrpSpPr>
          <p:nvPr/>
        </p:nvGrpSpPr>
        <p:grpSpPr bwMode="auto">
          <a:xfrm>
            <a:off x="5491163" y="1736725"/>
            <a:ext cx="1430337" cy="1050925"/>
            <a:chOff x="2871" y="803"/>
            <a:chExt cx="1064" cy="662"/>
          </a:xfrm>
        </p:grpSpPr>
        <p:sp>
          <p:nvSpPr>
            <p:cNvPr id="1019962" name="Text Box 58"/>
            <p:cNvSpPr txBox="1">
              <a:spLocks noChangeArrowheads="1"/>
            </p:cNvSpPr>
            <p:nvPr/>
          </p:nvSpPr>
          <p:spPr bwMode="auto">
            <a:xfrm>
              <a:off x="2872" y="803"/>
              <a:ext cx="1063" cy="218"/>
            </a:xfrm>
            <a:prstGeom prst="rect">
              <a:avLst/>
            </a:prstGeom>
            <a:gradFill rotWithShape="1">
              <a:gsLst>
                <a:gs pos="0">
                  <a:srgbClr val="6699FF">
                    <a:alpha val="56000"/>
                  </a:srgbClr>
                </a:gs>
                <a:gs pos="50000">
                  <a:srgbClr val="FFFFFF">
                    <a:alpha val="56000"/>
                  </a:srgbClr>
                </a:gs>
                <a:gs pos="100000">
                  <a:srgbClr val="6699FF">
                    <a:alpha val="56000"/>
                  </a:srgbClr>
                </a:gs>
              </a:gsLst>
              <a:lin ang="5400000" scaled="1"/>
            </a:gra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a:solidFill>
                    <a:srgbClr val="000099"/>
                  </a:solidFill>
                  <a:effectLst/>
                  <a:latin typeface="Times New Roman" pitchFamily="18" charset="0"/>
                </a:rPr>
                <a:t>Subject Name </a:t>
              </a:r>
            </a:p>
          </p:txBody>
        </p:sp>
        <p:sp>
          <p:nvSpPr>
            <p:cNvPr id="1019963" name="Text Box 59"/>
            <p:cNvSpPr txBox="1">
              <a:spLocks noChangeArrowheads="1"/>
            </p:cNvSpPr>
            <p:nvPr/>
          </p:nvSpPr>
          <p:spPr bwMode="auto">
            <a:xfrm>
              <a:off x="2871" y="1025"/>
              <a:ext cx="1061" cy="218"/>
            </a:xfrm>
            <a:prstGeom prst="rect">
              <a:avLst/>
            </a:prstGeom>
            <a:gradFill rotWithShape="1">
              <a:gsLst>
                <a:gs pos="0">
                  <a:srgbClr val="FF9900">
                    <a:alpha val="56000"/>
                  </a:srgbClr>
                </a:gs>
                <a:gs pos="50000">
                  <a:srgbClr val="FFFFFF">
                    <a:alpha val="56000"/>
                  </a:srgbClr>
                </a:gs>
                <a:gs pos="100000">
                  <a:srgbClr val="FF9900">
                    <a:alpha val="56000"/>
                  </a:srgbClr>
                </a:gs>
              </a:gsLst>
              <a:lin ang="5400000" scaled="1"/>
            </a:gra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a:solidFill>
                    <a:srgbClr val="FF6600"/>
                  </a:solidFill>
                  <a:effectLst/>
                  <a:latin typeface="Times New Roman" pitchFamily="18" charset="0"/>
                </a:rPr>
                <a:t>Public Key </a:t>
              </a:r>
            </a:p>
          </p:txBody>
        </p:sp>
        <p:sp>
          <p:nvSpPr>
            <p:cNvPr id="1019964" name="Text Box 60"/>
            <p:cNvSpPr txBox="1">
              <a:spLocks noChangeArrowheads="1"/>
            </p:cNvSpPr>
            <p:nvPr/>
          </p:nvSpPr>
          <p:spPr bwMode="auto">
            <a:xfrm>
              <a:off x="2871" y="1247"/>
              <a:ext cx="1061" cy="218"/>
            </a:xfrm>
            <a:prstGeom prst="rect">
              <a:avLst/>
            </a:prstGeom>
            <a:gradFill rotWithShape="1">
              <a:gsLst>
                <a:gs pos="0">
                  <a:srgbClr val="FF0066">
                    <a:alpha val="56000"/>
                  </a:srgbClr>
                </a:gs>
                <a:gs pos="50000">
                  <a:srgbClr val="FFFFFF">
                    <a:alpha val="56000"/>
                  </a:srgbClr>
                </a:gs>
                <a:gs pos="100000">
                  <a:srgbClr val="FF0066">
                    <a:alpha val="56000"/>
                  </a:srgbClr>
                </a:gs>
              </a:gsLst>
              <a:lin ang="5400000" scaled="1"/>
            </a:gra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a:solidFill>
                    <a:srgbClr val="CC0000"/>
                  </a:solidFill>
                  <a:effectLst/>
                  <a:latin typeface="Times New Roman" pitchFamily="18" charset="0"/>
                </a:rPr>
                <a:t>(Other fields)</a:t>
              </a:r>
            </a:p>
          </p:txBody>
        </p:sp>
      </p:grpSp>
      <p:sp>
        <p:nvSpPr>
          <p:cNvPr id="1019965" name="Text Box 61"/>
          <p:cNvSpPr txBox="1">
            <a:spLocks noChangeArrowheads="1"/>
          </p:cNvSpPr>
          <p:nvPr/>
        </p:nvSpPr>
        <p:spPr bwMode="auto">
          <a:xfrm>
            <a:off x="5491163" y="3001963"/>
            <a:ext cx="1425575" cy="346075"/>
          </a:xfrm>
          <a:prstGeom prst="rect">
            <a:avLst/>
          </a:prstGeom>
          <a:gradFill rotWithShape="1">
            <a:gsLst>
              <a:gs pos="0">
                <a:srgbClr val="CC3300">
                  <a:alpha val="56000"/>
                </a:srgbClr>
              </a:gs>
              <a:gs pos="50000">
                <a:srgbClr val="FFFFFF">
                  <a:alpha val="56000"/>
                </a:srgbClr>
              </a:gs>
              <a:gs pos="100000">
                <a:srgbClr val="CC3300">
                  <a:alpha val="56000"/>
                </a:srgbClr>
              </a:gs>
            </a:gsLst>
            <a:lin ang="5400000" scaled="1"/>
          </a:gradFill>
          <a:ln w="9525">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a:solidFill>
                  <a:srgbClr val="A50021"/>
                </a:solidFill>
                <a:effectLst/>
                <a:latin typeface="Times New Roman" pitchFamily="18" charset="0"/>
              </a:rPr>
              <a:t>Signature</a:t>
            </a:r>
          </a:p>
        </p:txBody>
      </p:sp>
      <p:pic>
        <p:nvPicPr>
          <p:cNvPr id="1019966" name="Picture 62" descr="encry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230215">
            <a:off x="4424363" y="6057900"/>
            <a:ext cx="666750"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19967" name="Line 63"/>
          <p:cNvSpPr>
            <a:spLocks noChangeShapeType="1"/>
          </p:cNvSpPr>
          <p:nvPr/>
        </p:nvSpPr>
        <p:spPr bwMode="auto">
          <a:xfrm flipV="1">
            <a:off x="2971800" y="6248400"/>
            <a:ext cx="1601788" cy="0"/>
          </a:xfrm>
          <a:prstGeom prst="line">
            <a:avLst/>
          </a:prstGeom>
          <a:noFill/>
          <a:ln w="1270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19968" name="Line 64"/>
          <p:cNvSpPr>
            <a:spLocks noChangeShapeType="1"/>
          </p:cNvSpPr>
          <p:nvPr/>
        </p:nvSpPr>
        <p:spPr bwMode="auto">
          <a:xfrm flipV="1">
            <a:off x="5014913" y="6270625"/>
            <a:ext cx="846137" cy="9525"/>
          </a:xfrm>
          <a:prstGeom prst="line">
            <a:avLst/>
          </a:prstGeom>
          <a:noFill/>
          <a:ln w="1270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19969" name="Text Box 65"/>
          <p:cNvSpPr txBox="1">
            <a:spLocks noChangeArrowheads="1"/>
          </p:cNvSpPr>
          <p:nvPr/>
        </p:nvSpPr>
        <p:spPr bwMode="auto">
          <a:xfrm>
            <a:off x="4975225" y="5384800"/>
            <a:ext cx="10191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a:solidFill>
                  <a:srgbClr val="9900CC"/>
                </a:solidFill>
                <a:effectLst/>
                <a:latin typeface="Times New Roman" pitchFamily="18" charset="0"/>
              </a:rPr>
              <a:t>Hash algorithm</a:t>
            </a:r>
          </a:p>
        </p:txBody>
      </p:sp>
      <p:sp>
        <p:nvSpPr>
          <p:cNvPr id="1019970" name="Line 66"/>
          <p:cNvSpPr>
            <a:spLocks noChangeShapeType="1"/>
          </p:cNvSpPr>
          <p:nvPr/>
        </p:nvSpPr>
        <p:spPr bwMode="auto">
          <a:xfrm>
            <a:off x="2444750" y="3536950"/>
            <a:ext cx="709613" cy="677863"/>
          </a:xfrm>
          <a:prstGeom prst="line">
            <a:avLst/>
          </a:prstGeom>
          <a:noFill/>
          <a:ln w="1270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19971" name="Picture 67" descr="encry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230215">
            <a:off x="4505325" y="4949825"/>
            <a:ext cx="658813"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9972" name="Line 68"/>
          <p:cNvSpPr>
            <a:spLocks noChangeShapeType="1"/>
          </p:cNvSpPr>
          <p:nvPr/>
        </p:nvSpPr>
        <p:spPr bwMode="auto">
          <a:xfrm>
            <a:off x="3468688" y="4600575"/>
            <a:ext cx="1262062" cy="512763"/>
          </a:xfrm>
          <a:prstGeom prst="line">
            <a:avLst/>
          </a:prstGeom>
          <a:noFill/>
          <a:ln w="1270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19973" name="Line 69"/>
          <p:cNvSpPr>
            <a:spLocks noChangeShapeType="1"/>
          </p:cNvSpPr>
          <p:nvPr/>
        </p:nvSpPr>
        <p:spPr bwMode="auto">
          <a:xfrm>
            <a:off x="4967288" y="5192713"/>
            <a:ext cx="930275" cy="0"/>
          </a:xfrm>
          <a:prstGeom prst="line">
            <a:avLst/>
          </a:prstGeom>
          <a:noFill/>
          <a:ln w="1270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19974" name="Line 70"/>
          <p:cNvSpPr>
            <a:spLocks noChangeShapeType="1"/>
          </p:cNvSpPr>
          <p:nvPr/>
        </p:nvSpPr>
        <p:spPr bwMode="auto">
          <a:xfrm flipH="1">
            <a:off x="5032375" y="3541713"/>
            <a:ext cx="1336675" cy="1320800"/>
          </a:xfrm>
          <a:prstGeom prst="line">
            <a:avLst/>
          </a:prstGeom>
          <a:noFill/>
          <a:ln w="1270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19975" name="Group 71"/>
          <p:cNvGrpSpPr>
            <a:grpSpLocks/>
          </p:cNvGrpSpPr>
          <p:nvPr/>
        </p:nvGrpSpPr>
        <p:grpSpPr bwMode="auto">
          <a:xfrm>
            <a:off x="4568825" y="3579813"/>
            <a:ext cx="1300163" cy="979487"/>
            <a:chOff x="2325" y="3652"/>
            <a:chExt cx="558" cy="597"/>
          </a:xfrm>
        </p:grpSpPr>
        <p:pic>
          <p:nvPicPr>
            <p:cNvPr id="1019976" name="Picture 72" descr="key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32" y="3652"/>
              <a:ext cx="158" cy="302"/>
            </a:xfrm>
            <a:prstGeom prst="rect">
              <a:avLst/>
            </a:prstGeom>
            <a:noFill/>
            <a:extLst>
              <a:ext uri="{909E8E84-426E-40DD-AFC4-6F175D3DCCD1}">
                <a14:hiddenFill xmlns:a14="http://schemas.microsoft.com/office/drawing/2010/main">
                  <a:solidFill>
                    <a:srgbClr val="FFFFFF"/>
                  </a:solidFill>
                </a14:hiddenFill>
              </a:ext>
            </a:extLst>
          </p:spPr>
        </p:pic>
        <p:sp>
          <p:nvSpPr>
            <p:cNvPr id="1019977" name="Text Box 73"/>
            <p:cNvSpPr txBox="1">
              <a:spLocks noChangeArrowheads="1"/>
            </p:cNvSpPr>
            <p:nvPr/>
          </p:nvSpPr>
          <p:spPr bwMode="auto">
            <a:xfrm>
              <a:off x="2325" y="3895"/>
              <a:ext cx="558"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a:solidFill>
                    <a:srgbClr val="9900CC"/>
                  </a:solidFill>
                  <a:effectLst/>
                  <a:latin typeface="Times New Roman" pitchFamily="18" charset="0"/>
                </a:rPr>
                <a:t>CA’s public</a:t>
              </a:r>
            </a:p>
            <a:p>
              <a:pPr algn="ctr" eaLnBrk="1" hangingPunct="1"/>
              <a:r>
                <a:rPr lang="en-US" sz="1600">
                  <a:solidFill>
                    <a:srgbClr val="9900CC"/>
                  </a:solidFill>
                  <a:effectLst/>
                  <a:latin typeface="Times New Roman" pitchFamily="18" charset="0"/>
                </a:rPr>
                <a:t>key</a:t>
              </a:r>
            </a:p>
          </p:txBody>
        </p:sp>
      </p:grpSp>
      <p:sp>
        <p:nvSpPr>
          <p:cNvPr id="1019978" name="Text Box 74"/>
          <p:cNvSpPr txBox="1">
            <a:spLocks noChangeArrowheads="1"/>
          </p:cNvSpPr>
          <p:nvPr/>
        </p:nvSpPr>
        <p:spPr bwMode="auto">
          <a:xfrm>
            <a:off x="1630363" y="1182688"/>
            <a:ext cx="13811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600" b="1">
                <a:solidFill>
                  <a:srgbClr val="000099"/>
                </a:solidFill>
                <a:effectLst/>
              </a:rPr>
              <a:t>Fran’s X509 </a:t>
            </a:r>
          </a:p>
          <a:p>
            <a:pPr algn="ctr" eaLnBrk="1" hangingPunct="1"/>
            <a:r>
              <a:rPr lang="en-US" sz="1600" b="1">
                <a:solidFill>
                  <a:srgbClr val="000099"/>
                </a:solidFill>
                <a:effectLst/>
              </a:rPr>
              <a:t>certificate</a:t>
            </a:r>
          </a:p>
        </p:txBody>
      </p:sp>
      <p:sp>
        <p:nvSpPr>
          <p:cNvPr id="1019979" name="Text Box 75"/>
          <p:cNvSpPr txBox="1">
            <a:spLocks noChangeArrowheads="1"/>
          </p:cNvSpPr>
          <p:nvPr/>
        </p:nvSpPr>
        <p:spPr bwMode="auto">
          <a:xfrm>
            <a:off x="5626100" y="1128713"/>
            <a:ext cx="12334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600" b="1">
                <a:solidFill>
                  <a:srgbClr val="000099"/>
                </a:solidFill>
                <a:effectLst/>
              </a:rPr>
              <a:t>CA’s X509 </a:t>
            </a:r>
          </a:p>
          <a:p>
            <a:pPr algn="ctr" eaLnBrk="1" hangingPunct="1"/>
            <a:r>
              <a:rPr lang="en-US" sz="1600" b="1">
                <a:solidFill>
                  <a:srgbClr val="000099"/>
                </a:solidFill>
                <a:effectLst/>
              </a:rPr>
              <a:t>certificate</a:t>
            </a:r>
          </a:p>
        </p:txBody>
      </p:sp>
      <p:sp>
        <p:nvSpPr>
          <p:cNvPr id="1019980" name="Text Box 76"/>
          <p:cNvSpPr txBox="1">
            <a:spLocks noChangeArrowheads="1"/>
          </p:cNvSpPr>
          <p:nvPr/>
        </p:nvSpPr>
        <p:spPr bwMode="auto">
          <a:xfrm>
            <a:off x="3252788" y="4808538"/>
            <a:ext cx="11001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600">
                <a:solidFill>
                  <a:srgbClr val="9900CC"/>
                </a:solidFill>
                <a:effectLst/>
                <a:latin typeface="Times New Roman" pitchFamily="18" charset="0"/>
              </a:rPr>
              <a:t>Decryption</a:t>
            </a:r>
          </a:p>
        </p:txBody>
      </p:sp>
      <p:sp>
        <p:nvSpPr>
          <p:cNvPr id="1019981" name="Text Box 77"/>
          <p:cNvSpPr txBox="1">
            <a:spLocks noChangeArrowheads="1"/>
          </p:cNvSpPr>
          <p:nvPr/>
        </p:nvSpPr>
        <p:spPr bwMode="auto">
          <a:xfrm>
            <a:off x="1609725" y="5067300"/>
            <a:ext cx="1143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b="1">
                <a:solidFill>
                  <a:srgbClr val="000099"/>
                </a:solidFill>
                <a:effectLst/>
              </a:rPr>
              <a:t>Fran’s Cert Info</a:t>
            </a:r>
          </a:p>
        </p:txBody>
      </p:sp>
      <p:grpSp>
        <p:nvGrpSpPr>
          <p:cNvPr id="1019982" name="Group 78"/>
          <p:cNvGrpSpPr>
            <a:grpSpLocks/>
          </p:cNvGrpSpPr>
          <p:nvPr/>
        </p:nvGrpSpPr>
        <p:grpSpPr bwMode="auto">
          <a:xfrm>
            <a:off x="7396163" y="5181600"/>
            <a:ext cx="1296987" cy="1149350"/>
            <a:chOff x="4188" y="2958"/>
            <a:chExt cx="817" cy="724"/>
          </a:xfrm>
        </p:grpSpPr>
        <p:sp>
          <p:nvSpPr>
            <p:cNvPr id="1019983" name="Line 79"/>
            <p:cNvSpPr>
              <a:spLocks noChangeShapeType="1"/>
            </p:cNvSpPr>
            <p:nvPr/>
          </p:nvSpPr>
          <p:spPr bwMode="auto">
            <a:xfrm>
              <a:off x="4188" y="2958"/>
              <a:ext cx="366" cy="257"/>
            </a:xfrm>
            <a:prstGeom prst="line">
              <a:avLst/>
            </a:prstGeom>
            <a:noFill/>
            <a:ln w="9525">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19984" name="Line 80"/>
            <p:cNvSpPr>
              <a:spLocks noChangeShapeType="1"/>
            </p:cNvSpPr>
            <p:nvPr/>
          </p:nvSpPr>
          <p:spPr bwMode="auto">
            <a:xfrm flipV="1">
              <a:off x="4203" y="3425"/>
              <a:ext cx="351" cy="257"/>
            </a:xfrm>
            <a:prstGeom prst="line">
              <a:avLst/>
            </a:prstGeom>
            <a:noFill/>
            <a:ln w="9525">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19985" name="Text Box 81"/>
            <p:cNvSpPr txBox="1">
              <a:spLocks noChangeArrowheads="1"/>
            </p:cNvSpPr>
            <p:nvPr/>
          </p:nvSpPr>
          <p:spPr bwMode="auto">
            <a:xfrm>
              <a:off x="4421" y="3183"/>
              <a:ext cx="584" cy="231"/>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800" b="1">
                  <a:solidFill>
                    <a:srgbClr val="FF3300"/>
                  </a:solidFill>
                  <a:effectLst/>
                </a:rPr>
                <a:t>= ?</a:t>
              </a:r>
            </a:p>
          </p:txBody>
        </p:sp>
      </p:grpSp>
      <p:sp>
        <p:nvSpPr>
          <p:cNvPr id="42"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10</a:t>
            </a:fld>
            <a:endParaRPr lang="en-US" dirty="0">
              <a:latin typeface="+mn-lt"/>
            </a:endParaRPr>
          </a:p>
        </p:txBody>
      </p:sp>
    </p:spTree>
    <p:extLst>
      <p:ext uri="{BB962C8B-B14F-4D97-AF65-F5344CB8AC3E}">
        <p14:creationId xmlns:p14="http://schemas.microsoft.com/office/powerpoint/2010/main" val="3161015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820" name="Rectangle 44"/>
          <p:cNvSpPr>
            <a:spLocks noGrp="1" noChangeArrowheads="1"/>
          </p:cNvSpPr>
          <p:nvPr>
            <p:ph type="title"/>
          </p:nvPr>
        </p:nvSpPr>
        <p:spPr/>
        <p:txBody>
          <a:bodyPr/>
          <a:lstStyle/>
          <a:p>
            <a:r>
              <a:rPr lang="en-US"/>
              <a:t>Chuẩn X.509 (ver. 3.0)</a:t>
            </a:r>
          </a:p>
        </p:txBody>
      </p:sp>
      <p:sp>
        <p:nvSpPr>
          <p:cNvPr id="971821" name="Rectangle 45"/>
          <p:cNvSpPr>
            <a:spLocks noGrp="1" noChangeArrowheads="1"/>
          </p:cNvSpPr>
          <p:nvPr>
            <p:ph type="body" idx="1"/>
          </p:nvPr>
        </p:nvSpPr>
        <p:spPr>
          <a:xfrm>
            <a:off x="382588" y="1414463"/>
            <a:ext cx="5942012" cy="5051425"/>
          </a:xfrm>
          <a:ln/>
        </p:spPr>
        <p:txBody>
          <a:bodyPr/>
          <a:lstStyle/>
          <a:p>
            <a:pPr algn="just">
              <a:lnSpc>
                <a:spcPct val="80000"/>
              </a:lnSpc>
              <a:spcBef>
                <a:spcPct val="20000"/>
              </a:spcBef>
            </a:pPr>
            <a:r>
              <a:rPr lang="en-US" i="1"/>
              <a:t>Version</a:t>
            </a:r>
            <a:r>
              <a:rPr lang="en-US"/>
              <a:t>: Chỉ định phiên bản của chứng nhận X.509. </a:t>
            </a:r>
            <a:endParaRPr lang="en-US" i="1"/>
          </a:p>
          <a:p>
            <a:pPr algn="just">
              <a:lnSpc>
                <a:spcPct val="80000"/>
              </a:lnSpc>
              <a:spcBef>
                <a:spcPct val="20000"/>
              </a:spcBef>
            </a:pPr>
            <a:r>
              <a:rPr lang="en-US" i="1"/>
              <a:t>Serial Number</a:t>
            </a:r>
            <a:r>
              <a:rPr lang="en-US"/>
              <a:t>: Số loạt phát hành được gán bởi CA. Mỗi CA nên gán một mã số loạt duy nhất cho mỗi giấy chứng nhận mà nó phát hành.</a:t>
            </a:r>
            <a:endParaRPr lang="en-US" i="1"/>
          </a:p>
          <a:p>
            <a:pPr algn="just">
              <a:lnSpc>
                <a:spcPct val="80000"/>
              </a:lnSpc>
              <a:spcBef>
                <a:spcPct val="20000"/>
              </a:spcBef>
            </a:pPr>
            <a:r>
              <a:rPr lang="en-US" i="1"/>
              <a:t>Signature Algorithm</a:t>
            </a:r>
            <a:r>
              <a:rPr lang="en-US"/>
              <a:t>: Thuật toán chữ ký chỉ rõ thuật toán mã hóa được CA sử dụng để ký giấy chứng nhận. Trong chứng nhận X.509 thường là sự kết hợp giữa thuật toán băm (chẳng hạn như MD5) và thuật toán khóa công cộng (chẳng hạn như RSA).</a:t>
            </a:r>
            <a:endParaRPr lang="en-US" i="1"/>
          </a:p>
        </p:txBody>
      </p:sp>
      <p:grpSp>
        <p:nvGrpSpPr>
          <p:cNvPr id="971807" name="Group 31"/>
          <p:cNvGrpSpPr>
            <a:grpSpLocks/>
          </p:cNvGrpSpPr>
          <p:nvPr/>
        </p:nvGrpSpPr>
        <p:grpSpPr bwMode="auto">
          <a:xfrm>
            <a:off x="6400800" y="1447800"/>
            <a:ext cx="2616200" cy="4876800"/>
            <a:chOff x="2567" y="954"/>
            <a:chExt cx="1408" cy="2629"/>
          </a:xfrm>
          <a:noFill/>
        </p:grpSpPr>
        <p:sp>
          <p:nvSpPr>
            <p:cNvPr id="971808" name="Rectangle 32"/>
            <p:cNvSpPr>
              <a:spLocks noChangeArrowheads="1"/>
            </p:cNvSpPr>
            <p:nvPr/>
          </p:nvSpPr>
          <p:spPr bwMode="auto">
            <a:xfrm>
              <a:off x="2567" y="954"/>
              <a:ext cx="1408" cy="2629"/>
            </a:xfrm>
            <a:prstGeom prst="rect">
              <a:avLst/>
            </a:prstGeom>
            <a:grp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1809" name="Text Box 33"/>
            <p:cNvSpPr txBox="1">
              <a:spLocks noChangeArrowheads="1"/>
            </p:cNvSpPr>
            <p:nvPr/>
          </p:nvSpPr>
          <p:spPr bwMode="auto">
            <a:xfrm>
              <a:off x="2677" y="1037"/>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Version</a:t>
              </a:r>
            </a:p>
          </p:txBody>
        </p:sp>
        <p:sp>
          <p:nvSpPr>
            <p:cNvPr id="971810" name="Text Box 34"/>
            <p:cNvSpPr txBox="1">
              <a:spLocks noChangeArrowheads="1"/>
            </p:cNvSpPr>
            <p:nvPr/>
          </p:nvSpPr>
          <p:spPr bwMode="auto">
            <a:xfrm>
              <a:off x="2677" y="1249"/>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Serial</a:t>
              </a:r>
              <a:r>
                <a:rPr lang="en-US" sz="1800">
                  <a:solidFill>
                    <a:srgbClr val="0000FF"/>
                  </a:solidFill>
                  <a:effectLst/>
                  <a:latin typeface="Times New Roman" pitchFamily="18" charset="0"/>
                </a:rPr>
                <a:t> </a:t>
              </a:r>
              <a:r>
                <a:rPr lang="en-US" sz="1800" b="1">
                  <a:solidFill>
                    <a:srgbClr val="0000FF"/>
                  </a:solidFill>
                  <a:effectLst/>
                  <a:latin typeface="Times New Roman" pitchFamily="18" charset="0"/>
                </a:rPr>
                <a:t>Number</a:t>
              </a:r>
            </a:p>
          </p:txBody>
        </p:sp>
        <p:sp>
          <p:nvSpPr>
            <p:cNvPr id="971811" name="Text Box 35"/>
            <p:cNvSpPr txBox="1">
              <a:spLocks noChangeArrowheads="1"/>
            </p:cNvSpPr>
            <p:nvPr/>
          </p:nvSpPr>
          <p:spPr bwMode="auto">
            <a:xfrm>
              <a:off x="2677" y="1469"/>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Signature Algorithm</a:t>
              </a:r>
            </a:p>
          </p:txBody>
        </p:sp>
        <p:sp>
          <p:nvSpPr>
            <p:cNvPr id="971812" name="Text Box 36"/>
            <p:cNvSpPr txBox="1">
              <a:spLocks noChangeArrowheads="1"/>
            </p:cNvSpPr>
            <p:nvPr/>
          </p:nvSpPr>
          <p:spPr bwMode="auto">
            <a:xfrm>
              <a:off x="2677" y="1689"/>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Issuer Name</a:t>
              </a:r>
            </a:p>
          </p:txBody>
        </p:sp>
        <p:sp>
          <p:nvSpPr>
            <p:cNvPr id="971813" name="Text Box 37"/>
            <p:cNvSpPr txBox="1">
              <a:spLocks noChangeArrowheads="1"/>
            </p:cNvSpPr>
            <p:nvPr/>
          </p:nvSpPr>
          <p:spPr bwMode="auto">
            <a:xfrm>
              <a:off x="2677" y="1901"/>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Validity Period</a:t>
              </a:r>
            </a:p>
          </p:txBody>
        </p:sp>
        <p:sp>
          <p:nvSpPr>
            <p:cNvPr id="971814" name="Text Box 38"/>
            <p:cNvSpPr txBox="1">
              <a:spLocks noChangeArrowheads="1"/>
            </p:cNvSpPr>
            <p:nvPr/>
          </p:nvSpPr>
          <p:spPr bwMode="auto">
            <a:xfrm>
              <a:off x="2677" y="2121"/>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Subject Name</a:t>
              </a:r>
            </a:p>
          </p:txBody>
        </p:sp>
        <p:sp>
          <p:nvSpPr>
            <p:cNvPr id="971815" name="Text Box 39"/>
            <p:cNvSpPr txBox="1">
              <a:spLocks noChangeArrowheads="1"/>
            </p:cNvSpPr>
            <p:nvPr/>
          </p:nvSpPr>
          <p:spPr bwMode="auto">
            <a:xfrm>
              <a:off x="2677" y="2341"/>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Public Key</a:t>
              </a:r>
            </a:p>
          </p:txBody>
        </p:sp>
        <p:sp>
          <p:nvSpPr>
            <p:cNvPr id="971816" name="Text Box 40"/>
            <p:cNvSpPr txBox="1">
              <a:spLocks noChangeArrowheads="1"/>
            </p:cNvSpPr>
            <p:nvPr/>
          </p:nvSpPr>
          <p:spPr bwMode="auto">
            <a:xfrm>
              <a:off x="2677" y="2553"/>
              <a:ext cx="1204" cy="202"/>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Issuer Unique ID</a:t>
              </a:r>
            </a:p>
          </p:txBody>
        </p:sp>
        <p:sp>
          <p:nvSpPr>
            <p:cNvPr id="971817" name="Text Box 41"/>
            <p:cNvSpPr txBox="1">
              <a:spLocks noChangeArrowheads="1"/>
            </p:cNvSpPr>
            <p:nvPr/>
          </p:nvSpPr>
          <p:spPr bwMode="auto">
            <a:xfrm>
              <a:off x="2677" y="2765"/>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Subject Unique ID</a:t>
              </a:r>
            </a:p>
          </p:txBody>
        </p:sp>
        <p:sp>
          <p:nvSpPr>
            <p:cNvPr id="971818" name="Text Box 42"/>
            <p:cNvSpPr txBox="1">
              <a:spLocks noChangeArrowheads="1"/>
            </p:cNvSpPr>
            <p:nvPr/>
          </p:nvSpPr>
          <p:spPr bwMode="auto">
            <a:xfrm>
              <a:off x="2677" y="2985"/>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Extensions</a:t>
              </a:r>
            </a:p>
          </p:txBody>
        </p:sp>
        <p:sp>
          <p:nvSpPr>
            <p:cNvPr id="971819" name="Text Box 43"/>
            <p:cNvSpPr txBox="1">
              <a:spLocks noChangeArrowheads="1"/>
            </p:cNvSpPr>
            <p:nvPr/>
          </p:nvSpPr>
          <p:spPr bwMode="auto">
            <a:xfrm>
              <a:off x="2677" y="3257"/>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Signature</a:t>
              </a:r>
            </a:p>
          </p:txBody>
        </p:sp>
      </p:grpSp>
      <p:sp>
        <p:nvSpPr>
          <p:cNvPr id="17"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11</a:t>
            </a:fld>
            <a:endParaRPr lang="en-US" dirty="0">
              <a:latin typeface="+mn-lt"/>
            </a:endParaRPr>
          </a:p>
        </p:txBody>
      </p:sp>
    </p:spTree>
    <p:extLst>
      <p:ext uri="{BB962C8B-B14F-4D97-AF65-F5344CB8AC3E}">
        <p14:creationId xmlns:p14="http://schemas.microsoft.com/office/powerpoint/2010/main" val="2557387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386" name="Rectangle 2"/>
          <p:cNvSpPr>
            <a:spLocks noGrp="1" noChangeArrowheads="1"/>
          </p:cNvSpPr>
          <p:nvPr>
            <p:ph type="title"/>
          </p:nvPr>
        </p:nvSpPr>
        <p:spPr/>
        <p:txBody>
          <a:bodyPr/>
          <a:lstStyle/>
          <a:p>
            <a:r>
              <a:rPr lang="en-US"/>
              <a:t>Chuẩn X.509 (ver. 3.0)</a:t>
            </a:r>
          </a:p>
        </p:txBody>
      </p:sp>
      <p:sp>
        <p:nvSpPr>
          <p:cNvPr id="1040387" name="Rectangle 3"/>
          <p:cNvSpPr>
            <a:spLocks noGrp="1" noChangeArrowheads="1"/>
          </p:cNvSpPr>
          <p:nvPr>
            <p:ph type="body" idx="1"/>
          </p:nvPr>
        </p:nvSpPr>
        <p:spPr>
          <a:xfrm>
            <a:off x="382588" y="1414463"/>
            <a:ext cx="5942012" cy="5303837"/>
          </a:xfrm>
          <a:ln/>
        </p:spPr>
        <p:txBody>
          <a:bodyPr/>
          <a:lstStyle/>
          <a:p>
            <a:pPr algn="just">
              <a:lnSpc>
                <a:spcPct val="70000"/>
              </a:lnSpc>
              <a:spcBef>
                <a:spcPct val="20000"/>
              </a:spcBef>
            </a:pPr>
            <a:r>
              <a:rPr lang="en-US" i="1"/>
              <a:t>Issuer Name</a:t>
            </a:r>
            <a:r>
              <a:rPr lang="en-US"/>
              <a:t>: Tên tổ chức CA phát hành giấy chứng nhận, đây là một tên phân biệt theo chuẩn X.500 (X.500 Distinguised Name – X.500 DN). Hai CA không được sử dụng cùng một tên phát hành. </a:t>
            </a:r>
          </a:p>
          <a:p>
            <a:pPr algn="just">
              <a:lnSpc>
                <a:spcPct val="70000"/>
              </a:lnSpc>
            </a:pPr>
            <a:r>
              <a:rPr lang="en-US" i="1"/>
              <a:t>Validity Period</a:t>
            </a:r>
            <a:r>
              <a:rPr lang="en-US"/>
              <a:t>: Trường này bao gồm hai giá trị chỉ định khoảng thời gian mà giấy chứng nhận có hiệu lực. Hai phần của trường này là not-before và not-after. Not-before chỉ định thời gian mà chứng nhận này bắt đầu có hiệu lực, Not-after chỉ định thời gian mà chứng nhận hết hiệu lực. Các giá trị thời gian này được đo theo chuẩn thời gian Quốc tế, chính xác đến từng giây.</a:t>
            </a:r>
          </a:p>
        </p:txBody>
      </p:sp>
      <p:grpSp>
        <p:nvGrpSpPr>
          <p:cNvPr id="1040388" name="Group 4"/>
          <p:cNvGrpSpPr>
            <a:grpSpLocks/>
          </p:cNvGrpSpPr>
          <p:nvPr/>
        </p:nvGrpSpPr>
        <p:grpSpPr bwMode="auto">
          <a:xfrm>
            <a:off x="6400800" y="1447800"/>
            <a:ext cx="2616200" cy="4876800"/>
            <a:chOff x="2567" y="954"/>
            <a:chExt cx="1408" cy="2629"/>
          </a:xfrm>
          <a:noFill/>
        </p:grpSpPr>
        <p:sp>
          <p:nvSpPr>
            <p:cNvPr id="1040389" name="Rectangle 5"/>
            <p:cNvSpPr>
              <a:spLocks noChangeArrowheads="1"/>
            </p:cNvSpPr>
            <p:nvPr/>
          </p:nvSpPr>
          <p:spPr bwMode="auto">
            <a:xfrm>
              <a:off x="2567" y="954"/>
              <a:ext cx="1408" cy="2629"/>
            </a:xfrm>
            <a:prstGeom prst="rect">
              <a:avLst/>
            </a:prstGeom>
            <a:grp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0390" name="Text Box 6"/>
            <p:cNvSpPr txBox="1">
              <a:spLocks noChangeArrowheads="1"/>
            </p:cNvSpPr>
            <p:nvPr/>
          </p:nvSpPr>
          <p:spPr bwMode="auto">
            <a:xfrm>
              <a:off x="2677" y="1037"/>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Version</a:t>
              </a:r>
            </a:p>
          </p:txBody>
        </p:sp>
        <p:sp>
          <p:nvSpPr>
            <p:cNvPr id="1040391" name="Text Box 7"/>
            <p:cNvSpPr txBox="1">
              <a:spLocks noChangeArrowheads="1"/>
            </p:cNvSpPr>
            <p:nvPr/>
          </p:nvSpPr>
          <p:spPr bwMode="auto">
            <a:xfrm>
              <a:off x="2677" y="1249"/>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Serial</a:t>
              </a:r>
              <a:r>
                <a:rPr lang="en-US" sz="1800">
                  <a:solidFill>
                    <a:srgbClr val="0000FF"/>
                  </a:solidFill>
                  <a:effectLst/>
                  <a:latin typeface="Times New Roman" pitchFamily="18" charset="0"/>
                </a:rPr>
                <a:t> </a:t>
              </a:r>
              <a:r>
                <a:rPr lang="en-US" sz="1800" b="1">
                  <a:solidFill>
                    <a:srgbClr val="0000FF"/>
                  </a:solidFill>
                  <a:effectLst/>
                  <a:latin typeface="Times New Roman" pitchFamily="18" charset="0"/>
                </a:rPr>
                <a:t>Number</a:t>
              </a:r>
            </a:p>
          </p:txBody>
        </p:sp>
        <p:sp>
          <p:nvSpPr>
            <p:cNvPr id="1040392" name="Text Box 8"/>
            <p:cNvSpPr txBox="1">
              <a:spLocks noChangeArrowheads="1"/>
            </p:cNvSpPr>
            <p:nvPr/>
          </p:nvSpPr>
          <p:spPr bwMode="auto">
            <a:xfrm>
              <a:off x="2677" y="1469"/>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Signature Algorithm</a:t>
              </a:r>
            </a:p>
          </p:txBody>
        </p:sp>
        <p:sp>
          <p:nvSpPr>
            <p:cNvPr id="1040393" name="Text Box 9"/>
            <p:cNvSpPr txBox="1">
              <a:spLocks noChangeArrowheads="1"/>
            </p:cNvSpPr>
            <p:nvPr/>
          </p:nvSpPr>
          <p:spPr bwMode="auto">
            <a:xfrm>
              <a:off x="2677" y="1689"/>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Issuer Name</a:t>
              </a:r>
            </a:p>
          </p:txBody>
        </p:sp>
        <p:sp>
          <p:nvSpPr>
            <p:cNvPr id="1040394" name="Text Box 10"/>
            <p:cNvSpPr txBox="1">
              <a:spLocks noChangeArrowheads="1"/>
            </p:cNvSpPr>
            <p:nvPr/>
          </p:nvSpPr>
          <p:spPr bwMode="auto">
            <a:xfrm>
              <a:off x="2677" y="1901"/>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Validity Period</a:t>
              </a:r>
            </a:p>
          </p:txBody>
        </p:sp>
        <p:sp>
          <p:nvSpPr>
            <p:cNvPr id="1040395" name="Text Box 11"/>
            <p:cNvSpPr txBox="1">
              <a:spLocks noChangeArrowheads="1"/>
            </p:cNvSpPr>
            <p:nvPr/>
          </p:nvSpPr>
          <p:spPr bwMode="auto">
            <a:xfrm>
              <a:off x="2677" y="2121"/>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Subject Name</a:t>
              </a:r>
            </a:p>
          </p:txBody>
        </p:sp>
        <p:sp>
          <p:nvSpPr>
            <p:cNvPr id="1040396" name="Text Box 12"/>
            <p:cNvSpPr txBox="1">
              <a:spLocks noChangeArrowheads="1"/>
            </p:cNvSpPr>
            <p:nvPr/>
          </p:nvSpPr>
          <p:spPr bwMode="auto">
            <a:xfrm>
              <a:off x="2677" y="2341"/>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Public Key</a:t>
              </a:r>
            </a:p>
          </p:txBody>
        </p:sp>
        <p:sp>
          <p:nvSpPr>
            <p:cNvPr id="1040397" name="Text Box 13"/>
            <p:cNvSpPr txBox="1">
              <a:spLocks noChangeArrowheads="1"/>
            </p:cNvSpPr>
            <p:nvPr/>
          </p:nvSpPr>
          <p:spPr bwMode="auto">
            <a:xfrm>
              <a:off x="2677" y="2553"/>
              <a:ext cx="1204" cy="202"/>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Issuer Unique ID</a:t>
              </a:r>
            </a:p>
          </p:txBody>
        </p:sp>
        <p:sp>
          <p:nvSpPr>
            <p:cNvPr id="1040398" name="Text Box 14"/>
            <p:cNvSpPr txBox="1">
              <a:spLocks noChangeArrowheads="1"/>
            </p:cNvSpPr>
            <p:nvPr/>
          </p:nvSpPr>
          <p:spPr bwMode="auto">
            <a:xfrm>
              <a:off x="2677" y="2765"/>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Subject Unique ID</a:t>
              </a:r>
            </a:p>
          </p:txBody>
        </p:sp>
        <p:sp>
          <p:nvSpPr>
            <p:cNvPr id="1040399" name="Text Box 15"/>
            <p:cNvSpPr txBox="1">
              <a:spLocks noChangeArrowheads="1"/>
            </p:cNvSpPr>
            <p:nvPr/>
          </p:nvSpPr>
          <p:spPr bwMode="auto">
            <a:xfrm>
              <a:off x="2677" y="2985"/>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Extensions</a:t>
              </a:r>
            </a:p>
          </p:txBody>
        </p:sp>
        <p:sp>
          <p:nvSpPr>
            <p:cNvPr id="1040400" name="Text Box 16"/>
            <p:cNvSpPr txBox="1">
              <a:spLocks noChangeArrowheads="1"/>
            </p:cNvSpPr>
            <p:nvPr/>
          </p:nvSpPr>
          <p:spPr bwMode="auto">
            <a:xfrm>
              <a:off x="2677" y="3257"/>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Signature</a:t>
              </a:r>
            </a:p>
          </p:txBody>
        </p:sp>
      </p:grpSp>
      <p:sp>
        <p:nvSpPr>
          <p:cNvPr id="17"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12</a:t>
            </a:fld>
            <a:endParaRPr lang="en-US" dirty="0">
              <a:latin typeface="+mn-lt"/>
            </a:endParaRPr>
          </a:p>
        </p:txBody>
      </p:sp>
    </p:spTree>
    <p:extLst>
      <p:ext uri="{BB962C8B-B14F-4D97-AF65-F5344CB8AC3E}">
        <p14:creationId xmlns:p14="http://schemas.microsoft.com/office/powerpoint/2010/main" val="2183876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2434" name="Rectangle 2"/>
          <p:cNvSpPr>
            <a:spLocks noGrp="1" noChangeArrowheads="1"/>
          </p:cNvSpPr>
          <p:nvPr>
            <p:ph type="title"/>
          </p:nvPr>
        </p:nvSpPr>
        <p:spPr/>
        <p:txBody>
          <a:bodyPr/>
          <a:lstStyle/>
          <a:p>
            <a:r>
              <a:rPr lang="en-US"/>
              <a:t>Chuẩn X.509 (ver. 3.0)</a:t>
            </a:r>
          </a:p>
        </p:txBody>
      </p:sp>
      <p:sp>
        <p:nvSpPr>
          <p:cNvPr id="1042435" name="Rectangle 3"/>
          <p:cNvSpPr>
            <a:spLocks noGrp="1" noChangeArrowheads="1"/>
          </p:cNvSpPr>
          <p:nvPr>
            <p:ph type="body" idx="1"/>
          </p:nvPr>
        </p:nvSpPr>
        <p:spPr>
          <a:xfrm>
            <a:off x="382588" y="1414463"/>
            <a:ext cx="5942012" cy="4840287"/>
          </a:xfrm>
          <a:ln/>
        </p:spPr>
        <p:txBody>
          <a:bodyPr/>
          <a:lstStyle/>
          <a:p>
            <a:r>
              <a:rPr lang="en-US" i="1"/>
              <a:t>Issuer Unique ID</a:t>
            </a:r>
            <a:r>
              <a:rPr lang="en-US"/>
              <a:t> và </a:t>
            </a:r>
            <a:r>
              <a:rPr lang="en-US" i="1"/>
              <a:t>Subject Unique ID</a:t>
            </a:r>
            <a:r>
              <a:rPr lang="en-US"/>
              <a:t>: Hai trường này được giới thiệu trong X.509 phiên bản 2, được dùng để xác định hai tổ chức CA hoặc hai chủ thể khi chúng có cùng DN. RFC 2459 đề nghị không nên sử dụng hai trường này.</a:t>
            </a:r>
            <a:endParaRPr lang="en-US" i="1"/>
          </a:p>
          <a:p>
            <a:r>
              <a:rPr lang="en-US" i="1"/>
              <a:t>Extensions</a:t>
            </a:r>
            <a:r>
              <a:rPr lang="en-US"/>
              <a:t>: Chứa các thông tin bổ sung cần thiết mà người thao tác CA muốn đặt vào chứng nhận. Trường này được giới thiệu trong X.509 phiên bản 3.</a:t>
            </a:r>
          </a:p>
        </p:txBody>
      </p:sp>
      <p:grpSp>
        <p:nvGrpSpPr>
          <p:cNvPr id="1042436" name="Group 4"/>
          <p:cNvGrpSpPr>
            <a:grpSpLocks/>
          </p:cNvGrpSpPr>
          <p:nvPr/>
        </p:nvGrpSpPr>
        <p:grpSpPr bwMode="auto">
          <a:xfrm>
            <a:off x="6400800" y="1447800"/>
            <a:ext cx="2616200" cy="4876800"/>
            <a:chOff x="2567" y="954"/>
            <a:chExt cx="1408" cy="2629"/>
          </a:xfrm>
          <a:noFill/>
        </p:grpSpPr>
        <p:sp>
          <p:nvSpPr>
            <p:cNvPr id="1042437" name="Rectangle 5"/>
            <p:cNvSpPr>
              <a:spLocks noChangeArrowheads="1"/>
            </p:cNvSpPr>
            <p:nvPr/>
          </p:nvSpPr>
          <p:spPr bwMode="auto">
            <a:xfrm>
              <a:off x="2567" y="954"/>
              <a:ext cx="1408" cy="2629"/>
            </a:xfrm>
            <a:prstGeom prst="rect">
              <a:avLst/>
            </a:prstGeom>
            <a:grp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2438" name="Text Box 6"/>
            <p:cNvSpPr txBox="1">
              <a:spLocks noChangeArrowheads="1"/>
            </p:cNvSpPr>
            <p:nvPr/>
          </p:nvSpPr>
          <p:spPr bwMode="auto">
            <a:xfrm>
              <a:off x="2677" y="1037"/>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Version</a:t>
              </a:r>
            </a:p>
          </p:txBody>
        </p:sp>
        <p:sp>
          <p:nvSpPr>
            <p:cNvPr id="1042439" name="Text Box 7"/>
            <p:cNvSpPr txBox="1">
              <a:spLocks noChangeArrowheads="1"/>
            </p:cNvSpPr>
            <p:nvPr/>
          </p:nvSpPr>
          <p:spPr bwMode="auto">
            <a:xfrm>
              <a:off x="2677" y="1249"/>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Serial</a:t>
              </a:r>
              <a:r>
                <a:rPr lang="en-US" sz="1800">
                  <a:solidFill>
                    <a:srgbClr val="0000FF"/>
                  </a:solidFill>
                  <a:effectLst/>
                  <a:latin typeface="Times New Roman" pitchFamily="18" charset="0"/>
                </a:rPr>
                <a:t> </a:t>
              </a:r>
              <a:r>
                <a:rPr lang="en-US" sz="1800" b="1">
                  <a:solidFill>
                    <a:srgbClr val="0000FF"/>
                  </a:solidFill>
                  <a:effectLst/>
                  <a:latin typeface="Times New Roman" pitchFamily="18" charset="0"/>
                </a:rPr>
                <a:t>Number</a:t>
              </a:r>
            </a:p>
          </p:txBody>
        </p:sp>
        <p:sp>
          <p:nvSpPr>
            <p:cNvPr id="1042440" name="Text Box 8"/>
            <p:cNvSpPr txBox="1">
              <a:spLocks noChangeArrowheads="1"/>
            </p:cNvSpPr>
            <p:nvPr/>
          </p:nvSpPr>
          <p:spPr bwMode="auto">
            <a:xfrm>
              <a:off x="2677" y="1469"/>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Signature Algorithm</a:t>
              </a:r>
            </a:p>
          </p:txBody>
        </p:sp>
        <p:sp>
          <p:nvSpPr>
            <p:cNvPr id="1042441" name="Text Box 9"/>
            <p:cNvSpPr txBox="1">
              <a:spLocks noChangeArrowheads="1"/>
            </p:cNvSpPr>
            <p:nvPr/>
          </p:nvSpPr>
          <p:spPr bwMode="auto">
            <a:xfrm>
              <a:off x="2677" y="1689"/>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Issuer Name</a:t>
              </a:r>
            </a:p>
          </p:txBody>
        </p:sp>
        <p:sp>
          <p:nvSpPr>
            <p:cNvPr id="1042442" name="Text Box 10"/>
            <p:cNvSpPr txBox="1">
              <a:spLocks noChangeArrowheads="1"/>
            </p:cNvSpPr>
            <p:nvPr/>
          </p:nvSpPr>
          <p:spPr bwMode="auto">
            <a:xfrm>
              <a:off x="2677" y="1901"/>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Validity Period</a:t>
              </a:r>
            </a:p>
          </p:txBody>
        </p:sp>
        <p:sp>
          <p:nvSpPr>
            <p:cNvPr id="1042443" name="Text Box 11"/>
            <p:cNvSpPr txBox="1">
              <a:spLocks noChangeArrowheads="1"/>
            </p:cNvSpPr>
            <p:nvPr/>
          </p:nvSpPr>
          <p:spPr bwMode="auto">
            <a:xfrm>
              <a:off x="2677" y="2121"/>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Subject Name</a:t>
              </a:r>
            </a:p>
          </p:txBody>
        </p:sp>
        <p:sp>
          <p:nvSpPr>
            <p:cNvPr id="1042444" name="Text Box 12"/>
            <p:cNvSpPr txBox="1">
              <a:spLocks noChangeArrowheads="1"/>
            </p:cNvSpPr>
            <p:nvPr/>
          </p:nvSpPr>
          <p:spPr bwMode="auto">
            <a:xfrm>
              <a:off x="2677" y="2341"/>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Public Key</a:t>
              </a:r>
            </a:p>
          </p:txBody>
        </p:sp>
        <p:sp>
          <p:nvSpPr>
            <p:cNvPr id="1042445" name="Text Box 13"/>
            <p:cNvSpPr txBox="1">
              <a:spLocks noChangeArrowheads="1"/>
            </p:cNvSpPr>
            <p:nvPr/>
          </p:nvSpPr>
          <p:spPr bwMode="auto">
            <a:xfrm>
              <a:off x="2677" y="2553"/>
              <a:ext cx="1204" cy="202"/>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Issuer Unique ID</a:t>
              </a:r>
            </a:p>
          </p:txBody>
        </p:sp>
        <p:sp>
          <p:nvSpPr>
            <p:cNvPr id="1042446" name="Text Box 14"/>
            <p:cNvSpPr txBox="1">
              <a:spLocks noChangeArrowheads="1"/>
            </p:cNvSpPr>
            <p:nvPr/>
          </p:nvSpPr>
          <p:spPr bwMode="auto">
            <a:xfrm>
              <a:off x="2677" y="2765"/>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Subject Unique ID</a:t>
              </a:r>
            </a:p>
          </p:txBody>
        </p:sp>
        <p:sp>
          <p:nvSpPr>
            <p:cNvPr id="1042447" name="Text Box 15"/>
            <p:cNvSpPr txBox="1">
              <a:spLocks noChangeArrowheads="1"/>
            </p:cNvSpPr>
            <p:nvPr/>
          </p:nvSpPr>
          <p:spPr bwMode="auto">
            <a:xfrm>
              <a:off x="2677" y="2985"/>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Extensions</a:t>
              </a:r>
            </a:p>
          </p:txBody>
        </p:sp>
        <p:sp>
          <p:nvSpPr>
            <p:cNvPr id="1042448" name="Text Box 16"/>
            <p:cNvSpPr txBox="1">
              <a:spLocks noChangeArrowheads="1"/>
            </p:cNvSpPr>
            <p:nvPr/>
          </p:nvSpPr>
          <p:spPr bwMode="auto">
            <a:xfrm>
              <a:off x="2677" y="3257"/>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Signature</a:t>
              </a:r>
            </a:p>
          </p:txBody>
        </p:sp>
      </p:grpSp>
      <p:sp>
        <p:nvSpPr>
          <p:cNvPr id="17"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13</a:t>
            </a:fld>
            <a:endParaRPr lang="en-US" dirty="0">
              <a:latin typeface="+mn-lt"/>
            </a:endParaRPr>
          </a:p>
        </p:txBody>
      </p:sp>
    </p:spTree>
    <p:extLst>
      <p:ext uri="{BB962C8B-B14F-4D97-AF65-F5344CB8AC3E}">
        <p14:creationId xmlns:p14="http://schemas.microsoft.com/office/powerpoint/2010/main" val="1908858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82" name="Rectangle 2"/>
          <p:cNvSpPr>
            <a:spLocks noGrp="1" noChangeArrowheads="1"/>
          </p:cNvSpPr>
          <p:nvPr>
            <p:ph type="title"/>
          </p:nvPr>
        </p:nvSpPr>
        <p:spPr/>
        <p:txBody>
          <a:bodyPr/>
          <a:lstStyle/>
          <a:p>
            <a:r>
              <a:rPr lang="en-US"/>
              <a:t>Chuẩn X.509 (ver. 3.0)</a:t>
            </a:r>
          </a:p>
        </p:txBody>
      </p:sp>
      <p:sp>
        <p:nvSpPr>
          <p:cNvPr id="1044483" name="Rectangle 3"/>
          <p:cNvSpPr>
            <a:spLocks noGrp="1" noChangeArrowheads="1"/>
          </p:cNvSpPr>
          <p:nvPr>
            <p:ph type="body" idx="1"/>
          </p:nvPr>
        </p:nvSpPr>
        <p:spPr>
          <a:xfrm>
            <a:off x="382588" y="1414463"/>
            <a:ext cx="5942012" cy="3943350"/>
          </a:xfrm>
          <a:ln/>
        </p:spPr>
        <p:txBody>
          <a:bodyPr/>
          <a:lstStyle/>
          <a:p>
            <a:pPr algn="just">
              <a:buFont typeface="Courier New" pitchFamily="49" charset="0"/>
              <a:buBlip>
                <a:blip r:embed="rId3"/>
              </a:buBlip>
            </a:pPr>
            <a:r>
              <a:rPr lang="en-US" i="1"/>
              <a:t>Signature</a:t>
            </a:r>
            <a:r>
              <a:rPr lang="en-US"/>
              <a:t>: Đây là chữ ký điện tử được tổ chức CA áp dụng. Tổ chức CA sử dụng khóa bí mật có kiểu quy định trong trường thuật toán chữ ký. Chữ ký bao gồm tất cả các phần khác trong giấy chứng nhận. Do đó, tổ chức CA chứng nhận cho tất cả các thông tin khác trong giấy chứng nhận chứ không chỉ cho tên chủ thể và khóa công cộng.</a:t>
            </a:r>
          </a:p>
        </p:txBody>
      </p:sp>
      <p:grpSp>
        <p:nvGrpSpPr>
          <p:cNvPr id="1044484" name="Group 4"/>
          <p:cNvGrpSpPr>
            <a:grpSpLocks/>
          </p:cNvGrpSpPr>
          <p:nvPr/>
        </p:nvGrpSpPr>
        <p:grpSpPr bwMode="auto">
          <a:xfrm>
            <a:off x="6400800" y="1447800"/>
            <a:ext cx="2616200" cy="4876800"/>
            <a:chOff x="2567" y="954"/>
            <a:chExt cx="1408" cy="2629"/>
          </a:xfrm>
          <a:noFill/>
        </p:grpSpPr>
        <p:sp>
          <p:nvSpPr>
            <p:cNvPr id="1044485" name="Rectangle 5"/>
            <p:cNvSpPr>
              <a:spLocks noChangeArrowheads="1"/>
            </p:cNvSpPr>
            <p:nvPr/>
          </p:nvSpPr>
          <p:spPr bwMode="auto">
            <a:xfrm>
              <a:off x="2567" y="954"/>
              <a:ext cx="1408" cy="2629"/>
            </a:xfrm>
            <a:prstGeom prst="rect">
              <a:avLst/>
            </a:prstGeom>
            <a:grp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486" name="Text Box 6"/>
            <p:cNvSpPr txBox="1">
              <a:spLocks noChangeArrowheads="1"/>
            </p:cNvSpPr>
            <p:nvPr/>
          </p:nvSpPr>
          <p:spPr bwMode="auto">
            <a:xfrm>
              <a:off x="2677" y="1037"/>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Version</a:t>
              </a:r>
            </a:p>
          </p:txBody>
        </p:sp>
        <p:sp>
          <p:nvSpPr>
            <p:cNvPr id="1044487" name="Text Box 7"/>
            <p:cNvSpPr txBox="1">
              <a:spLocks noChangeArrowheads="1"/>
            </p:cNvSpPr>
            <p:nvPr/>
          </p:nvSpPr>
          <p:spPr bwMode="auto">
            <a:xfrm>
              <a:off x="2677" y="1249"/>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Serial</a:t>
              </a:r>
              <a:r>
                <a:rPr lang="en-US" sz="1800">
                  <a:solidFill>
                    <a:srgbClr val="0000FF"/>
                  </a:solidFill>
                  <a:effectLst/>
                  <a:latin typeface="Times New Roman" pitchFamily="18" charset="0"/>
                </a:rPr>
                <a:t> </a:t>
              </a:r>
              <a:r>
                <a:rPr lang="en-US" sz="1800" b="1">
                  <a:solidFill>
                    <a:srgbClr val="0000FF"/>
                  </a:solidFill>
                  <a:effectLst/>
                  <a:latin typeface="Times New Roman" pitchFamily="18" charset="0"/>
                </a:rPr>
                <a:t>Number</a:t>
              </a:r>
            </a:p>
          </p:txBody>
        </p:sp>
        <p:sp>
          <p:nvSpPr>
            <p:cNvPr id="1044488" name="Text Box 8"/>
            <p:cNvSpPr txBox="1">
              <a:spLocks noChangeArrowheads="1"/>
            </p:cNvSpPr>
            <p:nvPr/>
          </p:nvSpPr>
          <p:spPr bwMode="auto">
            <a:xfrm>
              <a:off x="2677" y="1469"/>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Signature Algorithm</a:t>
              </a:r>
            </a:p>
          </p:txBody>
        </p:sp>
        <p:sp>
          <p:nvSpPr>
            <p:cNvPr id="1044489" name="Text Box 9"/>
            <p:cNvSpPr txBox="1">
              <a:spLocks noChangeArrowheads="1"/>
            </p:cNvSpPr>
            <p:nvPr/>
          </p:nvSpPr>
          <p:spPr bwMode="auto">
            <a:xfrm>
              <a:off x="2677" y="1689"/>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Issuer Name</a:t>
              </a:r>
            </a:p>
          </p:txBody>
        </p:sp>
        <p:sp>
          <p:nvSpPr>
            <p:cNvPr id="1044490" name="Text Box 10"/>
            <p:cNvSpPr txBox="1">
              <a:spLocks noChangeArrowheads="1"/>
            </p:cNvSpPr>
            <p:nvPr/>
          </p:nvSpPr>
          <p:spPr bwMode="auto">
            <a:xfrm>
              <a:off x="2677" y="1901"/>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Validity Period</a:t>
              </a:r>
            </a:p>
          </p:txBody>
        </p:sp>
        <p:sp>
          <p:nvSpPr>
            <p:cNvPr id="1044491" name="Text Box 11"/>
            <p:cNvSpPr txBox="1">
              <a:spLocks noChangeArrowheads="1"/>
            </p:cNvSpPr>
            <p:nvPr/>
          </p:nvSpPr>
          <p:spPr bwMode="auto">
            <a:xfrm>
              <a:off x="2677" y="2121"/>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Subject Name</a:t>
              </a:r>
            </a:p>
          </p:txBody>
        </p:sp>
        <p:sp>
          <p:nvSpPr>
            <p:cNvPr id="1044492" name="Text Box 12"/>
            <p:cNvSpPr txBox="1">
              <a:spLocks noChangeArrowheads="1"/>
            </p:cNvSpPr>
            <p:nvPr/>
          </p:nvSpPr>
          <p:spPr bwMode="auto">
            <a:xfrm>
              <a:off x="2677" y="2341"/>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Public Key</a:t>
              </a:r>
            </a:p>
          </p:txBody>
        </p:sp>
        <p:sp>
          <p:nvSpPr>
            <p:cNvPr id="1044493" name="Text Box 13"/>
            <p:cNvSpPr txBox="1">
              <a:spLocks noChangeArrowheads="1"/>
            </p:cNvSpPr>
            <p:nvPr/>
          </p:nvSpPr>
          <p:spPr bwMode="auto">
            <a:xfrm>
              <a:off x="2677" y="2553"/>
              <a:ext cx="1204" cy="202"/>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Issuer Unique ID</a:t>
              </a:r>
            </a:p>
          </p:txBody>
        </p:sp>
        <p:sp>
          <p:nvSpPr>
            <p:cNvPr id="1044494" name="Text Box 14"/>
            <p:cNvSpPr txBox="1">
              <a:spLocks noChangeArrowheads="1"/>
            </p:cNvSpPr>
            <p:nvPr/>
          </p:nvSpPr>
          <p:spPr bwMode="auto">
            <a:xfrm>
              <a:off x="2677" y="2765"/>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Subject Unique ID</a:t>
              </a:r>
            </a:p>
          </p:txBody>
        </p:sp>
        <p:sp>
          <p:nvSpPr>
            <p:cNvPr id="1044495" name="Text Box 15"/>
            <p:cNvSpPr txBox="1">
              <a:spLocks noChangeArrowheads="1"/>
            </p:cNvSpPr>
            <p:nvPr/>
          </p:nvSpPr>
          <p:spPr bwMode="auto">
            <a:xfrm>
              <a:off x="2677" y="2985"/>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Extensions</a:t>
              </a:r>
            </a:p>
          </p:txBody>
        </p:sp>
        <p:sp>
          <p:nvSpPr>
            <p:cNvPr id="1044496" name="Text Box 16"/>
            <p:cNvSpPr txBox="1">
              <a:spLocks noChangeArrowheads="1"/>
            </p:cNvSpPr>
            <p:nvPr/>
          </p:nvSpPr>
          <p:spPr bwMode="auto">
            <a:xfrm>
              <a:off x="2677" y="3257"/>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Signature</a:t>
              </a:r>
            </a:p>
          </p:txBody>
        </p:sp>
      </p:grpSp>
      <p:sp>
        <p:nvSpPr>
          <p:cNvPr id="17"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14</a:t>
            </a:fld>
            <a:endParaRPr lang="en-US" dirty="0">
              <a:latin typeface="+mn-lt"/>
            </a:endParaRPr>
          </a:p>
        </p:txBody>
      </p:sp>
    </p:spTree>
    <p:extLst>
      <p:ext uri="{BB962C8B-B14F-4D97-AF65-F5344CB8AC3E}">
        <p14:creationId xmlns:p14="http://schemas.microsoft.com/office/powerpoint/2010/main" val="1900759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530" name="Rectangle 2"/>
          <p:cNvSpPr>
            <a:spLocks noGrp="1" noChangeArrowheads="1"/>
          </p:cNvSpPr>
          <p:nvPr>
            <p:ph type="title"/>
          </p:nvPr>
        </p:nvSpPr>
        <p:spPr/>
        <p:txBody>
          <a:bodyPr/>
          <a:lstStyle/>
          <a:p>
            <a:r>
              <a:rPr lang="en-US"/>
              <a:t>Certificate Authority System</a:t>
            </a:r>
          </a:p>
        </p:txBody>
      </p:sp>
      <p:sp>
        <p:nvSpPr>
          <p:cNvPr id="3" name="Content Placeholder 2"/>
          <p:cNvSpPr>
            <a:spLocks noGrp="1"/>
          </p:cNvSpPr>
          <p:nvPr>
            <p:ph idx="1"/>
          </p:nvPr>
        </p:nvSpPr>
        <p:spPr/>
        <p:txBody>
          <a:bodyPr/>
          <a:lstStyle/>
          <a:p>
            <a:r>
              <a:rPr lang="vi-VN" dirty="0"/>
              <a:t>Một tổ chức thứ ba đáng tin cậy</a:t>
            </a:r>
          </a:p>
          <a:p>
            <a:r>
              <a:rPr lang="vi-VN" dirty="0"/>
              <a:t>Quản lý chữ ký điện tử</a:t>
            </a:r>
          </a:p>
          <a:p>
            <a:r>
              <a:rPr lang="vi-VN" dirty="0"/>
              <a:t>Quản lý chứng nhận số</a:t>
            </a:r>
          </a:p>
          <a:p>
            <a:endParaRPr lang="vi-VN" dirty="0"/>
          </a:p>
          <a:p>
            <a:endParaRPr lang="vi-VN" dirty="0"/>
          </a:p>
          <a:p>
            <a:endParaRPr lang="vi-VN" dirty="0"/>
          </a:p>
          <a:p>
            <a:endParaRPr lang="vi-VN" dirty="0"/>
          </a:p>
          <a:p>
            <a:endParaRPr lang="vi-VN" dirty="0"/>
          </a:p>
          <a:p>
            <a:endParaRPr lang="vi-VN" dirty="0"/>
          </a:p>
          <a:p>
            <a:endParaRPr lang="vi-VN" dirty="0"/>
          </a:p>
          <a:p>
            <a:endParaRPr lang="en-US" dirty="0"/>
          </a:p>
        </p:txBody>
      </p:sp>
      <p:sp>
        <p:nvSpPr>
          <p:cNvPr id="1046532" name="AutoShape 4"/>
          <p:cNvSpPr>
            <a:spLocks noChangeArrowheads="1"/>
          </p:cNvSpPr>
          <p:nvPr/>
        </p:nvSpPr>
        <p:spPr bwMode="auto">
          <a:xfrm>
            <a:off x="2133600" y="3411538"/>
            <a:ext cx="1433513" cy="673100"/>
          </a:xfrm>
          <a:prstGeom prst="cube">
            <a:avLst>
              <a:gd name="adj" fmla="val 25000"/>
            </a:avLst>
          </a:prstGeom>
          <a:gradFill rotWithShape="1">
            <a:gsLst>
              <a:gs pos="0">
                <a:srgbClr val="FF0066">
                  <a:alpha val="56000"/>
                </a:srgbClr>
              </a:gs>
              <a:gs pos="50000">
                <a:srgbClr val="FFFFFF">
                  <a:alpha val="56000"/>
                </a:srgbClr>
              </a:gs>
              <a:gs pos="100000">
                <a:srgbClr val="FF0066">
                  <a:alpha val="56000"/>
                </a:srgbClr>
              </a:gs>
            </a:gsLst>
            <a:lin ang="5400000" scaled="1"/>
          </a:gra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600">
                <a:solidFill>
                  <a:srgbClr val="A50021"/>
                </a:solidFill>
                <a:effectLst/>
                <a:latin typeface="Times New Roman" pitchFamily="18" charset="0"/>
              </a:rPr>
              <a:t>Cấp phát</a:t>
            </a:r>
          </a:p>
          <a:p>
            <a:pPr algn="ctr" eaLnBrk="1" hangingPunct="1"/>
            <a:r>
              <a:rPr lang="en-US" sz="1600">
                <a:solidFill>
                  <a:srgbClr val="A50021"/>
                </a:solidFill>
                <a:effectLst/>
                <a:latin typeface="Times New Roman" pitchFamily="18" charset="0"/>
              </a:rPr>
              <a:t>chứng nhận</a:t>
            </a:r>
          </a:p>
        </p:txBody>
      </p:sp>
      <p:sp>
        <p:nvSpPr>
          <p:cNvPr id="1046533" name="AutoShape 5"/>
          <p:cNvSpPr>
            <a:spLocks noChangeArrowheads="1"/>
          </p:cNvSpPr>
          <p:nvPr/>
        </p:nvSpPr>
        <p:spPr bwMode="auto">
          <a:xfrm>
            <a:off x="2389188" y="4651375"/>
            <a:ext cx="1450975" cy="633413"/>
          </a:xfrm>
          <a:prstGeom prst="cube">
            <a:avLst>
              <a:gd name="adj" fmla="val 25000"/>
            </a:avLst>
          </a:prstGeom>
          <a:gradFill rotWithShape="1">
            <a:gsLst>
              <a:gs pos="0">
                <a:srgbClr val="33CC33">
                  <a:alpha val="56000"/>
                </a:srgbClr>
              </a:gs>
              <a:gs pos="50000">
                <a:srgbClr val="FFFFFF">
                  <a:alpha val="56000"/>
                </a:srgbClr>
              </a:gs>
              <a:gs pos="100000">
                <a:srgbClr val="33CC33">
                  <a:alpha val="56000"/>
                </a:srgbClr>
              </a:gs>
            </a:gsLst>
            <a:lin ang="5400000" scaled="1"/>
          </a:gra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600">
                <a:solidFill>
                  <a:srgbClr val="669900"/>
                </a:solidFill>
                <a:effectLst/>
                <a:latin typeface="Times New Roman" pitchFamily="18" charset="0"/>
              </a:rPr>
              <a:t>Tạo mới </a:t>
            </a:r>
          </a:p>
          <a:p>
            <a:pPr algn="ctr" eaLnBrk="1" hangingPunct="1"/>
            <a:r>
              <a:rPr lang="en-US" sz="1600">
                <a:solidFill>
                  <a:srgbClr val="669900"/>
                </a:solidFill>
                <a:effectLst/>
                <a:latin typeface="Times New Roman" pitchFamily="18" charset="0"/>
              </a:rPr>
              <a:t>chứng nhận</a:t>
            </a:r>
          </a:p>
        </p:txBody>
      </p:sp>
      <p:sp>
        <p:nvSpPr>
          <p:cNvPr id="1046534" name="AutoShape 6"/>
          <p:cNvSpPr>
            <a:spLocks noChangeArrowheads="1"/>
          </p:cNvSpPr>
          <p:nvPr/>
        </p:nvSpPr>
        <p:spPr bwMode="auto">
          <a:xfrm>
            <a:off x="4268788" y="5586413"/>
            <a:ext cx="1506537" cy="661987"/>
          </a:xfrm>
          <a:prstGeom prst="cube">
            <a:avLst>
              <a:gd name="adj" fmla="val 25000"/>
            </a:avLst>
          </a:prstGeom>
          <a:gradFill rotWithShape="1">
            <a:gsLst>
              <a:gs pos="0">
                <a:srgbClr val="FF00FF">
                  <a:alpha val="56000"/>
                </a:srgbClr>
              </a:gs>
              <a:gs pos="50000">
                <a:srgbClr val="FFFFFF">
                  <a:alpha val="56000"/>
                </a:srgbClr>
              </a:gs>
              <a:gs pos="100000">
                <a:srgbClr val="FF00FF">
                  <a:alpha val="56000"/>
                </a:srgbClr>
              </a:gs>
            </a:gsLst>
            <a:lin ang="5400000" scaled="1"/>
          </a:gradFill>
          <a:ln w="9525">
            <a:solidFill>
              <a:srgbClr val="CC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600">
                <a:solidFill>
                  <a:srgbClr val="CC0099"/>
                </a:solidFill>
                <a:effectLst/>
                <a:latin typeface="Times New Roman" pitchFamily="18" charset="0"/>
              </a:rPr>
              <a:t>Hủy </a:t>
            </a:r>
          </a:p>
          <a:p>
            <a:pPr algn="ctr" eaLnBrk="1" hangingPunct="1"/>
            <a:r>
              <a:rPr lang="en-US" sz="1600">
                <a:solidFill>
                  <a:srgbClr val="CC0099"/>
                </a:solidFill>
                <a:effectLst/>
                <a:latin typeface="Times New Roman" pitchFamily="18" charset="0"/>
              </a:rPr>
              <a:t>chứng nhận</a:t>
            </a:r>
          </a:p>
        </p:txBody>
      </p:sp>
      <p:sp>
        <p:nvSpPr>
          <p:cNvPr id="1046535" name="AutoShape 7"/>
          <p:cNvSpPr>
            <a:spLocks noChangeArrowheads="1"/>
          </p:cNvSpPr>
          <p:nvPr/>
        </p:nvSpPr>
        <p:spPr bwMode="auto">
          <a:xfrm>
            <a:off x="6069013" y="4637088"/>
            <a:ext cx="1389062" cy="633412"/>
          </a:xfrm>
          <a:prstGeom prst="cube">
            <a:avLst>
              <a:gd name="adj" fmla="val 25000"/>
            </a:avLst>
          </a:prstGeom>
          <a:gradFill rotWithShape="1">
            <a:gsLst>
              <a:gs pos="0">
                <a:srgbClr val="FFCC66">
                  <a:alpha val="56000"/>
                </a:srgbClr>
              </a:gs>
              <a:gs pos="50000">
                <a:srgbClr val="FFFFFF">
                  <a:alpha val="56000"/>
                </a:srgbClr>
              </a:gs>
              <a:gs pos="100000">
                <a:srgbClr val="FFCC66">
                  <a:alpha val="56000"/>
                </a:srgbClr>
              </a:gs>
            </a:gsLst>
            <a:lin ang="5400000" scaled="1"/>
          </a:gra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600">
                <a:solidFill>
                  <a:srgbClr val="FF9900"/>
                </a:solidFill>
                <a:effectLst/>
                <a:latin typeface="Times New Roman" pitchFamily="18" charset="0"/>
              </a:rPr>
              <a:t>Kiểm tra </a:t>
            </a:r>
          </a:p>
          <a:p>
            <a:pPr algn="ctr" eaLnBrk="1" hangingPunct="1"/>
            <a:r>
              <a:rPr lang="en-US" sz="1600">
                <a:solidFill>
                  <a:srgbClr val="FF9900"/>
                </a:solidFill>
                <a:effectLst/>
                <a:latin typeface="Times New Roman" pitchFamily="18" charset="0"/>
              </a:rPr>
              <a:t>chứng  nhận</a:t>
            </a:r>
          </a:p>
        </p:txBody>
      </p:sp>
      <p:sp>
        <p:nvSpPr>
          <p:cNvPr id="1046536" name="AutoShape 8"/>
          <p:cNvSpPr>
            <a:spLocks noChangeArrowheads="1"/>
          </p:cNvSpPr>
          <p:nvPr/>
        </p:nvSpPr>
        <p:spPr bwMode="auto">
          <a:xfrm>
            <a:off x="6270625" y="3333750"/>
            <a:ext cx="1390650" cy="700088"/>
          </a:xfrm>
          <a:prstGeom prst="cube">
            <a:avLst>
              <a:gd name="adj" fmla="val 25000"/>
            </a:avLst>
          </a:prstGeom>
          <a:gradFill rotWithShape="1">
            <a:gsLst>
              <a:gs pos="0">
                <a:srgbClr val="6699FF">
                  <a:alpha val="56000"/>
                </a:srgbClr>
              </a:gs>
              <a:gs pos="50000">
                <a:srgbClr val="FFFFFF">
                  <a:alpha val="56000"/>
                </a:srgbClr>
              </a:gs>
              <a:gs pos="100000">
                <a:srgbClr val="6699FF">
                  <a:alpha val="56000"/>
                </a:srgbClr>
              </a:gs>
            </a:gsLst>
            <a:lin ang="5400000" scaled="1"/>
          </a:gra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600">
                <a:solidFill>
                  <a:srgbClr val="3333CC"/>
                </a:solidFill>
                <a:effectLst/>
                <a:latin typeface="Times New Roman" pitchFamily="18" charset="0"/>
              </a:rPr>
              <a:t>Tìm kiếm</a:t>
            </a:r>
          </a:p>
          <a:p>
            <a:pPr algn="ctr" eaLnBrk="1" hangingPunct="1"/>
            <a:r>
              <a:rPr lang="en-US" sz="1600">
                <a:solidFill>
                  <a:srgbClr val="3333CC"/>
                </a:solidFill>
                <a:effectLst/>
                <a:latin typeface="Times New Roman" pitchFamily="18" charset="0"/>
              </a:rPr>
              <a:t> chứng nhận</a:t>
            </a:r>
          </a:p>
        </p:txBody>
      </p:sp>
      <p:sp>
        <p:nvSpPr>
          <p:cNvPr id="1046537" name="Line 9"/>
          <p:cNvSpPr>
            <a:spLocks noChangeShapeType="1"/>
          </p:cNvSpPr>
          <p:nvPr/>
        </p:nvSpPr>
        <p:spPr bwMode="auto">
          <a:xfrm flipH="1">
            <a:off x="3454400" y="3744913"/>
            <a:ext cx="1270000" cy="41275"/>
          </a:xfrm>
          <a:prstGeom prst="line">
            <a:avLst/>
          </a:prstGeom>
          <a:noFill/>
          <a:ln w="38100">
            <a:solidFill>
              <a:srgbClr val="FFCC66"/>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538" name="Line 10"/>
          <p:cNvSpPr>
            <a:spLocks noChangeShapeType="1"/>
          </p:cNvSpPr>
          <p:nvPr/>
        </p:nvSpPr>
        <p:spPr bwMode="auto">
          <a:xfrm flipH="1">
            <a:off x="3741738" y="4160838"/>
            <a:ext cx="1106487" cy="804862"/>
          </a:xfrm>
          <a:prstGeom prst="line">
            <a:avLst/>
          </a:prstGeom>
          <a:noFill/>
          <a:ln w="38100">
            <a:solidFill>
              <a:srgbClr val="FFCC66"/>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539" name="Line 11"/>
          <p:cNvSpPr>
            <a:spLocks noChangeShapeType="1"/>
          </p:cNvSpPr>
          <p:nvPr/>
        </p:nvSpPr>
        <p:spPr bwMode="auto">
          <a:xfrm flipH="1">
            <a:off x="5086350" y="4105275"/>
            <a:ext cx="47625" cy="1549400"/>
          </a:xfrm>
          <a:prstGeom prst="line">
            <a:avLst/>
          </a:prstGeom>
          <a:noFill/>
          <a:ln w="38100">
            <a:solidFill>
              <a:srgbClr val="FFCC66"/>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540" name="Line 12"/>
          <p:cNvSpPr>
            <a:spLocks noChangeShapeType="1"/>
          </p:cNvSpPr>
          <p:nvPr/>
        </p:nvSpPr>
        <p:spPr bwMode="auto">
          <a:xfrm>
            <a:off x="5435600" y="4102100"/>
            <a:ext cx="1090613" cy="619125"/>
          </a:xfrm>
          <a:prstGeom prst="line">
            <a:avLst/>
          </a:prstGeom>
          <a:noFill/>
          <a:ln w="38100">
            <a:solidFill>
              <a:srgbClr val="FFCC66"/>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541" name="Line 13"/>
          <p:cNvSpPr>
            <a:spLocks noChangeShapeType="1"/>
          </p:cNvSpPr>
          <p:nvPr/>
        </p:nvSpPr>
        <p:spPr bwMode="auto">
          <a:xfrm flipV="1">
            <a:off x="5356225" y="3778250"/>
            <a:ext cx="898525" cy="25400"/>
          </a:xfrm>
          <a:prstGeom prst="line">
            <a:avLst/>
          </a:prstGeom>
          <a:noFill/>
          <a:ln w="38100">
            <a:solidFill>
              <a:srgbClr val="FFCC66"/>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46542" name="Group 14"/>
          <p:cNvGrpSpPr>
            <a:grpSpLocks/>
          </p:cNvGrpSpPr>
          <p:nvPr/>
        </p:nvGrpSpPr>
        <p:grpSpPr bwMode="auto">
          <a:xfrm>
            <a:off x="4610100" y="2581275"/>
            <a:ext cx="788988" cy="1570038"/>
            <a:chOff x="2991" y="1082"/>
            <a:chExt cx="620" cy="1371"/>
          </a:xfrm>
        </p:grpSpPr>
        <p:pic>
          <p:nvPicPr>
            <p:cNvPr id="1046543" name="Picture 15" descr="ser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0" y="1319"/>
              <a:ext cx="551" cy="1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6544" name="Text Box 16"/>
            <p:cNvSpPr txBox="1">
              <a:spLocks noChangeArrowheads="1"/>
            </p:cNvSpPr>
            <p:nvPr/>
          </p:nvSpPr>
          <p:spPr bwMode="auto">
            <a:xfrm>
              <a:off x="2991" y="1082"/>
              <a:ext cx="504"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800" b="1">
                  <a:solidFill>
                    <a:srgbClr val="A50021"/>
                  </a:solidFill>
                  <a:effectLst/>
                </a:rPr>
                <a:t>  CA</a:t>
              </a:r>
            </a:p>
          </p:txBody>
        </p:sp>
      </p:grpSp>
      <p:sp>
        <p:nvSpPr>
          <p:cNvPr id="17"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15</a:t>
            </a:fld>
            <a:endParaRPr lang="en-US" dirty="0">
              <a:latin typeface="+mn-lt"/>
            </a:endParaRPr>
          </a:p>
        </p:txBody>
      </p:sp>
    </p:spTree>
    <p:extLst>
      <p:ext uri="{BB962C8B-B14F-4D97-AF65-F5344CB8AC3E}">
        <p14:creationId xmlns:p14="http://schemas.microsoft.com/office/powerpoint/2010/main" val="22926112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046542"/>
                                        </p:tgtEl>
                                        <p:attrNameLst>
                                          <p:attrName>style.visibility</p:attrName>
                                        </p:attrNameLst>
                                      </p:cBhvr>
                                      <p:to>
                                        <p:strVal val="visible"/>
                                      </p:to>
                                    </p:set>
                                    <p:animEffect transition="in" filter="dissolve">
                                      <p:cBhvr>
                                        <p:cTn id="7" dur="500"/>
                                        <p:tgtEl>
                                          <p:spTgt spid="1046542"/>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046537"/>
                                        </p:tgtEl>
                                        <p:attrNameLst>
                                          <p:attrName>style.visibility</p:attrName>
                                        </p:attrNameLst>
                                      </p:cBhvr>
                                      <p:to>
                                        <p:strVal val="visible"/>
                                      </p:to>
                                    </p:set>
                                    <p:animEffect transition="in" filter="dissolve">
                                      <p:cBhvr>
                                        <p:cTn id="11" dur="500"/>
                                        <p:tgtEl>
                                          <p:spTgt spid="1046537"/>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046532"/>
                                        </p:tgtEl>
                                        <p:attrNameLst>
                                          <p:attrName>style.visibility</p:attrName>
                                        </p:attrNameLst>
                                      </p:cBhvr>
                                      <p:to>
                                        <p:strVal val="visible"/>
                                      </p:to>
                                    </p:set>
                                    <p:animEffect transition="in" filter="dissolve">
                                      <p:cBhvr>
                                        <p:cTn id="15" dur="500"/>
                                        <p:tgtEl>
                                          <p:spTgt spid="1046532"/>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046538"/>
                                        </p:tgtEl>
                                        <p:attrNameLst>
                                          <p:attrName>style.visibility</p:attrName>
                                        </p:attrNameLst>
                                      </p:cBhvr>
                                      <p:to>
                                        <p:strVal val="visible"/>
                                      </p:to>
                                    </p:set>
                                    <p:animEffect transition="in" filter="dissolve">
                                      <p:cBhvr>
                                        <p:cTn id="19" dur="500"/>
                                        <p:tgtEl>
                                          <p:spTgt spid="1046538"/>
                                        </p:tgtEl>
                                      </p:cBhvr>
                                    </p:animEffect>
                                  </p:childTnLst>
                                </p:cTn>
                              </p:par>
                            </p:childTnLst>
                          </p:cTn>
                        </p:par>
                        <p:par>
                          <p:cTn id="20" fill="hold" nodeType="afterGroup">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1046533"/>
                                        </p:tgtEl>
                                        <p:attrNameLst>
                                          <p:attrName>style.visibility</p:attrName>
                                        </p:attrNameLst>
                                      </p:cBhvr>
                                      <p:to>
                                        <p:strVal val="visible"/>
                                      </p:to>
                                    </p:set>
                                    <p:animEffect transition="in" filter="dissolve">
                                      <p:cBhvr>
                                        <p:cTn id="23" dur="500"/>
                                        <p:tgtEl>
                                          <p:spTgt spid="1046533"/>
                                        </p:tgtEl>
                                      </p:cBhvr>
                                    </p:animEffect>
                                  </p:childTnLst>
                                </p:cTn>
                              </p:par>
                            </p:childTnLst>
                          </p:cTn>
                        </p:par>
                        <p:par>
                          <p:cTn id="24" fill="hold" nodeType="afterGroup">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1046539"/>
                                        </p:tgtEl>
                                        <p:attrNameLst>
                                          <p:attrName>style.visibility</p:attrName>
                                        </p:attrNameLst>
                                      </p:cBhvr>
                                      <p:to>
                                        <p:strVal val="visible"/>
                                      </p:to>
                                    </p:set>
                                    <p:animEffect transition="in" filter="dissolve">
                                      <p:cBhvr>
                                        <p:cTn id="27" dur="500"/>
                                        <p:tgtEl>
                                          <p:spTgt spid="1046539"/>
                                        </p:tgtEl>
                                      </p:cBhvr>
                                    </p:animEffect>
                                  </p:childTnLst>
                                </p:cTn>
                              </p:par>
                            </p:childTnLst>
                          </p:cTn>
                        </p:par>
                        <p:par>
                          <p:cTn id="28" fill="hold" nodeType="afterGroup">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1046534"/>
                                        </p:tgtEl>
                                        <p:attrNameLst>
                                          <p:attrName>style.visibility</p:attrName>
                                        </p:attrNameLst>
                                      </p:cBhvr>
                                      <p:to>
                                        <p:strVal val="visible"/>
                                      </p:to>
                                    </p:set>
                                    <p:animEffect transition="in" filter="dissolve">
                                      <p:cBhvr>
                                        <p:cTn id="31" dur="500"/>
                                        <p:tgtEl>
                                          <p:spTgt spid="1046534"/>
                                        </p:tgtEl>
                                      </p:cBhvr>
                                    </p:animEffect>
                                  </p:childTnLst>
                                </p:cTn>
                              </p:par>
                            </p:childTnLst>
                          </p:cTn>
                        </p:par>
                        <p:par>
                          <p:cTn id="32" fill="hold" nodeType="afterGroup">
                            <p:stCondLst>
                              <p:cond delay="3500"/>
                            </p:stCondLst>
                            <p:childTnLst>
                              <p:par>
                                <p:cTn id="33" presetID="9" presetClass="entr" presetSubtype="0" fill="hold" grpId="0" nodeType="afterEffect">
                                  <p:stCondLst>
                                    <p:cond delay="0"/>
                                  </p:stCondLst>
                                  <p:childTnLst>
                                    <p:set>
                                      <p:cBhvr>
                                        <p:cTn id="34" dur="1" fill="hold">
                                          <p:stCondLst>
                                            <p:cond delay="0"/>
                                          </p:stCondLst>
                                        </p:cTn>
                                        <p:tgtEl>
                                          <p:spTgt spid="1046540"/>
                                        </p:tgtEl>
                                        <p:attrNameLst>
                                          <p:attrName>style.visibility</p:attrName>
                                        </p:attrNameLst>
                                      </p:cBhvr>
                                      <p:to>
                                        <p:strVal val="visible"/>
                                      </p:to>
                                    </p:set>
                                    <p:animEffect transition="in" filter="dissolve">
                                      <p:cBhvr>
                                        <p:cTn id="35" dur="500"/>
                                        <p:tgtEl>
                                          <p:spTgt spid="1046540"/>
                                        </p:tgtEl>
                                      </p:cBhvr>
                                    </p:animEffect>
                                  </p:childTnLst>
                                </p:cTn>
                              </p:par>
                            </p:childTnLst>
                          </p:cTn>
                        </p:par>
                        <p:par>
                          <p:cTn id="36" fill="hold" nodeType="afterGroup">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1046535"/>
                                        </p:tgtEl>
                                        <p:attrNameLst>
                                          <p:attrName>style.visibility</p:attrName>
                                        </p:attrNameLst>
                                      </p:cBhvr>
                                      <p:to>
                                        <p:strVal val="visible"/>
                                      </p:to>
                                    </p:set>
                                    <p:animEffect transition="in" filter="dissolve">
                                      <p:cBhvr>
                                        <p:cTn id="39" dur="500"/>
                                        <p:tgtEl>
                                          <p:spTgt spid="1046535"/>
                                        </p:tgtEl>
                                      </p:cBhvr>
                                    </p:animEffect>
                                  </p:childTnLst>
                                </p:cTn>
                              </p:par>
                            </p:childTnLst>
                          </p:cTn>
                        </p:par>
                        <p:par>
                          <p:cTn id="40" fill="hold" nodeType="afterGroup">
                            <p:stCondLst>
                              <p:cond delay="4500"/>
                            </p:stCondLst>
                            <p:childTnLst>
                              <p:par>
                                <p:cTn id="41" presetID="9" presetClass="entr" presetSubtype="0" fill="hold" grpId="0" nodeType="afterEffect">
                                  <p:stCondLst>
                                    <p:cond delay="0"/>
                                  </p:stCondLst>
                                  <p:childTnLst>
                                    <p:set>
                                      <p:cBhvr>
                                        <p:cTn id="42" dur="1" fill="hold">
                                          <p:stCondLst>
                                            <p:cond delay="0"/>
                                          </p:stCondLst>
                                        </p:cTn>
                                        <p:tgtEl>
                                          <p:spTgt spid="1046541"/>
                                        </p:tgtEl>
                                        <p:attrNameLst>
                                          <p:attrName>style.visibility</p:attrName>
                                        </p:attrNameLst>
                                      </p:cBhvr>
                                      <p:to>
                                        <p:strVal val="visible"/>
                                      </p:to>
                                    </p:set>
                                    <p:animEffect transition="in" filter="dissolve">
                                      <p:cBhvr>
                                        <p:cTn id="43" dur="500"/>
                                        <p:tgtEl>
                                          <p:spTgt spid="1046541"/>
                                        </p:tgtEl>
                                      </p:cBhvr>
                                    </p:animEffect>
                                  </p:childTnLst>
                                </p:cTn>
                              </p:par>
                            </p:childTnLst>
                          </p:cTn>
                        </p:par>
                        <p:par>
                          <p:cTn id="44" fill="hold" nodeType="afterGroup">
                            <p:stCondLst>
                              <p:cond delay="5000"/>
                            </p:stCondLst>
                            <p:childTnLst>
                              <p:par>
                                <p:cTn id="45" presetID="9" presetClass="entr" presetSubtype="0" fill="hold" grpId="0" nodeType="afterEffect">
                                  <p:stCondLst>
                                    <p:cond delay="0"/>
                                  </p:stCondLst>
                                  <p:childTnLst>
                                    <p:set>
                                      <p:cBhvr>
                                        <p:cTn id="46" dur="1" fill="hold">
                                          <p:stCondLst>
                                            <p:cond delay="0"/>
                                          </p:stCondLst>
                                        </p:cTn>
                                        <p:tgtEl>
                                          <p:spTgt spid="1046536"/>
                                        </p:tgtEl>
                                        <p:attrNameLst>
                                          <p:attrName>style.visibility</p:attrName>
                                        </p:attrNameLst>
                                      </p:cBhvr>
                                      <p:to>
                                        <p:strVal val="visible"/>
                                      </p:to>
                                    </p:set>
                                    <p:animEffect transition="in" filter="dissolve">
                                      <p:cBhvr>
                                        <p:cTn id="47" dur="500"/>
                                        <p:tgtEl>
                                          <p:spTgt spid="1046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6532" grpId="0" animBg="1"/>
      <p:bldP spid="1046533" grpId="0" animBg="1"/>
      <p:bldP spid="1046534" grpId="0" animBg="1"/>
      <p:bldP spid="1046535" grpId="0" animBg="1"/>
      <p:bldP spid="1046536" grpId="0" animBg="1"/>
      <p:bldP spid="1046537" grpId="0" animBg="1"/>
      <p:bldP spid="1046538" grpId="0" animBg="1"/>
      <p:bldP spid="1046539" grpId="0" animBg="1"/>
      <p:bldP spid="1046540" grpId="0" animBg="1"/>
      <p:bldP spid="104654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050" name="Rectangle 2"/>
          <p:cNvSpPr>
            <a:spLocks noGrp="1" noChangeArrowheads="1"/>
          </p:cNvSpPr>
          <p:nvPr>
            <p:ph type="title"/>
          </p:nvPr>
        </p:nvSpPr>
        <p:spPr/>
        <p:txBody>
          <a:bodyPr/>
          <a:lstStyle/>
          <a:p>
            <a:r>
              <a:rPr lang="en-US"/>
              <a:t>Certificate Authority System CA(S)</a:t>
            </a:r>
          </a:p>
        </p:txBody>
      </p:sp>
      <p:graphicFrame>
        <p:nvGraphicFramePr>
          <p:cNvPr id="1026078" name="Object 30"/>
          <p:cNvGraphicFramePr>
            <a:graphicFrameLocks noChangeAspect="1"/>
          </p:cNvGraphicFramePr>
          <p:nvPr/>
        </p:nvGraphicFramePr>
        <p:xfrm>
          <a:off x="2819400" y="1295400"/>
          <a:ext cx="3302000" cy="2781300"/>
        </p:xfrm>
        <a:graphic>
          <a:graphicData uri="http://schemas.openxmlformats.org/presentationml/2006/ole">
            <mc:AlternateContent xmlns:mc="http://schemas.openxmlformats.org/markup-compatibility/2006">
              <mc:Choice xmlns:v="urn:schemas-microsoft-com:vml" Requires="v">
                <p:oleObj spid="_x0000_s1044" name="Visio" r:id="rId3" imgW="3898911" imgH="3284993" progId="Visio.Drawing.11">
                  <p:embed/>
                </p:oleObj>
              </mc:Choice>
              <mc:Fallback>
                <p:oleObj name="Visio" r:id="rId3" imgW="3898911" imgH="328499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1295400"/>
                        <a:ext cx="3302000" cy="2781300"/>
                      </a:xfrm>
                      <a:prstGeom prst="rect">
                        <a:avLst/>
                      </a:prstGeom>
                      <a:noFill/>
                      <a:ln>
                        <a:noFill/>
                      </a:ln>
                      <a:effectLst/>
                      <a:extLst>
                        <a:ext uri="{909E8E84-426E-40DD-AFC4-6F175D3DCCD1}">
                          <a14:hiddenFill xmlns:a14="http://schemas.microsoft.com/office/drawing/2010/main">
                            <a:gradFill rotWithShape="1">
                              <a:gsLst>
                                <a:gs pos="0">
                                  <a:srgbClr val="FFFFFF"/>
                                </a:gs>
                                <a:gs pos="50000">
                                  <a:srgbClr val="FFFFFF">
                                    <a:alpha val="14999"/>
                                  </a:srgbClr>
                                </a:gs>
                                <a:gs pos="100000">
                                  <a:srgbClr val="FFFFFF"/>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2700" algn="ctr" rotWithShape="0">
                                <a:srgbClr val="808080">
                                  <a:alpha val="50000"/>
                                </a:srgbClr>
                              </a:outerShdw>
                            </a:effectLst>
                          </a14:hiddenEffects>
                        </a:ext>
                      </a:extLst>
                    </p:spPr>
                  </p:pic>
                </p:oleObj>
              </mc:Fallback>
            </mc:AlternateContent>
          </a:graphicData>
        </a:graphic>
      </p:graphicFrame>
      <p:graphicFrame>
        <p:nvGraphicFramePr>
          <p:cNvPr id="1026079" name="Object 31"/>
          <p:cNvGraphicFramePr>
            <a:graphicFrameLocks noChangeAspect="1"/>
          </p:cNvGraphicFramePr>
          <p:nvPr/>
        </p:nvGraphicFramePr>
        <p:xfrm>
          <a:off x="5588000" y="3695700"/>
          <a:ext cx="3302000" cy="2781300"/>
        </p:xfrm>
        <a:graphic>
          <a:graphicData uri="http://schemas.openxmlformats.org/presentationml/2006/ole">
            <mc:AlternateContent xmlns:mc="http://schemas.openxmlformats.org/markup-compatibility/2006">
              <mc:Choice xmlns:v="urn:schemas-microsoft-com:vml" Requires="v">
                <p:oleObj spid="_x0000_s1045" r:id="rId5" imgW="4919167" imgH="4143756" progId="Visio.Drawing.6">
                  <p:embed/>
                </p:oleObj>
              </mc:Choice>
              <mc:Fallback>
                <p:oleObj r:id="rId5" imgW="4919167" imgH="4143756"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8000" y="3695700"/>
                        <a:ext cx="3302000" cy="2781300"/>
                      </a:xfrm>
                      <a:prstGeom prst="rect">
                        <a:avLst/>
                      </a:prstGeom>
                      <a:noFill/>
                      <a:ln>
                        <a:noFill/>
                      </a:ln>
                      <a:effectLst/>
                      <a:extLst>
                        <a:ext uri="{909E8E84-426E-40DD-AFC4-6F175D3DCCD1}">
                          <a14:hiddenFill xmlns:a14="http://schemas.microsoft.com/office/drawing/2010/main">
                            <a:gradFill rotWithShape="1">
                              <a:gsLst>
                                <a:gs pos="0">
                                  <a:srgbClr val="FFFFFF"/>
                                </a:gs>
                                <a:gs pos="50000">
                                  <a:srgbClr val="FFFFFF">
                                    <a:alpha val="14999"/>
                                  </a:srgbClr>
                                </a:gs>
                                <a:gs pos="100000">
                                  <a:srgbClr val="FFFFFF"/>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2700" algn="ctr" rotWithShape="0">
                                <a:srgbClr val="808080">
                                  <a:alpha val="50000"/>
                                </a:srgbClr>
                              </a:outerShdw>
                            </a:effectLst>
                          </a14:hiddenEffects>
                        </a:ext>
                      </a:extLst>
                    </p:spPr>
                  </p:pic>
                </p:oleObj>
              </mc:Fallback>
            </mc:AlternateContent>
          </a:graphicData>
        </a:graphic>
      </p:graphicFrame>
      <p:sp>
        <p:nvSpPr>
          <p:cNvPr id="1026080" name="Text Box 32"/>
          <p:cNvSpPr txBox="1">
            <a:spLocks noChangeArrowheads="1"/>
          </p:cNvSpPr>
          <p:nvPr/>
        </p:nvSpPr>
        <p:spPr bwMode="auto">
          <a:xfrm>
            <a:off x="3200400" y="3886200"/>
            <a:ext cx="2114550" cy="36671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effectLst/>
              </a:rPr>
              <a:t>Mô hình tập trung</a:t>
            </a:r>
            <a:endParaRPr lang="en-US" sz="1800">
              <a:effectLst/>
            </a:endParaRPr>
          </a:p>
        </p:txBody>
      </p:sp>
      <p:sp>
        <p:nvSpPr>
          <p:cNvPr id="1026081" name="Text Box 33"/>
          <p:cNvSpPr txBox="1">
            <a:spLocks noChangeArrowheads="1"/>
          </p:cNvSpPr>
          <p:nvPr/>
        </p:nvSpPr>
        <p:spPr bwMode="auto">
          <a:xfrm>
            <a:off x="6629400" y="3200400"/>
            <a:ext cx="2127250" cy="36671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effectLst/>
              </a:rPr>
              <a:t>Mô hình phân cấp</a:t>
            </a:r>
            <a:endParaRPr lang="en-US" sz="1800">
              <a:effectLst/>
            </a:endParaRPr>
          </a:p>
        </p:txBody>
      </p:sp>
      <p:graphicFrame>
        <p:nvGraphicFramePr>
          <p:cNvPr id="1026082" name="Object 34"/>
          <p:cNvGraphicFramePr>
            <a:graphicFrameLocks noChangeAspect="1"/>
          </p:cNvGraphicFramePr>
          <p:nvPr/>
        </p:nvGraphicFramePr>
        <p:xfrm>
          <a:off x="228600" y="3505200"/>
          <a:ext cx="3006725" cy="2590800"/>
        </p:xfrm>
        <a:graphic>
          <a:graphicData uri="http://schemas.openxmlformats.org/presentationml/2006/ole">
            <mc:AlternateContent xmlns:mc="http://schemas.openxmlformats.org/markup-compatibility/2006">
              <mc:Choice xmlns:v="urn:schemas-microsoft-com:vml" Requires="v">
                <p:oleObj spid="_x0000_s1046" name="Visio" r:id="rId7" imgW="3990137" imgH="2898038" progId="Visio.Drawing.6">
                  <p:embed/>
                </p:oleObj>
              </mc:Choice>
              <mc:Fallback>
                <p:oleObj name="Visio" r:id="rId7" imgW="3990137" imgH="2898038"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b="11063"/>
                      <a:stretch>
                        <a:fillRect/>
                      </a:stretch>
                    </p:blipFill>
                    <p:spPr bwMode="auto">
                      <a:xfrm>
                        <a:off x="228600" y="3505200"/>
                        <a:ext cx="3006725" cy="2590800"/>
                      </a:xfrm>
                      <a:prstGeom prst="rect">
                        <a:avLst/>
                      </a:prstGeom>
                      <a:noFill/>
                      <a:ln>
                        <a:noFill/>
                      </a:ln>
                      <a:effectLst/>
                      <a:extLst>
                        <a:ext uri="{909E8E84-426E-40DD-AFC4-6F175D3DCCD1}">
                          <a14:hiddenFill xmlns:a14="http://schemas.microsoft.com/office/drawing/2010/main">
                            <a:gradFill rotWithShape="0">
                              <a:gsLst>
                                <a:gs pos="0">
                                  <a:srgbClr val="FFFFFF"/>
                                </a:gs>
                                <a:gs pos="50000">
                                  <a:srgbClr val="FFFFFF"/>
                                </a:gs>
                                <a:gs pos="100000">
                                  <a:srgbClr val="FFFFFF"/>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2700" algn="ctr" rotWithShape="0">
                                <a:srgbClr val="808080">
                                  <a:alpha val="50000"/>
                                </a:srgbClr>
                              </a:outerShdw>
                            </a:effectLst>
                          </a14:hiddenEffects>
                        </a:ext>
                      </a:extLst>
                    </p:spPr>
                  </p:pic>
                </p:oleObj>
              </mc:Fallback>
            </mc:AlternateContent>
          </a:graphicData>
        </a:graphic>
      </p:graphicFrame>
      <p:sp>
        <p:nvSpPr>
          <p:cNvPr id="1026083" name="Text Box 35"/>
          <p:cNvSpPr txBox="1">
            <a:spLocks noChangeArrowheads="1"/>
          </p:cNvSpPr>
          <p:nvPr/>
        </p:nvSpPr>
        <p:spPr bwMode="auto">
          <a:xfrm>
            <a:off x="990600" y="6172200"/>
            <a:ext cx="1581150" cy="36671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effectLst/>
              </a:rPr>
              <a:t>Web of Trust</a:t>
            </a:r>
            <a:endParaRPr lang="en-US" sz="1800">
              <a:effectLst/>
            </a:endParaRPr>
          </a:p>
        </p:txBody>
      </p:sp>
      <p:sp>
        <p:nvSpPr>
          <p:cNvPr id="9"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16</a:t>
            </a:fld>
            <a:endParaRPr lang="en-US" dirty="0">
              <a:latin typeface="+mn-lt"/>
            </a:endParaRPr>
          </a:p>
        </p:txBody>
      </p:sp>
    </p:spTree>
    <p:extLst>
      <p:ext uri="{BB962C8B-B14F-4D97-AF65-F5344CB8AC3E}">
        <p14:creationId xmlns:p14="http://schemas.microsoft.com/office/powerpoint/2010/main" val="4567686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1026078"/>
                                        </p:tgtEl>
                                        <p:attrNameLst>
                                          <p:attrName>style.visibility</p:attrName>
                                        </p:attrNameLst>
                                      </p:cBhvr>
                                      <p:to>
                                        <p:strVal val="visible"/>
                                      </p:to>
                                    </p:set>
                                    <p:animEffect transition="in" filter="dissolve">
                                      <p:cBhvr>
                                        <p:cTn id="7" dur="500"/>
                                        <p:tgtEl>
                                          <p:spTgt spid="102607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26080"/>
                                        </p:tgtEl>
                                        <p:attrNameLst>
                                          <p:attrName>style.visibility</p:attrName>
                                        </p:attrNameLst>
                                      </p:cBhvr>
                                      <p:to>
                                        <p:strVal val="visible"/>
                                      </p:to>
                                    </p:set>
                                    <p:animEffect transition="in" filter="dissolve">
                                      <p:cBhvr>
                                        <p:cTn id="10" dur="500"/>
                                        <p:tgtEl>
                                          <p:spTgt spid="102608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1026079"/>
                                        </p:tgtEl>
                                        <p:attrNameLst>
                                          <p:attrName>style.visibility</p:attrName>
                                        </p:attrNameLst>
                                      </p:cBhvr>
                                      <p:to>
                                        <p:strVal val="visible"/>
                                      </p:to>
                                    </p:set>
                                    <p:animEffect transition="in" filter="dissolve">
                                      <p:cBhvr>
                                        <p:cTn id="15" dur="500"/>
                                        <p:tgtEl>
                                          <p:spTgt spid="1026079"/>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026081"/>
                                        </p:tgtEl>
                                        <p:attrNameLst>
                                          <p:attrName>style.visibility</p:attrName>
                                        </p:attrNameLst>
                                      </p:cBhvr>
                                      <p:to>
                                        <p:strVal val="visible"/>
                                      </p:to>
                                    </p:set>
                                    <p:animEffect transition="in" filter="dissolve">
                                      <p:cBhvr>
                                        <p:cTn id="18" dur="500"/>
                                        <p:tgtEl>
                                          <p:spTgt spid="102608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1026082"/>
                                        </p:tgtEl>
                                        <p:attrNameLst>
                                          <p:attrName>style.visibility</p:attrName>
                                        </p:attrNameLst>
                                      </p:cBhvr>
                                      <p:to>
                                        <p:strVal val="visible"/>
                                      </p:to>
                                    </p:set>
                                    <p:animEffect transition="in" filter="dissolve">
                                      <p:cBhvr>
                                        <p:cTn id="23" dur="500"/>
                                        <p:tgtEl>
                                          <p:spTgt spid="1026082"/>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026083"/>
                                        </p:tgtEl>
                                        <p:attrNameLst>
                                          <p:attrName>style.visibility</p:attrName>
                                        </p:attrNameLst>
                                      </p:cBhvr>
                                      <p:to>
                                        <p:strVal val="visible"/>
                                      </p:to>
                                    </p:set>
                                    <p:animEffect transition="in" filter="dissolve">
                                      <p:cBhvr>
                                        <p:cTn id="26" dur="500"/>
                                        <p:tgtEl>
                                          <p:spTgt spid="1026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080" grpId="0"/>
      <p:bldP spid="1026081" grpId="0"/>
      <p:bldP spid="102608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02" name="Rectangle 2"/>
          <p:cNvSpPr>
            <a:spLocks noGrp="1" noChangeArrowheads="1"/>
          </p:cNvSpPr>
          <p:nvPr>
            <p:ph type="title"/>
          </p:nvPr>
        </p:nvSpPr>
        <p:spPr/>
        <p:txBody>
          <a:bodyPr/>
          <a:lstStyle/>
          <a:p>
            <a:r>
              <a:rPr lang="en-US" dirty="0"/>
              <a:t>Certificate Authority System CA(S)</a:t>
            </a:r>
          </a:p>
        </p:txBody>
      </p:sp>
      <p:sp>
        <p:nvSpPr>
          <p:cNvPr id="1024028" name="Text Box 28"/>
          <p:cNvSpPr txBox="1">
            <a:spLocks noChangeArrowheads="1"/>
          </p:cNvSpPr>
          <p:nvPr/>
        </p:nvSpPr>
        <p:spPr bwMode="auto">
          <a:xfrm>
            <a:off x="2600325" y="1154113"/>
            <a:ext cx="1990725" cy="48895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pPr>
            <a:r>
              <a:rPr lang="en-US" sz="2600" b="1">
                <a:solidFill>
                  <a:srgbClr val="3333CC"/>
                </a:solidFill>
                <a:effectLst/>
                <a:latin typeface="Times New Roman" pitchFamily="18" charset="0"/>
              </a:rPr>
              <a:t>Initialize CA</a:t>
            </a:r>
            <a:endParaRPr lang="en-US" sz="2600">
              <a:solidFill>
                <a:srgbClr val="3333CC"/>
              </a:solidFill>
              <a:effectLst/>
              <a:latin typeface="Times New Roman" pitchFamily="18" charset="0"/>
            </a:endParaRPr>
          </a:p>
        </p:txBody>
      </p:sp>
      <p:sp>
        <p:nvSpPr>
          <p:cNvPr id="1024029" name="Text Box 29"/>
          <p:cNvSpPr txBox="1">
            <a:spLocks noChangeArrowheads="1"/>
          </p:cNvSpPr>
          <p:nvPr/>
        </p:nvSpPr>
        <p:spPr bwMode="auto">
          <a:xfrm>
            <a:off x="2490788" y="2055813"/>
            <a:ext cx="1614487" cy="406400"/>
          </a:xfrm>
          <a:prstGeom prst="rect">
            <a:avLst/>
          </a:prstGeom>
          <a:gradFill rotWithShape="1">
            <a:gsLst>
              <a:gs pos="0">
                <a:srgbClr val="FF9933">
                  <a:alpha val="56000"/>
                </a:srgbClr>
              </a:gs>
              <a:gs pos="50000">
                <a:srgbClr val="FFFFFF">
                  <a:alpha val="56000"/>
                </a:srgbClr>
              </a:gs>
              <a:gs pos="100000">
                <a:srgbClr val="FF9933">
                  <a:alpha val="56000"/>
                </a:srgbClr>
              </a:gs>
            </a:gsLst>
            <a:lin ang="5400000" scaled="1"/>
          </a:gra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solidFill>
                  <a:srgbClr val="FF9900"/>
                </a:solidFill>
                <a:effectLst/>
                <a:latin typeface="Times New Roman" pitchFamily="18" charset="0"/>
              </a:rPr>
              <a:t>Khởi tạo CA</a:t>
            </a:r>
          </a:p>
        </p:txBody>
      </p:sp>
      <p:grpSp>
        <p:nvGrpSpPr>
          <p:cNvPr id="1024030" name="Group 30"/>
          <p:cNvGrpSpPr>
            <a:grpSpLocks/>
          </p:cNvGrpSpPr>
          <p:nvPr/>
        </p:nvGrpSpPr>
        <p:grpSpPr bwMode="auto">
          <a:xfrm>
            <a:off x="4098925" y="1906588"/>
            <a:ext cx="2097088" cy="736600"/>
            <a:chOff x="1832" y="2680"/>
            <a:chExt cx="1321" cy="464"/>
          </a:xfrm>
        </p:grpSpPr>
        <p:sp>
          <p:nvSpPr>
            <p:cNvPr id="1024031" name="Line 31"/>
            <p:cNvSpPr>
              <a:spLocks noChangeShapeType="1"/>
            </p:cNvSpPr>
            <p:nvPr/>
          </p:nvSpPr>
          <p:spPr bwMode="auto">
            <a:xfrm>
              <a:off x="1832" y="2915"/>
              <a:ext cx="528" cy="3"/>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032" name="Line 32"/>
            <p:cNvSpPr>
              <a:spLocks noChangeShapeType="1"/>
            </p:cNvSpPr>
            <p:nvPr/>
          </p:nvSpPr>
          <p:spPr bwMode="auto">
            <a:xfrm flipV="1">
              <a:off x="2348" y="2680"/>
              <a:ext cx="219" cy="242"/>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033" name="Line 33"/>
            <p:cNvSpPr>
              <a:spLocks noChangeShapeType="1"/>
            </p:cNvSpPr>
            <p:nvPr/>
          </p:nvSpPr>
          <p:spPr bwMode="auto">
            <a:xfrm>
              <a:off x="2564" y="2680"/>
              <a:ext cx="584" cy="2"/>
            </a:xfrm>
            <a:prstGeom prst="line">
              <a:avLst/>
            </a:prstGeom>
            <a:noFill/>
            <a:ln w="38100">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034" name="Line 34"/>
            <p:cNvSpPr>
              <a:spLocks noChangeShapeType="1"/>
            </p:cNvSpPr>
            <p:nvPr/>
          </p:nvSpPr>
          <p:spPr bwMode="auto">
            <a:xfrm>
              <a:off x="2348" y="2922"/>
              <a:ext cx="231" cy="217"/>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035" name="Line 35"/>
            <p:cNvSpPr>
              <a:spLocks noChangeShapeType="1"/>
            </p:cNvSpPr>
            <p:nvPr/>
          </p:nvSpPr>
          <p:spPr bwMode="auto">
            <a:xfrm flipV="1">
              <a:off x="2577" y="3143"/>
              <a:ext cx="576" cy="1"/>
            </a:xfrm>
            <a:prstGeom prst="line">
              <a:avLst/>
            </a:prstGeom>
            <a:noFill/>
            <a:ln w="38100">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24036" name="Text Box 36"/>
          <p:cNvSpPr txBox="1">
            <a:spLocks noChangeArrowheads="1"/>
          </p:cNvSpPr>
          <p:nvPr/>
        </p:nvSpPr>
        <p:spPr bwMode="auto">
          <a:xfrm>
            <a:off x="6215063" y="1676400"/>
            <a:ext cx="2119312" cy="406400"/>
          </a:xfrm>
          <a:prstGeom prst="rect">
            <a:avLst/>
          </a:prstGeom>
          <a:gradFill rotWithShape="1">
            <a:gsLst>
              <a:gs pos="0">
                <a:srgbClr val="6699FF">
                  <a:alpha val="56000"/>
                </a:srgbClr>
              </a:gs>
              <a:gs pos="50000">
                <a:srgbClr val="FFFFFF">
                  <a:alpha val="56000"/>
                </a:srgbClr>
              </a:gs>
              <a:gs pos="100000">
                <a:srgbClr val="6699FF">
                  <a:alpha val="56000"/>
                </a:srgbClr>
              </a:gs>
            </a:gsLst>
            <a:lin ang="5400000" scaled="1"/>
          </a:gra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a:solidFill>
                  <a:srgbClr val="3366FF"/>
                </a:solidFill>
                <a:effectLst/>
                <a:latin typeface="Times New Roman" pitchFamily="18" charset="0"/>
              </a:rPr>
              <a:t>Khởi tạo CA root</a:t>
            </a:r>
          </a:p>
        </p:txBody>
      </p:sp>
      <p:sp>
        <p:nvSpPr>
          <p:cNvPr id="1024037" name="Text Box 37"/>
          <p:cNvSpPr txBox="1">
            <a:spLocks noChangeArrowheads="1"/>
          </p:cNvSpPr>
          <p:nvPr/>
        </p:nvSpPr>
        <p:spPr bwMode="auto">
          <a:xfrm>
            <a:off x="6196013" y="2408238"/>
            <a:ext cx="2147887" cy="406400"/>
          </a:xfrm>
          <a:prstGeom prst="rect">
            <a:avLst/>
          </a:prstGeom>
          <a:gradFill rotWithShape="1">
            <a:gsLst>
              <a:gs pos="0">
                <a:srgbClr val="6699FF">
                  <a:alpha val="56000"/>
                </a:srgbClr>
              </a:gs>
              <a:gs pos="50000">
                <a:srgbClr val="FFFFFF">
                  <a:alpha val="56000"/>
                </a:srgbClr>
              </a:gs>
              <a:gs pos="100000">
                <a:srgbClr val="6699FF">
                  <a:alpha val="56000"/>
                </a:srgbClr>
              </a:gs>
            </a:gsLst>
            <a:lin ang="5400000" scaled="1"/>
          </a:gra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a:solidFill>
                  <a:srgbClr val="3366FF"/>
                </a:solidFill>
                <a:effectLst/>
                <a:latin typeface="Times New Roman" pitchFamily="18" charset="0"/>
              </a:rPr>
              <a:t>Khởi tạo CA con</a:t>
            </a:r>
          </a:p>
        </p:txBody>
      </p:sp>
      <p:sp>
        <p:nvSpPr>
          <p:cNvPr id="1024038" name="Text Box 38"/>
          <p:cNvSpPr txBox="1">
            <a:spLocks noChangeArrowheads="1"/>
          </p:cNvSpPr>
          <p:nvPr/>
        </p:nvSpPr>
        <p:spPr bwMode="auto">
          <a:xfrm>
            <a:off x="2590800" y="3276600"/>
            <a:ext cx="1857375" cy="48895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pPr>
            <a:r>
              <a:rPr lang="en-US" sz="2600" b="1">
                <a:solidFill>
                  <a:srgbClr val="3333CC"/>
                </a:solidFill>
                <a:effectLst/>
                <a:latin typeface="Times New Roman" pitchFamily="18" charset="0"/>
              </a:rPr>
              <a:t>Create Cert</a:t>
            </a:r>
          </a:p>
        </p:txBody>
      </p:sp>
      <p:sp>
        <p:nvSpPr>
          <p:cNvPr id="1024039" name="Text Box 39"/>
          <p:cNvSpPr txBox="1">
            <a:spLocks noChangeArrowheads="1"/>
          </p:cNvSpPr>
          <p:nvPr/>
        </p:nvSpPr>
        <p:spPr bwMode="auto">
          <a:xfrm>
            <a:off x="2286000" y="4098925"/>
            <a:ext cx="2076450" cy="346075"/>
          </a:xfrm>
          <a:prstGeom prst="rect">
            <a:avLst/>
          </a:prstGeom>
          <a:gradFill rotWithShape="1">
            <a:gsLst>
              <a:gs pos="0">
                <a:srgbClr val="3366FF">
                  <a:alpha val="60001"/>
                </a:srgbClr>
              </a:gs>
              <a:gs pos="50000">
                <a:srgbClr val="FFFFFF">
                  <a:alpha val="60001"/>
                </a:srgbClr>
              </a:gs>
              <a:gs pos="100000">
                <a:srgbClr val="3366FF">
                  <a:alpha val="60001"/>
                </a:srgbClr>
              </a:gs>
            </a:gsLst>
            <a:lin ang="5400000" scaled="1"/>
          </a:gra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a:solidFill>
                  <a:srgbClr val="0000FF"/>
                </a:solidFill>
                <a:effectLst/>
                <a:latin typeface="Times New Roman" pitchFamily="18" charset="0"/>
              </a:rPr>
              <a:t>Thông tin người dùng</a:t>
            </a:r>
          </a:p>
        </p:txBody>
      </p:sp>
      <p:sp>
        <p:nvSpPr>
          <p:cNvPr id="1024040" name="Text Box 40"/>
          <p:cNvSpPr txBox="1">
            <a:spLocks noChangeArrowheads="1"/>
          </p:cNvSpPr>
          <p:nvPr/>
        </p:nvSpPr>
        <p:spPr bwMode="auto">
          <a:xfrm>
            <a:off x="2311400" y="5078413"/>
            <a:ext cx="2076450" cy="346075"/>
          </a:xfrm>
          <a:prstGeom prst="rect">
            <a:avLst/>
          </a:prstGeom>
          <a:gradFill rotWithShape="1">
            <a:gsLst>
              <a:gs pos="0">
                <a:srgbClr val="3366FF">
                  <a:alpha val="60001"/>
                </a:srgbClr>
              </a:gs>
              <a:gs pos="50000">
                <a:srgbClr val="FFFFFF">
                  <a:alpha val="60001"/>
                </a:srgbClr>
              </a:gs>
              <a:gs pos="100000">
                <a:srgbClr val="3366FF">
                  <a:alpha val="60001"/>
                </a:srgbClr>
              </a:gs>
            </a:gsLst>
            <a:lin ang="5400000" scaled="1"/>
          </a:gra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a:solidFill>
                  <a:srgbClr val="0000FF"/>
                </a:solidFill>
                <a:effectLst/>
                <a:latin typeface="Times New Roman" pitchFamily="18" charset="0"/>
              </a:rPr>
              <a:t>Cặp khoá</a:t>
            </a:r>
          </a:p>
        </p:txBody>
      </p:sp>
      <p:grpSp>
        <p:nvGrpSpPr>
          <p:cNvPr id="1024041" name="Group 41"/>
          <p:cNvGrpSpPr>
            <a:grpSpLocks/>
          </p:cNvGrpSpPr>
          <p:nvPr/>
        </p:nvGrpSpPr>
        <p:grpSpPr bwMode="auto">
          <a:xfrm>
            <a:off x="4451350" y="4346575"/>
            <a:ext cx="1447800" cy="914400"/>
            <a:chOff x="2076" y="1440"/>
            <a:chExt cx="912" cy="576"/>
          </a:xfrm>
        </p:grpSpPr>
        <p:grpSp>
          <p:nvGrpSpPr>
            <p:cNvPr id="1024042" name="Group 42"/>
            <p:cNvGrpSpPr>
              <a:grpSpLocks/>
            </p:cNvGrpSpPr>
            <p:nvPr/>
          </p:nvGrpSpPr>
          <p:grpSpPr bwMode="auto">
            <a:xfrm>
              <a:off x="2076" y="1440"/>
              <a:ext cx="912" cy="576"/>
              <a:chOff x="2076" y="1440"/>
              <a:chExt cx="912" cy="576"/>
            </a:xfrm>
          </p:grpSpPr>
          <p:sp>
            <p:nvSpPr>
              <p:cNvPr id="1024043" name="Line 43"/>
              <p:cNvSpPr>
                <a:spLocks noChangeShapeType="1"/>
              </p:cNvSpPr>
              <p:nvPr/>
            </p:nvSpPr>
            <p:spPr bwMode="auto">
              <a:xfrm>
                <a:off x="2076" y="1440"/>
                <a:ext cx="288" cy="240"/>
              </a:xfrm>
              <a:prstGeom prst="line">
                <a:avLst/>
              </a:prstGeom>
              <a:noFill/>
              <a:ln w="571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044" name="Line 44"/>
              <p:cNvSpPr>
                <a:spLocks noChangeShapeType="1"/>
              </p:cNvSpPr>
              <p:nvPr/>
            </p:nvSpPr>
            <p:spPr bwMode="auto">
              <a:xfrm flipV="1">
                <a:off x="2124" y="1680"/>
                <a:ext cx="240" cy="336"/>
              </a:xfrm>
              <a:prstGeom prst="line">
                <a:avLst/>
              </a:prstGeom>
              <a:noFill/>
              <a:ln w="571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045" name="Line 45"/>
              <p:cNvSpPr>
                <a:spLocks noChangeShapeType="1"/>
              </p:cNvSpPr>
              <p:nvPr/>
            </p:nvSpPr>
            <p:spPr bwMode="auto">
              <a:xfrm>
                <a:off x="2364" y="1680"/>
                <a:ext cx="624" cy="0"/>
              </a:xfrm>
              <a:prstGeom prst="line">
                <a:avLst/>
              </a:prstGeom>
              <a:noFill/>
              <a:ln w="57150">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24046" name="Text Box 46"/>
            <p:cNvSpPr txBox="1">
              <a:spLocks noChangeArrowheads="1"/>
            </p:cNvSpPr>
            <p:nvPr/>
          </p:nvSpPr>
          <p:spPr bwMode="auto">
            <a:xfrm>
              <a:off x="2247" y="1470"/>
              <a:ext cx="6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b="1">
                  <a:solidFill>
                    <a:srgbClr val="A50021"/>
                  </a:solidFill>
                  <a:effectLst/>
                  <a:latin typeface="Times New Roman" pitchFamily="18" charset="0"/>
                </a:rPr>
                <a:t>Client</a:t>
              </a:r>
            </a:p>
          </p:txBody>
        </p:sp>
      </p:grpSp>
      <p:sp>
        <p:nvSpPr>
          <p:cNvPr id="1024047" name="Text Box 47"/>
          <p:cNvSpPr txBox="1">
            <a:spLocks noChangeArrowheads="1"/>
          </p:cNvSpPr>
          <p:nvPr/>
        </p:nvSpPr>
        <p:spPr bwMode="auto">
          <a:xfrm>
            <a:off x="6046788" y="4445000"/>
            <a:ext cx="1482725" cy="590550"/>
          </a:xfrm>
          <a:prstGeom prst="rect">
            <a:avLst/>
          </a:prstGeom>
          <a:gradFill rotWithShape="1">
            <a:gsLst>
              <a:gs pos="0">
                <a:srgbClr val="FF9900">
                  <a:alpha val="60001"/>
                </a:srgbClr>
              </a:gs>
              <a:gs pos="50000">
                <a:srgbClr val="FFFFFF">
                  <a:alpha val="60001"/>
                </a:srgbClr>
              </a:gs>
              <a:gs pos="100000">
                <a:srgbClr val="FF9900">
                  <a:alpha val="60001"/>
                </a:srgbClr>
              </a:gs>
            </a:gsLst>
            <a:lin ang="5400000" scaled="1"/>
          </a:gra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a:solidFill>
                  <a:srgbClr val="FF6600"/>
                </a:solidFill>
                <a:effectLst/>
                <a:latin typeface="Times New Roman" pitchFamily="18" charset="0"/>
              </a:rPr>
              <a:t>Yêu cầu            chứng nhận</a:t>
            </a:r>
          </a:p>
        </p:txBody>
      </p:sp>
      <p:sp>
        <p:nvSpPr>
          <p:cNvPr id="1024048" name="Text Box 48"/>
          <p:cNvSpPr txBox="1">
            <a:spLocks noChangeArrowheads="1"/>
          </p:cNvSpPr>
          <p:nvPr/>
        </p:nvSpPr>
        <p:spPr bwMode="auto">
          <a:xfrm>
            <a:off x="6110288" y="6016625"/>
            <a:ext cx="1482725" cy="346075"/>
          </a:xfrm>
          <a:prstGeom prst="rect">
            <a:avLst/>
          </a:prstGeom>
          <a:gradFill rotWithShape="1">
            <a:gsLst>
              <a:gs pos="0">
                <a:srgbClr val="FF9900">
                  <a:alpha val="60001"/>
                </a:srgbClr>
              </a:gs>
              <a:gs pos="50000">
                <a:srgbClr val="FFFFFF">
                  <a:alpha val="60001"/>
                </a:srgbClr>
              </a:gs>
              <a:gs pos="100000">
                <a:srgbClr val="FF9900">
                  <a:alpha val="60001"/>
                </a:srgbClr>
              </a:gs>
            </a:gsLst>
            <a:lin ang="5400000" scaled="1"/>
          </a:gra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a:solidFill>
                  <a:srgbClr val="FF6600"/>
                </a:solidFill>
                <a:effectLst/>
                <a:latin typeface="Times New Roman" pitchFamily="18" charset="0"/>
              </a:rPr>
              <a:t>Chứng nhận</a:t>
            </a:r>
          </a:p>
        </p:txBody>
      </p:sp>
      <p:grpSp>
        <p:nvGrpSpPr>
          <p:cNvPr id="1024049" name="Group 49"/>
          <p:cNvGrpSpPr>
            <a:grpSpLocks/>
          </p:cNvGrpSpPr>
          <p:nvPr/>
        </p:nvGrpSpPr>
        <p:grpSpPr bwMode="auto">
          <a:xfrm>
            <a:off x="6840538" y="5146675"/>
            <a:ext cx="901700" cy="744538"/>
            <a:chOff x="3581" y="1944"/>
            <a:chExt cx="568" cy="469"/>
          </a:xfrm>
        </p:grpSpPr>
        <p:sp>
          <p:nvSpPr>
            <p:cNvPr id="1024050" name="Line 50"/>
            <p:cNvSpPr>
              <a:spLocks noChangeShapeType="1"/>
            </p:cNvSpPr>
            <p:nvPr/>
          </p:nvSpPr>
          <p:spPr bwMode="auto">
            <a:xfrm>
              <a:off x="3581" y="1944"/>
              <a:ext cx="0" cy="469"/>
            </a:xfrm>
            <a:prstGeom prst="line">
              <a:avLst/>
            </a:prstGeom>
            <a:noFill/>
            <a:ln w="5715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051" name="Text Box 51"/>
            <p:cNvSpPr txBox="1">
              <a:spLocks noChangeArrowheads="1"/>
            </p:cNvSpPr>
            <p:nvPr/>
          </p:nvSpPr>
          <p:spPr bwMode="auto">
            <a:xfrm>
              <a:off x="3625" y="2041"/>
              <a:ext cx="52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b="1">
                  <a:solidFill>
                    <a:srgbClr val="A50021"/>
                  </a:solidFill>
                  <a:effectLst/>
                  <a:latin typeface="Times New Roman" pitchFamily="18" charset="0"/>
                </a:rPr>
                <a:t>Server</a:t>
              </a:r>
            </a:p>
          </p:txBody>
        </p:sp>
      </p:grpSp>
      <p:sp>
        <p:nvSpPr>
          <p:cNvPr id="27"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17</a:t>
            </a:fld>
            <a:endParaRPr lang="en-US" dirty="0">
              <a:latin typeface="+mn-lt"/>
            </a:endParaRPr>
          </a:p>
        </p:txBody>
      </p:sp>
    </p:spTree>
    <p:extLst>
      <p:ext uri="{BB962C8B-B14F-4D97-AF65-F5344CB8AC3E}">
        <p14:creationId xmlns:p14="http://schemas.microsoft.com/office/powerpoint/2010/main" val="14982719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24029"/>
                                        </p:tgtEl>
                                        <p:attrNameLst>
                                          <p:attrName>style.visibility</p:attrName>
                                        </p:attrNameLst>
                                      </p:cBhvr>
                                      <p:to>
                                        <p:strVal val="visible"/>
                                      </p:to>
                                    </p:set>
                                    <p:animEffect transition="in" filter="dissolve">
                                      <p:cBhvr>
                                        <p:cTn id="7" dur="500"/>
                                        <p:tgtEl>
                                          <p:spTgt spid="1024029"/>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1024030"/>
                                        </p:tgtEl>
                                        <p:attrNameLst>
                                          <p:attrName>style.visibility</p:attrName>
                                        </p:attrNameLst>
                                      </p:cBhvr>
                                      <p:to>
                                        <p:strVal val="visible"/>
                                      </p:to>
                                    </p:set>
                                    <p:animEffect transition="in" filter="dissolve">
                                      <p:cBhvr>
                                        <p:cTn id="11" dur="500"/>
                                        <p:tgtEl>
                                          <p:spTgt spid="1024030"/>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024036"/>
                                        </p:tgtEl>
                                        <p:attrNameLst>
                                          <p:attrName>style.visibility</p:attrName>
                                        </p:attrNameLst>
                                      </p:cBhvr>
                                      <p:to>
                                        <p:strVal val="visible"/>
                                      </p:to>
                                    </p:set>
                                    <p:animEffect transition="in" filter="dissolve">
                                      <p:cBhvr>
                                        <p:cTn id="15" dur="500"/>
                                        <p:tgtEl>
                                          <p:spTgt spid="1024036"/>
                                        </p:tgtEl>
                                      </p:cBhvr>
                                    </p:animEffect>
                                  </p:childTnLst>
                                </p:cTn>
                              </p:par>
                              <p:par>
                                <p:cTn id="16" presetID="9" presetClass="entr" presetSubtype="0" fill="hold" nodeType="withEffect">
                                  <p:stCondLst>
                                    <p:cond delay="0"/>
                                  </p:stCondLst>
                                  <p:childTnLst>
                                    <p:set>
                                      <p:cBhvr>
                                        <p:cTn id="17" dur="1" fill="hold">
                                          <p:stCondLst>
                                            <p:cond delay="0"/>
                                          </p:stCondLst>
                                        </p:cTn>
                                        <p:tgtEl>
                                          <p:spTgt spid="1024037"/>
                                        </p:tgtEl>
                                        <p:attrNameLst>
                                          <p:attrName>style.visibility</p:attrName>
                                        </p:attrNameLst>
                                      </p:cBhvr>
                                      <p:to>
                                        <p:strVal val="visible"/>
                                      </p:to>
                                    </p:set>
                                    <p:animEffect transition="in" filter="dissolve">
                                      <p:cBhvr>
                                        <p:cTn id="18" dur="500"/>
                                        <p:tgtEl>
                                          <p:spTgt spid="102403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1024038"/>
                                        </p:tgtEl>
                                        <p:attrNameLst>
                                          <p:attrName>style.visibility</p:attrName>
                                        </p:attrNameLst>
                                      </p:cBhvr>
                                      <p:to>
                                        <p:strVal val="visible"/>
                                      </p:to>
                                    </p:set>
                                    <p:animEffect transition="in" filter="dissolve">
                                      <p:cBhvr>
                                        <p:cTn id="23" dur="500"/>
                                        <p:tgtEl>
                                          <p:spTgt spid="1024038"/>
                                        </p:tgtEl>
                                      </p:cBhvr>
                                    </p:animEffect>
                                  </p:childTnLst>
                                </p:cTn>
                              </p:par>
                            </p:childTnLst>
                          </p:cTn>
                        </p:par>
                        <p:par>
                          <p:cTn id="24" fill="hold" nodeType="afterGroup">
                            <p:stCondLst>
                              <p:cond delay="500"/>
                            </p:stCondLst>
                            <p:childTnLst>
                              <p:par>
                                <p:cTn id="25" presetID="12" presetClass="entr" presetSubtype="4" fill="hold" nodeType="afterEffect">
                                  <p:stCondLst>
                                    <p:cond delay="0"/>
                                  </p:stCondLst>
                                  <p:childTnLst>
                                    <p:set>
                                      <p:cBhvr>
                                        <p:cTn id="26" dur="1" fill="hold">
                                          <p:stCondLst>
                                            <p:cond delay="0"/>
                                          </p:stCondLst>
                                        </p:cTn>
                                        <p:tgtEl>
                                          <p:spTgt spid="1024039"/>
                                        </p:tgtEl>
                                        <p:attrNameLst>
                                          <p:attrName>style.visibility</p:attrName>
                                        </p:attrNameLst>
                                      </p:cBhvr>
                                      <p:to>
                                        <p:strVal val="visible"/>
                                      </p:to>
                                    </p:set>
                                    <p:animEffect transition="in" filter="slide(fromBottom)">
                                      <p:cBhvr>
                                        <p:cTn id="27" dur="500"/>
                                        <p:tgtEl>
                                          <p:spTgt spid="1024039"/>
                                        </p:tgtEl>
                                      </p:cBhvr>
                                    </p:animEffect>
                                  </p:childTnLst>
                                </p:cTn>
                              </p:par>
                            </p:childTnLst>
                          </p:cTn>
                        </p:par>
                        <p:par>
                          <p:cTn id="28" fill="hold" nodeType="afterGroup">
                            <p:stCondLst>
                              <p:cond delay="1000"/>
                            </p:stCondLst>
                            <p:childTnLst>
                              <p:par>
                                <p:cTn id="29" presetID="12" presetClass="entr" presetSubtype="4" fill="hold" nodeType="afterEffect">
                                  <p:stCondLst>
                                    <p:cond delay="0"/>
                                  </p:stCondLst>
                                  <p:childTnLst>
                                    <p:set>
                                      <p:cBhvr>
                                        <p:cTn id="30" dur="1" fill="hold">
                                          <p:stCondLst>
                                            <p:cond delay="0"/>
                                          </p:stCondLst>
                                        </p:cTn>
                                        <p:tgtEl>
                                          <p:spTgt spid="1024040"/>
                                        </p:tgtEl>
                                        <p:attrNameLst>
                                          <p:attrName>style.visibility</p:attrName>
                                        </p:attrNameLst>
                                      </p:cBhvr>
                                      <p:to>
                                        <p:strVal val="visible"/>
                                      </p:to>
                                    </p:set>
                                    <p:animEffect transition="in" filter="slide(fromBottom)">
                                      <p:cBhvr>
                                        <p:cTn id="31" dur="500"/>
                                        <p:tgtEl>
                                          <p:spTgt spid="1024040"/>
                                        </p:tgtEl>
                                      </p:cBhvr>
                                    </p:animEffect>
                                  </p:childTnLst>
                                </p:cTn>
                              </p:par>
                            </p:childTnLst>
                          </p:cTn>
                        </p:par>
                        <p:par>
                          <p:cTn id="32" fill="hold" nodeType="afterGroup">
                            <p:stCondLst>
                              <p:cond delay="1500"/>
                            </p:stCondLst>
                            <p:childTnLst>
                              <p:par>
                                <p:cTn id="33" presetID="9" presetClass="entr" presetSubtype="0" fill="hold" nodeType="afterEffect">
                                  <p:stCondLst>
                                    <p:cond delay="0"/>
                                  </p:stCondLst>
                                  <p:childTnLst>
                                    <p:set>
                                      <p:cBhvr>
                                        <p:cTn id="34" dur="1" fill="hold">
                                          <p:stCondLst>
                                            <p:cond delay="0"/>
                                          </p:stCondLst>
                                        </p:cTn>
                                        <p:tgtEl>
                                          <p:spTgt spid="1024041"/>
                                        </p:tgtEl>
                                        <p:attrNameLst>
                                          <p:attrName>style.visibility</p:attrName>
                                        </p:attrNameLst>
                                      </p:cBhvr>
                                      <p:to>
                                        <p:strVal val="visible"/>
                                      </p:to>
                                    </p:set>
                                    <p:animEffect transition="in" filter="dissolve">
                                      <p:cBhvr>
                                        <p:cTn id="35" dur="500"/>
                                        <p:tgtEl>
                                          <p:spTgt spid="1024041"/>
                                        </p:tgtEl>
                                      </p:cBhvr>
                                    </p:animEffect>
                                  </p:childTnLst>
                                </p:cTn>
                              </p:par>
                            </p:childTnLst>
                          </p:cTn>
                        </p:par>
                        <p:par>
                          <p:cTn id="36" fill="hold" nodeType="afterGroup">
                            <p:stCondLst>
                              <p:cond delay="2000"/>
                            </p:stCondLst>
                            <p:childTnLst>
                              <p:par>
                                <p:cTn id="37" presetID="12" presetClass="entr" presetSubtype="4" fill="hold" nodeType="afterEffect">
                                  <p:stCondLst>
                                    <p:cond delay="0"/>
                                  </p:stCondLst>
                                  <p:childTnLst>
                                    <p:set>
                                      <p:cBhvr>
                                        <p:cTn id="38" dur="1" fill="hold">
                                          <p:stCondLst>
                                            <p:cond delay="0"/>
                                          </p:stCondLst>
                                        </p:cTn>
                                        <p:tgtEl>
                                          <p:spTgt spid="1024047"/>
                                        </p:tgtEl>
                                        <p:attrNameLst>
                                          <p:attrName>style.visibility</p:attrName>
                                        </p:attrNameLst>
                                      </p:cBhvr>
                                      <p:to>
                                        <p:strVal val="visible"/>
                                      </p:to>
                                    </p:set>
                                    <p:animEffect transition="in" filter="slide(fromBottom)">
                                      <p:cBhvr>
                                        <p:cTn id="39" dur="500"/>
                                        <p:tgtEl>
                                          <p:spTgt spid="1024047"/>
                                        </p:tgtEl>
                                      </p:cBhvr>
                                    </p:animEffect>
                                  </p:childTnLst>
                                </p:cTn>
                              </p:par>
                            </p:childTnLst>
                          </p:cTn>
                        </p:par>
                        <p:par>
                          <p:cTn id="40" fill="hold" nodeType="afterGroup">
                            <p:stCondLst>
                              <p:cond delay="2500"/>
                            </p:stCondLst>
                            <p:childTnLst>
                              <p:par>
                                <p:cTn id="41" presetID="9" presetClass="entr" presetSubtype="0" fill="hold" nodeType="afterEffect">
                                  <p:stCondLst>
                                    <p:cond delay="0"/>
                                  </p:stCondLst>
                                  <p:childTnLst>
                                    <p:set>
                                      <p:cBhvr>
                                        <p:cTn id="42" dur="1" fill="hold">
                                          <p:stCondLst>
                                            <p:cond delay="0"/>
                                          </p:stCondLst>
                                        </p:cTn>
                                        <p:tgtEl>
                                          <p:spTgt spid="1024049"/>
                                        </p:tgtEl>
                                        <p:attrNameLst>
                                          <p:attrName>style.visibility</p:attrName>
                                        </p:attrNameLst>
                                      </p:cBhvr>
                                      <p:to>
                                        <p:strVal val="visible"/>
                                      </p:to>
                                    </p:set>
                                    <p:animEffect transition="in" filter="dissolve">
                                      <p:cBhvr>
                                        <p:cTn id="43" dur="500"/>
                                        <p:tgtEl>
                                          <p:spTgt spid="1024049"/>
                                        </p:tgtEl>
                                      </p:cBhvr>
                                    </p:animEffect>
                                  </p:childTnLst>
                                </p:cTn>
                              </p:par>
                            </p:childTnLst>
                          </p:cTn>
                        </p:par>
                        <p:par>
                          <p:cTn id="44" fill="hold" nodeType="afterGroup">
                            <p:stCondLst>
                              <p:cond delay="3000"/>
                            </p:stCondLst>
                            <p:childTnLst>
                              <p:par>
                                <p:cTn id="45" presetID="12" presetClass="entr" presetSubtype="4" fill="hold" nodeType="afterEffect">
                                  <p:stCondLst>
                                    <p:cond delay="0"/>
                                  </p:stCondLst>
                                  <p:childTnLst>
                                    <p:set>
                                      <p:cBhvr>
                                        <p:cTn id="46" dur="1" fill="hold">
                                          <p:stCondLst>
                                            <p:cond delay="0"/>
                                          </p:stCondLst>
                                        </p:cTn>
                                        <p:tgtEl>
                                          <p:spTgt spid="1024048"/>
                                        </p:tgtEl>
                                        <p:attrNameLst>
                                          <p:attrName>style.visibility</p:attrName>
                                        </p:attrNameLst>
                                      </p:cBhvr>
                                      <p:to>
                                        <p:strVal val="visible"/>
                                      </p:to>
                                    </p:set>
                                    <p:animEffect transition="in" filter="slide(fromBottom)">
                                      <p:cBhvr>
                                        <p:cTn id="47" dur="500"/>
                                        <p:tgtEl>
                                          <p:spTgt spid="10240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9" grpId="0" animBg="1"/>
      <p:bldP spid="102403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074" name="Rectangle 2"/>
          <p:cNvSpPr>
            <a:spLocks noGrp="1" noChangeArrowheads="1"/>
          </p:cNvSpPr>
          <p:nvPr>
            <p:ph type="title"/>
          </p:nvPr>
        </p:nvSpPr>
        <p:spPr>
          <a:xfrm>
            <a:off x="1378424" y="42622"/>
            <a:ext cx="7765576" cy="967312"/>
          </a:xfrm>
        </p:spPr>
        <p:txBody>
          <a:bodyPr/>
          <a:lstStyle/>
          <a:p>
            <a:r>
              <a:rPr lang="en-US" dirty="0"/>
              <a:t>Certificate Authority System – CA(S)</a:t>
            </a:r>
          </a:p>
        </p:txBody>
      </p:sp>
      <p:sp>
        <p:nvSpPr>
          <p:cNvPr id="1027105" name="Text Box 33"/>
          <p:cNvSpPr txBox="1">
            <a:spLocks noChangeArrowheads="1"/>
          </p:cNvSpPr>
          <p:nvPr/>
        </p:nvSpPr>
        <p:spPr bwMode="auto">
          <a:xfrm>
            <a:off x="2057400" y="2209800"/>
            <a:ext cx="1635125" cy="346075"/>
          </a:xfrm>
          <a:prstGeom prst="rect">
            <a:avLst/>
          </a:prstGeom>
          <a:gradFill rotWithShape="1">
            <a:gsLst>
              <a:gs pos="0">
                <a:srgbClr val="3366FF"/>
              </a:gs>
              <a:gs pos="50000">
                <a:srgbClr val="FFFFFF"/>
              </a:gs>
              <a:gs pos="100000">
                <a:srgbClr val="3366FF"/>
              </a:gs>
            </a:gsLst>
            <a:lin ang="5400000" scaled="1"/>
          </a:gra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a:solidFill>
                  <a:srgbClr val="0000FF"/>
                </a:solidFill>
                <a:effectLst/>
                <a:latin typeface="Times New Roman" pitchFamily="18" charset="0"/>
              </a:rPr>
              <a:t>Chứng nhận</a:t>
            </a:r>
          </a:p>
        </p:txBody>
      </p:sp>
      <p:sp>
        <p:nvSpPr>
          <p:cNvPr id="1027106" name="Text Box 34"/>
          <p:cNvSpPr txBox="1">
            <a:spLocks noChangeArrowheads="1"/>
          </p:cNvSpPr>
          <p:nvPr/>
        </p:nvSpPr>
        <p:spPr bwMode="auto">
          <a:xfrm>
            <a:off x="3922713" y="2211388"/>
            <a:ext cx="1635125" cy="346075"/>
          </a:xfrm>
          <a:prstGeom prst="rect">
            <a:avLst/>
          </a:prstGeom>
          <a:gradFill rotWithShape="1">
            <a:gsLst>
              <a:gs pos="0">
                <a:srgbClr val="3366FF"/>
              </a:gs>
              <a:gs pos="50000">
                <a:srgbClr val="FFFFFF"/>
              </a:gs>
              <a:gs pos="100000">
                <a:srgbClr val="3366FF"/>
              </a:gs>
            </a:gsLst>
            <a:lin ang="5400000" scaled="1"/>
          </a:gra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a:solidFill>
                  <a:srgbClr val="0000FF"/>
                </a:solidFill>
                <a:effectLst/>
                <a:latin typeface="Times New Roman" pitchFamily="18" charset="0"/>
              </a:rPr>
              <a:t> Khóa bí mật</a:t>
            </a:r>
          </a:p>
        </p:txBody>
      </p:sp>
      <p:grpSp>
        <p:nvGrpSpPr>
          <p:cNvPr id="1027107" name="Group 35"/>
          <p:cNvGrpSpPr>
            <a:grpSpLocks/>
          </p:cNvGrpSpPr>
          <p:nvPr/>
        </p:nvGrpSpPr>
        <p:grpSpPr bwMode="auto">
          <a:xfrm>
            <a:off x="3441700" y="2668588"/>
            <a:ext cx="1266825" cy="1066800"/>
            <a:chOff x="1129" y="1590"/>
            <a:chExt cx="798" cy="672"/>
          </a:xfrm>
        </p:grpSpPr>
        <p:grpSp>
          <p:nvGrpSpPr>
            <p:cNvPr id="1027108" name="Group 36"/>
            <p:cNvGrpSpPr>
              <a:grpSpLocks/>
            </p:cNvGrpSpPr>
            <p:nvPr/>
          </p:nvGrpSpPr>
          <p:grpSpPr bwMode="auto">
            <a:xfrm rot="5400000">
              <a:off x="1015" y="1704"/>
              <a:ext cx="672" cy="444"/>
              <a:chOff x="1985" y="1538"/>
              <a:chExt cx="912" cy="576"/>
            </a:xfrm>
          </p:grpSpPr>
          <p:sp>
            <p:nvSpPr>
              <p:cNvPr id="1027109" name="Line 37"/>
              <p:cNvSpPr>
                <a:spLocks noChangeShapeType="1"/>
              </p:cNvSpPr>
              <p:nvPr/>
            </p:nvSpPr>
            <p:spPr bwMode="auto">
              <a:xfrm>
                <a:off x="1985" y="1538"/>
                <a:ext cx="288" cy="24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110" name="Line 38"/>
              <p:cNvSpPr>
                <a:spLocks noChangeShapeType="1"/>
              </p:cNvSpPr>
              <p:nvPr/>
            </p:nvSpPr>
            <p:spPr bwMode="auto">
              <a:xfrm flipV="1">
                <a:off x="2033" y="1778"/>
                <a:ext cx="240" cy="336"/>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111" name="Line 39"/>
              <p:cNvSpPr>
                <a:spLocks noChangeShapeType="1"/>
              </p:cNvSpPr>
              <p:nvPr/>
            </p:nvSpPr>
            <p:spPr bwMode="auto">
              <a:xfrm>
                <a:off x="2273" y="1778"/>
                <a:ext cx="624" cy="0"/>
              </a:xfrm>
              <a:prstGeom prst="line">
                <a:avLst/>
              </a:prstGeom>
              <a:noFill/>
              <a:ln w="38100">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27112" name="Text Box 40"/>
            <p:cNvSpPr txBox="1">
              <a:spLocks noChangeArrowheads="1"/>
            </p:cNvSpPr>
            <p:nvPr/>
          </p:nvSpPr>
          <p:spPr bwMode="auto">
            <a:xfrm>
              <a:off x="1474" y="1872"/>
              <a:ext cx="45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b="1">
                  <a:solidFill>
                    <a:srgbClr val="A50021"/>
                  </a:solidFill>
                  <a:effectLst/>
                  <a:latin typeface="Times New Roman" pitchFamily="18" charset="0"/>
                </a:rPr>
                <a:t>Client</a:t>
              </a:r>
            </a:p>
          </p:txBody>
        </p:sp>
      </p:grpSp>
      <p:sp>
        <p:nvSpPr>
          <p:cNvPr id="1027113" name="Text Box 41"/>
          <p:cNvSpPr txBox="1">
            <a:spLocks noChangeArrowheads="1"/>
          </p:cNvSpPr>
          <p:nvPr/>
        </p:nvSpPr>
        <p:spPr bwMode="auto">
          <a:xfrm>
            <a:off x="2878138" y="3868738"/>
            <a:ext cx="1989137" cy="346075"/>
          </a:xfrm>
          <a:prstGeom prst="rect">
            <a:avLst/>
          </a:prstGeom>
          <a:gradFill rotWithShape="1">
            <a:gsLst>
              <a:gs pos="0">
                <a:srgbClr val="FFCC00"/>
              </a:gs>
              <a:gs pos="50000">
                <a:srgbClr val="FFFFFF"/>
              </a:gs>
              <a:gs pos="100000">
                <a:srgbClr val="FFCC00"/>
              </a:gs>
            </a:gsLst>
            <a:lin ang="5400000" scaled="1"/>
          </a:gra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a:solidFill>
                  <a:srgbClr val="CC3300"/>
                </a:solidFill>
                <a:effectLst/>
                <a:latin typeface="Times New Roman" pitchFamily="18" charset="0"/>
              </a:rPr>
              <a:t>Chứng nhận Chữ ký</a:t>
            </a:r>
          </a:p>
        </p:txBody>
      </p:sp>
      <p:sp>
        <p:nvSpPr>
          <p:cNvPr id="1027114" name="Text Box 42"/>
          <p:cNvSpPr txBox="1">
            <a:spLocks noChangeArrowheads="1"/>
          </p:cNvSpPr>
          <p:nvPr/>
        </p:nvSpPr>
        <p:spPr bwMode="auto">
          <a:xfrm>
            <a:off x="2251075" y="5116513"/>
            <a:ext cx="3243263" cy="346075"/>
          </a:xfrm>
          <a:prstGeom prst="rect">
            <a:avLst/>
          </a:prstGeom>
          <a:gradFill rotWithShape="1">
            <a:gsLst>
              <a:gs pos="0">
                <a:srgbClr val="FFCC00"/>
              </a:gs>
              <a:gs pos="50000">
                <a:srgbClr val="FFFFFF"/>
              </a:gs>
              <a:gs pos="100000">
                <a:srgbClr val="FFCC00"/>
              </a:gs>
            </a:gsLst>
            <a:lin ang="5400000" scaled="1"/>
          </a:gra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a:solidFill>
                  <a:srgbClr val="CC3300"/>
                </a:solidFill>
                <a:effectLst/>
                <a:latin typeface="Times New Roman" pitchFamily="18" charset="0"/>
              </a:rPr>
              <a:t>Hủy chứng nhận &amp; Cập nhật CRL</a:t>
            </a:r>
          </a:p>
        </p:txBody>
      </p:sp>
      <p:grpSp>
        <p:nvGrpSpPr>
          <p:cNvPr id="1027115" name="Group 43"/>
          <p:cNvGrpSpPr>
            <a:grpSpLocks/>
          </p:cNvGrpSpPr>
          <p:nvPr/>
        </p:nvGrpSpPr>
        <p:grpSpPr bwMode="auto">
          <a:xfrm>
            <a:off x="3867150" y="4270375"/>
            <a:ext cx="957263" cy="766763"/>
            <a:chOff x="3436" y="1965"/>
            <a:chExt cx="603" cy="483"/>
          </a:xfrm>
        </p:grpSpPr>
        <p:sp>
          <p:nvSpPr>
            <p:cNvPr id="1027116" name="Line 44"/>
            <p:cNvSpPr>
              <a:spLocks noChangeShapeType="1"/>
            </p:cNvSpPr>
            <p:nvPr/>
          </p:nvSpPr>
          <p:spPr bwMode="auto">
            <a:xfrm>
              <a:off x="3436" y="1965"/>
              <a:ext cx="7" cy="483"/>
            </a:xfrm>
            <a:prstGeom prst="line">
              <a:avLst/>
            </a:prstGeom>
            <a:noFill/>
            <a:ln w="381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117" name="Text Box 45"/>
            <p:cNvSpPr txBox="1">
              <a:spLocks noChangeArrowheads="1"/>
            </p:cNvSpPr>
            <p:nvPr/>
          </p:nvSpPr>
          <p:spPr bwMode="auto">
            <a:xfrm>
              <a:off x="3508" y="2095"/>
              <a:ext cx="53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600" b="1">
                  <a:solidFill>
                    <a:srgbClr val="A50021"/>
                  </a:solidFill>
                  <a:effectLst/>
                  <a:latin typeface="Times New Roman" pitchFamily="18" charset="0"/>
                </a:rPr>
                <a:t>Server</a:t>
              </a:r>
            </a:p>
          </p:txBody>
        </p:sp>
      </p:grpSp>
      <p:sp>
        <p:nvSpPr>
          <p:cNvPr id="1027118" name="Text Box 46"/>
          <p:cNvSpPr txBox="1">
            <a:spLocks noChangeArrowheads="1"/>
          </p:cNvSpPr>
          <p:nvPr/>
        </p:nvSpPr>
        <p:spPr bwMode="auto">
          <a:xfrm>
            <a:off x="3792538" y="1128713"/>
            <a:ext cx="1951037" cy="48895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pPr>
            <a:r>
              <a:rPr lang="en-US" sz="2600" b="1">
                <a:solidFill>
                  <a:srgbClr val="3333CC"/>
                </a:solidFill>
                <a:effectLst/>
                <a:latin typeface="Times New Roman" pitchFamily="18" charset="0"/>
              </a:rPr>
              <a:t>Revoke Cert</a:t>
            </a:r>
          </a:p>
        </p:txBody>
      </p:sp>
      <p:grpSp>
        <p:nvGrpSpPr>
          <p:cNvPr id="1027119" name="Group 47"/>
          <p:cNvGrpSpPr>
            <a:grpSpLocks/>
          </p:cNvGrpSpPr>
          <p:nvPr/>
        </p:nvGrpSpPr>
        <p:grpSpPr bwMode="auto">
          <a:xfrm>
            <a:off x="6291263" y="1955800"/>
            <a:ext cx="2238375" cy="3727450"/>
            <a:chOff x="3108" y="1254"/>
            <a:chExt cx="1410" cy="2348"/>
          </a:xfrm>
        </p:grpSpPr>
        <p:sp>
          <p:nvSpPr>
            <p:cNvPr id="1027120" name="Rectangle 48"/>
            <p:cNvSpPr>
              <a:spLocks noChangeArrowheads="1"/>
            </p:cNvSpPr>
            <p:nvPr/>
          </p:nvSpPr>
          <p:spPr bwMode="auto">
            <a:xfrm>
              <a:off x="3108" y="1254"/>
              <a:ext cx="1410" cy="2348"/>
            </a:xfrm>
            <a:prstGeom prst="rect">
              <a:avLst/>
            </a:prstGeom>
            <a:gradFill rotWithShape="1">
              <a:gsLst>
                <a:gs pos="0">
                  <a:srgbClr val="FFFFFF">
                    <a:alpha val="21001"/>
                  </a:srgbClr>
                </a:gs>
                <a:gs pos="100000">
                  <a:srgbClr val="FFCC99">
                    <a:alpha val="17999"/>
                  </a:srgbClr>
                </a:gs>
              </a:gsLst>
              <a:path path="shape">
                <a:fillToRect l="50000" t="50000" r="50000" b="50000"/>
              </a:path>
            </a:gra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1400">
                <a:solidFill>
                  <a:srgbClr val="CC3300"/>
                </a:solidFill>
                <a:effectLst/>
                <a:latin typeface="Times New Roman" pitchFamily="18" charset="0"/>
              </a:endParaRPr>
            </a:p>
          </p:txBody>
        </p:sp>
        <p:sp>
          <p:nvSpPr>
            <p:cNvPr id="1027121" name="Text Box 49"/>
            <p:cNvSpPr txBox="1">
              <a:spLocks noChangeArrowheads="1"/>
            </p:cNvSpPr>
            <p:nvPr/>
          </p:nvSpPr>
          <p:spPr bwMode="auto">
            <a:xfrm>
              <a:off x="3148" y="1299"/>
              <a:ext cx="1309" cy="198"/>
            </a:xfrm>
            <a:prstGeom prst="rect">
              <a:avLst/>
            </a:prstGeom>
            <a:gradFill rotWithShape="1">
              <a:gsLst>
                <a:gs pos="0">
                  <a:srgbClr val="0066FF">
                    <a:alpha val="60001"/>
                  </a:srgbClr>
                </a:gs>
                <a:gs pos="50000">
                  <a:srgbClr val="FFFFFF">
                    <a:alpha val="60001"/>
                  </a:srgbClr>
                </a:gs>
                <a:gs pos="100000">
                  <a:srgbClr val="0066FF">
                    <a:alpha val="60001"/>
                  </a:srgbClr>
                </a:gs>
              </a:gsLst>
              <a:lin ang="5400000" scaled="1"/>
            </a:gra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400">
                  <a:solidFill>
                    <a:srgbClr val="0000FF"/>
                  </a:solidFill>
                  <a:effectLst/>
                  <a:latin typeface="Times New Roman" pitchFamily="18" charset="0"/>
                </a:rPr>
                <a:t>Version</a:t>
              </a:r>
            </a:p>
          </p:txBody>
        </p:sp>
        <p:sp>
          <p:nvSpPr>
            <p:cNvPr id="1027122" name="Text Box 50"/>
            <p:cNvSpPr txBox="1">
              <a:spLocks noChangeArrowheads="1"/>
            </p:cNvSpPr>
            <p:nvPr/>
          </p:nvSpPr>
          <p:spPr bwMode="auto">
            <a:xfrm>
              <a:off x="3148" y="1503"/>
              <a:ext cx="1309" cy="198"/>
            </a:xfrm>
            <a:prstGeom prst="rect">
              <a:avLst/>
            </a:prstGeom>
            <a:gradFill rotWithShape="1">
              <a:gsLst>
                <a:gs pos="0">
                  <a:srgbClr val="0066FF">
                    <a:alpha val="60001"/>
                  </a:srgbClr>
                </a:gs>
                <a:gs pos="50000">
                  <a:srgbClr val="FFFFFF">
                    <a:alpha val="60001"/>
                  </a:srgbClr>
                </a:gs>
                <a:gs pos="100000">
                  <a:srgbClr val="0066FF">
                    <a:alpha val="60001"/>
                  </a:srgbClr>
                </a:gs>
              </a:gsLst>
              <a:lin ang="5400000" scaled="1"/>
            </a:gra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400">
                  <a:solidFill>
                    <a:srgbClr val="0000FF"/>
                  </a:solidFill>
                  <a:effectLst/>
                  <a:latin typeface="Times New Roman" pitchFamily="18" charset="0"/>
                </a:rPr>
                <a:t>Signature Algorithm</a:t>
              </a:r>
            </a:p>
          </p:txBody>
        </p:sp>
        <p:sp>
          <p:nvSpPr>
            <p:cNvPr id="1027123" name="Text Box 51"/>
            <p:cNvSpPr txBox="1">
              <a:spLocks noChangeArrowheads="1"/>
            </p:cNvSpPr>
            <p:nvPr/>
          </p:nvSpPr>
          <p:spPr bwMode="auto">
            <a:xfrm>
              <a:off x="3148" y="1701"/>
              <a:ext cx="1309" cy="198"/>
            </a:xfrm>
            <a:prstGeom prst="rect">
              <a:avLst/>
            </a:prstGeom>
            <a:gradFill rotWithShape="1">
              <a:gsLst>
                <a:gs pos="0">
                  <a:srgbClr val="0066FF">
                    <a:alpha val="60001"/>
                  </a:srgbClr>
                </a:gs>
                <a:gs pos="50000">
                  <a:srgbClr val="FFFFFF">
                    <a:alpha val="60001"/>
                  </a:srgbClr>
                </a:gs>
                <a:gs pos="100000">
                  <a:srgbClr val="0066FF">
                    <a:alpha val="60001"/>
                  </a:srgbClr>
                </a:gs>
              </a:gsLst>
              <a:lin ang="5400000" scaled="1"/>
            </a:gra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400">
                  <a:solidFill>
                    <a:srgbClr val="0000FF"/>
                  </a:solidFill>
                  <a:effectLst/>
                  <a:latin typeface="Times New Roman" pitchFamily="18" charset="0"/>
                </a:rPr>
                <a:t>Issuer Name</a:t>
              </a:r>
            </a:p>
          </p:txBody>
        </p:sp>
        <p:sp>
          <p:nvSpPr>
            <p:cNvPr id="1027124" name="Text Box 52"/>
            <p:cNvSpPr txBox="1">
              <a:spLocks noChangeArrowheads="1"/>
            </p:cNvSpPr>
            <p:nvPr/>
          </p:nvSpPr>
          <p:spPr bwMode="auto">
            <a:xfrm>
              <a:off x="3148" y="1896"/>
              <a:ext cx="1309" cy="198"/>
            </a:xfrm>
            <a:prstGeom prst="rect">
              <a:avLst/>
            </a:prstGeom>
            <a:gradFill rotWithShape="1">
              <a:gsLst>
                <a:gs pos="0">
                  <a:srgbClr val="0066FF">
                    <a:alpha val="60001"/>
                  </a:srgbClr>
                </a:gs>
                <a:gs pos="50000">
                  <a:srgbClr val="FFFFFF">
                    <a:alpha val="60001"/>
                  </a:srgbClr>
                </a:gs>
                <a:gs pos="100000">
                  <a:srgbClr val="0066FF">
                    <a:alpha val="60001"/>
                  </a:srgbClr>
                </a:gs>
              </a:gsLst>
              <a:lin ang="5400000" scaled="1"/>
            </a:gra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400">
                  <a:solidFill>
                    <a:srgbClr val="0000FF"/>
                  </a:solidFill>
                  <a:effectLst/>
                  <a:latin typeface="Times New Roman" pitchFamily="18" charset="0"/>
                </a:rPr>
                <a:t>This Update</a:t>
              </a:r>
            </a:p>
          </p:txBody>
        </p:sp>
        <p:sp>
          <p:nvSpPr>
            <p:cNvPr id="1027125" name="Text Box 53"/>
            <p:cNvSpPr txBox="1">
              <a:spLocks noChangeArrowheads="1"/>
            </p:cNvSpPr>
            <p:nvPr/>
          </p:nvSpPr>
          <p:spPr bwMode="auto">
            <a:xfrm>
              <a:off x="3148" y="2091"/>
              <a:ext cx="1309" cy="198"/>
            </a:xfrm>
            <a:prstGeom prst="rect">
              <a:avLst/>
            </a:prstGeom>
            <a:gradFill rotWithShape="1">
              <a:gsLst>
                <a:gs pos="0">
                  <a:srgbClr val="0066FF">
                    <a:alpha val="60001"/>
                  </a:srgbClr>
                </a:gs>
                <a:gs pos="50000">
                  <a:srgbClr val="FFFFFF">
                    <a:alpha val="60001"/>
                  </a:srgbClr>
                </a:gs>
                <a:gs pos="100000">
                  <a:srgbClr val="0066FF">
                    <a:alpha val="60001"/>
                  </a:srgbClr>
                </a:gs>
              </a:gsLst>
              <a:lin ang="5400000" scaled="1"/>
            </a:gra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400">
                  <a:solidFill>
                    <a:srgbClr val="0000FF"/>
                  </a:solidFill>
                  <a:effectLst/>
                  <a:latin typeface="Times New Roman" pitchFamily="18" charset="0"/>
                </a:rPr>
                <a:t>Next Update</a:t>
              </a:r>
            </a:p>
          </p:txBody>
        </p:sp>
        <p:sp>
          <p:nvSpPr>
            <p:cNvPr id="1027126" name="Text Box 54"/>
            <p:cNvSpPr txBox="1">
              <a:spLocks noChangeArrowheads="1"/>
            </p:cNvSpPr>
            <p:nvPr/>
          </p:nvSpPr>
          <p:spPr bwMode="auto">
            <a:xfrm>
              <a:off x="3148" y="3148"/>
              <a:ext cx="1310" cy="198"/>
            </a:xfrm>
            <a:prstGeom prst="rect">
              <a:avLst/>
            </a:prstGeom>
            <a:gradFill rotWithShape="1">
              <a:gsLst>
                <a:gs pos="0">
                  <a:srgbClr val="0066FF">
                    <a:alpha val="60001"/>
                  </a:srgbClr>
                </a:gs>
                <a:gs pos="50000">
                  <a:srgbClr val="FFFFFF">
                    <a:alpha val="60001"/>
                  </a:srgbClr>
                </a:gs>
                <a:gs pos="100000">
                  <a:srgbClr val="0066FF">
                    <a:alpha val="60001"/>
                  </a:srgbClr>
                </a:gs>
              </a:gsLst>
              <a:lin ang="5400000" scaled="1"/>
            </a:gra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400">
                  <a:solidFill>
                    <a:srgbClr val="0000FF"/>
                  </a:solidFill>
                  <a:effectLst/>
                  <a:latin typeface="Times New Roman" pitchFamily="18" charset="0"/>
                </a:rPr>
                <a:t>CRL Extensions</a:t>
              </a:r>
            </a:p>
          </p:txBody>
        </p:sp>
        <p:sp>
          <p:nvSpPr>
            <p:cNvPr id="1027127" name="Text Box 55"/>
            <p:cNvSpPr txBox="1">
              <a:spLocks noChangeArrowheads="1"/>
            </p:cNvSpPr>
            <p:nvPr/>
          </p:nvSpPr>
          <p:spPr bwMode="auto">
            <a:xfrm>
              <a:off x="3148" y="3351"/>
              <a:ext cx="1310" cy="198"/>
            </a:xfrm>
            <a:prstGeom prst="rect">
              <a:avLst/>
            </a:prstGeom>
            <a:gradFill rotWithShape="1">
              <a:gsLst>
                <a:gs pos="0">
                  <a:srgbClr val="0066FF">
                    <a:alpha val="60001"/>
                  </a:srgbClr>
                </a:gs>
                <a:gs pos="50000">
                  <a:srgbClr val="FFFFFF">
                    <a:alpha val="60001"/>
                  </a:srgbClr>
                </a:gs>
                <a:gs pos="100000">
                  <a:srgbClr val="0066FF">
                    <a:alpha val="60001"/>
                  </a:srgbClr>
                </a:gs>
              </a:gsLst>
              <a:lin ang="5400000" scaled="1"/>
            </a:gra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400">
                  <a:solidFill>
                    <a:srgbClr val="0000FF"/>
                  </a:solidFill>
                  <a:effectLst/>
                  <a:latin typeface="Times New Roman" pitchFamily="18" charset="0"/>
                </a:rPr>
                <a:t>Signature</a:t>
              </a:r>
            </a:p>
          </p:txBody>
        </p:sp>
        <p:grpSp>
          <p:nvGrpSpPr>
            <p:cNvPr id="1027128" name="Group 56"/>
            <p:cNvGrpSpPr>
              <a:grpSpLocks/>
            </p:cNvGrpSpPr>
            <p:nvPr/>
          </p:nvGrpSpPr>
          <p:grpSpPr bwMode="auto">
            <a:xfrm>
              <a:off x="3148" y="2283"/>
              <a:ext cx="1309" cy="861"/>
              <a:chOff x="3148" y="2283"/>
              <a:chExt cx="1309" cy="861"/>
            </a:xfrm>
          </p:grpSpPr>
          <p:sp>
            <p:nvSpPr>
              <p:cNvPr id="1027129" name="Rectangle 57"/>
              <p:cNvSpPr>
                <a:spLocks noChangeArrowheads="1"/>
              </p:cNvSpPr>
              <p:nvPr/>
            </p:nvSpPr>
            <p:spPr bwMode="auto">
              <a:xfrm>
                <a:off x="3148" y="2283"/>
                <a:ext cx="1309" cy="861"/>
              </a:xfrm>
              <a:prstGeom prst="rect">
                <a:avLst/>
              </a:prstGeom>
              <a:solidFill>
                <a:srgbClr val="FFFFFF"/>
              </a:solidFill>
              <a:ln w="9525">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400">
                    <a:solidFill>
                      <a:srgbClr val="FF6600"/>
                    </a:solidFill>
                    <a:effectLst/>
                    <a:latin typeface="Times New Roman" pitchFamily="18" charset="0"/>
                  </a:rPr>
                  <a:t>Revoked Certificates</a:t>
                </a:r>
              </a:p>
              <a:p>
                <a:pPr algn="ctr" eaLnBrk="1" hangingPunct="1"/>
                <a:endParaRPr lang="en-US" sz="1400">
                  <a:effectLst/>
                  <a:latin typeface="Times New Roman" pitchFamily="18" charset="0"/>
                </a:endParaRPr>
              </a:p>
              <a:p>
                <a:pPr algn="ctr" eaLnBrk="1" hangingPunct="1"/>
                <a:endParaRPr lang="en-US" sz="1400">
                  <a:effectLst/>
                  <a:latin typeface="Times New Roman" pitchFamily="18" charset="0"/>
                </a:endParaRPr>
              </a:p>
              <a:p>
                <a:pPr algn="ctr" eaLnBrk="1" hangingPunct="1"/>
                <a:endParaRPr lang="en-US" sz="1400">
                  <a:effectLst/>
                  <a:latin typeface="Times New Roman" pitchFamily="18" charset="0"/>
                </a:endParaRPr>
              </a:p>
              <a:p>
                <a:pPr algn="ctr" eaLnBrk="1" hangingPunct="1"/>
                <a:endParaRPr lang="en-US" sz="1400">
                  <a:effectLst/>
                  <a:latin typeface="Times New Roman" pitchFamily="18" charset="0"/>
                </a:endParaRPr>
              </a:p>
              <a:p>
                <a:pPr algn="ctr" eaLnBrk="1" hangingPunct="1"/>
                <a:endParaRPr lang="en-US" sz="1400">
                  <a:effectLst/>
                  <a:latin typeface="Times New Roman" pitchFamily="18" charset="0"/>
                </a:endParaRPr>
              </a:p>
            </p:txBody>
          </p:sp>
          <p:sp>
            <p:nvSpPr>
              <p:cNvPr id="1027130" name="Text Box 58"/>
              <p:cNvSpPr txBox="1">
                <a:spLocks noChangeArrowheads="1"/>
              </p:cNvSpPr>
              <p:nvPr/>
            </p:nvSpPr>
            <p:spPr bwMode="auto">
              <a:xfrm>
                <a:off x="3208" y="2490"/>
                <a:ext cx="1186" cy="198"/>
              </a:xfrm>
              <a:prstGeom prst="rect">
                <a:avLst/>
              </a:prstGeom>
              <a:gradFill rotWithShape="1">
                <a:gsLst>
                  <a:gs pos="0">
                    <a:srgbClr val="B2B2B2">
                      <a:alpha val="60001"/>
                    </a:srgbClr>
                  </a:gs>
                  <a:gs pos="50000">
                    <a:srgbClr val="FFFFFF">
                      <a:alpha val="60001"/>
                    </a:srgbClr>
                  </a:gs>
                  <a:gs pos="100000">
                    <a:srgbClr val="B2B2B2">
                      <a:alpha val="60001"/>
                    </a:srgbClr>
                  </a:gs>
                </a:gsLst>
                <a:lin ang="5400000" scaled="1"/>
              </a:gra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400">
                    <a:solidFill>
                      <a:srgbClr val="006600"/>
                    </a:solidFill>
                    <a:effectLst/>
                    <a:latin typeface="Times New Roman" pitchFamily="18" charset="0"/>
                  </a:rPr>
                  <a:t>Serial Number</a:t>
                </a:r>
              </a:p>
            </p:txBody>
          </p:sp>
          <p:sp>
            <p:nvSpPr>
              <p:cNvPr id="1027131" name="Text Box 59"/>
              <p:cNvSpPr txBox="1">
                <a:spLocks noChangeArrowheads="1"/>
              </p:cNvSpPr>
              <p:nvPr/>
            </p:nvSpPr>
            <p:spPr bwMode="auto">
              <a:xfrm>
                <a:off x="3209" y="2691"/>
                <a:ext cx="1184" cy="198"/>
              </a:xfrm>
              <a:prstGeom prst="rect">
                <a:avLst/>
              </a:prstGeom>
              <a:gradFill rotWithShape="1">
                <a:gsLst>
                  <a:gs pos="0">
                    <a:srgbClr val="B2B2B2">
                      <a:alpha val="60001"/>
                    </a:srgbClr>
                  </a:gs>
                  <a:gs pos="50000">
                    <a:srgbClr val="FFFFFF">
                      <a:alpha val="60001"/>
                    </a:srgbClr>
                  </a:gs>
                  <a:gs pos="100000">
                    <a:srgbClr val="B2B2B2">
                      <a:alpha val="60001"/>
                    </a:srgbClr>
                  </a:gs>
                </a:gsLst>
                <a:lin ang="5400000" scaled="1"/>
              </a:gra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400">
                    <a:solidFill>
                      <a:srgbClr val="006600"/>
                    </a:solidFill>
                    <a:effectLst/>
                    <a:latin typeface="Times New Roman" pitchFamily="18" charset="0"/>
                  </a:rPr>
                  <a:t>Revocation Date</a:t>
                </a:r>
              </a:p>
            </p:txBody>
          </p:sp>
          <p:sp>
            <p:nvSpPr>
              <p:cNvPr id="1027132" name="Text Box 60"/>
              <p:cNvSpPr txBox="1">
                <a:spLocks noChangeArrowheads="1"/>
              </p:cNvSpPr>
              <p:nvPr/>
            </p:nvSpPr>
            <p:spPr bwMode="auto">
              <a:xfrm>
                <a:off x="3209" y="2888"/>
                <a:ext cx="1184" cy="198"/>
              </a:xfrm>
              <a:prstGeom prst="rect">
                <a:avLst/>
              </a:prstGeom>
              <a:gradFill rotWithShape="1">
                <a:gsLst>
                  <a:gs pos="0">
                    <a:srgbClr val="B2B2B2">
                      <a:alpha val="60001"/>
                    </a:srgbClr>
                  </a:gs>
                  <a:gs pos="50000">
                    <a:srgbClr val="FFFFFF">
                      <a:alpha val="60001"/>
                    </a:srgbClr>
                  </a:gs>
                  <a:gs pos="100000">
                    <a:srgbClr val="B2B2B2">
                      <a:alpha val="60001"/>
                    </a:srgbClr>
                  </a:gs>
                </a:gsLst>
                <a:lin ang="5400000" scaled="1"/>
              </a:gra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400">
                    <a:solidFill>
                      <a:srgbClr val="006600"/>
                    </a:solidFill>
                    <a:effectLst/>
                    <a:latin typeface="Times New Roman" pitchFamily="18" charset="0"/>
                  </a:rPr>
                  <a:t>CRL Entry Extensions</a:t>
                </a:r>
              </a:p>
            </p:txBody>
          </p:sp>
        </p:grpSp>
      </p:grpSp>
      <p:sp>
        <p:nvSpPr>
          <p:cNvPr id="1027133" name="Rectangle 61"/>
          <p:cNvSpPr>
            <a:spLocks noChangeArrowheads="1"/>
          </p:cNvSpPr>
          <p:nvPr/>
        </p:nvSpPr>
        <p:spPr bwMode="auto">
          <a:xfrm>
            <a:off x="5915025" y="5678488"/>
            <a:ext cx="3076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i="1">
                <a:solidFill>
                  <a:srgbClr val="000099"/>
                </a:solidFill>
                <a:effectLst/>
                <a:latin typeface="Times New Roman" pitchFamily="18" charset="0"/>
              </a:rPr>
              <a:t>Phiên bản 2 theo chuẩn của CRL</a:t>
            </a:r>
          </a:p>
        </p:txBody>
      </p:sp>
      <p:sp>
        <p:nvSpPr>
          <p:cNvPr id="32"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18</a:t>
            </a:fld>
            <a:endParaRPr lang="en-US" dirty="0">
              <a:latin typeface="+mn-lt"/>
            </a:endParaRPr>
          </a:p>
        </p:txBody>
      </p:sp>
    </p:spTree>
    <p:extLst>
      <p:ext uri="{BB962C8B-B14F-4D97-AF65-F5344CB8AC3E}">
        <p14:creationId xmlns:p14="http://schemas.microsoft.com/office/powerpoint/2010/main" val="7011104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027105"/>
                                        </p:tgtEl>
                                        <p:attrNameLst>
                                          <p:attrName>style.visibility</p:attrName>
                                        </p:attrNameLst>
                                      </p:cBhvr>
                                      <p:to>
                                        <p:strVal val="visible"/>
                                      </p:to>
                                    </p:set>
                                    <p:animEffect transition="in" filter="slide(fromBottom)">
                                      <p:cBhvr>
                                        <p:cTn id="7" dur="500"/>
                                        <p:tgtEl>
                                          <p:spTgt spid="1027105"/>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027106"/>
                                        </p:tgtEl>
                                        <p:attrNameLst>
                                          <p:attrName>style.visibility</p:attrName>
                                        </p:attrNameLst>
                                      </p:cBhvr>
                                      <p:to>
                                        <p:strVal val="visible"/>
                                      </p:to>
                                    </p:set>
                                    <p:animEffect transition="in" filter="slide(fromBottom)">
                                      <p:cBhvr>
                                        <p:cTn id="10" dur="500"/>
                                        <p:tgtEl>
                                          <p:spTgt spid="1027106"/>
                                        </p:tgtEl>
                                      </p:cBhvr>
                                    </p:animEffect>
                                  </p:childTnLst>
                                </p:cTn>
                              </p:par>
                            </p:childTnLst>
                          </p:cTn>
                        </p:par>
                        <p:par>
                          <p:cTn id="11" fill="hold" nodeType="afterGroup">
                            <p:stCondLst>
                              <p:cond delay="500"/>
                            </p:stCondLst>
                            <p:childTnLst>
                              <p:par>
                                <p:cTn id="12" presetID="9" presetClass="entr" presetSubtype="0" fill="hold" nodeType="afterEffect">
                                  <p:stCondLst>
                                    <p:cond delay="0"/>
                                  </p:stCondLst>
                                  <p:childTnLst>
                                    <p:set>
                                      <p:cBhvr>
                                        <p:cTn id="13" dur="1" fill="hold">
                                          <p:stCondLst>
                                            <p:cond delay="0"/>
                                          </p:stCondLst>
                                        </p:cTn>
                                        <p:tgtEl>
                                          <p:spTgt spid="1027107"/>
                                        </p:tgtEl>
                                        <p:attrNameLst>
                                          <p:attrName>style.visibility</p:attrName>
                                        </p:attrNameLst>
                                      </p:cBhvr>
                                      <p:to>
                                        <p:strVal val="visible"/>
                                      </p:to>
                                    </p:set>
                                    <p:animEffect transition="in" filter="dissolve">
                                      <p:cBhvr>
                                        <p:cTn id="14" dur="500"/>
                                        <p:tgtEl>
                                          <p:spTgt spid="1027107"/>
                                        </p:tgtEl>
                                      </p:cBhvr>
                                    </p:animEffect>
                                  </p:childTnLst>
                                </p:cTn>
                              </p:par>
                            </p:childTnLst>
                          </p:cTn>
                        </p:par>
                        <p:par>
                          <p:cTn id="15" fill="hold" nodeType="afterGroup">
                            <p:stCondLst>
                              <p:cond delay="1000"/>
                            </p:stCondLst>
                            <p:childTnLst>
                              <p:par>
                                <p:cTn id="16" presetID="12" presetClass="entr" presetSubtype="4" fill="hold" grpId="0" nodeType="afterEffect">
                                  <p:stCondLst>
                                    <p:cond delay="0"/>
                                  </p:stCondLst>
                                  <p:childTnLst>
                                    <p:set>
                                      <p:cBhvr>
                                        <p:cTn id="17" dur="1" fill="hold">
                                          <p:stCondLst>
                                            <p:cond delay="0"/>
                                          </p:stCondLst>
                                        </p:cTn>
                                        <p:tgtEl>
                                          <p:spTgt spid="1027113"/>
                                        </p:tgtEl>
                                        <p:attrNameLst>
                                          <p:attrName>style.visibility</p:attrName>
                                        </p:attrNameLst>
                                      </p:cBhvr>
                                      <p:to>
                                        <p:strVal val="visible"/>
                                      </p:to>
                                    </p:set>
                                    <p:animEffect transition="in" filter="slide(fromBottom)">
                                      <p:cBhvr>
                                        <p:cTn id="18" dur="500"/>
                                        <p:tgtEl>
                                          <p:spTgt spid="1027113"/>
                                        </p:tgtEl>
                                      </p:cBhvr>
                                    </p:animEffect>
                                  </p:childTnLst>
                                </p:cTn>
                              </p:par>
                            </p:childTnLst>
                          </p:cTn>
                        </p:par>
                        <p:par>
                          <p:cTn id="19" fill="hold" nodeType="afterGroup">
                            <p:stCondLst>
                              <p:cond delay="1500"/>
                            </p:stCondLst>
                            <p:childTnLst>
                              <p:par>
                                <p:cTn id="20" presetID="9" presetClass="entr" presetSubtype="0" fill="hold" nodeType="afterEffect">
                                  <p:stCondLst>
                                    <p:cond delay="0"/>
                                  </p:stCondLst>
                                  <p:childTnLst>
                                    <p:set>
                                      <p:cBhvr>
                                        <p:cTn id="21" dur="1" fill="hold">
                                          <p:stCondLst>
                                            <p:cond delay="0"/>
                                          </p:stCondLst>
                                        </p:cTn>
                                        <p:tgtEl>
                                          <p:spTgt spid="1027115"/>
                                        </p:tgtEl>
                                        <p:attrNameLst>
                                          <p:attrName>style.visibility</p:attrName>
                                        </p:attrNameLst>
                                      </p:cBhvr>
                                      <p:to>
                                        <p:strVal val="visible"/>
                                      </p:to>
                                    </p:set>
                                    <p:animEffect transition="in" filter="dissolve">
                                      <p:cBhvr>
                                        <p:cTn id="22" dur="500"/>
                                        <p:tgtEl>
                                          <p:spTgt spid="1027115"/>
                                        </p:tgtEl>
                                      </p:cBhvr>
                                    </p:animEffect>
                                  </p:childTnLst>
                                </p:cTn>
                              </p:par>
                            </p:childTnLst>
                          </p:cTn>
                        </p:par>
                        <p:par>
                          <p:cTn id="23" fill="hold" nodeType="afterGroup">
                            <p:stCondLst>
                              <p:cond delay="2000"/>
                            </p:stCondLst>
                            <p:childTnLst>
                              <p:par>
                                <p:cTn id="24" presetID="12" presetClass="entr" presetSubtype="4" fill="hold" grpId="0" nodeType="afterEffect">
                                  <p:stCondLst>
                                    <p:cond delay="0"/>
                                  </p:stCondLst>
                                  <p:childTnLst>
                                    <p:set>
                                      <p:cBhvr>
                                        <p:cTn id="25" dur="1" fill="hold">
                                          <p:stCondLst>
                                            <p:cond delay="0"/>
                                          </p:stCondLst>
                                        </p:cTn>
                                        <p:tgtEl>
                                          <p:spTgt spid="1027114"/>
                                        </p:tgtEl>
                                        <p:attrNameLst>
                                          <p:attrName>style.visibility</p:attrName>
                                        </p:attrNameLst>
                                      </p:cBhvr>
                                      <p:to>
                                        <p:strVal val="visible"/>
                                      </p:to>
                                    </p:set>
                                    <p:animEffect transition="in" filter="slide(fromBottom)">
                                      <p:cBhvr>
                                        <p:cTn id="26" dur="500"/>
                                        <p:tgtEl>
                                          <p:spTgt spid="102711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1027119"/>
                                        </p:tgtEl>
                                        <p:attrNameLst>
                                          <p:attrName>style.visibility</p:attrName>
                                        </p:attrNameLst>
                                      </p:cBhvr>
                                      <p:to>
                                        <p:strVal val="visible"/>
                                      </p:to>
                                    </p:set>
                                    <p:animEffect transition="in" filter="dissolve">
                                      <p:cBhvr>
                                        <p:cTn id="31" dur="500"/>
                                        <p:tgtEl>
                                          <p:spTgt spid="1027119"/>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027133"/>
                                        </p:tgtEl>
                                        <p:attrNameLst>
                                          <p:attrName>style.visibility</p:attrName>
                                        </p:attrNameLst>
                                      </p:cBhvr>
                                      <p:to>
                                        <p:strVal val="visible"/>
                                      </p:to>
                                    </p:set>
                                    <p:animEffect transition="in" filter="dissolve">
                                      <p:cBhvr>
                                        <p:cTn id="34" dur="500"/>
                                        <p:tgtEl>
                                          <p:spTgt spid="1027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105" grpId="0" animBg="1"/>
      <p:bldP spid="1027106" grpId="0" animBg="1"/>
      <p:bldP spid="1027113" grpId="0" animBg="1"/>
      <p:bldP spid="1027114" grpId="0" animBg="1"/>
      <p:bldP spid="102713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098" name="Rectangle 2"/>
          <p:cNvSpPr>
            <a:spLocks noGrp="1" noChangeArrowheads="1"/>
          </p:cNvSpPr>
          <p:nvPr>
            <p:ph type="title"/>
          </p:nvPr>
        </p:nvSpPr>
        <p:spPr>
          <a:xfrm>
            <a:off x="1378424" y="42622"/>
            <a:ext cx="7765576" cy="967312"/>
          </a:xfrm>
        </p:spPr>
        <p:txBody>
          <a:bodyPr/>
          <a:lstStyle/>
          <a:p>
            <a:r>
              <a:rPr lang="en-US" dirty="0"/>
              <a:t>Certificate Authority System – CA(S)</a:t>
            </a:r>
          </a:p>
        </p:txBody>
      </p:sp>
      <p:sp>
        <p:nvSpPr>
          <p:cNvPr id="1028184" name="Text Box 88"/>
          <p:cNvSpPr txBox="1">
            <a:spLocks noChangeArrowheads="1"/>
          </p:cNvSpPr>
          <p:nvPr/>
        </p:nvSpPr>
        <p:spPr bwMode="auto">
          <a:xfrm>
            <a:off x="1600200" y="1943100"/>
            <a:ext cx="1620838" cy="314325"/>
          </a:xfrm>
          <a:prstGeom prst="rect">
            <a:avLst/>
          </a:prstGeom>
          <a:gradFill rotWithShape="1">
            <a:gsLst>
              <a:gs pos="0">
                <a:srgbClr val="3366FF">
                  <a:alpha val="56000"/>
                </a:srgbClr>
              </a:gs>
              <a:gs pos="50000">
                <a:srgbClr val="FFFFFF">
                  <a:alpha val="56000"/>
                </a:srgbClr>
              </a:gs>
              <a:gs pos="100000">
                <a:srgbClr val="3366FF">
                  <a:alpha val="56000"/>
                </a:srgbClr>
              </a:gs>
            </a:gsLst>
            <a:lin ang="5400000" scaled="1"/>
          </a:gradFill>
          <a:ln w="9525">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400">
                <a:solidFill>
                  <a:srgbClr val="3333CC"/>
                </a:solidFill>
                <a:effectLst/>
                <a:latin typeface="Times New Roman" pitchFamily="18" charset="0"/>
              </a:rPr>
              <a:t>Chứng nhận</a:t>
            </a:r>
          </a:p>
        </p:txBody>
      </p:sp>
      <p:sp>
        <p:nvSpPr>
          <p:cNvPr id="1028185" name="Text Box 89"/>
          <p:cNvSpPr txBox="1">
            <a:spLocks noChangeArrowheads="1"/>
          </p:cNvSpPr>
          <p:nvPr/>
        </p:nvSpPr>
        <p:spPr bwMode="auto">
          <a:xfrm>
            <a:off x="1600200" y="2476500"/>
            <a:ext cx="1620838" cy="314325"/>
          </a:xfrm>
          <a:prstGeom prst="rect">
            <a:avLst/>
          </a:prstGeom>
          <a:gradFill rotWithShape="1">
            <a:gsLst>
              <a:gs pos="0">
                <a:srgbClr val="3366FF">
                  <a:alpha val="56000"/>
                </a:srgbClr>
              </a:gs>
              <a:gs pos="50000">
                <a:srgbClr val="FFFFFF">
                  <a:alpha val="56000"/>
                </a:srgbClr>
              </a:gs>
              <a:gs pos="100000">
                <a:srgbClr val="3366FF">
                  <a:alpha val="56000"/>
                </a:srgbClr>
              </a:gs>
            </a:gsLst>
            <a:lin ang="5400000" scaled="1"/>
          </a:gradFill>
          <a:ln w="9525">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400">
                <a:solidFill>
                  <a:srgbClr val="3333CC"/>
                </a:solidFill>
                <a:effectLst/>
                <a:latin typeface="Times New Roman" pitchFamily="18" charset="0"/>
              </a:rPr>
              <a:t> Thông tin cập nhật</a:t>
            </a:r>
          </a:p>
        </p:txBody>
      </p:sp>
      <p:sp>
        <p:nvSpPr>
          <p:cNvPr id="1028186" name="Text Box 90"/>
          <p:cNvSpPr txBox="1">
            <a:spLocks noChangeArrowheads="1"/>
          </p:cNvSpPr>
          <p:nvPr/>
        </p:nvSpPr>
        <p:spPr bwMode="auto">
          <a:xfrm>
            <a:off x="4316413" y="2008188"/>
            <a:ext cx="1682750" cy="1201737"/>
          </a:xfrm>
          <a:prstGeom prst="rect">
            <a:avLst/>
          </a:prstGeom>
          <a:gradFill rotWithShape="1">
            <a:gsLst>
              <a:gs pos="0">
                <a:srgbClr val="FFCC00">
                  <a:alpha val="60001"/>
                </a:srgbClr>
              </a:gs>
              <a:gs pos="50000">
                <a:srgbClr val="FFFFFF">
                  <a:alpha val="60001"/>
                </a:srgbClr>
              </a:gs>
              <a:gs pos="100000">
                <a:srgbClr val="FFCC00">
                  <a:alpha val="60001"/>
                </a:srgbClr>
              </a:gs>
            </a:gsLst>
            <a:lin ang="5400000" scaled="1"/>
          </a:gra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800">
                <a:solidFill>
                  <a:srgbClr val="CC3300"/>
                </a:solidFill>
                <a:effectLst/>
                <a:latin typeface="Times New Roman" pitchFamily="18" charset="0"/>
              </a:rPr>
              <a:t>Chứng nhận</a:t>
            </a:r>
          </a:p>
          <a:p>
            <a:pPr algn="ctr" eaLnBrk="1" hangingPunct="1">
              <a:spcBef>
                <a:spcPct val="50000"/>
              </a:spcBef>
            </a:pPr>
            <a:r>
              <a:rPr lang="en-US" sz="1800">
                <a:solidFill>
                  <a:srgbClr val="CC3300"/>
                </a:solidFill>
                <a:effectLst/>
                <a:latin typeface="Times New Roman" pitchFamily="18" charset="0"/>
              </a:rPr>
              <a:t>Chữ ký</a:t>
            </a:r>
          </a:p>
          <a:p>
            <a:pPr algn="ctr" eaLnBrk="1" hangingPunct="1">
              <a:spcBef>
                <a:spcPct val="50000"/>
              </a:spcBef>
            </a:pPr>
            <a:r>
              <a:rPr lang="en-US" sz="1800">
                <a:solidFill>
                  <a:srgbClr val="CC3300"/>
                </a:solidFill>
                <a:effectLst/>
                <a:latin typeface="Times New Roman" pitchFamily="18" charset="0"/>
              </a:rPr>
              <a:t>Thông tin mới</a:t>
            </a:r>
          </a:p>
        </p:txBody>
      </p:sp>
      <p:sp>
        <p:nvSpPr>
          <p:cNvPr id="1028187" name="Text Box 91"/>
          <p:cNvSpPr txBox="1">
            <a:spLocks noChangeArrowheads="1"/>
          </p:cNvSpPr>
          <p:nvPr/>
        </p:nvSpPr>
        <p:spPr bwMode="auto">
          <a:xfrm>
            <a:off x="6950075" y="2300288"/>
            <a:ext cx="2082800" cy="650875"/>
          </a:xfrm>
          <a:prstGeom prst="rect">
            <a:avLst/>
          </a:prstGeom>
          <a:gradFill rotWithShape="1">
            <a:gsLst>
              <a:gs pos="0">
                <a:srgbClr val="FFCC00">
                  <a:alpha val="60001"/>
                </a:srgbClr>
              </a:gs>
              <a:gs pos="50000">
                <a:srgbClr val="FFFFFF">
                  <a:alpha val="60001"/>
                </a:srgbClr>
              </a:gs>
              <a:gs pos="100000">
                <a:srgbClr val="FFCC00">
                  <a:alpha val="60001"/>
                </a:srgbClr>
              </a:gs>
            </a:gsLst>
            <a:lin ang="5400000" scaled="1"/>
          </a:gra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800">
                <a:solidFill>
                  <a:srgbClr val="CC3300"/>
                </a:solidFill>
                <a:effectLst/>
                <a:latin typeface="Times New Roman" pitchFamily="18" charset="0"/>
              </a:rPr>
              <a:t>Chứng nhận được tạo mới</a:t>
            </a:r>
          </a:p>
        </p:txBody>
      </p:sp>
      <p:sp>
        <p:nvSpPr>
          <p:cNvPr id="1028188" name="Text Box 92"/>
          <p:cNvSpPr txBox="1">
            <a:spLocks noChangeArrowheads="1"/>
          </p:cNvSpPr>
          <p:nvPr/>
        </p:nvSpPr>
        <p:spPr bwMode="auto">
          <a:xfrm>
            <a:off x="1600200" y="2987675"/>
            <a:ext cx="1620838" cy="314325"/>
          </a:xfrm>
          <a:prstGeom prst="rect">
            <a:avLst/>
          </a:prstGeom>
          <a:gradFill rotWithShape="1">
            <a:gsLst>
              <a:gs pos="0">
                <a:srgbClr val="3366FF">
                  <a:alpha val="56000"/>
                </a:srgbClr>
              </a:gs>
              <a:gs pos="50000">
                <a:srgbClr val="FFFFFF">
                  <a:alpha val="56000"/>
                </a:srgbClr>
              </a:gs>
              <a:gs pos="100000">
                <a:srgbClr val="3366FF">
                  <a:alpha val="56000"/>
                </a:srgbClr>
              </a:gs>
            </a:gsLst>
            <a:lin ang="5400000" scaled="1"/>
          </a:gradFill>
          <a:ln w="9525">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400">
                <a:solidFill>
                  <a:srgbClr val="3333CC"/>
                </a:solidFill>
                <a:effectLst/>
                <a:latin typeface="Times New Roman" pitchFamily="18" charset="0"/>
              </a:rPr>
              <a:t> Khoá bí mật</a:t>
            </a:r>
          </a:p>
        </p:txBody>
      </p:sp>
      <p:grpSp>
        <p:nvGrpSpPr>
          <p:cNvPr id="1028189" name="Group 93"/>
          <p:cNvGrpSpPr>
            <a:grpSpLocks/>
          </p:cNvGrpSpPr>
          <p:nvPr/>
        </p:nvGrpSpPr>
        <p:grpSpPr bwMode="auto">
          <a:xfrm>
            <a:off x="3236913" y="2132013"/>
            <a:ext cx="1144587" cy="1057275"/>
            <a:chOff x="1825" y="1411"/>
            <a:chExt cx="721" cy="666"/>
          </a:xfrm>
        </p:grpSpPr>
        <p:sp>
          <p:nvSpPr>
            <p:cNvPr id="1028190" name="Text Box 94"/>
            <p:cNvSpPr txBox="1">
              <a:spLocks noChangeArrowheads="1"/>
            </p:cNvSpPr>
            <p:nvPr/>
          </p:nvSpPr>
          <p:spPr bwMode="auto">
            <a:xfrm>
              <a:off x="2062" y="1511"/>
              <a:ext cx="4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b="1">
                  <a:solidFill>
                    <a:srgbClr val="A50021"/>
                  </a:solidFill>
                  <a:effectLst/>
                  <a:latin typeface="Times New Roman" pitchFamily="18" charset="0"/>
                </a:rPr>
                <a:t>Client</a:t>
              </a:r>
            </a:p>
          </p:txBody>
        </p:sp>
        <p:grpSp>
          <p:nvGrpSpPr>
            <p:cNvPr id="1028191" name="Group 95"/>
            <p:cNvGrpSpPr>
              <a:grpSpLocks/>
            </p:cNvGrpSpPr>
            <p:nvPr/>
          </p:nvGrpSpPr>
          <p:grpSpPr bwMode="auto">
            <a:xfrm>
              <a:off x="1825" y="1411"/>
              <a:ext cx="645" cy="666"/>
              <a:chOff x="1825" y="1411"/>
              <a:chExt cx="645" cy="666"/>
            </a:xfrm>
          </p:grpSpPr>
          <p:sp>
            <p:nvSpPr>
              <p:cNvPr id="1028192" name="Line 96"/>
              <p:cNvSpPr>
                <a:spLocks noChangeShapeType="1"/>
              </p:cNvSpPr>
              <p:nvPr/>
            </p:nvSpPr>
            <p:spPr bwMode="auto">
              <a:xfrm flipV="1">
                <a:off x="1833" y="1747"/>
                <a:ext cx="300"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193" name="Line 97"/>
              <p:cNvSpPr>
                <a:spLocks noChangeShapeType="1"/>
              </p:cNvSpPr>
              <p:nvPr/>
            </p:nvSpPr>
            <p:spPr bwMode="auto">
              <a:xfrm>
                <a:off x="2140" y="1746"/>
                <a:ext cx="330"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194" name="Line 98"/>
              <p:cNvSpPr>
                <a:spLocks noChangeShapeType="1"/>
              </p:cNvSpPr>
              <p:nvPr/>
            </p:nvSpPr>
            <p:spPr bwMode="auto">
              <a:xfrm flipV="1">
                <a:off x="1825" y="2070"/>
                <a:ext cx="300"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195" name="Line 99"/>
              <p:cNvSpPr>
                <a:spLocks noChangeShapeType="1"/>
              </p:cNvSpPr>
              <p:nvPr/>
            </p:nvSpPr>
            <p:spPr bwMode="auto">
              <a:xfrm flipV="1">
                <a:off x="1833" y="1411"/>
                <a:ext cx="300"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196" name="Line 100"/>
              <p:cNvSpPr>
                <a:spLocks noChangeShapeType="1"/>
              </p:cNvSpPr>
              <p:nvPr/>
            </p:nvSpPr>
            <p:spPr bwMode="auto">
              <a:xfrm>
                <a:off x="2133" y="1411"/>
                <a:ext cx="0" cy="666"/>
              </a:xfrm>
              <a:prstGeom prst="line">
                <a:avLst/>
              </a:prstGeom>
              <a:noFill/>
              <a:ln w="28575">
                <a:solidFill>
                  <a:srgbClr val="FFCC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1028197" name="Group 101"/>
          <p:cNvGrpSpPr>
            <a:grpSpLocks/>
          </p:cNvGrpSpPr>
          <p:nvPr/>
        </p:nvGrpSpPr>
        <p:grpSpPr bwMode="auto">
          <a:xfrm>
            <a:off x="6065838" y="2271713"/>
            <a:ext cx="817562" cy="336550"/>
            <a:chOff x="3094" y="1415"/>
            <a:chExt cx="515" cy="212"/>
          </a:xfrm>
        </p:grpSpPr>
        <p:sp>
          <p:nvSpPr>
            <p:cNvPr id="1028198" name="Text Box 102"/>
            <p:cNvSpPr txBox="1">
              <a:spLocks noChangeArrowheads="1"/>
            </p:cNvSpPr>
            <p:nvPr/>
          </p:nvSpPr>
          <p:spPr bwMode="auto">
            <a:xfrm>
              <a:off x="3094" y="1415"/>
              <a:ext cx="51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b="1">
                  <a:solidFill>
                    <a:srgbClr val="A50021"/>
                  </a:solidFill>
                  <a:effectLst/>
                  <a:latin typeface="Times New Roman" pitchFamily="18" charset="0"/>
                </a:rPr>
                <a:t>Server</a:t>
              </a:r>
            </a:p>
          </p:txBody>
        </p:sp>
        <p:sp>
          <p:nvSpPr>
            <p:cNvPr id="1028199" name="Line 103"/>
            <p:cNvSpPr>
              <a:spLocks noChangeShapeType="1"/>
            </p:cNvSpPr>
            <p:nvPr/>
          </p:nvSpPr>
          <p:spPr bwMode="auto">
            <a:xfrm rot="-5400000">
              <a:off x="3349" y="1386"/>
              <a:ext cx="0" cy="477"/>
            </a:xfrm>
            <a:prstGeom prst="line">
              <a:avLst/>
            </a:prstGeom>
            <a:noFill/>
            <a:ln w="2857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28200" name="Rectangle 104"/>
          <p:cNvSpPr>
            <a:spLocks noChangeArrowheads="1"/>
          </p:cNvSpPr>
          <p:nvPr/>
        </p:nvSpPr>
        <p:spPr bwMode="auto">
          <a:xfrm>
            <a:off x="3703638" y="1160463"/>
            <a:ext cx="1933575" cy="48895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600" b="1">
                <a:solidFill>
                  <a:srgbClr val="3333CC"/>
                </a:solidFill>
                <a:effectLst/>
                <a:latin typeface="Times New Roman" pitchFamily="18" charset="0"/>
              </a:rPr>
              <a:t>Update Cert</a:t>
            </a:r>
          </a:p>
        </p:txBody>
      </p:sp>
      <p:sp>
        <p:nvSpPr>
          <p:cNvPr id="1028201" name="Rectangle 105"/>
          <p:cNvSpPr>
            <a:spLocks noChangeArrowheads="1"/>
          </p:cNvSpPr>
          <p:nvPr/>
        </p:nvSpPr>
        <p:spPr bwMode="auto">
          <a:xfrm>
            <a:off x="3732213" y="3581400"/>
            <a:ext cx="1878012" cy="48895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600" b="1">
                <a:solidFill>
                  <a:srgbClr val="3333CC"/>
                </a:solidFill>
                <a:effectLst/>
                <a:latin typeface="Times New Roman" pitchFamily="18" charset="0"/>
              </a:rPr>
              <a:t>Search Cert</a:t>
            </a:r>
          </a:p>
        </p:txBody>
      </p:sp>
      <p:sp>
        <p:nvSpPr>
          <p:cNvPr id="1028202" name="Text Box 106"/>
          <p:cNvSpPr txBox="1">
            <a:spLocks noChangeArrowheads="1"/>
          </p:cNvSpPr>
          <p:nvPr/>
        </p:nvSpPr>
        <p:spPr bwMode="auto">
          <a:xfrm>
            <a:off x="2892425" y="4740275"/>
            <a:ext cx="1903413" cy="346075"/>
          </a:xfrm>
          <a:prstGeom prst="rect">
            <a:avLst/>
          </a:prstGeom>
          <a:gradFill rotWithShape="1">
            <a:gsLst>
              <a:gs pos="0">
                <a:srgbClr val="0066FF">
                  <a:alpha val="60001"/>
                </a:srgbClr>
              </a:gs>
              <a:gs pos="50000">
                <a:srgbClr val="FFFFFF">
                  <a:alpha val="60001"/>
                </a:srgbClr>
              </a:gs>
              <a:gs pos="100000">
                <a:srgbClr val="0066FF">
                  <a:alpha val="60001"/>
                </a:srgbClr>
              </a:gs>
            </a:gsLst>
            <a:lin ang="5400000" scaled="1"/>
          </a:gradFill>
          <a:ln w="9525">
            <a:solidFill>
              <a:srgbClr val="00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a:solidFill>
                  <a:srgbClr val="0000FF"/>
                </a:solidFill>
                <a:effectLst/>
                <a:latin typeface="Times New Roman" pitchFamily="18" charset="0"/>
              </a:rPr>
              <a:t>Thông tin tìm kiếm</a:t>
            </a:r>
          </a:p>
        </p:txBody>
      </p:sp>
      <p:sp>
        <p:nvSpPr>
          <p:cNvPr id="1028203" name="Line 107"/>
          <p:cNvSpPr>
            <a:spLocks noChangeShapeType="1"/>
          </p:cNvSpPr>
          <p:nvPr/>
        </p:nvSpPr>
        <p:spPr bwMode="auto">
          <a:xfrm>
            <a:off x="4795838" y="4913313"/>
            <a:ext cx="901700"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204" name="Text Box 108"/>
          <p:cNvSpPr txBox="1">
            <a:spLocks noChangeArrowheads="1"/>
          </p:cNvSpPr>
          <p:nvPr/>
        </p:nvSpPr>
        <p:spPr bwMode="auto">
          <a:xfrm>
            <a:off x="5688013" y="4618038"/>
            <a:ext cx="2171700" cy="590550"/>
          </a:xfrm>
          <a:prstGeom prst="rect">
            <a:avLst/>
          </a:prstGeom>
          <a:gradFill rotWithShape="1">
            <a:gsLst>
              <a:gs pos="0">
                <a:srgbClr val="FFCC00">
                  <a:alpha val="58000"/>
                </a:srgbClr>
              </a:gs>
              <a:gs pos="50000">
                <a:srgbClr val="FFFFFF">
                  <a:alpha val="58000"/>
                </a:srgbClr>
              </a:gs>
              <a:gs pos="100000">
                <a:srgbClr val="FFCC00">
                  <a:alpha val="58000"/>
                </a:srgbClr>
              </a:gs>
            </a:gsLst>
            <a:lin ang="5400000" scaled="1"/>
          </a:gra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a:solidFill>
                  <a:srgbClr val="A50021"/>
                </a:solidFill>
                <a:effectLst/>
                <a:latin typeface="Times New Roman" pitchFamily="18" charset="0"/>
              </a:rPr>
              <a:t>Danh sách chứng nhận tìm thấy</a:t>
            </a:r>
          </a:p>
        </p:txBody>
      </p:sp>
      <p:sp>
        <p:nvSpPr>
          <p:cNvPr id="1028205" name="Text Box 109"/>
          <p:cNvSpPr txBox="1">
            <a:spLocks noChangeArrowheads="1"/>
          </p:cNvSpPr>
          <p:nvPr/>
        </p:nvSpPr>
        <p:spPr bwMode="auto">
          <a:xfrm>
            <a:off x="3427413" y="4195763"/>
            <a:ext cx="742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a:solidFill>
                  <a:srgbClr val="A50021"/>
                </a:solidFill>
                <a:effectLst/>
                <a:latin typeface="Times New Roman" pitchFamily="18" charset="0"/>
              </a:rPr>
              <a:t>Client</a:t>
            </a:r>
          </a:p>
        </p:txBody>
      </p:sp>
      <p:sp>
        <p:nvSpPr>
          <p:cNvPr id="1028206" name="Text Box 110"/>
          <p:cNvSpPr txBox="1">
            <a:spLocks noChangeArrowheads="1"/>
          </p:cNvSpPr>
          <p:nvPr/>
        </p:nvSpPr>
        <p:spPr bwMode="auto">
          <a:xfrm>
            <a:off x="6373813" y="4187825"/>
            <a:ext cx="781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a:solidFill>
                  <a:srgbClr val="A50021"/>
                </a:solidFill>
                <a:effectLst/>
                <a:latin typeface="Times New Roman" pitchFamily="18" charset="0"/>
              </a:rPr>
              <a:t>Server</a:t>
            </a:r>
          </a:p>
        </p:txBody>
      </p:sp>
      <p:sp>
        <p:nvSpPr>
          <p:cNvPr id="1028207" name="Text Box 111"/>
          <p:cNvSpPr txBox="1">
            <a:spLocks noChangeArrowheads="1"/>
          </p:cNvSpPr>
          <p:nvPr/>
        </p:nvSpPr>
        <p:spPr bwMode="auto">
          <a:xfrm>
            <a:off x="2905125" y="5407025"/>
            <a:ext cx="1903413" cy="346075"/>
          </a:xfrm>
          <a:prstGeom prst="rect">
            <a:avLst/>
          </a:prstGeom>
          <a:gradFill rotWithShape="1">
            <a:gsLst>
              <a:gs pos="0">
                <a:srgbClr val="0066FF">
                  <a:alpha val="60001"/>
                </a:srgbClr>
              </a:gs>
              <a:gs pos="50000">
                <a:srgbClr val="FFFFFF">
                  <a:alpha val="60001"/>
                </a:srgbClr>
              </a:gs>
              <a:gs pos="100000">
                <a:srgbClr val="0066FF">
                  <a:alpha val="60001"/>
                </a:srgbClr>
              </a:gs>
            </a:gsLst>
            <a:lin ang="5400000" scaled="1"/>
          </a:gradFill>
          <a:ln w="9525">
            <a:solidFill>
              <a:srgbClr val="00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a:solidFill>
                  <a:srgbClr val="0000FF"/>
                </a:solidFill>
                <a:effectLst/>
                <a:latin typeface="Times New Roman" pitchFamily="18" charset="0"/>
              </a:rPr>
              <a:t>Import chứng nhận</a:t>
            </a:r>
          </a:p>
        </p:txBody>
      </p:sp>
      <p:sp>
        <p:nvSpPr>
          <p:cNvPr id="1028208" name="Text Box 112"/>
          <p:cNvSpPr txBox="1">
            <a:spLocks noChangeArrowheads="1"/>
          </p:cNvSpPr>
          <p:nvPr/>
        </p:nvSpPr>
        <p:spPr bwMode="auto">
          <a:xfrm>
            <a:off x="5700713" y="5284788"/>
            <a:ext cx="2171700" cy="590550"/>
          </a:xfrm>
          <a:prstGeom prst="rect">
            <a:avLst/>
          </a:prstGeom>
          <a:gradFill rotWithShape="1">
            <a:gsLst>
              <a:gs pos="0">
                <a:srgbClr val="FFCC00">
                  <a:alpha val="58000"/>
                </a:srgbClr>
              </a:gs>
              <a:gs pos="50000">
                <a:srgbClr val="FFFFFF">
                  <a:alpha val="58000"/>
                </a:srgbClr>
              </a:gs>
              <a:gs pos="100000">
                <a:srgbClr val="FFCC00">
                  <a:alpha val="58000"/>
                </a:srgbClr>
              </a:gs>
            </a:gsLst>
            <a:lin ang="5400000" scaled="1"/>
          </a:gra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a:solidFill>
                  <a:srgbClr val="A50021"/>
                </a:solidFill>
                <a:effectLst/>
                <a:latin typeface="Times New Roman" pitchFamily="18" charset="0"/>
              </a:rPr>
              <a:t>Tạo chứng nhận cần import </a:t>
            </a:r>
          </a:p>
        </p:txBody>
      </p:sp>
      <p:sp>
        <p:nvSpPr>
          <p:cNvPr id="1028209" name="Line 113"/>
          <p:cNvSpPr>
            <a:spLocks noChangeShapeType="1"/>
          </p:cNvSpPr>
          <p:nvPr/>
        </p:nvSpPr>
        <p:spPr bwMode="auto">
          <a:xfrm>
            <a:off x="4808538" y="5580063"/>
            <a:ext cx="890587"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19</a:t>
            </a:fld>
            <a:endParaRPr lang="en-US" dirty="0">
              <a:latin typeface="+mn-lt"/>
            </a:endParaRPr>
          </a:p>
        </p:txBody>
      </p:sp>
    </p:spTree>
    <p:extLst>
      <p:ext uri="{BB962C8B-B14F-4D97-AF65-F5344CB8AC3E}">
        <p14:creationId xmlns:p14="http://schemas.microsoft.com/office/powerpoint/2010/main" val="14105244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028184"/>
                                        </p:tgtEl>
                                        <p:attrNameLst>
                                          <p:attrName>style.visibility</p:attrName>
                                        </p:attrNameLst>
                                      </p:cBhvr>
                                      <p:to>
                                        <p:strVal val="visible"/>
                                      </p:to>
                                    </p:set>
                                    <p:animEffect transition="in" filter="slide(fromBottom)">
                                      <p:cBhvr>
                                        <p:cTn id="7" dur="500"/>
                                        <p:tgtEl>
                                          <p:spTgt spid="1028184"/>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028185"/>
                                        </p:tgtEl>
                                        <p:attrNameLst>
                                          <p:attrName>style.visibility</p:attrName>
                                        </p:attrNameLst>
                                      </p:cBhvr>
                                      <p:to>
                                        <p:strVal val="visible"/>
                                      </p:to>
                                    </p:set>
                                    <p:animEffect transition="in" filter="slide(fromBottom)">
                                      <p:cBhvr>
                                        <p:cTn id="10" dur="500"/>
                                        <p:tgtEl>
                                          <p:spTgt spid="1028185"/>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1028188"/>
                                        </p:tgtEl>
                                        <p:attrNameLst>
                                          <p:attrName>style.visibility</p:attrName>
                                        </p:attrNameLst>
                                      </p:cBhvr>
                                      <p:to>
                                        <p:strVal val="visible"/>
                                      </p:to>
                                    </p:set>
                                    <p:animEffect transition="in" filter="slide(fromBottom)">
                                      <p:cBhvr>
                                        <p:cTn id="13" dur="500"/>
                                        <p:tgtEl>
                                          <p:spTgt spid="1028188"/>
                                        </p:tgtEl>
                                      </p:cBhvr>
                                    </p:animEffect>
                                  </p:childTnLst>
                                </p:cTn>
                              </p:par>
                            </p:childTnLst>
                          </p:cTn>
                        </p:par>
                        <p:par>
                          <p:cTn id="14" fill="hold" nodeType="afterGroup">
                            <p:stCondLst>
                              <p:cond delay="500"/>
                            </p:stCondLst>
                            <p:childTnLst>
                              <p:par>
                                <p:cTn id="15" presetID="9" presetClass="entr" presetSubtype="0" fill="hold" nodeType="afterEffect">
                                  <p:stCondLst>
                                    <p:cond delay="0"/>
                                  </p:stCondLst>
                                  <p:childTnLst>
                                    <p:set>
                                      <p:cBhvr>
                                        <p:cTn id="16" dur="1" fill="hold">
                                          <p:stCondLst>
                                            <p:cond delay="0"/>
                                          </p:stCondLst>
                                        </p:cTn>
                                        <p:tgtEl>
                                          <p:spTgt spid="1028189"/>
                                        </p:tgtEl>
                                        <p:attrNameLst>
                                          <p:attrName>style.visibility</p:attrName>
                                        </p:attrNameLst>
                                      </p:cBhvr>
                                      <p:to>
                                        <p:strVal val="visible"/>
                                      </p:to>
                                    </p:set>
                                    <p:animEffect transition="in" filter="dissolve">
                                      <p:cBhvr>
                                        <p:cTn id="17" dur="500"/>
                                        <p:tgtEl>
                                          <p:spTgt spid="1028189"/>
                                        </p:tgtEl>
                                      </p:cBhvr>
                                    </p:animEffect>
                                  </p:childTnLst>
                                </p:cTn>
                              </p:par>
                            </p:childTnLst>
                          </p:cTn>
                        </p:par>
                        <p:par>
                          <p:cTn id="18" fill="hold" nodeType="afterGroup">
                            <p:stCondLst>
                              <p:cond delay="1000"/>
                            </p:stCondLst>
                            <p:childTnLst>
                              <p:par>
                                <p:cTn id="19" presetID="12" presetClass="entr" presetSubtype="4" fill="hold" grpId="0" nodeType="afterEffect">
                                  <p:stCondLst>
                                    <p:cond delay="0"/>
                                  </p:stCondLst>
                                  <p:childTnLst>
                                    <p:set>
                                      <p:cBhvr>
                                        <p:cTn id="20" dur="1" fill="hold">
                                          <p:stCondLst>
                                            <p:cond delay="0"/>
                                          </p:stCondLst>
                                        </p:cTn>
                                        <p:tgtEl>
                                          <p:spTgt spid="1028186"/>
                                        </p:tgtEl>
                                        <p:attrNameLst>
                                          <p:attrName>style.visibility</p:attrName>
                                        </p:attrNameLst>
                                      </p:cBhvr>
                                      <p:to>
                                        <p:strVal val="visible"/>
                                      </p:to>
                                    </p:set>
                                    <p:animEffect transition="in" filter="slide(fromBottom)">
                                      <p:cBhvr>
                                        <p:cTn id="21" dur="500"/>
                                        <p:tgtEl>
                                          <p:spTgt spid="1028186"/>
                                        </p:tgtEl>
                                      </p:cBhvr>
                                    </p:animEffect>
                                  </p:childTnLst>
                                </p:cTn>
                              </p:par>
                            </p:childTnLst>
                          </p:cTn>
                        </p:par>
                        <p:par>
                          <p:cTn id="22" fill="hold" nodeType="afterGroup">
                            <p:stCondLst>
                              <p:cond delay="1500"/>
                            </p:stCondLst>
                            <p:childTnLst>
                              <p:par>
                                <p:cTn id="23" presetID="9" presetClass="entr" presetSubtype="0" fill="hold" nodeType="afterEffect">
                                  <p:stCondLst>
                                    <p:cond delay="0"/>
                                  </p:stCondLst>
                                  <p:childTnLst>
                                    <p:set>
                                      <p:cBhvr>
                                        <p:cTn id="24" dur="1" fill="hold">
                                          <p:stCondLst>
                                            <p:cond delay="0"/>
                                          </p:stCondLst>
                                        </p:cTn>
                                        <p:tgtEl>
                                          <p:spTgt spid="1028197"/>
                                        </p:tgtEl>
                                        <p:attrNameLst>
                                          <p:attrName>style.visibility</p:attrName>
                                        </p:attrNameLst>
                                      </p:cBhvr>
                                      <p:to>
                                        <p:strVal val="visible"/>
                                      </p:to>
                                    </p:set>
                                    <p:animEffect transition="in" filter="dissolve">
                                      <p:cBhvr>
                                        <p:cTn id="25" dur="500"/>
                                        <p:tgtEl>
                                          <p:spTgt spid="1028197"/>
                                        </p:tgtEl>
                                      </p:cBhvr>
                                    </p:animEffect>
                                  </p:childTnLst>
                                </p:cTn>
                              </p:par>
                            </p:childTnLst>
                          </p:cTn>
                        </p:par>
                        <p:par>
                          <p:cTn id="26" fill="hold" nodeType="afterGroup">
                            <p:stCondLst>
                              <p:cond delay="2000"/>
                            </p:stCondLst>
                            <p:childTnLst>
                              <p:par>
                                <p:cTn id="27" presetID="12" presetClass="entr" presetSubtype="4" fill="hold" grpId="0" nodeType="afterEffect">
                                  <p:stCondLst>
                                    <p:cond delay="0"/>
                                  </p:stCondLst>
                                  <p:childTnLst>
                                    <p:set>
                                      <p:cBhvr>
                                        <p:cTn id="28" dur="1" fill="hold">
                                          <p:stCondLst>
                                            <p:cond delay="0"/>
                                          </p:stCondLst>
                                        </p:cTn>
                                        <p:tgtEl>
                                          <p:spTgt spid="1028187"/>
                                        </p:tgtEl>
                                        <p:attrNameLst>
                                          <p:attrName>style.visibility</p:attrName>
                                        </p:attrNameLst>
                                      </p:cBhvr>
                                      <p:to>
                                        <p:strVal val="visible"/>
                                      </p:to>
                                    </p:set>
                                    <p:animEffect transition="in" filter="slide(fromBottom)">
                                      <p:cBhvr>
                                        <p:cTn id="29" dur="500"/>
                                        <p:tgtEl>
                                          <p:spTgt spid="102818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028201"/>
                                        </p:tgtEl>
                                        <p:attrNameLst>
                                          <p:attrName>style.visibility</p:attrName>
                                        </p:attrNameLst>
                                      </p:cBhvr>
                                      <p:to>
                                        <p:strVal val="visible"/>
                                      </p:to>
                                    </p:set>
                                    <p:animEffect transition="in" filter="dissolve">
                                      <p:cBhvr>
                                        <p:cTn id="34" dur="500"/>
                                        <p:tgtEl>
                                          <p:spTgt spid="1028201"/>
                                        </p:tgtEl>
                                      </p:cBhvr>
                                    </p:animEffect>
                                  </p:childTnLst>
                                </p:cTn>
                              </p:par>
                            </p:childTnLst>
                          </p:cTn>
                        </p:par>
                        <p:par>
                          <p:cTn id="35" fill="hold" nodeType="afterGroup">
                            <p:stCondLst>
                              <p:cond delay="500"/>
                            </p:stCondLst>
                            <p:childTnLst>
                              <p:par>
                                <p:cTn id="36" presetID="12" presetClass="entr" presetSubtype="4" fill="hold" grpId="0" nodeType="afterEffect">
                                  <p:stCondLst>
                                    <p:cond delay="0"/>
                                  </p:stCondLst>
                                  <p:childTnLst>
                                    <p:set>
                                      <p:cBhvr>
                                        <p:cTn id="37" dur="1" fill="hold">
                                          <p:stCondLst>
                                            <p:cond delay="0"/>
                                          </p:stCondLst>
                                        </p:cTn>
                                        <p:tgtEl>
                                          <p:spTgt spid="1028205"/>
                                        </p:tgtEl>
                                        <p:attrNameLst>
                                          <p:attrName>style.visibility</p:attrName>
                                        </p:attrNameLst>
                                      </p:cBhvr>
                                      <p:to>
                                        <p:strVal val="visible"/>
                                      </p:to>
                                    </p:set>
                                    <p:animEffect transition="in" filter="slide(fromBottom)">
                                      <p:cBhvr>
                                        <p:cTn id="38" dur="500"/>
                                        <p:tgtEl>
                                          <p:spTgt spid="1028205"/>
                                        </p:tgtEl>
                                      </p:cBhvr>
                                    </p:animEffect>
                                  </p:childTnLst>
                                </p:cTn>
                              </p:par>
                              <p:par>
                                <p:cTn id="39" presetID="12" presetClass="entr" presetSubtype="4" fill="hold" grpId="0" nodeType="withEffect">
                                  <p:stCondLst>
                                    <p:cond delay="0"/>
                                  </p:stCondLst>
                                  <p:childTnLst>
                                    <p:set>
                                      <p:cBhvr>
                                        <p:cTn id="40" dur="1" fill="hold">
                                          <p:stCondLst>
                                            <p:cond delay="0"/>
                                          </p:stCondLst>
                                        </p:cTn>
                                        <p:tgtEl>
                                          <p:spTgt spid="1028202"/>
                                        </p:tgtEl>
                                        <p:attrNameLst>
                                          <p:attrName>style.visibility</p:attrName>
                                        </p:attrNameLst>
                                      </p:cBhvr>
                                      <p:to>
                                        <p:strVal val="visible"/>
                                      </p:to>
                                    </p:set>
                                    <p:animEffect transition="in" filter="slide(fromBottom)">
                                      <p:cBhvr>
                                        <p:cTn id="41" dur="500"/>
                                        <p:tgtEl>
                                          <p:spTgt spid="1028202"/>
                                        </p:tgtEl>
                                      </p:cBhvr>
                                    </p:animEffect>
                                  </p:childTnLst>
                                </p:cTn>
                              </p:par>
                            </p:childTnLst>
                          </p:cTn>
                        </p:par>
                        <p:par>
                          <p:cTn id="42" fill="hold" nodeType="afterGroup">
                            <p:stCondLst>
                              <p:cond delay="1000"/>
                            </p:stCondLst>
                            <p:childTnLst>
                              <p:par>
                                <p:cTn id="43" presetID="9" presetClass="entr" presetSubtype="0" fill="hold" grpId="0" nodeType="afterEffect">
                                  <p:stCondLst>
                                    <p:cond delay="0"/>
                                  </p:stCondLst>
                                  <p:childTnLst>
                                    <p:set>
                                      <p:cBhvr>
                                        <p:cTn id="44" dur="1" fill="hold">
                                          <p:stCondLst>
                                            <p:cond delay="0"/>
                                          </p:stCondLst>
                                        </p:cTn>
                                        <p:tgtEl>
                                          <p:spTgt spid="1028203"/>
                                        </p:tgtEl>
                                        <p:attrNameLst>
                                          <p:attrName>style.visibility</p:attrName>
                                        </p:attrNameLst>
                                      </p:cBhvr>
                                      <p:to>
                                        <p:strVal val="visible"/>
                                      </p:to>
                                    </p:set>
                                    <p:animEffect transition="in" filter="dissolve">
                                      <p:cBhvr>
                                        <p:cTn id="45" dur="500"/>
                                        <p:tgtEl>
                                          <p:spTgt spid="1028203"/>
                                        </p:tgtEl>
                                      </p:cBhvr>
                                    </p:animEffect>
                                  </p:childTnLst>
                                </p:cTn>
                              </p:par>
                            </p:childTnLst>
                          </p:cTn>
                        </p:par>
                        <p:par>
                          <p:cTn id="46" fill="hold" nodeType="afterGroup">
                            <p:stCondLst>
                              <p:cond delay="1500"/>
                            </p:stCondLst>
                            <p:childTnLst>
                              <p:par>
                                <p:cTn id="47" presetID="12" presetClass="entr" presetSubtype="4" fill="hold" grpId="0" nodeType="afterEffect">
                                  <p:stCondLst>
                                    <p:cond delay="0"/>
                                  </p:stCondLst>
                                  <p:childTnLst>
                                    <p:set>
                                      <p:cBhvr>
                                        <p:cTn id="48" dur="1" fill="hold">
                                          <p:stCondLst>
                                            <p:cond delay="0"/>
                                          </p:stCondLst>
                                        </p:cTn>
                                        <p:tgtEl>
                                          <p:spTgt spid="1028204"/>
                                        </p:tgtEl>
                                        <p:attrNameLst>
                                          <p:attrName>style.visibility</p:attrName>
                                        </p:attrNameLst>
                                      </p:cBhvr>
                                      <p:to>
                                        <p:strVal val="visible"/>
                                      </p:to>
                                    </p:set>
                                    <p:animEffect transition="in" filter="slide(fromBottom)">
                                      <p:cBhvr>
                                        <p:cTn id="49" dur="500"/>
                                        <p:tgtEl>
                                          <p:spTgt spid="1028204"/>
                                        </p:tgtEl>
                                      </p:cBhvr>
                                    </p:animEffect>
                                  </p:childTnLst>
                                </p:cTn>
                              </p:par>
                              <p:par>
                                <p:cTn id="50" presetID="12" presetClass="entr" presetSubtype="4" fill="hold" grpId="0" nodeType="withEffect">
                                  <p:stCondLst>
                                    <p:cond delay="0"/>
                                  </p:stCondLst>
                                  <p:childTnLst>
                                    <p:set>
                                      <p:cBhvr>
                                        <p:cTn id="51" dur="1" fill="hold">
                                          <p:stCondLst>
                                            <p:cond delay="0"/>
                                          </p:stCondLst>
                                        </p:cTn>
                                        <p:tgtEl>
                                          <p:spTgt spid="1028206"/>
                                        </p:tgtEl>
                                        <p:attrNameLst>
                                          <p:attrName>style.visibility</p:attrName>
                                        </p:attrNameLst>
                                      </p:cBhvr>
                                      <p:to>
                                        <p:strVal val="visible"/>
                                      </p:to>
                                    </p:set>
                                    <p:animEffect transition="in" filter="slide(fromBottom)">
                                      <p:cBhvr>
                                        <p:cTn id="52" dur="500"/>
                                        <p:tgtEl>
                                          <p:spTgt spid="1028206"/>
                                        </p:tgtEl>
                                      </p:cBhvr>
                                    </p:animEffect>
                                  </p:childTnLst>
                                </p:cTn>
                              </p:par>
                            </p:childTnLst>
                          </p:cTn>
                        </p:par>
                        <p:par>
                          <p:cTn id="53" fill="hold" nodeType="afterGroup">
                            <p:stCondLst>
                              <p:cond delay="2000"/>
                            </p:stCondLst>
                            <p:childTnLst>
                              <p:par>
                                <p:cTn id="54" presetID="12" presetClass="entr" presetSubtype="4" fill="hold" grpId="0" nodeType="afterEffect">
                                  <p:stCondLst>
                                    <p:cond delay="0"/>
                                  </p:stCondLst>
                                  <p:childTnLst>
                                    <p:set>
                                      <p:cBhvr>
                                        <p:cTn id="55" dur="1" fill="hold">
                                          <p:stCondLst>
                                            <p:cond delay="0"/>
                                          </p:stCondLst>
                                        </p:cTn>
                                        <p:tgtEl>
                                          <p:spTgt spid="1028207"/>
                                        </p:tgtEl>
                                        <p:attrNameLst>
                                          <p:attrName>style.visibility</p:attrName>
                                        </p:attrNameLst>
                                      </p:cBhvr>
                                      <p:to>
                                        <p:strVal val="visible"/>
                                      </p:to>
                                    </p:set>
                                    <p:animEffect transition="in" filter="slide(fromBottom)">
                                      <p:cBhvr>
                                        <p:cTn id="56" dur="500"/>
                                        <p:tgtEl>
                                          <p:spTgt spid="1028207"/>
                                        </p:tgtEl>
                                      </p:cBhvr>
                                    </p:animEffect>
                                  </p:childTnLst>
                                </p:cTn>
                              </p:par>
                            </p:childTnLst>
                          </p:cTn>
                        </p:par>
                        <p:par>
                          <p:cTn id="57" fill="hold" nodeType="afterGroup">
                            <p:stCondLst>
                              <p:cond delay="2500"/>
                            </p:stCondLst>
                            <p:childTnLst>
                              <p:par>
                                <p:cTn id="58" presetID="9" presetClass="entr" presetSubtype="0" fill="hold" grpId="0" nodeType="afterEffect">
                                  <p:stCondLst>
                                    <p:cond delay="0"/>
                                  </p:stCondLst>
                                  <p:childTnLst>
                                    <p:set>
                                      <p:cBhvr>
                                        <p:cTn id="59" dur="1" fill="hold">
                                          <p:stCondLst>
                                            <p:cond delay="0"/>
                                          </p:stCondLst>
                                        </p:cTn>
                                        <p:tgtEl>
                                          <p:spTgt spid="1028209"/>
                                        </p:tgtEl>
                                        <p:attrNameLst>
                                          <p:attrName>style.visibility</p:attrName>
                                        </p:attrNameLst>
                                      </p:cBhvr>
                                      <p:to>
                                        <p:strVal val="visible"/>
                                      </p:to>
                                    </p:set>
                                    <p:animEffect transition="in" filter="dissolve">
                                      <p:cBhvr>
                                        <p:cTn id="60" dur="500"/>
                                        <p:tgtEl>
                                          <p:spTgt spid="1028209"/>
                                        </p:tgtEl>
                                      </p:cBhvr>
                                    </p:animEffect>
                                  </p:childTnLst>
                                </p:cTn>
                              </p:par>
                            </p:childTnLst>
                          </p:cTn>
                        </p:par>
                        <p:par>
                          <p:cTn id="61" fill="hold" nodeType="afterGroup">
                            <p:stCondLst>
                              <p:cond delay="3000"/>
                            </p:stCondLst>
                            <p:childTnLst>
                              <p:par>
                                <p:cTn id="62" presetID="12" presetClass="entr" presetSubtype="4" fill="hold" grpId="0" nodeType="afterEffect">
                                  <p:stCondLst>
                                    <p:cond delay="0"/>
                                  </p:stCondLst>
                                  <p:childTnLst>
                                    <p:set>
                                      <p:cBhvr>
                                        <p:cTn id="63" dur="1" fill="hold">
                                          <p:stCondLst>
                                            <p:cond delay="0"/>
                                          </p:stCondLst>
                                        </p:cTn>
                                        <p:tgtEl>
                                          <p:spTgt spid="1028208"/>
                                        </p:tgtEl>
                                        <p:attrNameLst>
                                          <p:attrName>style.visibility</p:attrName>
                                        </p:attrNameLst>
                                      </p:cBhvr>
                                      <p:to>
                                        <p:strVal val="visible"/>
                                      </p:to>
                                    </p:set>
                                    <p:animEffect transition="in" filter="slide(fromBottom)">
                                      <p:cBhvr>
                                        <p:cTn id="64" dur="500"/>
                                        <p:tgtEl>
                                          <p:spTgt spid="1028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184" grpId="0" animBg="1"/>
      <p:bldP spid="1028185" grpId="0" animBg="1"/>
      <p:bldP spid="1028186" grpId="0" animBg="1"/>
      <p:bldP spid="1028187" grpId="0" animBg="1"/>
      <p:bldP spid="1028188" grpId="0" animBg="1"/>
      <p:bldP spid="1028201" grpId="0"/>
      <p:bldP spid="1028202" grpId="0" animBg="1"/>
      <p:bldP spid="1028203" grpId="0" animBg="1"/>
      <p:bldP spid="1028204" grpId="0" animBg="1"/>
      <p:bldP spid="1028205" grpId="0"/>
      <p:bldP spid="1028206" grpId="0"/>
      <p:bldP spid="1028207" grpId="0" animBg="1"/>
      <p:bldP spid="1028208" grpId="0" animBg="1"/>
      <p:bldP spid="102820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ChangeArrowheads="1"/>
          </p:cNvSpPr>
          <p:nvPr>
            <p:ph type="title"/>
          </p:nvPr>
        </p:nvSpPr>
        <p:spPr/>
        <p:txBody>
          <a:bodyPr/>
          <a:lstStyle/>
          <a:p>
            <a:r>
              <a:rPr lang="en-US"/>
              <a:t>Nội dung</a:t>
            </a:r>
          </a:p>
        </p:txBody>
      </p:sp>
      <p:sp>
        <p:nvSpPr>
          <p:cNvPr id="951299" name="Rectangle 3"/>
          <p:cNvSpPr>
            <a:spLocks noGrp="1" noChangeArrowheads="1"/>
          </p:cNvSpPr>
          <p:nvPr>
            <p:ph type="body" idx="1"/>
          </p:nvPr>
        </p:nvSpPr>
        <p:spPr>
          <a:xfrm>
            <a:off x="382588" y="1414463"/>
            <a:ext cx="8380412" cy="3049587"/>
          </a:xfrm>
          <a:ln/>
        </p:spPr>
        <p:txBody>
          <a:bodyPr/>
          <a:lstStyle/>
          <a:p>
            <a:r>
              <a:rPr lang="en-US"/>
              <a:t>Mở đầu</a:t>
            </a:r>
          </a:p>
          <a:p>
            <a:r>
              <a:rPr lang="en-US"/>
              <a:t>Chữ ký điện tử</a:t>
            </a:r>
          </a:p>
          <a:p>
            <a:r>
              <a:rPr lang="en-US"/>
              <a:t>Chứng nhận số </a:t>
            </a:r>
          </a:p>
          <a:p>
            <a:r>
              <a:rPr lang="en-US"/>
              <a:t>Certificate Authority (CA)</a:t>
            </a:r>
          </a:p>
          <a:p>
            <a:r>
              <a:rPr lang="en-US"/>
              <a:t>Mô hình PKI</a:t>
            </a:r>
          </a:p>
          <a:p>
            <a:r>
              <a:rPr lang="en-US"/>
              <a:t>Ứng dụng…</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a:t>
            </a:fld>
            <a:endParaRPr lang="en-US" dirty="0">
              <a:latin typeface="+mn-lt"/>
            </a:endParaRPr>
          </a:p>
        </p:txBody>
      </p:sp>
    </p:spTree>
    <p:extLst>
      <p:ext uri="{BB962C8B-B14F-4D97-AF65-F5344CB8AC3E}">
        <p14:creationId xmlns:p14="http://schemas.microsoft.com/office/powerpoint/2010/main" val="2036590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122" name="Rectangle 2"/>
          <p:cNvSpPr>
            <a:spLocks noGrp="1" noChangeArrowheads="1"/>
          </p:cNvSpPr>
          <p:nvPr>
            <p:ph type="title"/>
          </p:nvPr>
        </p:nvSpPr>
        <p:spPr>
          <a:xfrm>
            <a:off x="1378424" y="42622"/>
            <a:ext cx="7765576" cy="967312"/>
          </a:xfrm>
        </p:spPr>
        <p:txBody>
          <a:bodyPr/>
          <a:lstStyle/>
          <a:p>
            <a:r>
              <a:rPr lang="en-US" dirty="0"/>
              <a:t>Certificate Authority System – CA(S)</a:t>
            </a:r>
          </a:p>
        </p:txBody>
      </p:sp>
      <p:sp>
        <p:nvSpPr>
          <p:cNvPr id="1029142" name="Text Box 22"/>
          <p:cNvSpPr txBox="1">
            <a:spLocks noChangeArrowheads="1"/>
          </p:cNvSpPr>
          <p:nvPr/>
        </p:nvSpPr>
        <p:spPr bwMode="auto">
          <a:xfrm>
            <a:off x="6326188" y="3278188"/>
            <a:ext cx="2286000" cy="36671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en-US" sz="1800">
              <a:solidFill>
                <a:schemeClr val="tx1"/>
              </a:solidFill>
              <a:effectLst/>
            </a:endParaRPr>
          </a:p>
        </p:txBody>
      </p:sp>
      <p:sp>
        <p:nvSpPr>
          <p:cNvPr id="1029143" name="Line 23"/>
          <p:cNvSpPr>
            <a:spLocks noChangeShapeType="1"/>
          </p:cNvSpPr>
          <p:nvPr/>
        </p:nvSpPr>
        <p:spPr bwMode="auto">
          <a:xfrm flipH="1">
            <a:off x="3541713" y="2371725"/>
            <a:ext cx="1143000" cy="5334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9144" name="Line 24"/>
          <p:cNvSpPr>
            <a:spLocks noChangeShapeType="1"/>
          </p:cNvSpPr>
          <p:nvPr/>
        </p:nvSpPr>
        <p:spPr bwMode="auto">
          <a:xfrm>
            <a:off x="4913313" y="2371725"/>
            <a:ext cx="1143000" cy="5334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9145" name="Line 25"/>
          <p:cNvSpPr>
            <a:spLocks noChangeShapeType="1"/>
          </p:cNvSpPr>
          <p:nvPr/>
        </p:nvSpPr>
        <p:spPr bwMode="auto">
          <a:xfrm>
            <a:off x="6284913" y="3362325"/>
            <a:ext cx="381000" cy="5334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9146" name="Line 26"/>
          <p:cNvSpPr>
            <a:spLocks noChangeShapeType="1"/>
          </p:cNvSpPr>
          <p:nvPr/>
        </p:nvSpPr>
        <p:spPr bwMode="auto">
          <a:xfrm>
            <a:off x="6361113" y="3362325"/>
            <a:ext cx="2133600" cy="5334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9147" name="Line 27"/>
          <p:cNvSpPr>
            <a:spLocks noChangeShapeType="1"/>
          </p:cNvSpPr>
          <p:nvPr/>
        </p:nvSpPr>
        <p:spPr bwMode="auto">
          <a:xfrm flipH="1">
            <a:off x="2474913" y="3362325"/>
            <a:ext cx="685800" cy="5334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9148" name="Text Box 28"/>
          <p:cNvSpPr txBox="1">
            <a:spLocks noChangeArrowheads="1"/>
          </p:cNvSpPr>
          <p:nvPr/>
        </p:nvSpPr>
        <p:spPr bwMode="auto">
          <a:xfrm>
            <a:off x="7740650" y="2613025"/>
            <a:ext cx="12509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solidFill>
                  <a:srgbClr val="A50021"/>
                </a:solidFill>
                <a:effectLst/>
                <a:latin typeface="Times New Roman" pitchFamily="18" charset="0"/>
              </a:rPr>
              <a:t>Client yêu cầu kiểm tra Cert5</a:t>
            </a:r>
          </a:p>
        </p:txBody>
      </p:sp>
      <p:sp>
        <p:nvSpPr>
          <p:cNvPr id="1029149" name="Line 29"/>
          <p:cNvSpPr>
            <a:spLocks noChangeShapeType="1"/>
          </p:cNvSpPr>
          <p:nvPr/>
        </p:nvSpPr>
        <p:spPr bwMode="auto">
          <a:xfrm flipH="1" flipV="1">
            <a:off x="6645275" y="3109913"/>
            <a:ext cx="1143000" cy="0"/>
          </a:xfrm>
          <a:prstGeom prst="line">
            <a:avLst/>
          </a:prstGeom>
          <a:noFill/>
          <a:ln w="57150">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9150" name="Oval 30"/>
          <p:cNvSpPr>
            <a:spLocks noChangeArrowheads="1"/>
          </p:cNvSpPr>
          <p:nvPr/>
        </p:nvSpPr>
        <p:spPr bwMode="auto">
          <a:xfrm>
            <a:off x="6299200" y="3286125"/>
            <a:ext cx="128588" cy="147638"/>
          </a:xfrm>
          <a:prstGeom prst="ellipse">
            <a:avLst/>
          </a:prstGeom>
          <a:gradFill rotWithShape="1">
            <a:gsLst>
              <a:gs pos="0">
                <a:srgbClr val="FFFFFF"/>
              </a:gs>
              <a:gs pos="100000">
                <a:srgbClr val="FF0000"/>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9151" name="Text Box 31"/>
          <p:cNvSpPr txBox="1">
            <a:spLocks noChangeArrowheads="1"/>
          </p:cNvSpPr>
          <p:nvPr/>
        </p:nvSpPr>
        <p:spPr bwMode="auto">
          <a:xfrm>
            <a:off x="1184275" y="4376738"/>
            <a:ext cx="2432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solidFill>
                  <a:srgbClr val="A50021"/>
                </a:solidFill>
                <a:effectLst/>
                <a:latin typeface="Times New Roman" pitchFamily="18" charset="0"/>
              </a:rPr>
              <a:t>Tìm thấy Cert5.</a:t>
            </a:r>
          </a:p>
          <a:p>
            <a:pPr algn="ctr" eaLnBrk="1" hangingPunct="1"/>
            <a:r>
              <a:rPr lang="en-US" sz="1800">
                <a:solidFill>
                  <a:srgbClr val="A50021"/>
                </a:solidFill>
                <a:effectLst/>
                <a:latin typeface="Times New Roman" pitchFamily="18" charset="0"/>
              </a:rPr>
              <a:t> </a:t>
            </a:r>
            <a:r>
              <a:rPr lang="en-US">
                <a:solidFill>
                  <a:srgbClr val="A50021"/>
                </a:solidFill>
                <a:effectLst/>
                <a:latin typeface="Times New Roman" pitchFamily="18" charset="0"/>
              </a:rPr>
              <a:t>Kiểm tra thành công</a:t>
            </a:r>
          </a:p>
        </p:txBody>
      </p:sp>
      <p:sp>
        <p:nvSpPr>
          <p:cNvPr id="1029152" name="Text Box 32"/>
          <p:cNvSpPr txBox="1">
            <a:spLocks noChangeArrowheads="1"/>
          </p:cNvSpPr>
          <p:nvPr/>
        </p:nvSpPr>
        <p:spPr bwMode="auto">
          <a:xfrm>
            <a:off x="2667000" y="5576888"/>
            <a:ext cx="4633913" cy="36671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i="1">
                <a:solidFill>
                  <a:srgbClr val="3333CC"/>
                </a:solidFill>
                <a:effectLst/>
                <a:latin typeface="Times New Roman" pitchFamily="18" charset="0"/>
              </a:rPr>
              <a:t>Kiểm tra chứng nhận theo mô hình CA phân cấp</a:t>
            </a:r>
          </a:p>
        </p:txBody>
      </p:sp>
      <p:sp>
        <p:nvSpPr>
          <p:cNvPr id="1029153" name="Text Box 33"/>
          <p:cNvSpPr txBox="1">
            <a:spLocks noChangeArrowheads="1"/>
          </p:cNvSpPr>
          <p:nvPr/>
        </p:nvSpPr>
        <p:spPr bwMode="auto">
          <a:xfrm>
            <a:off x="4379913" y="1914525"/>
            <a:ext cx="838200" cy="466725"/>
          </a:xfrm>
          <a:prstGeom prst="rect">
            <a:avLst/>
          </a:prstGeom>
          <a:gradFill rotWithShape="1">
            <a:gsLst>
              <a:gs pos="0">
                <a:srgbClr val="6699FF">
                  <a:alpha val="64999"/>
                </a:srgbClr>
              </a:gs>
              <a:gs pos="50000">
                <a:srgbClr val="FFFFFF">
                  <a:alpha val="64999"/>
                </a:srgbClr>
              </a:gs>
              <a:gs pos="100000">
                <a:srgbClr val="6699FF">
                  <a:alpha val="64999"/>
                </a:srgbClr>
              </a:gs>
            </a:gsLst>
            <a:lin ang="5400000" scaled="1"/>
          </a:gradFill>
          <a:ln w="9525">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2400">
                <a:solidFill>
                  <a:srgbClr val="0000FF"/>
                </a:solidFill>
                <a:effectLst/>
                <a:latin typeface="Times New Roman" pitchFamily="18" charset="0"/>
              </a:rPr>
              <a:t>Root</a:t>
            </a:r>
          </a:p>
        </p:txBody>
      </p:sp>
      <p:sp>
        <p:nvSpPr>
          <p:cNvPr id="1029154" name="Text Box 34"/>
          <p:cNvSpPr txBox="1">
            <a:spLocks noChangeArrowheads="1"/>
          </p:cNvSpPr>
          <p:nvPr/>
        </p:nvSpPr>
        <p:spPr bwMode="auto">
          <a:xfrm>
            <a:off x="2932113" y="2905125"/>
            <a:ext cx="838200" cy="406400"/>
          </a:xfrm>
          <a:prstGeom prst="rect">
            <a:avLst/>
          </a:prstGeom>
          <a:gradFill rotWithShape="1">
            <a:gsLst>
              <a:gs pos="0">
                <a:srgbClr val="FFCC00">
                  <a:alpha val="64999"/>
                </a:srgbClr>
              </a:gs>
              <a:gs pos="50000">
                <a:srgbClr val="FFFFFF">
                  <a:alpha val="64999"/>
                </a:srgbClr>
              </a:gs>
              <a:gs pos="100000">
                <a:srgbClr val="FFCC00">
                  <a:alpha val="64999"/>
                </a:srgbClr>
              </a:gs>
            </a:gsLst>
            <a:lin ang="5400000" scaled="1"/>
          </a:gra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a:solidFill>
                  <a:srgbClr val="FF6600"/>
                </a:solidFill>
                <a:effectLst/>
                <a:latin typeface="Times New Roman" pitchFamily="18" charset="0"/>
              </a:rPr>
              <a:t>CA1</a:t>
            </a:r>
          </a:p>
        </p:txBody>
      </p:sp>
      <p:sp>
        <p:nvSpPr>
          <p:cNvPr id="1029155" name="Text Box 35"/>
          <p:cNvSpPr txBox="1">
            <a:spLocks noChangeArrowheads="1"/>
          </p:cNvSpPr>
          <p:nvPr/>
        </p:nvSpPr>
        <p:spPr bwMode="auto">
          <a:xfrm>
            <a:off x="5751513" y="2905125"/>
            <a:ext cx="838200" cy="406400"/>
          </a:xfrm>
          <a:prstGeom prst="rect">
            <a:avLst/>
          </a:prstGeom>
          <a:gradFill rotWithShape="1">
            <a:gsLst>
              <a:gs pos="0">
                <a:srgbClr val="FFCC00">
                  <a:alpha val="64999"/>
                </a:srgbClr>
              </a:gs>
              <a:gs pos="50000">
                <a:srgbClr val="FFFFFF">
                  <a:alpha val="64999"/>
                </a:srgbClr>
              </a:gs>
              <a:gs pos="100000">
                <a:srgbClr val="FFCC00">
                  <a:alpha val="64999"/>
                </a:srgbClr>
              </a:gs>
            </a:gsLst>
            <a:lin ang="5400000" scaled="1"/>
          </a:gra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a:solidFill>
                  <a:srgbClr val="FF6600"/>
                </a:solidFill>
                <a:effectLst/>
                <a:latin typeface="Times New Roman" pitchFamily="18" charset="0"/>
              </a:rPr>
              <a:t>CA2</a:t>
            </a:r>
          </a:p>
        </p:txBody>
      </p:sp>
      <p:sp>
        <p:nvSpPr>
          <p:cNvPr id="1029156" name="Oval 36"/>
          <p:cNvSpPr>
            <a:spLocks noChangeArrowheads="1"/>
          </p:cNvSpPr>
          <p:nvPr/>
        </p:nvSpPr>
        <p:spPr bwMode="auto">
          <a:xfrm>
            <a:off x="1966913" y="3929063"/>
            <a:ext cx="808037" cy="411162"/>
          </a:xfrm>
          <a:prstGeom prst="ellipse">
            <a:avLst/>
          </a:prstGeom>
          <a:gradFill rotWithShape="1">
            <a:gsLst>
              <a:gs pos="0">
                <a:srgbClr val="FFFF00">
                  <a:gamma/>
                  <a:shade val="46275"/>
                  <a:invGamma/>
                  <a:alpha val="64999"/>
                </a:srgbClr>
              </a:gs>
              <a:gs pos="50000">
                <a:srgbClr val="FFFF00">
                  <a:alpha val="64999"/>
                </a:srgbClr>
              </a:gs>
              <a:gs pos="100000">
                <a:srgbClr val="FFFF00">
                  <a:gamma/>
                  <a:shade val="46275"/>
                  <a:invGamma/>
                  <a:alpha val="64999"/>
                </a:srgbClr>
              </a:gs>
            </a:gsLst>
            <a:lin ang="18900000" scaled="1"/>
          </a:gradFill>
          <a:ln w="9525">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800">
                <a:solidFill>
                  <a:srgbClr val="CC0099"/>
                </a:solidFill>
                <a:effectLst/>
                <a:latin typeface="Times New Roman" pitchFamily="18" charset="0"/>
              </a:rPr>
              <a:t>Cert5</a:t>
            </a:r>
          </a:p>
        </p:txBody>
      </p:sp>
      <p:sp>
        <p:nvSpPr>
          <p:cNvPr id="1029157" name="Oval 37"/>
          <p:cNvSpPr>
            <a:spLocks noChangeArrowheads="1"/>
          </p:cNvSpPr>
          <p:nvPr/>
        </p:nvSpPr>
        <p:spPr bwMode="auto">
          <a:xfrm>
            <a:off x="6310313" y="3929063"/>
            <a:ext cx="808037" cy="411162"/>
          </a:xfrm>
          <a:prstGeom prst="ellipse">
            <a:avLst/>
          </a:prstGeom>
          <a:gradFill rotWithShape="1">
            <a:gsLst>
              <a:gs pos="0">
                <a:srgbClr val="FFFF00">
                  <a:gamma/>
                  <a:shade val="46275"/>
                  <a:invGamma/>
                  <a:alpha val="64999"/>
                </a:srgbClr>
              </a:gs>
              <a:gs pos="50000">
                <a:srgbClr val="FFFF00">
                  <a:alpha val="64999"/>
                </a:srgbClr>
              </a:gs>
              <a:gs pos="100000">
                <a:srgbClr val="FFFF00">
                  <a:gamma/>
                  <a:shade val="46275"/>
                  <a:invGamma/>
                  <a:alpha val="64999"/>
                </a:srgbClr>
              </a:gs>
            </a:gsLst>
            <a:lin ang="18900000" scaled="1"/>
          </a:gradFill>
          <a:ln w="9525">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800">
                <a:solidFill>
                  <a:srgbClr val="CC0099"/>
                </a:solidFill>
                <a:effectLst/>
                <a:latin typeface="Times New Roman" pitchFamily="18" charset="0"/>
              </a:rPr>
              <a:t>Cert1</a:t>
            </a:r>
          </a:p>
        </p:txBody>
      </p:sp>
      <p:sp>
        <p:nvSpPr>
          <p:cNvPr id="1029158" name="Oval 38"/>
          <p:cNvSpPr>
            <a:spLocks noChangeArrowheads="1"/>
          </p:cNvSpPr>
          <p:nvPr/>
        </p:nvSpPr>
        <p:spPr bwMode="auto">
          <a:xfrm>
            <a:off x="7986713" y="3929063"/>
            <a:ext cx="808037" cy="411162"/>
          </a:xfrm>
          <a:prstGeom prst="ellipse">
            <a:avLst/>
          </a:prstGeom>
          <a:gradFill rotWithShape="1">
            <a:gsLst>
              <a:gs pos="0">
                <a:srgbClr val="FFFF00">
                  <a:gamma/>
                  <a:shade val="46275"/>
                  <a:invGamma/>
                  <a:alpha val="64999"/>
                </a:srgbClr>
              </a:gs>
              <a:gs pos="50000">
                <a:srgbClr val="FFFF00">
                  <a:alpha val="64999"/>
                </a:srgbClr>
              </a:gs>
              <a:gs pos="100000">
                <a:srgbClr val="FFFF00">
                  <a:gamma/>
                  <a:shade val="46275"/>
                  <a:invGamma/>
                  <a:alpha val="64999"/>
                </a:srgbClr>
              </a:gs>
            </a:gsLst>
            <a:lin ang="18900000" scaled="1"/>
          </a:gradFill>
          <a:ln w="9525">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800">
                <a:solidFill>
                  <a:srgbClr val="CC0099"/>
                </a:solidFill>
                <a:effectLst/>
                <a:latin typeface="Times New Roman" pitchFamily="18" charset="0"/>
              </a:rPr>
              <a:t>Cert2</a:t>
            </a:r>
          </a:p>
        </p:txBody>
      </p:sp>
      <p:sp>
        <p:nvSpPr>
          <p:cNvPr id="1029159" name="Rectangle 39"/>
          <p:cNvSpPr>
            <a:spLocks noChangeArrowheads="1"/>
          </p:cNvSpPr>
          <p:nvPr/>
        </p:nvSpPr>
        <p:spPr bwMode="auto">
          <a:xfrm>
            <a:off x="3810000" y="1143000"/>
            <a:ext cx="1803400" cy="48895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600" b="1">
                <a:solidFill>
                  <a:srgbClr val="3333CC"/>
                </a:solidFill>
                <a:effectLst/>
                <a:latin typeface="Times New Roman" pitchFamily="18" charset="0"/>
              </a:rPr>
              <a:t>Verify Cert</a:t>
            </a:r>
          </a:p>
        </p:txBody>
      </p:sp>
      <p:sp>
        <p:nvSpPr>
          <p:cNvPr id="21"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20</a:t>
            </a:fld>
            <a:endParaRPr lang="en-US" dirty="0">
              <a:latin typeface="+mn-lt"/>
            </a:endParaRPr>
          </a:p>
        </p:txBody>
      </p:sp>
    </p:spTree>
    <p:extLst>
      <p:ext uri="{BB962C8B-B14F-4D97-AF65-F5344CB8AC3E}">
        <p14:creationId xmlns:p14="http://schemas.microsoft.com/office/powerpoint/2010/main" val="32591613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29148"/>
                                        </p:tgtEl>
                                        <p:attrNameLst>
                                          <p:attrName>style.visibility</p:attrName>
                                        </p:attrNameLst>
                                      </p:cBhvr>
                                      <p:to>
                                        <p:strVal val="visible"/>
                                      </p:to>
                                    </p:set>
                                    <p:animEffect transition="in" filter="dissolve">
                                      <p:cBhvr>
                                        <p:cTn id="7" dur="500"/>
                                        <p:tgtEl>
                                          <p:spTgt spid="102914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29149"/>
                                        </p:tgtEl>
                                        <p:attrNameLst>
                                          <p:attrName>style.visibility</p:attrName>
                                        </p:attrNameLst>
                                      </p:cBhvr>
                                      <p:to>
                                        <p:strVal val="visible"/>
                                      </p:to>
                                    </p:set>
                                    <p:animEffect transition="in" filter="dissolve">
                                      <p:cBhvr>
                                        <p:cTn id="10" dur="500"/>
                                        <p:tgtEl>
                                          <p:spTgt spid="1029149"/>
                                        </p:tgtEl>
                                      </p:cBhvr>
                                    </p:animEffect>
                                  </p:childTnLst>
                                </p:cTn>
                              </p:par>
                            </p:childTnLst>
                          </p:cTn>
                        </p:par>
                        <p:par>
                          <p:cTn id="11" fill="hold" nodeType="afterGroup">
                            <p:stCondLst>
                              <p:cond delay="500"/>
                            </p:stCondLst>
                            <p:childTnLst>
                              <p:par>
                                <p:cTn id="12" presetID="10" presetClass="exit" presetSubtype="0" fill="hold" grpId="1" nodeType="afterEffect">
                                  <p:stCondLst>
                                    <p:cond delay="0"/>
                                  </p:stCondLst>
                                  <p:childTnLst>
                                    <p:animEffect transition="out" filter="fade">
                                      <p:cBhvr>
                                        <p:cTn id="13" dur="500"/>
                                        <p:tgtEl>
                                          <p:spTgt spid="1029148"/>
                                        </p:tgtEl>
                                      </p:cBhvr>
                                    </p:animEffect>
                                    <p:set>
                                      <p:cBhvr>
                                        <p:cTn id="14" dur="1" fill="hold">
                                          <p:stCondLst>
                                            <p:cond delay="499"/>
                                          </p:stCondLst>
                                        </p:cTn>
                                        <p:tgtEl>
                                          <p:spTgt spid="1029148"/>
                                        </p:tgtEl>
                                        <p:attrNameLst>
                                          <p:attrName>style.visibility</p:attrName>
                                        </p:attrNameLst>
                                      </p:cBhvr>
                                      <p:to>
                                        <p:strVal val="hidden"/>
                                      </p:to>
                                    </p:set>
                                  </p:childTnLst>
                                </p:cTn>
                              </p:par>
                              <p:par>
                                <p:cTn id="15" presetID="10" presetClass="exit" presetSubtype="0" fill="hold" grpId="1" nodeType="withEffect">
                                  <p:stCondLst>
                                    <p:cond delay="0"/>
                                  </p:stCondLst>
                                  <p:childTnLst>
                                    <p:animEffect transition="out" filter="fade">
                                      <p:cBhvr>
                                        <p:cTn id="16" dur="500"/>
                                        <p:tgtEl>
                                          <p:spTgt spid="1029149"/>
                                        </p:tgtEl>
                                      </p:cBhvr>
                                    </p:animEffect>
                                    <p:set>
                                      <p:cBhvr>
                                        <p:cTn id="17" dur="1" fill="hold">
                                          <p:stCondLst>
                                            <p:cond delay="499"/>
                                          </p:stCondLst>
                                        </p:cTn>
                                        <p:tgtEl>
                                          <p:spTgt spid="1029149"/>
                                        </p:tgtEl>
                                        <p:attrNameLst>
                                          <p:attrName>style.visibility</p:attrName>
                                        </p:attrNameLst>
                                      </p:cBhvr>
                                      <p:to>
                                        <p:strVal val="hidden"/>
                                      </p:to>
                                    </p:set>
                                  </p:childTnLst>
                                </p:cTn>
                              </p:par>
                            </p:childTnLst>
                          </p:cTn>
                        </p:par>
                        <p:par>
                          <p:cTn id="18" fill="hold" nodeType="afterGroup">
                            <p:stCondLst>
                              <p:cond delay="1000"/>
                            </p:stCondLst>
                            <p:childTnLst>
                              <p:par>
                                <p:cTn id="19" presetID="9" presetClass="entr" presetSubtype="0" fill="hold" grpId="0" nodeType="afterEffect">
                                  <p:stCondLst>
                                    <p:cond delay="0"/>
                                  </p:stCondLst>
                                  <p:childTnLst>
                                    <p:set>
                                      <p:cBhvr>
                                        <p:cTn id="20" dur="1" fill="hold">
                                          <p:stCondLst>
                                            <p:cond delay="0"/>
                                          </p:stCondLst>
                                        </p:cTn>
                                        <p:tgtEl>
                                          <p:spTgt spid="1029150"/>
                                        </p:tgtEl>
                                        <p:attrNameLst>
                                          <p:attrName>style.visibility</p:attrName>
                                        </p:attrNameLst>
                                      </p:cBhvr>
                                      <p:to>
                                        <p:strVal val="visible"/>
                                      </p:to>
                                    </p:set>
                                    <p:animEffect transition="in" filter="dissolve">
                                      <p:cBhvr>
                                        <p:cTn id="21" dur="1000"/>
                                        <p:tgtEl>
                                          <p:spTgt spid="1029150"/>
                                        </p:tgtEl>
                                      </p:cBhvr>
                                    </p:animEffect>
                                  </p:childTnLst>
                                </p:cTn>
                              </p:par>
                            </p:childTnLst>
                          </p:cTn>
                        </p:par>
                        <p:par>
                          <p:cTn id="22" fill="hold" nodeType="afterGroup">
                            <p:stCondLst>
                              <p:cond delay="2000"/>
                            </p:stCondLst>
                            <p:childTnLst>
                              <p:par>
                                <p:cTn id="23" presetID="0" presetClass="path" presetSubtype="0" accel="50000" decel="50000" autoRev="1" fill="hold" grpId="1" nodeType="afterEffect">
                                  <p:stCondLst>
                                    <p:cond delay="0"/>
                                  </p:stCondLst>
                                  <p:childTnLst>
                                    <p:animMotion origin="layout" path="M 0.02379 -0.00301 L 0.22587 0.07176 " pathEditMode="relative" rAng="0" ptsTypes="AA">
                                      <p:cBhvr>
                                        <p:cTn id="24" dur="1000" fill="hold"/>
                                        <p:tgtEl>
                                          <p:spTgt spid="1029150"/>
                                        </p:tgtEl>
                                        <p:attrNameLst>
                                          <p:attrName>ppt_x</p:attrName>
                                          <p:attrName>ppt_y</p:attrName>
                                        </p:attrNameLst>
                                      </p:cBhvr>
                                      <p:rCtr x="0" y="0"/>
                                    </p:animMotion>
                                  </p:childTnLst>
                                </p:cTn>
                              </p:par>
                            </p:childTnLst>
                          </p:cTn>
                        </p:par>
                        <p:par>
                          <p:cTn id="25" fill="hold" nodeType="afterGroup">
                            <p:stCondLst>
                              <p:cond delay="4000"/>
                            </p:stCondLst>
                            <p:childTnLst>
                              <p:par>
                                <p:cTn id="26" presetID="0" presetClass="path" presetSubtype="0" accel="50000" decel="50000" autoRev="1" fill="hold" grpId="2" nodeType="afterEffect">
                                  <p:stCondLst>
                                    <p:cond delay="0"/>
                                  </p:stCondLst>
                                  <p:childTnLst>
                                    <p:animMotion origin="layout" path="M -0.02014 -0.01898 L 0.03577 0.08495 " pathEditMode="relative" rAng="0" ptsTypes="AA">
                                      <p:cBhvr>
                                        <p:cTn id="27" dur="1000" fill="hold"/>
                                        <p:tgtEl>
                                          <p:spTgt spid="1029150"/>
                                        </p:tgtEl>
                                        <p:attrNameLst>
                                          <p:attrName>ppt_x</p:attrName>
                                          <p:attrName>ppt_y</p:attrName>
                                        </p:attrNameLst>
                                      </p:cBhvr>
                                      <p:rCtr x="0" y="0"/>
                                    </p:animMotion>
                                  </p:childTnLst>
                                </p:cTn>
                              </p:par>
                            </p:childTnLst>
                          </p:cTn>
                        </p:par>
                        <p:par>
                          <p:cTn id="28" fill="hold" nodeType="afterGroup">
                            <p:stCondLst>
                              <p:cond delay="6000"/>
                            </p:stCondLst>
                            <p:childTnLst>
                              <p:par>
                                <p:cTn id="29" presetID="0" presetClass="path" presetSubtype="0" accel="50000" decel="50000" fill="hold" grpId="3" nodeType="afterEffect">
                                  <p:stCondLst>
                                    <p:cond delay="0"/>
                                  </p:stCondLst>
                                  <p:childTnLst>
                                    <p:animMotion origin="layout" path="M -0.03211 -0.075 L -0.16215 -0.14699 " pathEditMode="relative" ptsTypes="AA">
                                      <p:cBhvr>
                                        <p:cTn id="30" dur="1000" fill="hold"/>
                                        <p:tgtEl>
                                          <p:spTgt spid="1029150"/>
                                        </p:tgtEl>
                                        <p:attrNameLst>
                                          <p:attrName>ppt_x</p:attrName>
                                          <p:attrName>ppt_y</p:attrName>
                                        </p:attrNameLst>
                                      </p:cBhvr>
                                    </p:animMotion>
                                  </p:childTnLst>
                                </p:cTn>
                              </p:par>
                            </p:childTnLst>
                          </p:cTn>
                        </p:par>
                        <p:par>
                          <p:cTn id="31" fill="hold" nodeType="afterGroup">
                            <p:stCondLst>
                              <p:cond delay="7000"/>
                            </p:stCondLst>
                            <p:childTnLst>
                              <p:par>
                                <p:cTn id="32" presetID="0" presetClass="path" presetSubtype="0" accel="50000" decel="50000" fill="hold" grpId="4" nodeType="afterEffect">
                                  <p:stCondLst>
                                    <p:cond delay="0"/>
                                  </p:stCondLst>
                                  <p:childTnLst>
                                    <p:animMotion origin="layout" path="M -0.17673 -0.14699 L -0.30677 -0.0669 " pathEditMode="relative" rAng="0" ptsTypes="AA">
                                      <p:cBhvr>
                                        <p:cTn id="33" dur="1000" fill="hold"/>
                                        <p:tgtEl>
                                          <p:spTgt spid="1029150"/>
                                        </p:tgtEl>
                                        <p:attrNameLst>
                                          <p:attrName>ppt_x</p:attrName>
                                          <p:attrName>ppt_y</p:attrName>
                                        </p:attrNameLst>
                                      </p:cBhvr>
                                      <p:rCtr x="-6510" y="4005"/>
                                    </p:animMotion>
                                  </p:childTnLst>
                                </p:cTn>
                              </p:par>
                            </p:childTnLst>
                          </p:cTn>
                        </p:par>
                        <p:par>
                          <p:cTn id="34" fill="hold" nodeType="afterGroup">
                            <p:stCondLst>
                              <p:cond delay="8000"/>
                            </p:stCondLst>
                            <p:childTnLst>
                              <p:par>
                                <p:cTn id="35" presetID="0" presetClass="path" presetSubtype="0" accel="50000" decel="50000" fill="hold" grpId="5" nodeType="afterEffect">
                                  <p:stCondLst>
                                    <p:cond delay="0"/>
                                  </p:stCondLst>
                                  <p:childTnLst>
                                    <p:animMotion origin="layout" path="M -0.35416 -0.00023 L -0.42621 0.07708 " pathEditMode="relative" ptsTypes="AA">
                                      <p:cBhvr>
                                        <p:cTn id="36" dur="1000" fill="hold"/>
                                        <p:tgtEl>
                                          <p:spTgt spid="1029150"/>
                                        </p:tgtEl>
                                        <p:attrNameLst>
                                          <p:attrName>ppt_x</p:attrName>
                                          <p:attrName>ppt_y</p:attrName>
                                        </p:attrNameLst>
                                      </p:cBhvr>
                                    </p:animMotion>
                                  </p:childTnLst>
                                </p:cTn>
                              </p:par>
                            </p:childTnLst>
                          </p:cTn>
                        </p:par>
                        <p:par>
                          <p:cTn id="37" fill="hold" nodeType="afterGroup">
                            <p:stCondLst>
                              <p:cond delay="9000"/>
                            </p:stCondLst>
                            <p:childTnLst>
                              <p:par>
                                <p:cTn id="38" presetID="9" presetClass="entr" presetSubtype="0" fill="hold" grpId="0" nodeType="afterEffect">
                                  <p:stCondLst>
                                    <p:cond delay="0"/>
                                  </p:stCondLst>
                                  <p:childTnLst>
                                    <p:set>
                                      <p:cBhvr>
                                        <p:cTn id="39" dur="1" fill="hold">
                                          <p:stCondLst>
                                            <p:cond delay="0"/>
                                          </p:stCondLst>
                                        </p:cTn>
                                        <p:tgtEl>
                                          <p:spTgt spid="1029151"/>
                                        </p:tgtEl>
                                        <p:attrNameLst>
                                          <p:attrName>style.visibility</p:attrName>
                                        </p:attrNameLst>
                                      </p:cBhvr>
                                      <p:to>
                                        <p:strVal val="visible"/>
                                      </p:to>
                                    </p:set>
                                    <p:animEffect transition="in" filter="dissolve">
                                      <p:cBhvr>
                                        <p:cTn id="40" dur="500"/>
                                        <p:tgtEl>
                                          <p:spTgt spid="1029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148" grpId="0"/>
      <p:bldP spid="1029148" grpId="1"/>
      <p:bldP spid="1029149" grpId="0" animBg="1"/>
      <p:bldP spid="1029149" grpId="1" animBg="1"/>
      <p:bldP spid="1029150" grpId="0" animBg="1"/>
      <p:bldP spid="1029150" grpId="1" animBg="1"/>
      <p:bldP spid="1029150" grpId="2" animBg="1"/>
      <p:bldP spid="1029150" grpId="3" animBg="1"/>
      <p:bldP spid="1029150" grpId="4" animBg="1"/>
      <p:bldP spid="1029150" grpId="5" animBg="1"/>
      <p:bldP spid="102915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146" name="Rectangle 2"/>
          <p:cNvSpPr>
            <a:spLocks noGrp="1" noChangeArrowheads="1"/>
          </p:cNvSpPr>
          <p:nvPr>
            <p:ph type="title"/>
          </p:nvPr>
        </p:nvSpPr>
        <p:spPr/>
        <p:txBody>
          <a:bodyPr/>
          <a:lstStyle/>
          <a:p>
            <a:r>
              <a:rPr lang="en-US"/>
              <a:t>Public-key Infrastructure</a:t>
            </a:r>
          </a:p>
        </p:txBody>
      </p:sp>
      <p:graphicFrame>
        <p:nvGraphicFramePr>
          <p:cNvPr id="1030151" name="Object 7"/>
          <p:cNvGraphicFramePr>
            <a:graphicFrameLocks noChangeAspect="1"/>
          </p:cNvGraphicFramePr>
          <p:nvPr/>
        </p:nvGraphicFramePr>
        <p:xfrm>
          <a:off x="1752600" y="1143000"/>
          <a:ext cx="6024563" cy="5322888"/>
        </p:xfrm>
        <a:graphic>
          <a:graphicData uri="http://schemas.openxmlformats.org/presentationml/2006/ole">
            <mc:AlternateContent xmlns:mc="http://schemas.openxmlformats.org/markup-compatibility/2006">
              <mc:Choice xmlns:v="urn:schemas-microsoft-com:vml" Requires="v">
                <p:oleObj spid="_x0000_s2056" name="Visio" r:id="rId3" imgW="3010814" imgH="2661209" progId="Visio.Drawing.6">
                  <p:embed/>
                </p:oleObj>
              </mc:Choice>
              <mc:Fallback>
                <p:oleObj name="Visio" r:id="rId3" imgW="3010814" imgH="2661209"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143000"/>
                        <a:ext cx="6024563" cy="532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21</a:t>
            </a:fld>
            <a:endParaRPr lang="en-US" dirty="0">
              <a:latin typeface="+mn-lt"/>
            </a:endParaRPr>
          </a:p>
        </p:txBody>
      </p:sp>
    </p:spTree>
    <p:extLst>
      <p:ext uri="{BB962C8B-B14F-4D97-AF65-F5344CB8AC3E}">
        <p14:creationId xmlns:p14="http://schemas.microsoft.com/office/powerpoint/2010/main" val="522650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194" name="Rectangle 2"/>
          <p:cNvSpPr>
            <a:spLocks noGrp="1" noChangeArrowheads="1"/>
          </p:cNvSpPr>
          <p:nvPr>
            <p:ph type="title"/>
          </p:nvPr>
        </p:nvSpPr>
        <p:spPr/>
        <p:txBody>
          <a:bodyPr/>
          <a:lstStyle/>
          <a:p>
            <a:r>
              <a:rPr lang="en-US"/>
              <a:t>Mô hình quản lý khóa</a:t>
            </a:r>
          </a:p>
        </p:txBody>
      </p:sp>
      <p:sp>
        <p:nvSpPr>
          <p:cNvPr id="103219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32199" name="Rectangle 7"/>
          <p:cNvSpPr>
            <a:spLocks noChangeArrowheads="1"/>
          </p:cNvSpPr>
          <p:nvPr/>
        </p:nvSpPr>
        <p:spPr bwMode="auto">
          <a:xfrm>
            <a:off x="0" y="1724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032200" name="Object 8"/>
          <p:cNvGraphicFramePr>
            <a:graphicFrameLocks noChangeAspect="1"/>
          </p:cNvGraphicFramePr>
          <p:nvPr/>
        </p:nvGraphicFramePr>
        <p:xfrm>
          <a:off x="838200" y="1981200"/>
          <a:ext cx="7467600" cy="4648200"/>
        </p:xfrm>
        <a:graphic>
          <a:graphicData uri="http://schemas.openxmlformats.org/presentationml/2006/ole">
            <mc:AlternateContent xmlns:mc="http://schemas.openxmlformats.org/markup-compatibility/2006">
              <mc:Choice xmlns:v="urn:schemas-microsoft-com:vml" Requires="v">
                <p:oleObj spid="_x0000_s3080" name="Visio" r:id="rId3" imgW="6472055" imgH="4024441" progId="Visio.Drawing.11">
                  <p:embed/>
                </p:oleObj>
              </mc:Choice>
              <mc:Fallback>
                <p:oleObj name="Visio" r:id="rId3" imgW="6472055" imgH="402444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981200"/>
                        <a:ext cx="7467600" cy="464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22</a:t>
            </a:fld>
            <a:endParaRPr lang="en-US" dirty="0">
              <a:latin typeface="+mn-lt"/>
            </a:endParaRPr>
          </a:p>
        </p:txBody>
      </p:sp>
    </p:spTree>
    <p:extLst>
      <p:ext uri="{BB962C8B-B14F-4D97-AF65-F5344CB8AC3E}">
        <p14:creationId xmlns:p14="http://schemas.microsoft.com/office/powerpoint/2010/main" val="3999881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218" name="Rectangle 2"/>
          <p:cNvSpPr>
            <a:spLocks noGrp="1" noChangeArrowheads="1"/>
          </p:cNvSpPr>
          <p:nvPr>
            <p:ph type="title"/>
          </p:nvPr>
        </p:nvSpPr>
        <p:spPr/>
        <p:txBody>
          <a:bodyPr/>
          <a:lstStyle/>
          <a:p>
            <a:r>
              <a:rPr lang="en-US"/>
              <a:t>Mô hình quản lý chứng nhận</a:t>
            </a:r>
          </a:p>
        </p:txBody>
      </p:sp>
      <p:graphicFrame>
        <p:nvGraphicFramePr>
          <p:cNvPr id="1033221" name="Object 5"/>
          <p:cNvGraphicFramePr>
            <a:graphicFrameLocks noChangeAspect="1"/>
          </p:cNvGraphicFramePr>
          <p:nvPr>
            <p:extLst>
              <p:ext uri="{D42A27DB-BD31-4B8C-83A1-F6EECF244321}">
                <p14:modId xmlns:p14="http://schemas.microsoft.com/office/powerpoint/2010/main" val="2610010104"/>
              </p:ext>
            </p:extLst>
          </p:nvPr>
        </p:nvGraphicFramePr>
        <p:xfrm>
          <a:off x="533400" y="1143000"/>
          <a:ext cx="8229600" cy="4979988"/>
        </p:xfrm>
        <a:graphic>
          <a:graphicData uri="http://schemas.openxmlformats.org/presentationml/2006/ole">
            <mc:AlternateContent xmlns:mc="http://schemas.openxmlformats.org/markup-compatibility/2006">
              <mc:Choice xmlns:v="urn:schemas-microsoft-com:vml" Requires="v">
                <p:oleObj spid="_x0000_s4104" name="Visio" r:id="rId3" imgW="7374444" imgH="4461551" progId="Visio.Drawing.11">
                  <p:embed/>
                </p:oleObj>
              </mc:Choice>
              <mc:Fallback>
                <p:oleObj name="Visio" r:id="rId3" imgW="7374444" imgH="446155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143000"/>
                        <a:ext cx="8229600" cy="4979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23</a:t>
            </a:fld>
            <a:endParaRPr lang="en-US" dirty="0">
              <a:latin typeface="+mn-lt"/>
            </a:endParaRPr>
          </a:p>
        </p:txBody>
      </p:sp>
    </p:spTree>
    <p:extLst>
      <p:ext uri="{BB962C8B-B14F-4D97-AF65-F5344CB8AC3E}">
        <p14:creationId xmlns:p14="http://schemas.microsoft.com/office/powerpoint/2010/main" val="2674253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42" name="Rectangle 2"/>
          <p:cNvSpPr>
            <a:spLocks noGrp="1" noChangeArrowheads="1"/>
          </p:cNvSpPr>
          <p:nvPr>
            <p:ph type="title"/>
          </p:nvPr>
        </p:nvSpPr>
        <p:spPr>
          <a:xfrm>
            <a:off x="1378424" y="42622"/>
            <a:ext cx="7765576" cy="967312"/>
          </a:xfrm>
        </p:spPr>
        <p:txBody>
          <a:bodyPr/>
          <a:lstStyle/>
          <a:p>
            <a:r>
              <a:rPr lang="en-US" dirty="0"/>
              <a:t> </a:t>
            </a:r>
            <a:r>
              <a:rPr lang="en-US" dirty="0" err="1"/>
              <a:t>Mô</a:t>
            </a:r>
            <a:r>
              <a:rPr lang="en-US" dirty="0"/>
              <a:t> </a:t>
            </a:r>
            <a:r>
              <a:rPr lang="en-US" dirty="0" err="1"/>
              <a:t>hình</a:t>
            </a:r>
            <a:r>
              <a:rPr lang="en-US" dirty="0"/>
              <a:t> </a:t>
            </a:r>
            <a:r>
              <a:rPr lang="en-US" dirty="0" err="1"/>
              <a:t>chứng</a:t>
            </a:r>
            <a:r>
              <a:rPr lang="en-US" dirty="0"/>
              <a:t> </a:t>
            </a:r>
            <a:r>
              <a:rPr lang="en-US" dirty="0" err="1"/>
              <a:t>thực</a:t>
            </a:r>
            <a:r>
              <a:rPr lang="en-US" dirty="0"/>
              <a:t> </a:t>
            </a:r>
            <a:r>
              <a:rPr lang="en-US" dirty="0" err="1"/>
              <a:t>phân</a:t>
            </a:r>
            <a:r>
              <a:rPr lang="en-US" dirty="0"/>
              <a:t> </a:t>
            </a:r>
            <a:r>
              <a:rPr lang="en-US" dirty="0" err="1"/>
              <a:t>cấp</a:t>
            </a:r>
            <a:endParaRPr lang="en-US" dirty="0"/>
          </a:p>
        </p:txBody>
      </p:sp>
      <p:graphicFrame>
        <p:nvGraphicFramePr>
          <p:cNvPr id="1034247" name="Object 7"/>
          <p:cNvGraphicFramePr>
            <a:graphicFrameLocks noChangeAspect="1"/>
          </p:cNvGraphicFramePr>
          <p:nvPr>
            <p:extLst>
              <p:ext uri="{D42A27DB-BD31-4B8C-83A1-F6EECF244321}">
                <p14:modId xmlns:p14="http://schemas.microsoft.com/office/powerpoint/2010/main" val="510581085"/>
              </p:ext>
            </p:extLst>
          </p:nvPr>
        </p:nvGraphicFramePr>
        <p:xfrm>
          <a:off x="2209800" y="1676400"/>
          <a:ext cx="5029200" cy="4552950"/>
        </p:xfrm>
        <a:graphic>
          <a:graphicData uri="http://schemas.openxmlformats.org/presentationml/2006/ole">
            <mc:AlternateContent xmlns:mc="http://schemas.openxmlformats.org/markup-compatibility/2006">
              <mc:Choice xmlns:v="urn:schemas-microsoft-com:vml" Requires="v">
                <p:oleObj spid="_x0000_s5128" name="Visio" r:id="rId3" imgW="4043409" imgH="3653636" progId="Visio.Drawing.11">
                  <p:embed/>
                </p:oleObj>
              </mc:Choice>
              <mc:Fallback>
                <p:oleObj name="Visio" r:id="rId3" imgW="4043409" imgH="365363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676400"/>
                        <a:ext cx="5029200" cy="455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24</a:t>
            </a:fld>
            <a:endParaRPr lang="en-US" dirty="0">
              <a:latin typeface="+mn-lt"/>
            </a:endParaRPr>
          </a:p>
        </p:txBody>
      </p:sp>
    </p:spTree>
    <p:extLst>
      <p:ext uri="{BB962C8B-B14F-4D97-AF65-F5344CB8AC3E}">
        <p14:creationId xmlns:p14="http://schemas.microsoft.com/office/powerpoint/2010/main" val="3609326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290" name="Rectangle 2"/>
          <p:cNvSpPr>
            <a:spLocks noGrp="1" noChangeArrowheads="1"/>
          </p:cNvSpPr>
          <p:nvPr>
            <p:ph type="title"/>
          </p:nvPr>
        </p:nvSpPr>
        <p:spPr/>
        <p:txBody>
          <a:bodyPr/>
          <a:lstStyle/>
          <a:p>
            <a:r>
              <a:rPr lang="en-US"/>
              <a:t>Demo4</a:t>
            </a:r>
          </a:p>
        </p:txBody>
      </p:sp>
      <p:pic>
        <p:nvPicPr>
          <p:cNvPr id="1036348" name="Picture 60" descr="ci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1778">
            <a:off x="4533900" y="2809875"/>
            <a:ext cx="666750" cy="666750"/>
          </a:xfrm>
          <a:prstGeom prst="rect">
            <a:avLst/>
          </a:prstGeom>
          <a:noFill/>
          <a:extLst>
            <a:ext uri="{909E8E84-426E-40DD-AFC4-6F175D3DCCD1}">
              <a14:hiddenFill xmlns:a14="http://schemas.microsoft.com/office/drawing/2010/main">
                <a:solidFill>
                  <a:srgbClr val="FFFFFF"/>
                </a:solidFill>
              </a14:hiddenFill>
            </a:ext>
          </a:extLst>
        </p:spPr>
      </p:pic>
      <p:pic>
        <p:nvPicPr>
          <p:cNvPr id="1036349" name="Picture 61" descr="grid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292600"/>
            <a:ext cx="8229600" cy="2489200"/>
          </a:xfrm>
          <a:prstGeom prst="rect">
            <a:avLst/>
          </a:prstGeom>
          <a:noFill/>
          <a:extLst>
            <a:ext uri="{909E8E84-426E-40DD-AFC4-6F175D3DCCD1}">
              <a14:hiddenFill xmlns:a14="http://schemas.microsoft.com/office/drawing/2010/main">
                <a:solidFill>
                  <a:srgbClr val="FFFFFF"/>
                </a:solidFill>
              </a14:hiddenFill>
            </a:ext>
          </a:extLst>
        </p:spPr>
      </p:pic>
      <p:pic>
        <p:nvPicPr>
          <p:cNvPr id="1036350" name="Picture 62" descr="bank 2 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3581400"/>
            <a:ext cx="1465263" cy="1600200"/>
          </a:xfrm>
          <a:prstGeom prst="rect">
            <a:avLst/>
          </a:prstGeom>
          <a:noFill/>
          <a:extLst>
            <a:ext uri="{909E8E84-426E-40DD-AFC4-6F175D3DCCD1}">
              <a14:hiddenFill xmlns:a14="http://schemas.microsoft.com/office/drawing/2010/main">
                <a:solidFill>
                  <a:srgbClr val="FFFFFF"/>
                </a:solidFill>
              </a14:hiddenFill>
            </a:ext>
          </a:extLst>
        </p:spPr>
      </p:pic>
      <p:grpSp>
        <p:nvGrpSpPr>
          <p:cNvPr id="1036351" name="Group 63"/>
          <p:cNvGrpSpPr>
            <a:grpSpLocks/>
          </p:cNvGrpSpPr>
          <p:nvPr/>
        </p:nvGrpSpPr>
        <p:grpSpPr bwMode="auto">
          <a:xfrm>
            <a:off x="2041525" y="5607050"/>
            <a:ext cx="908050" cy="842963"/>
            <a:chOff x="2784" y="3592"/>
            <a:chExt cx="572" cy="531"/>
          </a:xfrm>
        </p:grpSpPr>
        <p:pic>
          <p:nvPicPr>
            <p:cNvPr id="1036352" name="Picture 64" descr="inform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3" y="3592"/>
              <a:ext cx="306" cy="380"/>
            </a:xfrm>
            <a:prstGeom prst="rect">
              <a:avLst/>
            </a:prstGeom>
            <a:noFill/>
            <a:extLst>
              <a:ext uri="{909E8E84-426E-40DD-AFC4-6F175D3DCCD1}">
                <a14:hiddenFill xmlns:a14="http://schemas.microsoft.com/office/drawing/2010/main">
                  <a:solidFill>
                    <a:srgbClr val="FFFFFF"/>
                  </a:solidFill>
                </a14:hiddenFill>
              </a:ext>
            </a:extLst>
          </p:spPr>
        </p:pic>
        <p:sp>
          <p:nvSpPr>
            <p:cNvPr id="1036353" name="Text Box 65"/>
            <p:cNvSpPr txBox="1">
              <a:spLocks noChangeArrowheads="1"/>
            </p:cNvSpPr>
            <p:nvPr/>
          </p:nvSpPr>
          <p:spPr bwMode="auto">
            <a:xfrm>
              <a:off x="2784" y="3931"/>
              <a:ext cx="5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400" b="1" i="1" u="sng">
                  <a:solidFill>
                    <a:srgbClr val="0066FF"/>
                  </a:solidFill>
                  <a:effectLst/>
                  <a:latin typeface="Times New Roman" pitchFamily="18" charset="0"/>
                </a:rPr>
                <a:t>Thông tin</a:t>
              </a:r>
            </a:p>
          </p:txBody>
        </p:sp>
      </p:grpSp>
      <p:grpSp>
        <p:nvGrpSpPr>
          <p:cNvPr id="1036354" name="Group 66"/>
          <p:cNvGrpSpPr>
            <a:grpSpLocks/>
          </p:cNvGrpSpPr>
          <p:nvPr/>
        </p:nvGrpSpPr>
        <p:grpSpPr bwMode="auto">
          <a:xfrm>
            <a:off x="1454150" y="5740400"/>
            <a:ext cx="657225" cy="903288"/>
            <a:chOff x="2396" y="3652"/>
            <a:chExt cx="414" cy="569"/>
          </a:xfrm>
        </p:grpSpPr>
        <p:pic>
          <p:nvPicPr>
            <p:cNvPr id="1036355" name="Picture 67" descr="key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32" y="3652"/>
              <a:ext cx="158" cy="302"/>
            </a:xfrm>
            <a:prstGeom prst="rect">
              <a:avLst/>
            </a:prstGeom>
            <a:noFill/>
            <a:extLst>
              <a:ext uri="{909E8E84-426E-40DD-AFC4-6F175D3DCCD1}">
                <a14:hiddenFill xmlns:a14="http://schemas.microsoft.com/office/drawing/2010/main">
                  <a:solidFill>
                    <a:srgbClr val="FFFFFF"/>
                  </a:solidFill>
                </a14:hiddenFill>
              </a:ext>
            </a:extLst>
          </p:spPr>
        </p:pic>
        <p:sp>
          <p:nvSpPr>
            <p:cNvPr id="1036356" name="Text Box 68"/>
            <p:cNvSpPr txBox="1">
              <a:spLocks noChangeArrowheads="1"/>
            </p:cNvSpPr>
            <p:nvPr/>
          </p:nvSpPr>
          <p:spPr bwMode="auto">
            <a:xfrm>
              <a:off x="2396" y="3895"/>
              <a:ext cx="41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400" b="1" i="1" u="sng">
                  <a:solidFill>
                    <a:srgbClr val="0066FF"/>
                  </a:solidFill>
                  <a:effectLst/>
                  <a:latin typeface="Times New Roman" pitchFamily="18" charset="0"/>
                </a:rPr>
                <a:t>Public</a:t>
              </a:r>
            </a:p>
            <a:p>
              <a:pPr algn="ctr" eaLnBrk="1" hangingPunct="1"/>
              <a:r>
                <a:rPr lang="en-US" sz="1400" b="1" i="1" u="sng">
                  <a:solidFill>
                    <a:srgbClr val="0066FF"/>
                  </a:solidFill>
                  <a:effectLst/>
                  <a:latin typeface="Times New Roman" pitchFamily="18" charset="0"/>
                </a:rPr>
                <a:t>key</a:t>
              </a:r>
            </a:p>
          </p:txBody>
        </p:sp>
      </p:grpSp>
      <p:grpSp>
        <p:nvGrpSpPr>
          <p:cNvPr id="1036357" name="Group 69"/>
          <p:cNvGrpSpPr>
            <a:grpSpLocks/>
          </p:cNvGrpSpPr>
          <p:nvPr/>
        </p:nvGrpSpPr>
        <p:grpSpPr bwMode="auto">
          <a:xfrm>
            <a:off x="830263" y="5753100"/>
            <a:ext cx="708025" cy="928688"/>
            <a:chOff x="2027" y="3660"/>
            <a:chExt cx="446" cy="585"/>
          </a:xfrm>
        </p:grpSpPr>
        <p:pic>
          <p:nvPicPr>
            <p:cNvPr id="1036358" name="Picture 70" descr="key - privat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78" y="3660"/>
              <a:ext cx="161" cy="308"/>
            </a:xfrm>
            <a:prstGeom prst="rect">
              <a:avLst/>
            </a:prstGeom>
            <a:noFill/>
            <a:extLst>
              <a:ext uri="{909E8E84-426E-40DD-AFC4-6F175D3DCCD1}">
                <a14:hiddenFill xmlns:a14="http://schemas.microsoft.com/office/drawing/2010/main">
                  <a:solidFill>
                    <a:srgbClr val="FFFFFF"/>
                  </a:solidFill>
                </a14:hiddenFill>
              </a:ext>
            </a:extLst>
          </p:spPr>
        </p:pic>
        <p:sp>
          <p:nvSpPr>
            <p:cNvPr id="1036359" name="Text Box 71"/>
            <p:cNvSpPr txBox="1">
              <a:spLocks noChangeArrowheads="1"/>
            </p:cNvSpPr>
            <p:nvPr/>
          </p:nvSpPr>
          <p:spPr bwMode="auto">
            <a:xfrm>
              <a:off x="2027" y="3919"/>
              <a:ext cx="44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400" b="1" i="1" u="sng">
                  <a:solidFill>
                    <a:srgbClr val="0066FF"/>
                  </a:solidFill>
                  <a:effectLst/>
                  <a:latin typeface="Times New Roman" pitchFamily="18" charset="0"/>
                </a:rPr>
                <a:t>Private</a:t>
              </a:r>
            </a:p>
            <a:p>
              <a:pPr algn="ctr" eaLnBrk="1" hangingPunct="1"/>
              <a:r>
                <a:rPr lang="en-US" sz="1400" b="1" i="1" u="sng">
                  <a:solidFill>
                    <a:srgbClr val="0066FF"/>
                  </a:solidFill>
                  <a:effectLst/>
                  <a:latin typeface="Times New Roman" pitchFamily="18" charset="0"/>
                </a:rPr>
                <a:t>key</a:t>
              </a:r>
            </a:p>
          </p:txBody>
        </p:sp>
      </p:grpSp>
      <p:sp>
        <p:nvSpPr>
          <p:cNvPr id="1036360" name="Line 72"/>
          <p:cNvSpPr>
            <a:spLocks noChangeShapeType="1"/>
          </p:cNvSpPr>
          <p:nvPr/>
        </p:nvSpPr>
        <p:spPr bwMode="auto">
          <a:xfrm flipV="1">
            <a:off x="1828800" y="4953000"/>
            <a:ext cx="5715000" cy="533400"/>
          </a:xfrm>
          <a:prstGeom prst="line">
            <a:avLst/>
          </a:prstGeom>
          <a:noFill/>
          <a:ln w="19050">
            <a:solidFill>
              <a:srgbClr val="0000F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6361" name="Text Box 73"/>
          <p:cNvSpPr txBox="1">
            <a:spLocks noChangeArrowheads="1"/>
          </p:cNvSpPr>
          <p:nvPr/>
        </p:nvSpPr>
        <p:spPr bwMode="auto">
          <a:xfrm>
            <a:off x="2995613" y="2503488"/>
            <a:ext cx="2790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600">
                <a:solidFill>
                  <a:srgbClr val="FF0000"/>
                </a:solidFill>
                <a:effectLst/>
                <a:latin typeface="Verdana" pitchFamily="34" charset="0"/>
              </a:rPr>
              <a:t>Tổ chức chứng nhận (CA)</a:t>
            </a:r>
          </a:p>
        </p:txBody>
      </p:sp>
      <p:sp>
        <p:nvSpPr>
          <p:cNvPr id="1036362" name="AutoShape 74"/>
          <p:cNvSpPr>
            <a:spLocks noChangeArrowheads="1"/>
          </p:cNvSpPr>
          <p:nvPr/>
        </p:nvSpPr>
        <p:spPr bwMode="auto">
          <a:xfrm>
            <a:off x="5330825" y="1098550"/>
            <a:ext cx="3813175" cy="2066925"/>
          </a:xfrm>
          <a:prstGeom prst="cloudCallout">
            <a:avLst>
              <a:gd name="adj1" fmla="val 18903"/>
              <a:gd name="adj2" fmla="val 75884"/>
            </a:avLst>
          </a:prstGeom>
          <a:gradFill rotWithShape="1">
            <a:gsLst>
              <a:gs pos="0">
                <a:srgbClr val="FFCC66">
                  <a:alpha val="64999"/>
                </a:srgbClr>
              </a:gs>
              <a:gs pos="100000">
                <a:srgbClr val="FFFFFF">
                  <a:alpha val="64999"/>
                </a:srgbClr>
              </a:gs>
            </a:gsLst>
            <a:path path="rect">
              <a:fillToRect r="100000" b="100000"/>
            </a:path>
          </a:gradFill>
          <a:ln w="9525">
            <a:solidFill>
              <a:srgbClr val="FF9900">
                <a:alpha val="50000"/>
              </a:srgbClr>
            </a:solidFill>
            <a:round/>
            <a:headEnd/>
            <a:tailEnd/>
          </a:ln>
          <a:effectLst>
            <a:outerShdw dist="35921" dir="2700000" algn="ctr" rotWithShape="0">
              <a:srgbClr val="FFCC99"/>
            </a:outerShdw>
          </a:effectLst>
        </p:spPr>
        <p:txBody>
          <a:bodyPr wrap="none" anchor="ctr"/>
          <a:lstStyle/>
          <a:p>
            <a:endParaRPr lang="en-US"/>
          </a:p>
        </p:txBody>
      </p:sp>
      <p:grpSp>
        <p:nvGrpSpPr>
          <p:cNvPr id="1036363" name="Group 75"/>
          <p:cNvGrpSpPr>
            <a:grpSpLocks/>
          </p:cNvGrpSpPr>
          <p:nvPr/>
        </p:nvGrpSpPr>
        <p:grpSpPr bwMode="auto">
          <a:xfrm>
            <a:off x="6503988" y="1587500"/>
            <a:ext cx="908050" cy="842963"/>
            <a:chOff x="2784" y="3592"/>
            <a:chExt cx="572" cy="531"/>
          </a:xfrm>
        </p:grpSpPr>
        <p:pic>
          <p:nvPicPr>
            <p:cNvPr id="1036364" name="Picture 76" descr="inform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3" y="3592"/>
              <a:ext cx="306" cy="380"/>
            </a:xfrm>
            <a:prstGeom prst="rect">
              <a:avLst/>
            </a:prstGeom>
            <a:noFill/>
            <a:extLst>
              <a:ext uri="{909E8E84-426E-40DD-AFC4-6F175D3DCCD1}">
                <a14:hiddenFill xmlns:a14="http://schemas.microsoft.com/office/drawing/2010/main">
                  <a:solidFill>
                    <a:srgbClr val="FFFFFF"/>
                  </a:solidFill>
                </a14:hiddenFill>
              </a:ext>
            </a:extLst>
          </p:spPr>
        </p:pic>
        <p:sp>
          <p:nvSpPr>
            <p:cNvPr id="1036365" name="Text Box 77"/>
            <p:cNvSpPr txBox="1">
              <a:spLocks noChangeArrowheads="1"/>
            </p:cNvSpPr>
            <p:nvPr/>
          </p:nvSpPr>
          <p:spPr bwMode="auto">
            <a:xfrm>
              <a:off x="2784" y="3931"/>
              <a:ext cx="5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400" b="1" i="1" u="sng">
                  <a:solidFill>
                    <a:srgbClr val="0066FF"/>
                  </a:solidFill>
                  <a:effectLst/>
                  <a:latin typeface="Times New Roman" pitchFamily="18" charset="0"/>
                </a:rPr>
                <a:t>Thông tin</a:t>
              </a:r>
            </a:p>
          </p:txBody>
        </p:sp>
      </p:grpSp>
      <p:sp>
        <p:nvSpPr>
          <p:cNvPr id="1036366" name="AutoShape 78"/>
          <p:cNvSpPr>
            <a:spLocks noChangeArrowheads="1"/>
          </p:cNvSpPr>
          <p:nvPr/>
        </p:nvSpPr>
        <p:spPr bwMode="auto">
          <a:xfrm>
            <a:off x="3854450" y="842963"/>
            <a:ext cx="3813175" cy="2066925"/>
          </a:xfrm>
          <a:prstGeom prst="cloudCallout">
            <a:avLst>
              <a:gd name="adj1" fmla="val 52870"/>
              <a:gd name="adj2" fmla="val 95620"/>
            </a:avLst>
          </a:prstGeom>
          <a:gradFill rotWithShape="1">
            <a:gsLst>
              <a:gs pos="0">
                <a:srgbClr val="B2B2B2">
                  <a:alpha val="64999"/>
                </a:srgbClr>
              </a:gs>
              <a:gs pos="100000">
                <a:srgbClr val="FFFFFF">
                  <a:alpha val="64999"/>
                </a:srgbClr>
              </a:gs>
            </a:gsLst>
            <a:path path="rect">
              <a:fillToRect r="100000" b="100000"/>
            </a:path>
          </a:gradFill>
          <a:ln w="9525">
            <a:solidFill>
              <a:srgbClr val="B2B2B2">
                <a:alpha val="50000"/>
              </a:srgbClr>
            </a:solidFill>
            <a:round/>
            <a:headEnd/>
            <a:tailEnd/>
          </a:ln>
          <a:effectLst>
            <a:outerShdw dist="35921" dir="2700000" algn="ctr" rotWithShape="0">
              <a:schemeClr val="folHlink"/>
            </a:outerShdw>
          </a:effectLst>
        </p:spPr>
        <p:txBody>
          <a:bodyPr wrap="none" anchor="ctr"/>
          <a:lstStyle/>
          <a:p>
            <a:endParaRPr lang="en-US"/>
          </a:p>
        </p:txBody>
      </p:sp>
      <p:sp>
        <p:nvSpPr>
          <p:cNvPr id="1036367" name="Line 79"/>
          <p:cNvSpPr>
            <a:spLocks noChangeShapeType="1"/>
          </p:cNvSpPr>
          <p:nvPr/>
        </p:nvSpPr>
        <p:spPr bwMode="auto">
          <a:xfrm flipV="1">
            <a:off x="1884363" y="4573588"/>
            <a:ext cx="2665412" cy="676275"/>
          </a:xfrm>
          <a:prstGeom prst="line">
            <a:avLst/>
          </a:prstGeom>
          <a:noFill/>
          <a:ln w="9525">
            <a:solidFill>
              <a:srgbClr val="FF0000"/>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36368" name="Group 80"/>
          <p:cNvGrpSpPr>
            <a:grpSpLocks/>
          </p:cNvGrpSpPr>
          <p:nvPr/>
        </p:nvGrpSpPr>
        <p:grpSpPr bwMode="auto">
          <a:xfrm>
            <a:off x="8167688" y="1658938"/>
            <a:ext cx="657225" cy="903287"/>
            <a:chOff x="2396" y="3652"/>
            <a:chExt cx="414" cy="569"/>
          </a:xfrm>
        </p:grpSpPr>
        <p:pic>
          <p:nvPicPr>
            <p:cNvPr id="1036369" name="Picture 81" descr="key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32" y="3652"/>
              <a:ext cx="158" cy="302"/>
            </a:xfrm>
            <a:prstGeom prst="rect">
              <a:avLst/>
            </a:prstGeom>
            <a:noFill/>
            <a:extLst>
              <a:ext uri="{909E8E84-426E-40DD-AFC4-6F175D3DCCD1}">
                <a14:hiddenFill xmlns:a14="http://schemas.microsoft.com/office/drawing/2010/main">
                  <a:solidFill>
                    <a:srgbClr val="FFFFFF"/>
                  </a:solidFill>
                </a14:hiddenFill>
              </a:ext>
            </a:extLst>
          </p:spPr>
        </p:pic>
        <p:sp>
          <p:nvSpPr>
            <p:cNvPr id="1036370" name="Text Box 82"/>
            <p:cNvSpPr txBox="1">
              <a:spLocks noChangeArrowheads="1"/>
            </p:cNvSpPr>
            <p:nvPr/>
          </p:nvSpPr>
          <p:spPr bwMode="auto">
            <a:xfrm>
              <a:off x="2396" y="3895"/>
              <a:ext cx="41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400" b="1" i="1" u="sng">
                  <a:solidFill>
                    <a:srgbClr val="0066FF"/>
                  </a:solidFill>
                  <a:effectLst/>
                  <a:latin typeface="Times New Roman" pitchFamily="18" charset="0"/>
                </a:rPr>
                <a:t>Public</a:t>
              </a:r>
            </a:p>
            <a:p>
              <a:pPr algn="ctr" eaLnBrk="1" hangingPunct="1"/>
              <a:r>
                <a:rPr lang="en-US" sz="1400" b="1" i="1" u="sng">
                  <a:solidFill>
                    <a:srgbClr val="0066FF"/>
                  </a:solidFill>
                  <a:effectLst/>
                  <a:latin typeface="Times New Roman" pitchFamily="18" charset="0"/>
                </a:rPr>
                <a:t>key</a:t>
              </a:r>
            </a:p>
          </p:txBody>
        </p:sp>
      </p:grpSp>
      <p:pic>
        <p:nvPicPr>
          <p:cNvPr id="1036371" name="Picture 83" descr="ball gree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814513" y="5187950"/>
            <a:ext cx="133350" cy="131763"/>
          </a:xfrm>
          <a:prstGeom prst="rect">
            <a:avLst/>
          </a:prstGeom>
          <a:noFill/>
          <a:extLst>
            <a:ext uri="{909E8E84-426E-40DD-AFC4-6F175D3DCCD1}">
              <a14:hiddenFill xmlns:a14="http://schemas.microsoft.com/office/drawing/2010/main">
                <a:solidFill>
                  <a:srgbClr val="FFFFFF"/>
                </a:solidFill>
              </a14:hiddenFill>
            </a:ext>
          </a:extLst>
        </p:spPr>
      </p:pic>
      <p:pic>
        <p:nvPicPr>
          <p:cNvPr id="1036372" name="Picture 84" descr="Create cert"/>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rot="-1849726">
            <a:off x="4000500" y="2768600"/>
            <a:ext cx="785813" cy="857250"/>
          </a:xfrm>
          <a:prstGeom prst="rect">
            <a:avLst/>
          </a:prstGeom>
          <a:noFill/>
          <a:extLst>
            <a:ext uri="{909E8E84-426E-40DD-AFC4-6F175D3DCCD1}">
              <a14:hiddenFill xmlns:a14="http://schemas.microsoft.com/office/drawing/2010/main">
                <a:solidFill>
                  <a:srgbClr val="FFFFFF"/>
                </a:solidFill>
              </a14:hiddenFill>
            </a:ext>
          </a:extLst>
        </p:spPr>
      </p:pic>
      <p:pic>
        <p:nvPicPr>
          <p:cNvPr id="1036373" name="Picture 85" descr="ball re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591050" y="3354388"/>
            <a:ext cx="133350" cy="133350"/>
          </a:xfrm>
          <a:prstGeom prst="rect">
            <a:avLst/>
          </a:prstGeom>
          <a:noFill/>
          <a:extLst>
            <a:ext uri="{909E8E84-426E-40DD-AFC4-6F175D3DCCD1}">
              <a14:hiddenFill xmlns:a14="http://schemas.microsoft.com/office/drawing/2010/main">
                <a:solidFill>
                  <a:srgbClr val="FFFFFF"/>
                </a:solidFill>
              </a14:hiddenFill>
            </a:ext>
          </a:extLst>
        </p:spPr>
      </p:pic>
      <p:pic>
        <p:nvPicPr>
          <p:cNvPr id="1036374" name="Picture 86" descr="box green"/>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373563" y="3124200"/>
            <a:ext cx="119062" cy="120650"/>
          </a:xfrm>
          <a:prstGeom prst="rect">
            <a:avLst/>
          </a:prstGeom>
          <a:noFill/>
          <a:extLst>
            <a:ext uri="{909E8E84-426E-40DD-AFC4-6F175D3DCCD1}">
              <a14:hiddenFill xmlns:a14="http://schemas.microsoft.com/office/drawing/2010/main">
                <a:solidFill>
                  <a:srgbClr val="FFFFFF"/>
                </a:solidFill>
              </a14:hiddenFill>
            </a:ext>
          </a:extLst>
        </p:spPr>
      </p:pic>
      <p:sp>
        <p:nvSpPr>
          <p:cNvPr id="1036375" name="Text Box 87"/>
          <p:cNvSpPr txBox="1">
            <a:spLocks noChangeArrowheads="1"/>
          </p:cNvSpPr>
          <p:nvPr/>
        </p:nvSpPr>
        <p:spPr bwMode="auto">
          <a:xfrm>
            <a:off x="4892675" y="3078163"/>
            <a:ext cx="13477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400" i="1">
                <a:solidFill>
                  <a:srgbClr val="0000FF"/>
                </a:solidFill>
                <a:effectLst/>
                <a:latin typeface="Times New Roman" pitchFamily="18" charset="0"/>
              </a:rPr>
              <a:t>Tạo chứng nhận</a:t>
            </a:r>
          </a:p>
        </p:txBody>
      </p:sp>
      <p:sp>
        <p:nvSpPr>
          <p:cNvPr id="1036376" name="Oval 88"/>
          <p:cNvSpPr>
            <a:spLocks noChangeArrowheads="1"/>
          </p:cNvSpPr>
          <p:nvPr/>
        </p:nvSpPr>
        <p:spPr bwMode="auto">
          <a:xfrm rot="-1619928">
            <a:off x="4357688" y="4537075"/>
            <a:ext cx="119062" cy="133350"/>
          </a:xfrm>
          <a:prstGeom prst="ellipse">
            <a:avLst/>
          </a:prstGeom>
          <a:noFill/>
          <a:ln w="9525">
            <a:solidFill>
              <a:srgbClr val="0066FF">
                <a:alpha val="39000"/>
              </a:srgbClr>
            </a:solidFill>
            <a:round/>
            <a:headEnd/>
            <a:tailEnd/>
          </a:ln>
          <a:effectLst/>
          <a:scene3d>
            <a:camera prst="legacyObliqueTopRight">
              <a:rot lat="19499999" lon="18300000" rev="0"/>
            </a:camera>
            <a:lightRig rig="legacyNormal1" dir="t"/>
          </a:scene3d>
          <a:sp3d extrusionH="3630600" prstMaterial="legacyWireframe">
            <a:bevelT w="13500" h="13500" prst="angle"/>
            <a:bevelB w="13500" h="13500" prst="angle"/>
            <a:extrusionClr>
              <a:srgbClr val="0066FF"/>
            </a:extrusionClr>
          </a:sp3d>
          <a:extLst>
            <a:ext uri="{909E8E84-426E-40DD-AFC4-6F175D3DCCD1}">
              <a14:hiddenFill xmlns:a14="http://schemas.microsoft.com/office/drawing/2010/main">
                <a:solidFill>
                  <a:srgbClr val="FFCC99">
                    <a:alpha val="55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pic>
        <p:nvPicPr>
          <p:cNvPr id="1036377" name="Picture 89" descr="request cert"/>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73250" y="4940300"/>
            <a:ext cx="474663" cy="704850"/>
          </a:xfrm>
          <a:prstGeom prst="rect">
            <a:avLst/>
          </a:prstGeom>
          <a:noFill/>
          <a:extLst>
            <a:ext uri="{909E8E84-426E-40DD-AFC4-6F175D3DCCD1}">
              <a14:hiddenFill xmlns:a14="http://schemas.microsoft.com/office/drawing/2010/main">
                <a:solidFill>
                  <a:srgbClr val="FFFFFF"/>
                </a:solidFill>
              </a14:hiddenFill>
            </a:ext>
          </a:extLst>
        </p:spPr>
      </p:pic>
      <p:pic>
        <p:nvPicPr>
          <p:cNvPr id="1036378" name="Picture 90" descr="office - buildi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0713" y="4191000"/>
            <a:ext cx="1249362" cy="1563688"/>
          </a:xfrm>
          <a:prstGeom prst="rect">
            <a:avLst/>
          </a:prstGeom>
          <a:noFill/>
          <a:extLst>
            <a:ext uri="{909E8E84-426E-40DD-AFC4-6F175D3DCCD1}">
              <a14:hiddenFill xmlns:a14="http://schemas.microsoft.com/office/drawing/2010/main">
                <a:solidFill>
                  <a:srgbClr val="FFFFFF"/>
                </a:solidFill>
              </a14:hiddenFill>
            </a:ext>
          </a:extLst>
        </p:spPr>
      </p:pic>
      <p:sp>
        <p:nvSpPr>
          <p:cNvPr id="1036379" name="Text Box 91"/>
          <p:cNvSpPr txBox="1">
            <a:spLocks noChangeArrowheads="1"/>
          </p:cNvSpPr>
          <p:nvPr/>
        </p:nvSpPr>
        <p:spPr bwMode="auto">
          <a:xfrm>
            <a:off x="1397000" y="5541963"/>
            <a:ext cx="1573213"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400">
                <a:solidFill>
                  <a:srgbClr val="0000FF"/>
                </a:solidFill>
                <a:effectLst/>
              </a:rPr>
              <a:t>Yêu cầu cấp</a:t>
            </a:r>
          </a:p>
          <a:p>
            <a:pPr algn="ctr" eaLnBrk="1" hangingPunct="1"/>
            <a:r>
              <a:rPr lang="en-US" sz="1400">
                <a:solidFill>
                  <a:srgbClr val="0000FF"/>
                </a:solidFill>
                <a:effectLst/>
              </a:rPr>
              <a:t>chứng nhận theo </a:t>
            </a:r>
          </a:p>
          <a:p>
            <a:pPr algn="ctr" eaLnBrk="1" hangingPunct="1"/>
            <a:r>
              <a:rPr lang="en-US" sz="1400">
                <a:solidFill>
                  <a:srgbClr val="0000FF"/>
                </a:solidFill>
                <a:effectLst/>
              </a:rPr>
              <a:t>Chuẩn X.509</a:t>
            </a:r>
          </a:p>
        </p:txBody>
      </p:sp>
      <p:sp>
        <p:nvSpPr>
          <p:cNvPr id="1036380" name="Text Box 92"/>
          <p:cNvSpPr txBox="1">
            <a:spLocks noChangeArrowheads="1"/>
          </p:cNvSpPr>
          <p:nvPr/>
        </p:nvSpPr>
        <p:spPr bwMode="auto">
          <a:xfrm>
            <a:off x="1374775" y="5487988"/>
            <a:ext cx="12827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400" b="1" i="1">
                <a:solidFill>
                  <a:srgbClr val="0000FF"/>
                </a:solidFill>
                <a:effectLst/>
                <a:latin typeface="Times New Roman" pitchFamily="18" charset="0"/>
              </a:rPr>
              <a:t>Chứng nhận X.509</a:t>
            </a:r>
          </a:p>
        </p:txBody>
      </p:sp>
      <p:pic>
        <p:nvPicPr>
          <p:cNvPr id="1036381" name="Picture 93" descr="email - envelop"/>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84400" y="5686425"/>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36382" name="Picture 94" descr="certificate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41500" y="5275263"/>
            <a:ext cx="354013" cy="354012"/>
          </a:xfrm>
          <a:prstGeom prst="rect">
            <a:avLst/>
          </a:prstGeom>
          <a:noFill/>
          <a:extLst>
            <a:ext uri="{909E8E84-426E-40DD-AFC4-6F175D3DCCD1}">
              <a14:hiddenFill xmlns:a14="http://schemas.microsoft.com/office/drawing/2010/main">
                <a:solidFill>
                  <a:srgbClr val="FFFFFF"/>
                </a:solidFill>
              </a14:hiddenFill>
            </a:ext>
          </a:extLst>
        </p:spPr>
      </p:pic>
      <p:grpSp>
        <p:nvGrpSpPr>
          <p:cNvPr id="1036383" name="Group 95"/>
          <p:cNvGrpSpPr>
            <a:grpSpLocks/>
          </p:cNvGrpSpPr>
          <p:nvPr/>
        </p:nvGrpSpPr>
        <p:grpSpPr bwMode="auto">
          <a:xfrm>
            <a:off x="1385888" y="5546725"/>
            <a:ext cx="750887" cy="884238"/>
            <a:chOff x="2025" y="3698"/>
            <a:chExt cx="473" cy="557"/>
          </a:xfrm>
        </p:grpSpPr>
        <p:pic>
          <p:nvPicPr>
            <p:cNvPr id="1036384" name="Picture 96" descr="documents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44" y="3698"/>
              <a:ext cx="432" cy="432"/>
            </a:xfrm>
            <a:prstGeom prst="rect">
              <a:avLst/>
            </a:prstGeom>
            <a:noFill/>
            <a:extLst>
              <a:ext uri="{909E8E84-426E-40DD-AFC4-6F175D3DCCD1}">
                <a14:hiddenFill xmlns:a14="http://schemas.microsoft.com/office/drawing/2010/main">
                  <a:solidFill>
                    <a:srgbClr val="FFFFFF"/>
                  </a:solidFill>
                </a14:hiddenFill>
              </a:ext>
            </a:extLst>
          </p:spPr>
        </p:pic>
        <p:sp>
          <p:nvSpPr>
            <p:cNvPr id="1036385" name="Text Box 97"/>
            <p:cNvSpPr txBox="1">
              <a:spLocks noChangeArrowheads="1"/>
            </p:cNvSpPr>
            <p:nvPr/>
          </p:nvSpPr>
          <p:spPr bwMode="auto">
            <a:xfrm>
              <a:off x="2025" y="4063"/>
              <a:ext cx="47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400" b="1" i="1" u="sng">
                  <a:solidFill>
                    <a:srgbClr val="0066FF"/>
                  </a:solidFill>
                  <a:effectLst/>
                  <a:latin typeface="Times New Roman" pitchFamily="18" charset="0"/>
                </a:rPr>
                <a:t>Tài liệu</a:t>
              </a:r>
            </a:p>
          </p:txBody>
        </p:sp>
      </p:grpSp>
      <p:sp>
        <p:nvSpPr>
          <p:cNvPr id="1036386" name="Text Box 98"/>
          <p:cNvSpPr txBox="1">
            <a:spLocks noChangeArrowheads="1"/>
          </p:cNvSpPr>
          <p:nvPr/>
        </p:nvSpPr>
        <p:spPr bwMode="auto">
          <a:xfrm>
            <a:off x="617538" y="5659438"/>
            <a:ext cx="752475"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400" b="1" i="1">
                <a:solidFill>
                  <a:srgbClr val="FF0000"/>
                </a:solidFill>
                <a:effectLst/>
                <a:latin typeface="Times New Roman" pitchFamily="18" charset="0"/>
              </a:rPr>
              <a:t>Ký</a:t>
            </a:r>
          </a:p>
          <a:p>
            <a:pPr algn="ctr" eaLnBrk="1" hangingPunct="1"/>
            <a:r>
              <a:rPr lang="en-US" sz="1400" b="1" i="1">
                <a:solidFill>
                  <a:srgbClr val="FF0000"/>
                </a:solidFill>
                <a:effectLst/>
                <a:latin typeface="Times New Roman" pitchFamily="18" charset="0"/>
              </a:rPr>
              <a:t>&amp;</a:t>
            </a:r>
          </a:p>
          <a:p>
            <a:pPr algn="ctr" eaLnBrk="1" hangingPunct="1"/>
            <a:r>
              <a:rPr lang="en-US" sz="1400" b="1" i="1">
                <a:solidFill>
                  <a:srgbClr val="FF0000"/>
                </a:solidFill>
                <a:effectLst/>
                <a:latin typeface="Times New Roman" pitchFamily="18" charset="0"/>
              </a:rPr>
              <a:t>Mã hóa</a:t>
            </a:r>
          </a:p>
        </p:txBody>
      </p:sp>
      <p:pic>
        <p:nvPicPr>
          <p:cNvPr id="1036387" name="Picture 99" descr="certificate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27963" y="4637088"/>
            <a:ext cx="354012" cy="354012"/>
          </a:xfrm>
          <a:prstGeom prst="rect">
            <a:avLst/>
          </a:prstGeom>
          <a:noFill/>
          <a:extLst>
            <a:ext uri="{909E8E84-426E-40DD-AFC4-6F175D3DCCD1}">
              <a14:hiddenFill xmlns:a14="http://schemas.microsoft.com/office/drawing/2010/main">
                <a:solidFill>
                  <a:srgbClr val="FFFFFF"/>
                </a:solidFill>
              </a14:hiddenFill>
            </a:ext>
          </a:extLst>
        </p:spPr>
      </p:pic>
      <p:pic>
        <p:nvPicPr>
          <p:cNvPr id="1036388" name="Picture 100" descr="email - envelop"/>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085138" y="4605338"/>
            <a:ext cx="457200" cy="457200"/>
          </a:xfrm>
          <a:prstGeom prst="rect">
            <a:avLst/>
          </a:prstGeom>
          <a:noFill/>
          <a:extLst>
            <a:ext uri="{909E8E84-426E-40DD-AFC4-6F175D3DCCD1}">
              <a14:hiddenFill xmlns:a14="http://schemas.microsoft.com/office/drawing/2010/main">
                <a:solidFill>
                  <a:srgbClr val="FFFFFF"/>
                </a:solidFill>
              </a14:hiddenFill>
            </a:ext>
          </a:extLst>
        </p:spPr>
      </p:pic>
      <p:grpSp>
        <p:nvGrpSpPr>
          <p:cNvPr id="1036389" name="Group 101"/>
          <p:cNvGrpSpPr>
            <a:grpSpLocks/>
          </p:cNvGrpSpPr>
          <p:nvPr/>
        </p:nvGrpSpPr>
        <p:grpSpPr bwMode="auto">
          <a:xfrm>
            <a:off x="5073650" y="1368425"/>
            <a:ext cx="1409700" cy="958850"/>
            <a:chOff x="1732" y="898"/>
            <a:chExt cx="888" cy="604"/>
          </a:xfrm>
        </p:grpSpPr>
        <p:pic>
          <p:nvPicPr>
            <p:cNvPr id="1036390" name="Picture 102" descr="cogwheel2"/>
            <p:cNvPicPr>
              <a:picLocks noChangeAspect="1" noChangeArrowheads="1"/>
            </p:cNvPicPr>
            <p:nvPr/>
          </p:nvPicPr>
          <p:blipFill>
            <a:blip r:embed="rId16">
              <a:lum bright="-32000" contrast="10000"/>
              <a:extLst>
                <a:ext uri="{28A0092B-C50C-407E-A947-70E740481C1C}">
                  <a14:useLocalDpi xmlns:a14="http://schemas.microsoft.com/office/drawing/2010/main" val="0"/>
                </a:ext>
              </a:extLst>
            </a:blip>
            <a:srcRect/>
            <a:stretch>
              <a:fillRect/>
            </a:stretch>
          </p:blipFill>
          <p:spPr bwMode="auto">
            <a:xfrm>
              <a:off x="1898" y="898"/>
              <a:ext cx="516"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6391" name="Text Box 103"/>
            <p:cNvSpPr txBox="1">
              <a:spLocks noChangeArrowheads="1"/>
            </p:cNvSpPr>
            <p:nvPr/>
          </p:nvSpPr>
          <p:spPr bwMode="auto">
            <a:xfrm>
              <a:off x="1732" y="943"/>
              <a:ext cx="888" cy="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300" b="1" i="1">
                  <a:solidFill>
                    <a:srgbClr val="0000FF"/>
                  </a:solidFill>
                  <a:effectLst/>
                  <a:latin typeface="Times New Roman" pitchFamily="18" charset="0"/>
                </a:rPr>
                <a:t>Giải mã</a:t>
              </a:r>
            </a:p>
            <a:p>
              <a:pPr algn="ctr" eaLnBrk="1" hangingPunct="1">
                <a:spcBef>
                  <a:spcPct val="50000"/>
                </a:spcBef>
              </a:pPr>
              <a:r>
                <a:rPr lang="en-US" sz="1300" b="1" i="1">
                  <a:solidFill>
                    <a:srgbClr val="0000FF"/>
                  </a:solidFill>
                  <a:effectLst/>
                  <a:latin typeface="Times New Roman" pitchFamily="18" charset="0"/>
                </a:rPr>
                <a:t>&amp;</a:t>
              </a:r>
            </a:p>
            <a:p>
              <a:pPr algn="ctr" eaLnBrk="1" hangingPunct="1">
                <a:spcBef>
                  <a:spcPct val="50000"/>
                </a:spcBef>
              </a:pPr>
              <a:r>
                <a:rPr lang="en-US" sz="1300" b="1" i="1">
                  <a:solidFill>
                    <a:srgbClr val="0000FF"/>
                  </a:solidFill>
                  <a:effectLst/>
                  <a:latin typeface="Times New Roman" pitchFamily="18" charset="0"/>
                </a:rPr>
                <a:t>Xác nhận chữ ký</a:t>
              </a:r>
            </a:p>
          </p:txBody>
        </p:sp>
      </p:grpSp>
      <p:grpSp>
        <p:nvGrpSpPr>
          <p:cNvPr id="1036392" name="Group 104"/>
          <p:cNvGrpSpPr>
            <a:grpSpLocks/>
          </p:cNvGrpSpPr>
          <p:nvPr/>
        </p:nvGrpSpPr>
        <p:grpSpPr bwMode="auto">
          <a:xfrm>
            <a:off x="5387975" y="1433513"/>
            <a:ext cx="750888" cy="884237"/>
            <a:chOff x="2025" y="3698"/>
            <a:chExt cx="473" cy="557"/>
          </a:xfrm>
        </p:grpSpPr>
        <p:pic>
          <p:nvPicPr>
            <p:cNvPr id="1036393" name="Picture 105" descr="documents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44" y="3698"/>
              <a:ext cx="432" cy="432"/>
            </a:xfrm>
            <a:prstGeom prst="rect">
              <a:avLst/>
            </a:prstGeom>
            <a:noFill/>
            <a:extLst>
              <a:ext uri="{909E8E84-426E-40DD-AFC4-6F175D3DCCD1}">
                <a14:hiddenFill xmlns:a14="http://schemas.microsoft.com/office/drawing/2010/main">
                  <a:solidFill>
                    <a:srgbClr val="FFFFFF"/>
                  </a:solidFill>
                </a14:hiddenFill>
              </a:ext>
            </a:extLst>
          </p:spPr>
        </p:pic>
        <p:sp>
          <p:nvSpPr>
            <p:cNvPr id="1036394" name="Text Box 106"/>
            <p:cNvSpPr txBox="1">
              <a:spLocks noChangeArrowheads="1"/>
            </p:cNvSpPr>
            <p:nvPr/>
          </p:nvSpPr>
          <p:spPr bwMode="auto">
            <a:xfrm>
              <a:off x="2025" y="4063"/>
              <a:ext cx="47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400" b="1" i="1" u="sng">
                  <a:solidFill>
                    <a:srgbClr val="0066FF"/>
                  </a:solidFill>
                  <a:effectLst/>
                  <a:latin typeface="Times New Roman" pitchFamily="18" charset="0"/>
                </a:rPr>
                <a:t>Tài liệu</a:t>
              </a:r>
            </a:p>
          </p:txBody>
        </p:sp>
      </p:grpSp>
      <p:sp>
        <p:nvSpPr>
          <p:cNvPr id="1036395" name="Text Box 107"/>
          <p:cNvSpPr txBox="1">
            <a:spLocks noChangeArrowheads="1"/>
          </p:cNvSpPr>
          <p:nvPr/>
        </p:nvSpPr>
        <p:spPr bwMode="auto">
          <a:xfrm>
            <a:off x="6089650" y="2319338"/>
            <a:ext cx="2054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b="1">
                <a:solidFill>
                  <a:srgbClr val="FF0000"/>
                </a:solidFill>
                <a:effectLst/>
                <a:latin typeface="Times New Roman" pitchFamily="18" charset="0"/>
              </a:rPr>
              <a:t>Đáng tin cậy </a:t>
            </a:r>
            <a:r>
              <a:rPr lang="en-US" sz="2400" b="1">
                <a:solidFill>
                  <a:srgbClr val="FF0000"/>
                </a:solidFill>
                <a:effectLst/>
                <a:latin typeface="Times New Roman" pitchFamily="18" charset="0"/>
              </a:rPr>
              <a:t>?</a:t>
            </a:r>
          </a:p>
        </p:txBody>
      </p:sp>
      <p:sp>
        <p:nvSpPr>
          <p:cNvPr id="1036396" name="Line 108"/>
          <p:cNvSpPr>
            <a:spLocks noChangeShapeType="1"/>
          </p:cNvSpPr>
          <p:nvPr/>
        </p:nvSpPr>
        <p:spPr bwMode="auto">
          <a:xfrm flipH="1" flipV="1">
            <a:off x="4919663" y="4605338"/>
            <a:ext cx="2290762" cy="71437"/>
          </a:xfrm>
          <a:prstGeom prst="line">
            <a:avLst/>
          </a:prstGeom>
          <a:noFill/>
          <a:ln w="12700">
            <a:solidFill>
              <a:srgbClr val="FF0000"/>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36397" name="Picture 109" descr="box violet"/>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4972050" y="3319463"/>
            <a:ext cx="142875" cy="141287"/>
          </a:xfrm>
          <a:prstGeom prst="rect">
            <a:avLst/>
          </a:prstGeom>
          <a:noFill/>
          <a:extLst>
            <a:ext uri="{909E8E84-426E-40DD-AFC4-6F175D3DCCD1}">
              <a14:hiddenFill xmlns:a14="http://schemas.microsoft.com/office/drawing/2010/main">
                <a:solidFill>
                  <a:srgbClr val="FFFFFF"/>
                </a:solidFill>
              </a14:hiddenFill>
            </a:ext>
          </a:extLst>
        </p:spPr>
      </p:pic>
      <p:pic>
        <p:nvPicPr>
          <p:cNvPr id="1036398" name="Picture 110" descr="ball violet"/>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118350" y="4622800"/>
            <a:ext cx="103188" cy="103188"/>
          </a:xfrm>
          <a:prstGeom prst="rect">
            <a:avLst/>
          </a:prstGeom>
          <a:noFill/>
          <a:extLst>
            <a:ext uri="{909E8E84-426E-40DD-AFC4-6F175D3DCCD1}">
              <a14:hiddenFill xmlns:a14="http://schemas.microsoft.com/office/drawing/2010/main">
                <a:solidFill>
                  <a:srgbClr val="FFFFFF"/>
                </a:solidFill>
              </a14:hiddenFill>
            </a:ext>
          </a:extLst>
        </p:spPr>
      </p:pic>
      <p:pic>
        <p:nvPicPr>
          <p:cNvPr id="1036399" name="Picture 111" descr="servers"/>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690938" y="3527425"/>
            <a:ext cx="1439862" cy="1065213"/>
          </a:xfrm>
          <a:prstGeom prst="rect">
            <a:avLst/>
          </a:prstGeom>
          <a:noFill/>
          <a:extLst>
            <a:ext uri="{909E8E84-426E-40DD-AFC4-6F175D3DCCD1}">
              <a14:hiddenFill xmlns:a14="http://schemas.microsoft.com/office/drawing/2010/main">
                <a:solidFill>
                  <a:srgbClr val="FFFFFF"/>
                </a:solidFill>
              </a14:hiddenFill>
            </a:ext>
          </a:extLst>
        </p:spPr>
      </p:pic>
      <p:sp>
        <p:nvSpPr>
          <p:cNvPr id="1036400" name="Oval 112"/>
          <p:cNvSpPr>
            <a:spLocks noChangeArrowheads="1"/>
          </p:cNvSpPr>
          <p:nvPr/>
        </p:nvSpPr>
        <p:spPr bwMode="auto">
          <a:xfrm>
            <a:off x="4981575" y="4543425"/>
            <a:ext cx="114300" cy="133350"/>
          </a:xfrm>
          <a:prstGeom prst="ellipse">
            <a:avLst/>
          </a:prstGeom>
          <a:solidFill>
            <a:srgbClr val="00CC99"/>
          </a:solidFill>
          <a:ln w="9525">
            <a:round/>
            <a:headEnd/>
            <a:tailEnd/>
          </a:ln>
          <a:effectLst/>
          <a:scene3d>
            <a:camera prst="legacyObliqueTopRight">
              <a:rot lat="20399999" lon="0" rev="0"/>
            </a:camera>
            <a:lightRig rig="legacyFlat1" dir="t"/>
          </a:scene3d>
          <a:sp3d extrusionH="6323000" prstMaterial="legacyWireframe">
            <a:bevelT w="13500" h="13500" prst="angle"/>
            <a:bevelB w="13500" h="13500" prst="angle"/>
            <a:extrusionClr>
              <a:srgbClr val="00CC99"/>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1036401" name="Text Box 113"/>
          <p:cNvSpPr txBox="1">
            <a:spLocks noChangeArrowheads="1"/>
          </p:cNvSpPr>
          <p:nvPr/>
        </p:nvSpPr>
        <p:spPr bwMode="auto">
          <a:xfrm>
            <a:off x="5156200" y="3371850"/>
            <a:ext cx="17065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400" i="1">
                <a:solidFill>
                  <a:srgbClr val="0000FF"/>
                </a:solidFill>
                <a:effectLst/>
                <a:latin typeface="Times New Roman" pitchFamily="18" charset="0"/>
              </a:rPr>
              <a:t>Xác thực chứng nhận</a:t>
            </a:r>
          </a:p>
        </p:txBody>
      </p:sp>
      <p:sp>
        <p:nvSpPr>
          <p:cNvPr id="1036402" name="Text Box 114"/>
          <p:cNvSpPr txBox="1">
            <a:spLocks noChangeArrowheads="1"/>
          </p:cNvSpPr>
          <p:nvPr/>
        </p:nvSpPr>
        <p:spPr bwMode="auto">
          <a:xfrm>
            <a:off x="7289800" y="1739900"/>
            <a:ext cx="1425575" cy="68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300" b="1" i="1">
                <a:solidFill>
                  <a:srgbClr val="008000"/>
                </a:solidFill>
                <a:effectLst/>
                <a:latin typeface="Verdana" pitchFamily="34" charset="0"/>
              </a:rPr>
              <a:t>Chứng nhận hợp lệ</a:t>
            </a:r>
          </a:p>
          <a:p>
            <a:pPr algn="ctr" eaLnBrk="1" hangingPunct="1"/>
            <a:r>
              <a:rPr lang="en-US" sz="1300" b="1" i="1">
                <a:solidFill>
                  <a:srgbClr val="008000"/>
                </a:solidFill>
                <a:effectLst/>
                <a:latin typeface="Verdana" pitchFamily="34" charset="0"/>
              </a:rPr>
              <a:t>&amp; còn giá trị</a:t>
            </a:r>
          </a:p>
        </p:txBody>
      </p:sp>
      <p:sp>
        <p:nvSpPr>
          <p:cNvPr id="1036403" name="Text Box 115"/>
          <p:cNvSpPr txBox="1">
            <a:spLocks noChangeArrowheads="1"/>
          </p:cNvSpPr>
          <p:nvPr/>
        </p:nvSpPr>
        <p:spPr bwMode="auto">
          <a:xfrm>
            <a:off x="5784850" y="2309813"/>
            <a:ext cx="22637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b="1">
                <a:solidFill>
                  <a:srgbClr val="FF0000"/>
                </a:solidFill>
                <a:effectLst/>
                <a:latin typeface="Times New Roman" pitchFamily="18" charset="0"/>
              </a:rPr>
              <a:t>Ok! </a:t>
            </a:r>
            <a:r>
              <a:rPr lang="en-US" sz="1600" b="1">
                <a:solidFill>
                  <a:srgbClr val="FF0000"/>
                </a:solidFill>
                <a:effectLst/>
                <a:latin typeface="Times New Roman" pitchFamily="18" charset="0"/>
              </a:rPr>
              <a:t>Tin tưởng &amp; chấp nhận đề nghị.</a:t>
            </a:r>
          </a:p>
        </p:txBody>
      </p:sp>
      <p:sp>
        <p:nvSpPr>
          <p:cNvPr id="59"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25</a:t>
            </a:fld>
            <a:endParaRPr lang="en-US" dirty="0">
              <a:latin typeface="+mn-lt"/>
            </a:endParaRPr>
          </a:p>
        </p:txBody>
      </p:sp>
    </p:spTree>
    <p:extLst>
      <p:ext uri="{BB962C8B-B14F-4D97-AF65-F5344CB8AC3E}">
        <p14:creationId xmlns:p14="http://schemas.microsoft.com/office/powerpoint/2010/main" val="38921477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036349"/>
                                        </p:tgtEl>
                                        <p:attrNameLst>
                                          <p:attrName>style.visibility</p:attrName>
                                        </p:attrNameLst>
                                      </p:cBhvr>
                                      <p:to>
                                        <p:strVal val="visible"/>
                                      </p:to>
                                    </p:set>
                                    <p:animEffect transition="in" filter="fade">
                                      <p:cBhvr>
                                        <p:cTn id="7" dur="1000"/>
                                        <p:tgtEl>
                                          <p:spTgt spid="1036349"/>
                                        </p:tgtEl>
                                      </p:cBhvr>
                                    </p:animEffect>
                                  </p:childTnLst>
                                </p:cTn>
                              </p:par>
                            </p:childTnLst>
                          </p:cTn>
                        </p:par>
                        <p:par>
                          <p:cTn id="8" fill="hold" nodeType="afterGroup">
                            <p:stCondLst>
                              <p:cond delay="1000"/>
                            </p:stCondLst>
                            <p:childTnLst>
                              <p:par>
                                <p:cTn id="9" presetID="10" presetClass="entr" presetSubtype="0" fill="hold" nodeType="afterEffect">
                                  <p:stCondLst>
                                    <p:cond delay="0"/>
                                  </p:stCondLst>
                                  <p:childTnLst>
                                    <p:set>
                                      <p:cBhvr>
                                        <p:cTn id="10" dur="1" fill="hold">
                                          <p:stCondLst>
                                            <p:cond delay="0"/>
                                          </p:stCondLst>
                                        </p:cTn>
                                        <p:tgtEl>
                                          <p:spTgt spid="1036378"/>
                                        </p:tgtEl>
                                        <p:attrNameLst>
                                          <p:attrName>style.visibility</p:attrName>
                                        </p:attrNameLst>
                                      </p:cBhvr>
                                      <p:to>
                                        <p:strVal val="visible"/>
                                      </p:to>
                                    </p:set>
                                    <p:animEffect transition="in" filter="fade">
                                      <p:cBhvr>
                                        <p:cTn id="11" dur="1000"/>
                                        <p:tgtEl>
                                          <p:spTgt spid="1036378"/>
                                        </p:tgtEl>
                                      </p:cBhvr>
                                    </p:animEffect>
                                  </p:childTnLst>
                                </p:cTn>
                              </p:par>
                              <p:par>
                                <p:cTn id="12" presetID="10" presetClass="entr" presetSubtype="0" fill="hold" nodeType="withEffect">
                                  <p:stCondLst>
                                    <p:cond delay="0"/>
                                  </p:stCondLst>
                                  <p:childTnLst>
                                    <p:set>
                                      <p:cBhvr>
                                        <p:cTn id="13" dur="1" fill="hold">
                                          <p:stCondLst>
                                            <p:cond delay="0"/>
                                          </p:stCondLst>
                                        </p:cTn>
                                        <p:tgtEl>
                                          <p:spTgt spid="1036350"/>
                                        </p:tgtEl>
                                        <p:attrNameLst>
                                          <p:attrName>style.visibility</p:attrName>
                                        </p:attrNameLst>
                                      </p:cBhvr>
                                      <p:to>
                                        <p:strVal val="visible"/>
                                      </p:to>
                                    </p:set>
                                    <p:animEffect transition="in" filter="fade">
                                      <p:cBhvr>
                                        <p:cTn id="14" dur="1000"/>
                                        <p:tgtEl>
                                          <p:spTgt spid="1036350"/>
                                        </p:tgtEl>
                                      </p:cBhvr>
                                    </p:animEffect>
                                  </p:childTnLst>
                                </p:cTn>
                              </p:par>
                            </p:childTnLst>
                          </p:cTn>
                        </p:par>
                        <p:par>
                          <p:cTn id="15" fill="hold" nodeType="afterGroup">
                            <p:stCondLst>
                              <p:cond delay="2000"/>
                            </p:stCondLst>
                            <p:childTnLst>
                              <p:par>
                                <p:cTn id="16" presetID="3" presetClass="entr" presetSubtype="10" fill="hold" grpId="0" nodeType="afterEffect">
                                  <p:stCondLst>
                                    <p:cond delay="0"/>
                                  </p:stCondLst>
                                  <p:childTnLst>
                                    <p:set>
                                      <p:cBhvr>
                                        <p:cTn id="17" dur="1" fill="hold">
                                          <p:stCondLst>
                                            <p:cond delay="0"/>
                                          </p:stCondLst>
                                        </p:cTn>
                                        <p:tgtEl>
                                          <p:spTgt spid="1036360"/>
                                        </p:tgtEl>
                                        <p:attrNameLst>
                                          <p:attrName>style.visibility</p:attrName>
                                        </p:attrNameLst>
                                      </p:cBhvr>
                                      <p:to>
                                        <p:strVal val="visible"/>
                                      </p:to>
                                    </p:set>
                                    <p:animEffect transition="in" filter="blinds(horizontal)">
                                      <p:cBhvr>
                                        <p:cTn id="18" dur="500"/>
                                        <p:tgtEl>
                                          <p:spTgt spid="103636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1036399"/>
                                        </p:tgtEl>
                                        <p:attrNameLst>
                                          <p:attrName>style.visibility</p:attrName>
                                        </p:attrNameLst>
                                      </p:cBhvr>
                                      <p:to>
                                        <p:strVal val="visible"/>
                                      </p:to>
                                    </p:set>
                                    <p:animEffect transition="in" filter="dissolve">
                                      <p:cBhvr>
                                        <p:cTn id="23" dur="500"/>
                                        <p:tgtEl>
                                          <p:spTgt spid="1036399"/>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036361"/>
                                        </p:tgtEl>
                                        <p:attrNameLst>
                                          <p:attrName>style.visibility</p:attrName>
                                        </p:attrNameLst>
                                      </p:cBhvr>
                                      <p:to>
                                        <p:strVal val="visible"/>
                                      </p:to>
                                    </p:set>
                                    <p:animEffect transition="in" filter="dissolve">
                                      <p:cBhvr>
                                        <p:cTn id="26" dur="500"/>
                                        <p:tgtEl>
                                          <p:spTgt spid="103636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1036354"/>
                                        </p:tgtEl>
                                        <p:attrNameLst>
                                          <p:attrName>style.visibility</p:attrName>
                                        </p:attrNameLst>
                                      </p:cBhvr>
                                      <p:to>
                                        <p:strVal val="visible"/>
                                      </p:to>
                                    </p:set>
                                    <p:animEffect transition="in" filter="dissolve">
                                      <p:cBhvr>
                                        <p:cTn id="31" dur="500"/>
                                        <p:tgtEl>
                                          <p:spTgt spid="1036354"/>
                                        </p:tgtEl>
                                      </p:cBhvr>
                                    </p:animEffect>
                                  </p:childTnLst>
                                </p:cTn>
                              </p:par>
                              <p:par>
                                <p:cTn id="32" presetID="9" presetClass="entr" presetSubtype="0" fill="hold" nodeType="withEffect">
                                  <p:stCondLst>
                                    <p:cond delay="0"/>
                                  </p:stCondLst>
                                  <p:childTnLst>
                                    <p:set>
                                      <p:cBhvr>
                                        <p:cTn id="33" dur="1" fill="hold">
                                          <p:stCondLst>
                                            <p:cond delay="0"/>
                                          </p:stCondLst>
                                        </p:cTn>
                                        <p:tgtEl>
                                          <p:spTgt spid="1036357"/>
                                        </p:tgtEl>
                                        <p:attrNameLst>
                                          <p:attrName>style.visibility</p:attrName>
                                        </p:attrNameLst>
                                      </p:cBhvr>
                                      <p:to>
                                        <p:strVal val="visible"/>
                                      </p:to>
                                    </p:set>
                                    <p:animEffect transition="in" filter="dissolve">
                                      <p:cBhvr>
                                        <p:cTn id="34" dur="500"/>
                                        <p:tgtEl>
                                          <p:spTgt spid="1036357"/>
                                        </p:tgtEl>
                                      </p:cBhvr>
                                    </p:animEffect>
                                  </p:childTnLst>
                                </p:cTn>
                              </p:par>
                            </p:childTnLst>
                          </p:cTn>
                        </p:par>
                        <p:par>
                          <p:cTn id="35" fill="hold" nodeType="afterGroup">
                            <p:stCondLst>
                              <p:cond delay="500"/>
                            </p:stCondLst>
                            <p:childTnLst>
                              <p:par>
                                <p:cTn id="36" presetID="9" presetClass="entr" presetSubtype="0" fill="hold" nodeType="afterEffect">
                                  <p:stCondLst>
                                    <p:cond delay="0"/>
                                  </p:stCondLst>
                                  <p:childTnLst>
                                    <p:set>
                                      <p:cBhvr>
                                        <p:cTn id="37" dur="1" fill="hold">
                                          <p:stCondLst>
                                            <p:cond delay="0"/>
                                          </p:stCondLst>
                                        </p:cTn>
                                        <p:tgtEl>
                                          <p:spTgt spid="1036351"/>
                                        </p:tgtEl>
                                        <p:attrNameLst>
                                          <p:attrName>style.visibility</p:attrName>
                                        </p:attrNameLst>
                                      </p:cBhvr>
                                      <p:to>
                                        <p:strVal val="visible"/>
                                      </p:to>
                                    </p:set>
                                    <p:animEffect transition="in" filter="dissolve">
                                      <p:cBhvr>
                                        <p:cTn id="38" dur="500"/>
                                        <p:tgtEl>
                                          <p:spTgt spid="1036351"/>
                                        </p:tgtEl>
                                      </p:cBhvr>
                                    </p:animEffect>
                                  </p:childTnLst>
                                </p:cTn>
                              </p:par>
                            </p:childTnLst>
                          </p:cTn>
                        </p:par>
                        <p:par>
                          <p:cTn id="39" fill="hold" nodeType="afterGroup">
                            <p:stCondLst>
                              <p:cond delay="1000"/>
                            </p:stCondLst>
                            <p:childTnLst>
                              <p:par>
                                <p:cTn id="40" presetID="0" presetClass="path" presetSubtype="0" accel="50000" decel="50000" fill="hold" nodeType="afterEffect">
                                  <p:stCondLst>
                                    <p:cond delay="0"/>
                                  </p:stCondLst>
                                  <p:childTnLst>
                                    <p:animMotion origin="layout" path="M -6.94444E-6 2.59259E-6 L 0.02638 -0.08982 " pathEditMode="relative" ptsTypes="AA">
                                      <p:cBhvr>
                                        <p:cTn id="41" dur="1000" fill="hold"/>
                                        <p:tgtEl>
                                          <p:spTgt spid="1036354"/>
                                        </p:tgtEl>
                                        <p:attrNameLst>
                                          <p:attrName>ppt_x</p:attrName>
                                          <p:attrName>ppt_y</p:attrName>
                                        </p:attrNameLst>
                                      </p:cBhvr>
                                    </p:animMotion>
                                  </p:childTnLst>
                                </p:cTn>
                              </p:par>
                              <p:par>
                                <p:cTn id="42" presetID="0" presetClass="path" presetSubtype="0" accel="50000" decel="50000" fill="hold" nodeType="withEffect">
                                  <p:stCondLst>
                                    <p:cond delay="0"/>
                                  </p:stCondLst>
                                  <p:childTnLst>
                                    <p:animMotion origin="layout" path="M -7.77778E-6 -2.22222E-6 L -0.04237 -0.07871 " pathEditMode="relative" ptsTypes="AA">
                                      <p:cBhvr>
                                        <p:cTn id="43" dur="1000" fill="hold"/>
                                        <p:tgtEl>
                                          <p:spTgt spid="1036351"/>
                                        </p:tgtEl>
                                        <p:attrNameLst>
                                          <p:attrName>ppt_x</p:attrName>
                                          <p:attrName>ppt_y</p:attrName>
                                        </p:attrNameLst>
                                      </p:cBhvr>
                                    </p:animMotion>
                                  </p:childTnLst>
                                </p:cTn>
                              </p:par>
                              <p:par>
                                <p:cTn id="44" presetID="0" presetClass="path" presetSubtype="0" accel="50000" decel="50000" fill="hold" nodeType="withEffect">
                                  <p:stCondLst>
                                    <p:cond delay="0"/>
                                  </p:stCondLst>
                                  <p:childTnLst>
                                    <p:animMotion origin="layout" path="M -5.55556E-7 -1.48148E-6 L -0.09583 -0.12685 " pathEditMode="relative" rAng="0" ptsTypes="AA">
                                      <p:cBhvr>
                                        <p:cTn id="45" dur="1000" fill="hold"/>
                                        <p:tgtEl>
                                          <p:spTgt spid="1036357"/>
                                        </p:tgtEl>
                                        <p:attrNameLst>
                                          <p:attrName>ppt_x</p:attrName>
                                          <p:attrName>ppt_y</p:attrName>
                                        </p:attrNameLst>
                                      </p:cBhvr>
                                      <p:rCtr x="-4792" y="-6343"/>
                                    </p:animMotion>
                                  </p:childTnLst>
                                </p:cTn>
                              </p:par>
                            </p:childTnLst>
                          </p:cTn>
                        </p:par>
                        <p:par>
                          <p:cTn id="46" fill="hold" nodeType="afterGroup">
                            <p:stCondLst>
                              <p:cond delay="2000"/>
                            </p:stCondLst>
                            <p:childTnLst>
                              <p:par>
                                <p:cTn id="47" presetID="10" presetClass="exit" presetSubtype="0" fill="hold" nodeType="afterEffect">
                                  <p:stCondLst>
                                    <p:cond delay="0"/>
                                  </p:stCondLst>
                                  <p:childTnLst>
                                    <p:animEffect transition="out" filter="fade">
                                      <p:cBhvr>
                                        <p:cTn id="48" dur="1000"/>
                                        <p:tgtEl>
                                          <p:spTgt spid="1036354"/>
                                        </p:tgtEl>
                                      </p:cBhvr>
                                    </p:animEffect>
                                    <p:set>
                                      <p:cBhvr>
                                        <p:cTn id="49" dur="1" fill="hold">
                                          <p:stCondLst>
                                            <p:cond delay="999"/>
                                          </p:stCondLst>
                                        </p:cTn>
                                        <p:tgtEl>
                                          <p:spTgt spid="1036354"/>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1000"/>
                                        <p:tgtEl>
                                          <p:spTgt spid="1036351"/>
                                        </p:tgtEl>
                                      </p:cBhvr>
                                    </p:animEffect>
                                    <p:set>
                                      <p:cBhvr>
                                        <p:cTn id="52" dur="1" fill="hold">
                                          <p:stCondLst>
                                            <p:cond delay="999"/>
                                          </p:stCondLst>
                                        </p:cTn>
                                        <p:tgtEl>
                                          <p:spTgt spid="1036351"/>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1036377"/>
                                        </p:tgtEl>
                                        <p:attrNameLst>
                                          <p:attrName>style.visibility</p:attrName>
                                        </p:attrNameLst>
                                      </p:cBhvr>
                                      <p:to>
                                        <p:strVal val="visible"/>
                                      </p:to>
                                    </p:set>
                                    <p:animEffect transition="in" filter="fade">
                                      <p:cBhvr>
                                        <p:cTn id="55" dur="1000"/>
                                        <p:tgtEl>
                                          <p:spTgt spid="1036377"/>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036379"/>
                                        </p:tgtEl>
                                        <p:attrNameLst>
                                          <p:attrName>style.visibility</p:attrName>
                                        </p:attrNameLst>
                                      </p:cBhvr>
                                      <p:to>
                                        <p:strVal val="visible"/>
                                      </p:to>
                                    </p:set>
                                    <p:animEffect transition="in" filter="dissolve">
                                      <p:cBhvr>
                                        <p:cTn id="58" dur="500"/>
                                        <p:tgtEl>
                                          <p:spTgt spid="103637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xit" presetSubtype="0" fill="hold" grpId="1" nodeType="clickEffect">
                                  <p:stCondLst>
                                    <p:cond delay="0"/>
                                  </p:stCondLst>
                                  <p:childTnLst>
                                    <p:animEffect transition="out" filter="dissolve">
                                      <p:cBhvr>
                                        <p:cTn id="62" dur="500"/>
                                        <p:tgtEl>
                                          <p:spTgt spid="1036379"/>
                                        </p:tgtEl>
                                      </p:cBhvr>
                                    </p:animEffect>
                                    <p:set>
                                      <p:cBhvr>
                                        <p:cTn id="63" dur="1" fill="hold">
                                          <p:stCondLst>
                                            <p:cond delay="499"/>
                                          </p:stCondLst>
                                        </p:cTn>
                                        <p:tgtEl>
                                          <p:spTgt spid="1036379"/>
                                        </p:tgtEl>
                                        <p:attrNameLst>
                                          <p:attrName>style.visibility</p:attrName>
                                        </p:attrNameLst>
                                      </p:cBhvr>
                                      <p:to>
                                        <p:strVal val="hidden"/>
                                      </p:to>
                                    </p:set>
                                  </p:childTnLst>
                                </p:cTn>
                              </p:par>
                              <p:par>
                                <p:cTn id="64" presetID="0" presetClass="path" presetSubtype="0" accel="50000" decel="50000" fill="hold" nodeType="withEffect">
                                  <p:stCondLst>
                                    <p:cond delay="0"/>
                                  </p:stCondLst>
                                  <p:childTnLst>
                                    <p:animMotion origin="layout" path="M -1.66667E-6 5.20231E-7 L -0.02535 -0.03376 " pathEditMode="relative" ptsTypes="AA">
                                      <p:cBhvr>
                                        <p:cTn id="65" dur="500" fill="hold"/>
                                        <p:tgtEl>
                                          <p:spTgt spid="1036377"/>
                                        </p:tgtEl>
                                        <p:attrNameLst>
                                          <p:attrName>ppt_x</p:attrName>
                                          <p:attrName>ppt_y</p:attrName>
                                        </p:attrNameLst>
                                      </p:cBhvr>
                                    </p:animMotion>
                                  </p:childTnLst>
                                </p:cTn>
                              </p:par>
                            </p:childTnLst>
                          </p:cTn>
                        </p:par>
                        <p:par>
                          <p:cTn id="66" fill="hold" nodeType="afterGroup">
                            <p:stCondLst>
                              <p:cond delay="500"/>
                            </p:stCondLst>
                            <p:childTnLst>
                              <p:par>
                                <p:cTn id="67" presetID="3" presetClass="entr" presetSubtype="10" fill="hold" grpId="0" nodeType="afterEffect">
                                  <p:stCondLst>
                                    <p:cond delay="0"/>
                                  </p:stCondLst>
                                  <p:childTnLst>
                                    <p:set>
                                      <p:cBhvr>
                                        <p:cTn id="68" dur="1" fill="hold">
                                          <p:stCondLst>
                                            <p:cond delay="0"/>
                                          </p:stCondLst>
                                        </p:cTn>
                                        <p:tgtEl>
                                          <p:spTgt spid="1036367"/>
                                        </p:tgtEl>
                                        <p:attrNameLst>
                                          <p:attrName>style.visibility</p:attrName>
                                        </p:attrNameLst>
                                      </p:cBhvr>
                                      <p:to>
                                        <p:strVal val="visible"/>
                                      </p:to>
                                    </p:set>
                                    <p:animEffect transition="in" filter="blinds(horizontal)">
                                      <p:cBhvr>
                                        <p:cTn id="69" dur="500"/>
                                        <p:tgtEl>
                                          <p:spTgt spid="1036367"/>
                                        </p:tgtEl>
                                      </p:cBhvr>
                                    </p:animEffect>
                                  </p:childTnLst>
                                </p:cTn>
                              </p:par>
                            </p:childTnLst>
                          </p:cTn>
                        </p:par>
                        <p:par>
                          <p:cTn id="70" fill="hold" nodeType="afterGroup">
                            <p:stCondLst>
                              <p:cond delay="1000"/>
                            </p:stCondLst>
                            <p:childTnLst>
                              <p:par>
                                <p:cTn id="71" presetID="13" presetClass="entr" presetSubtype="16" fill="hold" grpId="0" nodeType="afterEffect">
                                  <p:stCondLst>
                                    <p:cond delay="0"/>
                                  </p:stCondLst>
                                  <p:childTnLst>
                                    <p:set>
                                      <p:cBhvr>
                                        <p:cTn id="72" dur="1" fill="hold">
                                          <p:stCondLst>
                                            <p:cond delay="0"/>
                                          </p:stCondLst>
                                        </p:cTn>
                                        <p:tgtEl>
                                          <p:spTgt spid="1036376"/>
                                        </p:tgtEl>
                                        <p:attrNameLst>
                                          <p:attrName>style.visibility</p:attrName>
                                        </p:attrNameLst>
                                      </p:cBhvr>
                                      <p:to>
                                        <p:strVal val="visible"/>
                                      </p:to>
                                    </p:set>
                                    <p:animEffect transition="in" filter="plus(in)">
                                      <p:cBhvr>
                                        <p:cTn id="73" dur="500"/>
                                        <p:tgtEl>
                                          <p:spTgt spid="1036376"/>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9" presetClass="exit" presetSubtype="0" fill="hold" nodeType="clickEffect">
                                  <p:stCondLst>
                                    <p:cond delay="0"/>
                                  </p:stCondLst>
                                  <p:childTnLst>
                                    <p:animEffect transition="out" filter="dissolve">
                                      <p:cBhvr>
                                        <p:cTn id="77" dur="500"/>
                                        <p:tgtEl>
                                          <p:spTgt spid="1036377"/>
                                        </p:tgtEl>
                                      </p:cBhvr>
                                    </p:animEffect>
                                    <p:set>
                                      <p:cBhvr>
                                        <p:cTn id="78" dur="1" fill="hold">
                                          <p:stCondLst>
                                            <p:cond delay="499"/>
                                          </p:stCondLst>
                                        </p:cTn>
                                        <p:tgtEl>
                                          <p:spTgt spid="1036377"/>
                                        </p:tgtEl>
                                        <p:attrNameLst>
                                          <p:attrName>style.visibility</p:attrName>
                                        </p:attrNameLst>
                                      </p:cBhvr>
                                      <p:to>
                                        <p:strVal val="hidden"/>
                                      </p:to>
                                    </p:set>
                                  </p:childTnLst>
                                </p:cTn>
                              </p:par>
                              <p:par>
                                <p:cTn id="79" presetID="9" presetClass="entr" presetSubtype="0" fill="hold" nodeType="withEffect">
                                  <p:stCondLst>
                                    <p:cond delay="0"/>
                                  </p:stCondLst>
                                  <p:childTnLst>
                                    <p:set>
                                      <p:cBhvr>
                                        <p:cTn id="80" dur="1" fill="hold">
                                          <p:stCondLst>
                                            <p:cond delay="0"/>
                                          </p:stCondLst>
                                        </p:cTn>
                                        <p:tgtEl>
                                          <p:spTgt spid="1036371"/>
                                        </p:tgtEl>
                                        <p:attrNameLst>
                                          <p:attrName>style.visibility</p:attrName>
                                        </p:attrNameLst>
                                      </p:cBhvr>
                                      <p:to>
                                        <p:strVal val="visible"/>
                                      </p:to>
                                    </p:set>
                                    <p:animEffect transition="in" filter="dissolve">
                                      <p:cBhvr>
                                        <p:cTn id="81" dur="500"/>
                                        <p:tgtEl>
                                          <p:spTgt spid="1036371"/>
                                        </p:tgtEl>
                                      </p:cBhvr>
                                    </p:animEffect>
                                  </p:childTnLst>
                                </p:cTn>
                              </p:par>
                            </p:childTnLst>
                          </p:cTn>
                        </p:par>
                        <p:par>
                          <p:cTn id="82" fill="hold" nodeType="afterGroup">
                            <p:stCondLst>
                              <p:cond delay="500"/>
                            </p:stCondLst>
                            <p:childTnLst>
                              <p:par>
                                <p:cTn id="83" presetID="0" presetClass="path" presetSubtype="0" accel="50000" decel="50000" fill="hold" nodeType="afterEffect">
                                  <p:stCondLst>
                                    <p:cond delay="0"/>
                                  </p:stCondLst>
                                  <p:childTnLst>
                                    <p:animMotion origin="layout" path="M -5.83333E-6 -3.33333E-6 L 0.29166 -0.09791 " pathEditMode="relative" ptsTypes="AA">
                                      <p:cBhvr>
                                        <p:cTn id="84" dur="1000" fill="hold"/>
                                        <p:tgtEl>
                                          <p:spTgt spid="1036371"/>
                                        </p:tgtEl>
                                        <p:attrNameLst>
                                          <p:attrName>ppt_x</p:attrName>
                                          <p:attrName>ppt_y</p:attrName>
                                        </p:attrNameLst>
                                      </p:cBhvr>
                                    </p:animMotion>
                                  </p:childTnLst>
                                </p:cTn>
                              </p:par>
                            </p:childTnLst>
                          </p:cTn>
                        </p:par>
                        <p:par>
                          <p:cTn id="85" fill="hold" nodeType="afterGroup">
                            <p:stCondLst>
                              <p:cond delay="1500"/>
                            </p:stCondLst>
                            <p:childTnLst>
                              <p:par>
                                <p:cTn id="86" presetID="0" presetClass="path" presetSubtype="0" accel="50000" decel="50000" fill="hold" nodeType="afterEffect">
                                  <p:stCondLst>
                                    <p:cond delay="0"/>
                                  </p:stCondLst>
                                  <p:childTnLst>
                                    <p:animMotion origin="layout" path="M 0.29167 -0.09791 L 0.27917 -0.30208 " pathEditMode="relative" rAng="0" ptsTypes="AA">
                                      <p:cBhvr>
                                        <p:cTn id="87" dur="1000" fill="hold"/>
                                        <p:tgtEl>
                                          <p:spTgt spid="1036371"/>
                                        </p:tgtEl>
                                        <p:attrNameLst>
                                          <p:attrName>ppt_x</p:attrName>
                                          <p:attrName>ppt_y</p:attrName>
                                        </p:attrNameLst>
                                      </p:cBhvr>
                                      <p:rCtr x="-625" y="-10208"/>
                                    </p:animMotion>
                                  </p:childTnLst>
                                </p:cTn>
                              </p:par>
                              <p:par>
                                <p:cTn id="88" presetID="10" presetClass="entr" presetSubtype="0" fill="hold" nodeType="withEffect">
                                  <p:stCondLst>
                                    <p:cond delay="0"/>
                                  </p:stCondLst>
                                  <p:childTnLst>
                                    <p:set>
                                      <p:cBhvr>
                                        <p:cTn id="89" dur="1" fill="hold">
                                          <p:stCondLst>
                                            <p:cond delay="0"/>
                                          </p:stCondLst>
                                        </p:cTn>
                                        <p:tgtEl>
                                          <p:spTgt spid="1036372"/>
                                        </p:tgtEl>
                                        <p:attrNameLst>
                                          <p:attrName>style.visibility</p:attrName>
                                        </p:attrNameLst>
                                      </p:cBhvr>
                                      <p:to>
                                        <p:strVal val="visible"/>
                                      </p:to>
                                    </p:set>
                                    <p:animEffect transition="in" filter="fade">
                                      <p:cBhvr>
                                        <p:cTn id="90" dur="1000"/>
                                        <p:tgtEl>
                                          <p:spTgt spid="1036372"/>
                                        </p:tgtEl>
                                      </p:cBhvr>
                                    </p:animEffect>
                                  </p:childTnLst>
                                </p:cTn>
                              </p:par>
                            </p:childTnLst>
                          </p:cTn>
                        </p:par>
                        <p:par>
                          <p:cTn id="91" fill="hold" nodeType="afterGroup">
                            <p:stCondLst>
                              <p:cond delay="2500"/>
                            </p:stCondLst>
                            <p:childTnLst>
                              <p:par>
                                <p:cTn id="92" presetID="1" presetClass="entr" presetSubtype="0" fill="hold" nodeType="afterEffect">
                                  <p:stCondLst>
                                    <p:cond delay="0"/>
                                  </p:stCondLst>
                                  <p:childTnLst>
                                    <p:set>
                                      <p:cBhvr>
                                        <p:cTn id="93" dur="1" fill="hold">
                                          <p:stCondLst>
                                            <p:cond delay="0"/>
                                          </p:stCondLst>
                                        </p:cTn>
                                        <p:tgtEl>
                                          <p:spTgt spid="1036373"/>
                                        </p:tgtEl>
                                        <p:attrNameLst>
                                          <p:attrName>style.visibility</p:attrName>
                                        </p:attrNameLst>
                                      </p:cBhvr>
                                      <p:to>
                                        <p:strVal val="visible"/>
                                      </p:to>
                                    </p:set>
                                  </p:childTnLst>
                                </p:cTn>
                              </p:par>
                            </p:childTnLst>
                          </p:cTn>
                        </p:par>
                        <p:par>
                          <p:cTn id="94" fill="hold" nodeType="afterGroup">
                            <p:stCondLst>
                              <p:cond delay="2500"/>
                            </p:stCondLst>
                            <p:childTnLst>
                              <p:par>
                                <p:cTn id="95" presetID="0" presetClass="path" presetSubtype="0" accel="50000" decel="50000" fill="hold" nodeType="afterEffect">
                                  <p:stCondLst>
                                    <p:cond delay="0"/>
                                  </p:stCondLst>
                                  <p:childTnLst>
                                    <p:animMotion origin="layout" path="M 0.00765 -0.00764 C 0.0073 -0.02037 0.01251 -0.03564 0.00278 -0.04004 C -0.00123 -0.04814 -0.0139 -0.04699 -0.01945 -0.04745 C -0.02692 -0.05069 -0.03456 -0.04884 -0.04237 -0.04838 C -0.04636 -0.04652 -0.04949 -0.04351 -0.05348 -0.04189 C -0.05574 -0.04097 -0.05973 -0.03726 -0.05973 -0.03726 C -0.06112 -0.03449 -0.06251 -0.03171 -0.06389 -0.02893 C -0.06442 -0.02801 -0.06528 -0.02615 -0.06528 -0.02615 C -0.06477 -0.01435 -0.06649 -0.00995 -0.05973 -0.00393 C -0.05712 0.00116 -0.05296 0.00024 -0.04862 0.00162 C -0.04185 0.00093 -0.03942 0.00209 -0.03473 -0.00208 C -0.03074 -0.00995 -0.03612 -0.00069 -0.03126 -0.00578 C -0.03057 -0.00648 -0.03039 -0.00787 -0.02987 -0.00856 C -0.02935 -0.00926 -0.02848 -0.00972 -0.02779 -0.01041 C -0.02449 -0.01689 -0.0264 -0.01481 -0.02292 -0.01782 C -0.02084 -0.02199 -0.01928 -0.02546 -0.01668 -0.02893 C -0.01458 -0.03703 -0.01199 -0.04467 -0.01043 -0.05301 C -0.0099 -0.05949 -0.00781 -0.07083 -0.01181 -0.07615 C -0.01373 -0.0787 -0.01789 -0.08356 -0.02014 -0.08449 C -0.02153 -0.08518 -0.02432 -0.08634 -0.02432 -0.08634 C -0.03977 -0.08495 -0.03265 -0.08726 -0.04098 -0.07986 C -0.04254 -0.07338 -0.04515 -0.06944 -0.04654 -0.06226 C -0.04618 -0.05324 -0.04618 -0.04398 -0.04237 -0.03634 C -0.04098 -0.03333 -0.0389 -0.03101 -0.03751 -0.02801 C -0.03663 -0.02615 -0.03473 -0.02546 -0.03334 -0.0243 C -0.03265 -0.02361 -0.03126 -0.02245 -0.03126 -0.02245 C -0.03074 -0.02152 -0.03039 -0.02037 -0.02987 -0.01967 C -0.02935 -0.01898 -0.02831 -0.01875 -0.02779 -0.01782 C -0.02327 -0.01088 -0.02727 -0.01319 -0.02292 -0.01134 C -0.0205 -0.00648 -0.01338 -0.00115 -0.00904 0.0007 C -0.00609 0.00047 -5E-6 -0.00023 -5E-6 -0.00023 " pathEditMode="relative" rAng="0" ptsTypes="ffffffffffffffffffffffffffffffA">
                                      <p:cBhvr>
                                        <p:cTn id="96" dur="1000" fill="hold"/>
                                        <p:tgtEl>
                                          <p:spTgt spid="1036373"/>
                                        </p:tgtEl>
                                        <p:attrNameLst>
                                          <p:attrName>ppt_x</p:attrName>
                                          <p:attrName>ppt_y</p:attrName>
                                        </p:attrNameLst>
                                      </p:cBhvr>
                                      <p:rCtr x="0" y="0"/>
                                    </p:animMotion>
                                  </p:childTnLst>
                                </p:cTn>
                              </p:par>
                              <p:par>
                                <p:cTn id="97" presetID="27" presetClass="entr" presetSubtype="0" fill="hold" grpId="0" nodeType="withEffect">
                                  <p:stCondLst>
                                    <p:cond delay="0"/>
                                  </p:stCondLst>
                                  <p:iterate type="lt">
                                    <p:tmPct val="50000"/>
                                  </p:iterate>
                                  <p:childTnLst>
                                    <p:set>
                                      <p:cBhvr>
                                        <p:cTn id="98" dur="1" fill="hold">
                                          <p:stCondLst>
                                            <p:cond delay="0"/>
                                          </p:stCondLst>
                                        </p:cTn>
                                        <p:tgtEl>
                                          <p:spTgt spid="1036375"/>
                                        </p:tgtEl>
                                        <p:attrNameLst>
                                          <p:attrName>style.visibility</p:attrName>
                                        </p:attrNameLst>
                                      </p:cBhvr>
                                      <p:to>
                                        <p:strVal val="visible"/>
                                      </p:to>
                                    </p:set>
                                    <p:anim calcmode="discrete" valueType="clr">
                                      <p:cBhvr override="childStyle">
                                        <p:cTn id="99" dur="80"/>
                                        <p:tgtEl>
                                          <p:spTgt spid="1036375"/>
                                        </p:tgtEl>
                                        <p:attrNameLst>
                                          <p:attrName>style.color</p:attrName>
                                        </p:attrNameLst>
                                      </p:cBhvr>
                                      <p:tavLst>
                                        <p:tav tm="0">
                                          <p:val>
                                            <p:clrVal>
                                              <a:schemeClr val="accent2"/>
                                            </p:clrVal>
                                          </p:val>
                                        </p:tav>
                                        <p:tav tm="50000">
                                          <p:val>
                                            <p:clrVal>
                                              <a:schemeClr val="hlink"/>
                                            </p:clrVal>
                                          </p:val>
                                        </p:tav>
                                      </p:tavLst>
                                    </p:anim>
                                    <p:anim calcmode="discrete" valueType="clr">
                                      <p:cBhvr>
                                        <p:cTn id="100" dur="80"/>
                                        <p:tgtEl>
                                          <p:spTgt spid="1036375"/>
                                        </p:tgtEl>
                                        <p:attrNameLst>
                                          <p:attrName>fillcolor</p:attrName>
                                        </p:attrNameLst>
                                      </p:cBhvr>
                                      <p:tavLst>
                                        <p:tav tm="0">
                                          <p:val>
                                            <p:clrVal>
                                              <a:schemeClr val="accent2"/>
                                            </p:clrVal>
                                          </p:val>
                                        </p:tav>
                                        <p:tav tm="50000">
                                          <p:val>
                                            <p:clrVal>
                                              <a:schemeClr val="hlink"/>
                                            </p:clrVal>
                                          </p:val>
                                        </p:tav>
                                      </p:tavLst>
                                    </p:anim>
                                    <p:set>
                                      <p:cBhvr>
                                        <p:cTn id="101" dur="80"/>
                                        <p:tgtEl>
                                          <p:spTgt spid="1036375"/>
                                        </p:tgtEl>
                                        <p:attrNameLst>
                                          <p:attrName>fill.type</p:attrName>
                                        </p:attrNameLst>
                                      </p:cBhvr>
                                      <p:to>
                                        <p:strVal val="solid"/>
                                      </p:to>
                                    </p:set>
                                  </p:childTnLst>
                                </p:cTn>
                              </p:par>
                            </p:childTnLst>
                          </p:cTn>
                        </p:par>
                        <p:par>
                          <p:cTn id="102" fill="hold" nodeType="afterGroup">
                            <p:stCondLst>
                              <p:cond delay="3500"/>
                            </p:stCondLst>
                            <p:childTnLst>
                              <p:par>
                                <p:cTn id="103" presetID="1" presetClass="exit" presetSubtype="0" fill="hold" nodeType="afterEffect">
                                  <p:stCondLst>
                                    <p:cond delay="0"/>
                                  </p:stCondLst>
                                  <p:childTnLst>
                                    <p:set>
                                      <p:cBhvr>
                                        <p:cTn id="104" dur="1" fill="hold">
                                          <p:stCondLst>
                                            <p:cond delay="0"/>
                                          </p:stCondLst>
                                        </p:cTn>
                                        <p:tgtEl>
                                          <p:spTgt spid="1036373"/>
                                        </p:tgtEl>
                                        <p:attrNameLst>
                                          <p:attrName>style.visibility</p:attrName>
                                        </p:attrNameLst>
                                      </p:cBhvr>
                                      <p:to>
                                        <p:strVal val="hidden"/>
                                      </p:to>
                                    </p:set>
                                  </p:childTnLst>
                                </p:cTn>
                              </p:par>
                            </p:childTnLst>
                          </p:cTn>
                        </p:par>
                        <p:par>
                          <p:cTn id="105" fill="hold" nodeType="afterGroup">
                            <p:stCondLst>
                              <p:cond delay="3500"/>
                            </p:stCondLst>
                            <p:childTnLst>
                              <p:par>
                                <p:cTn id="106" presetID="10" presetClass="exit" presetSubtype="0" fill="hold" nodeType="afterEffect">
                                  <p:stCondLst>
                                    <p:cond delay="0"/>
                                  </p:stCondLst>
                                  <p:childTnLst>
                                    <p:animEffect transition="out" filter="fade">
                                      <p:cBhvr>
                                        <p:cTn id="107" dur="1000"/>
                                        <p:tgtEl>
                                          <p:spTgt spid="1036371"/>
                                        </p:tgtEl>
                                      </p:cBhvr>
                                    </p:animEffect>
                                    <p:set>
                                      <p:cBhvr>
                                        <p:cTn id="108" dur="1" fill="hold">
                                          <p:stCondLst>
                                            <p:cond delay="999"/>
                                          </p:stCondLst>
                                        </p:cTn>
                                        <p:tgtEl>
                                          <p:spTgt spid="1036371"/>
                                        </p:tgtEl>
                                        <p:attrNameLst>
                                          <p:attrName>style.visibility</p:attrName>
                                        </p:attrNameLst>
                                      </p:cBhvr>
                                      <p:to>
                                        <p:strVal val="hidden"/>
                                      </p:to>
                                    </p:set>
                                  </p:childTnLst>
                                </p:cTn>
                              </p:par>
                              <p:par>
                                <p:cTn id="109" presetID="10" presetClass="entr" presetSubtype="0" fill="hold" nodeType="withEffect">
                                  <p:stCondLst>
                                    <p:cond delay="0"/>
                                  </p:stCondLst>
                                  <p:childTnLst>
                                    <p:set>
                                      <p:cBhvr>
                                        <p:cTn id="110" dur="1" fill="hold">
                                          <p:stCondLst>
                                            <p:cond delay="0"/>
                                          </p:stCondLst>
                                        </p:cTn>
                                        <p:tgtEl>
                                          <p:spTgt spid="1036374"/>
                                        </p:tgtEl>
                                        <p:attrNameLst>
                                          <p:attrName>style.visibility</p:attrName>
                                        </p:attrNameLst>
                                      </p:cBhvr>
                                      <p:to>
                                        <p:strVal val="visible"/>
                                      </p:to>
                                    </p:set>
                                    <p:animEffect transition="in" filter="fade">
                                      <p:cBhvr>
                                        <p:cTn id="111" dur="1000"/>
                                        <p:tgtEl>
                                          <p:spTgt spid="1036374"/>
                                        </p:tgtEl>
                                      </p:cBhvr>
                                    </p:animEffect>
                                  </p:childTnLst>
                                </p:cTn>
                              </p:par>
                            </p:childTnLst>
                          </p:cTn>
                        </p:par>
                        <p:par>
                          <p:cTn id="112" fill="hold" nodeType="afterGroup">
                            <p:stCondLst>
                              <p:cond delay="4500"/>
                            </p:stCondLst>
                            <p:childTnLst>
                              <p:par>
                                <p:cTn id="113" presetID="10" presetClass="exit" presetSubtype="0" fill="hold" grpId="1" nodeType="afterEffect">
                                  <p:stCondLst>
                                    <p:cond delay="0"/>
                                  </p:stCondLst>
                                  <p:iterate type="lt">
                                    <p:tmPct val="0"/>
                                  </p:iterate>
                                  <p:childTnLst>
                                    <p:animEffect transition="out" filter="fade">
                                      <p:cBhvr>
                                        <p:cTn id="114" dur="1000"/>
                                        <p:tgtEl>
                                          <p:spTgt spid="1036375"/>
                                        </p:tgtEl>
                                      </p:cBhvr>
                                    </p:animEffect>
                                    <p:set>
                                      <p:cBhvr>
                                        <p:cTn id="115" dur="1" fill="hold">
                                          <p:stCondLst>
                                            <p:cond delay="999"/>
                                          </p:stCondLst>
                                        </p:cTn>
                                        <p:tgtEl>
                                          <p:spTgt spid="1036375"/>
                                        </p:tgtEl>
                                        <p:attrNameLst>
                                          <p:attrName>style.visibility</p:attrName>
                                        </p:attrNameLst>
                                      </p:cBhvr>
                                      <p:to>
                                        <p:strVal val="hidden"/>
                                      </p:to>
                                    </p:set>
                                  </p:childTnLst>
                                </p:cTn>
                              </p:par>
                              <p:par>
                                <p:cTn id="116" presetID="10" presetClass="exit" presetSubtype="0" fill="hold" nodeType="withEffect">
                                  <p:stCondLst>
                                    <p:cond delay="0"/>
                                  </p:stCondLst>
                                  <p:childTnLst>
                                    <p:animEffect transition="out" filter="fade">
                                      <p:cBhvr>
                                        <p:cTn id="117" dur="1000"/>
                                        <p:tgtEl>
                                          <p:spTgt spid="1036372"/>
                                        </p:tgtEl>
                                      </p:cBhvr>
                                    </p:animEffect>
                                    <p:set>
                                      <p:cBhvr>
                                        <p:cTn id="118" dur="1" fill="hold">
                                          <p:stCondLst>
                                            <p:cond delay="999"/>
                                          </p:stCondLst>
                                        </p:cTn>
                                        <p:tgtEl>
                                          <p:spTgt spid="1036372"/>
                                        </p:tgtEl>
                                        <p:attrNameLst>
                                          <p:attrName>style.visibility</p:attrName>
                                        </p:attrNameLst>
                                      </p:cBhvr>
                                      <p:to>
                                        <p:strVal val="hidden"/>
                                      </p:to>
                                    </p:set>
                                  </p:childTnLst>
                                </p:cTn>
                              </p:par>
                              <p:par>
                                <p:cTn id="119" presetID="0" presetClass="path" presetSubtype="0" accel="50000" decel="50000" fill="hold" nodeType="withEffect">
                                  <p:stCondLst>
                                    <p:cond delay="0"/>
                                  </p:stCondLst>
                                  <p:childTnLst>
                                    <p:animMotion origin="layout" path="M 1.11111E-6 6.66667E-6 L 0.01181 0.20834 " pathEditMode="relative" rAng="0" ptsTypes="AA">
                                      <p:cBhvr>
                                        <p:cTn id="120" dur="1000" fill="hold"/>
                                        <p:tgtEl>
                                          <p:spTgt spid="1036374"/>
                                        </p:tgtEl>
                                        <p:attrNameLst>
                                          <p:attrName>ppt_x</p:attrName>
                                          <p:attrName>ppt_y</p:attrName>
                                        </p:attrNameLst>
                                      </p:cBhvr>
                                      <p:rCtr x="0" y="0"/>
                                    </p:animMotion>
                                  </p:childTnLst>
                                </p:cTn>
                              </p:par>
                            </p:childTnLst>
                          </p:cTn>
                        </p:par>
                        <p:par>
                          <p:cTn id="121" fill="hold" nodeType="afterGroup">
                            <p:stCondLst>
                              <p:cond delay="5500"/>
                            </p:stCondLst>
                            <p:childTnLst>
                              <p:par>
                                <p:cTn id="122" presetID="0" presetClass="path" presetSubtype="0" accel="50000" decel="50000" fill="hold" nodeType="afterEffect">
                                  <p:stCondLst>
                                    <p:cond delay="0"/>
                                  </p:stCondLst>
                                  <p:childTnLst>
                                    <p:animMotion origin="layout" path="M 0.01268 0.20371 L -0.29062 0.30533 " pathEditMode="relative" rAng="0" ptsTypes="AA">
                                      <p:cBhvr>
                                        <p:cTn id="123" dur="1000" fill="hold"/>
                                        <p:tgtEl>
                                          <p:spTgt spid="1036374"/>
                                        </p:tgtEl>
                                        <p:attrNameLst>
                                          <p:attrName>ppt_x</p:attrName>
                                          <p:attrName>ppt_y</p:attrName>
                                        </p:attrNameLst>
                                      </p:cBhvr>
                                      <p:rCtr x="-15174" y="5069"/>
                                    </p:animMotion>
                                  </p:childTnLst>
                                </p:cTn>
                              </p:par>
                            </p:childTnLst>
                          </p:cTn>
                        </p:par>
                        <p:par>
                          <p:cTn id="124" fill="hold" nodeType="afterGroup">
                            <p:stCondLst>
                              <p:cond delay="6500"/>
                            </p:stCondLst>
                            <p:childTnLst>
                              <p:par>
                                <p:cTn id="125" presetID="18" presetClass="exit" presetSubtype="12" fill="hold" grpId="1" nodeType="afterEffect">
                                  <p:stCondLst>
                                    <p:cond delay="0"/>
                                  </p:stCondLst>
                                  <p:childTnLst>
                                    <p:animEffect transition="out" filter="strips(downLeft)">
                                      <p:cBhvr>
                                        <p:cTn id="126" dur="500"/>
                                        <p:tgtEl>
                                          <p:spTgt spid="1036376"/>
                                        </p:tgtEl>
                                      </p:cBhvr>
                                    </p:animEffect>
                                    <p:set>
                                      <p:cBhvr>
                                        <p:cTn id="127" dur="1" fill="hold">
                                          <p:stCondLst>
                                            <p:cond delay="499"/>
                                          </p:stCondLst>
                                        </p:cTn>
                                        <p:tgtEl>
                                          <p:spTgt spid="1036376"/>
                                        </p:tgtEl>
                                        <p:attrNameLst>
                                          <p:attrName>style.visibility</p:attrName>
                                        </p:attrNameLst>
                                      </p:cBhvr>
                                      <p:to>
                                        <p:strVal val="hidden"/>
                                      </p:to>
                                    </p:set>
                                  </p:childTnLst>
                                </p:cTn>
                              </p:par>
                              <p:par>
                                <p:cTn id="128" presetID="0" presetClass="path" presetSubtype="0" accel="50000" decel="50000" fill="hold" nodeType="withEffect">
                                  <p:stCondLst>
                                    <p:cond delay="0"/>
                                  </p:stCondLst>
                                  <p:childTnLst>
                                    <p:animMotion origin="layout" path="M -0.29062 0.30532 L -0.26458 0.33101 " pathEditMode="relative" rAng="0" ptsTypes="AA">
                                      <p:cBhvr>
                                        <p:cTn id="129" dur="1000" fill="hold"/>
                                        <p:tgtEl>
                                          <p:spTgt spid="1036374"/>
                                        </p:tgtEl>
                                        <p:attrNameLst>
                                          <p:attrName>ppt_x</p:attrName>
                                          <p:attrName>ppt_y</p:attrName>
                                        </p:attrNameLst>
                                      </p:cBhvr>
                                      <p:rCtr x="1302" y="1273"/>
                                    </p:animMotion>
                                  </p:childTnLst>
                                </p:cTn>
                              </p:par>
                            </p:childTnLst>
                          </p:cTn>
                        </p:par>
                        <p:par>
                          <p:cTn id="130" fill="hold" nodeType="afterGroup">
                            <p:stCondLst>
                              <p:cond delay="7500"/>
                            </p:stCondLst>
                            <p:childTnLst>
                              <p:par>
                                <p:cTn id="131" presetID="9" presetClass="exit" presetSubtype="0" fill="hold" nodeType="afterEffect">
                                  <p:stCondLst>
                                    <p:cond delay="0"/>
                                  </p:stCondLst>
                                  <p:childTnLst>
                                    <p:animEffect transition="out" filter="dissolve">
                                      <p:cBhvr>
                                        <p:cTn id="132" dur="500"/>
                                        <p:tgtEl>
                                          <p:spTgt spid="1036374"/>
                                        </p:tgtEl>
                                      </p:cBhvr>
                                    </p:animEffect>
                                    <p:set>
                                      <p:cBhvr>
                                        <p:cTn id="133" dur="1" fill="hold">
                                          <p:stCondLst>
                                            <p:cond delay="499"/>
                                          </p:stCondLst>
                                        </p:cTn>
                                        <p:tgtEl>
                                          <p:spTgt spid="1036374"/>
                                        </p:tgtEl>
                                        <p:attrNameLst>
                                          <p:attrName>style.visibility</p:attrName>
                                        </p:attrNameLst>
                                      </p:cBhvr>
                                      <p:to>
                                        <p:strVal val="hidden"/>
                                      </p:to>
                                    </p:set>
                                  </p:childTnLst>
                                </p:cTn>
                              </p:par>
                              <p:par>
                                <p:cTn id="134" presetID="9" presetClass="entr" presetSubtype="0" fill="hold" nodeType="withEffect">
                                  <p:stCondLst>
                                    <p:cond delay="0"/>
                                  </p:stCondLst>
                                  <p:childTnLst>
                                    <p:set>
                                      <p:cBhvr>
                                        <p:cTn id="135" dur="1" fill="hold">
                                          <p:stCondLst>
                                            <p:cond delay="0"/>
                                          </p:stCondLst>
                                        </p:cTn>
                                        <p:tgtEl>
                                          <p:spTgt spid="1036382"/>
                                        </p:tgtEl>
                                        <p:attrNameLst>
                                          <p:attrName>style.visibility</p:attrName>
                                        </p:attrNameLst>
                                      </p:cBhvr>
                                      <p:to>
                                        <p:strVal val="visible"/>
                                      </p:to>
                                    </p:set>
                                    <p:animEffect transition="in" filter="dissolve">
                                      <p:cBhvr>
                                        <p:cTn id="136" dur="500"/>
                                        <p:tgtEl>
                                          <p:spTgt spid="1036382"/>
                                        </p:tgtEl>
                                      </p:cBhvr>
                                    </p:animEffect>
                                  </p:childTnLst>
                                </p:cTn>
                              </p:par>
                              <p:par>
                                <p:cTn id="137" presetID="9" presetClass="entr" presetSubtype="0" fill="hold" grpId="0" nodeType="withEffect">
                                  <p:stCondLst>
                                    <p:cond delay="0"/>
                                  </p:stCondLst>
                                  <p:childTnLst>
                                    <p:set>
                                      <p:cBhvr>
                                        <p:cTn id="138" dur="1" fill="hold">
                                          <p:stCondLst>
                                            <p:cond delay="0"/>
                                          </p:stCondLst>
                                        </p:cTn>
                                        <p:tgtEl>
                                          <p:spTgt spid="1036380"/>
                                        </p:tgtEl>
                                        <p:attrNameLst>
                                          <p:attrName>style.visibility</p:attrName>
                                        </p:attrNameLst>
                                      </p:cBhvr>
                                      <p:to>
                                        <p:strVal val="visible"/>
                                      </p:to>
                                    </p:set>
                                    <p:animEffect transition="in" filter="dissolve">
                                      <p:cBhvr>
                                        <p:cTn id="139" dur="500"/>
                                        <p:tgtEl>
                                          <p:spTgt spid="1036380"/>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9" presetClass="entr" presetSubtype="0" fill="hold" nodeType="clickEffect">
                                  <p:stCondLst>
                                    <p:cond delay="0"/>
                                  </p:stCondLst>
                                  <p:childTnLst>
                                    <p:set>
                                      <p:cBhvr>
                                        <p:cTn id="143" dur="1" fill="hold">
                                          <p:stCondLst>
                                            <p:cond delay="0"/>
                                          </p:stCondLst>
                                        </p:cTn>
                                        <p:tgtEl>
                                          <p:spTgt spid="1036383"/>
                                        </p:tgtEl>
                                        <p:attrNameLst>
                                          <p:attrName>style.visibility</p:attrName>
                                        </p:attrNameLst>
                                      </p:cBhvr>
                                      <p:to>
                                        <p:strVal val="visible"/>
                                      </p:to>
                                    </p:set>
                                    <p:animEffect transition="in" filter="dissolve">
                                      <p:cBhvr>
                                        <p:cTn id="144" dur="500"/>
                                        <p:tgtEl>
                                          <p:spTgt spid="1036383"/>
                                        </p:tgtEl>
                                      </p:cBhvr>
                                    </p:animEffect>
                                  </p:childTnLst>
                                </p:cTn>
                              </p:par>
                              <p:par>
                                <p:cTn id="145" presetID="1" presetClass="exit" presetSubtype="0" fill="hold" grpId="1" nodeType="withEffect">
                                  <p:stCondLst>
                                    <p:cond delay="0"/>
                                  </p:stCondLst>
                                  <p:childTnLst>
                                    <p:set>
                                      <p:cBhvr>
                                        <p:cTn id="146" dur="1" fill="hold">
                                          <p:stCondLst>
                                            <p:cond delay="0"/>
                                          </p:stCondLst>
                                        </p:cTn>
                                        <p:tgtEl>
                                          <p:spTgt spid="1036380"/>
                                        </p:tgtEl>
                                        <p:attrNameLst>
                                          <p:attrName>style.visibility</p:attrName>
                                        </p:attrNameLst>
                                      </p:cBhvr>
                                      <p:to>
                                        <p:strVal val="hidden"/>
                                      </p:to>
                                    </p:set>
                                  </p:childTnLst>
                                </p:cTn>
                              </p:par>
                            </p:childTnLst>
                          </p:cTn>
                        </p:par>
                        <p:par>
                          <p:cTn id="147" fill="hold" nodeType="afterGroup">
                            <p:stCondLst>
                              <p:cond delay="500"/>
                            </p:stCondLst>
                            <p:childTnLst>
                              <p:par>
                                <p:cTn id="148" presetID="0" presetClass="path" presetSubtype="0" accel="50000" decel="50000" fill="hold" nodeType="afterEffect">
                                  <p:stCondLst>
                                    <p:cond delay="0"/>
                                  </p:stCondLst>
                                  <p:childTnLst>
                                    <p:animMotion origin="layout" path="M -0.09583 -0.12685 L -0.09583 -0.0162 " pathEditMode="relative" rAng="0" ptsTypes="AA">
                                      <p:cBhvr>
                                        <p:cTn id="149" dur="1000" fill="hold"/>
                                        <p:tgtEl>
                                          <p:spTgt spid="1036357"/>
                                        </p:tgtEl>
                                        <p:attrNameLst>
                                          <p:attrName>ppt_x</p:attrName>
                                          <p:attrName>ppt_y</p:attrName>
                                        </p:attrNameLst>
                                      </p:cBhvr>
                                      <p:rCtr x="0" y="5532"/>
                                    </p:animMotion>
                                  </p:childTnLst>
                                </p:cTn>
                              </p:par>
                            </p:childTnLst>
                          </p:cTn>
                        </p:par>
                        <p:par>
                          <p:cTn id="150" fill="hold" nodeType="afterGroup">
                            <p:stCondLst>
                              <p:cond delay="1500"/>
                            </p:stCondLst>
                            <p:childTnLst>
                              <p:par>
                                <p:cTn id="151" presetID="9" presetClass="entr" presetSubtype="0" fill="hold" grpId="0" nodeType="afterEffect">
                                  <p:stCondLst>
                                    <p:cond delay="0"/>
                                  </p:stCondLst>
                                  <p:childTnLst>
                                    <p:set>
                                      <p:cBhvr>
                                        <p:cTn id="152" dur="1" fill="hold">
                                          <p:stCondLst>
                                            <p:cond delay="0"/>
                                          </p:stCondLst>
                                        </p:cTn>
                                        <p:tgtEl>
                                          <p:spTgt spid="1036386"/>
                                        </p:tgtEl>
                                        <p:attrNameLst>
                                          <p:attrName>style.visibility</p:attrName>
                                        </p:attrNameLst>
                                      </p:cBhvr>
                                      <p:to>
                                        <p:strVal val="visible"/>
                                      </p:to>
                                    </p:set>
                                    <p:animEffect transition="in" filter="dissolve">
                                      <p:cBhvr>
                                        <p:cTn id="153" dur="500"/>
                                        <p:tgtEl>
                                          <p:spTgt spid="1036386"/>
                                        </p:tgtEl>
                                      </p:cBhvr>
                                    </p:animEffect>
                                  </p:childTnLst>
                                </p:cTn>
                              </p:par>
                            </p:childTnLst>
                          </p:cTn>
                        </p:par>
                        <p:par>
                          <p:cTn id="154" fill="hold" nodeType="afterGroup">
                            <p:stCondLst>
                              <p:cond delay="2000"/>
                            </p:stCondLst>
                            <p:childTnLst>
                              <p:par>
                                <p:cTn id="155" presetID="9" presetClass="entr" presetSubtype="0" fill="hold" nodeType="afterEffect">
                                  <p:stCondLst>
                                    <p:cond delay="0"/>
                                  </p:stCondLst>
                                  <p:childTnLst>
                                    <p:set>
                                      <p:cBhvr>
                                        <p:cTn id="156" dur="1" fill="hold">
                                          <p:stCondLst>
                                            <p:cond delay="0"/>
                                          </p:stCondLst>
                                        </p:cTn>
                                        <p:tgtEl>
                                          <p:spTgt spid="1036381"/>
                                        </p:tgtEl>
                                        <p:attrNameLst>
                                          <p:attrName>style.visibility</p:attrName>
                                        </p:attrNameLst>
                                      </p:cBhvr>
                                      <p:to>
                                        <p:strVal val="visible"/>
                                      </p:to>
                                    </p:set>
                                    <p:animEffect transition="in" filter="dissolve">
                                      <p:cBhvr>
                                        <p:cTn id="157" dur="500"/>
                                        <p:tgtEl>
                                          <p:spTgt spid="1036381"/>
                                        </p:tgtEl>
                                      </p:cBhvr>
                                    </p:animEffect>
                                  </p:childTnLst>
                                </p:cTn>
                              </p:par>
                            </p:childTnLst>
                          </p:cTn>
                        </p:par>
                        <p:par>
                          <p:cTn id="158" fill="hold" nodeType="afterGroup">
                            <p:stCondLst>
                              <p:cond delay="2500"/>
                            </p:stCondLst>
                            <p:childTnLst>
                              <p:par>
                                <p:cTn id="159" presetID="9" presetClass="exit" presetSubtype="0" fill="hold" nodeType="afterEffect">
                                  <p:stCondLst>
                                    <p:cond delay="0"/>
                                  </p:stCondLst>
                                  <p:childTnLst>
                                    <p:animEffect transition="out" filter="dissolve">
                                      <p:cBhvr>
                                        <p:cTn id="160" dur="500"/>
                                        <p:tgtEl>
                                          <p:spTgt spid="1036383"/>
                                        </p:tgtEl>
                                      </p:cBhvr>
                                    </p:animEffect>
                                    <p:set>
                                      <p:cBhvr>
                                        <p:cTn id="161" dur="1" fill="hold">
                                          <p:stCondLst>
                                            <p:cond delay="499"/>
                                          </p:stCondLst>
                                        </p:cTn>
                                        <p:tgtEl>
                                          <p:spTgt spid="1036383"/>
                                        </p:tgtEl>
                                        <p:attrNameLst>
                                          <p:attrName>style.visibility</p:attrName>
                                        </p:attrNameLst>
                                      </p:cBhvr>
                                      <p:to>
                                        <p:strVal val="hidden"/>
                                      </p:to>
                                    </p:set>
                                  </p:childTnLst>
                                </p:cTn>
                              </p:par>
                              <p:par>
                                <p:cTn id="162" presetID="9" presetClass="exit" presetSubtype="0" fill="hold" grpId="1" nodeType="withEffect">
                                  <p:stCondLst>
                                    <p:cond delay="0"/>
                                  </p:stCondLst>
                                  <p:childTnLst>
                                    <p:animEffect transition="out" filter="dissolve">
                                      <p:cBhvr>
                                        <p:cTn id="163" dur="500"/>
                                        <p:tgtEl>
                                          <p:spTgt spid="1036386"/>
                                        </p:tgtEl>
                                      </p:cBhvr>
                                    </p:animEffect>
                                    <p:set>
                                      <p:cBhvr>
                                        <p:cTn id="164" dur="1" fill="hold">
                                          <p:stCondLst>
                                            <p:cond delay="499"/>
                                          </p:stCondLst>
                                        </p:cTn>
                                        <p:tgtEl>
                                          <p:spTgt spid="1036386"/>
                                        </p:tgtEl>
                                        <p:attrNameLst>
                                          <p:attrName>style.visibility</p:attrName>
                                        </p:attrNameLst>
                                      </p:cBhvr>
                                      <p:to>
                                        <p:strVal val="hidden"/>
                                      </p:to>
                                    </p:set>
                                  </p:childTnLst>
                                </p:cTn>
                              </p:par>
                              <p:par>
                                <p:cTn id="165" presetID="0" presetClass="path" presetSubtype="0" accel="50000" decel="50000" fill="hold" nodeType="withEffect">
                                  <p:stCondLst>
                                    <p:cond delay="0"/>
                                  </p:stCondLst>
                                  <p:childTnLst>
                                    <p:animMotion origin="layout" path="M -0.09582 -0.0162 L -0.09687 -0.12037 " pathEditMode="relative" ptsTypes="AA">
                                      <p:cBhvr>
                                        <p:cTn id="166" dur="1000" fill="hold"/>
                                        <p:tgtEl>
                                          <p:spTgt spid="1036357"/>
                                        </p:tgtEl>
                                        <p:attrNameLst>
                                          <p:attrName>ppt_x</p:attrName>
                                          <p:attrName>ppt_y</p:attrName>
                                        </p:attrNameLst>
                                      </p:cBhvr>
                                    </p:animMotion>
                                  </p:childTnLst>
                                </p:cTn>
                              </p:par>
                            </p:childTnLst>
                          </p:cTn>
                        </p:par>
                        <p:par>
                          <p:cTn id="167" fill="hold" nodeType="afterGroup">
                            <p:stCondLst>
                              <p:cond delay="3500"/>
                            </p:stCondLst>
                            <p:childTnLst>
                              <p:par>
                                <p:cTn id="168" presetID="0" presetClass="path" presetSubtype="0" accel="50000" decel="50000" fill="hold" nodeType="afterEffect">
                                  <p:stCondLst>
                                    <p:cond delay="0"/>
                                  </p:stCondLst>
                                  <p:childTnLst>
                                    <p:animMotion origin="layout" path="M -1.11111E-6 0 L -0.02135 -0.07083 " pathEditMode="relative" rAng="0" ptsTypes="AA">
                                      <p:cBhvr>
                                        <p:cTn id="169" dur="1000" fill="hold"/>
                                        <p:tgtEl>
                                          <p:spTgt spid="1036381"/>
                                        </p:tgtEl>
                                        <p:attrNameLst>
                                          <p:attrName>ppt_x</p:attrName>
                                          <p:attrName>ppt_y</p:attrName>
                                        </p:attrNameLst>
                                      </p:cBhvr>
                                      <p:rCtr x="0" y="0"/>
                                    </p:animMotion>
                                  </p:childTnLst>
                                </p:cTn>
                              </p:par>
                            </p:childTnLst>
                          </p:cTn>
                        </p:par>
                      </p:childTnLst>
                    </p:cTn>
                  </p:par>
                  <p:par>
                    <p:cTn id="170" fill="hold" nodeType="clickPar">
                      <p:stCondLst>
                        <p:cond delay="indefinite"/>
                      </p:stCondLst>
                      <p:childTnLst>
                        <p:par>
                          <p:cTn id="171" fill="hold" nodeType="withGroup">
                            <p:stCondLst>
                              <p:cond delay="0"/>
                            </p:stCondLst>
                            <p:childTnLst>
                              <p:par>
                                <p:cTn id="172" presetID="0" presetClass="path" presetSubtype="0" accel="50000" decel="50000" fill="hold" nodeType="clickEffect">
                                  <p:stCondLst>
                                    <p:cond delay="0"/>
                                  </p:stCondLst>
                                  <p:childTnLst>
                                    <p:animMotion origin="layout" path="M -0.04254 -0.04948 L 0.56719 -0.13179 " pathEditMode="relative" rAng="0" ptsTypes="AA">
                                      <p:cBhvr>
                                        <p:cTn id="173" dur="1000" fill="hold"/>
                                        <p:tgtEl>
                                          <p:spTgt spid="1036381"/>
                                        </p:tgtEl>
                                        <p:attrNameLst>
                                          <p:attrName>ppt_x</p:attrName>
                                          <p:attrName>ppt_y</p:attrName>
                                        </p:attrNameLst>
                                      </p:cBhvr>
                                      <p:rCtr x="30486" y="-4116"/>
                                    </p:animMotion>
                                  </p:childTnLst>
                                </p:cTn>
                              </p:par>
                              <p:par>
                                <p:cTn id="174" presetID="0" presetClass="path" presetSubtype="0" accel="50000" decel="50000" fill="hold" nodeType="withEffect">
                                  <p:stCondLst>
                                    <p:cond delay="0"/>
                                  </p:stCondLst>
                                  <p:childTnLst>
                                    <p:animMotion origin="layout" path="M -4.16667E-6 -3.12139E-6 L 0.59497 -0.08994 " pathEditMode="relative" rAng="0" ptsTypes="AA">
                                      <p:cBhvr>
                                        <p:cTn id="175" dur="1000" fill="hold"/>
                                        <p:tgtEl>
                                          <p:spTgt spid="1036382"/>
                                        </p:tgtEl>
                                        <p:attrNameLst>
                                          <p:attrName>ppt_x</p:attrName>
                                          <p:attrName>ppt_y</p:attrName>
                                        </p:attrNameLst>
                                      </p:cBhvr>
                                      <p:rCtr x="29740" y="-4509"/>
                                    </p:animMotion>
                                  </p:childTnLst>
                                </p:cTn>
                              </p:par>
                            </p:childTnLst>
                          </p:cTn>
                        </p:par>
                      </p:childTnLst>
                    </p:cTn>
                  </p:par>
                  <p:par>
                    <p:cTn id="176" fill="hold" nodeType="clickPar">
                      <p:stCondLst>
                        <p:cond delay="indefinite"/>
                      </p:stCondLst>
                      <p:childTnLst>
                        <p:par>
                          <p:cTn id="177" fill="hold" nodeType="withGroup">
                            <p:stCondLst>
                              <p:cond delay="0"/>
                            </p:stCondLst>
                            <p:childTnLst>
                              <p:par>
                                <p:cTn id="178" presetID="10" presetClass="entr" presetSubtype="0" fill="hold" grpId="0" nodeType="clickEffect">
                                  <p:stCondLst>
                                    <p:cond delay="0"/>
                                  </p:stCondLst>
                                  <p:childTnLst>
                                    <p:set>
                                      <p:cBhvr>
                                        <p:cTn id="179" dur="1" fill="hold">
                                          <p:stCondLst>
                                            <p:cond delay="0"/>
                                          </p:stCondLst>
                                        </p:cTn>
                                        <p:tgtEl>
                                          <p:spTgt spid="1036362"/>
                                        </p:tgtEl>
                                        <p:attrNameLst>
                                          <p:attrName>style.visibility</p:attrName>
                                        </p:attrNameLst>
                                      </p:cBhvr>
                                      <p:to>
                                        <p:strVal val="visible"/>
                                      </p:to>
                                    </p:set>
                                    <p:animEffect transition="in" filter="fade">
                                      <p:cBhvr>
                                        <p:cTn id="180" dur="500"/>
                                        <p:tgtEl>
                                          <p:spTgt spid="1036362"/>
                                        </p:tgtEl>
                                      </p:cBhvr>
                                    </p:animEffect>
                                  </p:childTnLst>
                                </p:cTn>
                              </p:par>
                            </p:childTnLst>
                          </p:cTn>
                        </p:par>
                        <p:par>
                          <p:cTn id="181" fill="hold" nodeType="afterGroup">
                            <p:stCondLst>
                              <p:cond delay="500"/>
                            </p:stCondLst>
                            <p:childTnLst>
                              <p:par>
                                <p:cTn id="182" presetID="1" presetClass="entr" presetSubtype="0" fill="hold" nodeType="afterEffect">
                                  <p:stCondLst>
                                    <p:cond delay="0"/>
                                  </p:stCondLst>
                                  <p:childTnLst>
                                    <p:set>
                                      <p:cBhvr>
                                        <p:cTn id="183" dur="1" fill="hold">
                                          <p:stCondLst>
                                            <p:cond delay="0"/>
                                          </p:stCondLst>
                                        </p:cTn>
                                        <p:tgtEl>
                                          <p:spTgt spid="1036387"/>
                                        </p:tgtEl>
                                        <p:attrNameLst>
                                          <p:attrName>style.visibility</p:attrName>
                                        </p:attrNameLst>
                                      </p:cBhvr>
                                      <p:to>
                                        <p:strVal val="visible"/>
                                      </p:to>
                                    </p:set>
                                  </p:childTnLst>
                                </p:cTn>
                              </p:par>
                              <p:par>
                                <p:cTn id="184" presetID="1" presetClass="exit" presetSubtype="0" fill="hold" nodeType="withEffect">
                                  <p:stCondLst>
                                    <p:cond delay="0"/>
                                  </p:stCondLst>
                                  <p:childTnLst>
                                    <p:set>
                                      <p:cBhvr>
                                        <p:cTn id="185" dur="1" fill="hold">
                                          <p:stCondLst>
                                            <p:cond delay="0"/>
                                          </p:stCondLst>
                                        </p:cTn>
                                        <p:tgtEl>
                                          <p:spTgt spid="1036382"/>
                                        </p:tgtEl>
                                        <p:attrNameLst>
                                          <p:attrName>style.visibility</p:attrName>
                                        </p:attrNameLst>
                                      </p:cBhvr>
                                      <p:to>
                                        <p:strVal val="hidden"/>
                                      </p:to>
                                    </p:set>
                                  </p:childTnLst>
                                </p:cTn>
                              </p:par>
                              <p:par>
                                <p:cTn id="186" presetID="0" presetClass="path" presetSubtype="0" accel="50000" decel="50000" fill="hold" nodeType="withEffect">
                                  <p:stCondLst>
                                    <p:cond delay="0"/>
                                  </p:stCondLst>
                                  <p:childTnLst>
                                    <p:animMotion origin="layout" path="M 2.77778E-6 -1.85185E-6 C 0.00121 -0.02361 0.00555 -0.0375 0.00937 -0.05949 C 0.01076 -0.06736 0.0118 -0.07546 0.01354 -0.0831 C 0.01475 -0.10972 0.01996 -0.14329 0.01146 -0.16759 C 0.00868 -0.17546 0.00521 -0.18495 0.00104 -0.19143 C -0.00087 -0.19467 -0.00521 -0.20023 -0.00521 -0.2 C -0.00591 -0.20324 -0.00608 -0.20648 -0.00729 -0.20903 C -0.00868 -0.21204 -0.01146 -0.21805 -0.01146 -0.21782 C -0.01424 -0.23426 -0.02188 -0.24907 -0.02709 -0.26389 C -0.02847 -0.26805 -0.02847 -0.27315 -0.02917 -0.27731 C -0.03091 -0.28866 -0.03282 -0.3 -0.03438 -0.31134 C -0.03403 -0.34051 -0.0375 -0.38079 -0.03021 -0.41227 C -0.02952 -0.41504 -0.02691 -0.41574 -0.02604 -0.41805 " pathEditMode="relative" rAng="0" ptsTypes="ffffffffffffA">
                                      <p:cBhvr>
                                        <p:cTn id="187" dur="1000" fill="hold"/>
                                        <p:tgtEl>
                                          <p:spTgt spid="1036387"/>
                                        </p:tgtEl>
                                        <p:attrNameLst>
                                          <p:attrName>ppt_x</p:attrName>
                                          <p:attrName>ppt_y</p:attrName>
                                        </p:attrNameLst>
                                      </p:cBhvr>
                                      <p:rCtr x="-885" y="-20903"/>
                                    </p:animMotion>
                                  </p:childTnLst>
                                </p:cTn>
                              </p:par>
                            </p:childTnLst>
                          </p:cTn>
                        </p:par>
                        <p:par>
                          <p:cTn id="188" fill="hold" nodeType="afterGroup">
                            <p:stCondLst>
                              <p:cond delay="1500"/>
                            </p:stCondLst>
                            <p:childTnLst>
                              <p:par>
                                <p:cTn id="189" presetID="9" presetClass="exit" presetSubtype="0" fill="hold" nodeType="afterEffect">
                                  <p:stCondLst>
                                    <p:cond delay="0"/>
                                  </p:stCondLst>
                                  <p:childTnLst>
                                    <p:animEffect transition="out" filter="dissolve">
                                      <p:cBhvr>
                                        <p:cTn id="190" dur="500"/>
                                        <p:tgtEl>
                                          <p:spTgt spid="1036387"/>
                                        </p:tgtEl>
                                      </p:cBhvr>
                                    </p:animEffect>
                                    <p:set>
                                      <p:cBhvr>
                                        <p:cTn id="191" dur="1" fill="hold">
                                          <p:stCondLst>
                                            <p:cond delay="499"/>
                                          </p:stCondLst>
                                        </p:cTn>
                                        <p:tgtEl>
                                          <p:spTgt spid="1036387"/>
                                        </p:tgtEl>
                                        <p:attrNameLst>
                                          <p:attrName>style.visibility</p:attrName>
                                        </p:attrNameLst>
                                      </p:cBhvr>
                                      <p:to>
                                        <p:strVal val="hidden"/>
                                      </p:to>
                                    </p:set>
                                  </p:childTnLst>
                                </p:cTn>
                              </p:par>
                              <p:par>
                                <p:cTn id="192" presetID="9" presetClass="entr" presetSubtype="0" fill="hold" nodeType="withEffect">
                                  <p:stCondLst>
                                    <p:cond delay="0"/>
                                  </p:stCondLst>
                                  <p:childTnLst>
                                    <p:set>
                                      <p:cBhvr>
                                        <p:cTn id="193" dur="1" fill="hold">
                                          <p:stCondLst>
                                            <p:cond delay="0"/>
                                          </p:stCondLst>
                                        </p:cTn>
                                        <p:tgtEl>
                                          <p:spTgt spid="1036363"/>
                                        </p:tgtEl>
                                        <p:attrNameLst>
                                          <p:attrName>style.visibility</p:attrName>
                                        </p:attrNameLst>
                                      </p:cBhvr>
                                      <p:to>
                                        <p:strVal val="visible"/>
                                      </p:to>
                                    </p:set>
                                    <p:animEffect transition="in" filter="dissolve">
                                      <p:cBhvr>
                                        <p:cTn id="194" dur="500"/>
                                        <p:tgtEl>
                                          <p:spTgt spid="1036363"/>
                                        </p:tgtEl>
                                      </p:cBhvr>
                                    </p:animEffect>
                                  </p:childTnLst>
                                </p:cTn>
                              </p:par>
                              <p:par>
                                <p:cTn id="195" presetID="9" presetClass="entr" presetSubtype="0" fill="hold" nodeType="withEffect">
                                  <p:stCondLst>
                                    <p:cond delay="0"/>
                                  </p:stCondLst>
                                  <p:childTnLst>
                                    <p:set>
                                      <p:cBhvr>
                                        <p:cTn id="196" dur="1" fill="hold">
                                          <p:stCondLst>
                                            <p:cond delay="0"/>
                                          </p:stCondLst>
                                        </p:cTn>
                                        <p:tgtEl>
                                          <p:spTgt spid="1036368"/>
                                        </p:tgtEl>
                                        <p:attrNameLst>
                                          <p:attrName>style.visibility</p:attrName>
                                        </p:attrNameLst>
                                      </p:cBhvr>
                                      <p:to>
                                        <p:strVal val="visible"/>
                                      </p:to>
                                    </p:set>
                                    <p:animEffect transition="in" filter="dissolve">
                                      <p:cBhvr>
                                        <p:cTn id="197" dur="500"/>
                                        <p:tgtEl>
                                          <p:spTgt spid="1036368"/>
                                        </p:tgtEl>
                                      </p:cBhvr>
                                    </p:animEffect>
                                  </p:childTnLst>
                                </p:cTn>
                              </p:par>
                            </p:childTnLst>
                          </p:cTn>
                        </p:par>
                      </p:childTnLst>
                    </p:cTn>
                  </p:par>
                  <p:par>
                    <p:cTn id="198" fill="hold" nodeType="clickPar">
                      <p:stCondLst>
                        <p:cond delay="indefinite"/>
                      </p:stCondLst>
                      <p:childTnLst>
                        <p:par>
                          <p:cTn id="199" fill="hold" nodeType="withGroup">
                            <p:stCondLst>
                              <p:cond delay="0"/>
                            </p:stCondLst>
                            <p:childTnLst>
                              <p:par>
                                <p:cTn id="200" presetID="9" presetClass="entr" presetSubtype="0" fill="hold" grpId="0" nodeType="clickEffect">
                                  <p:stCondLst>
                                    <p:cond delay="0"/>
                                  </p:stCondLst>
                                  <p:childTnLst>
                                    <p:set>
                                      <p:cBhvr>
                                        <p:cTn id="201" dur="1" fill="hold">
                                          <p:stCondLst>
                                            <p:cond delay="0"/>
                                          </p:stCondLst>
                                        </p:cTn>
                                        <p:tgtEl>
                                          <p:spTgt spid="1036366"/>
                                        </p:tgtEl>
                                        <p:attrNameLst>
                                          <p:attrName>style.visibility</p:attrName>
                                        </p:attrNameLst>
                                      </p:cBhvr>
                                      <p:to>
                                        <p:strVal val="visible"/>
                                      </p:to>
                                    </p:set>
                                    <p:animEffect transition="in" filter="dissolve">
                                      <p:cBhvr>
                                        <p:cTn id="202" dur="500"/>
                                        <p:tgtEl>
                                          <p:spTgt spid="1036366"/>
                                        </p:tgtEl>
                                      </p:cBhvr>
                                    </p:animEffect>
                                  </p:childTnLst>
                                </p:cTn>
                              </p:par>
                              <p:par>
                                <p:cTn id="203" presetID="1" presetClass="exit" presetSubtype="0" fill="hold" nodeType="withEffect">
                                  <p:stCondLst>
                                    <p:cond delay="0"/>
                                  </p:stCondLst>
                                  <p:childTnLst>
                                    <p:set>
                                      <p:cBhvr>
                                        <p:cTn id="204" dur="1" fill="hold">
                                          <p:stCondLst>
                                            <p:cond delay="0"/>
                                          </p:stCondLst>
                                        </p:cTn>
                                        <p:tgtEl>
                                          <p:spTgt spid="1036381"/>
                                        </p:tgtEl>
                                        <p:attrNameLst>
                                          <p:attrName>style.visibility</p:attrName>
                                        </p:attrNameLst>
                                      </p:cBhvr>
                                      <p:to>
                                        <p:strVal val="hidden"/>
                                      </p:to>
                                    </p:set>
                                  </p:childTnLst>
                                </p:cTn>
                              </p:par>
                              <p:par>
                                <p:cTn id="205" presetID="1" presetClass="entr" presetSubtype="0" fill="hold" nodeType="withEffect">
                                  <p:stCondLst>
                                    <p:cond delay="0"/>
                                  </p:stCondLst>
                                  <p:childTnLst>
                                    <p:set>
                                      <p:cBhvr>
                                        <p:cTn id="206" dur="1" fill="hold">
                                          <p:stCondLst>
                                            <p:cond delay="0"/>
                                          </p:stCondLst>
                                        </p:cTn>
                                        <p:tgtEl>
                                          <p:spTgt spid="1036388"/>
                                        </p:tgtEl>
                                        <p:attrNameLst>
                                          <p:attrName>style.visibility</p:attrName>
                                        </p:attrNameLst>
                                      </p:cBhvr>
                                      <p:to>
                                        <p:strVal val="visible"/>
                                      </p:to>
                                    </p:set>
                                  </p:childTnLst>
                                </p:cTn>
                              </p:par>
                            </p:childTnLst>
                          </p:cTn>
                        </p:par>
                        <p:par>
                          <p:cTn id="207" fill="hold" nodeType="afterGroup">
                            <p:stCondLst>
                              <p:cond delay="500"/>
                            </p:stCondLst>
                            <p:childTnLst>
                              <p:par>
                                <p:cTn id="208" presetID="0" presetClass="path" presetSubtype="0" accel="50000" decel="50000" fill="hold" nodeType="afterEffect">
                                  <p:stCondLst>
                                    <p:cond delay="0"/>
                                  </p:stCondLst>
                                  <p:childTnLst>
                                    <p:animMotion origin="layout" path="M 3.88889E-6 -3.66327E-6 C -0.00434 -0.00786 -0.00538 -0.01364 -0.00764 -0.02266 C -0.00886 -0.03908 -0.0099 -0.05828 -0.01389 -0.074 C -0.01545 -0.08927 -0.01788 -0.10175 -0.02622 -0.11286 C -0.02882 -0.12442 -0.02535 -0.11378 -0.03229 -0.12303 C -0.04236 -0.13645 -0.02813 -0.12303 -0.03993 -0.13321 C -0.04827 -0.14986 -0.03733 -0.12974 -0.04775 -0.14361 C -0.04896 -0.14523 -0.04931 -0.14801 -0.0507 -0.14963 C -0.05347 -0.15286 -0.0599 -0.15795 -0.0599 -0.15795 C -0.06493 -0.16767 -0.07413 -0.17784 -0.0816 -0.18455 C -0.08455 -0.19102 -0.08924 -0.19634 -0.09375 -0.20097 C -0.0967 -0.20398 -0.10052 -0.20559 -0.10313 -0.20906 C -0.10886 -0.21693 -0.10556 -0.21438 -0.11233 -0.21739 C -0.11997 -0.22433 -0.12587 -0.2352 -0.13386 -0.2419 C -0.13768 -0.24514 -0.14202 -0.24745 -0.14618 -0.25023 C -0.15851 -0.25855 -0.16771 -0.27012 -0.1816 -0.27474 C -0.19028 -0.28284 -0.18143 -0.27567 -0.19236 -0.28099 C -0.19861 -0.28399 -0.20261 -0.28885 -0.2092 -0.29116 C -0.21719 -0.2981 -0.22327 -0.29833 -0.23073 -0.30342 C -0.24445 -0.31267 -0.26042 -0.31683 -0.27535 -0.32192 C -0.29514 -0.33857 -0.32674 -0.33719 -0.34775 -0.33834 C -0.35087 -0.33904 -0.35434 -0.33811 -0.35695 -0.34042 C -0.36163 -0.34482 -0.36597 -0.35985 -0.36771 -0.36702 C -0.36841 -0.37349 -0.36875 -0.38113 -0.37066 -0.38737 C -0.37448 -0.3994 -0.37847 -0.40934 -0.37847 -0.42229 " pathEditMode="relative" ptsTypes="ffffffffffffffffffffffffA">
                                      <p:cBhvr>
                                        <p:cTn id="209" dur="1000" fill="hold"/>
                                        <p:tgtEl>
                                          <p:spTgt spid="1036388"/>
                                        </p:tgtEl>
                                        <p:attrNameLst>
                                          <p:attrName>ppt_x</p:attrName>
                                          <p:attrName>ppt_y</p:attrName>
                                        </p:attrNameLst>
                                      </p:cBhvr>
                                    </p:animMotion>
                                  </p:childTnLst>
                                </p:cTn>
                              </p:par>
                              <p:par>
                                <p:cTn id="210" presetID="0" presetClass="path" presetSubtype="0" accel="50000" decel="50000" fill="hold" nodeType="withEffect">
                                  <p:stCondLst>
                                    <p:cond delay="0"/>
                                  </p:stCondLst>
                                  <p:childTnLst>
                                    <p:animMotion origin="layout" path="M 3.33333E-6 8.55689E-6 L -0.18143 -0.00208 " pathEditMode="relative" ptsTypes="AA">
                                      <p:cBhvr>
                                        <p:cTn id="211" dur="1000" fill="hold"/>
                                        <p:tgtEl>
                                          <p:spTgt spid="1036368"/>
                                        </p:tgtEl>
                                        <p:attrNameLst>
                                          <p:attrName>ppt_x</p:attrName>
                                          <p:attrName>ppt_y</p:attrName>
                                        </p:attrNameLst>
                                      </p:cBhvr>
                                    </p:animMotion>
                                  </p:childTnLst>
                                </p:cTn>
                              </p:par>
                            </p:childTnLst>
                          </p:cTn>
                        </p:par>
                        <p:par>
                          <p:cTn id="212" fill="hold" nodeType="afterGroup">
                            <p:stCondLst>
                              <p:cond delay="1500"/>
                            </p:stCondLst>
                            <p:childTnLst>
                              <p:par>
                                <p:cTn id="213" presetID="9" presetClass="entr" presetSubtype="0" fill="hold" nodeType="afterEffect">
                                  <p:stCondLst>
                                    <p:cond delay="500"/>
                                  </p:stCondLst>
                                  <p:childTnLst>
                                    <p:set>
                                      <p:cBhvr>
                                        <p:cTn id="214" dur="1" fill="hold">
                                          <p:stCondLst>
                                            <p:cond delay="0"/>
                                          </p:stCondLst>
                                        </p:cTn>
                                        <p:tgtEl>
                                          <p:spTgt spid="1036389"/>
                                        </p:tgtEl>
                                        <p:attrNameLst>
                                          <p:attrName>style.visibility</p:attrName>
                                        </p:attrNameLst>
                                      </p:cBhvr>
                                      <p:to>
                                        <p:strVal val="visible"/>
                                      </p:to>
                                    </p:set>
                                    <p:animEffect transition="in" filter="dissolve">
                                      <p:cBhvr>
                                        <p:cTn id="215" dur="500"/>
                                        <p:tgtEl>
                                          <p:spTgt spid="1036389"/>
                                        </p:tgtEl>
                                      </p:cBhvr>
                                    </p:animEffect>
                                  </p:childTnLst>
                                </p:cTn>
                              </p:par>
                            </p:childTnLst>
                          </p:cTn>
                        </p:par>
                      </p:childTnLst>
                    </p:cTn>
                  </p:par>
                  <p:par>
                    <p:cTn id="216" fill="hold" nodeType="clickPar">
                      <p:stCondLst>
                        <p:cond delay="indefinite"/>
                      </p:stCondLst>
                      <p:childTnLst>
                        <p:par>
                          <p:cTn id="217" fill="hold" nodeType="withGroup">
                            <p:stCondLst>
                              <p:cond delay="0"/>
                            </p:stCondLst>
                            <p:childTnLst>
                              <p:par>
                                <p:cTn id="218" presetID="10" presetClass="exit" presetSubtype="0" fill="hold" nodeType="clickEffect">
                                  <p:stCondLst>
                                    <p:cond delay="0"/>
                                  </p:stCondLst>
                                  <p:childTnLst>
                                    <p:animEffect transition="out" filter="fade">
                                      <p:cBhvr>
                                        <p:cTn id="219" dur="1000"/>
                                        <p:tgtEl>
                                          <p:spTgt spid="1036389"/>
                                        </p:tgtEl>
                                      </p:cBhvr>
                                    </p:animEffect>
                                    <p:set>
                                      <p:cBhvr>
                                        <p:cTn id="220" dur="1" fill="hold">
                                          <p:stCondLst>
                                            <p:cond delay="999"/>
                                          </p:stCondLst>
                                        </p:cTn>
                                        <p:tgtEl>
                                          <p:spTgt spid="1036389"/>
                                        </p:tgtEl>
                                        <p:attrNameLst>
                                          <p:attrName>style.visibility</p:attrName>
                                        </p:attrNameLst>
                                      </p:cBhvr>
                                      <p:to>
                                        <p:strVal val="hidden"/>
                                      </p:to>
                                    </p:set>
                                  </p:childTnLst>
                                </p:cTn>
                              </p:par>
                              <p:par>
                                <p:cTn id="221" presetID="10" presetClass="exit" presetSubtype="0" fill="hold" nodeType="withEffect">
                                  <p:stCondLst>
                                    <p:cond delay="0"/>
                                  </p:stCondLst>
                                  <p:childTnLst>
                                    <p:animEffect transition="out" filter="fade">
                                      <p:cBhvr>
                                        <p:cTn id="222" dur="1000"/>
                                        <p:tgtEl>
                                          <p:spTgt spid="1036368"/>
                                        </p:tgtEl>
                                      </p:cBhvr>
                                    </p:animEffect>
                                    <p:set>
                                      <p:cBhvr>
                                        <p:cTn id="223" dur="1" fill="hold">
                                          <p:stCondLst>
                                            <p:cond delay="999"/>
                                          </p:stCondLst>
                                        </p:cTn>
                                        <p:tgtEl>
                                          <p:spTgt spid="1036368"/>
                                        </p:tgtEl>
                                        <p:attrNameLst>
                                          <p:attrName>style.visibility</p:attrName>
                                        </p:attrNameLst>
                                      </p:cBhvr>
                                      <p:to>
                                        <p:strVal val="hidden"/>
                                      </p:to>
                                    </p:set>
                                  </p:childTnLst>
                                </p:cTn>
                              </p:par>
                              <p:par>
                                <p:cTn id="224" presetID="10" presetClass="exit" presetSubtype="0" fill="hold" nodeType="withEffect">
                                  <p:stCondLst>
                                    <p:cond delay="0"/>
                                  </p:stCondLst>
                                  <p:childTnLst>
                                    <p:animEffect transition="out" filter="fade">
                                      <p:cBhvr>
                                        <p:cTn id="225" dur="1000"/>
                                        <p:tgtEl>
                                          <p:spTgt spid="1036388"/>
                                        </p:tgtEl>
                                      </p:cBhvr>
                                    </p:animEffect>
                                    <p:set>
                                      <p:cBhvr>
                                        <p:cTn id="226" dur="1" fill="hold">
                                          <p:stCondLst>
                                            <p:cond delay="999"/>
                                          </p:stCondLst>
                                        </p:cTn>
                                        <p:tgtEl>
                                          <p:spTgt spid="1036388"/>
                                        </p:tgtEl>
                                        <p:attrNameLst>
                                          <p:attrName>style.visibility</p:attrName>
                                        </p:attrNameLst>
                                      </p:cBhvr>
                                      <p:to>
                                        <p:strVal val="hidden"/>
                                      </p:to>
                                    </p:set>
                                  </p:childTnLst>
                                </p:cTn>
                              </p:par>
                              <p:par>
                                <p:cTn id="227" presetID="10" presetClass="entr" presetSubtype="0" fill="hold" nodeType="withEffect">
                                  <p:stCondLst>
                                    <p:cond delay="500"/>
                                  </p:stCondLst>
                                  <p:childTnLst>
                                    <p:set>
                                      <p:cBhvr>
                                        <p:cTn id="228" dur="1" fill="hold">
                                          <p:stCondLst>
                                            <p:cond delay="0"/>
                                          </p:stCondLst>
                                        </p:cTn>
                                        <p:tgtEl>
                                          <p:spTgt spid="1036392"/>
                                        </p:tgtEl>
                                        <p:attrNameLst>
                                          <p:attrName>style.visibility</p:attrName>
                                        </p:attrNameLst>
                                      </p:cBhvr>
                                      <p:to>
                                        <p:strVal val="visible"/>
                                      </p:to>
                                    </p:set>
                                    <p:animEffect transition="in" filter="fade">
                                      <p:cBhvr>
                                        <p:cTn id="229" dur="1000"/>
                                        <p:tgtEl>
                                          <p:spTgt spid="1036392"/>
                                        </p:tgtEl>
                                      </p:cBhvr>
                                    </p:animEffect>
                                  </p:childTnLst>
                                </p:cTn>
                              </p:par>
                            </p:childTnLst>
                          </p:cTn>
                        </p:par>
                        <p:par>
                          <p:cTn id="230" fill="hold" nodeType="afterGroup">
                            <p:stCondLst>
                              <p:cond delay="1500"/>
                            </p:stCondLst>
                            <p:childTnLst>
                              <p:par>
                                <p:cTn id="231" presetID="9" presetClass="exit" presetSubtype="0" fill="hold" grpId="1" nodeType="afterEffect">
                                  <p:stCondLst>
                                    <p:cond delay="0"/>
                                  </p:stCondLst>
                                  <p:childTnLst>
                                    <p:animEffect transition="out" filter="dissolve">
                                      <p:cBhvr>
                                        <p:cTn id="232" dur="500"/>
                                        <p:tgtEl>
                                          <p:spTgt spid="1036366"/>
                                        </p:tgtEl>
                                      </p:cBhvr>
                                    </p:animEffect>
                                    <p:set>
                                      <p:cBhvr>
                                        <p:cTn id="233" dur="1" fill="hold">
                                          <p:stCondLst>
                                            <p:cond delay="499"/>
                                          </p:stCondLst>
                                        </p:cTn>
                                        <p:tgtEl>
                                          <p:spTgt spid="1036366"/>
                                        </p:tgtEl>
                                        <p:attrNameLst>
                                          <p:attrName>style.visibility</p:attrName>
                                        </p:attrNameLst>
                                      </p:cBhvr>
                                      <p:to>
                                        <p:strVal val="hidden"/>
                                      </p:to>
                                    </p:set>
                                  </p:childTnLst>
                                </p:cTn>
                              </p:par>
                              <p:par>
                                <p:cTn id="234" presetID="0" presetClass="path" presetSubtype="0" accel="50000" decel="50000" fill="hold" nodeType="withEffect">
                                  <p:stCondLst>
                                    <p:cond delay="0"/>
                                  </p:stCondLst>
                                  <p:childTnLst>
                                    <p:animMotion origin="layout" path="M -8.33333E-7 -4.6531E-6 C 0.00295 0.01133 0.00625 0.02243 0.01528 0.0266 C 0.01823 0.03261 0.01858 0.03423 0.02309 0.03885 C 0.02604 0.04186 0.03229 0.04718 0.03229 0.04718 C 0.03576 0.06082 0.0493 0.07539 0.0599 0.07979 C 0.06684 0.09366 0.05868 0.08025 0.06771 0.08811 C 0.07257 0.09251 0.07691 0.09945 0.08142 0.10453 C 0.08576 0.10962 0.09097 0.11378 0.09531 0.11887 C 0.10052 0.12512 0.10573 0.13668 0.11233 0.13922 C 0.11562 0.14616 0.12257 0.15518 0.1276 0.15981 C 0.13108 0.17345 0.12621 0.16004 0.13385 0.16813 C 0.14375 0.17877 0.12951 0.17091 0.14149 0.17623 C 0.14531 0.18363 0.1526 0.19103 0.15833 0.19681 C 0.16128 0.19982 0.1651 0.20144 0.16771 0.2049 C 0.17205 0.21092 0.17483 0.2167 0.17986 0.22132 C 0.18715 0.23566 0.18299 0.23081 0.1908 0.23774 C 0.20087 0.25833 0.18524 0.22734 0.19844 0.25 C 0.20069 0.25393 0.2033 0.25763 0.20451 0.26226 C 0.20503 0.26434 0.20521 0.26665 0.20608 0.2685 C 0.20885 0.27498 0.21233 0.28076 0.21528 0.28677 C 0.21632 0.28885 0.2184 0.29302 0.2184 0.29302 C 0.21996 0.30134 0.2217 0.3062 0.22448 0.3136 C 0.2276 0.32216 0.22899 0.33326 0.23073 0.34228 C 0.2316 0.41605 0.22448 0.4475 0.23837 0.50208 C 0.23958 0.50671 0.24444 0.5074 0.24757 0.51018 C 0.25208 0.51411 0.25174 0.51827 0.25694 0.52058 C 0.26354 0.52359 0.2717 0.52267 0.27847 0.52267 " pathEditMode="relative" ptsTypes="ffffffffffffffffffffffffffA">
                                      <p:cBhvr>
                                        <p:cTn id="235" dur="1000" fill="hold"/>
                                        <p:tgtEl>
                                          <p:spTgt spid="1036392"/>
                                        </p:tgtEl>
                                        <p:attrNameLst>
                                          <p:attrName>ppt_x</p:attrName>
                                          <p:attrName>ppt_y</p:attrName>
                                        </p:attrNameLst>
                                      </p:cBhvr>
                                    </p:animMotion>
                                  </p:childTnLst>
                                </p:cTn>
                              </p:par>
                            </p:childTnLst>
                          </p:cTn>
                        </p:par>
                      </p:childTnLst>
                    </p:cTn>
                  </p:par>
                  <p:par>
                    <p:cTn id="236" fill="hold" nodeType="clickPar">
                      <p:stCondLst>
                        <p:cond delay="indefinite"/>
                      </p:stCondLst>
                      <p:childTnLst>
                        <p:par>
                          <p:cTn id="237" fill="hold" nodeType="withGroup">
                            <p:stCondLst>
                              <p:cond delay="0"/>
                            </p:stCondLst>
                            <p:childTnLst>
                              <p:par>
                                <p:cTn id="238" presetID="27" presetClass="entr" presetSubtype="0" fill="hold" grpId="0" nodeType="clickEffect">
                                  <p:stCondLst>
                                    <p:cond delay="0"/>
                                  </p:stCondLst>
                                  <p:iterate type="lt">
                                    <p:tmPct val="50000"/>
                                  </p:iterate>
                                  <p:childTnLst>
                                    <p:set>
                                      <p:cBhvr>
                                        <p:cTn id="239" dur="1" fill="hold">
                                          <p:stCondLst>
                                            <p:cond delay="0"/>
                                          </p:stCondLst>
                                        </p:cTn>
                                        <p:tgtEl>
                                          <p:spTgt spid="1036395"/>
                                        </p:tgtEl>
                                        <p:attrNameLst>
                                          <p:attrName>style.visibility</p:attrName>
                                        </p:attrNameLst>
                                      </p:cBhvr>
                                      <p:to>
                                        <p:strVal val="visible"/>
                                      </p:to>
                                    </p:set>
                                    <p:anim calcmode="discrete" valueType="clr">
                                      <p:cBhvr override="childStyle">
                                        <p:cTn id="240" dur="80"/>
                                        <p:tgtEl>
                                          <p:spTgt spid="1036395"/>
                                        </p:tgtEl>
                                        <p:attrNameLst>
                                          <p:attrName>style.color</p:attrName>
                                        </p:attrNameLst>
                                      </p:cBhvr>
                                      <p:tavLst>
                                        <p:tav tm="0">
                                          <p:val>
                                            <p:clrVal>
                                              <a:schemeClr val="accent2"/>
                                            </p:clrVal>
                                          </p:val>
                                        </p:tav>
                                        <p:tav tm="50000">
                                          <p:val>
                                            <p:clrVal>
                                              <a:schemeClr val="hlink"/>
                                            </p:clrVal>
                                          </p:val>
                                        </p:tav>
                                      </p:tavLst>
                                    </p:anim>
                                    <p:anim calcmode="discrete" valueType="clr">
                                      <p:cBhvr>
                                        <p:cTn id="241" dur="80"/>
                                        <p:tgtEl>
                                          <p:spTgt spid="1036395"/>
                                        </p:tgtEl>
                                        <p:attrNameLst>
                                          <p:attrName>fillcolor</p:attrName>
                                        </p:attrNameLst>
                                      </p:cBhvr>
                                      <p:tavLst>
                                        <p:tav tm="0">
                                          <p:val>
                                            <p:clrVal>
                                              <a:schemeClr val="accent2"/>
                                            </p:clrVal>
                                          </p:val>
                                        </p:tav>
                                        <p:tav tm="50000">
                                          <p:val>
                                            <p:clrVal>
                                              <a:schemeClr val="hlink"/>
                                            </p:clrVal>
                                          </p:val>
                                        </p:tav>
                                      </p:tavLst>
                                    </p:anim>
                                    <p:set>
                                      <p:cBhvr>
                                        <p:cTn id="242" dur="80"/>
                                        <p:tgtEl>
                                          <p:spTgt spid="1036395"/>
                                        </p:tgtEl>
                                        <p:attrNameLst>
                                          <p:attrName>fill.type</p:attrName>
                                        </p:attrNameLst>
                                      </p:cBhvr>
                                      <p:to>
                                        <p:strVal val="solid"/>
                                      </p:to>
                                    </p:set>
                                  </p:childTnLst>
                                </p:cTn>
                              </p:par>
                            </p:childTnLst>
                          </p:cTn>
                        </p:par>
                      </p:childTnLst>
                    </p:cTn>
                  </p:par>
                  <p:par>
                    <p:cTn id="243" fill="hold" nodeType="clickPar">
                      <p:stCondLst>
                        <p:cond delay="indefinite"/>
                      </p:stCondLst>
                      <p:childTnLst>
                        <p:par>
                          <p:cTn id="244" fill="hold" nodeType="withGroup">
                            <p:stCondLst>
                              <p:cond delay="0"/>
                            </p:stCondLst>
                            <p:childTnLst>
                              <p:par>
                                <p:cTn id="245" presetID="9" presetClass="entr" presetSubtype="0" fill="hold" nodeType="clickEffect">
                                  <p:stCondLst>
                                    <p:cond delay="0"/>
                                  </p:stCondLst>
                                  <p:childTnLst>
                                    <p:set>
                                      <p:cBhvr>
                                        <p:cTn id="246" dur="1" fill="hold">
                                          <p:stCondLst>
                                            <p:cond delay="0"/>
                                          </p:stCondLst>
                                        </p:cTn>
                                        <p:tgtEl>
                                          <p:spTgt spid="1036387"/>
                                        </p:tgtEl>
                                        <p:attrNameLst>
                                          <p:attrName>style.visibility</p:attrName>
                                        </p:attrNameLst>
                                      </p:cBhvr>
                                      <p:to>
                                        <p:strVal val="visible"/>
                                      </p:to>
                                    </p:set>
                                    <p:animEffect transition="in" filter="dissolve">
                                      <p:cBhvr>
                                        <p:cTn id="247" dur="500"/>
                                        <p:tgtEl>
                                          <p:spTgt spid="1036387"/>
                                        </p:tgtEl>
                                      </p:cBhvr>
                                    </p:animEffect>
                                  </p:childTnLst>
                                </p:cTn>
                              </p:par>
                            </p:childTnLst>
                          </p:cTn>
                        </p:par>
                        <p:par>
                          <p:cTn id="248" fill="hold" nodeType="afterGroup">
                            <p:stCondLst>
                              <p:cond delay="500"/>
                            </p:stCondLst>
                            <p:childTnLst>
                              <p:par>
                                <p:cTn id="249" presetID="0" presetClass="path" presetSubtype="0" accel="50000" decel="50000" fill="hold" nodeType="afterEffect">
                                  <p:stCondLst>
                                    <p:cond delay="0"/>
                                  </p:stCondLst>
                                  <p:childTnLst>
                                    <p:animMotion origin="layout" path="M -0.02604 -0.41813 C -0.02674 -0.41535 -0.02691 -0.41258 -0.02795 -0.4098 C -0.02865 -0.40749 -0.03142 -0.4061 -0.03142 -0.40333 C -0.03281 -0.35337 -0.02951 -0.27682 -0.00486 -0.23126 C 0.00035 -0.22178 0.00278 -0.19981 0.00573 -0.18894 C 0.00712 -0.18409 0.01146 -0.18085 0.01285 -0.17622 C 0.01406 -0.17183 0.0151 -0.16767 0.01632 -0.1635 C 0.01684 -0.16119 0.01806 -0.15703 0.01806 -0.1568 C 0.01944 -0.13691 0.02188 -0.11771 0.02361 -0.09759 C 0.02292 -0.08117 0.02309 -0.06498 0.0217 -0.04856 C 0.01979 -0.02706 0.00729 -0.01665 -0.00851 -0.0104 C -0.03715 -0.01179 -0.0651 -0.0148 -0.0934 -0.0148 " pathEditMode="relative" rAng="0" ptsTypes="fffffffffffA">
                                      <p:cBhvr>
                                        <p:cTn id="250" dur="1000" fill="hold"/>
                                        <p:tgtEl>
                                          <p:spTgt spid="1036387"/>
                                        </p:tgtEl>
                                        <p:attrNameLst>
                                          <p:attrName>ppt_x</p:attrName>
                                          <p:attrName>ppt_y</p:attrName>
                                        </p:attrNameLst>
                                      </p:cBhvr>
                                      <p:rCtr x="-885" y="20375"/>
                                    </p:animMotion>
                                  </p:childTnLst>
                                </p:cTn>
                              </p:par>
                              <p:par>
                                <p:cTn id="251" presetID="10" presetClass="exit" presetSubtype="0" fill="hold" nodeType="withEffect">
                                  <p:stCondLst>
                                    <p:cond delay="0"/>
                                  </p:stCondLst>
                                  <p:childTnLst>
                                    <p:animEffect transition="out" filter="fade">
                                      <p:cBhvr>
                                        <p:cTn id="252" dur="1000"/>
                                        <p:tgtEl>
                                          <p:spTgt spid="1036363"/>
                                        </p:tgtEl>
                                      </p:cBhvr>
                                    </p:animEffect>
                                    <p:set>
                                      <p:cBhvr>
                                        <p:cTn id="253" dur="1" fill="hold">
                                          <p:stCondLst>
                                            <p:cond delay="999"/>
                                          </p:stCondLst>
                                        </p:cTn>
                                        <p:tgtEl>
                                          <p:spTgt spid="1036363"/>
                                        </p:tgtEl>
                                        <p:attrNameLst>
                                          <p:attrName>style.visibility</p:attrName>
                                        </p:attrNameLst>
                                      </p:cBhvr>
                                      <p:to>
                                        <p:strVal val="hidden"/>
                                      </p:to>
                                    </p:set>
                                  </p:childTnLst>
                                </p:cTn>
                              </p:par>
                              <p:par>
                                <p:cTn id="254" presetID="10" presetClass="exit" presetSubtype="0" fill="hold" grpId="1" nodeType="withEffect">
                                  <p:stCondLst>
                                    <p:cond delay="0"/>
                                  </p:stCondLst>
                                  <p:iterate type="lt">
                                    <p:tmPct val="0"/>
                                  </p:iterate>
                                  <p:childTnLst>
                                    <p:animEffect transition="out" filter="fade">
                                      <p:cBhvr>
                                        <p:cTn id="255" dur="1000"/>
                                        <p:tgtEl>
                                          <p:spTgt spid="1036395"/>
                                        </p:tgtEl>
                                      </p:cBhvr>
                                    </p:animEffect>
                                    <p:set>
                                      <p:cBhvr>
                                        <p:cTn id="256" dur="1" fill="hold">
                                          <p:stCondLst>
                                            <p:cond delay="999"/>
                                          </p:stCondLst>
                                        </p:cTn>
                                        <p:tgtEl>
                                          <p:spTgt spid="1036395"/>
                                        </p:tgtEl>
                                        <p:attrNameLst>
                                          <p:attrName>style.visibility</p:attrName>
                                        </p:attrNameLst>
                                      </p:cBhvr>
                                      <p:to>
                                        <p:strVal val="hidden"/>
                                      </p:to>
                                    </p:set>
                                  </p:childTnLst>
                                </p:cTn>
                              </p:par>
                              <p:par>
                                <p:cTn id="257" presetID="10" presetClass="exit" presetSubtype="0" fill="hold" grpId="1" nodeType="withEffect">
                                  <p:stCondLst>
                                    <p:cond delay="0"/>
                                  </p:stCondLst>
                                  <p:childTnLst>
                                    <p:animEffect transition="out" filter="fade">
                                      <p:cBhvr>
                                        <p:cTn id="258" dur="1000"/>
                                        <p:tgtEl>
                                          <p:spTgt spid="1036362"/>
                                        </p:tgtEl>
                                      </p:cBhvr>
                                    </p:animEffect>
                                    <p:set>
                                      <p:cBhvr>
                                        <p:cTn id="259" dur="1" fill="hold">
                                          <p:stCondLst>
                                            <p:cond delay="999"/>
                                          </p:stCondLst>
                                        </p:cTn>
                                        <p:tgtEl>
                                          <p:spTgt spid="1036362"/>
                                        </p:tgtEl>
                                        <p:attrNameLst>
                                          <p:attrName>style.visibility</p:attrName>
                                        </p:attrNameLst>
                                      </p:cBhvr>
                                      <p:to>
                                        <p:strVal val="hidden"/>
                                      </p:to>
                                    </p:set>
                                  </p:childTnLst>
                                </p:cTn>
                              </p:par>
                            </p:childTnLst>
                          </p:cTn>
                        </p:par>
                        <p:par>
                          <p:cTn id="260" fill="hold" nodeType="afterGroup">
                            <p:stCondLst>
                              <p:cond delay="1500"/>
                            </p:stCondLst>
                            <p:childTnLst>
                              <p:par>
                                <p:cTn id="261" presetID="3" presetClass="entr" presetSubtype="10" fill="hold" grpId="0" nodeType="afterEffect">
                                  <p:stCondLst>
                                    <p:cond delay="0"/>
                                  </p:stCondLst>
                                  <p:childTnLst>
                                    <p:set>
                                      <p:cBhvr>
                                        <p:cTn id="262" dur="1" fill="hold">
                                          <p:stCondLst>
                                            <p:cond delay="0"/>
                                          </p:stCondLst>
                                        </p:cTn>
                                        <p:tgtEl>
                                          <p:spTgt spid="1036396"/>
                                        </p:tgtEl>
                                        <p:attrNameLst>
                                          <p:attrName>style.visibility</p:attrName>
                                        </p:attrNameLst>
                                      </p:cBhvr>
                                      <p:to>
                                        <p:strVal val="visible"/>
                                      </p:to>
                                    </p:set>
                                    <p:animEffect transition="in" filter="blinds(horizontal)">
                                      <p:cBhvr>
                                        <p:cTn id="263" dur="500"/>
                                        <p:tgtEl>
                                          <p:spTgt spid="1036396"/>
                                        </p:tgtEl>
                                      </p:cBhvr>
                                    </p:animEffect>
                                  </p:childTnLst>
                                </p:cTn>
                              </p:par>
                            </p:childTnLst>
                          </p:cTn>
                        </p:par>
                        <p:par>
                          <p:cTn id="264" fill="hold" nodeType="afterGroup">
                            <p:stCondLst>
                              <p:cond delay="2000"/>
                            </p:stCondLst>
                            <p:childTnLst>
                              <p:par>
                                <p:cTn id="265" presetID="13" presetClass="entr" presetSubtype="16" fill="hold" grpId="0" nodeType="afterEffect">
                                  <p:stCondLst>
                                    <p:cond delay="0"/>
                                  </p:stCondLst>
                                  <p:childTnLst>
                                    <p:set>
                                      <p:cBhvr>
                                        <p:cTn id="266" dur="1" fill="hold">
                                          <p:stCondLst>
                                            <p:cond delay="0"/>
                                          </p:stCondLst>
                                        </p:cTn>
                                        <p:tgtEl>
                                          <p:spTgt spid="1036400"/>
                                        </p:tgtEl>
                                        <p:attrNameLst>
                                          <p:attrName>style.visibility</p:attrName>
                                        </p:attrNameLst>
                                      </p:cBhvr>
                                      <p:to>
                                        <p:strVal val="visible"/>
                                      </p:to>
                                    </p:set>
                                    <p:animEffect transition="in" filter="plus(in)">
                                      <p:cBhvr>
                                        <p:cTn id="267" dur="500"/>
                                        <p:tgtEl>
                                          <p:spTgt spid="1036400"/>
                                        </p:tgtEl>
                                      </p:cBhvr>
                                    </p:animEffect>
                                  </p:childTnLst>
                                </p:cTn>
                              </p:par>
                            </p:childTnLst>
                          </p:cTn>
                        </p:par>
                        <p:par>
                          <p:cTn id="268" fill="hold" nodeType="afterGroup">
                            <p:stCondLst>
                              <p:cond delay="2500"/>
                            </p:stCondLst>
                            <p:childTnLst>
                              <p:par>
                                <p:cTn id="269" presetID="1" presetClass="exit" presetSubtype="0" fill="hold" nodeType="afterEffect">
                                  <p:stCondLst>
                                    <p:cond delay="0"/>
                                  </p:stCondLst>
                                  <p:childTnLst>
                                    <p:set>
                                      <p:cBhvr>
                                        <p:cTn id="270" dur="1" fill="hold">
                                          <p:stCondLst>
                                            <p:cond delay="0"/>
                                          </p:stCondLst>
                                        </p:cTn>
                                        <p:tgtEl>
                                          <p:spTgt spid="1036387"/>
                                        </p:tgtEl>
                                        <p:attrNameLst>
                                          <p:attrName>style.visibility</p:attrName>
                                        </p:attrNameLst>
                                      </p:cBhvr>
                                      <p:to>
                                        <p:strVal val="hidden"/>
                                      </p:to>
                                    </p:set>
                                  </p:childTnLst>
                                </p:cTn>
                              </p:par>
                              <p:par>
                                <p:cTn id="271" presetID="1" presetClass="entr" presetSubtype="0" fill="hold" nodeType="withEffect">
                                  <p:stCondLst>
                                    <p:cond delay="0"/>
                                  </p:stCondLst>
                                  <p:childTnLst>
                                    <p:set>
                                      <p:cBhvr>
                                        <p:cTn id="272" dur="1" fill="hold">
                                          <p:stCondLst>
                                            <p:cond delay="0"/>
                                          </p:stCondLst>
                                        </p:cTn>
                                        <p:tgtEl>
                                          <p:spTgt spid="1036398"/>
                                        </p:tgtEl>
                                        <p:attrNameLst>
                                          <p:attrName>style.visibility</p:attrName>
                                        </p:attrNameLst>
                                      </p:cBhvr>
                                      <p:to>
                                        <p:strVal val="visible"/>
                                      </p:to>
                                    </p:set>
                                  </p:childTnLst>
                                </p:cTn>
                              </p:par>
                            </p:childTnLst>
                          </p:cTn>
                        </p:par>
                        <p:par>
                          <p:cTn id="273" fill="hold" nodeType="afterGroup">
                            <p:stCondLst>
                              <p:cond delay="2500"/>
                            </p:stCondLst>
                            <p:childTnLst>
                              <p:par>
                                <p:cTn id="274" presetID="0" presetClass="path" presetSubtype="0" accel="50000" decel="50000" fill="hold" nodeType="afterEffect">
                                  <p:stCondLst>
                                    <p:cond delay="0"/>
                                  </p:stCondLst>
                                  <p:childTnLst>
                                    <p:animMotion origin="layout" path="M -3.61111E-6 4.44444E-6 L -0.25937 -0.00973 " pathEditMode="relative" rAng="0" ptsTypes="AA">
                                      <p:cBhvr>
                                        <p:cTn id="275" dur="1000" fill="hold"/>
                                        <p:tgtEl>
                                          <p:spTgt spid="1036398"/>
                                        </p:tgtEl>
                                        <p:attrNameLst>
                                          <p:attrName>ppt_x</p:attrName>
                                          <p:attrName>ppt_y</p:attrName>
                                        </p:attrNameLst>
                                      </p:cBhvr>
                                      <p:rCtr x="-12969" y="-486"/>
                                    </p:animMotion>
                                  </p:childTnLst>
                                </p:cTn>
                              </p:par>
                              <p:par>
                                <p:cTn id="276" presetID="10" presetClass="entr" presetSubtype="0" fill="hold" nodeType="withEffect">
                                  <p:stCondLst>
                                    <p:cond delay="0"/>
                                  </p:stCondLst>
                                  <p:childTnLst>
                                    <p:set>
                                      <p:cBhvr>
                                        <p:cTn id="277" dur="1" fill="hold">
                                          <p:stCondLst>
                                            <p:cond delay="0"/>
                                          </p:stCondLst>
                                        </p:cTn>
                                        <p:tgtEl>
                                          <p:spTgt spid="1036348"/>
                                        </p:tgtEl>
                                        <p:attrNameLst>
                                          <p:attrName>style.visibility</p:attrName>
                                        </p:attrNameLst>
                                      </p:cBhvr>
                                      <p:to>
                                        <p:strVal val="visible"/>
                                      </p:to>
                                    </p:set>
                                    <p:animEffect transition="in" filter="fade">
                                      <p:cBhvr>
                                        <p:cTn id="278" dur="1000"/>
                                        <p:tgtEl>
                                          <p:spTgt spid="1036348"/>
                                        </p:tgtEl>
                                      </p:cBhvr>
                                    </p:animEffect>
                                  </p:childTnLst>
                                </p:cTn>
                              </p:par>
                            </p:childTnLst>
                          </p:cTn>
                        </p:par>
                        <p:par>
                          <p:cTn id="279" fill="hold" nodeType="afterGroup">
                            <p:stCondLst>
                              <p:cond delay="3500"/>
                            </p:stCondLst>
                            <p:childTnLst>
                              <p:par>
                                <p:cTn id="280" presetID="0" presetClass="path" presetSubtype="0" accel="50000" decel="50000" fill="hold" nodeType="afterEffect">
                                  <p:stCondLst>
                                    <p:cond delay="0"/>
                                  </p:stCondLst>
                                  <p:childTnLst>
                                    <p:animMotion origin="layout" path="M -0.25938 -0.00972 C -0.25816 -0.0294 -0.25903 -0.02222 -0.25764 -0.03194 C -0.25695 -0.04028 -0.25625 -0.04884 -0.25521 -0.05741 C -0.25469 -0.07129 -0.25434 -0.08542 -0.25295 -0.0993 C -0.25243 -0.11852 -0.24618 -0.1581 -0.25938 -0.17454 C -0.26007 -0.17754 -0.26215 -0.18032 -0.26441 -0.18241 C -0.26806 -0.18912 -0.26719 -0.19028 -0.27327 -0.19305 C -0.27639 -0.19676 -0.27865 -0.19815 -0.27986 -0.20324 C -0.28021 -0.20486 -0.28229 -0.21065 -0.28264 -0.2125 C -0.28316 -0.21435 -0.28334 -0.22199 -0.28334 -0.22176 C -0.28316 -0.23032 -0.28368 -0.24004 -0.27882 -0.24722 C -0.27656 -0.25579 -0.27205 -0.25741 -0.2691 -0.25856 C -0.26736 -0.25926 -0.26615 -0.26204 -0.26441 -0.26273 C -0.2632 -0.26319 -0.2559 -0.26713 -0.2559 -0.2669 C -0.24965 -0.2669 -0.24948 -0.26759 -0.24323 -0.26667 C -0.2408 -0.2662 -0.23872 -0.26204 -0.23629 -0.26111 C -0.23247 -0.25625 -0.23438 -0.25764 -0.23125 -0.25602 C -0.23056 -0.2537 -0.22917 -0.25231 -0.22778 -0.25046 C -0.22656 -0.24907 -0.22431 -0.24606 -0.22431 -0.24583 C -0.22361 -0.24329 -0.22257 -0.24051 -0.22205 -0.23773 C -0.2217 -0.23588 -0.22084 -0.23194 -0.22084 -0.23171 C -0.22101 -0.22176 -0.21927 -0.20764 -0.22604 -0.1993 C -0.22674 -0.19676 -0.22865 -0.19375 -0.23056 -0.19213 C -0.23195 -0.18981 -0.23368 -0.18634 -0.23577 -0.18518 " pathEditMode="relative" rAng="0" ptsTypes="ffffffffffffffffffffffff">
                                      <p:cBhvr>
                                        <p:cTn id="281" dur="1000" fill="hold"/>
                                        <p:tgtEl>
                                          <p:spTgt spid="1036398"/>
                                        </p:tgtEl>
                                        <p:attrNameLst>
                                          <p:attrName>ppt_x</p:attrName>
                                          <p:attrName>ppt_y</p:attrName>
                                        </p:attrNameLst>
                                      </p:cBhvr>
                                      <p:rCtr x="781" y="-12894"/>
                                    </p:animMotion>
                                  </p:childTnLst>
                                </p:cTn>
                              </p:par>
                              <p:par>
                                <p:cTn id="282" presetID="27" presetClass="entr" presetSubtype="0" fill="hold" grpId="0" nodeType="withEffect">
                                  <p:stCondLst>
                                    <p:cond delay="0"/>
                                  </p:stCondLst>
                                  <p:iterate type="lt">
                                    <p:tmPct val="50000"/>
                                  </p:iterate>
                                  <p:childTnLst>
                                    <p:set>
                                      <p:cBhvr>
                                        <p:cTn id="283" dur="1" fill="hold">
                                          <p:stCondLst>
                                            <p:cond delay="0"/>
                                          </p:stCondLst>
                                        </p:cTn>
                                        <p:tgtEl>
                                          <p:spTgt spid="1036401"/>
                                        </p:tgtEl>
                                        <p:attrNameLst>
                                          <p:attrName>style.visibility</p:attrName>
                                        </p:attrNameLst>
                                      </p:cBhvr>
                                      <p:to>
                                        <p:strVal val="visible"/>
                                      </p:to>
                                    </p:set>
                                    <p:anim calcmode="discrete" valueType="clr">
                                      <p:cBhvr override="childStyle">
                                        <p:cTn id="284" dur="80"/>
                                        <p:tgtEl>
                                          <p:spTgt spid="1036401"/>
                                        </p:tgtEl>
                                        <p:attrNameLst>
                                          <p:attrName>style.color</p:attrName>
                                        </p:attrNameLst>
                                      </p:cBhvr>
                                      <p:tavLst>
                                        <p:tav tm="0">
                                          <p:val>
                                            <p:clrVal>
                                              <a:schemeClr val="accent2"/>
                                            </p:clrVal>
                                          </p:val>
                                        </p:tav>
                                        <p:tav tm="50000">
                                          <p:val>
                                            <p:clrVal>
                                              <a:schemeClr val="hlink"/>
                                            </p:clrVal>
                                          </p:val>
                                        </p:tav>
                                      </p:tavLst>
                                    </p:anim>
                                    <p:anim calcmode="discrete" valueType="clr">
                                      <p:cBhvr>
                                        <p:cTn id="285" dur="80"/>
                                        <p:tgtEl>
                                          <p:spTgt spid="1036401"/>
                                        </p:tgtEl>
                                        <p:attrNameLst>
                                          <p:attrName>fillcolor</p:attrName>
                                        </p:attrNameLst>
                                      </p:cBhvr>
                                      <p:tavLst>
                                        <p:tav tm="0">
                                          <p:val>
                                            <p:clrVal>
                                              <a:schemeClr val="accent2"/>
                                            </p:clrVal>
                                          </p:val>
                                        </p:tav>
                                        <p:tav tm="50000">
                                          <p:val>
                                            <p:clrVal>
                                              <a:schemeClr val="hlink"/>
                                            </p:clrVal>
                                          </p:val>
                                        </p:tav>
                                      </p:tavLst>
                                    </p:anim>
                                    <p:set>
                                      <p:cBhvr>
                                        <p:cTn id="286" dur="80"/>
                                        <p:tgtEl>
                                          <p:spTgt spid="1036401"/>
                                        </p:tgtEl>
                                        <p:attrNameLst>
                                          <p:attrName>fill.type</p:attrName>
                                        </p:attrNameLst>
                                      </p:cBhvr>
                                      <p:to>
                                        <p:strVal val="solid"/>
                                      </p:to>
                                    </p:set>
                                  </p:childTnLst>
                                </p:cTn>
                              </p:par>
                            </p:childTnLst>
                          </p:cTn>
                        </p:par>
                        <p:par>
                          <p:cTn id="287" fill="hold" nodeType="afterGroup">
                            <p:stCondLst>
                              <p:cond delay="4500"/>
                            </p:stCondLst>
                            <p:childTnLst>
                              <p:par>
                                <p:cTn id="288" presetID="10" presetClass="exit" presetSubtype="0" fill="hold" nodeType="afterEffect">
                                  <p:stCondLst>
                                    <p:cond delay="0"/>
                                  </p:stCondLst>
                                  <p:childTnLst>
                                    <p:animEffect transition="out" filter="fade">
                                      <p:cBhvr>
                                        <p:cTn id="289" dur="1000"/>
                                        <p:tgtEl>
                                          <p:spTgt spid="1036398"/>
                                        </p:tgtEl>
                                      </p:cBhvr>
                                    </p:animEffect>
                                    <p:set>
                                      <p:cBhvr>
                                        <p:cTn id="290" dur="1" fill="hold">
                                          <p:stCondLst>
                                            <p:cond delay="999"/>
                                          </p:stCondLst>
                                        </p:cTn>
                                        <p:tgtEl>
                                          <p:spTgt spid="1036398"/>
                                        </p:tgtEl>
                                        <p:attrNameLst>
                                          <p:attrName>style.visibility</p:attrName>
                                        </p:attrNameLst>
                                      </p:cBhvr>
                                      <p:to>
                                        <p:strVal val="hidden"/>
                                      </p:to>
                                    </p:set>
                                  </p:childTnLst>
                                </p:cTn>
                              </p:par>
                              <p:par>
                                <p:cTn id="291" presetID="10" presetClass="entr" presetSubtype="0" fill="hold" nodeType="withEffect">
                                  <p:stCondLst>
                                    <p:cond delay="0"/>
                                  </p:stCondLst>
                                  <p:childTnLst>
                                    <p:set>
                                      <p:cBhvr>
                                        <p:cTn id="292" dur="1" fill="hold">
                                          <p:stCondLst>
                                            <p:cond delay="0"/>
                                          </p:stCondLst>
                                        </p:cTn>
                                        <p:tgtEl>
                                          <p:spTgt spid="1036397"/>
                                        </p:tgtEl>
                                        <p:attrNameLst>
                                          <p:attrName>style.visibility</p:attrName>
                                        </p:attrNameLst>
                                      </p:cBhvr>
                                      <p:to>
                                        <p:strVal val="visible"/>
                                      </p:to>
                                    </p:set>
                                    <p:animEffect transition="in" filter="fade">
                                      <p:cBhvr>
                                        <p:cTn id="293" dur="1000"/>
                                        <p:tgtEl>
                                          <p:spTgt spid="1036397"/>
                                        </p:tgtEl>
                                      </p:cBhvr>
                                    </p:animEffect>
                                  </p:childTnLst>
                                </p:cTn>
                              </p:par>
                            </p:childTnLst>
                          </p:cTn>
                        </p:par>
                        <p:par>
                          <p:cTn id="294" fill="hold" nodeType="afterGroup">
                            <p:stCondLst>
                              <p:cond delay="5500"/>
                            </p:stCondLst>
                            <p:childTnLst>
                              <p:par>
                                <p:cTn id="295" presetID="0" presetClass="path" presetSubtype="0" accel="50000" decel="50000" fill="hold" nodeType="afterEffect">
                                  <p:stCondLst>
                                    <p:cond delay="0"/>
                                  </p:stCondLst>
                                  <p:childTnLst>
                                    <p:animMotion origin="layout" path="M 4.72222E-6 -1.48148E-6 C -0.00556 0.00556 -0.00834 0.01482 -0.0125 0.02223 C -0.01372 0.02825 -0.01459 0.03357 -0.01528 0.03982 C -0.01615 0.14329 -0.01597 0.09607 -0.01597 0.18149 " pathEditMode="relative" ptsTypes="fffA">
                                      <p:cBhvr>
                                        <p:cTn id="296" dur="1000" fill="hold"/>
                                        <p:tgtEl>
                                          <p:spTgt spid="1036397"/>
                                        </p:tgtEl>
                                        <p:attrNameLst>
                                          <p:attrName>ppt_x</p:attrName>
                                          <p:attrName>ppt_y</p:attrName>
                                        </p:attrNameLst>
                                      </p:cBhvr>
                                    </p:animMotion>
                                  </p:childTnLst>
                                </p:cTn>
                              </p:par>
                              <p:par>
                                <p:cTn id="297" presetID="10" presetClass="exit" presetSubtype="0" fill="hold" grpId="1" nodeType="withEffect">
                                  <p:stCondLst>
                                    <p:cond delay="0"/>
                                  </p:stCondLst>
                                  <p:iterate type="lt">
                                    <p:tmPct val="0"/>
                                  </p:iterate>
                                  <p:childTnLst>
                                    <p:animEffect transition="out" filter="fade">
                                      <p:cBhvr>
                                        <p:cTn id="298" dur="1000"/>
                                        <p:tgtEl>
                                          <p:spTgt spid="1036401"/>
                                        </p:tgtEl>
                                      </p:cBhvr>
                                    </p:animEffect>
                                    <p:set>
                                      <p:cBhvr>
                                        <p:cTn id="299" dur="1" fill="hold">
                                          <p:stCondLst>
                                            <p:cond delay="999"/>
                                          </p:stCondLst>
                                        </p:cTn>
                                        <p:tgtEl>
                                          <p:spTgt spid="1036401"/>
                                        </p:tgtEl>
                                        <p:attrNameLst>
                                          <p:attrName>style.visibility</p:attrName>
                                        </p:attrNameLst>
                                      </p:cBhvr>
                                      <p:to>
                                        <p:strVal val="hidden"/>
                                      </p:to>
                                    </p:set>
                                  </p:childTnLst>
                                </p:cTn>
                              </p:par>
                              <p:par>
                                <p:cTn id="300" presetID="10" presetClass="exit" presetSubtype="0" fill="hold" nodeType="withEffect">
                                  <p:stCondLst>
                                    <p:cond delay="0"/>
                                  </p:stCondLst>
                                  <p:childTnLst>
                                    <p:animEffect transition="out" filter="fade">
                                      <p:cBhvr>
                                        <p:cTn id="301" dur="1000"/>
                                        <p:tgtEl>
                                          <p:spTgt spid="1036348"/>
                                        </p:tgtEl>
                                      </p:cBhvr>
                                    </p:animEffect>
                                    <p:set>
                                      <p:cBhvr>
                                        <p:cTn id="302" dur="1" fill="hold">
                                          <p:stCondLst>
                                            <p:cond delay="999"/>
                                          </p:stCondLst>
                                        </p:cTn>
                                        <p:tgtEl>
                                          <p:spTgt spid="1036348"/>
                                        </p:tgtEl>
                                        <p:attrNameLst>
                                          <p:attrName>style.visibility</p:attrName>
                                        </p:attrNameLst>
                                      </p:cBhvr>
                                      <p:to>
                                        <p:strVal val="hidden"/>
                                      </p:to>
                                    </p:set>
                                  </p:childTnLst>
                                </p:cTn>
                              </p:par>
                            </p:childTnLst>
                          </p:cTn>
                        </p:par>
                        <p:par>
                          <p:cTn id="303" fill="hold" nodeType="afterGroup">
                            <p:stCondLst>
                              <p:cond delay="6500"/>
                            </p:stCondLst>
                            <p:childTnLst>
                              <p:par>
                                <p:cTn id="304" presetID="0" presetClass="path" presetSubtype="0" accel="50000" decel="50000" fill="hold" nodeType="afterEffect">
                                  <p:stCondLst>
                                    <p:cond delay="0"/>
                                  </p:stCondLst>
                                  <p:childTnLst>
                                    <p:animMotion origin="layout" path="M -0.02691 0.17755 L 0.22691 0.18704 " pathEditMode="relative" rAng="0" ptsTypes="AA">
                                      <p:cBhvr>
                                        <p:cTn id="305" dur="1000" fill="hold"/>
                                        <p:tgtEl>
                                          <p:spTgt spid="1036397"/>
                                        </p:tgtEl>
                                        <p:attrNameLst>
                                          <p:attrName>ppt_x</p:attrName>
                                          <p:attrName>ppt_y</p:attrName>
                                        </p:attrNameLst>
                                      </p:cBhvr>
                                      <p:rCtr x="12691" y="463"/>
                                    </p:animMotion>
                                  </p:childTnLst>
                                </p:cTn>
                              </p:par>
                            </p:childTnLst>
                          </p:cTn>
                        </p:par>
                        <p:par>
                          <p:cTn id="306" fill="hold" nodeType="afterGroup">
                            <p:stCondLst>
                              <p:cond delay="7500"/>
                            </p:stCondLst>
                            <p:childTnLst>
                              <p:par>
                                <p:cTn id="307" presetID="18" presetClass="exit" presetSubtype="12" fill="hold" grpId="1" nodeType="afterEffect">
                                  <p:stCondLst>
                                    <p:cond delay="0"/>
                                  </p:stCondLst>
                                  <p:childTnLst>
                                    <p:animEffect transition="out" filter="strips(downLeft)">
                                      <p:cBhvr>
                                        <p:cTn id="308" dur="500"/>
                                        <p:tgtEl>
                                          <p:spTgt spid="1036400"/>
                                        </p:tgtEl>
                                      </p:cBhvr>
                                    </p:animEffect>
                                    <p:set>
                                      <p:cBhvr>
                                        <p:cTn id="309" dur="1" fill="hold">
                                          <p:stCondLst>
                                            <p:cond delay="499"/>
                                          </p:stCondLst>
                                        </p:cTn>
                                        <p:tgtEl>
                                          <p:spTgt spid="1036400"/>
                                        </p:tgtEl>
                                        <p:attrNameLst>
                                          <p:attrName>style.visibility</p:attrName>
                                        </p:attrNameLst>
                                      </p:cBhvr>
                                      <p:to>
                                        <p:strVal val="hidden"/>
                                      </p:to>
                                    </p:set>
                                  </p:childTnLst>
                                </p:cTn>
                              </p:par>
                            </p:childTnLst>
                          </p:cTn>
                        </p:par>
                        <p:par>
                          <p:cTn id="310" fill="hold" nodeType="afterGroup">
                            <p:stCondLst>
                              <p:cond delay="8000"/>
                            </p:stCondLst>
                            <p:childTnLst>
                              <p:par>
                                <p:cTn id="311" presetID="10" presetClass="entr" presetSubtype="0" fill="hold" nodeType="afterEffect">
                                  <p:stCondLst>
                                    <p:cond delay="0"/>
                                  </p:stCondLst>
                                  <p:childTnLst>
                                    <p:set>
                                      <p:cBhvr>
                                        <p:cTn id="312" dur="1" fill="hold">
                                          <p:stCondLst>
                                            <p:cond delay="0"/>
                                          </p:stCondLst>
                                        </p:cTn>
                                        <p:tgtEl>
                                          <p:spTgt spid="1036363"/>
                                        </p:tgtEl>
                                        <p:attrNameLst>
                                          <p:attrName>style.visibility</p:attrName>
                                        </p:attrNameLst>
                                      </p:cBhvr>
                                      <p:to>
                                        <p:strVal val="visible"/>
                                      </p:to>
                                    </p:set>
                                    <p:animEffect transition="in" filter="fade">
                                      <p:cBhvr>
                                        <p:cTn id="313" dur="1000"/>
                                        <p:tgtEl>
                                          <p:spTgt spid="1036363"/>
                                        </p:tgtEl>
                                      </p:cBhvr>
                                    </p:animEffect>
                                  </p:childTnLst>
                                </p:cTn>
                              </p:par>
                              <p:par>
                                <p:cTn id="314" presetID="10" presetClass="entr" presetSubtype="0" fill="hold" grpId="2" nodeType="withEffect">
                                  <p:stCondLst>
                                    <p:cond delay="0"/>
                                  </p:stCondLst>
                                  <p:iterate type="lt">
                                    <p:tmPct val="0"/>
                                  </p:iterate>
                                  <p:childTnLst>
                                    <p:set>
                                      <p:cBhvr>
                                        <p:cTn id="315" dur="1" fill="hold">
                                          <p:stCondLst>
                                            <p:cond delay="0"/>
                                          </p:stCondLst>
                                        </p:cTn>
                                        <p:tgtEl>
                                          <p:spTgt spid="1036395"/>
                                        </p:tgtEl>
                                        <p:attrNameLst>
                                          <p:attrName>style.visibility</p:attrName>
                                        </p:attrNameLst>
                                      </p:cBhvr>
                                      <p:to>
                                        <p:strVal val="visible"/>
                                      </p:to>
                                    </p:set>
                                    <p:animEffect transition="in" filter="fade">
                                      <p:cBhvr>
                                        <p:cTn id="316" dur="1000"/>
                                        <p:tgtEl>
                                          <p:spTgt spid="1036395"/>
                                        </p:tgtEl>
                                      </p:cBhvr>
                                    </p:animEffect>
                                  </p:childTnLst>
                                </p:cTn>
                              </p:par>
                              <p:par>
                                <p:cTn id="317" presetID="10" presetClass="entr" presetSubtype="0" fill="hold" grpId="2" nodeType="withEffect">
                                  <p:stCondLst>
                                    <p:cond delay="0"/>
                                  </p:stCondLst>
                                  <p:childTnLst>
                                    <p:set>
                                      <p:cBhvr>
                                        <p:cTn id="318" dur="1" fill="hold">
                                          <p:stCondLst>
                                            <p:cond delay="0"/>
                                          </p:stCondLst>
                                        </p:cTn>
                                        <p:tgtEl>
                                          <p:spTgt spid="1036362"/>
                                        </p:tgtEl>
                                        <p:attrNameLst>
                                          <p:attrName>style.visibility</p:attrName>
                                        </p:attrNameLst>
                                      </p:cBhvr>
                                      <p:to>
                                        <p:strVal val="visible"/>
                                      </p:to>
                                    </p:set>
                                    <p:animEffect transition="in" filter="fade">
                                      <p:cBhvr>
                                        <p:cTn id="319" dur="1000"/>
                                        <p:tgtEl>
                                          <p:spTgt spid="1036362"/>
                                        </p:tgtEl>
                                      </p:cBhvr>
                                    </p:animEffect>
                                  </p:childTnLst>
                                </p:cTn>
                              </p:par>
                              <p:par>
                                <p:cTn id="320" presetID="0" presetClass="path" presetSubtype="0" accel="50000" decel="50000" fill="hold" nodeType="withEffect">
                                  <p:stCondLst>
                                    <p:cond delay="0"/>
                                  </p:stCondLst>
                                  <p:childTnLst>
                                    <p:animMotion origin="layout" path="M 0.23038 0.19283 C 0.2382 0.19977 0.24948 0.2 0.25851 0.20116 C 0.27257 0.20579 0.28698 0.20324 0.30122 0.20255 C 0.30816 0.19792 0.31337 0.19121 0.32101 0.18866 C 0.3217 0.18727 0.32205 0.18565 0.32309 0.18449 C 0.32396 0.18357 0.32552 0.18403 0.32622 0.18311 C 0.33177 0.1757 0.32205 0.18125 0.33038 0.17755 C 0.3342 0.17246 0.33559 0.16598 0.33976 0.16227 C 0.34045 0.16042 0.34097 0.15834 0.34184 0.15672 C 0.34271 0.1551 0.3441 0.15417 0.34497 0.15255 C 0.34636 0.14954 0.34688 0.14607 0.34809 0.14283 C 0.34948 0.13403 0.35122 0.12524 0.35226 0.11644 C 0.35174 0.1007 0.35261 0.07524 0.34288 0.06227 C 0.34115 0.05556 0.33889 0.05093 0.33455 0.04699 C 0.33333 0.04213 0.32535 0.02639 0.32205 0.02199 C 0.31962 0.01204 0.32188 0.01528 0.31684 0.01088 C 0.31511 0.00116 0.30938 -0.00648 0.30643 -0.01551 C 0.30295 -0.02592 0.30087 -0.03773 0.29913 -0.04884 C 0.29948 -0.06088 0.29965 -0.07291 0.30018 -0.08495 C 0.3007 -0.09699 0.30104 -0.0949 0.30226 -0.10439 C 0.30417 -0.11851 0.30556 -0.14884 0.31788 -0.15439 C 0.32066 -0.16018 0.32118 -0.1574 0.32413 -0.16134 " pathEditMode="relative" rAng="0" ptsTypes="fffffffffffffffffffffA">
                                      <p:cBhvr>
                                        <p:cTn id="321" dur="1000" fill="hold"/>
                                        <p:tgtEl>
                                          <p:spTgt spid="1036397"/>
                                        </p:tgtEl>
                                        <p:attrNameLst>
                                          <p:attrName>ppt_x</p:attrName>
                                          <p:attrName>ppt_y</p:attrName>
                                        </p:attrNameLst>
                                      </p:cBhvr>
                                      <p:rCtr x="0" y="0"/>
                                    </p:animMotion>
                                  </p:childTnLst>
                                </p:cTn>
                              </p:par>
                            </p:childTnLst>
                          </p:cTn>
                        </p:par>
                        <p:par>
                          <p:cTn id="322" fill="hold" nodeType="afterGroup">
                            <p:stCondLst>
                              <p:cond delay="9000"/>
                            </p:stCondLst>
                            <p:childTnLst>
                              <p:par>
                                <p:cTn id="323" presetID="10" presetClass="exit" presetSubtype="0" fill="hold" nodeType="afterEffect">
                                  <p:stCondLst>
                                    <p:cond delay="0"/>
                                  </p:stCondLst>
                                  <p:childTnLst>
                                    <p:animEffect transition="out" filter="fade">
                                      <p:cBhvr>
                                        <p:cTn id="324" dur="1000"/>
                                        <p:tgtEl>
                                          <p:spTgt spid="1036397"/>
                                        </p:tgtEl>
                                      </p:cBhvr>
                                    </p:animEffect>
                                    <p:set>
                                      <p:cBhvr>
                                        <p:cTn id="325" dur="1" fill="hold">
                                          <p:stCondLst>
                                            <p:cond delay="999"/>
                                          </p:stCondLst>
                                        </p:cTn>
                                        <p:tgtEl>
                                          <p:spTgt spid="1036397"/>
                                        </p:tgtEl>
                                        <p:attrNameLst>
                                          <p:attrName>style.visibility</p:attrName>
                                        </p:attrNameLst>
                                      </p:cBhvr>
                                      <p:to>
                                        <p:strVal val="hidden"/>
                                      </p:to>
                                    </p:set>
                                  </p:childTnLst>
                                </p:cTn>
                              </p:par>
                              <p:par>
                                <p:cTn id="326" presetID="27" presetClass="entr" presetSubtype="0" fill="hold" grpId="0" nodeType="withEffect">
                                  <p:stCondLst>
                                    <p:cond delay="0"/>
                                  </p:stCondLst>
                                  <p:iterate type="lt">
                                    <p:tmPct val="50000"/>
                                  </p:iterate>
                                  <p:childTnLst>
                                    <p:set>
                                      <p:cBhvr>
                                        <p:cTn id="327" dur="1" fill="hold">
                                          <p:stCondLst>
                                            <p:cond delay="0"/>
                                          </p:stCondLst>
                                        </p:cTn>
                                        <p:tgtEl>
                                          <p:spTgt spid="1036402"/>
                                        </p:tgtEl>
                                        <p:attrNameLst>
                                          <p:attrName>style.visibility</p:attrName>
                                        </p:attrNameLst>
                                      </p:cBhvr>
                                      <p:to>
                                        <p:strVal val="visible"/>
                                      </p:to>
                                    </p:set>
                                    <p:anim calcmode="discrete" valueType="clr">
                                      <p:cBhvr override="childStyle">
                                        <p:cTn id="328" dur="80"/>
                                        <p:tgtEl>
                                          <p:spTgt spid="1036402"/>
                                        </p:tgtEl>
                                        <p:attrNameLst>
                                          <p:attrName>style.color</p:attrName>
                                        </p:attrNameLst>
                                      </p:cBhvr>
                                      <p:tavLst>
                                        <p:tav tm="0">
                                          <p:val>
                                            <p:clrVal>
                                              <a:schemeClr val="accent2"/>
                                            </p:clrVal>
                                          </p:val>
                                        </p:tav>
                                        <p:tav tm="50000">
                                          <p:val>
                                            <p:clrVal>
                                              <a:schemeClr val="hlink"/>
                                            </p:clrVal>
                                          </p:val>
                                        </p:tav>
                                      </p:tavLst>
                                    </p:anim>
                                    <p:anim calcmode="discrete" valueType="clr">
                                      <p:cBhvr>
                                        <p:cTn id="329" dur="80"/>
                                        <p:tgtEl>
                                          <p:spTgt spid="1036402"/>
                                        </p:tgtEl>
                                        <p:attrNameLst>
                                          <p:attrName>fillcolor</p:attrName>
                                        </p:attrNameLst>
                                      </p:cBhvr>
                                      <p:tavLst>
                                        <p:tav tm="0">
                                          <p:val>
                                            <p:clrVal>
                                              <a:schemeClr val="accent2"/>
                                            </p:clrVal>
                                          </p:val>
                                        </p:tav>
                                        <p:tav tm="50000">
                                          <p:val>
                                            <p:clrVal>
                                              <a:schemeClr val="hlink"/>
                                            </p:clrVal>
                                          </p:val>
                                        </p:tav>
                                      </p:tavLst>
                                    </p:anim>
                                    <p:set>
                                      <p:cBhvr>
                                        <p:cTn id="330" dur="80"/>
                                        <p:tgtEl>
                                          <p:spTgt spid="1036402"/>
                                        </p:tgtEl>
                                        <p:attrNameLst>
                                          <p:attrName>fill.type</p:attrName>
                                        </p:attrNameLst>
                                      </p:cBhvr>
                                      <p:to>
                                        <p:strVal val="solid"/>
                                      </p:to>
                                    </p:set>
                                  </p:childTnLst>
                                </p:cTn>
                              </p:par>
                            </p:childTnLst>
                          </p:cTn>
                        </p:par>
                        <p:par>
                          <p:cTn id="331" fill="hold" nodeType="afterGroup">
                            <p:stCondLst>
                              <p:cond delay="10000"/>
                            </p:stCondLst>
                            <p:childTnLst>
                              <p:par>
                                <p:cTn id="332" presetID="1" presetClass="exit" presetSubtype="0" fill="hold" grpId="3" nodeType="afterEffect">
                                  <p:stCondLst>
                                    <p:cond delay="0"/>
                                  </p:stCondLst>
                                  <p:iterate type="lt">
                                    <p:tmAbs val="0"/>
                                  </p:iterate>
                                  <p:childTnLst>
                                    <p:set>
                                      <p:cBhvr>
                                        <p:cTn id="333" dur="1" fill="hold">
                                          <p:stCondLst>
                                            <p:cond delay="0"/>
                                          </p:stCondLst>
                                        </p:cTn>
                                        <p:tgtEl>
                                          <p:spTgt spid="1036395"/>
                                        </p:tgtEl>
                                        <p:attrNameLst>
                                          <p:attrName>style.visibility</p:attrName>
                                        </p:attrNameLst>
                                      </p:cBhvr>
                                      <p:to>
                                        <p:strVal val="hidden"/>
                                      </p:to>
                                    </p:set>
                                  </p:childTnLst>
                                </p:cTn>
                              </p:par>
                              <p:par>
                                <p:cTn id="334" presetID="27" presetClass="entr" presetSubtype="0" fill="hold" grpId="0" nodeType="withEffect">
                                  <p:stCondLst>
                                    <p:cond delay="0"/>
                                  </p:stCondLst>
                                  <p:iterate type="lt">
                                    <p:tmPct val="50000"/>
                                  </p:iterate>
                                  <p:childTnLst>
                                    <p:set>
                                      <p:cBhvr>
                                        <p:cTn id="335" dur="1" fill="hold">
                                          <p:stCondLst>
                                            <p:cond delay="0"/>
                                          </p:stCondLst>
                                        </p:cTn>
                                        <p:tgtEl>
                                          <p:spTgt spid="1036403"/>
                                        </p:tgtEl>
                                        <p:attrNameLst>
                                          <p:attrName>style.visibility</p:attrName>
                                        </p:attrNameLst>
                                      </p:cBhvr>
                                      <p:to>
                                        <p:strVal val="visible"/>
                                      </p:to>
                                    </p:set>
                                    <p:anim calcmode="discrete" valueType="clr">
                                      <p:cBhvr override="childStyle">
                                        <p:cTn id="336" dur="80"/>
                                        <p:tgtEl>
                                          <p:spTgt spid="1036403"/>
                                        </p:tgtEl>
                                        <p:attrNameLst>
                                          <p:attrName>style.color</p:attrName>
                                        </p:attrNameLst>
                                      </p:cBhvr>
                                      <p:tavLst>
                                        <p:tav tm="0">
                                          <p:val>
                                            <p:clrVal>
                                              <a:schemeClr val="accent2"/>
                                            </p:clrVal>
                                          </p:val>
                                        </p:tav>
                                        <p:tav tm="50000">
                                          <p:val>
                                            <p:clrVal>
                                              <a:schemeClr val="hlink"/>
                                            </p:clrVal>
                                          </p:val>
                                        </p:tav>
                                      </p:tavLst>
                                    </p:anim>
                                    <p:anim calcmode="discrete" valueType="clr">
                                      <p:cBhvr>
                                        <p:cTn id="337" dur="80"/>
                                        <p:tgtEl>
                                          <p:spTgt spid="1036403"/>
                                        </p:tgtEl>
                                        <p:attrNameLst>
                                          <p:attrName>fillcolor</p:attrName>
                                        </p:attrNameLst>
                                      </p:cBhvr>
                                      <p:tavLst>
                                        <p:tav tm="0">
                                          <p:val>
                                            <p:clrVal>
                                              <a:schemeClr val="accent2"/>
                                            </p:clrVal>
                                          </p:val>
                                        </p:tav>
                                        <p:tav tm="50000">
                                          <p:val>
                                            <p:clrVal>
                                              <a:schemeClr val="hlink"/>
                                            </p:clrVal>
                                          </p:val>
                                        </p:tav>
                                      </p:tavLst>
                                    </p:anim>
                                    <p:set>
                                      <p:cBhvr>
                                        <p:cTn id="338" dur="80"/>
                                        <p:tgtEl>
                                          <p:spTgt spid="1036403"/>
                                        </p:tgtEl>
                                        <p:attrNameLst>
                                          <p:attrName>fill.type</p:attrName>
                                        </p:attrNameLst>
                                      </p:cBhvr>
                                      <p:to>
                                        <p:strVal val="solid"/>
                                      </p:to>
                                    </p:set>
                                  </p:childTnLst>
                                </p:cTn>
                              </p:par>
                            </p:childTnLst>
                          </p:cTn>
                        </p:par>
                      </p:childTnLst>
                    </p:cTn>
                  </p:par>
                  <p:par>
                    <p:cTn id="339" fill="hold" nodeType="clickPar">
                      <p:stCondLst>
                        <p:cond delay="indefinite"/>
                      </p:stCondLst>
                      <p:childTnLst>
                        <p:par>
                          <p:cTn id="340" fill="hold" nodeType="withGroup">
                            <p:stCondLst>
                              <p:cond delay="0"/>
                            </p:stCondLst>
                            <p:childTnLst>
                              <p:par>
                                <p:cTn id="341" presetID="9" presetClass="exit" presetSubtype="0" fill="hold" grpId="3" nodeType="clickEffect">
                                  <p:stCondLst>
                                    <p:cond delay="0"/>
                                  </p:stCondLst>
                                  <p:childTnLst>
                                    <p:animEffect transition="out" filter="dissolve">
                                      <p:cBhvr>
                                        <p:cTn id="342" dur="500"/>
                                        <p:tgtEl>
                                          <p:spTgt spid="1036362"/>
                                        </p:tgtEl>
                                      </p:cBhvr>
                                    </p:animEffect>
                                    <p:set>
                                      <p:cBhvr>
                                        <p:cTn id="343" dur="1" fill="hold">
                                          <p:stCondLst>
                                            <p:cond delay="499"/>
                                          </p:stCondLst>
                                        </p:cTn>
                                        <p:tgtEl>
                                          <p:spTgt spid="1036362"/>
                                        </p:tgtEl>
                                        <p:attrNameLst>
                                          <p:attrName>style.visibility</p:attrName>
                                        </p:attrNameLst>
                                      </p:cBhvr>
                                      <p:to>
                                        <p:strVal val="hidden"/>
                                      </p:to>
                                    </p:set>
                                  </p:childTnLst>
                                </p:cTn>
                              </p:par>
                              <p:par>
                                <p:cTn id="344" presetID="9" presetClass="exit" presetSubtype="0" fill="hold" nodeType="withEffect">
                                  <p:stCondLst>
                                    <p:cond delay="0"/>
                                  </p:stCondLst>
                                  <p:childTnLst>
                                    <p:animEffect transition="out" filter="dissolve">
                                      <p:cBhvr>
                                        <p:cTn id="345" dur="500"/>
                                        <p:tgtEl>
                                          <p:spTgt spid="1036363"/>
                                        </p:tgtEl>
                                      </p:cBhvr>
                                    </p:animEffect>
                                    <p:set>
                                      <p:cBhvr>
                                        <p:cTn id="346" dur="1" fill="hold">
                                          <p:stCondLst>
                                            <p:cond delay="499"/>
                                          </p:stCondLst>
                                        </p:cTn>
                                        <p:tgtEl>
                                          <p:spTgt spid="1036363"/>
                                        </p:tgtEl>
                                        <p:attrNameLst>
                                          <p:attrName>style.visibility</p:attrName>
                                        </p:attrNameLst>
                                      </p:cBhvr>
                                      <p:to>
                                        <p:strVal val="hidden"/>
                                      </p:to>
                                    </p:set>
                                  </p:childTnLst>
                                </p:cTn>
                              </p:par>
                              <p:par>
                                <p:cTn id="347" presetID="9" presetClass="exit" presetSubtype="0" fill="hold" grpId="1" nodeType="withEffect">
                                  <p:stCondLst>
                                    <p:cond delay="0"/>
                                  </p:stCondLst>
                                  <p:iterate type="lt">
                                    <p:tmPct val="0"/>
                                  </p:iterate>
                                  <p:childTnLst>
                                    <p:animEffect transition="out" filter="dissolve">
                                      <p:cBhvr>
                                        <p:cTn id="348" dur="500"/>
                                        <p:tgtEl>
                                          <p:spTgt spid="1036403"/>
                                        </p:tgtEl>
                                      </p:cBhvr>
                                    </p:animEffect>
                                    <p:set>
                                      <p:cBhvr>
                                        <p:cTn id="349" dur="1" fill="hold">
                                          <p:stCondLst>
                                            <p:cond delay="499"/>
                                          </p:stCondLst>
                                        </p:cTn>
                                        <p:tgtEl>
                                          <p:spTgt spid="1036403"/>
                                        </p:tgtEl>
                                        <p:attrNameLst>
                                          <p:attrName>style.visibility</p:attrName>
                                        </p:attrNameLst>
                                      </p:cBhvr>
                                      <p:to>
                                        <p:strVal val="hidden"/>
                                      </p:to>
                                    </p:set>
                                  </p:childTnLst>
                                </p:cTn>
                              </p:par>
                              <p:par>
                                <p:cTn id="350" presetID="9" presetClass="exit" presetSubtype="0" fill="hold" grpId="1" nodeType="withEffect">
                                  <p:stCondLst>
                                    <p:cond delay="0"/>
                                  </p:stCondLst>
                                  <p:iterate type="lt">
                                    <p:tmPct val="0"/>
                                  </p:iterate>
                                  <p:childTnLst>
                                    <p:animEffect transition="out" filter="dissolve">
                                      <p:cBhvr>
                                        <p:cTn id="351" dur="500"/>
                                        <p:tgtEl>
                                          <p:spTgt spid="1036402"/>
                                        </p:tgtEl>
                                      </p:cBhvr>
                                    </p:animEffect>
                                    <p:set>
                                      <p:cBhvr>
                                        <p:cTn id="352" dur="1" fill="hold">
                                          <p:stCondLst>
                                            <p:cond delay="499"/>
                                          </p:stCondLst>
                                        </p:cTn>
                                        <p:tgtEl>
                                          <p:spTgt spid="1036402"/>
                                        </p:tgtEl>
                                        <p:attrNameLst>
                                          <p:attrName>style.visibility</p:attrName>
                                        </p:attrNameLst>
                                      </p:cBhvr>
                                      <p:to>
                                        <p:strVal val="hidden"/>
                                      </p:to>
                                    </p:set>
                                  </p:childTnLst>
                                </p:cTn>
                              </p:par>
                              <p:par>
                                <p:cTn id="353" presetID="9" presetClass="exit" presetSubtype="0" fill="hold" nodeType="withEffect">
                                  <p:stCondLst>
                                    <p:cond delay="0"/>
                                  </p:stCondLst>
                                  <p:childTnLst>
                                    <p:animEffect transition="out" filter="dissolve">
                                      <p:cBhvr>
                                        <p:cTn id="354" dur="500"/>
                                        <p:tgtEl>
                                          <p:spTgt spid="1036392"/>
                                        </p:tgtEl>
                                      </p:cBhvr>
                                    </p:animEffect>
                                    <p:set>
                                      <p:cBhvr>
                                        <p:cTn id="355" dur="1" fill="hold">
                                          <p:stCondLst>
                                            <p:cond delay="499"/>
                                          </p:stCondLst>
                                        </p:cTn>
                                        <p:tgtEl>
                                          <p:spTgt spid="10363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6360" grpId="0" animBg="1"/>
      <p:bldP spid="1036361" grpId="0"/>
      <p:bldP spid="1036362" grpId="0" animBg="1"/>
      <p:bldP spid="1036362" grpId="1" animBg="1"/>
      <p:bldP spid="1036362" grpId="2" animBg="1"/>
      <p:bldP spid="1036362" grpId="3" animBg="1"/>
      <p:bldP spid="1036366" grpId="0" animBg="1"/>
      <p:bldP spid="1036366" grpId="1" animBg="1"/>
      <p:bldP spid="1036367" grpId="0" animBg="1"/>
      <p:bldP spid="1036375" grpId="0"/>
      <p:bldP spid="1036375" grpId="1"/>
      <p:bldP spid="1036376" grpId="0" animBg="1"/>
      <p:bldP spid="1036376" grpId="1" animBg="1"/>
      <p:bldP spid="1036379" grpId="0"/>
      <p:bldP spid="1036379" grpId="1"/>
      <p:bldP spid="1036380" grpId="0"/>
      <p:bldP spid="1036380" grpId="1"/>
      <p:bldP spid="1036386" grpId="0"/>
      <p:bldP spid="1036386" grpId="1"/>
      <p:bldP spid="1036395" grpId="0"/>
      <p:bldP spid="1036395" grpId="1"/>
      <p:bldP spid="1036395" grpId="2"/>
      <p:bldP spid="1036395" grpId="3"/>
      <p:bldP spid="1036396" grpId="0" animBg="1"/>
      <p:bldP spid="1036400" grpId="0" animBg="1"/>
      <p:bldP spid="1036400" grpId="1" animBg="1"/>
      <p:bldP spid="1036401" grpId="0"/>
      <p:bldP spid="1036401" grpId="1"/>
      <p:bldP spid="1036402" grpId="0"/>
      <p:bldP spid="1036402" grpId="1"/>
      <p:bldP spid="1036403" grpId="0"/>
      <p:bldP spid="1036403"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314" name="Rectangle 2"/>
          <p:cNvSpPr>
            <a:spLocks noGrp="1" noChangeArrowheads="1"/>
          </p:cNvSpPr>
          <p:nvPr>
            <p:ph type="title"/>
          </p:nvPr>
        </p:nvSpPr>
        <p:spPr/>
        <p:txBody>
          <a:bodyPr/>
          <a:lstStyle/>
          <a:p>
            <a:r>
              <a:rPr lang="en-US"/>
              <a:t>Demo5</a:t>
            </a:r>
          </a:p>
        </p:txBody>
      </p:sp>
      <p:pic>
        <p:nvPicPr>
          <p:cNvPr id="1037390" name="Picture 78" descr="grid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292600"/>
            <a:ext cx="8229600" cy="2489200"/>
          </a:xfrm>
          <a:prstGeom prst="rect">
            <a:avLst/>
          </a:prstGeom>
          <a:noFill/>
          <a:extLst>
            <a:ext uri="{909E8E84-426E-40DD-AFC4-6F175D3DCCD1}">
              <a14:hiddenFill xmlns:a14="http://schemas.microsoft.com/office/drawing/2010/main">
                <a:solidFill>
                  <a:srgbClr val="FFFFFF"/>
                </a:solidFill>
              </a14:hiddenFill>
            </a:ext>
          </a:extLst>
        </p:spPr>
      </p:pic>
      <p:pic>
        <p:nvPicPr>
          <p:cNvPr id="1037391" name="Picture 79" descr="grid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590800"/>
            <a:ext cx="8423275" cy="3935413"/>
          </a:xfrm>
          <a:prstGeom prst="rect">
            <a:avLst/>
          </a:prstGeom>
          <a:noFill/>
          <a:extLst>
            <a:ext uri="{909E8E84-426E-40DD-AFC4-6F175D3DCCD1}">
              <a14:hiddenFill xmlns:a14="http://schemas.microsoft.com/office/drawing/2010/main">
                <a:solidFill>
                  <a:srgbClr val="FFFFFF"/>
                </a:solidFill>
              </a14:hiddenFill>
            </a:ext>
          </a:extLst>
        </p:spPr>
      </p:pic>
      <p:sp>
        <p:nvSpPr>
          <p:cNvPr id="1037392" name="Oval 80"/>
          <p:cNvSpPr>
            <a:spLocks noChangeArrowheads="1"/>
          </p:cNvSpPr>
          <p:nvPr/>
        </p:nvSpPr>
        <p:spPr bwMode="auto">
          <a:xfrm>
            <a:off x="2587625" y="3168650"/>
            <a:ext cx="536575" cy="381000"/>
          </a:xfrm>
          <a:prstGeom prst="ellipse">
            <a:avLst/>
          </a:prstGeom>
          <a:gradFill rotWithShape="1">
            <a:gsLst>
              <a:gs pos="0">
                <a:srgbClr val="0066FF">
                  <a:alpha val="11000"/>
                </a:srgbClr>
              </a:gs>
              <a:gs pos="50000">
                <a:srgbClr val="FFFFFF">
                  <a:alpha val="6000"/>
                </a:srgbClr>
              </a:gs>
              <a:gs pos="100000">
                <a:srgbClr val="0066FF">
                  <a:alpha val="11000"/>
                </a:srgbClr>
              </a:gs>
            </a:gsLst>
            <a:lin ang="18900000" scaled="1"/>
          </a:gradFill>
          <a:ln w="9525">
            <a:solidFill>
              <a:srgbClr val="0066FF">
                <a:alpha val="39999"/>
              </a:srgbClr>
            </a:solidFill>
            <a:round/>
            <a:headEnd/>
            <a:tailEnd/>
          </a:ln>
          <a:effectLst>
            <a:outerShdw dist="28398" dir="3806097" algn="ctr" rotWithShape="0">
              <a:srgbClr val="3399FF">
                <a:alpha val="50000"/>
              </a:srgbClr>
            </a:outerShdw>
          </a:effectLst>
        </p:spPr>
        <p:txBody>
          <a:bodyPr wrap="none" anchor="ctr"/>
          <a:lstStyle/>
          <a:p>
            <a:endParaRPr lang="en-US"/>
          </a:p>
        </p:txBody>
      </p:sp>
      <p:grpSp>
        <p:nvGrpSpPr>
          <p:cNvPr id="1037393" name="Group 81"/>
          <p:cNvGrpSpPr>
            <a:grpSpLocks/>
          </p:cNvGrpSpPr>
          <p:nvPr/>
        </p:nvGrpSpPr>
        <p:grpSpPr bwMode="auto">
          <a:xfrm>
            <a:off x="3419475" y="3205163"/>
            <a:ext cx="2711450" cy="2311400"/>
            <a:chOff x="2154" y="2019"/>
            <a:chExt cx="1708" cy="1456"/>
          </a:xfrm>
        </p:grpSpPr>
        <p:sp>
          <p:nvSpPr>
            <p:cNvPr id="1037394" name="Line 82"/>
            <p:cNvSpPr>
              <a:spLocks noChangeShapeType="1"/>
            </p:cNvSpPr>
            <p:nvPr/>
          </p:nvSpPr>
          <p:spPr bwMode="auto">
            <a:xfrm flipV="1">
              <a:off x="3218" y="3303"/>
              <a:ext cx="336" cy="172"/>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7395" name="Line 83"/>
            <p:cNvSpPr>
              <a:spLocks noChangeShapeType="1"/>
            </p:cNvSpPr>
            <p:nvPr/>
          </p:nvSpPr>
          <p:spPr bwMode="auto">
            <a:xfrm flipV="1">
              <a:off x="3542" y="2643"/>
              <a:ext cx="316" cy="160"/>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7396" name="Line 84"/>
            <p:cNvSpPr>
              <a:spLocks noChangeShapeType="1"/>
            </p:cNvSpPr>
            <p:nvPr/>
          </p:nvSpPr>
          <p:spPr bwMode="auto">
            <a:xfrm flipV="1">
              <a:off x="2158" y="2799"/>
              <a:ext cx="332" cy="160"/>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7397" name="Line 85"/>
            <p:cNvSpPr>
              <a:spLocks noChangeShapeType="1"/>
            </p:cNvSpPr>
            <p:nvPr/>
          </p:nvSpPr>
          <p:spPr bwMode="auto">
            <a:xfrm flipV="1">
              <a:off x="3022" y="2855"/>
              <a:ext cx="376" cy="196"/>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7398" name="Line 86"/>
            <p:cNvSpPr>
              <a:spLocks noChangeShapeType="1"/>
            </p:cNvSpPr>
            <p:nvPr/>
          </p:nvSpPr>
          <p:spPr bwMode="auto">
            <a:xfrm flipV="1">
              <a:off x="2154" y="2023"/>
              <a:ext cx="336" cy="160"/>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7399" name="Line 87"/>
            <p:cNvSpPr>
              <a:spLocks noChangeShapeType="1"/>
            </p:cNvSpPr>
            <p:nvPr/>
          </p:nvSpPr>
          <p:spPr bwMode="auto">
            <a:xfrm flipV="1">
              <a:off x="2986" y="2099"/>
              <a:ext cx="340" cy="156"/>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7400" name="Line 88"/>
            <p:cNvSpPr>
              <a:spLocks noChangeShapeType="1"/>
            </p:cNvSpPr>
            <p:nvPr/>
          </p:nvSpPr>
          <p:spPr bwMode="auto">
            <a:xfrm>
              <a:off x="2486" y="2791"/>
              <a:ext cx="1080" cy="512"/>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7401" name="Line 89"/>
            <p:cNvSpPr>
              <a:spLocks noChangeShapeType="1"/>
            </p:cNvSpPr>
            <p:nvPr/>
          </p:nvSpPr>
          <p:spPr bwMode="auto">
            <a:xfrm>
              <a:off x="2474" y="2019"/>
              <a:ext cx="1388" cy="624"/>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1037402" name="Picture 90" descr="screen ngan hang 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9525" y="5591175"/>
            <a:ext cx="355600" cy="544513"/>
          </a:xfrm>
          <a:prstGeom prst="rect">
            <a:avLst/>
          </a:prstGeom>
          <a:noFill/>
          <a:extLst>
            <a:ext uri="{909E8E84-426E-40DD-AFC4-6F175D3DCCD1}">
              <a14:hiddenFill xmlns:a14="http://schemas.microsoft.com/office/drawing/2010/main">
                <a:solidFill>
                  <a:srgbClr val="FFFFFF"/>
                </a:solidFill>
              </a14:hiddenFill>
            </a:ext>
          </a:extLst>
        </p:spPr>
      </p:pic>
      <p:pic>
        <p:nvPicPr>
          <p:cNvPr id="1037403" name="Picture 91" descr="screen van phong 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2638" y="4084638"/>
            <a:ext cx="355600" cy="544512"/>
          </a:xfrm>
          <a:prstGeom prst="rect">
            <a:avLst/>
          </a:prstGeom>
          <a:noFill/>
          <a:extLst>
            <a:ext uri="{909E8E84-426E-40DD-AFC4-6F175D3DCCD1}">
              <a14:hiddenFill xmlns:a14="http://schemas.microsoft.com/office/drawing/2010/main">
                <a:solidFill>
                  <a:srgbClr val="FFFFFF"/>
                </a:solidFill>
              </a14:hiddenFill>
            </a:ext>
          </a:extLst>
        </p:spPr>
      </p:pic>
      <p:pic>
        <p:nvPicPr>
          <p:cNvPr id="1037404" name="Picture 92" descr="serv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10125" y="5008563"/>
            <a:ext cx="344488" cy="706437"/>
          </a:xfrm>
          <a:prstGeom prst="rect">
            <a:avLst/>
          </a:prstGeom>
          <a:noFill/>
          <a:extLst>
            <a:ext uri="{909E8E84-426E-40DD-AFC4-6F175D3DCCD1}">
              <a14:hiddenFill xmlns:a14="http://schemas.microsoft.com/office/drawing/2010/main">
                <a:solidFill>
                  <a:srgbClr val="FFFFFF"/>
                </a:solidFill>
              </a14:hiddenFill>
            </a:ext>
          </a:extLst>
        </p:spPr>
      </p:pic>
      <p:pic>
        <p:nvPicPr>
          <p:cNvPr id="1037405" name="Picture 93" descr="serv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09913" y="4205288"/>
            <a:ext cx="344487" cy="706437"/>
          </a:xfrm>
          <a:prstGeom prst="rect">
            <a:avLst/>
          </a:prstGeom>
          <a:noFill/>
          <a:extLst>
            <a:ext uri="{909E8E84-426E-40DD-AFC4-6F175D3DCCD1}">
              <a14:hiddenFill xmlns:a14="http://schemas.microsoft.com/office/drawing/2010/main">
                <a:solidFill>
                  <a:srgbClr val="FFFFFF"/>
                </a:solidFill>
              </a14:hiddenFill>
            </a:ext>
          </a:extLst>
        </p:spPr>
      </p:pic>
      <p:pic>
        <p:nvPicPr>
          <p:cNvPr id="1037406" name="Picture 94" descr="serv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95625" y="2928938"/>
            <a:ext cx="344488" cy="706437"/>
          </a:xfrm>
          <a:prstGeom prst="rect">
            <a:avLst/>
          </a:prstGeom>
          <a:noFill/>
          <a:extLst>
            <a:ext uri="{909E8E84-426E-40DD-AFC4-6F175D3DCCD1}">
              <a14:hiddenFill xmlns:a14="http://schemas.microsoft.com/office/drawing/2010/main">
                <a:solidFill>
                  <a:srgbClr val="FFFFFF"/>
                </a:solidFill>
              </a14:hiddenFill>
            </a:ext>
          </a:extLst>
        </p:spPr>
      </p:pic>
      <p:pic>
        <p:nvPicPr>
          <p:cNvPr id="1037407" name="Picture 95" descr="serv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10175" y="2668588"/>
            <a:ext cx="344488" cy="706437"/>
          </a:xfrm>
          <a:prstGeom prst="rect">
            <a:avLst/>
          </a:prstGeom>
          <a:noFill/>
          <a:extLst>
            <a:ext uri="{909E8E84-426E-40DD-AFC4-6F175D3DCCD1}">
              <a14:hiddenFill xmlns:a14="http://schemas.microsoft.com/office/drawing/2010/main">
                <a:solidFill>
                  <a:srgbClr val="FFFFFF"/>
                </a:solidFill>
              </a14:hiddenFill>
            </a:ext>
          </a:extLst>
        </p:spPr>
      </p:pic>
      <p:sp>
        <p:nvSpPr>
          <p:cNvPr id="1037408" name="Line 96"/>
          <p:cNvSpPr>
            <a:spLocks noChangeShapeType="1"/>
          </p:cNvSpPr>
          <p:nvPr/>
        </p:nvSpPr>
        <p:spPr bwMode="auto">
          <a:xfrm flipV="1">
            <a:off x="1104900" y="3571875"/>
            <a:ext cx="2028825" cy="904875"/>
          </a:xfrm>
          <a:prstGeom prst="line">
            <a:avLst/>
          </a:prstGeom>
          <a:noFill/>
          <a:ln w="1270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7409" name="Text Box 97"/>
          <p:cNvSpPr txBox="1">
            <a:spLocks noChangeArrowheads="1"/>
          </p:cNvSpPr>
          <p:nvPr/>
        </p:nvSpPr>
        <p:spPr bwMode="auto">
          <a:xfrm>
            <a:off x="123825" y="4560888"/>
            <a:ext cx="14970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200" b="1">
                <a:solidFill>
                  <a:srgbClr val="0000FF"/>
                </a:solidFill>
                <a:effectLst/>
                <a:latin typeface="Times New Roman" pitchFamily="18" charset="0"/>
              </a:rPr>
              <a:t>Xin cấp chứng nhận</a:t>
            </a:r>
          </a:p>
        </p:txBody>
      </p:sp>
      <p:pic>
        <p:nvPicPr>
          <p:cNvPr id="1037410" name="Picture 98" descr="ball gree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33475" y="4360863"/>
            <a:ext cx="114300" cy="112712"/>
          </a:xfrm>
          <a:prstGeom prst="rect">
            <a:avLst/>
          </a:prstGeom>
          <a:noFill/>
          <a:extLst>
            <a:ext uri="{909E8E84-426E-40DD-AFC4-6F175D3DCCD1}">
              <a14:hiddenFill xmlns:a14="http://schemas.microsoft.com/office/drawing/2010/main">
                <a:solidFill>
                  <a:srgbClr val="FFFFFF"/>
                </a:solidFill>
              </a14:hiddenFill>
            </a:ext>
          </a:extLst>
        </p:spPr>
      </p:pic>
      <p:pic>
        <p:nvPicPr>
          <p:cNvPr id="1037411" name="Picture 99" descr="certificat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89225" y="3190875"/>
            <a:ext cx="334963" cy="334963"/>
          </a:xfrm>
          <a:prstGeom prst="rect">
            <a:avLst/>
          </a:prstGeom>
          <a:noFill/>
          <a:extLst>
            <a:ext uri="{909E8E84-426E-40DD-AFC4-6F175D3DCCD1}">
              <a14:hiddenFill xmlns:a14="http://schemas.microsoft.com/office/drawing/2010/main">
                <a:solidFill>
                  <a:srgbClr val="FFFFFF"/>
                </a:solidFill>
              </a14:hiddenFill>
            </a:ext>
          </a:extLst>
        </p:spPr>
      </p:pic>
      <p:pic>
        <p:nvPicPr>
          <p:cNvPr id="1037412" name="Picture 100" descr="box green"/>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52763" y="3543300"/>
            <a:ext cx="131762" cy="133350"/>
          </a:xfrm>
          <a:prstGeom prst="rect">
            <a:avLst/>
          </a:prstGeom>
          <a:noFill/>
          <a:extLst>
            <a:ext uri="{909E8E84-426E-40DD-AFC4-6F175D3DCCD1}">
              <a14:hiddenFill xmlns:a14="http://schemas.microsoft.com/office/drawing/2010/main">
                <a:solidFill>
                  <a:srgbClr val="FFFFFF"/>
                </a:solidFill>
              </a14:hiddenFill>
            </a:ext>
          </a:extLst>
        </p:spPr>
      </p:pic>
      <p:pic>
        <p:nvPicPr>
          <p:cNvPr id="1037413" name="Picture 101" descr="certificat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8525" y="4343400"/>
            <a:ext cx="354013" cy="354013"/>
          </a:xfrm>
          <a:prstGeom prst="rect">
            <a:avLst/>
          </a:prstGeom>
          <a:noFill/>
          <a:extLst>
            <a:ext uri="{909E8E84-426E-40DD-AFC4-6F175D3DCCD1}">
              <a14:hiddenFill xmlns:a14="http://schemas.microsoft.com/office/drawing/2010/main">
                <a:solidFill>
                  <a:srgbClr val="FFFFFF"/>
                </a:solidFill>
              </a14:hiddenFill>
            </a:ext>
          </a:extLst>
        </p:spPr>
      </p:pic>
      <p:sp>
        <p:nvSpPr>
          <p:cNvPr id="1037414" name="Line 102"/>
          <p:cNvSpPr>
            <a:spLocks noChangeShapeType="1"/>
          </p:cNvSpPr>
          <p:nvPr/>
        </p:nvSpPr>
        <p:spPr bwMode="auto">
          <a:xfrm>
            <a:off x="1095375" y="4648200"/>
            <a:ext cx="2762250" cy="1352550"/>
          </a:xfrm>
          <a:prstGeom prst="line">
            <a:avLst/>
          </a:prstGeom>
          <a:noFill/>
          <a:ln w="12700">
            <a:solidFill>
              <a:srgbClr val="0000FF"/>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37415" name="Picture 103" descr="certificat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8525" y="4333875"/>
            <a:ext cx="354013" cy="354013"/>
          </a:xfrm>
          <a:prstGeom prst="rect">
            <a:avLst/>
          </a:prstGeom>
          <a:noFill/>
          <a:extLst>
            <a:ext uri="{909E8E84-426E-40DD-AFC4-6F175D3DCCD1}">
              <a14:hiddenFill xmlns:a14="http://schemas.microsoft.com/office/drawing/2010/main">
                <a:solidFill>
                  <a:srgbClr val="FFFFFF"/>
                </a:solidFill>
              </a14:hiddenFill>
            </a:ext>
          </a:extLst>
        </p:spPr>
      </p:pic>
      <p:sp>
        <p:nvSpPr>
          <p:cNvPr id="1037416" name="Text Box 104"/>
          <p:cNvSpPr txBox="1">
            <a:spLocks noChangeArrowheads="1"/>
          </p:cNvSpPr>
          <p:nvPr/>
        </p:nvSpPr>
        <p:spPr bwMode="auto">
          <a:xfrm>
            <a:off x="95250" y="4560888"/>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200" b="1">
                <a:solidFill>
                  <a:srgbClr val="0000FF"/>
                </a:solidFill>
                <a:effectLst/>
                <a:latin typeface="Times New Roman" pitchFamily="18" charset="0"/>
              </a:rPr>
              <a:t>Giao dịch với Ngân hàng</a:t>
            </a:r>
          </a:p>
        </p:txBody>
      </p:sp>
      <p:sp>
        <p:nvSpPr>
          <p:cNvPr id="1037417" name="Text Box 105"/>
          <p:cNvSpPr txBox="1">
            <a:spLocks noChangeArrowheads="1"/>
          </p:cNvSpPr>
          <p:nvPr/>
        </p:nvSpPr>
        <p:spPr bwMode="auto">
          <a:xfrm>
            <a:off x="3438525" y="6018213"/>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sz="1200" b="1">
                <a:solidFill>
                  <a:srgbClr val="0000FF"/>
                </a:solidFill>
                <a:effectLst/>
                <a:latin typeface="Times New Roman" pitchFamily="18" charset="0"/>
              </a:rPr>
              <a:t>Chứng nhận xác thực </a:t>
            </a:r>
            <a:r>
              <a:rPr lang="en-US" sz="1200" b="1">
                <a:solidFill>
                  <a:srgbClr val="FF0000"/>
                </a:solidFill>
                <a:effectLst/>
                <a:latin typeface="Times New Roman" pitchFamily="18" charset="0"/>
              </a:rPr>
              <a:t>?</a:t>
            </a:r>
            <a:r>
              <a:rPr lang="en-US" sz="1200" b="1">
                <a:solidFill>
                  <a:srgbClr val="0000FF"/>
                </a:solidFill>
                <a:effectLst/>
                <a:latin typeface="Times New Roman" pitchFamily="18" charset="0"/>
              </a:rPr>
              <a:t> </a:t>
            </a:r>
          </a:p>
        </p:txBody>
      </p:sp>
      <p:sp>
        <p:nvSpPr>
          <p:cNvPr id="1037418" name="Line 106"/>
          <p:cNvSpPr>
            <a:spLocks noChangeShapeType="1"/>
          </p:cNvSpPr>
          <p:nvPr/>
        </p:nvSpPr>
        <p:spPr bwMode="auto">
          <a:xfrm flipV="1">
            <a:off x="4181475" y="5629275"/>
            <a:ext cx="638175" cy="323850"/>
          </a:xfrm>
          <a:prstGeom prst="line">
            <a:avLst/>
          </a:prstGeom>
          <a:noFill/>
          <a:ln w="1270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37419" name="Picture 107" descr="box violet"/>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448050" y="3346450"/>
            <a:ext cx="117475" cy="115888"/>
          </a:xfrm>
          <a:prstGeom prst="rect">
            <a:avLst/>
          </a:prstGeom>
          <a:noFill/>
          <a:extLst>
            <a:ext uri="{909E8E84-426E-40DD-AFC4-6F175D3DCCD1}">
              <a14:hiddenFill xmlns:a14="http://schemas.microsoft.com/office/drawing/2010/main">
                <a:solidFill>
                  <a:srgbClr val="FFFFFF"/>
                </a:solidFill>
              </a14:hiddenFill>
            </a:ext>
          </a:extLst>
        </p:spPr>
      </p:pic>
      <p:grpSp>
        <p:nvGrpSpPr>
          <p:cNvPr id="1037420" name="Group 108"/>
          <p:cNvGrpSpPr>
            <a:grpSpLocks/>
          </p:cNvGrpSpPr>
          <p:nvPr/>
        </p:nvGrpSpPr>
        <p:grpSpPr bwMode="auto">
          <a:xfrm>
            <a:off x="5919788" y="5799138"/>
            <a:ext cx="2139950" cy="788987"/>
            <a:chOff x="3729" y="3653"/>
            <a:chExt cx="1348" cy="497"/>
          </a:xfrm>
        </p:grpSpPr>
        <p:pic>
          <p:nvPicPr>
            <p:cNvPr id="1037421" name="Picture 109" descr="ball violet"/>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765" y="3705"/>
              <a:ext cx="65" cy="65"/>
            </a:xfrm>
            <a:prstGeom prst="rect">
              <a:avLst/>
            </a:prstGeom>
            <a:noFill/>
            <a:extLst>
              <a:ext uri="{909E8E84-426E-40DD-AFC4-6F175D3DCCD1}">
                <a14:hiddenFill xmlns:a14="http://schemas.microsoft.com/office/drawing/2010/main">
                  <a:solidFill>
                    <a:srgbClr val="FFFFFF"/>
                  </a:solidFill>
                </a14:hiddenFill>
              </a:ext>
            </a:extLst>
          </p:spPr>
        </p:pic>
        <p:pic>
          <p:nvPicPr>
            <p:cNvPr id="1037422" name="Picture 110" descr="box violet"/>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729" y="3815"/>
              <a:ext cx="146" cy="145"/>
            </a:xfrm>
            <a:prstGeom prst="rect">
              <a:avLst/>
            </a:prstGeom>
            <a:noFill/>
            <a:extLst>
              <a:ext uri="{909E8E84-426E-40DD-AFC4-6F175D3DCCD1}">
                <a14:hiddenFill xmlns:a14="http://schemas.microsoft.com/office/drawing/2010/main">
                  <a:solidFill>
                    <a:srgbClr val="FFFFFF"/>
                  </a:solidFill>
                </a14:hiddenFill>
              </a:ext>
            </a:extLst>
          </p:spPr>
        </p:pic>
        <p:pic>
          <p:nvPicPr>
            <p:cNvPr id="1037423" name="Picture 111" descr="box orang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738" y="3977"/>
              <a:ext cx="145" cy="144"/>
            </a:xfrm>
            <a:prstGeom prst="rect">
              <a:avLst/>
            </a:prstGeom>
            <a:noFill/>
            <a:extLst>
              <a:ext uri="{909E8E84-426E-40DD-AFC4-6F175D3DCCD1}">
                <a14:hiddenFill xmlns:a14="http://schemas.microsoft.com/office/drawing/2010/main">
                  <a:solidFill>
                    <a:srgbClr val="FFFFFF"/>
                  </a:solidFill>
                </a14:hiddenFill>
              </a:ext>
            </a:extLst>
          </p:spPr>
        </p:pic>
        <p:sp>
          <p:nvSpPr>
            <p:cNvPr id="1037424" name="Text Box 112"/>
            <p:cNvSpPr txBox="1">
              <a:spLocks noChangeArrowheads="1"/>
            </p:cNvSpPr>
            <p:nvPr/>
          </p:nvSpPr>
          <p:spPr bwMode="auto">
            <a:xfrm>
              <a:off x="3896" y="3653"/>
              <a:ext cx="92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200" b="1" i="1">
                  <a:solidFill>
                    <a:srgbClr val="0066FF"/>
                  </a:solidFill>
                  <a:effectLst/>
                  <a:latin typeface="Times New Roman" pitchFamily="18" charset="0"/>
                </a:rPr>
                <a:t>Yêu cầu chứng thực</a:t>
              </a:r>
            </a:p>
          </p:txBody>
        </p:sp>
        <p:sp>
          <p:nvSpPr>
            <p:cNvPr id="1037425" name="Text Box 113"/>
            <p:cNvSpPr txBox="1">
              <a:spLocks noChangeArrowheads="1"/>
            </p:cNvSpPr>
            <p:nvPr/>
          </p:nvSpPr>
          <p:spPr bwMode="auto">
            <a:xfrm>
              <a:off x="3890" y="3815"/>
              <a:ext cx="99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200" b="1" i="1">
                  <a:solidFill>
                    <a:srgbClr val="0066FF"/>
                  </a:solidFill>
                  <a:effectLst/>
                  <a:latin typeface="Times New Roman" pitchFamily="18" charset="0"/>
                </a:rPr>
                <a:t>Chứng nhận xác thực</a:t>
              </a:r>
            </a:p>
          </p:txBody>
        </p:sp>
        <p:sp>
          <p:nvSpPr>
            <p:cNvPr id="1037426" name="Text Box 114"/>
            <p:cNvSpPr txBox="1">
              <a:spLocks noChangeArrowheads="1"/>
            </p:cNvSpPr>
            <p:nvPr/>
          </p:nvSpPr>
          <p:spPr bwMode="auto">
            <a:xfrm>
              <a:off x="3902" y="3977"/>
              <a:ext cx="117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200" b="1" i="1">
                  <a:solidFill>
                    <a:srgbClr val="0066FF"/>
                  </a:solidFill>
                  <a:effectLst/>
                  <a:latin typeface="Times New Roman" pitchFamily="18" charset="0"/>
                </a:rPr>
                <a:t>Chứng nhận không tồn tại</a:t>
              </a:r>
            </a:p>
          </p:txBody>
        </p:sp>
      </p:grpSp>
      <p:pic>
        <p:nvPicPr>
          <p:cNvPr id="1037427" name="Picture 115" descr="ball violet"/>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157663" y="5891213"/>
            <a:ext cx="103187" cy="103187"/>
          </a:xfrm>
          <a:prstGeom prst="rect">
            <a:avLst/>
          </a:prstGeom>
          <a:noFill/>
          <a:extLst>
            <a:ext uri="{909E8E84-426E-40DD-AFC4-6F175D3DCCD1}">
              <a14:hiddenFill xmlns:a14="http://schemas.microsoft.com/office/drawing/2010/main">
                <a:solidFill>
                  <a:srgbClr val="FFFFFF"/>
                </a:solidFill>
              </a14:hiddenFill>
            </a:ext>
          </a:extLst>
        </p:spPr>
      </p:pic>
      <p:pic>
        <p:nvPicPr>
          <p:cNvPr id="1037428" name="Picture 116" descr="box orang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76800" y="4922838"/>
            <a:ext cx="230188" cy="228600"/>
          </a:xfrm>
          <a:prstGeom prst="rect">
            <a:avLst/>
          </a:prstGeom>
          <a:noFill/>
          <a:extLst>
            <a:ext uri="{909E8E84-426E-40DD-AFC4-6F175D3DCCD1}">
              <a14:hiddenFill xmlns:a14="http://schemas.microsoft.com/office/drawing/2010/main">
                <a:solidFill>
                  <a:srgbClr val="FFFFFF"/>
                </a:solidFill>
              </a14:hiddenFill>
            </a:ext>
          </a:extLst>
        </p:spPr>
      </p:pic>
      <p:grpSp>
        <p:nvGrpSpPr>
          <p:cNvPr id="1037429" name="Group 117"/>
          <p:cNvGrpSpPr>
            <a:grpSpLocks/>
          </p:cNvGrpSpPr>
          <p:nvPr/>
        </p:nvGrpSpPr>
        <p:grpSpPr bwMode="auto">
          <a:xfrm>
            <a:off x="4800600" y="4572000"/>
            <a:ext cx="866775" cy="914400"/>
            <a:chOff x="3030" y="2874"/>
            <a:chExt cx="546" cy="576"/>
          </a:xfrm>
        </p:grpSpPr>
        <p:sp>
          <p:nvSpPr>
            <p:cNvPr id="1037430" name="Line 118"/>
            <p:cNvSpPr>
              <a:spLocks noChangeShapeType="1"/>
            </p:cNvSpPr>
            <p:nvPr/>
          </p:nvSpPr>
          <p:spPr bwMode="auto">
            <a:xfrm flipV="1">
              <a:off x="3246" y="3294"/>
              <a:ext cx="324" cy="156"/>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7431" name="Line 119"/>
            <p:cNvSpPr>
              <a:spLocks noChangeShapeType="1"/>
            </p:cNvSpPr>
            <p:nvPr/>
          </p:nvSpPr>
          <p:spPr bwMode="auto">
            <a:xfrm flipH="1" flipV="1">
              <a:off x="3030" y="3042"/>
              <a:ext cx="546" cy="258"/>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7432" name="Line 120"/>
            <p:cNvSpPr>
              <a:spLocks noChangeShapeType="1"/>
            </p:cNvSpPr>
            <p:nvPr/>
          </p:nvSpPr>
          <p:spPr bwMode="auto">
            <a:xfrm flipV="1">
              <a:off x="3030" y="2874"/>
              <a:ext cx="342" cy="168"/>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1037433" name="Picture 121" descr="ball violet"/>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157788" y="5405438"/>
            <a:ext cx="103187" cy="103187"/>
          </a:xfrm>
          <a:prstGeom prst="rect">
            <a:avLst/>
          </a:prstGeom>
          <a:noFill/>
          <a:extLst>
            <a:ext uri="{909E8E84-426E-40DD-AFC4-6F175D3DCCD1}">
              <a14:hiddenFill xmlns:a14="http://schemas.microsoft.com/office/drawing/2010/main">
                <a:solidFill>
                  <a:srgbClr val="FFFFFF"/>
                </a:solidFill>
              </a14:hiddenFill>
            </a:ext>
          </a:extLst>
        </p:spPr>
      </p:pic>
      <p:grpSp>
        <p:nvGrpSpPr>
          <p:cNvPr id="1037434" name="Group 122"/>
          <p:cNvGrpSpPr>
            <a:grpSpLocks/>
          </p:cNvGrpSpPr>
          <p:nvPr/>
        </p:nvGrpSpPr>
        <p:grpSpPr bwMode="auto">
          <a:xfrm>
            <a:off x="4748213" y="3338513"/>
            <a:ext cx="1404937" cy="1085850"/>
            <a:chOff x="2991" y="2103"/>
            <a:chExt cx="885" cy="684"/>
          </a:xfrm>
        </p:grpSpPr>
        <p:sp>
          <p:nvSpPr>
            <p:cNvPr id="1037435" name="Line 123"/>
            <p:cNvSpPr>
              <a:spLocks noChangeShapeType="1"/>
            </p:cNvSpPr>
            <p:nvPr/>
          </p:nvSpPr>
          <p:spPr bwMode="auto">
            <a:xfrm flipV="1">
              <a:off x="3561" y="2640"/>
              <a:ext cx="312" cy="147"/>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7436" name="Line 124"/>
            <p:cNvSpPr>
              <a:spLocks noChangeShapeType="1"/>
            </p:cNvSpPr>
            <p:nvPr/>
          </p:nvSpPr>
          <p:spPr bwMode="auto">
            <a:xfrm flipH="1" flipV="1">
              <a:off x="2994" y="2250"/>
              <a:ext cx="882" cy="39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7437" name="Line 125"/>
            <p:cNvSpPr>
              <a:spLocks noChangeShapeType="1"/>
            </p:cNvSpPr>
            <p:nvPr/>
          </p:nvSpPr>
          <p:spPr bwMode="auto">
            <a:xfrm flipV="1">
              <a:off x="2991" y="2103"/>
              <a:ext cx="330" cy="147"/>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37438" name="Group 126"/>
          <p:cNvGrpSpPr>
            <a:grpSpLocks/>
          </p:cNvGrpSpPr>
          <p:nvPr/>
        </p:nvGrpSpPr>
        <p:grpSpPr bwMode="auto">
          <a:xfrm>
            <a:off x="3448050" y="4432300"/>
            <a:ext cx="1885950" cy="403225"/>
            <a:chOff x="2172" y="2792"/>
            <a:chExt cx="1188" cy="254"/>
          </a:xfrm>
        </p:grpSpPr>
        <p:sp>
          <p:nvSpPr>
            <p:cNvPr id="1037439" name="Line 127"/>
            <p:cNvSpPr>
              <a:spLocks noChangeShapeType="1"/>
            </p:cNvSpPr>
            <p:nvPr/>
          </p:nvSpPr>
          <p:spPr bwMode="auto">
            <a:xfrm flipH="1">
              <a:off x="3024" y="2876"/>
              <a:ext cx="336" cy="16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7440" name="Line 128"/>
            <p:cNvSpPr>
              <a:spLocks noChangeShapeType="1"/>
            </p:cNvSpPr>
            <p:nvPr/>
          </p:nvSpPr>
          <p:spPr bwMode="auto">
            <a:xfrm flipH="1" flipV="1">
              <a:off x="2490" y="2792"/>
              <a:ext cx="538" cy="25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7441" name="Line 129"/>
            <p:cNvSpPr>
              <a:spLocks noChangeShapeType="1"/>
            </p:cNvSpPr>
            <p:nvPr/>
          </p:nvSpPr>
          <p:spPr bwMode="auto">
            <a:xfrm flipH="1">
              <a:off x="2172" y="2792"/>
              <a:ext cx="318" cy="162"/>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1037442" name="Picture 130" descr="box orang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171825" y="4094163"/>
            <a:ext cx="230188"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7443" name="Picture 131" descr="box orange"/>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448050" y="4579938"/>
            <a:ext cx="125413"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37444" name="Picture 132" descr="ball violet"/>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629275" y="4357688"/>
            <a:ext cx="103188" cy="103187"/>
          </a:xfrm>
          <a:prstGeom prst="rect">
            <a:avLst/>
          </a:prstGeom>
          <a:noFill/>
          <a:extLst>
            <a:ext uri="{909E8E84-426E-40DD-AFC4-6F175D3DCCD1}">
              <a14:hiddenFill xmlns:a14="http://schemas.microsoft.com/office/drawing/2010/main">
                <a:solidFill>
                  <a:srgbClr val="FFFFFF"/>
                </a:solidFill>
              </a14:hiddenFill>
            </a:ext>
          </a:extLst>
        </p:spPr>
      </p:pic>
      <p:pic>
        <p:nvPicPr>
          <p:cNvPr id="1037445" name="Picture 133" descr="box orang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262563" y="2565400"/>
            <a:ext cx="230187"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7446" name="Picture 134" descr="serv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03838" y="3898900"/>
            <a:ext cx="344487" cy="706438"/>
          </a:xfrm>
          <a:prstGeom prst="rect">
            <a:avLst/>
          </a:prstGeom>
          <a:noFill/>
          <a:extLst>
            <a:ext uri="{909E8E84-426E-40DD-AFC4-6F175D3DCCD1}">
              <a14:hiddenFill xmlns:a14="http://schemas.microsoft.com/office/drawing/2010/main">
                <a:solidFill>
                  <a:srgbClr val="FFFFFF"/>
                </a:solidFill>
              </a14:hiddenFill>
            </a:ext>
          </a:extLst>
        </p:spPr>
      </p:pic>
      <p:pic>
        <p:nvPicPr>
          <p:cNvPr id="1037447" name="Picture 135" descr="box orang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362575" y="3798888"/>
            <a:ext cx="230188" cy="228600"/>
          </a:xfrm>
          <a:prstGeom prst="rect">
            <a:avLst/>
          </a:prstGeom>
          <a:noFill/>
          <a:extLst>
            <a:ext uri="{909E8E84-426E-40DD-AFC4-6F175D3DCCD1}">
              <a14:hiddenFill xmlns:a14="http://schemas.microsoft.com/office/drawing/2010/main">
                <a:solidFill>
                  <a:srgbClr val="FFFFFF"/>
                </a:solidFill>
              </a14:hiddenFill>
            </a:ext>
          </a:extLst>
        </p:spPr>
      </p:pic>
      <p:grpSp>
        <p:nvGrpSpPr>
          <p:cNvPr id="1037448" name="Group 136"/>
          <p:cNvGrpSpPr>
            <a:grpSpLocks/>
          </p:cNvGrpSpPr>
          <p:nvPr/>
        </p:nvGrpSpPr>
        <p:grpSpPr bwMode="auto">
          <a:xfrm>
            <a:off x="3443288" y="3205163"/>
            <a:ext cx="1819275" cy="366712"/>
            <a:chOff x="2169" y="2019"/>
            <a:chExt cx="1146" cy="231"/>
          </a:xfrm>
        </p:grpSpPr>
        <p:sp>
          <p:nvSpPr>
            <p:cNvPr id="1037449" name="Line 137"/>
            <p:cNvSpPr>
              <a:spLocks noChangeShapeType="1"/>
            </p:cNvSpPr>
            <p:nvPr/>
          </p:nvSpPr>
          <p:spPr bwMode="auto">
            <a:xfrm flipH="1">
              <a:off x="2985" y="2100"/>
              <a:ext cx="330" cy="15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7450" name="Line 138"/>
            <p:cNvSpPr>
              <a:spLocks noChangeShapeType="1"/>
            </p:cNvSpPr>
            <p:nvPr/>
          </p:nvSpPr>
          <p:spPr bwMode="auto">
            <a:xfrm flipH="1" flipV="1">
              <a:off x="2487" y="2019"/>
              <a:ext cx="498" cy="231"/>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7451" name="Line 139"/>
            <p:cNvSpPr>
              <a:spLocks noChangeShapeType="1"/>
            </p:cNvSpPr>
            <p:nvPr/>
          </p:nvSpPr>
          <p:spPr bwMode="auto">
            <a:xfrm flipH="1">
              <a:off x="2169" y="2019"/>
              <a:ext cx="321" cy="15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1037452" name="Picture 140" descr="box violet"/>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152775" y="2827338"/>
            <a:ext cx="231775" cy="230187"/>
          </a:xfrm>
          <a:prstGeom prst="rect">
            <a:avLst/>
          </a:prstGeom>
          <a:noFill/>
          <a:extLst>
            <a:ext uri="{909E8E84-426E-40DD-AFC4-6F175D3DCCD1}">
              <a14:hiddenFill xmlns:a14="http://schemas.microsoft.com/office/drawing/2010/main">
                <a:solidFill>
                  <a:srgbClr val="FFFFFF"/>
                </a:solidFill>
              </a14:hiddenFill>
            </a:ext>
          </a:extLst>
        </p:spPr>
      </p:pic>
      <p:pic>
        <p:nvPicPr>
          <p:cNvPr id="1037453" name="Picture 141" descr="box violet"/>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360988" y="3798888"/>
            <a:ext cx="231775" cy="230187"/>
          </a:xfrm>
          <a:prstGeom prst="rect">
            <a:avLst/>
          </a:prstGeom>
          <a:noFill/>
          <a:extLst>
            <a:ext uri="{909E8E84-426E-40DD-AFC4-6F175D3DCCD1}">
              <a14:hiddenFill xmlns:a14="http://schemas.microsoft.com/office/drawing/2010/main">
                <a:solidFill>
                  <a:srgbClr val="FFFFFF"/>
                </a:solidFill>
              </a14:hiddenFill>
            </a:ext>
          </a:extLst>
        </p:spPr>
      </p:pic>
      <p:pic>
        <p:nvPicPr>
          <p:cNvPr id="1037454" name="Picture 142" descr="box violet"/>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262563" y="2560638"/>
            <a:ext cx="231775" cy="230187"/>
          </a:xfrm>
          <a:prstGeom prst="rect">
            <a:avLst/>
          </a:prstGeom>
          <a:noFill/>
          <a:extLst>
            <a:ext uri="{909E8E84-426E-40DD-AFC4-6F175D3DCCD1}">
              <a14:hiddenFill xmlns:a14="http://schemas.microsoft.com/office/drawing/2010/main">
                <a:solidFill>
                  <a:srgbClr val="FFFFFF"/>
                </a:solidFill>
              </a14:hiddenFill>
            </a:ext>
          </a:extLst>
        </p:spPr>
      </p:pic>
      <p:pic>
        <p:nvPicPr>
          <p:cNvPr id="1037455" name="Picture 143" descr="box violet"/>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284788" y="4521200"/>
            <a:ext cx="96837" cy="96838"/>
          </a:xfrm>
          <a:prstGeom prst="rect">
            <a:avLst/>
          </a:prstGeom>
          <a:noFill/>
          <a:extLst>
            <a:ext uri="{909E8E84-426E-40DD-AFC4-6F175D3DCCD1}">
              <a14:hiddenFill xmlns:a14="http://schemas.microsoft.com/office/drawing/2010/main">
                <a:solidFill>
                  <a:srgbClr val="FFFFFF"/>
                </a:solidFill>
              </a14:hiddenFill>
            </a:ext>
          </a:extLst>
        </p:spPr>
      </p:pic>
      <p:pic>
        <p:nvPicPr>
          <p:cNvPr id="1037456" name="Picture 144" descr="box violet"/>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879975" y="4921250"/>
            <a:ext cx="231775" cy="230188"/>
          </a:xfrm>
          <a:prstGeom prst="rect">
            <a:avLst/>
          </a:prstGeom>
          <a:noFill/>
          <a:extLst>
            <a:ext uri="{909E8E84-426E-40DD-AFC4-6F175D3DCCD1}">
              <a14:hiddenFill xmlns:a14="http://schemas.microsoft.com/office/drawing/2010/main">
                <a:solidFill>
                  <a:srgbClr val="FFFFFF"/>
                </a:solidFill>
              </a14:hiddenFill>
            </a:ext>
          </a:extLst>
        </p:spPr>
      </p:pic>
      <p:pic>
        <p:nvPicPr>
          <p:cNvPr id="1037457" name="Picture 145" descr="box violet"/>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770438" y="5597525"/>
            <a:ext cx="96837" cy="96838"/>
          </a:xfrm>
          <a:prstGeom prst="rect">
            <a:avLst/>
          </a:prstGeom>
          <a:noFill/>
          <a:extLst>
            <a:ext uri="{909E8E84-426E-40DD-AFC4-6F175D3DCCD1}">
              <a14:hiddenFill xmlns:a14="http://schemas.microsoft.com/office/drawing/2010/main">
                <a:solidFill>
                  <a:srgbClr val="FFFFFF"/>
                </a:solidFill>
              </a14:hiddenFill>
            </a:ext>
          </a:extLst>
        </p:spPr>
      </p:pic>
      <p:sp>
        <p:nvSpPr>
          <p:cNvPr id="1037458" name="Text Box 146"/>
          <p:cNvSpPr txBox="1">
            <a:spLocks noChangeArrowheads="1"/>
          </p:cNvSpPr>
          <p:nvPr/>
        </p:nvSpPr>
        <p:spPr bwMode="auto">
          <a:xfrm>
            <a:off x="3438525" y="6015038"/>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sz="1200" b="1">
                <a:solidFill>
                  <a:srgbClr val="0000FF"/>
                </a:solidFill>
                <a:effectLst/>
                <a:latin typeface="Times New Roman" pitchFamily="18" charset="0"/>
              </a:rPr>
              <a:t>Chứng nhận xác thực. </a:t>
            </a:r>
            <a:r>
              <a:rPr lang="en-US" sz="1200" b="1">
                <a:solidFill>
                  <a:srgbClr val="FF0000"/>
                </a:solidFill>
                <a:effectLst/>
                <a:latin typeface="Times New Roman" pitchFamily="18" charset="0"/>
              </a:rPr>
              <a:t>OK!</a:t>
            </a:r>
            <a:r>
              <a:rPr lang="en-US" sz="1200" b="1">
                <a:solidFill>
                  <a:srgbClr val="0000FF"/>
                </a:solidFill>
                <a:effectLst/>
                <a:latin typeface="Times New Roman" pitchFamily="18" charset="0"/>
              </a:rPr>
              <a:t> </a:t>
            </a:r>
          </a:p>
        </p:txBody>
      </p:sp>
      <p:sp>
        <p:nvSpPr>
          <p:cNvPr id="1037459" name="Text Box 147"/>
          <p:cNvSpPr txBox="1">
            <a:spLocks noChangeArrowheads="1"/>
          </p:cNvSpPr>
          <p:nvPr/>
        </p:nvSpPr>
        <p:spPr bwMode="auto">
          <a:xfrm>
            <a:off x="3155950" y="6054725"/>
            <a:ext cx="17287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400" b="1" i="1" u="sng">
                <a:solidFill>
                  <a:srgbClr val="FF0066"/>
                </a:solidFill>
                <a:effectLst/>
                <a:latin typeface="Times New Roman" pitchFamily="18" charset="0"/>
              </a:rPr>
              <a:t>Chấp nhận giao dịch</a:t>
            </a:r>
          </a:p>
        </p:txBody>
      </p:sp>
      <p:pic>
        <p:nvPicPr>
          <p:cNvPr id="1037460" name="Picture 148" descr="bank 2 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86600" y="3581400"/>
            <a:ext cx="1465263"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37461" name="Picture 149" descr="office - buildi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20713" y="4191000"/>
            <a:ext cx="1249362" cy="1563688"/>
          </a:xfrm>
          <a:prstGeom prst="rect">
            <a:avLst/>
          </a:prstGeom>
          <a:noFill/>
          <a:extLst>
            <a:ext uri="{909E8E84-426E-40DD-AFC4-6F175D3DCCD1}">
              <a14:hiddenFill xmlns:a14="http://schemas.microsoft.com/office/drawing/2010/main">
                <a:solidFill>
                  <a:srgbClr val="FFFFFF"/>
                </a:solidFill>
              </a14:hiddenFill>
            </a:ext>
          </a:extLst>
        </p:spPr>
      </p:pic>
      <p:pic>
        <p:nvPicPr>
          <p:cNvPr id="1037462" name="Picture 150" descr="screen ngan hang a"/>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216275" y="4192588"/>
            <a:ext cx="1296988" cy="1984375"/>
          </a:xfrm>
          <a:prstGeom prst="rect">
            <a:avLst/>
          </a:prstGeom>
          <a:noFill/>
          <a:extLst>
            <a:ext uri="{909E8E84-426E-40DD-AFC4-6F175D3DCCD1}">
              <a14:hiddenFill xmlns:a14="http://schemas.microsoft.com/office/drawing/2010/main">
                <a:solidFill>
                  <a:srgbClr val="FFFFFF"/>
                </a:solidFill>
              </a14:hiddenFill>
            </a:ext>
          </a:extLst>
        </p:spPr>
      </p:pic>
      <p:pic>
        <p:nvPicPr>
          <p:cNvPr id="1037463" name="Picture 151" descr="screen van phong a"/>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22250" y="2725738"/>
            <a:ext cx="1296988" cy="1984375"/>
          </a:xfrm>
          <a:prstGeom prst="rect">
            <a:avLst/>
          </a:prstGeom>
          <a:noFill/>
          <a:extLst>
            <a:ext uri="{909E8E84-426E-40DD-AFC4-6F175D3DCCD1}">
              <a14:hiddenFill xmlns:a14="http://schemas.microsoft.com/office/drawing/2010/main">
                <a:solidFill>
                  <a:srgbClr val="FFFFFF"/>
                </a:solidFill>
              </a14:hiddenFill>
            </a:ext>
          </a:extLst>
        </p:spPr>
      </p:pic>
      <p:sp>
        <p:nvSpPr>
          <p:cNvPr id="77"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26</a:t>
            </a:fld>
            <a:endParaRPr lang="en-US" dirty="0">
              <a:latin typeface="+mn-lt"/>
            </a:endParaRPr>
          </a:p>
        </p:txBody>
      </p:sp>
    </p:spTree>
    <p:extLst>
      <p:ext uri="{BB962C8B-B14F-4D97-AF65-F5344CB8AC3E}">
        <p14:creationId xmlns:p14="http://schemas.microsoft.com/office/powerpoint/2010/main" val="580536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nodeType="clickEffect">
                                  <p:stCondLst>
                                    <p:cond delay="0"/>
                                  </p:stCondLst>
                                  <p:childTnLst>
                                    <p:animEffect transition="out" filter="fade">
                                      <p:cBhvr>
                                        <p:cTn id="6" dur="1000"/>
                                        <p:tgtEl>
                                          <p:spTgt spid="1037390"/>
                                        </p:tgtEl>
                                      </p:cBhvr>
                                    </p:animEffect>
                                    <p:set>
                                      <p:cBhvr>
                                        <p:cTn id="7" dur="1" fill="hold">
                                          <p:stCondLst>
                                            <p:cond delay="999"/>
                                          </p:stCondLst>
                                        </p:cTn>
                                        <p:tgtEl>
                                          <p:spTgt spid="1037390"/>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037391"/>
                                        </p:tgtEl>
                                        <p:attrNameLst>
                                          <p:attrName>style.visibility</p:attrName>
                                        </p:attrNameLst>
                                      </p:cBhvr>
                                      <p:to>
                                        <p:strVal val="visible"/>
                                      </p:to>
                                    </p:set>
                                    <p:animEffect transition="in" filter="fade">
                                      <p:cBhvr>
                                        <p:cTn id="10" dur="1000"/>
                                        <p:tgtEl>
                                          <p:spTgt spid="1037391"/>
                                        </p:tgtEl>
                                      </p:cBhvr>
                                    </p:animEffect>
                                  </p:childTnLst>
                                </p:cTn>
                              </p:par>
                              <p:par>
                                <p:cTn id="11" presetID="0" presetClass="path" presetSubtype="0" accel="50000" decel="50000" fill="hold" nodeType="withEffect">
                                  <p:stCondLst>
                                    <p:cond delay="0"/>
                                  </p:stCondLst>
                                  <p:childTnLst>
                                    <p:animMotion origin="layout" path="M 7.77778E-6 7.30805E-7 L -0.40919 0.20097 " pathEditMode="relative" ptsTypes="AA">
                                      <p:cBhvr>
                                        <p:cTn id="12" dur="1000" fill="hold"/>
                                        <p:tgtEl>
                                          <p:spTgt spid="1037460"/>
                                        </p:tgtEl>
                                        <p:attrNameLst>
                                          <p:attrName>ppt_x</p:attrName>
                                          <p:attrName>ppt_y</p:attrName>
                                        </p:attrNameLst>
                                      </p:cBhvr>
                                    </p:animMotion>
                                  </p:childTnLst>
                                </p:cTn>
                              </p:par>
                              <p:par>
                                <p:cTn id="13" presetID="0" presetClass="path" presetSubtype="0" accel="50000" decel="50000" fill="hold" nodeType="withEffect">
                                  <p:stCondLst>
                                    <p:cond delay="0"/>
                                  </p:stCondLst>
                                  <p:childTnLst>
                                    <p:animMotion origin="layout" path="M 1.94444E-6 3.66327E-6 L -0.02014 -0.17415 " pathEditMode="relative" ptsTypes="AA">
                                      <p:cBhvr>
                                        <p:cTn id="14" dur="1000" fill="hold"/>
                                        <p:tgtEl>
                                          <p:spTgt spid="1037461"/>
                                        </p:tgtEl>
                                        <p:attrNameLst>
                                          <p:attrName>ppt_x</p:attrName>
                                          <p:attrName>ppt_y</p:attrName>
                                        </p:attrNameLst>
                                      </p:cBhvr>
                                    </p:animMotion>
                                  </p:childTnLst>
                                </p:cTn>
                              </p:par>
                            </p:childTnLst>
                          </p:cTn>
                        </p:par>
                        <p:par>
                          <p:cTn id="15" fill="hold" nodeType="afterGroup">
                            <p:stCondLst>
                              <p:cond delay="1000"/>
                            </p:stCondLst>
                            <p:childTnLst>
                              <p:par>
                                <p:cTn id="16" presetID="9" presetClass="exit" presetSubtype="0" fill="hold" nodeType="afterEffect">
                                  <p:stCondLst>
                                    <p:cond delay="0"/>
                                  </p:stCondLst>
                                  <p:childTnLst>
                                    <p:animEffect transition="out" filter="dissolve">
                                      <p:cBhvr>
                                        <p:cTn id="17" dur="500"/>
                                        <p:tgtEl>
                                          <p:spTgt spid="1037460"/>
                                        </p:tgtEl>
                                      </p:cBhvr>
                                    </p:animEffect>
                                    <p:set>
                                      <p:cBhvr>
                                        <p:cTn id="18" dur="1" fill="hold">
                                          <p:stCondLst>
                                            <p:cond delay="499"/>
                                          </p:stCondLst>
                                        </p:cTn>
                                        <p:tgtEl>
                                          <p:spTgt spid="1037460"/>
                                        </p:tgtEl>
                                        <p:attrNameLst>
                                          <p:attrName>style.visibility</p:attrName>
                                        </p:attrNameLst>
                                      </p:cBhvr>
                                      <p:to>
                                        <p:strVal val="hidden"/>
                                      </p:to>
                                    </p:set>
                                  </p:childTnLst>
                                </p:cTn>
                              </p:par>
                              <p:par>
                                <p:cTn id="19" presetID="9" presetClass="exit" presetSubtype="0" fill="hold" nodeType="withEffect">
                                  <p:stCondLst>
                                    <p:cond delay="0"/>
                                  </p:stCondLst>
                                  <p:childTnLst>
                                    <p:animEffect transition="out" filter="dissolve">
                                      <p:cBhvr>
                                        <p:cTn id="20" dur="500"/>
                                        <p:tgtEl>
                                          <p:spTgt spid="1037461"/>
                                        </p:tgtEl>
                                      </p:cBhvr>
                                    </p:animEffect>
                                    <p:set>
                                      <p:cBhvr>
                                        <p:cTn id="21" dur="1" fill="hold">
                                          <p:stCondLst>
                                            <p:cond delay="499"/>
                                          </p:stCondLst>
                                        </p:cTn>
                                        <p:tgtEl>
                                          <p:spTgt spid="1037461"/>
                                        </p:tgtEl>
                                        <p:attrNameLst>
                                          <p:attrName>style.visibility</p:attrName>
                                        </p:attrNameLst>
                                      </p:cBhvr>
                                      <p:to>
                                        <p:strVal val="hidden"/>
                                      </p:to>
                                    </p:set>
                                  </p:childTnLst>
                                </p:cTn>
                              </p:par>
                              <p:par>
                                <p:cTn id="22" presetID="9" presetClass="entr" presetSubtype="0" fill="hold" nodeType="withEffect">
                                  <p:stCondLst>
                                    <p:cond delay="0"/>
                                  </p:stCondLst>
                                  <p:childTnLst>
                                    <p:set>
                                      <p:cBhvr>
                                        <p:cTn id="23" dur="1" fill="hold">
                                          <p:stCondLst>
                                            <p:cond delay="0"/>
                                          </p:stCondLst>
                                        </p:cTn>
                                        <p:tgtEl>
                                          <p:spTgt spid="1037462"/>
                                        </p:tgtEl>
                                        <p:attrNameLst>
                                          <p:attrName>style.visibility</p:attrName>
                                        </p:attrNameLst>
                                      </p:cBhvr>
                                      <p:to>
                                        <p:strVal val="visible"/>
                                      </p:to>
                                    </p:set>
                                    <p:animEffect transition="in" filter="dissolve">
                                      <p:cBhvr>
                                        <p:cTn id="24" dur="500"/>
                                        <p:tgtEl>
                                          <p:spTgt spid="1037462"/>
                                        </p:tgtEl>
                                      </p:cBhvr>
                                    </p:animEffect>
                                  </p:childTnLst>
                                </p:cTn>
                              </p:par>
                              <p:par>
                                <p:cTn id="25" presetID="9" presetClass="entr" presetSubtype="0" fill="hold" nodeType="withEffect">
                                  <p:stCondLst>
                                    <p:cond delay="0"/>
                                  </p:stCondLst>
                                  <p:childTnLst>
                                    <p:set>
                                      <p:cBhvr>
                                        <p:cTn id="26" dur="1" fill="hold">
                                          <p:stCondLst>
                                            <p:cond delay="0"/>
                                          </p:stCondLst>
                                        </p:cTn>
                                        <p:tgtEl>
                                          <p:spTgt spid="1037463"/>
                                        </p:tgtEl>
                                        <p:attrNameLst>
                                          <p:attrName>style.visibility</p:attrName>
                                        </p:attrNameLst>
                                      </p:cBhvr>
                                      <p:to>
                                        <p:strVal val="visible"/>
                                      </p:to>
                                    </p:set>
                                    <p:animEffect transition="in" filter="dissolve">
                                      <p:cBhvr>
                                        <p:cTn id="27" dur="500"/>
                                        <p:tgtEl>
                                          <p:spTgt spid="1037463"/>
                                        </p:tgtEl>
                                      </p:cBhvr>
                                    </p:animEffect>
                                  </p:childTnLst>
                                </p:cTn>
                              </p:par>
                            </p:childTnLst>
                          </p:cTn>
                        </p:par>
                        <p:par>
                          <p:cTn id="28" fill="hold" nodeType="afterGroup">
                            <p:stCondLst>
                              <p:cond delay="1500"/>
                            </p:stCondLst>
                            <p:childTnLst>
                              <p:par>
                                <p:cTn id="29" presetID="10" presetClass="exit" presetSubtype="0" fill="hold" nodeType="afterEffect">
                                  <p:stCondLst>
                                    <p:cond delay="0"/>
                                  </p:stCondLst>
                                  <p:childTnLst>
                                    <p:animEffect transition="out" filter="fade">
                                      <p:cBhvr>
                                        <p:cTn id="30" dur="1000"/>
                                        <p:tgtEl>
                                          <p:spTgt spid="1037462"/>
                                        </p:tgtEl>
                                      </p:cBhvr>
                                    </p:animEffect>
                                    <p:set>
                                      <p:cBhvr>
                                        <p:cTn id="31" dur="1" fill="hold">
                                          <p:stCondLst>
                                            <p:cond delay="999"/>
                                          </p:stCondLst>
                                        </p:cTn>
                                        <p:tgtEl>
                                          <p:spTgt spid="1037462"/>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1000"/>
                                        <p:tgtEl>
                                          <p:spTgt spid="1037463"/>
                                        </p:tgtEl>
                                      </p:cBhvr>
                                    </p:animEffect>
                                    <p:set>
                                      <p:cBhvr>
                                        <p:cTn id="34" dur="1" fill="hold">
                                          <p:stCondLst>
                                            <p:cond delay="999"/>
                                          </p:stCondLst>
                                        </p:cTn>
                                        <p:tgtEl>
                                          <p:spTgt spid="1037463"/>
                                        </p:tgtEl>
                                        <p:attrNameLst>
                                          <p:attrName>style.visibility</p:attrName>
                                        </p:attrNameLst>
                                      </p:cBhvr>
                                      <p:to>
                                        <p:strVal val="hidden"/>
                                      </p:to>
                                    </p:set>
                                  </p:childTnLst>
                                </p:cTn>
                              </p:par>
                              <p:par>
                                <p:cTn id="35" presetID="10" presetClass="entr" presetSubtype="0" fill="hold" nodeType="withEffect">
                                  <p:stCondLst>
                                    <p:cond delay="0"/>
                                  </p:stCondLst>
                                  <p:childTnLst>
                                    <p:set>
                                      <p:cBhvr>
                                        <p:cTn id="36" dur="1" fill="hold">
                                          <p:stCondLst>
                                            <p:cond delay="0"/>
                                          </p:stCondLst>
                                        </p:cTn>
                                        <p:tgtEl>
                                          <p:spTgt spid="1037402"/>
                                        </p:tgtEl>
                                        <p:attrNameLst>
                                          <p:attrName>style.visibility</p:attrName>
                                        </p:attrNameLst>
                                      </p:cBhvr>
                                      <p:to>
                                        <p:strVal val="visible"/>
                                      </p:to>
                                    </p:set>
                                    <p:animEffect transition="in" filter="fade">
                                      <p:cBhvr>
                                        <p:cTn id="37" dur="1000"/>
                                        <p:tgtEl>
                                          <p:spTgt spid="1037402"/>
                                        </p:tgtEl>
                                      </p:cBhvr>
                                    </p:animEffect>
                                  </p:childTnLst>
                                </p:cTn>
                              </p:par>
                              <p:par>
                                <p:cTn id="38" presetID="10" presetClass="entr" presetSubtype="0" fill="hold" nodeType="withEffect">
                                  <p:stCondLst>
                                    <p:cond delay="0"/>
                                  </p:stCondLst>
                                  <p:childTnLst>
                                    <p:set>
                                      <p:cBhvr>
                                        <p:cTn id="39" dur="1" fill="hold">
                                          <p:stCondLst>
                                            <p:cond delay="0"/>
                                          </p:stCondLst>
                                        </p:cTn>
                                        <p:tgtEl>
                                          <p:spTgt spid="1037403"/>
                                        </p:tgtEl>
                                        <p:attrNameLst>
                                          <p:attrName>style.visibility</p:attrName>
                                        </p:attrNameLst>
                                      </p:cBhvr>
                                      <p:to>
                                        <p:strVal val="visible"/>
                                      </p:to>
                                    </p:set>
                                    <p:animEffect transition="in" filter="fade">
                                      <p:cBhvr>
                                        <p:cTn id="40" dur="1000"/>
                                        <p:tgtEl>
                                          <p:spTgt spid="103740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nodeType="clickEffect">
                                  <p:stCondLst>
                                    <p:cond delay="0"/>
                                  </p:stCondLst>
                                  <p:childTnLst>
                                    <p:set>
                                      <p:cBhvr>
                                        <p:cTn id="44" dur="1" fill="hold">
                                          <p:stCondLst>
                                            <p:cond delay="0"/>
                                          </p:stCondLst>
                                        </p:cTn>
                                        <p:tgtEl>
                                          <p:spTgt spid="1037407"/>
                                        </p:tgtEl>
                                        <p:attrNameLst>
                                          <p:attrName>style.visibility</p:attrName>
                                        </p:attrNameLst>
                                      </p:cBhvr>
                                      <p:to>
                                        <p:strVal val="visible"/>
                                      </p:to>
                                    </p:set>
                                    <p:animEffect transition="in" filter="dissolve">
                                      <p:cBhvr>
                                        <p:cTn id="45" dur="500"/>
                                        <p:tgtEl>
                                          <p:spTgt spid="1037407"/>
                                        </p:tgtEl>
                                      </p:cBhvr>
                                    </p:animEffect>
                                  </p:childTnLst>
                                </p:cTn>
                              </p:par>
                            </p:childTnLst>
                          </p:cTn>
                        </p:par>
                        <p:par>
                          <p:cTn id="46" fill="hold" nodeType="afterGroup">
                            <p:stCondLst>
                              <p:cond delay="500"/>
                            </p:stCondLst>
                            <p:childTnLst>
                              <p:par>
                                <p:cTn id="47" presetID="9" presetClass="entr" presetSubtype="0" fill="hold" nodeType="afterEffect">
                                  <p:stCondLst>
                                    <p:cond delay="0"/>
                                  </p:stCondLst>
                                  <p:childTnLst>
                                    <p:set>
                                      <p:cBhvr>
                                        <p:cTn id="48" dur="1" fill="hold">
                                          <p:stCondLst>
                                            <p:cond delay="0"/>
                                          </p:stCondLst>
                                        </p:cTn>
                                        <p:tgtEl>
                                          <p:spTgt spid="1037406"/>
                                        </p:tgtEl>
                                        <p:attrNameLst>
                                          <p:attrName>style.visibility</p:attrName>
                                        </p:attrNameLst>
                                      </p:cBhvr>
                                      <p:to>
                                        <p:strVal val="visible"/>
                                      </p:to>
                                    </p:set>
                                    <p:animEffect transition="in" filter="dissolve">
                                      <p:cBhvr>
                                        <p:cTn id="49" dur="500"/>
                                        <p:tgtEl>
                                          <p:spTgt spid="1037406"/>
                                        </p:tgtEl>
                                      </p:cBhvr>
                                    </p:animEffect>
                                  </p:childTnLst>
                                </p:cTn>
                              </p:par>
                              <p:par>
                                <p:cTn id="50" presetID="9" presetClass="entr" presetSubtype="0" fill="hold" nodeType="withEffect">
                                  <p:stCondLst>
                                    <p:cond delay="0"/>
                                  </p:stCondLst>
                                  <p:childTnLst>
                                    <p:set>
                                      <p:cBhvr>
                                        <p:cTn id="51" dur="1" fill="hold">
                                          <p:stCondLst>
                                            <p:cond delay="0"/>
                                          </p:stCondLst>
                                        </p:cTn>
                                        <p:tgtEl>
                                          <p:spTgt spid="1037446"/>
                                        </p:tgtEl>
                                        <p:attrNameLst>
                                          <p:attrName>style.visibility</p:attrName>
                                        </p:attrNameLst>
                                      </p:cBhvr>
                                      <p:to>
                                        <p:strVal val="visible"/>
                                      </p:to>
                                    </p:set>
                                    <p:animEffect transition="in" filter="dissolve">
                                      <p:cBhvr>
                                        <p:cTn id="52" dur="500"/>
                                        <p:tgtEl>
                                          <p:spTgt spid="1037446"/>
                                        </p:tgtEl>
                                      </p:cBhvr>
                                    </p:animEffect>
                                  </p:childTnLst>
                                </p:cTn>
                              </p:par>
                            </p:childTnLst>
                          </p:cTn>
                        </p:par>
                        <p:par>
                          <p:cTn id="53" fill="hold" nodeType="afterGroup">
                            <p:stCondLst>
                              <p:cond delay="1000"/>
                            </p:stCondLst>
                            <p:childTnLst>
                              <p:par>
                                <p:cTn id="54" presetID="9" presetClass="entr" presetSubtype="0" fill="hold" nodeType="afterEffect">
                                  <p:stCondLst>
                                    <p:cond delay="0"/>
                                  </p:stCondLst>
                                  <p:childTnLst>
                                    <p:set>
                                      <p:cBhvr>
                                        <p:cTn id="55" dur="1" fill="hold">
                                          <p:stCondLst>
                                            <p:cond delay="0"/>
                                          </p:stCondLst>
                                        </p:cTn>
                                        <p:tgtEl>
                                          <p:spTgt spid="1037405"/>
                                        </p:tgtEl>
                                        <p:attrNameLst>
                                          <p:attrName>style.visibility</p:attrName>
                                        </p:attrNameLst>
                                      </p:cBhvr>
                                      <p:to>
                                        <p:strVal val="visible"/>
                                      </p:to>
                                    </p:set>
                                    <p:animEffect transition="in" filter="dissolve">
                                      <p:cBhvr>
                                        <p:cTn id="56" dur="500"/>
                                        <p:tgtEl>
                                          <p:spTgt spid="1037405"/>
                                        </p:tgtEl>
                                      </p:cBhvr>
                                    </p:animEffect>
                                  </p:childTnLst>
                                </p:cTn>
                              </p:par>
                              <p:par>
                                <p:cTn id="57" presetID="9" presetClass="entr" presetSubtype="0" fill="hold" nodeType="withEffect">
                                  <p:stCondLst>
                                    <p:cond delay="0"/>
                                  </p:stCondLst>
                                  <p:childTnLst>
                                    <p:set>
                                      <p:cBhvr>
                                        <p:cTn id="58" dur="1" fill="hold">
                                          <p:stCondLst>
                                            <p:cond delay="0"/>
                                          </p:stCondLst>
                                        </p:cTn>
                                        <p:tgtEl>
                                          <p:spTgt spid="1037404"/>
                                        </p:tgtEl>
                                        <p:attrNameLst>
                                          <p:attrName>style.visibility</p:attrName>
                                        </p:attrNameLst>
                                      </p:cBhvr>
                                      <p:to>
                                        <p:strVal val="visible"/>
                                      </p:to>
                                    </p:set>
                                    <p:animEffect transition="in" filter="dissolve">
                                      <p:cBhvr>
                                        <p:cTn id="59" dur="500"/>
                                        <p:tgtEl>
                                          <p:spTgt spid="1037404"/>
                                        </p:tgtEl>
                                      </p:cBhvr>
                                    </p:animEffect>
                                  </p:childTnLst>
                                </p:cTn>
                              </p:par>
                            </p:childTnLst>
                          </p:cTn>
                        </p:par>
                        <p:par>
                          <p:cTn id="60" fill="hold" nodeType="afterGroup">
                            <p:stCondLst>
                              <p:cond delay="1500"/>
                            </p:stCondLst>
                            <p:childTnLst>
                              <p:par>
                                <p:cTn id="61" presetID="3" presetClass="entr" presetSubtype="10" fill="hold" nodeType="afterEffect">
                                  <p:stCondLst>
                                    <p:cond delay="0"/>
                                  </p:stCondLst>
                                  <p:childTnLst>
                                    <p:set>
                                      <p:cBhvr>
                                        <p:cTn id="62" dur="1" fill="hold">
                                          <p:stCondLst>
                                            <p:cond delay="0"/>
                                          </p:stCondLst>
                                        </p:cTn>
                                        <p:tgtEl>
                                          <p:spTgt spid="1037393"/>
                                        </p:tgtEl>
                                        <p:attrNameLst>
                                          <p:attrName>style.visibility</p:attrName>
                                        </p:attrNameLst>
                                      </p:cBhvr>
                                      <p:to>
                                        <p:strVal val="visible"/>
                                      </p:to>
                                    </p:set>
                                    <p:animEffect transition="in" filter="blinds(horizontal)">
                                      <p:cBhvr>
                                        <p:cTn id="63" dur="500"/>
                                        <p:tgtEl>
                                          <p:spTgt spid="103739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1037409"/>
                                        </p:tgtEl>
                                        <p:attrNameLst>
                                          <p:attrName>style.visibility</p:attrName>
                                        </p:attrNameLst>
                                      </p:cBhvr>
                                      <p:to>
                                        <p:strVal val="visible"/>
                                      </p:to>
                                    </p:set>
                                    <p:animEffect transition="in" filter="dissolve">
                                      <p:cBhvr>
                                        <p:cTn id="68" dur="500"/>
                                        <p:tgtEl>
                                          <p:spTgt spid="1037409"/>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1037408"/>
                                        </p:tgtEl>
                                        <p:attrNameLst>
                                          <p:attrName>style.visibility</p:attrName>
                                        </p:attrNameLst>
                                      </p:cBhvr>
                                      <p:to>
                                        <p:strVal val="visible"/>
                                      </p:to>
                                    </p:set>
                                    <p:animEffect transition="in" filter="blinds(horizontal)">
                                      <p:cBhvr>
                                        <p:cTn id="71" dur="500"/>
                                        <p:tgtEl>
                                          <p:spTgt spid="1037408"/>
                                        </p:tgtEl>
                                      </p:cBhvr>
                                    </p:animEffect>
                                  </p:childTnLst>
                                </p:cTn>
                              </p:par>
                            </p:childTnLst>
                          </p:cTn>
                        </p:par>
                        <p:par>
                          <p:cTn id="72" fill="hold" nodeType="afterGroup">
                            <p:stCondLst>
                              <p:cond delay="500"/>
                            </p:stCondLst>
                            <p:childTnLst>
                              <p:par>
                                <p:cTn id="73" presetID="1" presetClass="entr" presetSubtype="0" fill="hold" nodeType="afterEffect">
                                  <p:stCondLst>
                                    <p:cond delay="0"/>
                                  </p:stCondLst>
                                  <p:childTnLst>
                                    <p:set>
                                      <p:cBhvr>
                                        <p:cTn id="74" dur="1" fill="hold">
                                          <p:stCondLst>
                                            <p:cond delay="0"/>
                                          </p:stCondLst>
                                        </p:cTn>
                                        <p:tgtEl>
                                          <p:spTgt spid="1037410"/>
                                        </p:tgtEl>
                                        <p:attrNameLst>
                                          <p:attrName>style.visibility</p:attrName>
                                        </p:attrNameLst>
                                      </p:cBhvr>
                                      <p:to>
                                        <p:strVal val="visible"/>
                                      </p:to>
                                    </p:set>
                                  </p:childTnLst>
                                </p:cTn>
                              </p:par>
                              <p:par>
                                <p:cTn id="75" presetID="0" presetClass="path" presetSubtype="0" accel="50000" decel="50000" fill="hold" nodeType="withEffect">
                                  <p:stCondLst>
                                    <p:cond delay="0"/>
                                  </p:stCondLst>
                                  <p:childTnLst>
                                    <p:animMotion origin="layout" path="M 1.66667E-6 -2.96296E-6 L 0.2125 -0.12222 " pathEditMode="relative" ptsTypes="AA">
                                      <p:cBhvr>
                                        <p:cTn id="76" dur="2000" fill="hold"/>
                                        <p:tgtEl>
                                          <p:spTgt spid="1037410"/>
                                        </p:tgtEl>
                                        <p:attrNameLst>
                                          <p:attrName>ppt_x</p:attrName>
                                          <p:attrName>ppt_y</p:attrName>
                                        </p:attrNameLst>
                                      </p:cBhvr>
                                    </p:animMotion>
                                  </p:childTnLst>
                                </p:cTn>
                              </p:par>
                            </p:childTnLst>
                          </p:cTn>
                        </p:par>
                        <p:par>
                          <p:cTn id="77" fill="hold" nodeType="afterGroup">
                            <p:stCondLst>
                              <p:cond delay="2500"/>
                            </p:stCondLst>
                            <p:childTnLst>
                              <p:par>
                                <p:cTn id="78" presetID="1" presetClass="exit" presetSubtype="0" fill="hold" nodeType="afterEffect">
                                  <p:stCondLst>
                                    <p:cond delay="0"/>
                                  </p:stCondLst>
                                  <p:childTnLst>
                                    <p:set>
                                      <p:cBhvr>
                                        <p:cTn id="79" dur="1" fill="hold">
                                          <p:stCondLst>
                                            <p:cond delay="0"/>
                                          </p:stCondLst>
                                        </p:cTn>
                                        <p:tgtEl>
                                          <p:spTgt spid="1037410"/>
                                        </p:tgtEl>
                                        <p:attrNameLst>
                                          <p:attrName>style.visibility</p:attrName>
                                        </p:attrNameLst>
                                      </p:cBhvr>
                                      <p:to>
                                        <p:strVal val="hidden"/>
                                      </p:to>
                                    </p:set>
                                  </p:childTnLst>
                                </p:cTn>
                              </p:par>
                              <p:par>
                                <p:cTn id="80" presetID="9" presetClass="entr" presetSubtype="0" fill="hold" nodeType="withEffect">
                                  <p:stCondLst>
                                    <p:cond delay="0"/>
                                  </p:stCondLst>
                                  <p:childTnLst>
                                    <p:set>
                                      <p:cBhvr>
                                        <p:cTn id="81" dur="1" fill="hold">
                                          <p:stCondLst>
                                            <p:cond delay="0"/>
                                          </p:stCondLst>
                                        </p:cTn>
                                        <p:tgtEl>
                                          <p:spTgt spid="1037411"/>
                                        </p:tgtEl>
                                        <p:attrNameLst>
                                          <p:attrName>style.visibility</p:attrName>
                                        </p:attrNameLst>
                                      </p:cBhvr>
                                      <p:to>
                                        <p:strVal val="visible"/>
                                      </p:to>
                                    </p:set>
                                    <p:animEffect transition="in" filter="dissolve">
                                      <p:cBhvr>
                                        <p:cTn id="82" dur="500"/>
                                        <p:tgtEl>
                                          <p:spTgt spid="1037411"/>
                                        </p:tgtEl>
                                      </p:cBhvr>
                                    </p:animEffect>
                                  </p:childTnLst>
                                </p:cTn>
                              </p:par>
                            </p:childTnLst>
                          </p:cTn>
                        </p:par>
                        <p:par>
                          <p:cTn id="83" fill="hold" nodeType="afterGroup">
                            <p:stCondLst>
                              <p:cond delay="3000"/>
                            </p:stCondLst>
                            <p:childTnLst>
                              <p:par>
                                <p:cTn id="84" presetID="9" presetClass="entr" presetSubtype="0" fill="hold" nodeType="afterEffect">
                                  <p:stCondLst>
                                    <p:cond delay="0"/>
                                  </p:stCondLst>
                                  <p:childTnLst>
                                    <p:set>
                                      <p:cBhvr>
                                        <p:cTn id="85" dur="1" fill="hold">
                                          <p:stCondLst>
                                            <p:cond delay="0"/>
                                          </p:stCondLst>
                                        </p:cTn>
                                        <p:tgtEl>
                                          <p:spTgt spid="1037412"/>
                                        </p:tgtEl>
                                        <p:attrNameLst>
                                          <p:attrName>style.visibility</p:attrName>
                                        </p:attrNameLst>
                                      </p:cBhvr>
                                      <p:to>
                                        <p:strVal val="visible"/>
                                      </p:to>
                                    </p:set>
                                    <p:animEffect transition="in" filter="dissolve">
                                      <p:cBhvr>
                                        <p:cTn id="86" dur="500"/>
                                        <p:tgtEl>
                                          <p:spTgt spid="1037412"/>
                                        </p:tgtEl>
                                      </p:cBhvr>
                                    </p:animEffect>
                                  </p:childTnLst>
                                </p:cTn>
                              </p:par>
                            </p:childTnLst>
                          </p:cTn>
                        </p:par>
                        <p:par>
                          <p:cTn id="87" fill="hold" nodeType="afterGroup">
                            <p:stCondLst>
                              <p:cond delay="3500"/>
                            </p:stCondLst>
                            <p:childTnLst>
                              <p:par>
                                <p:cTn id="88" presetID="0" presetClass="path" presetSubtype="0" accel="50000" decel="50000" fill="hold" nodeType="afterEffect">
                                  <p:stCondLst>
                                    <p:cond delay="0"/>
                                  </p:stCondLst>
                                  <p:childTnLst>
                                    <p:animMotion origin="layout" path="M 3.88889E-6 -2.22222E-6 L -0.21146 0.125 " pathEditMode="relative" ptsTypes="AA">
                                      <p:cBhvr>
                                        <p:cTn id="89" dur="2000" fill="hold"/>
                                        <p:tgtEl>
                                          <p:spTgt spid="1037412"/>
                                        </p:tgtEl>
                                        <p:attrNameLst>
                                          <p:attrName>ppt_x</p:attrName>
                                          <p:attrName>ppt_y</p:attrName>
                                        </p:attrNameLst>
                                      </p:cBhvr>
                                    </p:animMotion>
                                  </p:childTnLst>
                                </p:cTn>
                              </p:par>
                            </p:childTnLst>
                          </p:cTn>
                        </p:par>
                        <p:par>
                          <p:cTn id="90" fill="hold" nodeType="afterGroup">
                            <p:stCondLst>
                              <p:cond delay="5500"/>
                            </p:stCondLst>
                            <p:childTnLst>
                              <p:par>
                                <p:cTn id="91" presetID="1" presetClass="exit" presetSubtype="0" fill="hold" nodeType="afterEffect">
                                  <p:stCondLst>
                                    <p:cond delay="0"/>
                                  </p:stCondLst>
                                  <p:childTnLst>
                                    <p:set>
                                      <p:cBhvr>
                                        <p:cTn id="92" dur="1" fill="hold">
                                          <p:stCondLst>
                                            <p:cond delay="0"/>
                                          </p:stCondLst>
                                        </p:cTn>
                                        <p:tgtEl>
                                          <p:spTgt spid="1037412"/>
                                        </p:tgtEl>
                                        <p:attrNameLst>
                                          <p:attrName>style.visibility</p:attrName>
                                        </p:attrNameLst>
                                      </p:cBhvr>
                                      <p:to>
                                        <p:strVal val="hidden"/>
                                      </p:to>
                                    </p:set>
                                  </p:childTnLst>
                                </p:cTn>
                              </p:par>
                              <p:par>
                                <p:cTn id="93" presetID="3" presetClass="exit" presetSubtype="10" fill="hold" grpId="1" nodeType="withEffect">
                                  <p:stCondLst>
                                    <p:cond delay="0"/>
                                  </p:stCondLst>
                                  <p:childTnLst>
                                    <p:animEffect transition="out" filter="blinds(horizontal)">
                                      <p:cBhvr>
                                        <p:cTn id="94" dur="500"/>
                                        <p:tgtEl>
                                          <p:spTgt spid="1037408"/>
                                        </p:tgtEl>
                                      </p:cBhvr>
                                    </p:animEffect>
                                    <p:set>
                                      <p:cBhvr>
                                        <p:cTn id="95" dur="1" fill="hold">
                                          <p:stCondLst>
                                            <p:cond delay="499"/>
                                          </p:stCondLst>
                                        </p:cTn>
                                        <p:tgtEl>
                                          <p:spTgt spid="1037408"/>
                                        </p:tgtEl>
                                        <p:attrNameLst>
                                          <p:attrName>style.visibility</p:attrName>
                                        </p:attrNameLst>
                                      </p:cBhvr>
                                      <p:to>
                                        <p:strVal val="hidden"/>
                                      </p:to>
                                    </p:set>
                                  </p:childTnLst>
                                </p:cTn>
                              </p:par>
                              <p:par>
                                <p:cTn id="96" presetID="9" presetClass="entr" presetSubtype="0" fill="hold" nodeType="withEffect">
                                  <p:stCondLst>
                                    <p:cond delay="0"/>
                                  </p:stCondLst>
                                  <p:childTnLst>
                                    <p:set>
                                      <p:cBhvr>
                                        <p:cTn id="97" dur="1" fill="hold">
                                          <p:stCondLst>
                                            <p:cond delay="0"/>
                                          </p:stCondLst>
                                        </p:cTn>
                                        <p:tgtEl>
                                          <p:spTgt spid="1037413"/>
                                        </p:tgtEl>
                                        <p:attrNameLst>
                                          <p:attrName>style.visibility</p:attrName>
                                        </p:attrNameLst>
                                      </p:cBhvr>
                                      <p:to>
                                        <p:strVal val="visible"/>
                                      </p:to>
                                    </p:set>
                                    <p:animEffect transition="in" filter="dissolve">
                                      <p:cBhvr>
                                        <p:cTn id="98" dur="500"/>
                                        <p:tgtEl>
                                          <p:spTgt spid="1037413"/>
                                        </p:tgtEl>
                                      </p:cBhvr>
                                    </p:animEffect>
                                  </p:childTnLst>
                                </p:cTn>
                              </p:par>
                            </p:childTnLst>
                          </p:cTn>
                        </p:par>
                        <p:par>
                          <p:cTn id="99" fill="hold" nodeType="afterGroup">
                            <p:stCondLst>
                              <p:cond delay="6000"/>
                            </p:stCondLst>
                            <p:childTnLst>
                              <p:par>
                                <p:cTn id="100" presetID="9" presetClass="exit" presetSubtype="0" fill="hold" grpId="1" nodeType="afterEffect">
                                  <p:stCondLst>
                                    <p:cond delay="0"/>
                                  </p:stCondLst>
                                  <p:childTnLst>
                                    <p:animEffect transition="out" filter="dissolve">
                                      <p:cBhvr>
                                        <p:cTn id="101" dur="500"/>
                                        <p:tgtEl>
                                          <p:spTgt spid="1037409"/>
                                        </p:tgtEl>
                                      </p:cBhvr>
                                    </p:animEffect>
                                    <p:set>
                                      <p:cBhvr>
                                        <p:cTn id="102" dur="1" fill="hold">
                                          <p:stCondLst>
                                            <p:cond delay="499"/>
                                          </p:stCondLst>
                                        </p:cTn>
                                        <p:tgtEl>
                                          <p:spTgt spid="1037409"/>
                                        </p:tgtEl>
                                        <p:attrNameLst>
                                          <p:attrName>style.visibility</p:attrName>
                                        </p:attrNameLst>
                                      </p:cBhvr>
                                      <p:to>
                                        <p:strVal val="hidden"/>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0"/>
                                          </p:stCondLst>
                                        </p:cTn>
                                        <p:tgtEl>
                                          <p:spTgt spid="1037415"/>
                                        </p:tgtEl>
                                        <p:attrNameLst>
                                          <p:attrName>style.visibility</p:attrName>
                                        </p:attrNameLst>
                                      </p:cBhvr>
                                      <p:to>
                                        <p:strVal val="visible"/>
                                      </p:to>
                                    </p:set>
                                  </p:childTnLst>
                                </p:cTn>
                              </p:par>
                              <p:par>
                                <p:cTn id="107" presetID="9" presetClass="entr" presetSubtype="0" fill="hold" grpId="0" nodeType="withEffect">
                                  <p:stCondLst>
                                    <p:cond delay="0"/>
                                  </p:stCondLst>
                                  <p:childTnLst>
                                    <p:set>
                                      <p:cBhvr>
                                        <p:cTn id="108" dur="1" fill="hold">
                                          <p:stCondLst>
                                            <p:cond delay="0"/>
                                          </p:stCondLst>
                                        </p:cTn>
                                        <p:tgtEl>
                                          <p:spTgt spid="1037416"/>
                                        </p:tgtEl>
                                        <p:attrNameLst>
                                          <p:attrName>style.visibility</p:attrName>
                                        </p:attrNameLst>
                                      </p:cBhvr>
                                      <p:to>
                                        <p:strVal val="visible"/>
                                      </p:to>
                                    </p:set>
                                    <p:animEffect transition="in" filter="dissolve">
                                      <p:cBhvr>
                                        <p:cTn id="109" dur="500"/>
                                        <p:tgtEl>
                                          <p:spTgt spid="1037416"/>
                                        </p:tgtEl>
                                      </p:cBhvr>
                                    </p:animEffect>
                                  </p:childTnLst>
                                </p:cTn>
                              </p:par>
                            </p:childTnLst>
                          </p:cTn>
                        </p:par>
                        <p:par>
                          <p:cTn id="110" fill="hold" nodeType="afterGroup">
                            <p:stCondLst>
                              <p:cond delay="500"/>
                            </p:stCondLst>
                            <p:childTnLst>
                              <p:par>
                                <p:cTn id="111" presetID="3" presetClass="entr" presetSubtype="10" fill="hold" grpId="0" nodeType="afterEffect">
                                  <p:stCondLst>
                                    <p:cond delay="0"/>
                                  </p:stCondLst>
                                  <p:childTnLst>
                                    <p:set>
                                      <p:cBhvr>
                                        <p:cTn id="112" dur="1" fill="hold">
                                          <p:stCondLst>
                                            <p:cond delay="0"/>
                                          </p:stCondLst>
                                        </p:cTn>
                                        <p:tgtEl>
                                          <p:spTgt spid="1037414"/>
                                        </p:tgtEl>
                                        <p:attrNameLst>
                                          <p:attrName>style.visibility</p:attrName>
                                        </p:attrNameLst>
                                      </p:cBhvr>
                                      <p:to>
                                        <p:strVal val="visible"/>
                                      </p:to>
                                    </p:set>
                                    <p:animEffect transition="in" filter="blinds(horizontal)">
                                      <p:cBhvr>
                                        <p:cTn id="113" dur="500"/>
                                        <p:tgtEl>
                                          <p:spTgt spid="1037414"/>
                                        </p:tgtEl>
                                      </p:cBhvr>
                                    </p:animEffect>
                                  </p:childTnLst>
                                </p:cTn>
                              </p:par>
                            </p:childTnLst>
                          </p:cTn>
                        </p:par>
                        <p:par>
                          <p:cTn id="114" fill="hold" nodeType="afterGroup">
                            <p:stCondLst>
                              <p:cond delay="1000"/>
                            </p:stCondLst>
                            <p:childTnLst>
                              <p:par>
                                <p:cTn id="115" presetID="0" presetClass="path" presetSubtype="0" accel="50000" decel="50000" fill="hold" nodeType="afterEffect">
                                  <p:stCondLst>
                                    <p:cond delay="0"/>
                                  </p:stCondLst>
                                  <p:childTnLst>
                                    <p:animMotion origin="layout" path="M 1.38889E-6 -4.44444E-6 L 0.28334 0.18611 " pathEditMode="relative" ptsTypes="AA">
                                      <p:cBhvr>
                                        <p:cTn id="116" dur="2000" fill="hold"/>
                                        <p:tgtEl>
                                          <p:spTgt spid="1037415"/>
                                        </p:tgtEl>
                                        <p:attrNameLst>
                                          <p:attrName>ppt_x</p:attrName>
                                          <p:attrName>ppt_y</p:attrName>
                                        </p:attrNameLst>
                                      </p:cBhvr>
                                    </p:animMotion>
                                  </p:childTnLst>
                                </p:cTn>
                              </p:par>
                            </p:childTnLst>
                          </p:cTn>
                        </p:par>
                        <p:par>
                          <p:cTn id="117" fill="hold" nodeType="afterGroup">
                            <p:stCondLst>
                              <p:cond delay="3000"/>
                            </p:stCondLst>
                            <p:childTnLst>
                              <p:par>
                                <p:cTn id="118" presetID="27" presetClass="entr" presetSubtype="0" fill="hold" grpId="0" nodeType="afterEffect">
                                  <p:stCondLst>
                                    <p:cond delay="0"/>
                                  </p:stCondLst>
                                  <p:iterate type="lt">
                                    <p:tmPct val="50000"/>
                                  </p:iterate>
                                  <p:childTnLst>
                                    <p:set>
                                      <p:cBhvr>
                                        <p:cTn id="119" dur="1" fill="hold">
                                          <p:stCondLst>
                                            <p:cond delay="0"/>
                                          </p:stCondLst>
                                        </p:cTn>
                                        <p:tgtEl>
                                          <p:spTgt spid="1037417"/>
                                        </p:tgtEl>
                                        <p:attrNameLst>
                                          <p:attrName>style.visibility</p:attrName>
                                        </p:attrNameLst>
                                      </p:cBhvr>
                                      <p:to>
                                        <p:strVal val="visible"/>
                                      </p:to>
                                    </p:set>
                                    <p:anim calcmode="discrete" valueType="clr">
                                      <p:cBhvr override="childStyle">
                                        <p:cTn id="120" dur="80"/>
                                        <p:tgtEl>
                                          <p:spTgt spid="1037417"/>
                                        </p:tgtEl>
                                        <p:attrNameLst>
                                          <p:attrName>style.color</p:attrName>
                                        </p:attrNameLst>
                                      </p:cBhvr>
                                      <p:tavLst>
                                        <p:tav tm="0">
                                          <p:val>
                                            <p:clrVal>
                                              <a:schemeClr val="accent2"/>
                                            </p:clrVal>
                                          </p:val>
                                        </p:tav>
                                        <p:tav tm="50000">
                                          <p:val>
                                            <p:clrVal>
                                              <a:schemeClr val="hlink"/>
                                            </p:clrVal>
                                          </p:val>
                                        </p:tav>
                                      </p:tavLst>
                                    </p:anim>
                                    <p:anim calcmode="discrete" valueType="clr">
                                      <p:cBhvr>
                                        <p:cTn id="121" dur="80"/>
                                        <p:tgtEl>
                                          <p:spTgt spid="1037417"/>
                                        </p:tgtEl>
                                        <p:attrNameLst>
                                          <p:attrName>fillcolor</p:attrName>
                                        </p:attrNameLst>
                                      </p:cBhvr>
                                      <p:tavLst>
                                        <p:tav tm="0">
                                          <p:val>
                                            <p:clrVal>
                                              <a:schemeClr val="accent2"/>
                                            </p:clrVal>
                                          </p:val>
                                        </p:tav>
                                        <p:tav tm="50000">
                                          <p:val>
                                            <p:clrVal>
                                              <a:schemeClr val="hlink"/>
                                            </p:clrVal>
                                          </p:val>
                                        </p:tav>
                                      </p:tavLst>
                                    </p:anim>
                                    <p:set>
                                      <p:cBhvr>
                                        <p:cTn id="122" dur="80"/>
                                        <p:tgtEl>
                                          <p:spTgt spid="1037417"/>
                                        </p:tgtEl>
                                        <p:attrNameLst>
                                          <p:attrName>fill.type</p:attrName>
                                        </p:attrNameLst>
                                      </p:cBhvr>
                                      <p:to>
                                        <p:strVal val="solid"/>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3" presetClass="entr" presetSubtype="10" fill="hold" nodeType="clickEffect">
                                  <p:stCondLst>
                                    <p:cond delay="0"/>
                                  </p:stCondLst>
                                  <p:childTnLst>
                                    <p:set>
                                      <p:cBhvr>
                                        <p:cTn id="126" dur="1" fill="hold">
                                          <p:stCondLst>
                                            <p:cond delay="0"/>
                                          </p:stCondLst>
                                        </p:cTn>
                                        <p:tgtEl>
                                          <p:spTgt spid="1037420"/>
                                        </p:tgtEl>
                                        <p:attrNameLst>
                                          <p:attrName>style.visibility</p:attrName>
                                        </p:attrNameLst>
                                      </p:cBhvr>
                                      <p:to>
                                        <p:strVal val="visible"/>
                                      </p:to>
                                    </p:set>
                                    <p:animEffect transition="in" filter="blinds(horizontal)">
                                      <p:cBhvr>
                                        <p:cTn id="127" dur="500"/>
                                        <p:tgtEl>
                                          <p:spTgt spid="1037420"/>
                                        </p:tgtEl>
                                      </p:cBhvr>
                                    </p:animEffect>
                                  </p:childTnLst>
                                </p:cTn>
                              </p:par>
                            </p:childTnLst>
                          </p:cTn>
                        </p:par>
                        <p:par>
                          <p:cTn id="128" fill="hold" nodeType="afterGroup">
                            <p:stCondLst>
                              <p:cond delay="500"/>
                            </p:stCondLst>
                            <p:childTnLst>
                              <p:par>
                                <p:cTn id="129" presetID="3" presetClass="entr" presetSubtype="10" fill="hold" grpId="0" nodeType="afterEffect">
                                  <p:stCondLst>
                                    <p:cond delay="0"/>
                                  </p:stCondLst>
                                  <p:childTnLst>
                                    <p:set>
                                      <p:cBhvr>
                                        <p:cTn id="130" dur="1" fill="hold">
                                          <p:stCondLst>
                                            <p:cond delay="0"/>
                                          </p:stCondLst>
                                        </p:cTn>
                                        <p:tgtEl>
                                          <p:spTgt spid="1037418"/>
                                        </p:tgtEl>
                                        <p:attrNameLst>
                                          <p:attrName>style.visibility</p:attrName>
                                        </p:attrNameLst>
                                      </p:cBhvr>
                                      <p:to>
                                        <p:strVal val="visible"/>
                                      </p:to>
                                    </p:set>
                                    <p:animEffect transition="in" filter="blinds(horizontal)">
                                      <p:cBhvr>
                                        <p:cTn id="131" dur="500"/>
                                        <p:tgtEl>
                                          <p:spTgt spid="1037418"/>
                                        </p:tgtEl>
                                      </p:cBhvr>
                                    </p:animEffect>
                                  </p:childTnLst>
                                </p:cTn>
                              </p:par>
                              <p:par>
                                <p:cTn id="132" presetID="1" presetClass="entr" presetSubtype="0" fill="hold" nodeType="withEffect">
                                  <p:stCondLst>
                                    <p:cond delay="0"/>
                                  </p:stCondLst>
                                  <p:childTnLst>
                                    <p:set>
                                      <p:cBhvr>
                                        <p:cTn id="133" dur="1" fill="hold">
                                          <p:stCondLst>
                                            <p:cond delay="0"/>
                                          </p:stCondLst>
                                        </p:cTn>
                                        <p:tgtEl>
                                          <p:spTgt spid="1037427"/>
                                        </p:tgtEl>
                                        <p:attrNameLst>
                                          <p:attrName>style.visibility</p:attrName>
                                        </p:attrNameLst>
                                      </p:cBhvr>
                                      <p:to>
                                        <p:strVal val="visible"/>
                                      </p:to>
                                    </p:set>
                                  </p:childTnLst>
                                </p:cTn>
                              </p:par>
                            </p:childTnLst>
                          </p:cTn>
                        </p:par>
                        <p:par>
                          <p:cTn id="134" fill="hold" nodeType="afterGroup">
                            <p:stCondLst>
                              <p:cond delay="1000"/>
                            </p:stCondLst>
                            <p:childTnLst>
                              <p:par>
                                <p:cTn id="135" presetID="0" presetClass="path" presetSubtype="0" accel="50000" decel="50000" fill="hold" nodeType="afterEffect">
                                  <p:stCondLst>
                                    <p:cond delay="0"/>
                                  </p:stCondLst>
                                  <p:childTnLst>
                                    <p:animMotion origin="layout" path="M 1.38889E-6 -2.59259E-6 L 0.06875 -0.04306 " pathEditMode="relative" ptsTypes="AA">
                                      <p:cBhvr>
                                        <p:cTn id="136" dur="1000" fill="hold"/>
                                        <p:tgtEl>
                                          <p:spTgt spid="1037427"/>
                                        </p:tgtEl>
                                        <p:attrNameLst>
                                          <p:attrName>ppt_x</p:attrName>
                                          <p:attrName>ppt_y</p:attrName>
                                        </p:attrNameLst>
                                      </p:cBhvr>
                                    </p:animMotion>
                                  </p:childTnLst>
                                </p:cTn>
                              </p:par>
                            </p:childTnLst>
                          </p:cTn>
                        </p:par>
                        <p:par>
                          <p:cTn id="137" fill="hold" nodeType="afterGroup">
                            <p:stCondLst>
                              <p:cond delay="2000"/>
                            </p:stCondLst>
                            <p:childTnLst>
                              <p:par>
                                <p:cTn id="138" presetID="1" presetClass="exit" presetSubtype="0" fill="hold" nodeType="afterEffect">
                                  <p:stCondLst>
                                    <p:cond delay="0"/>
                                  </p:stCondLst>
                                  <p:childTnLst>
                                    <p:set>
                                      <p:cBhvr>
                                        <p:cTn id="139" dur="1" fill="hold">
                                          <p:stCondLst>
                                            <p:cond delay="0"/>
                                          </p:stCondLst>
                                        </p:cTn>
                                        <p:tgtEl>
                                          <p:spTgt spid="1037427"/>
                                        </p:tgtEl>
                                        <p:attrNameLst>
                                          <p:attrName>style.visibility</p:attrName>
                                        </p:attrNameLst>
                                      </p:cBhvr>
                                      <p:to>
                                        <p:strVal val="hidden"/>
                                      </p:to>
                                    </p:set>
                                  </p:childTnLst>
                                </p:cTn>
                              </p:par>
                              <p:par>
                                <p:cTn id="140" presetID="10" presetClass="entr" presetSubtype="0" fill="hold" nodeType="withEffect">
                                  <p:stCondLst>
                                    <p:cond delay="500"/>
                                  </p:stCondLst>
                                  <p:childTnLst>
                                    <p:set>
                                      <p:cBhvr>
                                        <p:cTn id="141" dur="1" fill="hold">
                                          <p:stCondLst>
                                            <p:cond delay="0"/>
                                          </p:stCondLst>
                                        </p:cTn>
                                        <p:tgtEl>
                                          <p:spTgt spid="1037428"/>
                                        </p:tgtEl>
                                        <p:attrNameLst>
                                          <p:attrName>style.visibility</p:attrName>
                                        </p:attrNameLst>
                                      </p:cBhvr>
                                      <p:to>
                                        <p:strVal val="visible"/>
                                      </p:to>
                                    </p:set>
                                    <p:animEffect transition="in" filter="fade">
                                      <p:cBhvr>
                                        <p:cTn id="142" dur="500"/>
                                        <p:tgtEl>
                                          <p:spTgt spid="1037428"/>
                                        </p:tgtEl>
                                      </p:cBhvr>
                                    </p:animEffect>
                                  </p:childTnLst>
                                </p:cTn>
                              </p:par>
                            </p:childTnLst>
                          </p:cTn>
                        </p:par>
                        <p:par>
                          <p:cTn id="143" fill="hold" nodeType="afterGroup">
                            <p:stCondLst>
                              <p:cond delay="3000"/>
                            </p:stCondLst>
                            <p:childTnLst>
                              <p:par>
                                <p:cTn id="144" presetID="10" presetClass="exit" presetSubtype="0" fill="hold" nodeType="afterEffect">
                                  <p:stCondLst>
                                    <p:cond delay="0"/>
                                  </p:stCondLst>
                                  <p:childTnLst>
                                    <p:animEffect transition="out" filter="fade">
                                      <p:cBhvr>
                                        <p:cTn id="145" dur="500"/>
                                        <p:tgtEl>
                                          <p:spTgt spid="1037428"/>
                                        </p:tgtEl>
                                      </p:cBhvr>
                                    </p:animEffect>
                                    <p:set>
                                      <p:cBhvr>
                                        <p:cTn id="146" dur="1" fill="hold">
                                          <p:stCondLst>
                                            <p:cond delay="499"/>
                                          </p:stCondLst>
                                        </p:cTn>
                                        <p:tgtEl>
                                          <p:spTgt spid="1037428"/>
                                        </p:tgtEl>
                                        <p:attrNameLst>
                                          <p:attrName>style.visibility</p:attrName>
                                        </p:attrNameLst>
                                      </p:cBhvr>
                                      <p:to>
                                        <p:strVal val="hidden"/>
                                      </p:to>
                                    </p:set>
                                  </p:childTnLst>
                                </p:cTn>
                              </p:par>
                              <p:par>
                                <p:cTn id="147" presetID="3" presetClass="entr" presetSubtype="10" fill="hold" nodeType="withEffect">
                                  <p:stCondLst>
                                    <p:cond delay="0"/>
                                  </p:stCondLst>
                                  <p:childTnLst>
                                    <p:set>
                                      <p:cBhvr>
                                        <p:cTn id="148" dur="1" fill="hold">
                                          <p:stCondLst>
                                            <p:cond delay="0"/>
                                          </p:stCondLst>
                                        </p:cTn>
                                        <p:tgtEl>
                                          <p:spTgt spid="1037429"/>
                                        </p:tgtEl>
                                        <p:attrNameLst>
                                          <p:attrName>style.visibility</p:attrName>
                                        </p:attrNameLst>
                                      </p:cBhvr>
                                      <p:to>
                                        <p:strVal val="visible"/>
                                      </p:to>
                                    </p:set>
                                    <p:animEffect transition="in" filter="blinds(horizontal)">
                                      <p:cBhvr>
                                        <p:cTn id="149" dur="500"/>
                                        <p:tgtEl>
                                          <p:spTgt spid="1037429"/>
                                        </p:tgtEl>
                                      </p:cBhvr>
                                    </p:animEffect>
                                  </p:childTnLst>
                                </p:cTn>
                              </p:par>
                            </p:childTnLst>
                          </p:cTn>
                        </p:par>
                        <p:par>
                          <p:cTn id="150" fill="hold" nodeType="afterGroup">
                            <p:stCondLst>
                              <p:cond delay="3500"/>
                            </p:stCondLst>
                            <p:childTnLst>
                              <p:par>
                                <p:cTn id="151" presetID="1" presetClass="entr" presetSubtype="0" fill="hold" nodeType="afterEffect">
                                  <p:stCondLst>
                                    <p:cond delay="0"/>
                                  </p:stCondLst>
                                  <p:childTnLst>
                                    <p:set>
                                      <p:cBhvr>
                                        <p:cTn id="152" dur="1" fill="hold">
                                          <p:stCondLst>
                                            <p:cond delay="0"/>
                                          </p:stCondLst>
                                        </p:cTn>
                                        <p:tgtEl>
                                          <p:spTgt spid="1037433"/>
                                        </p:tgtEl>
                                        <p:attrNameLst>
                                          <p:attrName>style.visibility</p:attrName>
                                        </p:attrNameLst>
                                      </p:cBhvr>
                                      <p:to>
                                        <p:strVal val="visible"/>
                                      </p:to>
                                    </p:set>
                                  </p:childTnLst>
                                </p:cTn>
                              </p:par>
                              <p:par>
                                <p:cTn id="153" presetID="0" presetClass="path" presetSubtype="0" accel="50000" decel="50000" fill="hold" nodeType="withEffect">
                                  <p:stCondLst>
                                    <p:cond delay="0"/>
                                  </p:stCondLst>
                                  <p:childTnLst>
                                    <p:animMotion origin="layout" path="M 1.94444E-6 -1.85185E-6 L 0.04948 -0.03171 L -0.04358 -0.09004 L 0.01354 -0.12778 " pathEditMode="relative" rAng="0" ptsTypes="AAAA">
                                      <p:cBhvr>
                                        <p:cTn id="154" dur="1000" fill="hold"/>
                                        <p:tgtEl>
                                          <p:spTgt spid="1037433"/>
                                        </p:tgtEl>
                                        <p:attrNameLst>
                                          <p:attrName>ppt_x</p:attrName>
                                          <p:attrName>ppt_y</p:attrName>
                                        </p:attrNameLst>
                                      </p:cBhvr>
                                      <p:rCtr x="295" y="-6389"/>
                                    </p:animMotion>
                                  </p:childTnLst>
                                </p:cTn>
                              </p:par>
                            </p:childTnLst>
                          </p:cTn>
                        </p:par>
                        <p:par>
                          <p:cTn id="155" fill="hold" nodeType="afterGroup">
                            <p:stCondLst>
                              <p:cond delay="4500"/>
                            </p:stCondLst>
                            <p:childTnLst>
                              <p:par>
                                <p:cTn id="156" presetID="1" presetClass="exit" presetSubtype="0" fill="hold" nodeType="afterEffect">
                                  <p:stCondLst>
                                    <p:cond delay="0"/>
                                  </p:stCondLst>
                                  <p:childTnLst>
                                    <p:set>
                                      <p:cBhvr>
                                        <p:cTn id="157" dur="1" fill="hold">
                                          <p:stCondLst>
                                            <p:cond delay="0"/>
                                          </p:stCondLst>
                                        </p:cTn>
                                        <p:tgtEl>
                                          <p:spTgt spid="1037433"/>
                                        </p:tgtEl>
                                        <p:attrNameLst>
                                          <p:attrName>style.visibility</p:attrName>
                                        </p:attrNameLst>
                                      </p:cBhvr>
                                      <p:to>
                                        <p:strVal val="hidden"/>
                                      </p:to>
                                    </p:set>
                                  </p:childTnLst>
                                </p:cTn>
                              </p:par>
                              <p:par>
                                <p:cTn id="158" presetID="10" presetClass="entr" presetSubtype="0" fill="hold" nodeType="withEffect">
                                  <p:stCondLst>
                                    <p:cond delay="0"/>
                                  </p:stCondLst>
                                  <p:childTnLst>
                                    <p:set>
                                      <p:cBhvr>
                                        <p:cTn id="159" dur="1" fill="hold">
                                          <p:stCondLst>
                                            <p:cond delay="0"/>
                                          </p:stCondLst>
                                        </p:cTn>
                                        <p:tgtEl>
                                          <p:spTgt spid="1037447"/>
                                        </p:tgtEl>
                                        <p:attrNameLst>
                                          <p:attrName>style.visibility</p:attrName>
                                        </p:attrNameLst>
                                      </p:cBhvr>
                                      <p:to>
                                        <p:strVal val="visible"/>
                                      </p:to>
                                    </p:set>
                                    <p:animEffect transition="in" filter="fade">
                                      <p:cBhvr>
                                        <p:cTn id="160" dur="500"/>
                                        <p:tgtEl>
                                          <p:spTgt spid="1037447"/>
                                        </p:tgtEl>
                                      </p:cBhvr>
                                    </p:animEffect>
                                  </p:childTnLst>
                                </p:cTn>
                              </p:par>
                              <p:par>
                                <p:cTn id="161" presetID="10" presetClass="exit" presetSubtype="0" fill="hold" nodeType="withEffect">
                                  <p:stCondLst>
                                    <p:cond delay="0"/>
                                  </p:stCondLst>
                                  <p:childTnLst>
                                    <p:animEffect transition="out" filter="fade">
                                      <p:cBhvr>
                                        <p:cTn id="162" dur="500"/>
                                        <p:tgtEl>
                                          <p:spTgt spid="1037447"/>
                                        </p:tgtEl>
                                      </p:cBhvr>
                                    </p:animEffect>
                                    <p:set>
                                      <p:cBhvr>
                                        <p:cTn id="163" dur="1" fill="hold">
                                          <p:stCondLst>
                                            <p:cond delay="499"/>
                                          </p:stCondLst>
                                        </p:cTn>
                                        <p:tgtEl>
                                          <p:spTgt spid="1037447"/>
                                        </p:tgtEl>
                                        <p:attrNameLst>
                                          <p:attrName>style.visibility</p:attrName>
                                        </p:attrNameLst>
                                      </p:cBhvr>
                                      <p:to>
                                        <p:strVal val="hidden"/>
                                      </p:to>
                                    </p:set>
                                  </p:childTnLst>
                                </p:cTn>
                              </p:par>
                              <p:par>
                                <p:cTn id="164" presetID="3" presetClass="entr" presetSubtype="10" fill="hold" nodeType="withEffect">
                                  <p:stCondLst>
                                    <p:cond delay="0"/>
                                  </p:stCondLst>
                                  <p:childTnLst>
                                    <p:set>
                                      <p:cBhvr>
                                        <p:cTn id="165" dur="1" fill="hold">
                                          <p:stCondLst>
                                            <p:cond delay="0"/>
                                          </p:stCondLst>
                                        </p:cTn>
                                        <p:tgtEl>
                                          <p:spTgt spid="1037438"/>
                                        </p:tgtEl>
                                        <p:attrNameLst>
                                          <p:attrName>style.visibility</p:attrName>
                                        </p:attrNameLst>
                                      </p:cBhvr>
                                      <p:to>
                                        <p:strVal val="visible"/>
                                      </p:to>
                                    </p:set>
                                    <p:animEffect transition="in" filter="blinds(horizontal)">
                                      <p:cBhvr>
                                        <p:cTn id="166" dur="500"/>
                                        <p:tgtEl>
                                          <p:spTgt spid="1037438"/>
                                        </p:tgtEl>
                                      </p:cBhvr>
                                    </p:animEffect>
                                  </p:childTnLst>
                                </p:cTn>
                              </p:par>
                            </p:childTnLst>
                          </p:cTn>
                        </p:par>
                        <p:par>
                          <p:cTn id="167" fill="hold" nodeType="afterGroup">
                            <p:stCondLst>
                              <p:cond delay="5000"/>
                            </p:stCondLst>
                            <p:childTnLst>
                              <p:par>
                                <p:cTn id="168" presetID="1" presetClass="entr" presetSubtype="0" fill="hold" nodeType="afterEffect">
                                  <p:stCondLst>
                                    <p:cond delay="0"/>
                                  </p:stCondLst>
                                  <p:childTnLst>
                                    <p:set>
                                      <p:cBhvr>
                                        <p:cTn id="169" dur="1" fill="hold">
                                          <p:stCondLst>
                                            <p:cond delay="0"/>
                                          </p:stCondLst>
                                        </p:cTn>
                                        <p:tgtEl>
                                          <p:spTgt spid="1037433"/>
                                        </p:tgtEl>
                                        <p:attrNameLst>
                                          <p:attrName>style.visibility</p:attrName>
                                        </p:attrNameLst>
                                      </p:cBhvr>
                                      <p:to>
                                        <p:strVal val="visible"/>
                                      </p:to>
                                    </p:set>
                                  </p:childTnLst>
                                </p:cTn>
                              </p:par>
                            </p:childTnLst>
                          </p:cTn>
                        </p:par>
                        <p:par>
                          <p:cTn id="170" fill="hold" nodeType="afterGroup">
                            <p:stCondLst>
                              <p:cond delay="5000"/>
                            </p:stCondLst>
                            <p:childTnLst>
                              <p:par>
                                <p:cTn id="171" presetID="0" presetClass="path" presetSubtype="0" accel="50000" decel="50000" fill="hold" nodeType="afterEffect">
                                  <p:stCondLst>
                                    <p:cond delay="0"/>
                                  </p:stCondLst>
                                  <p:childTnLst>
                                    <p:animMotion origin="layout" path="M 0.01354 -0.12778 L -0.04514 -0.09074 L -0.13681 -0.14907 L -0.19167 -0.11111 " pathEditMode="relative" rAng="0" ptsTypes="AAAA">
                                      <p:cBhvr>
                                        <p:cTn id="172" dur="1000" fill="hold"/>
                                        <p:tgtEl>
                                          <p:spTgt spid="1037433"/>
                                        </p:tgtEl>
                                        <p:attrNameLst>
                                          <p:attrName>ppt_x</p:attrName>
                                          <p:attrName>ppt_y</p:attrName>
                                        </p:attrNameLst>
                                      </p:cBhvr>
                                      <p:rCtr x="-10260" y="787"/>
                                    </p:animMotion>
                                  </p:childTnLst>
                                </p:cTn>
                              </p:par>
                            </p:childTnLst>
                          </p:cTn>
                        </p:par>
                        <p:par>
                          <p:cTn id="173" fill="hold" nodeType="afterGroup">
                            <p:stCondLst>
                              <p:cond delay="6000"/>
                            </p:stCondLst>
                            <p:childTnLst>
                              <p:par>
                                <p:cTn id="174" presetID="1" presetClass="exit" presetSubtype="0" fill="hold" nodeType="afterEffect">
                                  <p:stCondLst>
                                    <p:cond delay="0"/>
                                  </p:stCondLst>
                                  <p:childTnLst>
                                    <p:set>
                                      <p:cBhvr>
                                        <p:cTn id="175" dur="1" fill="hold">
                                          <p:stCondLst>
                                            <p:cond delay="0"/>
                                          </p:stCondLst>
                                        </p:cTn>
                                        <p:tgtEl>
                                          <p:spTgt spid="1037433"/>
                                        </p:tgtEl>
                                        <p:attrNameLst>
                                          <p:attrName>style.visibility</p:attrName>
                                        </p:attrNameLst>
                                      </p:cBhvr>
                                      <p:to>
                                        <p:strVal val="hidden"/>
                                      </p:to>
                                    </p:set>
                                  </p:childTnLst>
                                </p:cTn>
                              </p:par>
                              <p:par>
                                <p:cTn id="176" presetID="10" presetClass="entr" presetSubtype="0" fill="hold" nodeType="withEffect">
                                  <p:stCondLst>
                                    <p:cond delay="0"/>
                                  </p:stCondLst>
                                  <p:childTnLst>
                                    <p:set>
                                      <p:cBhvr>
                                        <p:cTn id="177" dur="1" fill="hold">
                                          <p:stCondLst>
                                            <p:cond delay="0"/>
                                          </p:stCondLst>
                                        </p:cTn>
                                        <p:tgtEl>
                                          <p:spTgt spid="1037442"/>
                                        </p:tgtEl>
                                        <p:attrNameLst>
                                          <p:attrName>style.visibility</p:attrName>
                                        </p:attrNameLst>
                                      </p:cBhvr>
                                      <p:to>
                                        <p:strVal val="visible"/>
                                      </p:to>
                                    </p:set>
                                    <p:animEffect transition="in" filter="fade">
                                      <p:cBhvr>
                                        <p:cTn id="178" dur="500"/>
                                        <p:tgtEl>
                                          <p:spTgt spid="1037442"/>
                                        </p:tgtEl>
                                      </p:cBhvr>
                                    </p:animEffect>
                                  </p:childTnLst>
                                </p:cTn>
                              </p:par>
                            </p:childTnLst>
                          </p:cTn>
                        </p:par>
                        <p:par>
                          <p:cTn id="179" fill="hold" nodeType="afterGroup">
                            <p:stCondLst>
                              <p:cond delay="6500"/>
                            </p:stCondLst>
                            <p:childTnLst>
                              <p:par>
                                <p:cTn id="180" presetID="10" presetClass="exit" presetSubtype="0" fill="hold" nodeType="afterEffect">
                                  <p:stCondLst>
                                    <p:cond delay="0"/>
                                  </p:stCondLst>
                                  <p:childTnLst>
                                    <p:animEffect transition="out" filter="fade">
                                      <p:cBhvr>
                                        <p:cTn id="181" dur="500"/>
                                        <p:tgtEl>
                                          <p:spTgt spid="1037442"/>
                                        </p:tgtEl>
                                      </p:cBhvr>
                                    </p:animEffect>
                                    <p:set>
                                      <p:cBhvr>
                                        <p:cTn id="182" dur="1" fill="hold">
                                          <p:stCondLst>
                                            <p:cond delay="499"/>
                                          </p:stCondLst>
                                        </p:cTn>
                                        <p:tgtEl>
                                          <p:spTgt spid="1037442"/>
                                        </p:tgtEl>
                                        <p:attrNameLst>
                                          <p:attrName>style.visibility</p:attrName>
                                        </p:attrNameLst>
                                      </p:cBhvr>
                                      <p:to>
                                        <p:strVal val="hidden"/>
                                      </p:to>
                                    </p:set>
                                  </p:childTnLst>
                                </p:cTn>
                              </p:par>
                              <p:par>
                                <p:cTn id="183" presetID="1" presetClass="entr" presetSubtype="0" fill="hold" nodeType="withEffect">
                                  <p:stCondLst>
                                    <p:cond delay="0"/>
                                  </p:stCondLst>
                                  <p:childTnLst>
                                    <p:set>
                                      <p:cBhvr>
                                        <p:cTn id="184" dur="1" fill="hold">
                                          <p:stCondLst>
                                            <p:cond delay="0"/>
                                          </p:stCondLst>
                                        </p:cTn>
                                        <p:tgtEl>
                                          <p:spTgt spid="1037443"/>
                                        </p:tgtEl>
                                        <p:attrNameLst>
                                          <p:attrName>style.visibility</p:attrName>
                                        </p:attrNameLst>
                                      </p:cBhvr>
                                      <p:to>
                                        <p:strVal val="visible"/>
                                      </p:to>
                                    </p:set>
                                  </p:childTnLst>
                                </p:cTn>
                              </p:par>
                              <p:par>
                                <p:cTn id="185" presetID="0" presetClass="path" presetSubtype="0" accel="50000" decel="50000" fill="hold" nodeType="withEffect">
                                  <p:stCondLst>
                                    <p:cond delay="0"/>
                                  </p:stCondLst>
                                  <p:childTnLst>
                                    <p:animMotion origin="layout" path="M -0.0059 0.00764 L 0.04896 -0.02893 L 0.14219 0.0294 L 0.19306 -0.00625 " pathEditMode="relative" rAng="0" ptsTypes="AAAA">
                                      <p:cBhvr>
                                        <p:cTn id="186" dur="1000" fill="hold"/>
                                        <p:tgtEl>
                                          <p:spTgt spid="1037443"/>
                                        </p:tgtEl>
                                        <p:attrNameLst>
                                          <p:attrName>ppt_x</p:attrName>
                                          <p:attrName>ppt_y</p:attrName>
                                        </p:attrNameLst>
                                      </p:cBhvr>
                                      <p:rCtr x="9948" y="-741"/>
                                    </p:animMotion>
                                  </p:childTnLst>
                                </p:cTn>
                              </p:par>
                            </p:childTnLst>
                          </p:cTn>
                        </p:par>
                        <p:par>
                          <p:cTn id="187" fill="hold" nodeType="afterGroup">
                            <p:stCondLst>
                              <p:cond delay="7500"/>
                            </p:stCondLst>
                            <p:childTnLst>
                              <p:par>
                                <p:cTn id="188" presetID="1" presetClass="exit" presetSubtype="0" fill="hold" nodeType="afterEffect">
                                  <p:stCondLst>
                                    <p:cond delay="0"/>
                                  </p:stCondLst>
                                  <p:childTnLst>
                                    <p:set>
                                      <p:cBhvr>
                                        <p:cTn id="189" dur="1" fill="hold">
                                          <p:stCondLst>
                                            <p:cond delay="0"/>
                                          </p:stCondLst>
                                        </p:cTn>
                                        <p:tgtEl>
                                          <p:spTgt spid="1037443"/>
                                        </p:tgtEl>
                                        <p:attrNameLst>
                                          <p:attrName>style.visibility</p:attrName>
                                        </p:attrNameLst>
                                      </p:cBhvr>
                                      <p:to>
                                        <p:strVal val="hidden"/>
                                      </p:to>
                                    </p:set>
                                  </p:childTnLst>
                                </p:cTn>
                              </p:par>
                              <p:par>
                                <p:cTn id="190" presetID="3" presetClass="exit" presetSubtype="10" fill="hold" nodeType="withEffect">
                                  <p:stCondLst>
                                    <p:cond delay="0"/>
                                  </p:stCondLst>
                                  <p:childTnLst>
                                    <p:animEffect transition="out" filter="blinds(horizontal)">
                                      <p:cBhvr>
                                        <p:cTn id="191" dur="500"/>
                                        <p:tgtEl>
                                          <p:spTgt spid="1037438"/>
                                        </p:tgtEl>
                                      </p:cBhvr>
                                    </p:animEffect>
                                    <p:set>
                                      <p:cBhvr>
                                        <p:cTn id="192" dur="1" fill="hold">
                                          <p:stCondLst>
                                            <p:cond delay="499"/>
                                          </p:stCondLst>
                                        </p:cTn>
                                        <p:tgtEl>
                                          <p:spTgt spid="1037438"/>
                                        </p:tgtEl>
                                        <p:attrNameLst>
                                          <p:attrName>style.visibility</p:attrName>
                                        </p:attrNameLst>
                                      </p:cBhvr>
                                      <p:to>
                                        <p:strVal val="hidden"/>
                                      </p:to>
                                    </p:set>
                                  </p:childTnLst>
                                </p:cTn>
                              </p:par>
                              <p:par>
                                <p:cTn id="193" presetID="10" presetClass="entr" presetSubtype="0" fill="hold" nodeType="withEffect">
                                  <p:stCondLst>
                                    <p:cond delay="0"/>
                                  </p:stCondLst>
                                  <p:childTnLst>
                                    <p:set>
                                      <p:cBhvr>
                                        <p:cTn id="194" dur="1" fill="hold">
                                          <p:stCondLst>
                                            <p:cond delay="0"/>
                                          </p:stCondLst>
                                        </p:cTn>
                                        <p:tgtEl>
                                          <p:spTgt spid="1037447"/>
                                        </p:tgtEl>
                                        <p:attrNameLst>
                                          <p:attrName>style.visibility</p:attrName>
                                        </p:attrNameLst>
                                      </p:cBhvr>
                                      <p:to>
                                        <p:strVal val="visible"/>
                                      </p:to>
                                    </p:set>
                                    <p:animEffect transition="in" filter="fade">
                                      <p:cBhvr>
                                        <p:cTn id="195" dur="500"/>
                                        <p:tgtEl>
                                          <p:spTgt spid="1037447"/>
                                        </p:tgtEl>
                                      </p:cBhvr>
                                    </p:animEffect>
                                  </p:childTnLst>
                                </p:cTn>
                              </p:par>
                            </p:childTnLst>
                          </p:cTn>
                        </p:par>
                        <p:par>
                          <p:cTn id="196" fill="hold" nodeType="afterGroup">
                            <p:stCondLst>
                              <p:cond delay="8000"/>
                            </p:stCondLst>
                            <p:childTnLst>
                              <p:par>
                                <p:cTn id="197" presetID="10" presetClass="exit" presetSubtype="0" fill="hold" nodeType="afterEffect">
                                  <p:stCondLst>
                                    <p:cond delay="0"/>
                                  </p:stCondLst>
                                  <p:childTnLst>
                                    <p:animEffect transition="out" filter="fade">
                                      <p:cBhvr>
                                        <p:cTn id="198" dur="500"/>
                                        <p:tgtEl>
                                          <p:spTgt spid="1037447"/>
                                        </p:tgtEl>
                                      </p:cBhvr>
                                    </p:animEffect>
                                    <p:set>
                                      <p:cBhvr>
                                        <p:cTn id="199" dur="1" fill="hold">
                                          <p:stCondLst>
                                            <p:cond delay="499"/>
                                          </p:stCondLst>
                                        </p:cTn>
                                        <p:tgtEl>
                                          <p:spTgt spid="1037447"/>
                                        </p:tgtEl>
                                        <p:attrNameLst>
                                          <p:attrName>style.visibility</p:attrName>
                                        </p:attrNameLst>
                                      </p:cBhvr>
                                      <p:to>
                                        <p:strVal val="hidden"/>
                                      </p:to>
                                    </p:set>
                                  </p:childTnLst>
                                </p:cTn>
                              </p:par>
                              <p:par>
                                <p:cTn id="200" presetID="3" presetClass="entr" presetSubtype="10" fill="hold" nodeType="withEffect">
                                  <p:stCondLst>
                                    <p:cond delay="0"/>
                                  </p:stCondLst>
                                  <p:childTnLst>
                                    <p:set>
                                      <p:cBhvr>
                                        <p:cTn id="201" dur="1" fill="hold">
                                          <p:stCondLst>
                                            <p:cond delay="0"/>
                                          </p:stCondLst>
                                        </p:cTn>
                                        <p:tgtEl>
                                          <p:spTgt spid="1037434"/>
                                        </p:tgtEl>
                                        <p:attrNameLst>
                                          <p:attrName>style.visibility</p:attrName>
                                        </p:attrNameLst>
                                      </p:cBhvr>
                                      <p:to>
                                        <p:strVal val="visible"/>
                                      </p:to>
                                    </p:set>
                                    <p:animEffect transition="in" filter="blinds(horizontal)">
                                      <p:cBhvr>
                                        <p:cTn id="202" dur="500"/>
                                        <p:tgtEl>
                                          <p:spTgt spid="1037434"/>
                                        </p:tgtEl>
                                      </p:cBhvr>
                                    </p:animEffect>
                                  </p:childTnLst>
                                </p:cTn>
                              </p:par>
                            </p:childTnLst>
                          </p:cTn>
                        </p:par>
                        <p:par>
                          <p:cTn id="203" fill="hold" nodeType="afterGroup">
                            <p:stCondLst>
                              <p:cond delay="8500"/>
                            </p:stCondLst>
                            <p:childTnLst>
                              <p:par>
                                <p:cTn id="204" presetID="1" presetClass="entr" presetSubtype="0" fill="hold" nodeType="afterEffect">
                                  <p:stCondLst>
                                    <p:cond delay="0"/>
                                  </p:stCondLst>
                                  <p:childTnLst>
                                    <p:set>
                                      <p:cBhvr>
                                        <p:cTn id="205" dur="1" fill="hold">
                                          <p:stCondLst>
                                            <p:cond delay="0"/>
                                          </p:stCondLst>
                                        </p:cTn>
                                        <p:tgtEl>
                                          <p:spTgt spid="1037444"/>
                                        </p:tgtEl>
                                        <p:attrNameLst>
                                          <p:attrName>style.visibility</p:attrName>
                                        </p:attrNameLst>
                                      </p:cBhvr>
                                      <p:to>
                                        <p:strVal val="visible"/>
                                      </p:to>
                                    </p:set>
                                  </p:childTnLst>
                                </p:cTn>
                              </p:par>
                              <p:par>
                                <p:cTn id="206" presetID="0" presetClass="path" presetSubtype="0" accel="50000" decel="50000" fill="hold" nodeType="withEffect">
                                  <p:stCondLst>
                                    <p:cond delay="0"/>
                                  </p:stCondLst>
                                  <p:childTnLst>
                                    <p:animMotion origin="layout" path="M -5.55556E-7 -4.07407E-6 L 0.05174 -0.03171 L -0.10139 -0.12268 L -0.05052 -0.15208 " pathEditMode="relative" rAng="0" ptsTypes="AAAA">
                                      <p:cBhvr>
                                        <p:cTn id="207" dur="2000" fill="hold"/>
                                        <p:tgtEl>
                                          <p:spTgt spid="1037444"/>
                                        </p:tgtEl>
                                        <p:attrNameLst>
                                          <p:attrName>ppt_x</p:attrName>
                                          <p:attrName>ppt_y</p:attrName>
                                        </p:attrNameLst>
                                      </p:cBhvr>
                                      <p:rCtr x="-2483" y="-7616"/>
                                    </p:animMotion>
                                  </p:childTnLst>
                                </p:cTn>
                              </p:par>
                            </p:childTnLst>
                          </p:cTn>
                        </p:par>
                        <p:par>
                          <p:cTn id="208" fill="hold" nodeType="afterGroup">
                            <p:stCondLst>
                              <p:cond delay="10500"/>
                            </p:stCondLst>
                            <p:childTnLst>
                              <p:par>
                                <p:cTn id="209" presetID="1" presetClass="exit" presetSubtype="0" fill="hold" nodeType="afterEffect">
                                  <p:stCondLst>
                                    <p:cond delay="0"/>
                                  </p:stCondLst>
                                  <p:childTnLst>
                                    <p:set>
                                      <p:cBhvr>
                                        <p:cTn id="210" dur="1" fill="hold">
                                          <p:stCondLst>
                                            <p:cond delay="0"/>
                                          </p:stCondLst>
                                        </p:cTn>
                                        <p:tgtEl>
                                          <p:spTgt spid="1037444"/>
                                        </p:tgtEl>
                                        <p:attrNameLst>
                                          <p:attrName>style.visibility</p:attrName>
                                        </p:attrNameLst>
                                      </p:cBhvr>
                                      <p:to>
                                        <p:strVal val="hidden"/>
                                      </p:to>
                                    </p:set>
                                  </p:childTnLst>
                                </p:cTn>
                              </p:par>
                              <p:par>
                                <p:cTn id="211" presetID="10" presetClass="entr" presetSubtype="0" fill="hold" nodeType="withEffect">
                                  <p:stCondLst>
                                    <p:cond delay="500"/>
                                  </p:stCondLst>
                                  <p:childTnLst>
                                    <p:set>
                                      <p:cBhvr>
                                        <p:cTn id="212" dur="1" fill="hold">
                                          <p:stCondLst>
                                            <p:cond delay="0"/>
                                          </p:stCondLst>
                                        </p:cTn>
                                        <p:tgtEl>
                                          <p:spTgt spid="1037445"/>
                                        </p:tgtEl>
                                        <p:attrNameLst>
                                          <p:attrName>style.visibility</p:attrName>
                                        </p:attrNameLst>
                                      </p:cBhvr>
                                      <p:to>
                                        <p:strVal val="visible"/>
                                      </p:to>
                                    </p:set>
                                    <p:animEffect transition="in" filter="fade">
                                      <p:cBhvr>
                                        <p:cTn id="213" dur="500"/>
                                        <p:tgtEl>
                                          <p:spTgt spid="1037445"/>
                                        </p:tgtEl>
                                      </p:cBhvr>
                                    </p:animEffect>
                                  </p:childTnLst>
                                </p:cTn>
                              </p:par>
                            </p:childTnLst>
                          </p:cTn>
                        </p:par>
                        <p:par>
                          <p:cTn id="214" fill="hold" nodeType="afterGroup">
                            <p:stCondLst>
                              <p:cond delay="11500"/>
                            </p:stCondLst>
                            <p:childTnLst>
                              <p:par>
                                <p:cTn id="215" presetID="10" presetClass="exit" presetSubtype="0" fill="hold" nodeType="afterEffect">
                                  <p:stCondLst>
                                    <p:cond delay="0"/>
                                  </p:stCondLst>
                                  <p:childTnLst>
                                    <p:animEffect transition="out" filter="fade">
                                      <p:cBhvr>
                                        <p:cTn id="216" dur="500"/>
                                        <p:tgtEl>
                                          <p:spTgt spid="1037445"/>
                                        </p:tgtEl>
                                      </p:cBhvr>
                                    </p:animEffect>
                                    <p:set>
                                      <p:cBhvr>
                                        <p:cTn id="217" dur="1" fill="hold">
                                          <p:stCondLst>
                                            <p:cond delay="499"/>
                                          </p:stCondLst>
                                        </p:cTn>
                                        <p:tgtEl>
                                          <p:spTgt spid="1037445"/>
                                        </p:tgtEl>
                                        <p:attrNameLst>
                                          <p:attrName>style.visibility</p:attrName>
                                        </p:attrNameLst>
                                      </p:cBhvr>
                                      <p:to>
                                        <p:strVal val="hidden"/>
                                      </p:to>
                                    </p:set>
                                  </p:childTnLst>
                                </p:cTn>
                              </p:par>
                              <p:par>
                                <p:cTn id="218" presetID="1" presetClass="entr" presetSubtype="0" fill="hold" nodeType="withEffect">
                                  <p:stCondLst>
                                    <p:cond delay="0"/>
                                  </p:stCondLst>
                                  <p:childTnLst>
                                    <p:set>
                                      <p:cBhvr>
                                        <p:cTn id="219" dur="1" fill="hold">
                                          <p:stCondLst>
                                            <p:cond delay="0"/>
                                          </p:stCondLst>
                                        </p:cTn>
                                        <p:tgtEl>
                                          <p:spTgt spid="1037444"/>
                                        </p:tgtEl>
                                        <p:attrNameLst>
                                          <p:attrName>style.visibility</p:attrName>
                                        </p:attrNameLst>
                                      </p:cBhvr>
                                      <p:to>
                                        <p:strVal val="visible"/>
                                      </p:to>
                                    </p:set>
                                  </p:childTnLst>
                                </p:cTn>
                              </p:par>
                              <p:par>
                                <p:cTn id="220" presetID="3" presetClass="entr" presetSubtype="10" fill="hold" nodeType="withEffect">
                                  <p:stCondLst>
                                    <p:cond delay="0"/>
                                  </p:stCondLst>
                                  <p:childTnLst>
                                    <p:set>
                                      <p:cBhvr>
                                        <p:cTn id="221" dur="1" fill="hold">
                                          <p:stCondLst>
                                            <p:cond delay="0"/>
                                          </p:stCondLst>
                                        </p:cTn>
                                        <p:tgtEl>
                                          <p:spTgt spid="1037448"/>
                                        </p:tgtEl>
                                        <p:attrNameLst>
                                          <p:attrName>style.visibility</p:attrName>
                                        </p:attrNameLst>
                                      </p:cBhvr>
                                      <p:to>
                                        <p:strVal val="visible"/>
                                      </p:to>
                                    </p:set>
                                    <p:animEffect transition="in" filter="blinds(horizontal)">
                                      <p:cBhvr>
                                        <p:cTn id="222" dur="500"/>
                                        <p:tgtEl>
                                          <p:spTgt spid="1037448"/>
                                        </p:tgtEl>
                                      </p:cBhvr>
                                    </p:animEffect>
                                  </p:childTnLst>
                                </p:cTn>
                              </p:par>
                            </p:childTnLst>
                          </p:cTn>
                        </p:par>
                        <p:par>
                          <p:cTn id="223" fill="hold" nodeType="afterGroup">
                            <p:stCondLst>
                              <p:cond delay="12000"/>
                            </p:stCondLst>
                            <p:childTnLst>
                              <p:par>
                                <p:cTn id="224" presetID="0" presetClass="path" presetSubtype="0" accel="50000" decel="50000" fill="hold" nodeType="afterEffect">
                                  <p:stCondLst>
                                    <p:cond delay="0"/>
                                  </p:stCondLst>
                                  <p:childTnLst>
                                    <p:animMotion origin="layout" path="M -0.05052 -0.15208 L -0.10312 -0.12152 L -0.18889 -0.17476 L -0.24948 -0.13634 " pathEditMode="relative" rAng="0" ptsTypes="AAAA">
                                      <p:cBhvr>
                                        <p:cTn id="225" dur="1000" fill="hold"/>
                                        <p:tgtEl>
                                          <p:spTgt spid="1037444"/>
                                        </p:tgtEl>
                                        <p:attrNameLst>
                                          <p:attrName>ppt_x</p:attrName>
                                          <p:attrName>ppt_y</p:attrName>
                                        </p:attrNameLst>
                                      </p:cBhvr>
                                      <p:rCtr x="-9948" y="394"/>
                                    </p:animMotion>
                                  </p:childTnLst>
                                </p:cTn>
                              </p:par>
                            </p:childTnLst>
                          </p:cTn>
                        </p:par>
                        <p:par>
                          <p:cTn id="226" fill="hold" nodeType="afterGroup">
                            <p:stCondLst>
                              <p:cond delay="13000"/>
                            </p:stCondLst>
                            <p:childTnLst>
                              <p:par>
                                <p:cTn id="227" presetID="1" presetClass="exit" presetSubtype="0" fill="hold" nodeType="afterEffect">
                                  <p:stCondLst>
                                    <p:cond delay="0"/>
                                  </p:stCondLst>
                                  <p:childTnLst>
                                    <p:set>
                                      <p:cBhvr>
                                        <p:cTn id="228" dur="1" fill="hold">
                                          <p:stCondLst>
                                            <p:cond delay="0"/>
                                          </p:stCondLst>
                                        </p:cTn>
                                        <p:tgtEl>
                                          <p:spTgt spid="1037444"/>
                                        </p:tgtEl>
                                        <p:attrNameLst>
                                          <p:attrName>style.visibility</p:attrName>
                                        </p:attrNameLst>
                                      </p:cBhvr>
                                      <p:to>
                                        <p:strVal val="hidden"/>
                                      </p:to>
                                    </p:set>
                                  </p:childTnLst>
                                </p:cTn>
                              </p:par>
                              <p:par>
                                <p:cTn id="229" presetID="9" presetClass="entr" presetSubtype="0" fill="hold" grpId="0" nodeType="withEffect">
                                  <p:stCondLst>
                                    <p:cond delay="500"/>
                                  </p:stCondLst>
                                  <p:childTnLst>
                                    <p:set>
                                      <p:cBhvr>
                                        <p:cTn id="230" dur="1" fill="hold">
                                          <p:stCondLst>
                                            <p:cond delay="0"/>
                                          </p:stCondLst>
                                        </p:cTn>
                                        <p:tgtEl>
                                          <p:spTgt spid="1037392"/>
                                        </p:tgtEl>
                                        <p:attrNameLst>
                                          <p:attrName>style.visibility</p:attrName>
                                        </p:attrNameLst>
                                      </p:cBhvr>
                                      <p:to>
                                        <p:strVal val="visible"/>
                                      </p:to>
                                    </p:set>
                                    <p:animEffect transition="in" filter="dissolve">
                                      <p:cBhvr>
                                        <p:cTn id="231" dur="500"/>
                                        <p:tgtEl>
                                          <p:spTgt spid="1037392"/>
                                        </p:tgtEl>
                                      </p:cBhvr>
                                    </p:animEffect>
                                  </p:childTnLst>
                                </p:cTn>
                              </p:par>
                            </p:childTnLst>
                          </p:cTn>
                        </p:par>
                        <p:par>
                          <p:cTn id="232" fill="hold" nodeType="afterGroup">
                            <p:stCondLst>
                              <p:cond delay="14000"/>
                            </p:stCondLst>
                            <p:childTnLst>
                              <p:par>
                                <p:cTn id="233" presetID="9" presetClass="exit" presetSubtype="0" fill="hold" grpId="1" nodeType="afterEffect">
                                  <p:stCondLst>
                                    <p:cond delay="0"/>
                                  </p:stCondLst>
                                  <p:childTnLst>
                                    <p:animEffect transition="out" filter="dissolve">
                                      <p:cBhvr>
                                        <p:cTn id="234" dur="500"/>
                                        <p:tgtEl>
                                          <p:spTgt spid="1037392"/>
                                        </p:tgtEl>
                                      </p:cBhvr>
                                    </p:animEffect>
                                    <p:set>
                                      <p:cBhvr>
                                        <p:cTn id="235" dur="1" fill="hold">
                                          <p:stCondLst>
                                            <p:cond delay="499"/>
                                          </p:stCondLst>
                                        </p:cTn>
                                        <p:tgtEl>
                                          <p:spTgt spid="1037392"/>
                                        </p:tgtEl>
                                        <p:attrNameLst>
                                          <p:attrName>style.visibility</p:attrName>
                                        </p:attrNameLst>
                                      </p:cBhvr>
                                      <p:to>
                                        <p:strVal val="hidden"/>
                                      </p:to>
                                    </p:set>
                                  </p:childTnLst>
                                </p:cTn>
                              </p:par>
                              <p:par>
                                <p:cTn id="236" presetID="10" presetClass="entr" presetSubtype="0" fill="hold" nodeType="withEffect">
                                  <p:stCondLst>
                                    <p:cond delay="500"/>
                                  </p:stCondLst>
                                  <p:childTnLst>
                                    <p:set>
                                      <p:cBhvr>
                                        <p:cTn id="237" dur="1" fill="hold">
                                          <p:stCondLst>
                                            <p:cond delay="0"/>
                                          </p:stCondLst>
                                        </p:cTn>
                                        <p:tgtEl>
                                          <p:spTgt spid="1037452"/>
                                        </p:tgtEl>
                                        <p:attrNameLst>
                                          <p:attrName>style.visibility</p:attrName>
                                        </p:attrNameLst>
                                      </p:cBhvr>
                                      <p:to>
                                        <p:strVal val="visible"/>
                                      </p:to>
                                    </p:set>
                                    <p:animEffect transition="in" filter="fade">
                                      <p:cBhvr>
                                        <p:cTn id="238" dur="500"/>
                                        <p:tgtEl>
                                          <p:spTgt spid="1037452"/>
                                        </p:tgtEl>
                                      </p:cBhvr>
                                    </p:animEffect>
                                  </p:childTnLst>
                                </p:cTn>
                              </p:par>
                            </p:childTnLst>
                          </p:cTn>
                        </p:par>
                        <p:par>
                          <p:cTn id="239" fill="hold" nodeType="afterGroup">
                            <p:stCondLst>
                              <p:cond delay="15000"/>
                            </p:stCondLst>
                            <p:childTnLst>
                              <p:par>
                                <p:cTn id="240" presetID="10" presetClass="exit" presetSubtype="0" fill="hold" nodeType="afterEffect">
                                  <p:stCondLst>
                                    <p:cond delay="0"/>
                                  </p:stCondLst>
                                  <p:childTnLst>
                                    <p:animEffect transition="out" filter="fade">
                                      <p:cBhvr>
                                        <p:cTn id="241" dur="500"/>
                                        <p:tgtEl>
                                          <p:spTgt spid="1037452"/>
                                        </p:tgtEl>
                                      </p:cBhvr>
                                    </p:animEffect>
                                    <p:set>
                                      <p:cBhvr>
                                        <p:cTn id="242" dur="1" fill="hold">
                                          <p:stCondLst>
                                            <p:cond delay="499"/>
                                          </p:stCondLst>
                                        </p:cTn>
                                        <p:tgtEl>
                                          <p:spTgt spid="1037452"/>
                                        </p:tgtEl>
                                        <p:attrNameLst>
                                          <p:attrName>style.visibility</p:attrName>
                                        </p:attrNameLst>
                                      </p:cBhvr>
                                      <p:to>
                                        <p:strVal val="hidden"/>
                                      </p:to>
                                    </p:set>
                                  </p:childTnLst>
                                </p:cTn>
                              </p:par>
                              <p:par>
                                <p:cTn id="243" presetID="1" presetClass="entr" presetSubtype="0" fill="hold" nodeType="withEffect">
                                  <p:stCondLst>
                                    <p:cond delay="0"/>
                                  </p:stCondLst>
                                  <p:childTnLst>
                                    <p:set>
                                      <p:cBhvr>
                                        <p:cTn id="244" dur="1" fill="hold">
                                          <p:stCondLst>
                                            <p:cond delay="0"/>
                                          </p:stCondLst>
                                        </p:cTn>
                                        <p:tgtEl>
                                          <p:spTgt spid="1037419"/>
                                        </p:tgtEl>
                                        <p:attrNameLst>
                                          <p:attrName>style.visibility</p:attrName>
                                        </p:attrNameLst>
                                      </p:cBhvr>
                                      <p:to>
                                        <p:strVal val="visible"/>
                                      </p:to>
                                    </p:set>
                                  </p:childTnLst>
                                </p:cTn>
                              </p:par>
                              <p:par>
                                <p:cTn id="245" presetID="0" presetClass="path" presetSubtype="0" accel="50000" decel="50000" fill="hold" nodeType="withEffect">
                                  <p:stCondLst>
                                    <p:cond delay="0"/>
                                  </p:stCondLst>
                                  <p:childTnLst>
                                    <p:animMotion origin="layout" path="M 3.05556E-6 3.7037E-6 L 0.04878 -0.02963 L 0.13524 0.02245 L 0.19271 -0.0125 " pathEditMode="relative" rAng="0" ptsTypes="AAAA">
                                      <p:cBhvr>
                                        <p:cTn id="246" dur="1000" fill="hold"/>
                                        <p:tgtEl>
                                          <p:spTgt spid="1037419"/>
                                        </p:tgtEl>
                                        <p:attrNameLst>
                                          <p:attrName>ppt_x</p:attrName>
                                          <p:attrName>ppt_y</p:attrName>
                                        </p:attrNameLst>
                                      </p:cBhvr>
                                      <p:rCtr x="9635" y="-370"/>
                                    </p:animMotion>
                                  </p:childTnLst>
                                </p:cTn>
                              </p:par>
                            </p:childTnLst>
                          </p:cTn>
                        </p:par>
                        <p:par>
                          <p:cTn id="247" fill="hold" nodeType="afterGroup">
                            <p:stCondLst>
                              <p:cond delay="16000"/>
                            </p:stCondLst>
                            <p:childTnLst>
                              <p:par>
                                <p:cTn id="248" presetID="1" presetClass="exit" presetSubtype="0" fill="hold" nodeType="afterEffect">
                                  <p:stCondLst>
                                    <p:cond delay="0"/>
                                  </p:stCondLst>
                                  <p:childTnLst>
                                    <p:set>
                                      <p:cBhvr>
                                        <p:cTn id="249" dur="1" fill="hold">
                                          <p:stCondLst>
                                            <p:cond delay="0"/>
                                          </p:stCondLst>
                                        </p:cTn>
                                        <p:tgtEl>
                                          <p:spTgt spid="1037419"/>
                                        </p:tgtEl>
                                        <p:attrNameLst>
                                          <p:attrName>style.visibility</p:attrName>
                                        </p:attrNameLst>
                                      </p:cBhvr>
                                      <p:to>
                                        <p:strVal val="hidden"/>
                                      </p:to>
                                    </p:set>
                                  </p:childTnLst>
                                </p:cTn>
                              </p:par>
                              <p:par>
                                <p:cTn id="250" presetID="3" presetClass="exit" presetSubtype="10" fill="hold" nodeType="withEffect">
                                  <p:stCondLst>
                                    <p:cond delay="0"/>
                                  </p:stCondLst>
                                  <p:childTnLst>
                                    <p:animEffect transition="out" filter="blinds(horizontal)">
                                      <p:cBhvr>
                                        <p:cTn id="251" dur="500"/>
                                        <p:tgtEl>
                                          <p:spTgt spid="1037448"/>
                                        </p:tgtEl>
                                      </p:cBhvr>
                                    </p:animEffect>
                                    <p:set>
                                      <p:cBhvr>
                                        <p:cTn id="252" dur="1" fill="hold">
                                          <p:stCondLst>
                                            <p:cond delay="499"/>
                                          </p:stCondLst>
                                        </p:cTn>
                                        <p:tgtEl>
                                          <p:spTgt spid="1037448"/>
                                        </p:tgtEl>
                                        <p:attrNameLst>
                                          <p:attrName>style.visibility</p:attrName>
                                        </p:attrNameLst>
                                      </p:cBhvr>
                                      <p:to>
                                        <p:strVal val="hidden"/>
                                      </p:to>
                                    </p:set>
                                  </p:childTnLst>
                                </p:cTn>
                              </p:par>
                              <p:par>
                                <p:cTn id="253" presetID="10" presetClass="entr" presetSubtype="0" fill="hold" nodeType="withEffect">
                                  <p:stCondLst>
                                    <p:cond delay="500"/>
                                  </p:stCondLst>
                                  <p:childTnLst>
                                    <p:set>
                                      <p:cBhvr>
                                        <p:cTn id="254" dur="1" fill="hold">
                                          <p:stCondLst>
                                            <p:cond delay="0"/>
                                          </p:stCondLst>
                                        </p:cTn>
                                        <p:tgtEl>
                                          <p:spTgt spid="1037454"/>
                                        </p:tgtEl>
                                        <p:attrNameLst>
                                          <p:attrName>style.visibility</p:attrName>
                                        </p:attrNameLst>
                                      </p:cBhvr>
                                      <p:to>
                                        <p:strVal val="visible"/>
                                      </p:to>
                                    </p:set>
                                    <p:animEffect transition="in" filter="fade">
                                      <p:cBhvr>
                                        <p:cTn id="255" dur="500"/>
                                        <p:tgtEl>
                                          <p:spTgt spid="1037454"/>
                                        </p:tgtEl>
                                      </p:cBhvr>
                                    </p:animEffect>
                                  </p:childTnLst>
                                </p:cTn>
                              </p:par>
                            </p:childTnLst>
                          </p:cTn>
                        </p:par>
                        <p:par>
                          <p:cTn id="256" fill="hold" nodeType="afterGroup">
                            <p:stCondLst>
                              <p:cond delay="17000"/>
                            </p:stCondLst>
                            <p:childTnLst>
                              <p:par>
                                <p:cTn id="257" presetID="1" presetClass="exit" presetSubtype="0" fill="hold" nodeType="afterEffect">
                                  <p:stCondLst>
                                    <p:cond delay="0"/>
                                  </p:stCondLst>
                                  <p:childTnLst>
                                    <p:set>
                                      <p:cBhvr>
                                        <p:cTn id="258" dur="1" fill="hold">
                                          <p:stCondLst>
                                            <p:cond delay="0"/>
                                          </p:stCondLst>
                                        </p:cTn>
                                        <p:tgtEl>
                                          <p:spTgt spid="1037454"/>
                                        </p:tgtEl>
                                        <p:attrNameLst>
                                          <p:attrName>style.visibility</p:attrName>
                                        </p:attrNameLst>
                                      </p:cBhvr>
                                      <p:to>
                                        <p:strVal val="hidden"/>
                                      </p:to>
                                    </p:set>
                                  </p:childTnLst>
                                </p:cTn>
                              </p:par>
                              <p:par>
                                <p:cTn id="259" presetID="1" presetClass="entr" presetSubtype="0" fill="hold" nodeType="withEffect">
                                  <p:stCondLst>
                                    <p:cond delay="0"/>
                                  </p:stCondLst>
                                  <p:childTnLst>
                                    <p:set>
                                      <p:cBhvr>
                                        <p:cTn id="260" dur="1" fill="hold">
                                          <p:stCondLst>
                                            <p:cond delay="0"/>
                                          </p:stCondLst>
                                        </p:cTn>
                                        <p:tgtEl>
                                          <p:spTgt spid="1037419"/>
                                        </p:tgtEl>
                                        <p:attrNameLst>
                                          <p:attrName>style.visibility</p:attrName>
                                        </p:attrNameLst>
                                      </p:cBhvr>
                                      <p:to>
                                        <p:strVal val="visible"/>
                                      </p:to>
                                    </p:set>
                                  </p:childTnLst>
                                </p:cTn>
                              </p:par>
                              <p:par>
                                <p:cTn id="261" presetID="0" presetClass="path" presetSubtype="0" accel="50000" decel="50000" fill="hold" nodeType="withEffect">
                                  <p:stCondLst>
                                    <p:cond delay="0"/>
                                  </p:stCondLst>
                                  <p:childTnLst>
                                    <p:animMotion origin="layout" path="M 0.18715 -0.00556 L 0.1342 0.02314 L 0.28871 0.11458 L 0.23663 0.14861 " pathEditMode="relative" rAng="0" ptsTypes="AAAA">
                                      <p:cBhvr>
                                        <p:cTn id="262" dur="1000" fill="hold"/>
                                        <p:tgtEl>
                                          <p:spTgt spid="1037419"/>
                                        </p:tgtEl>
                                        <p:attrNameLst>
                                          <p:attrName>ppt_x</p:attrName>
                                          <p:attrName>ppt_y</p:attrName>
                                        </p:attrNameLst>
                                      </p:cBhvr>
                                      <p:rCtr x="2431" y="7708"/>
                                    </p:animMotion>
                                  </p:childTnLst>
                                </p:cTn>
                              </p:par>
                            </p:childTnLst>
                          </p:cTn>
                        </p:par>
                        <p:par>
                          <p:cTn id="263" fill="hold" nodeType="afterGroup">
                            <p:stCondLst>
                              <p:cond delay="18000"/>
                            </p:stCondLst>
                            <p:childTnLst>
                              <p:par>
                                <p:cTn id="264" presetID="1" presetClass="exit" presetSubtype="0" fill="hold" nodeType="afterEffect">
                                  <p:stCondLst>
                                    <p:cond delay="0"/>
                                  </p:stCondLst>
                                  <p:childTnLst>
                                    <p:set>
                                      <p:cBhvr>
                                        <p:cTn id="265" dur="1" fill="hold">
                                          <p:stCondLst>
                                            <p:cond delay="0"/>
                                          </p:stCondLst>
                                        </p:cTn>
                                        <p:tgtEl>
                                          <p:spTgt spid="1037419"/>
                                        </p:tgtEl>
                                        <p:attrNameLst>
                                          <p:attrName>style.visibility</p:attrName>
                                        </p:attrNameLst>
                                      </p:cBhvr>
                                      <p:to>
                                        <p:strVal val="hidden"/>
                                      </p:to>
                                    </p:set>
                                  </p:childTnLst>
                                </p:cTn>
                              </p:par>
                              <p:par>
                                <p:cTn id="266" presetID="3" presetClass="exit" presetSubtype="10" fill="hold" nodeType="withEffect">
                                  <p:stCondLst>
                                    <p:cond delay="0"/>
                                  </p:stCondLst>
                                  <p:childTnLst>
                                    <p:animEffect transition="out" filter="blinds(horizontal)">
                                      <p:cBhvr>
                                        <p:cTn id="267" dur="500"/>
                                        <p:tgtEl>
                                          <p:spTgt spid="1037434"/>
                                        </p:tgtEl>
                                      </p:cBhvr>
                                    </p:animEffect>
                                    <p:set>
                                      <p:cBhvr>
                                        <p:cTn id="268" dur="1" fill="hold">
                                          <p:stCondLst>
                                            <p:cond delay="499"/>
                                          </p:stCondLst>
                                        </p:cTn>
                                        <p:tgtEl>
                                          <p:spTgt spid="1037434"/>
                                        </p:tgtEl>
                                        <p:attrNameLst>
                                          <p:attrName>style.visibility</p:attrName>
                                        </p:attrNameLst>
                                      </p:cBhvr>
                                      <p:to>
                                        <p:strVal val="hidden"/>
                                      </p:to>
                                    </p:set>
                                  </p:childTnLst>
                                </p:cTn>
                              </p:par>
                              <p:par>
                                <p:cTn id="269" presetID="10" presetClass="entr" presetSubtype="0" fill="hold" nodeType="withEffect">
                                  <p:stCondLst>
                                    <p:cond delay="500"/>
                                  </p:stCondLst>
                                  <p:childTnLst>
                                    <p:set>
                                      <p:cBhvr>
                                        <p:cTn id="270" dur="1" fill="hold">
                                          <p:stCondLst>
                                            <p:cond delay="0"/>
                                          </p:stCondLst>
                                        </p:cTn>
                                        <p:tgtEl>
                                          <p:spTgt spid="1037453"/>
                                        </p:tgtEl>
                                        <p:attrNameLst>
                                          <p:attrName>style.visibility</p:attrName>
                                        </p:attrNameLst>
                                      </p:cBhvr>
                                      <p:to>
                                        <p:strVal val="visible"/>
                                      </p:to>
                                    </p:set>
                                    <p:animEffect transition="in" filter="fade">
                                      <p:cBhvr>
                                        <p:cTn id="271" dur="500"/>
                                        <p:tgtEl>
                                          <p:spTgt spid="1037453"/>
                                        </p:tgtEl>
                                      </p:cBhvr>
                                    </p:animEffect>
                                  </p:childTnLst>
                                </p:cTn>
                              </p:par>
                            </p:childTnLst>
                          </p:cTn>
                        </p:par>
                        <p:par>
                          <p:cTn id="272" fill="hold" nodeType="afterGroup">
                            <p:stCondLst>
                              <p:cond delay="19000"/>
                            </p:stCondLst>
                            <p:childTnLst>
                              <p:par>
                                <p:cTn id="273" presetID="10" presetClass="exit" presetSubtype="0" fill="hold" nodeType="afterEffect">
                                  <p:stCondLst>
                                    <p:cond delay="0"/>
                                  </p:stCondLst>
                                  <p:childTnLst>
                                    <p:animEffect transition="out" filter="fade">
                                      <p:cBhvr>
                                        <p:cTn id="274" dur="500"/>
                                        <p:tgtEl>
                                          <p:spTgt spid="1037453"/>
                                        </p:tgtEl>
                                      </p:cBhvr>
                                    </p:animEffect>
                                    <p:set>
                                      <p:cBhvr>
                                        <p:cTn id="275" dur="1" fill="hold">
                                          <p:stCondLst>
                                            <p:cond delay="499"/>
                                          </p:stCondLst>
                                        </p:cTn>
                                        <p:tgtEl>
                                          <p:spTgt spid="1037453"/>
                                        </p:tgtEl>
                                        <p:attrNameLst>
                                          <p:attrName>style.visibility</p:attrName>
                                        </p:attrNameLst>
                                      </p:cBhvr>
                                      <p:to>
                                        <p:strVal val="hidden"/>
                                      </p:to>
                                    </p:set>
                                  </p:childTnLst>
                                </p:cTn>
                              </p:par>
                              <p:par>
                                <p:cTn id="276" presetID="1" presetClass="entr" presetSubtype="0" fill="hold" nodeType="withEffect">
                                  <p:stCondLst>
                                    <p:cond delay="0"/>
                                  </p:stCondLst>
                                  <p:childTnLst>
                                    <p:set>
                                      <p:cBhvr>
                                        <p:cTn id="277" dur="1" fill="hold">
                                          <p:stCondLst>
                                            <p:cond delay="0"/>
                                          </p:stCondLst>
                                        </p:cTn>
                                        <p:tgtEl>
                                          <p:spTgt spid="1037455"/>
                                        </p:tgtEl>
                                        <p:attrNameLst>
                                          <p:attrName>style.visibility</p:attrName>
                                        </p:attrNameLst>
                                      </p:cBhvr>
                                      <p:to>
                                        <p:strVal val="visible"/>
                                      </p:to>
                                    </p:set>
                                  </p:childTnLst>
                                </p:cTn>
                              </p:par>
                              <p:par>
                                <p:cTn id="278" presetID="0" presetClass="path" presetSubtype="0" accel="50000" decel="50000" fill="hold" nodeType="withEffect">
                                  <p:stCondLst>
                                    <p:cond delay="0"/>
                                  </p:stCondLst>
                                  <p:childTnLst>
                                    <p:animMotion origin="layout" path="M 2.77778E-7 0.00162 L -0.05625 0.03843 L 0.03542 0.09769 L -0.01667 0.13218 " pathEditMode="relative" rAng="0" ptsTypes="AAAA">
                                      <p:cBhvr>
                                        <p:cTn id="279" dur="1000" fill="hold"/>
                                        <p:tgtEl>
                                          <p:spTgt spid="1037455"/>
                                        </p:tgtEl>
                                        <p:attrNameLst>
                                          <p:attrName>ppt_x</p:attrName>
                                          <p:attrName>ppt_y</p:attrName>
                                        </p:attrNameLst>
                                      </p:cBhvr>
                                      <p:rCtr x="-1042" y="6528"/>
                                    </p:animMotion>
                                  </p:childTnLst>
                                </p:cTn>
                              </p:par>
                            </p:childTnLst>
                          </p:cTn>
                        </p:par>
                        <p:par>
                          <p:cTn id="280" fill="hold" nodeType="afterGroup">
                            <p:stCondLst>
                              <p:cond delay="20000"/>
                            </p:stCondLst>
                            <p:childTnLst>
                              <p:par>
                                <p:cTn id="281" presetID="1" presetClass="exit" presetSubtype="0" fill="hold" nodeType="afterEffect">
                                  <p:stCondLst>
                                    <p:cond delay="0"/>
                                  </p:stCondLst>
                                  <p:childTnLst>
                                    <p:set>
                                      <p:cBhvr>
                                        <p:cTn id="282" dur="1" fill="hold">
                                          <p:stCondLst>
                                            <p:cond delay="0"/>
                                          </p:stCondLst>
                                        </p:cTn>
                                        <p:tgtEl>
                                          <p:spTgt spid="1037455"/>
                                        </p:tgtEl>
                                        <p:attrNameLst>
                                          <p:attrName>style.visibility</p:attrName>
                                        </p:attrNameLst>
                                      </p:cBhvr>
                                      <p:to>
                                        <p:strVal val="hidden"/>
                                      </p:to>
                                    </p:set>
                                  </p:childTnLst>
                                </p:cTn>
                              </p:par>
                              <p:par>
                                <p:cTn id="283" presetID="3" presetClass="exit" presetSubtype="10" fill="hold" nodeType="withEffect">
                                  <p:stCondLst>
                                    <p:cond delay="0"/>
                                  </p:stCondLst>
                                  <p:childTnLst>
                                    <p:animEffect transition="out" filter="blinds(horizontal)">
                                      <p:cBhvr>
                                        <p:cTn id="284" dur="500"/>
                                        <p:tgtEl>
                                          <p:spTgt spid="1037429"/>
                                        </p:tgtEl>
                                      </p:cBhvr>
                                    </p:animEffect>
                                    <p:set>
                                      <p:cBhvr>
                                        <p:cTn id="285" dur="1" fill="hold">
                                          <p:stCondLst>
                                            <p:cond delay="499"/>
                                          </p:stCondLst>
                                        </p:cTn>
                                        <p:tgtEl>
                                          <p:spTgt spid="1037429"/>
                                        </p:tgtEl>
                                        <p:attrNameLst>
                                          <p:attrName>style.visibility</p:attrName>
                                        </p:attrNameLst>
                                      </p:cBhvr>
                                      <p:to>
                                        <p:strVal val="hidden"/>
                                      </p:to>
                                    </p:set>
                                  </p:childTnLst>
                                </p:cTn>
                              </p:par>
                              <p:par>
                                <p:cTn id="286" presetID="10" presetClass="entr" presetSubtype="0" fill="hold" nodeType="withEffect">
                                  <p:stCondLst>
                                    <p:cond delay="500"/>
                                  </p:stCondLst>
                                  <p:childTnLst>
                                    <p:set>
                                      <p:cBhvr>
                                        <p:cTn id="287" dur="1" fill="hold">
                                          <p:stCondLst>
                                            <p:cond delay="0"/>
                                          </p:stCondLst>
                                        </p:cTn>
                                        <p:tgtEl>
                                          <p:spTgt spid="1037456"/>
                                        </p:tgtEl>
                                        <p:attrNameLst>
                                          <p:attrName>style.visibility</p:attrName>
                                        </p:attrNameLst>
                                      </p:cBhvr>
                                      <p:to>
                                        <p:strVal val="visible"/>
                                      </p:to>
                                    </p:set>
                                    <p:animEffect transition="in" filter="fade">
                                      <p:cBhvr>
                                        <p:cTn id="288" dur="500"/>
                                        <p:tgtEl>
                                          <p:spTgt spid="1037456"/>
                                        </p:tgtEl>
                                      </p:cBhvr>
                                    </p:animEffect>
                                  </p:childTnLst>
                                </p:cTn>
                              </p:par>
                            </p:childTnLst>
                          </p:cTn>
                        </p:par>
                        <p:par>
                          <p:cTn id="289" fill="hold" nodeType="afterGroup">
                            <p:stCondLst>
                              <p:cond delay="21000"/>
                            </p:stCondLst>
                            <p:childTnLst>
                              <p:par>
                                <p:cTn id="290" presetID="10" presetClass="exit" presetSubtype="0" fill="hold" nodeType="afterEffect">
                                  <p:stCondLst>
                                    <p:cond delay="0"/>
                                  </p:stCondLst>
                                  <p:childTnLst>
                                    <p:animEffect transition="out" filter="fade">
                                      <p:cBhvr>
                                        <p:cTn id="291" dur="500"/>
                                        <p:tgtEl>
                                          <p:spTgt spid="1037456"/>
                                        </p:tgtEl>
                                      </p:cBhvr>
                                    </p:animEffect>
                                    <p:set>
                                      <p:cBhvr>
                                        <p:cTn id="292" dur="1" fill="hold">
                                          <p:stCondLst>
                                            <p:cond delay="499"/>
                                          </p:stCondLst>
                                        </p:cTn>
                                        <p:tgtEl>
                                          <p:spTgt spid="1037456"/>
                                        </p:tgtEl>
                                        <p:attrNameLst>
                                          <p:attrName>style.visibility</p:attrName>
                                        </p:attrNameLst>
                                      </p:cBhvr>
                                      <p:to>
                                        <p:strVal val="hidden"/>
                                      </p:to>
                                    </p:set>
                                  </p:childTnLst>
                                </p:cTn>
                              </p:par>
                              <p:par>
                                <p:cTn id="293" presetID="1" presetClass="entr" presetSubtype="0" fill="hold" nodeType="withEffect">
                                  <p:stCondLst>
                                    <p:cond delay="0"/>
                                  </p:stCondLst>
                                  <p:childTnLst>
                                    <p:set>
                                      <p:cBhvr>
                                        <p:cTn id="294" dur="1" fill="hold">
                                          <p:stCondLst>
                                            <p:cond delay="0"/>
                                          </p:stCondLst>
                                        </p:cTn>
                                        <p:tgtEl>
                                          <p:spTgt spid="1037457"/>
                                        </p:tgtEl>
                                        <p:attrNameLst>
                                          <p:attrName>style.visibility</p:attrName>
                                        </p:attrNameLst>
                                      </p:cBhvr>
                                      <p:to>
                                        <p:strVal val="visible"/>
                                      </p:to>
                                    </p:set>
                                  </p:childTnLst>
                                </p:cTn>
                              </p:par>
                              <p:par>
                                <p:cTn id="295" presetID="0" presetClass="path" presetSubtype="0" accel="50000" decel="50000" fill="hold" nodeType="withEffect">
                                  <p:stCondLst>
                                    <p:cond delay="0"/>
                                  </p:stCondLst>
                                  <p:childTnLst>
                                    <p:animMotion origin="layout" path="M 4.72222E-6 -4.07407E-6 L -0.06771 0.04375 " pathEditMode="relative" rAng="0" ptsTypes="AA">
                                      <p:cBhvr>
                                        <p:cTn id="296" dur="1000" fill="hold"/>
                                        <p:tgtEl>
                                          <p:spTgt spid="1037457"/>
                                        </p:tgtEl>
                                        <p:attrNameLst>
                                          <p:attrName>ppt_x</p:attrName>
                                          <p:attrName>ppt_y</p:attrName>
                                        </p:attrNameLst>
                                      </p:cBhvr>
                                      <p:rCtr x="0" y="0"/>
                                    </p:animMotion>
                                  </p:childTnLst>
                                </p:cTn>
                              </p:par>
                            </p:childTnLst>
                          </p:cTn>
                        </p:par>
                        <p:par>
                          <p:cTn id="297" fill="hold" nodeType="afterGroup">
                            <p:stCondLst>
                              <p:cond delay="22000"/>
                            </p:stCondLst>
                            <p:childTnLst>
                              <p:par>
                                <p:cTn id="298" presetID="0" presetClass="path" presetSubtype="0" accel="50000" decel="50000" fill="hold" nodeType="afterEffect">
                                  <p:stCondLst>
                                    <p:cond delay="0"/>
                                  </p:stCondLst>
                                  <p:childTnLst>
                                    <p:animMotion origin="layout" path="M -0.06771 0.04374 C -0.06511 0.04467 -0.06337 0.04722 -0.06094 0.0486 C -0.0566 0.05115 -0.05139 0.05185 -0.04688 0.05347 C -0.04462 0.05555 -0.04254 0.05647 -0.04063 0.05902 C -0.03993 0.0618 -0.03907 0.06319 -0.0375 0.06527 C -0.03785 0.07453 -0.03629 0.08402 -0.04219 0.09027 C -0.04532 0.09374 -0.05018 0.09583 -0.05417 0.09722 C -0.05625 0.09791 -0.06042 0.0986 -0.06042 0.0986 " pathEditMode="relative" ptsTypes="fffffffA">
                                      <p:cBhvr>
                                        <p:cTn id="299" dur="2000" fill="hold"/>
                                        <p:tgtEl>
                                          <p:spTgt spid="1037457"/>
                                        </p:tgtEl>
                                        <p:attrNameLst>
                                          <p:attrName>ppt_x</p:attrName>
                                          <p:attrName>ppt_y</p:attrName>
                                        </p:attrNameLst>
                                      </p:cBhvr>
                                    </p:animMotion>
                                  </p:childTnLst>
                                </p:cTn>
                              </p:par>
                              <p:par>
                                <p:cTn id="300" presetID="3" presetClass="exit" presetSubtype="10" fill="hold" grpId="1" nodeType="withEffect">
                                  <p:stCondLst>
                                    <p:cond delay="0"/>
                                  </p:stCondLst>
                                  <p:childTnLst>
                                    <p:animEffect transition="out" filter="blinds(horizontal)">
                                      <p:cBhvr>
                                        <p:cTn id="301" dur="500"/>
                                        <p:tgtEl>
                                          <p:spTgt spid="1037418"/>
                                        </p:tgtEl>
                                      </p:cBhvr>
                                    </p:animEffect>
                                    <p:set>
                                      <p:cBhvr>
                                        <p:cTn id="302" dur="1" fill="hold">
                                          <p:stCondLst>
                                            <p:cond delay="499"/>
                                          </p:stCondLst>
                                        </p:cTn>
                                        <p:tgtEl>
                                          <p:spTgt spid="1037418"/>
                                        </p:tgtEl>
                                        <p:attrNameLst>
                                          <p:attrName>style.visibility</p:attrName>
                                        </p:attrNameLst>
                                      </p:cBhvr>
                                      <p:to>
                                        <p:strVal val="hidden"/>
                                      </p:to>
                                    </p:set>
                                  </p:childTnLst>
                                </p:cTn>
                              </p:par>
                            </p:childTnLst>
                          </p:cTn>
                        </p:par>
                        <p:par>
                          <p:cTn id="303" fill="hold" nodeType="afterGroup">
                            <p:stCondLst>
                              <p:cond delay="24000"/>
                            </p:stCondLst>
                            <p:childTnLst>
                              <p:par>
                                <p:cTn id="304" presetID="1" presetClass="exit" presetSubtype="0" fill="hold" grpId="1" nodeType="afterEffect">
                                  <p:stCondLst>
                                    <p:cond delay="0"/>
                                  </p:stCondLst>
                                  <p:iterate type="lt">
                                    <p:tmAbs val="0"/>
                                  </p:iterate>
                                  <p:childTnLst>
                                    <p:set>
                                      <p:cBhvr>
                                        <p:cTn id="305" dur="1" fill="hold">
                                          <p:stCondLst>
                                            <p:cond delay="0"/>
                                          </p:stCondLst>
                                        </p:cTn>
                                        <p:tgtEl>
                                          <p:spTgt spid="1037417"/>
                                        </p:tgtEl>
                                        <p:attrNameLst>
                                          <p:attrName>style.visibility</p:attrName>
                                        </p:attrNameLst>
                                      </p:cBhvr>
                                      <p:to>
                                        <p:strVal val="hidden"/>
                                      </p:to>
                                    </p:set>
                                  </p:childTnLst>
                                </p:cTn>
                              </p:par>
                              <p:par>
                                <p:cTn id="306" presetID="1" presetClass="entr" presetSubtype="0" fill="hold" grpId="0" nodeType="withEffect">
                                  <p:stCondLst>
                                    <p:cond delay="0"/>
                                  </p:stCondLst>
                                  <p:childTnLst>
                                    <p:set>
                                      <p:cBhvr>
                                        <p:cTn id="307" dur="1" fill="hold">
                                          <p:stCondLst>
                                            <p:cond delay="0"/>
                                          </p:stCondLst>
                                        </p:cTn>
                                        <p:tgtEl>
                                          <p:spTgt spid="1037458"/>
                                        </p:tgtEl>
                                        <p:attrNameLst>
                                          <p:attrName>style.visibility</p:attrName>
                                        </p:attrNameLst>
                                      </p:cBhvr>
                                      <p:to>
                                        <p:strVal val="visible"/>
                                      </p:to>
                                    </p:set>
                                  </p:childTnLst>
                                </p:cTn>
                              </p:par>
                              <p:par>
                                <p:cTn id="308" presetID="1" presetClass="exit" presetSubtype="0" fill="hold" nodeType="withEffect">
                                  <p:stCondLst>
                                    <p:cond delay="0"/>
                                  </p:stCondLst>
                                  <p:childTnLst>
                                    <p:set>
                                      <p:cBhvr>
                                        <p:cTn id="309" dur="1" fill="hold">
                                          <p:stCondLst>
                                            <p:cond delay="0"/>
                                          </p:stCondLst>
                                        </p:cTn>
                                        <p:tgtEl>
                                          <p:spTgt spid="1037457"/>
                                        </p:tgtEl>
                                        <p:attrNameLst>
                                          <p:attrName>style.visibility</p:attrName>
                                        </p:attrNameLst>
                                      </p:cBhvr>
                                      <p:to>
                                        <p:strVal val="hidden"/>
                                      </p:to>
                                    </p:set>
                                  </p:childTnLst>
                                </p:cTn>
                              </p:par>
                            </p:childTnLst>
                          </p:cTn>
                        </p:par>
                      </p:childTnLst>
                    </p:cTn>
                  </p:par>
                  <p:par>
                    <p:cTn id="310" fill="hold" nodeType="clickPar">
                      <p:stCondLst>
                        <p:cond delay="indefinite"/>
                      </p:stCondLst>
                      <p:childTnLst>
                        <p:par>
                          <p:cTn id="311" fill="hold" nodeType="withGroup">
                            <p:stCondLst>
                              <p:cond delay="0"/>
                            </p:stCondLst>
                            <p:childTnLst>
                              <p:par>
                                <p:cTn id="312" presetID="9" presetClass="exit" presetSubtype="0" fill="hold" grpId="1" nodeType="clickEffect">
                                  <p:stCondLst>
                                    <p:cond delay="0"/>
                                  </p:stCondLst>
                                  <p:childTnLst>
                                    <p:animEffect transition="out" filter="dissolve">
                                      <p:cBhvr>
                                        <p:cTn id="313" dur="500"/>
                                        <p:tgtEl>
                                          <p:spTgt spid="1037458"/>
                                        </p:tgtEl>
                                      </p:cBhvr>
                                    </p:animEffect>
                                    <p:set>
                                      <p:cBhvr>
                                        <p:cTn id="314" dur="1" fill="hold">
                                          <p:stCondLst>
                                            <p:cond delay="499"/>
                                          </p:stCondLst>
                                        </p:cTn>
                                        <p:tgtEl>
                                          <p:spTgt spid="1037458"/>
                                        </p:tgtEl>
                                        <p:attrNameLst>
                                          <p:attrName>style.visibility</p:attrName>
                                        </p:attrNameLst>
                                      </p:cBhvr>
                                      <p:to>
                                        <p:strVal val="hidden"/>
                                      </p:to>
                                    </p:set>
                                  </p:childTnLst>
                                </p:cTn>
                              </p:par>
                              <p:par>
                                <p:cTn id="315" presetID="27" presetClass="entr" presetSubtype="0" fill="hold" grpId="0" nodeType="withEffect">
                                  <p:stCondLst>
                                    <p:cond delay="0"/>
                                  </p:stCondLst>
                                  <p:iterate type="lt">
                                    <p:tmPct val="50000"/>
                                  </p:iterate>
                                  <p:childTnLst>
                                    <p:set>
                                      <p:cBhvr>
                                        <p:cTn id="316" dur="1" fill="hold">
                                          <p:stCondLst>
                                            <p:cond delay="0"/>
                                          </p:stCondLst>
                                        </p:cTn>
                                        <p:tgtEl>
                                          <p:spTgt spid="1037459"/>
                                        </p:tgtEl>
                                        <p:attrNameLst>
                                          <p:attrName>style.visibility</p:attrName>
                                        </p:attrNameLst>
                                      </p:cBhvr>
                                      <p:to>
                                        <p:strVal val="visible"/>
                                      </p:to>
                                    </p:set>
                                    <p:anim calcmode="discrete" valueType="clr">
                                      <p:cBhvr override="childStyle">
                                        <p:cTn id="317" dur="80"/>
                                        <p:tgtEl>
                                          <p:spTgt spid="1037459"/>
                                        </p:tgtEl>
                                        <p:attrNameLst>
                                          <p:attrName>style.color</p:attrName>
                                        </p:attrNameLst>
                                      </p:cBhvr>
                                      <p:tavLst>
                                        <p:tav tm="0">
                                          <p:val>
                                            <p:clrVal>
                                              <a:schemeClr val="accent2"/>
                                            </p:clrVal>
                                          </p:val>
                                        </p:tav>
                                        <p:tav tm="50000">
                                          <p:val>
                                            <p:clrVal>
                                              <a:schemeClr val="hlink"/>
                                            </p:clrVal>
                                          </p:val>
                                        </p:tav>
                                      </p:tavLst>
                                    </p:anim>
                                    <p:anim calcmode="discrete" valueType="clr">
                                      <p:cBhvr>
                                        <p:cTn id="318" dur="80"/>
                                        <p:tgtEl>
                                          <p:spTgt spid="1037459"/>
                                        </p:tgtEl>
                                        <p:attrNameLst>
                                          <p:attrName>fillcolor</p:attrName>
                                        </p:attrNameLst>
                                      </p:cBhvr>
                                      <p:tavLst>
                                        <p:tav tm="0">
                                          <p:val>
                                            <p:clrVal>
                                              <a:schemeClr val="accent2"/>
                                            </p:clrVal>
                                          </p:val>
                                        </p:tav>
                                        <p:tav tm="50000">
                                          <p:val>
                                            <p:clrVal>
                                              <a:schemeClr val="hlink"/>
                                            </p:clrVal>
                                          </p:val>
                                        </p:tav>
                                      </p:tavLst>
                                    </p:anim>
                                    <p:set>
                                      <p:cBhvr>
                                        <p:cTn id="319" dur="80"/>
                                        <p:tgtEl>
                                          <p:spTgt spid="103745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7392" grpId="0" animBg="1"/>
      <p:bldP spid="1037392" grpId="1" animBg="1"/>
      <p:bldP spid="1037408" grpId="0" animBg="1"/>
      <p:bldP spid="1037408" grpId="1" animBg="1"/>
      <p:bldP spid="1037409" grpId="0"/>
      <p:bldP spid="1037409" grpId="1"/>
      <p:bldP spid="1037414" grpId="0" animBg="1"/>
      <p:bldP spid="1037416" grpId="0"/>
      <p:bldP spid="1037417" grpId="0"/>
      <p:bldP spid="1037417" grpId="1"/>
      <p:bldP spid="1037418" grpId="0" animBg="1"/>
      <p:bldP spid="1037418" grpId="1" animBg="1"/>
      <p:bldP spid="1037458" grpId="0"/>
      <p:bldP spid="1037458" grpId="1"/>
      <p:bldP spid="103745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338" name="Rectangle 2"/>
          <p:cNvSpPr>
            <a:spLocks noGrp="1" noChangeArrowheads="1"/>
          </p:cNvSpPr>
          <p:nvPr>
            <p:ph type="title"/>
          </p:nvPr>
        </p:nvSpPr>
        <p:spPr/>
        <p:txBody>
          <a:bodyPr/>
          <a:lstStyle/>
          <a:p>
            <a:r>
              <a:rPr lang="en-US"/>
              <a:t>Demo6</a:t>
            </a:r>
          </a:p>
        </p:txBody>
      </p:sp>
      <p:sp>
        <p:nvSpPr>
          <p:cNvPr id="1038384" name="AutoShape 48"/>
          <p:cNvSpPr>
            <a:spLocks noChangeArrowheads="1"/>
          </p:cNvSpPr>
          <p:nvPr/>
        </p:nvSpPr>
        <p:spPr bwMode="auto">
          <a:xfrm>
            <a:off x="6000750" y="2571750"/>
            <a:ext cx="1816100" cy="787400"/>
          </a:xfrm>
          <a:prstGeom prst="cloudCallout">
            <a:avLst>
              <a:gd name="adj1" fmla="val 39773"/>
              <a:gd name="adj2" fmla="val 114718"/>
            </a:avLst>
          </a:prstGeom>
          <a:gradFill rotWithShape="1">
            <a:gsLst>
              <a:gs pos="0">
                <a:srgbClr val="FF9900">
                  <a:alpha val="52000"/>
                </a:srgbClr>
              </a:gs>
              <a:gs pos="100000">
                <a:srgbClr val="FFFFFF">
                  <a:alpha val="42999"/>
                </a:srgbClr>
              </a:gs>
            </a:gsLst>
            <a:path path="rect">
              <a:fillToRect r="100000" b="100000"/>
            </a:path>
          </a:gradFill>
          <a:ln w="9525">
            <a:solidFill>
              <a:srgbClr val="FF9900">
                <a:alpha val="53999"/>
              </a:srgbClr>
            </a:solidFill>
            <a:round/>
            <a:headEnd/>
            <a:tailEnd/>
          </a:ln>
          <a:effectLst>
            <a:outerShdw dist="35921" dir="2700000" algn="ctr" rotWithShape="0">
              <a:srgbClr val="FF9900">
                <a:alpha val="50000"/>
              </a:srgbClr>
            </a:outerShdw>
          </a:effectLst>
        </p:spPr>
        <p:txBody>
          <a:bodyPr wrap="none" anchor="ctr"/>
          <a:lstStyle/>
          <a:p>
            <a:pPr algn="ctr" eaLnBrk="1" hangingPunct="1"/>
            <a:r>
              <a:rPr lang="en-US" sz="1400" i="1">
                <a:solidFill>
                  <a:srgbClr val="000099"/>
                </a:solidFill>
                <a:effectLst/>
                <a:latin typeface="Times New Roman" pitchFamily="18" charset="0"/>
              </a:rPr>
              <a:t>Cần chứng thực </a:t>
            </a:r>
          </a:p>
          <a:p>
            <a:pPr algn="ctr" eaLnBrk="1" hangingPunct="1"/>
            <a:r>
              <a:rPr lang="en-US" sz="1400" i="1">
                <a:solidFill>
                  <a:srgbClr val="000099"/>
                </a:solidFill>
                <a:effectLst/>
                <a:latin typeface="Times New Roman" pitchFamily="18" charset="0"/>
              </a:rPr>
              <a:t>giấy chứng nhận</a:t>
            </a:r>
          </a:p>
        </p:txBody>
      </p:sp>
      <p:sp>
        <p:nvSpPr>
          <p:cNvPr id="1038385" name="AutoShape 49" descr="White marble"/>
          <p:cNvSpPr>
            <a:spLocks noChangeArrowheads="1"/>
          </p:cNvSpPr>
          <p:nvPr/>
        </p:nvSpPr>
        <p:spPr bwMode="auto">
          <a:xfrm>
            <a:off x="6724650" y="2105025"/>
            <a:ext cx="2286000" cy="985838"/>
          </a:xfrm>
          <a:prstGeom prst="cloudCallout">
            <a:avLst>
              <a:gd name="adj1" fmla="val 1042"/>
              <a:gd name="adj2" fmla="val 126653"/>
            </a:avLst>
          </a:prstGeom>
          <a:gradFill rotWithShape="1">
            <a:gsLst>
              <a:gs pos="0">
                <a:srgbClr val="0066FF">
                  <a:alpha val="49001"/>
                </a:srgbClr>
              </a:gs>
              <a:gs pos="100000">
                <a:srgbClr val="FFFFFF">
                  <a:alpha val="39999"/>
                </a:srgbClr>
              </a:gs>
            </a:gsLst>
            <a:path path="rect">
              <a:fillToRect r="100000" b="100000"/>
            </a:path>
          </a:gradFill>
          <a:ln w="9525">
            <a:solidFill>
              <a:srgbClr val="0066FF">
                <a:alpha val="39999"/>
              </a:srgbClr>
            </a:solidFill>
            <a:round/>
            <a:headEnd/>
            <a:tailEnd/>
          </a:ln>
          <a:effectLst>
            <a:outerShdw dist="35921" dir="2700000" algn="ctr" rotWithShape="0">
              <a:schemeClr val="bg1">
                <a:alpha val="50000"/>
              </a:schemeClr>
            </a:outerShdw>
          </a:effectLst>
        </p:spPr>
        <p:txBody>
          <a:bodyPr wrap="none" anchor="ctr"/>
          <a:lstStyle/>
          <a:p>
            <a:endParaRPr lang="en-US"/>
          </a:p>
        </p:txBody>
      </p:sp>
      <p:pic>
        <p:nvPicPr>
          <p:cNvPr id="1038386" name="Picture 50" descr="grid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368800"/>
            <a:ext cx="8229600" cy="2489200"/>
          </a:xfrm>
          <a:prstGeom prst="rect">
            <a:avLst/>
          </a:prstGeom>
          <a:noFill/>
          <a:extLst>
            <a:ext uri="{909E8E84-426E-40DD-AFC4-6F175D3DCCD1}">
              <a14:hiddenFill xmlns:a14="http://schemas.microsoft.com/office/drawing/2010/main">
                <a:solidFill>
                  <a:srgbClr val="FFFFFF"/>
                </a:solidFill>
              </a14:hiddenFill>
            </a:ext>
          </a:extLst>
        </p:spPr>
      </p:pic>
      <p:pic>
        <p:nvPicPr>
          <p:cNvPr id="1038387" name="Picture 51" descr="recycle bin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4425" y="3035300"/>
            <a:ext cx="520700" cy="496888"/>
          </a:xfrm>
          <a:prstGeom prst="rect">
            <a:avLst/>
          </a:prstGeom>
          <a:noFill/>
          <a:extLst>
            <a:ext uri="{909E8E84-426E-40DD-AFC4-6F175D3DCCD1}">
              <a14:hiddenFill xmlns:a14="http://schemas.microsoft.com/office/drawing/2010/main">
                <a:solidFill>
                  <a:srgbClr val="FFFFFF"/>
                </a:solidFill>
              </a14:hiddenFill>
            </a:ext>
          </a:extLst>
        </p:spPr>
      </p:pic>
      <p:sp>
        <p:nvSpPr>
          <p:cNvPr id="1038388" name="AutoShape 52"/>
          <p:cNvSpPr>
            <a:spLocks noChangeArrowheads="1"/>
          </p:cNvSpPr>
          <p:nvPr/>
        </p:nvSpPr>
        <p:spPr bwMode="auto">
          <a:xfrm>
            <a:off x="436563" y="2197100"/>
            <a:ext cx="2868612" cy="1587500"/>
          </a:xfrm>
          <a:prstGeom prst="cloudCallout">
            <a:avLst>
              <a:gd name="adj1" fmla="val -22829"/>
              <a:gd name="adj2" fmla="val 89102"/>
            </a:avLst>
          </a:prstGeom>
          <a:gradFill rotWithShape="1">
            <a:gsLst>
              <a:gs pos="0">
                <a:srgbClr val="808080">
                  <a:alpha val="39999"/>
                </a:srgbClr>
              </a:gs>
              <a:gs pos="100000">
                <a:srgbClr val="DDDDDD">
                  <a:alpha val="38000"/>
                </a:srgbClr>
              </a:gs>
            </a:gsLst>
            <a:path path="rect">
              <a:fillToRect l="100000" b="100000"/>
            </a:path>
          </a:gradFill>
          <a:ln w="9525">
            <a:solidFill>
              <a:srgbClr val="000000"/>
            </a:solidFill>
            <a:round/>
            <a:headEnd/>
            <a:tailEnd/>
          </a:ln>
          <a:effectLst>
            <a:outerShdw dist="113592" dir="9206097" algn="ctr" rotWithShape="0">
              <a:srgbClr val="DDDDDD">
                <a:alpha val="33000"/>
              </a:srgbClr>
            </a:outerShdw>
          </a:effectLst>
        </p:spPr>
        <p:txBody>
          <a:bodyPr wrap="none" anchor="ctr"/>
          <a:lstStyle/>
          <a:p>
            <a:endParaRPr lang="en-US"/>
          </a:p>
        </p:txBody>
      </p:sp>
      <p:pic>
        <p:nvPicPr>
          <p:cNvPr id="1038389" name="Picture 53" descr="bank 2 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3581400"/>
            <a:ext cx="1465263" cy="1600200"/>
          </a:xfrm>
          <a:prstGeom prst="rect">
            <a:avLst/>
          </a:prstGeom>
          <a:noFill/>
          <a:extLst>
            <a:ext uri="{909E8E84-426E-40DD-AFC4-6F175D3DCCD1}">
              <a14:hiddenFill xmlns:a14="http://schemas.microsoft.com/office/drawing/2010/main">
                <a:solidFill>
                  <a:srgbClr val="FFFFFF"/>
                </a:solidFill>
              </a14:hiddenFill>
            </a:ext>
          </a:extLst>
        </p:spPr>
      </p:pic>
      <p:grpSp>
        <p:nvGrpSpPr>
          <p:cNvPr id="1038390" name="Group 54"/>
          <p:cNvGrpSpPr>
            <a:grpSpLocks/>
          </p:cNvGrpSpPr>
          <p:nvPr/>
        </p:nvGrpSpPr>
        <p:grpSpPr bwMode="auto">
          <a:xfrm>
            <a:off x="0" y="3910013"/>
            <a:ext cx="708025" cy="928687"/>
            <a:chOff x="2027" y="3660"/>
            <a:chExt cx="446" cy="585"/>
          </a:xfrm>
        </p:grpSpPr>
        <p:pic>
          <p:nvPicPr>
            <p:cNvPr id="1038391" name="Picture 55" descr="key - priva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78" y="3660"/>
              <a:ext cx="161" cy="308"/>
            </a:xfrm>
            <a:prstGeom prst="rect">
              <a:avLst/>
            </a:prstGeom>
            <a:noFill/>
            <a:extLst>
              <a:ext uri="{909E8E84-426E-40DD-AFC4-6F175D3DCCD1}">
                <a14:hiddenFill xmlns:a14="http://schemas.microsoft.com/office/drawing/2010/main">
                  <a:solidFill>
                    <a:srgbClr val="FFFFFF"/>
                  </a:solidFill>
                </a14:hiddenFill>
              </a:ext>
            </a:extLst>
          </p:spPr>
        </p:pic>
        <p:sp>
          <p:nvSpPr>
            <p:cNvPr id="1038392" name="Text Box 56"/>
            <p:cNvSpPr txBox="1">
              <a:spLocks noChangeArrowheads="1"/>
            </p:cNvSpPr>
            <p:nvPr/>
          </p:nvSpPr>
          <p:spPr bwMode="auto">
            <a:xfrm>
              <a:off x="2027" y="3919"/>
              <a:ext cx="44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400" b="1" i="1" u="sng">
                  <a:solidFill>
                    <a:srgbClr val="0066FF"/>
                  </a:solidFill>
                  <a:effectLst/>
                  <a:latin typeface="Times New Roman" pitchFamily="18" charset="0"/>
                </a:rPr>
                <a:t>Private</a:t>
              </a:r>
            </a:p>
            <a:p>
              <a:pPr algn="ctr" eaLnBrk="1" hangingPunct="1"/>
              <a:r>
                <a:rPr lang="en-US" sz="1400" b="1" i="1" u="sng">
                  <a:solidFill>
                    <a:srgbClr val="0066FF"/>
                  </a:solidFill>
                  <a:effectLst/>
                  <a:latin typeface="Times New Roman" pitchFamily="18" charset="0"/>
                </a:rPr>
                <a:t>key</a:t>
              </a:r>
            </a:p>
          </p:txBody>
        </p:sp>
      </p:grpSp>
      <p:sp>
        <p:nvSpPr>
          <p:cNvPr id="1038393" name="Line 57"/>
          <p:cNvSpPr>
            <a:spLocks noChangeShapeType="1"/>
          </p:cNvSpPr>
          <p:nvPr/>
        </p:nvSpPr>
        <p:spPr bwMode="auto">
          <a:xfrm flipV="1">
            <a:off x="1828800" y="4953000"/>
            <a:ext cx="5715000" cy="533400"/>
          </a:xfrm>
          <a:prstGeom prst="line">
            <a:avLst/>
          </a:prstGeom>
          <a:noFill/>
          <a:ln w="19050">
            <a:solidFill>
              <a:srgbClr val="0000F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8394" name="Text Box 58"/>
          <p:cNvSpPr txBox="1">
            <a:spLocks noChangeArrowheads="1"/>
          </p:cNvSpPr>
          <p:nvPr/>
        </p:nvSpPr>
        <p:spPr bwMode="auto">
          <a:xfrm>
            <a:off x="4133850" y="2603500"/>
            <a:ext cx="488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600" b="1">
                <a:solidFill>
                  <a:srgbClr val="FF0000"/>
                </a:solidFill>
                <a:effectLst/>
                <a:latin typeface="Verdana" pitchFamily="34" charset="0"/>
              </a:rPr>
              <a:t>CA</a:t>
            </a:r>
          </a:p>
        </p:txBody>
      </p:sp>
      <p:sp>
        <p:nvSpPr>
          <p:cNvPr id="1038395" name="Line 59"/>
          <p:cNvSpPr>
            <a:spLocks noChangeShapeType="1"/>
          </p:cNvSpPr>
          <p:nvPr/>
        </p:nvSpPr>
        <p:spPr bwMode="auto">
          <a:xfrm flipV="1">
            <a:off x="1979613" y="4579938"/>
            <a:ext cx="2112962" cy="647700"/>
          </a:xfrm>
          <a:prstGeom prst="line">
            <a:avLst/>
          </a:prstGeom>
          <a:noFill/>
          <a:ln w="9525">
            <a:solidFill>
              <a:srgbClr val="FF0000"/>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38396" name="Picture 60" descr="office - buildi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713" y="4191000"/>
            <a:ext cx="1249362" cy="1563688"/>
          </a:xfrm>
          <a:prstGeom prst="rect">
            <a:avLst/>
          </a:prstGeom>
          <a:noFill/>
          <a:extLst>
            <a:ext uri="{909E8E84-426E-40DD-AFC4-6F175D3DCCD1}">
              <a14:hiddenFill xmlns:a14="http://schemas.microsoft.com/office/drawing/2010/main">
                <a:solidFill>
                  <a:srgbClr val="FFFFFF"/>
                </a:solidFill>
              </a14:hiddenFill>
            </a:ext>
          </a:extLst>
        </p:spPr>
      </p:pic>
      <p:sp>
        <p:nvSpPr>
          <p:cNvPr id="1038397" name="Line 61"/>
          <p:cNvSpPr>
            <a:spLocks noChangeShapeType="1"/>
          </p:cNvSpPr>
          <p:nvPr/>
        </p:nvSpPr>
        <p:spPr bwMode="auto">
          <a:xfrm flipH="1" flipV="1">
            <a:off x="4997450" y="4684713"/>
            <a:ext cx="2163763" cy="128587"/>
          </a:xfrm>
          <a:prstGeom prst="line">
            <a:avLst/>
          </a:prstGeom>
          <a:noFill/>
          <a:ln w="12700">
            <a:solidFill>
              <a:srgbClr val="FF0000"/>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38398" name="Group 62"/>
          <p:cNvGrpSpPr>
            <a:grpSpLocks/>
          </p:cNvGrpSpPr>
          <p:nvPr/>
        </p:nvGrpSpPr>
        <p:grpSpPr bwMode="auto">
          <a:xfrm>
            <a:off x="1839913" y="5241925"/>
            <a:ext cx="555625" cy="531813"/>
            <a:chOff x="1159" y="3302"/>
            <a:chExt cx="350" cy="335"/>
          </a:xfrm>
        </p:grpSpPr>
        <p:pic>
          <p:nvPicPr>
            <p:cNvPr id="1038399" name="Picture 63" descr="email - envelo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1" y="3302"/>
              <a:ext cx="288" cy="288"/>
            </a:xfrm>
            <a:prstGeom prst="rect">
              <a:avLst/>
            </a:prstGeom>
            <a:noFill/>
            <a:extLst>
              <a:ext uri="{909E8E84-426E-40DD-AFC4-6F175D3DCCD1}">
                <a14:hiddenFill xmlns:a14="http://schemas.microsoft.com/office/drawing/2010/main">
                  <a:solidFill>
                    <a:srgbClr val="FFFFFF"/>
                  </a:solidFill>
                </a14:hiddenFill>
              </a:ext>
            </a:extLst>
          </p:spPr>
        </p:pic>
        <p:pic>
          <p:nvPicPr>
            <p:cNvPr id="1038400" name="Picture 64" descr="certificat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9" y="3414"/>
              <a:ext cx="223" cy="223"/>
            </a:xfrm>
            <a:prstGeom prst="rect">
              <a:avLst/>
            </a:prstGeom>
            <a:noFill/>
            <a:extLst>
              <a:ext uri="{909E8E84-426E-40DD-AFC4-6F175D3DCCD1}">
                <a14:hiddenFill xmlns:a14="http://schemas.microsoft.com/office/drawing/2010/main">
                  <a:solidFill>
                    <a:srgbClr val="FFFFFF"/>
                  </a:solidFill>
                </a14:hiddenFill>
              </a:ext>
            </a:extLst>
          </p:spPr>
        </p:pic>
      </p:grpSp>
      <p:pic>
        <p:nvPicPr>
          <p:cNvPr id="1038401" name="Picture 65" descr="email - envelo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76463" y="2835275"/>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38402" name="Picture 66" descr="certificat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78038" y="3013075"/>
            <a:ext cx="354012" cy="354013"/>
          </a:xfrm>
          <a:prstGeom prst="rect">
            <a:avLst/>
          </a:prstGeom>
          <a:noFill/>
          <a:extLst>
            <a:ext uri="{909E8E84-426E-40DD-AFC4-6F175D3DCCD1}">
              <a14:hiddenFill xmlns:a14="http://schemas.microsoft.com/office/drawing/2010/main">
                <a:solidFill>
                  <a:srgbClr val="FFFFFF"/>
                </a:solidFill>
              </a14:hiddenFill>
            </a:ext>
          </a:extLst>
        </p:spPr>
      </p:pic>
      <p:pic>
        <p:nvPicPr>
          <p:cNvPr id="1038403" name="Picture 67" descr="key - private par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1300" y="4138613"/>
            <a:ext cx="257175" cy="260350"/>
          </a:xfrm>
          <a:prstGeom prst="rect">
            <a:avLst/>
          </a:prstGeom>
          <a:noFill/>
          <a:extLst>
            <a:ext uri="{909E8E84-426E-40DD-AFC4-6F175D3DCCD1}">
              <a14:hiddenFill xmlns:a14="http://schemas.microsoft.com/office/drawing/2010/main">
                <a:solidFill>
                  <a:srgbClr val="FFFFFF"/>
                </a:solidFill>
              </a14:hiddenFill>
            </a:ext>
          </a:extLst>
        </p:spPr>
      </p:pic>
      <p:pic>
        <p:nvPicPr>
          <p:cNvPr id="1038404" name="Picture 68" descr="key - private par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1300" y="3905250"/>
            <a:ext cx="257175" cy="282575"/>
          </a:xfrm>
          <a:prstGeom prst="rect">
            <a:avLst/>
          </a:prstGeom>
          <a:noFill/>
          <a:extLst>
            <a:ext uri="{909E8E84-426E-40DD-AFC4-6F175D3DCCD1}">
              <a14:hiddenFill xmlns:a14="http://schemas.microsoft.com/office/drawing/2010/main">
                <a:solidFill>
                  <a:srgbClr val="FFFFFF"/>
                </a:solidFill>
              </a14:hiddenFill>
            </a:ext>
          </a:extLst>
        </p:spPr>
      </p:pic>
      <p:sp>
        <p:nvSpPr>
          <p:cNvPr id="1038405" name="Line 69"/>
          <p:cNvSpPr>
            <a:spLocks noChangeShapeType="1"/>
          </p:cNvSpPr>
          <p:nvPr/>
        </p:nvSpPr>
        <p:spPr bwMode="auto">
          <a:xfrm flipV="1">
            <a:off x="1471613" y="3071813"/>
            <a:ext cx="314325" cy="138112"/>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8406" name="Text Box 70"/>
          <p:cNvSpPr txBox="1">
            <a:spLocks noChangeArrowheads="1"/>
          </p:cNvSpPr>
          <p:nvPr/>
        </p:nvSpPr>
        <p:spPr bwMode="auto">
          <a:xfrm>
            <a:off x="1071563" y="2441575"/>
            <a:ext cx="1135062"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200">
                <a:solidFill>
                  <a:srgbClr val="000099"/>
                </a:solidFill>
                <a:effectLst/>
                <a:latin typeface="Times New Roman" pitchFamily="18" charset="0"/>
              </a:rPr>
              <a:t>Khóa bí mật bị</a:t>
            </a:r>
            <a:r>
              <a:rPr lang="en-US" sz="1200">
                <a:solidFill>
                  <a:srgbClr val="3399FF"/>
                </a:solidFill>
                <a:effectLst/>
                <a:latin typeface="Times New Roman" pitchFamily="18" charset="0"/>
              </a:rPr>
              <a:t> </a:t>
            </a:r>
          </a:p>
          <a:p>
            <a:pPr algn="ctr" eaLnBrk="1" hangingPunct="1"/>
            <a:r>
              <a:rPr lang="en-US" sz="1400">
                <a:solidFill>
                  <a:srgbClr val="FF0066"/>
                </a:solidFill>
                <a:effectLst/>
                <a:latin typeface="Times New Roman" pitchFamily="18" charset="0"/>
              </a:rPr>
              <a:t>BẺ !</a:t>
            </a:r>
          </a:p>
        </p:txBody>
      </p:sp>
      <p:sp>
        <p:nvSpPr>
          <p:cNvPr id="1038407" name="Text Box 71"/>
          <p:cNvSpPr txBox="1">
            <a:spLocks noChangeArrowheads="1"/>
          </p:cNvSpPr>
          <p:nvPr/>
        </p:nvSpPr>
        <p:spPr bwMode="auto">
          <a:xfrm>
            <a:off x="2212975" y="2844800"/>
            <a:ext cx="3556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200" b="1">
                <a:solidFill>
                  <a:srgbClr val="FF0066"/>
                </a:solidFill>
                <a:effectLst/>
              </a:rPr>
              <a:t>?</a:t>
            </a:r>
          </a:p>
        </p:txBody>
      </p:sp>
      <p:pic>
        <p:nvPicPr>
          <p:cNvPr id="1038408" name="Picture 72" descr="delete fil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20888" y="2963863"/>
            <a:ext cx="452437" cy="452437"/>
          </a:xfrm>
          <a:prstGeom prst="rect">
            <a:avLst/>
          </a:prstGeom>
          <a:noFill/>
          <a:extLst>
            <a:ext uri="{909E8E84-426E-40DD-AFC4-6F175D3DCCD1}">
              <a14:hiddenFill xmlns:a14="http://schemas.microsoft.com/office/drawing/2010/main">
                <a:solidFill>
                  <a:srgbClr val="FFFFFF"/>
                </a:solidFill>
              </a14:hiddenFill>
            </a:ext>
          </a:extLst>
        </p:spPr>
      </p:pic>
      <p:sp>
        <p:nvSpPr>
          <p:cNvPr id="1038409" name="Text Box 73"/>
          <p:cNvSpPr txBox="1">
            <a:spLocks noChangeArrowheads="1"/>
          </p:cNvSpPr>
          <p:nvPr/>
        </p:nvSpPr>
        <p:spPr bwMode="auto">
          <a:xfrm rot="428007">
            <a:off x="138113" y="5854700"/>
            <a:ext cx="2298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400" b="1">
                <a:solidFill>
                  <a:srgbClr val="000099"/>
                </a:solidFill>
                <a:effectLst/>
                <a:latin typeface="Times New Roman" pitchFamily="18" charset="0"/>
              </a:rPr>
              <a:t>Yêu cầu </a:t>
            </a:r>
            <a:r>
              <a:rPr lang="en-US" sz="1800" b="1">
                <a:solidFill>
                  <a:srgbClr val="FF0000"/>
                </a:solidFill>
                <a:effectLst/>
                <a:latin typeface="Times New Roman" pitchFamily="18" charset="0"/>
              </a:rPr>
              <a:t>HỦY</a:t>
            </a:r>
            <a:r>
              <a:rPr lang="en-US" sz="1400" b="1">
                <a:solidFill>
                  <a:srgbClr val="000099"/>
                </a:solidFill>
                <a:effectLst/>
                <a:latin typeface="Times New Roman" pitchFamily="18" charset="0"/>
              </a:rPr>
              <a:t> chứng nhận</a:t>
            </a:r>
          </a:p>
        </p:txBody>
      </p:sp>
      <p:pic>
        <p:nvPicPr>
          <p:cNvPr id="1038410" name="Picture 74" descr="ball red"/>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882775" y="5187950"/>
            <a:ext cx="123825" cy="125413"/>
          </a:xfrm>
          <a:prstGeom prst="rect">
            <a:avLst/>
          </a:prstGeom>
          <a:noFill/>
          <a:extLst>
            <a:ext uri="{909E8E84-426E-40DD-AFC4-6F175D3DCCD1}">
              <a14:hiddenFill xmlns:a14="http://schemas.microsoft.com/office/drawing/2010/main">
                <a:solidFill>
                  <a:srgbClr val="FFFFFF"/>
                </a:solidFill>
              </a14:hiddenFill>
            </a:ext>
          </a:extLst>
        </p:spPr>
      </p:pic>
      <p:sp>
        <p:nvSpPr>
          <p:cNvPr id="1038411" name="Text Box 75"/>
          <p:cNvSpPr txBox="1">
            <a:spLocks noChangeArrowheads="1"/>
          </p:cNvSpPr>
          <p:nvPr/>
        </p:nvSpPr>
        <p:spPr bwMode="auto">
          <a:xfrm>
            <a:off x="4175125" y="3135313"/>
            <a:ext cx="13684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400">
                <a:solidFill>
                  <a:srgbClr val="000099"/>
                </a:solidFill>
                <a:effectLst/>
                <a:latin typeface="Times New Roman" pitchFamily="18" charset="0"/>
              </a:rPr>
              <a:t>Hủy chứng nhận</a:t>
            </a:r>
          </a:p>
        </p:txBody>
      </p:sp>
      <p:pic>
        <p:nvPicPr>
          <p:cNvPr id="1038412" name="Picture 76" descr="box-r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81450" y="4533900"/>
            <a:ext cx="122238" cy="123825"/>
          </a:xfrm>
          <a:prstGeom prst="rect">
            <a:avLst/>
          </a:prstGeom>
          <a:noFill/>
          <a:extLst>
            <a:ext uri="{909E8E84-426E-40DD-AFC4-6F175D3DCCD1}">
              <a14:hiddenFill xmlns:a14="http://schemas.microsoft.com/office/drawing/2010/main">
                <a:solidFill>
                  <a:srgbClr val="FFFFFF"/>
                </a:solidFill>
              </a14:hiddenFill>
            </a:ext>
          </a:extLst>
        </p:spPr>
      </p:pic>
      <p:sp>
        <p:nvSpPr>
          <p:cNvPr id="1038413" name="Oval 77"/>
          <p:cNvSpPr>
            <a:spLocks noChangeArrowheads="1"/>
          </p:cNvSpPr>
          <p:nvPr/>
        </p:nvSpPr>
        <p:spPr bwMode="auto">
          <a:xfrm rot="-1619928">
            <a:off x="3881438" y="4541838"/>
            <a:ext cx="119062" cy="133350"/>
          </a:xfrm>
          <a:prstGeom prst="ellipse">
            <a:avLst/>
          </a:prstGeom>
          <a:noFill/>
          <a:ln w="9525">
            <a:solidFill>
              <a:srgbClr val="0066FF">
                <a:alpha val="39000"/>
              </a:srgbClr>
            </a:solidFill>
            <a:round/>
            <a:headEnd/>
            <a:tailEnd/>
          </a:ln>
          <a:effectLst/>
          <a:scene3d>
            <a:camera prst="legacyObliqueTopRight">
              <a:rot lat="19199999" lon="18300000" rev="0"/>
            </a:camera>
            <a:lightRig rig="legacyNormal1" dir="t"/>
          </a:scene3d>
          <a:sp3d extrusionH="2894000" prstMaterial="legacyWireframe">
            <a:bevelT w="13500" h="13500" prst="angle"/>
            <a:bevelB w="13500" h="13500" prst="angle"/>
            <a:extrusionClr>
              <a:srgbClr val="0066FF"/>
            </a:extrusionClr>
          </a:sp3d>
          <a:extLst>
            <a:ext uri="{909E8E84-426E-40DD-AFC4-6F175D3DCCD1}">
              <a14:hiddenFill xmlns:a14="http://schemas.microsoft.com/office/drawing/2010/main">
                <a:solidFill>
                  <a:srgbClr val="FFCC99">
                    <a:alpha val="55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grpSp>
        <p:nvGrpSpPr>
          <p:cNvPr id="1038414" name="Group 78"/>
          <p:cNvGrpSpPr>
            <a:grpSpLocks/>
          </p:cNvGrpSpPr>
          <p:nvPr/>
        </p:nvGrpSpPr>
        <p:grpSpPr bwMode="auto">
          <a:xfrm>
            <a:off x="1574800" y="5602288"/>
            <a:ext cx="365125" cy="390525"/>
            <a:chOff x="2534" y="3955"/>
            <a:chExt cx="230" cy="246"/>
          </a:xfrm>
        </p:grpSpPr>
        <p:pic>
          <p:nvPicPr>
            <p:cNvPr id="1038415" name="Picture 79" descr="certificat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34" y="3978"/>
              <a:ext cx="223" cy="223"/>
            </a:xfrm>
            <a:prstGeom prst="rect">
              <a:avLst/>
            </a:prstGeom>
            <a:noFill/>
            <a:extLst>
              <a:ext uri="{909E8E84-426E-40DD-AFC4-6F175D3DCCD1}">
                <a14:hiddenFill xmlns:a14="http://schemas.microsoft.com/office/drawing/2010/main">
                  <a:solidFill>
                    <a:srgbClr val="FFFFFF"/>
                  </a:solidFill>
                </a14:hiddenFill>
              </a:ext>
            </a:extLst>
          </p:spPr>
        </p:pic>
        <p:pic>
          <p:nvPicPr>
            <p:cNvPr id="1038416" name="Picture 80" descr="delete fil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39" y="3955"/>
              <a:ext cx="225" cy="225"/>
            </a:xfrm>
            <a:prstGeom prst="rect">
              <a:avLst/>
            </a:prstGeom>
            <a:noFill/>
            <a:extLst>
              <a:ext uri="{909E8E84-426E-40DD-AFC4-6F175D3DCCD1}">
                <a14:hiddenFill xmlns:a14="http://schemas.microsoft.com/office/drawing/2010/main">
                  <a:solidFill>
                    <a:srgbClr val="FFFFFF"/>
                  </a:solidFill>
                </a14:hiddenFill>
              </a:ext>
            </a:extLst>
          </p:spPr>
        </p:pic>
      </p:grpSp>
      <p:sp>
        <p:nvSpPr>
          <p:cNvPr id="1038417" name="Text Box 81"/>
          <p:cNvSpPr txBox="1">
            <a:spLocks noChangeArrowheads="1"/>
          </p:cNvSpPr>
          <p:nvPr/>
        </p:nvSpPr>
        <p:spPr bwMode="auto">
          <a:xfrm rot="428007">
            <a:off x="-28575" y="5857875"/>
            <a:ext cx="3581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400" b="1">
                <a:solidFill>
                  <a:srgbClr val="000099"/>
                </a:solidFill>
                <a:effectLst/>
                <a:latin typeface="Times New Roman" pitchFamily="18" charset="0"/>
              </a:rPr>
              <a:t>Chứng nhận đã bị </a:t>
            </a:r>
            <a:r>
              <a:rPr lang="en-US" sz="1800" b="1">
                <a:solidFill>
                  <a:srgbClr val="FF0000"/>
                </a:solidFill>
                <a:effectLst/>
                <a:latin typeface="Times New Roman" pitchFamily="18" charset="0"/>
              </a:rPr>
              <a:t>HỦY </a:t>
            </a:r>
            <a:r>
              <a:rPr lang="en-US" sz="1200" b="1">
                <a:solidFill>
                  <a:srgbClr val="000099"/>
                </a:solidFill>
                <a:effectLst/>
                <a:latin typeface="Times New Roman" pitchFamily="18" charset="0"/>
              </a:rPr>
              <a:t>ngày 1/8/2003 3:10:22</a:t>
            </a:r>
          </a:p>
        </p:txBody>
      </p:sp>
      <p:pic>
        <p:nvPicPr>
          <p:cNvPr id="1038418" name="Picture 82" descr="email - envelo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07263" y="4659313"/>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38419" name="Picture 83" descr="certificat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89825" y="4835525"/>
            <a:ext cx="354013" cy="354013"/>
          </a:xfrm>
          <a:prstGeom prst="rect">
            <a:avLst/>
          </a:prstGeom>
          <a:noFill/>
          <a:extLst>
            <a:ext uri="{909E8E84-426E-40DD-AFC4-6F175D3DCCD1}">
              <a14:hiddenFill xmlns:a14="http://schemas.microsoft.com/office/drawing/2010/main">
                <a:solidFill>
                  <a:srgbClr val="FFFFFF"/>
                </a:solidFill>
              </a14:hiddenFill>
            </a:ext>
          </a:extLst>
        </p:spPr>
      </p:pic>
      <p:pic>
        <p:nvPicPr>
          <p:cNvPr id="1038420" name="Picture 84" descr="ball violet"/>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094538" y="4737100"/>
            <a:ext cx="103187" cy="103188"/>
          </a:xfrm>
          <a:prstGeom prst="rect">
            <a:avLst/>
          </a:prstGeom>
          <a:noFill/>
          <a:extLst>
            <a:ext uri="{909E8E84-426E-40DD-AFC4-6F175D3DCCD1}">
              <a14:hiddenFill xmlns:a14="http://schemas.microsoft.com/office/drawing/2010/main">
                <a:solidFill>
                  <a:srgbClr val="FFFFFF"/>
                </a:solidFill>
              </a14:hiddenFill>
            </a:ext>
          </a:extLst>
        </p:spPr>
      </p:pic>
      <p:pic>
        <p:nvPicPr>
          <p:cNvPr id="1038421" name="Picture 85" descr="cicl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rot="-833830">
            <a:off x="4543425" y="2946400"/>
            <a:ext cx="511175" cy="511175"/>
          </a:xfrm>
          <a:prstGeom prst="rect">
            <a:avLst/>
          </a:prstGeom>
          <a:noFill/>
          <a:extLst>
            <a:ext uri="{909E8E84-426E-40DD-AFC4-6F175D3DCCD1}">
              <a14:hiddenFill xmlns:a14="http://schemas.microsoft.com/office/drawing/2010/main">
                <a:solidFill>
                  <a:srgbClr val="FFFFFF"/>
                </a:solidFill>
              </a14:hiddenFill>
            </a:ext>
          </a:extLst>
        </p:spPr>
      </p:pic>
      <p:pic>
        <p:nvPicPr>
          <p:cNvPr id="1038422" name="Picture 86" descr="box violet"/>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932363" y="3316288"/>
            <a:ext cx="101600" cy="100012"/>
          </a:xfrm>
          <a:prstGeom prst="rect">
            <a:avLst/>
          </a:prstGeom>
          <a:noFill/>
          <a:extLst>
            <a:ext uri="{909E8E84-426E-40DD-AFC4-6F175D3DCCD1}">
              <a14:hiddenFill xmlns:a14="http://schemas.microsoft.com/office/drawing/2010/main">
                <a:solidFill>
                  <a:srgbClr val="FFFFFF"/>
                </a:solidFill>
              </a14:hiddenFill>
            </a:ext>
          </a:extLst>
        </p:spPr>
      </p:pic>
      <p:pic>
        <p:nvPicPr>
          <p:cNvPr id="1038423" name="Picture 87" descr="servers"/>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690938" y="3527425"/>
            <a:ext cx="1439862" cy="1065213"/>
          </a:xfrm>
          <a:prstGeom prst="rect">
            <a:avLst/>
          </a:prstGeom>
          <a:noFill/>
          <a:extLst>
            <a:ext uri="{909E8E84-426E-40DD-AFC4-6F175D3DCCD1}">
              <a14:hiddenFill xmlns:a14="http://schemas.microsoft.com/office/drawing/2010/main">
                <a:solidFill>
                  <a:srgbClr val="FFFFFF"/>
                </a:solidFill>
              </a14:hiddenFill>
            </a:ext>
          </a:extLst>
        </p:spPr>
      </p:pic>
      <p:sp>
        <p:nvSpPr>
          <p:cNvPr id="1038424" name="Oval 88"/>
          <p:cNvSpPr>
            <a:spLocks noChangeArrowheads="1"/>
          </p:cNvSpPr>
          <p:nvPr/>
        </p:nvSpPr>
        <p:spPr bwMode="auto">
          <a:xfrm>
            <a:off x="4892675" y="4641850"/>
            <a:ext cx="114300" cy="133350"/>
          </a:xfrm>
          <a:prstGeom prst="ellipse">
            <a:avLst/>
          </a:prstGeom>
          <a:solidFill>
            <a:srgbClr val="00CC99"/>
          </a:solidFill>
          <a:ln w="9525">
            <a:round/>
            <a:headEnd/>
            <a:tailEnd/>
          </a:ln>
          <a:effectLst/>
          <a:scene3d>
            <a:camera prst="legacyObliqueTopRight">
              <a:rot lat="20399999" lon="0" rev="0"/>
            </a:camera>
            <a:lightRig rig="legacyFlat1" dir="t"/>
          </a:scene3d>
          <a:sp3d extrusionH="6323000" prstMaterial="legacyWireframe">
            <a:bevelT w="13500" h="13500" prst="angle"/>
            <a:bevelB w="13500" h="13500" prst="angle"/>
            <a:extrusionClr>
              <a:srgbClr val="00CC99"/>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1038425" name="Text Box 89"/>
          <p:cNvSpPr txBox="1">
            <a:spLocks noChangeArrowheads="1"/>
          </p:cNvSpPr>
          <p:nvPr/>
        </p:nvSpPr>
        <p:spPr bwMode="auto">
          <a:xfrm>
            <a:off x="4903788" y="2987675"/>
            <a:ext cx="113188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300" i="1">
                <a:solidFill>
                  <a:srgbClr val="0000FF"/>
                </a:solidFill>
                <a:effectLst/>
                <a:latin typeface="Times New Roman" pitchFamily="18" charset="0"/>
              </a:rPr>
              <a:t>Xác thực chứng nhận</a:t>
            </a:r>
          </a:p>
        </p:txBody>
      </p:sp>
      <p:sp>
        <p:nvSpPr>
          <p:cNvPr id="1038426" name="Text Box 90"/>
          <p:cNvSpPr txBox="1">
            <a:spLocks noChangeArrowheads="1"/>
          </p:cNvSpPr>
          <p:nvPr/>
        </p:nvSpPr>
        <p:spPr bwMode="auto">
          <a:xfrm>
            <a:off x="6940550" y="2284413"/>
            <a:ext cx="1916113"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400" i="1">
                <a:solidFill>
                  <a:srgbClr val="000099"/>
                </a:solidFill>
                <a:effectLst/>
                <a:latin typeface="Times New Roman" pitchFamily="18" charset="0"/>
              </a:rPr>
              <a:t>Chứng nhận đã bị </a:t>
            </a:r>
            <a:r>
              <a:rPr lang="en-US" sz="1400" i="1">
                <a:solidFill>
                  <a:srgbClr val="FF0000"/>
                </a:solidFill>
                <a:effectLst/>
                <a:latin typeface="Times New Roman" pitchFamily="18" charset="0"/>
              </a:rPr>
              <a:t>HỦY </a:t>
            </a:r>
          </a:p>
          <a:p>
            <a:pPr algn="ctr" eaLnBrk="1" hangingPunct="1"/>
            <a:r>
              <a:rPr lang="en-US" sz="1400" i="1">
                <a:solidFill>
                  <a:srgbClr val="000099"/>
                </a:solidFill>
                <a:effectLst/>
                <a:latin typeface="Times New Roman" pitchFamily="18" charset="0"/>
              </a:rPr>
              <a:t>vào 1/8/2003 3:10:22</a:t>
            </a:r>
          </a:p>
        </p:txBody>
      </p:sp>
      <p:sp>
        <p:nvSpPr>
          <p:cNvPr id="1038427" name="Text Box 91"/>
          <p:cNvSpPr txBox="1">
            <a:spLocks noChangeArrowheads="1"/>
          </p:cNvSpPr>
          <p:nvPr/>
        </p:nvSpPr>
        <p:spPr bwMode="auto">
          <a:xfrm>
            <a:off x="7270750" y="2241550"/>
            <a:ext cx="127635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b="1">
                <a:solidFill>
                  <a:srgbClr val="FF0000"/>
                </a:solidFill>
                <a:effectLst/>
              </a:rPr>
              <a:t>Hủy</a:t>
            </a:r>
          </a:p>
          <a:p>
            <a:pPr algn="ctr" eaLnBrk="1" hangingPunct="1">
              <a:spcBef>
                <a:spcPct val="50000"/>
              </a:spcBef>
            </a:pPr>
            <a:r>
              <a:rPr lang="en-US" sz="1600">
                <a:solidFill>
                  <a:srgbClr val="FF9900"/>
                </a:solidFill>
                <a:effectLst/>
              </a:rPr>
              <a:t>giao dịch</a:t>
            </a:r>
          </a:p>
        </p:txBody>
      </p:sp>
      <p:sp>
        <p:nvSpPr>
          <p:cNvPr id="47"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27</a:t>
            </a:fld>
            <a:endParaRPr lang="en-US" dirty="0">
              <a:latin typeface="+mn-lt"/>
            </a:endParaRPr>
          </a:p>
        </p:txBody>
      </p:sp>
    </p:spTree>
    <p:extLst>
      <p:ext uri="{BB962C8B-B14F-4D97-AF65-F5344CB8AC3E}">
        <p14:creationId xmlns:p14="http://schemas.microsoft.com/office/powerpoint/2010/main" val="3927218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fill="hold" nodeType="clickEffect">
                                  <p:stCondLst>
                                    <p:cond delay="0"/>
                                  </p:stCondLst>
                                  <p:childTnLst>
                                    <p:animMotion origin="layout" path="M 3.88889E-6 -4.81481E-6 L 0.02656 -0.00416 " pathEditMode="fixed" rAng="0" ptsTypes="AA">
                                      <p:cBhvr>
                                        <p:cTn id="6" dur="500" fill="hold"/>
                                        <p:tgtEl>
                                          <p:spTgt spid="1038398"/>
                                        </p:tgtEl>
                                        <p:attrNameLst>
                                          <p:attrName>ppt_x</p:attrName>
                                          <p:attrName>ppt_y</p:attrName>
                                        </p:attrNameLst>
                                      </p:cBhvr>
                                      <p:rCtr x="1319" y="-208"/>
                                    </p:animMotion>
                                  </p:childTnLst>
                                </p:cTn>
                              </p:par>
                              <p:par>
                                <p:cTn id="7" presetID="53" presetClass="entr" presetSubtype="0" fill="hold" grpId="0" nodeType="withEffect">
                                  <p:stCondLst>
                                    <p:cond delay="0"/>
                                  </p:stCondLst>
                                  <p:childTnLst>
                                    <p:set>
                                      <p:cBhvr>
                                        <p:cTn id="8" dur="1" fill="hold">
                                          <p:stCondLst>
                                            <p:cond delay="0"/>
                                          </p:stCondLst>
                                        </p:cTn>
                                        <p:tgtEl>
                                          <p:spTgt spid="1038388"/>
                                        </p:tgtEl>
                                        <p:attrNameLst>
                                          <p:attrName>style.visibility</p:attrName>
                                        </p:attrNameLst>
                                      </p:cBhvr>
                                      <p:to>
                                        <p:strVal val="visible"/>
                                      </p:to>
                                    </p:set>
                                    <p:anim calcmode="lin" valueType="num">
                                      <p:cBhvr>
                                        <p:cTn id="9" dur="500" fill="hold"/>
                                        <p:tgtEl>
                                          <p:spTgt spid="1038388"/>
                                        </p:tgtEl>
                                        <p:attrNameLst>
                                          <p:attrName>ppt_w</p:attrName>
                                        </p:attrNameLst>
                                      </p:cBhvr>
                                      <p:tavLst>
                                        <p:tav tm="0">
                                          <p:val>
                                            <p:fltVal val="0"/>
                                          </p:val>
                                        </p:tav>
                                        <p:tav tm="100000">
                                          <p:val>
                                            <p:strVal val="#ppt_w"/>
                                          </p:val>
                                        </p:tav>
                                      </p:tavLst>
                                    </p:anim>
                                    <p:anim calcmode="lin" valueType="num">
                                      <p:cBhvr>
                                        <p:cTn id="10" dur="500" fill="hold"/>
                                        <p:tgtEl>
                                          <p:spTgt spid="1038388"/>
                                        </p:tgtEl>
                                        <p:attrNameLst>
                                          <p:attrName>ppt_h</p:attrName>
                                        </p:attrNameLst>
                                      </p:cBhvr>
                                      <p:tavLst>
                                        <p:tav tm="0">
                                          <p:val>
                                            <p:fltVal val="0"/>
                                          </p:val>
                                        </p:tav>
                                        <p:tav tm="100000">
                                          <p:val>
                                            <p:strVal val="#ppt_h"/>
                                          </p:val>
                                        </p:tav>
                                      </p:tavLst>
                                    </p:anim>
                                    <p:animEffect transition="in" filter="fade">
                                      <p:cBhvr>
                                        <p:cTn id="11" dur="500"/>
                                        <p:tgtEl>
                                          <p:spTgt spid="1038388"/>
                                        </p:tgtEl>
                                      </p:cBhvr>
                                    </p:animEffect>
                                  </p:childTnLst>
                                </p:cTn>
                              </p:par>
                            </p:childTnLst>
                          </p:cTn>
                        </p:par>
                        <p:par>
                          <p:cTn id="12" fill="hold" nodeType="afterGroup">
                            <p:stCondLst>
                              <p:cond delay="500"/>
                            </p:stCondLst>
                            <p:childTnLst>
                              <p:par>
                                <p:cTn id="13" presetID="0" presetClass="path" presetSubtype="0" accel="50000" decel="50000" fill="hold" nodeType="afterEffect">
                                  <p:stCondLst>
                                    <p:cond delay="0"/>
                                  </p:stCondLst>
                                  <p:childTnLst>
                                    <p:animMotion origin="layout" path="M 0 0 L 0.13993 -0.14963 " pathEditMode="relative" ptsTypes="AA">
                                      <p:cBhvr>
                                        <p:cTn id="14" dur="500" fill="hold"/>
                                        <p:tgtEl>
                                          <p:spTgt spid="1038404"/>
                                        </p:tgtEl>
                                        <p:attrNameLst>
                                          <p:attrName>ppt_x</p:attrName>
                                          <p:attrName>ppt_y</p:attrName>
                                        </p:attrNameLst>
                                      </p:cBhvr>
                                    </p:animMotion>
                                  </p:childTnLst>
                                </p:cTn>
                              </p:par>
                              <p:par>
                                <p:cTn id="15" presetID="0" presetClass="path" presetSubtype="0" accel="50000" decel="50000" fill="hold" nodeType="withEffect">
                                  <p:stCondLst>
                                    <p:cond delay="0"/>
                                  </p:stCondLst>
                                  <p:childTnLst>
                                    <p:animMotion origin="layout" path="M 0 0 L 0.13993 -0.14963 " pathEditMode="relative" ptsTypes="AA">
                                      <p:cBhvr>
                                        <p:cTn id="16" dur="500" fill="hold"/>
                                        <p:tgtEl>
                                          <p:spTgt spid="1038403"/>
                                        </p:tgtEl>
                                        <p:attrNameLst>
                                          <p:attrName>ppt_x</p:attrName>
                                          <p:attrName>ppt_y</p:attrName>
                                        </p:attrNameLst>
                                      </p:cBhvr>
                                    </p:animMotion>
                                  </p:childTnLst>
                                </p:cTn>
                              </p:par>
                              <p:par>
                                <p:cTn id="17" presetID="48" presetClass="entr" presetSubtype="0" accel="50000" fill="hold" grpId="0" nodeType="withEffect">
                                  <p:stCondLst>
                                    <p:cond delay="0"/>
                                  </p:stCondLst>
                                  <p:childTnLst>
                                    <p:set>
                                      <p:cBhvr>
                                        <p:cTn id="18" dur="1" fill="hold">
                                          <p:stCondLst>
                                            <p:cond delay="0"/>
                                          </p:stCondLst>
                                        </p:cTn>
                                        <p:tgtEl>
                                          <p:spTgt spid="1038406"/>
                                        </p:tgtEl>
                                        <p:attrNameLst>
                                          <p:attrName>style.visibility</p:attrName>
                                        </p:attrNameLst>
                                      </p:cBhvr>
                                      <p:to>
                                        <p:strVal val="visible"/>
                                      </p:to>
                                    </p:set>
                                    <p:anim calcmode="lin" valueType="num">
                                      <p:cBhvr>
                                        <p:cTn id="19" dur="1000" fill="hold"/>
                                        <p:tgtEl>
                                          <p:spTgt spid="1038406"/>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0" dur="1000" fill="hold"/>
                                        <p:tgtEl>
                                          <p:spTgt spid="1038406"/>
                                        </p:tgtEl>
                                        <p:attrNameLst>
                                          <p:attrName>ppt_x</p:attrName>
                                        </p:attrNameLst>
                                      </p:cBhvr>
                                      <p:tavLst>
                                        <p:tav tm="0">
                                          <p:val>
                                            <p:fltVal val="-1"/>
                                          </p:val>
                                        </p:tav>
                                        <p:tav tm="50000">
                                          <p:val>
                                            <p:fltVal val="0.95"/>
                                          </p:val>
                                        </p:tav>
                                        <p:tav tm="100000">
                                          <p:val>
                                            <p:strVal val="#ppt_x"/>
                                          </p:val>
                                        </p:tav>
                                      </p:tavLst>
                                    </p:anim>
                                    <p:anim calcmode="lin" valueType="num">
                                      <p:cBhvr>
                                        <p:cTn id="21" dur="1000" fill="hold"/>
                                        <p:tgtEl>
                                          <p:spTgt spid="1038406"/>
                                        </p:tgtEl>
                                        <p:attrNameLst>
                                          <p:attrName>ppt_y</p:attrName>
                                        </p:attrNameLst>
                                      </p:cBhvr>
                                      <p:tavLst>
                                        <p:tav tm="0">
                                          <p:val>
                                            <p:strVal val="#ppt_y"/>
                                          </p:val>
                                        </p:tav>
                                        <p:tav tm="100000">
                                          <p:val>
                                            <p:strVal val="#ppt_y"/>
                                          </p:val>
                                        </p:tav>
                                      </p:tavLst>
                                    </p:anim>
                                    <p:animEffect transition="in" filter="fade">
                                      <p:cBhvr>
                                        <p:cTn id="22" dur="1000"/>
                                        <p:tgtEl>
                                          <p:spTgt spid="1038406"/>
                                        </p:tgtEl>
                                      </p:cBhvr>
                                    </p:animEffect>
                                  </p:childTnLst>
                                </p:cTn>
                              </p:par>
                            </p:childTnLst>
                          </p:cTn>
                        </p:par>
                        <p:par>
                          <p:cTn id="23" fill="hold" nodeType="afterGroup">
                            <p:stCondLst>
                              <p:cond delay="1500"/>
                            </p:stCondLst>
                            <p:childTnLst>
                              <p:par>
                                <p:cTn id="24" presetID="39" presetClass="entr" presetSubtype="0" accel="100000" fill="hold" grpId="0" nodeType="afterEffect">
                                  <p:stCondLst>
                                    <p:cond delay="0"/>
                                  </p:stCondLst>
                                  <p:childTnLst>
                                    <p:set>
                                      <p:cBhvr>
                                        <p:cTn id="25" dur="1" fill="hold">
                                          <p:stCondLst>
                                            <p:cond delay="0"/>
                                          </p:stCondLst>
                                        </p:cTn>
                                        <p:tgtEl>
                                          <p:spTgt spid="1038405"/>
                                        </p:tgtEl>
                                        <p:attrNameLst>
                                          <p:attrName>style.visibility</p:attrName>
                                        </p:attrNameLst>
                                      </p:cBhvr>
                                      <p:to>
                                        <p:strVal val="visible"/>
                                      </p:to>
                                    </p:set>
                                    <p:anim calcmode="lin" valueType="num">
                                      <p:cBhvr>
                                        <p:cTn id="26" dur="500" fill="hold"/>
                                        <p:tgtEl>
                                          <p:spTgt spid="1038405"/>
                                        </p:tgtEl>
                                        <p:attrNameLst>
                                          <p:attrName>ppt_h</p:attrName>
                                        </p:attrNameLst>
                                      </p:cBhvr>
                                      <p:tavLst>
                                        <p:tav tm="0">
                                          <p:val>
                                            <p:strVal val="#ppt_h/20"/>
                                          </p:val>
                                        </p:tav>
                                        <p:tav tm="50000">
                                          <p:val>
                                            <p:strVal val="#ppt_h/20"/>
                                          </p:val>
                                        </p:tav>
                                        <p:tav tm="100000">
                                          <p:val>
                                            <p:strVal val="#ppt_h"/>
                                          </p:val>
                                        </p:tav>
                                      </p:tavLst>
                                    </p:anim>
                                    <p:anim calcmode="lin" valueType="num">
                                      <p:cBhvr>
                                        <p:cTn id="27" dur="500" fill="hold"/>
                                        <p:tgtEl>
                                          <p:spTgt spid="1038405"/>
                                        </p:tgtEl>
                                        <p:attrNameLst>
                                          <p:attrName>ppt_w</p:attrName>
                                        </p:attrNameLst>
                                      </p:cBhvr>
                                      <p:tavLst>
                                        <p:tav tm="0">
                                          <p:val>
                                            <p:strVal val="#ppt_w+.3"/>
                                          </p:val>
                                        </p:tav>
                                        <p:tav tm="50000">
                                          <p:val>
                                            <p:strVal val="#ppt_w+.3"/>
                                          </p:val>
                                        </p:tav>
                                        <p:tav tm="100000">
                                          <p:val>
                                            <p:strVal val="#ppt_w"/>
                                          </p:val>
                                        </p:tav>
                                      </p:tavLst>
                                    </p:anim>
                                    <p:anim calcmode="lin" valueType="num">
                                      <p:cBhvr>
                                        <p:cTn id="28" dur="500" fill="hold"/>
                                        <p:tgtEl>
                                          <p:spTgt spid="1038405"/>
                                        </p:tgtEl>
                                        <p:attrNameLst>
                                          <p:attrName>ppt_x</p:attrName>
                                        </p:attrNameLst>
                                      </p:cBhvr>
                                      <p:tavLst>
                                        <p:tav tm="0">
                                          <p:val>
                                            <p:strVal val="#ppt_x-.3"/>
                                          </p:val>
                                        </p:tav>
                                        <p:tav tm="50000">
                                          <p:val>
                                            <p:strVal val="#ppt_x"/>
                                          </p:val>
                                        </p:tav>
                                        <p:tav tm="100000">
                                          <p:val>
                                            <p:strVal val="#ppt_x"/>
                                          </p:val>
                                        </p:tav>
                                      </p:tavLst>
                                    </p:anim>
                                    <p:anim calcmode="lin" valueType="num">
                                      <p:cBhvr>
                                        <p:cTn id="29" dur="500" fill="hold"/>
                                        <p:tgtEl>
                                          <p:spTgt spid="1038405"/>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2000"/>
                            </p:stCondLst>
                            <p:childTnLst>
                              <p:par>
                                <p:cTn id="31" presetID="10" presetClass="exit" presetSubtype="0" fill="hold" grpId="1" nodeType="afterEffect">
                                  <p:stCondLst>
                                    <p:cond delay="0"/>
                                  </p:stCondLst>
                                  <p:childTnLst>
                                    <p:animEffect transition="out" filter="fade">
                                      <p:cBhvr>
                                        <p:cTn id="32" dur="500"/>
                                        <p:tgtEl>
                                          <p:spTgt spid="1038405"/>
                                        </p:tgtEl>
                                      </p:cBhvr>
                                    </p:animEffect>
                                    <p:set>
                                      <p:cBhvr>
                                        <p:cTn id="33" dur="1" fill="hold">
                                          <p:stCondLst>
                                            <p:cond delay="499"/>
                                          </p:stCondLst>
                                        </p:cTn>
                                        <p:tgtEl>
                                          <p:spTgt spid="1038405"/>
                                        </p:tgtEl>
                                        <p:attrNameLst>
                                          <p:attrName>style.visibility</p:attrName>
                                        </p:attrNameLst>
                                      </p:cBhvr>
                                      <p:to>
                                        <p:strVal val="hidden"/>
                                      </p:to>
                                    </p:set>
                                  </p:childTnLst>
                                </p:cTn>
                              </p:par>
                              <p:par>
                                <p:cTn id="34" presetID="0" presetClass="path" presetSubtype="0" accel="50000" decel="50000" fill="hold" nodeType="withEffect">
                                  <p:stCondLst>
                                    <p:cond delay="0"/>
                                  </p:stCondLst>
                                  <p:childTnLst>
                                    <p:animMotion origin="layout" path="M 0.13994 -0.14954 L 0.10139 -0.13427 " pathEditMode="relative" ptsTypes="AA">
                                      <p:cBhvr>
                                        <p:cTn id="35" dur="500" fill="hold"/>
                                        <p:tgtEl>
                                          <p:spTgt spid="1038404"/>
                                        </p:tgtEl>
                                        <p:attrNameLst>
                                          <p:attrName>ppt_x</p:attrName>
                                          <p:attrName>ppt_y</p:attrName>
                                        </p:attrNameLst>
                                      </p:cBhvr>
                                    </p:animMotion>
                                  </p:childTnLst>
                                </p:cTn>
                              </p:par>
                              <p:par>
                                <p:cTn id="36" presetID="0" presetClass="path" presetSubtype="0" fill="hold" nodeType="withEffect">
                                  <p:stCondLst>
                                    <p:cond delay="0"/>
                                  </p:stCondLst>
                                  <p:childTnLst>
                                    <p:animMotion origin="layout" path="M 0.02657 -0.00416 L 0.06407 -0.0125 " pathEditMode="fixed" rAng="0" ptsTypes="AA">
                                      <p:cBhvr>
                                        <p:cTn id="37" dur="2000" fill="hold"/>
                                        <p:tgtEl>
                                          <p:spTgt spid="1038398"/>
                                        </p:tgtEl>
                                        <p:attrNameLst>
                                          <p:attrName>ppt_x</p:attrName>
                                          <p:attrName>ppt_y</p:attrName>
                                        </p:attrNameLst>
                                      </p:cBhvr>
                                      <p:rCtr x="1875" y="-417"/>
                                    </p:animMotion>
                                  </p:childTnLst>
                                </p:cTn>
                              </p:par>
                              <p:par>
                                <p:cTn id="38" presetID="10" presetClass="exit" presetSubtype="0" fill="hold" nodeType="withEffect">
                                  <p:stCondLst>
                                    <p:cond delay="0"/>
                                  </p:stCondLst>
                                  <p:childTnLst>
                                    <p:animEffect transition="out" filter="fade">
                                      <p:cBhvr>
                                        <p:cTn id="39" dur="500"/>
                                        <p:tgtEl>
                                          <p:spTgt spid="1038404"/>
                                        </p:tgtEl>
                                      </p:cBhvr>
                                    </p:animEffect>
                                    <p:set>
                                      <p:cBhvr>
                                        <p:cTn id="40" dur="1" fill="hold">
                                          <p:stCondLst>
                                            <p:cond delay="499"/>
                                          </p:stCondLst>
                                        </p:cTn>
                                        <p:tgtEl>
                                          <p:spTgt spid="1038404"/>
                                        </p:tgtEl>
                                        <p:attrNameLst>
                                          <p:attrName>style.visibility</p:attrName>
                                        </p:attrNameLst>
                                      </p:cBhvr>
                                      <p:to>
                                        <p:strVal val="hidden"/>
                                      </p:to>
                                    </p:set>
                                  </p:childTnLst>
                                </p:cTn>
                              </p:par>
                            </p:childTnLst>
                          </p:cTn>
                        </p:par>
                        <p:par>
                          <p:cTn id="41" fill="hold" nodeType="afterGroup">
                            <p:stCondLst>
                              <p:cond delay="4000"/>
                            </p:stCondLst>
                            <p:childTnLst>
                              <p:par>
                                <p:cTn id="42" presetID="10" presetClass="entr" presetSubtype="0" fill="hold" nodeType="afterEffect">
                                  <p:stCondLst>
                                    <p:cond delay="0"/>
                                  </p:stCondLst>
                                  <p:childTnLst>
                                    <p:set>
                                      <p:cBhvr>
                                        <p:cTn id="43" dur="1" fill="hold">
                                          <p:stCondLst>
                                            <p:cond delay="0"/>
                                          </p:stCondLst>
                                        </p:cTn>
                                        <p:tgtEl>
                                          <p:spTgt spid="1038402"/>
                                        </p:tgtEl>
                                        <p:attrNameLst>
                                          <p:attrName>style.visibility</p:attrName>
                                        </p:attrNameLst>
                                      </p:cBhvr>
                                      <p:to>
                                        <p:strVal val="visible"/>
                                      </p:to>
                                    </p:set>
                                    <p:animEffect transition="in" filter="fade">
                                      <p:cBhvr>
                                        <p:cTn id="44" dur="500"/>
                                        <p:tgtEl>
                                          <p:spTgt spid="1038402"/>
                                        </p:tgtEl>
                                      </p:cBhvr>
                                    </p:animEffect>
                                  </p:childTnLst>
                                </p:cTn>
                              </p:par>
                              <p:par>
                                <p:cTn id="45" presetID="10" presetClass="entr" presetSubtype="0" fill="hold" nodeType="withEffect">
                                  <p:stCondLst>
                                    <p:cond delay="0"/>
                                  </p:stCondLst>
                                  <p:childTnLst>
                                    <p:set>
                                      <p:cBhvr>
                                        <p:cTn id="46" dur="1" fill="hold">
                                          <p:stCondLst>
                                            <p:cond delay="0"/>
                                          </p:stCondLst>
                                        </p:cTn>
                                        <p:tgtEl>
                                          <p:spTgt spid="1038401"/>
                                        </p:tgtEl>
                                        <p:attrNameLst>
                                          <p:attrName>style.visibility</p:attrName>
                                        </p:attrNameLst>
                                      </p:cBhvr>
                                      <p:to>
                                        <p:strVal val="visible"/>
                                      </p:to>
                                    </p:set>
                                    <p:animEffect transition="in" filter="fade">
                                      <p:cBhvr>
                                        <p:cTn id="47" dur="500"/>
                                        <p:tgtEl>
                                          <p:spTgt spid="1038401"/>
                                        </p:tgtEl>
                                      </p:cBhvr>
                                    </p:animEffect>
                                  </p:childTnLst>
                                </p:cTn>
                              </p:par>
                              <p:par>
                                <p:cTn id="48" presetID="0" presetClass="path" presetSubtype="0" fill="hold" nodeType="withEffect">
                                  <p:stCondLst>
                                    <p:cond delay="0"/>
                                  </p:stCondLst>
                                  <p:childTnLst>
                                    <p:animMotion origin="layout" path="M 0.06406 -0.0125 L 0.1026 -0.01736 " pathEditMode="fixed" ptsTypes="AA">
                                      <p:cBhvr>
                                        <p:cTn id="49" dur="500" fill="hold"/>
                                        <p:tgtEl>
                                          <p:spTgt spid="1038398"/>
                                        </p:tgtEl>
                                        <p:attrNameLst>
                                          <p:attrName>ppt_x</p:attrName>
                                          <p:attrName>ppt_y</p:attrName>
                                        </p:attrNameLst>
                                      </p:cBhvr>
                                    </p:animMotion>
                                  </p:childTnLst>
                                </p:cTn>
                              </p:par>
                              <p:par>
                                <p:cTn id="50" presetID="10" presetClass="entr" presetSubtype="0" fill="hold" grpId="0" nodeType="withEffect">
                                  <p:stCondLst>
                                    <p:cond delay="0"/>
                                  </p:stCondLst>
                                  <p:childTnLst>
                                    <p:set>
                                      <p:cBhvr>
                                        <p:cTn id="51" dur="1" fill="hold">
                                          <p:stCondLst>
                                            <p:cond delay="0"/>
                                          </p:stCondLst>
                                        </p:cTn>
                                        <p:tgtEl>
                                          <p:spTgt spid="1038407"/>
                                        </p:tgtEl>
                                        <p:attrNameLst>
                                          <p:attrName>style.visibility</p:attrName>
                                        </p:attrNameLst>
                                      </p:cBhvr>
                                      <p:to>
                                        <p:strVal val="visible"/>
                                      </p:to>
                                    </p:set>
                                    <p:animEffect transition="in" filter="fade">
                                      <p:cBhvr>
                                        <p:cTn id="52" dur="500"/>
                                        <p:tgtEl>
                                          <p:spTgt spid="1038407"/>
                                        </p:tgtEl>
                                      </p:cBhvr>
                                    </p:animEffect>
                                  </p:childTnLst>
                                </p:cTn>
                              </p:par>
                            </p:childTnLst>
                          </p:cTn>
                        </p:par>
                        <p:par>
                          <p:cTn id="53" fill="hold" nodeType="afterGroup">
                            <p:stCondLst>
                              <p:cond delay="4500"/>
                            </p:stCondLst>
                            <p:childTnLst>
                              <p:par>
                                <p:cTn id="54" presetID="1" presetClass="exit" presetSubtype="0" fill="hold" grpId="1" nodeType="afterEffect">
                                  <p:stCondLst>
                                    <p:cond delay="0"/>
                                  </p:stCondLst>
                                  <p:childTnLst>
                                    <p:set>
                                      <p:cBhvr>
                                        <p:cTn id="55" dur="1" fill="hold">
                                          <p:stCondLst>
                                            <p:cond delay="0"/>
                                          </p:stCondLst>
                                        </p:cTn>
                                        <p:tgtEl>
                                          <p:spTgt spid="1038407"/>
                                        </p:tgtEl>
                                        <p:attrNameLst>
                                          <p:attrName>style.visibility</p:attrName>
                                        </p:attrNameLst>
                                      </p:cBhvr>
                                      <p:to>
                                        <p:strVal val="hidden"/>
                                      </p:to>
                                    </p:set>
                                  </p:childTnLst>
                                </p:cTn>
                              </p:par>
                              <p:par>
                                <p:cTn id="56" presetID="39" presetClass="entr" presetSubtype="0" accel="100000" fill="hold" nodeType="withEffect">
                                  <p:stCondLst>
                                    <p:cond delay="0"/>
                                  </p:stCondLst>
                                  <p:childTnLst>
                                    <p:set>
                                      <p:cBhvr>
                                        <p:cTn id="57" dur="1" fill="hold">
                                          <p:stCondLst>
                                            <p:cond delay="0"/>
                                          </p:stCondLst>
                                        </p:cTn>
                                        <p:tgtEl>
                                          <p:spTgt spid="1038408"/>
                                        </p:tgtEl>
                                        <p:attrNameLst>
                                          <p:attrName>style.visibility</p:attrName>
                                        </p:attrNameLst>
                                      </p:cBhvr>
                                      <p:to>
                                        <p:strVal val="visible"/>
                                      </p:to>
                                    </p:set>
                                    <p:anim calcmode="lin" valueType="num">
                                      <p:cBhvr>
                                        <p:cTn id="58" dur="500" fill="hold"/>
                                        <p:tgtEl>
                                          <p:spTgt spid="1038408"/>
                                        </p:tgtEl>
                                        <p:attrNameLst>
                                          <p:attrName>ppt_h</p:attrName>
                                        </p:attrNameLst>
                                      </p:cBhvr>
                                      <p:tavLst>
                                        <p:tav tm="0">
                                          <p:val>
                                            <p:strVal val="#ppt_h/20"/>
                                          </p:val>
                                        </p:tav>
                                        <p:tav tm="50000">
                                          <p:val>
                                            <p:strVal val="#ppt_h/20"/>
                                          </p:val>
                                        </p:tav>
                                        <p:tav tm="100000">
                                          <p:val>
                                            <p:strVal val="#ppt_h"/>
                                          </p:val>
                                        </p:tav>
                                      </p:tavLst>
                                    </p:anim>
                                    <p:anim calcmode="lin" valueType="num">
                                      <p:cBhvr>
                                        <p:cTn id="59" dur="500" fill="hold"/>
                                        <p:tgtEl>
                                          <p:spTgt spid="1038408"/>
                                        </p:tgtEl>
                                        <p:attrNameLst>
                                          <p:attrName>ppt_w</p:attrName>
                                        </p:attrNameLst>
                                      </p:cBhvr>
                                      <p:tavLst>
                                        <p:tav tm="0">
                                          <p:val>
                                            <p:strVal val="#ppt_w+.3"/>
                                          </p:val>
                                        </p:tav>
                                        <p:tav tm="50000">
                                          <p:val>
                                            <p:strVal val="#ppt_w+.3"/>
                                          </p:val>
                                        </p:tav>
                                        <p:tav tm="100000">
                                          <p:val>
                                            <p:strVal val="#ppt_w"/>
                                          </p:val>
                                        </p:tav>
                                      </p:tavLst>
                                    </p:anim>
                                    <p:anim calcmode="lin" valueType="num">
                                      <p:cBhvr>
                                        <p:cTn id="60" dur="500" fill="hold"/>
                                        <p:tgtEl>
                                          <p:spTgt spid="1038408"/>
                                        </p:tgtEl>
                                        <p:attrNameLst>
                                          <p:attrName>ppt_x</p:attrName>
                                        </p:attrNameLst>
                                      </p:cBhvr>
                                      <p:tavLst>
                                        <p:tav tm="0">
                                          <p:val>
                                            <p:strVal val="#ppt_x-.3"/>
                                          </p:val>
                                        </p:tav>
                                        <p:tav tm="50000">
                                          <p:val>
                                            <p:strVal val="#ppt_x"/>
                                          </p:val>
                                        </p:tav>
                                        <p:tav tm="100000">
                                          <p:val>
                                            <p:strVal val="#ppt_x"/>
                                          </p:val>
                                        </p:tav>
                                      </p:tavLst>
                                    </p:anim>
                                    <p:anim calcmode="lin" valueType="num">
                                      <p:cBhvr>
                                        <p:cTn id="61" dur="500" fill="hold"/>
                                        <p:tgtEl>
                                          <p:spTgt spid="1038408"/>
                                        </p:tgtEl>
                                        <p:attrNameLst>
                                          <p:attrName>ppt_y</p:attrName>
                                        </p:attrNameLst>
                                      </p:cBhvr>
                                      <p:tavLst>
                                        <p:tav tm="0">
                                          <p:val>
                                            <p:strVal val="#ppt_y"/>
                                          </p:val>
                                        </p:tav>
                                        <p:tav tm="100000">
                                          <p:val>
                                            <p:strVal val="#ppt_y"/>
                                          </p:val>
                                        </p:tav>
                                      </p:tavLst>
                                    </p:anim>
                                  </p:childTnLst>
                                </p:cTn>
                              </p:par>
                              <p:par>
                                <p:cTn id="62" presetID="0" presetClass="path" presetSubtype="0" fill="hold" nodeType="withEffect">
                                  <p:stCondLst>
                                    <p:cond delay="0"/>
                                  </p:stCondLst>
                                  <p:childTnLst>
                                    <p:animMotion origin="layout" path="M 0.1026 -0.01736 L 0.14219 -0.02292 " pathEditMode="fixed" rAng="0" ptsTypes="AA">
                                      <p:cBhvr>
                                        <p:cTn id="63" dur="500" fill="hold"/>
                                        <p:tgtEl>
                                          <p:spTgt spid="1038398"/>
                                        </p:tgtEl>
                                        <p:attrNameLst>
                                          <p:attrName>ppt_x</p:attrName>
                                          <p:attrName>ppt_y</p:attrName>
                                        </p:attrNameLst>
                                      </p:cBhvr>
                                      <p:rCtr x="1979" y="-278"/>
                                    </p:animMotion>
                                  </p:childTnLst>
                                </p:cTn>
                              </p:par>
                            </p:childTnLst>
                          </p:cTn>
                        </p:par>
                      </p:childTnLst>
                    </p:cTn>
                  </p:par>
                  <p:par>
                    <p:cTn id="64" fill="hold" nodeType="clickPar">
                      <p:stCondLst>
                        <p:cond delay="indefinite"/>
                      </p:stCondLst>
                      <p:childTnLst>
                        <p:par>
                          <p:cTn id="65" fill="hold" nodeType="withGroup">
                            <p:stCondLst>
                              <p:cond delay="0"/>
                            </p:stCondLst>
                            <p:childTnLst>
                              <p:par>
                                <p:cTn id="66" presetID="10" presetClass="exit" presetSubtype="0" fill="hold" nodeType="clickEffect">
                                  <p:stCondLst>
                                    <p:cond delay="0"/>
                                  </p:stCondLst>
                                  <p:childTnLst>
                                    <p:animEffect transition="out" filter="fade">
                                      <p:cBhvr>
                                        <p:cTn id="67" dur="1000"/>
                                        <p:tgtEl>
                                          <p:spTgt spid="1038401"/>
                                        </p:tgtEl>
                                      </p:cBhvr>
                                    </p:animEffect>
                                    <p:set>
                                      <p:cBhvr>
                                        <p:cTn id="68" dur="1" fill="hold">
                                          <p:stCondLst>
                                            <p:cond delay="999"/>
                                          </p:stCondLst>
                                        </p:cTn>
                                        <p:tgtEl>
                                          <p:spTgt spid="1038401"/>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1000"/>
                                        <p:tgtEl>
                                          <p:spTgt spid="1038402"/>
                                        </p:tgtEl>
                                      </p:cBhvr>
                                    </p:animEffect>
                                    <p:set>
                                      <p:cBhvr>
                                        <p:cTn id="71" dur="1" fill="hold">
                                          <p:stCondLst>
                                            <p:cond delay="999"/>
                                          </p:stCondLst>
                                        </p:cTn>
                                        <p:tgtEl>
                                          <p:spTgt spid="1038402"/>
                                        </p:tgtEl>
                                        <p:attrNameLst>
                                          <p:attrName>style.visibility</p:attrName>
                                        </p:attrNameLst>
                                      </p:cBhvr>
                                      <p:to>
                                        <p:strVal val="hidden"/>
                                      </p:to>
                                    </p:set>
                                  </p:childTnLst>
                                </p:cTn>
                              </p:par>
                              <p:par>
                                <p:cTn id="72" presetID="10" presetClass="exit" presetSubtype="0" fill="hold" grpId="2" nodeType="withEffect">
                                  <p:stCondLst>
                                    <p:cond delay="0"/>
                                  </p:stCondLst>
                                  <p:childTnLst>
                                    <p:animEffect transition="out" filter="fade">
                                      <p:cBhvr>
                                        <p:cTn id="73" dur="1000"/>
                                        <p:tgtEl>
                                          <p:spTgt spid="1038407"/>
                                        </p:tgtEl>
                                      </p:cBhvr>
                                    </p:animEffect>
                                    <p:set>
                                      <p:cBhvr>
                                        <p:cTn id="74" dur="1" fill="hold">
                                          <p:stCondLst>
                                            <p:cond delay="999"/>
                                          </p:stCondLst>
                                        </p:cTn>
                                        <p:tgtEl>
                                          <p:spTgt spid="1038407"/>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1000"/>
                                        <p:tgtEl>
                                          <p:spTgt spid="1038408"/>
                                        </p:tgtEl>
                                      </p:cBhvr>
                                    </p:animEffect>
                                    <p:set>
                                      <p:cBhvr>
                                        <p:cTn id="77" dur="1" fill="hold">
                                          <p:stCondLst>
                                            <p:cond delay="999"/>
                                          </p:stCondLst>
                                        </p:cTn>
                                        <p:tgtEl>
                                          <p:spTgt spid="1038408"/>
                                        </p:tgtEl>
                                        <p:attrNameLst>
                                          <p:attrName>style.visibility</p:attrName>
                                        </p:attrNameLst>
                                      </p:cBhvr>
                                      <p:to>
                                        <p:strVal val="hidden"/>
                                      </p:to>
                                    </p:set>
                                  </p:childTnLst>
                                </p:cTn>
                              </p:par>
                              <p:par>
                                <p:cTn id="78" presetID="10" presetClass="exit" presetSubtype="0" fill="hold" grpId="1" nodeType="withEffect">
                                  <p:stCondLst>
                                    <p:cond delay="0"/>
                                  </p:stCondLst>
                                  <p:childTnLst>
                                    <p:animEffect transition="out" filter="fade">
                                      <p:cBhvr>
                                        <p:cTn id="79" dur="1000"/>
                                        <p:tgtEl>
                                          <p:spTgt spid="1038406"/>
                                        </p:tgtEl>
                                      </p:cBhvr>
                                    </p:animEffect>
                                    <p:set>
                                      <p:cBhvr>
                                        <p:cTn id="80" dur="1" fill="hold">
                                          <p:stCondLst>
                                            <p:cond delay="999"/>
                                          </p:stCondLst>
                                        </p:cTn>
                                        <p:tgtEl>
                                          <p:spTgt spid="1038406"/>
                                        </p:tgtEl>
                                        <p:attrNameLst>
                                          <p:attrName>style.visibility</p:attrName>
                                        </p:attrNameLst>
                                      </p:cBhvr>
                                      <p:to>
                                        <p:strVal val="hidden"/>
                                      </p:to>
                                    </p:set>
                                  </p:childTnLst>
                                </p:cTn>
                              </p:par>
                              <p:par>
                                <p:cTn id="81" presetID="10" presetClass="exit" presetSubtype="0" fill="hold" grpId="1" nodeType="withEffect">
                                  <p:stCondLst>
                                    <p:cond delay="0"/>
                                  </p:stCondLst>
                                  <p:childTnLst>
                                    <p:animEffect transition="out" filter="fade">
                                      <p:cBhvr>
                                        <p:cTn id="82" dur="1000"/>
                                        <p:tgtEl>
                                          <p:spTgt spid="1038388"/>
                                        </p:tgtEl>
                                      </p:cBhvr>
                                    </p:animEffect>
                                    <p:set>
                                      <p:cBhvr>
                                        <p:cTn id="83" dur="1" fill="hold">
                                          <p:stCondLst>
                                            <p:cond delay="999"/>
                                          </p:stCondLst>
                                        </p:cTn>
                                        <p:tgtEl>
                                          <p:spTgt spid="1038388"/>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1000"/>
                                        <p:tgtEl>
                                          <p:spTgt spid="1038403"/>
                                        </p:tgtEl>
                                      </p:cBhvr>
                                    </p:animEffect>
                                    <p:set>
                                      <p:cBhvr>
                                        <p:cTn id="86" dur="1" fill="hold">
                                          <p:stCondLst>
                                            <p:cond delay="999"/>
                                          </p:stCondLst>
                                        </p:cTn>
                                        <p:tgtEl>
                                          <p:spTgt spid="1038403"/>
                                        </p:tgtEl>
                                        <p:attrNameLst>
                                          <p:attrName>style.visibility</p:attrName>
                                        </p:attrNameLst>
                                      </p:cBhvr>
                                      <p:to>
                                        <p:strVal val="hidden"/>
                                      </p:to>
                                    </p:set>
                                  </p:childTnLst>
                                </p:cTn>
                              </p:par>
                              <p:par>
                                <p:cTn id="87" presetID="0" presetClass="path" presetSubtype="0" fill="hold" nodeType="withEffect">
                                  <p:stCondLst>
                                    <p:cond delay="0"/>
                                  </p:stCondLst>
                                  <p:childTnLst>
                                    <p:animMotion origin="layout" path="M 0.14218 -0.02291 L 0.18281 -0.02986 " pathEditMode="fixed" ptsTypes="AA">
                                      <p:cBhvr>
                                        <p:cTn id="88" dur="500" fill="hold"/>
                                        <p:tgtEl>
                                          <p:spTgt spid="1038398"/>
                                        </p:tgtEl>
                                        <p:attrNameLst>
                                          <p:attrName>ppt_x</p:attrName>
                                          <p:attrName>ppt_y</p:attrName>
                                        </p:attrNameLst>
                                      </p:cBhvr>
                                    </p:animMotion>
                                  </p:childTnLst>
                                </p:cTn>
                              </p:par>
                              <p:par>
                                <p:cTn id="89" presetID="27" presetClass="entr" presetSubtype="0" fill="hold" grpId="0" nodeType="withEffect">
                                  <p:stCondLst>
                                    <p:cond delay="0"/>
                                  </p:stCondLst>
                                  <p:iterate type="lt">
                                    <p:tmPct val="50000"/>
                                  </p:iterate>
                                  <p:childTnLst>
                                    <p:set>
                                      <p:cBhvr>
                                        <p:cTn id="90" dur="1" fill="hold">
                                          <p:stCondLst>
                                            <p:cond delay="0"/>
                                          </p:stCondLst>
                                        </p:cTn>
                                        <p:tgtEl>
                                          <p:spTgt spid="1038409"/>
                                        </p:tgtEl>
                                        <p:attrNameLst>
                                          <p:attrName>style.visibility</p:attrName>
                                        </p:attrNameLst>
                                      </p:cBhvr>
                                      <p:to>
                                        <p:strVal val="visible"/>
                                      </p:to>
                                    </p:set>
                                    <p:anim calcmode="discrete" valueType="clr">
                                      <p:cBhvr override="childStyle">
                                        <p:cTn id="91" dur="80"/>
                                        <p:tgtEl>
                                          <p:spTgt spid="1038409"/>
                                        </p:tgtEl>
                                        <p:attrNameLst>
                                          <p:attrName>style.color</p:attrName>
                                        </p:attrNameLst>
                                      </p:cBhvr>
                                      <p:tavLst>
                                        <p:tav tm="0">
                                          <p:val>
                                            <p:clrVal>
                                              <a:schemeClr val="accent2"/>
                                            </p:clrVal>
                                          </p:val>
                                        </p:tav>
                                        <p:tav tm="50000">
                                          <p:val>
                                            <p:clrVal>
                                              <a:schemeClr val="hlink"/>
                                            </p:clrVal>
                                          </p:val>
                                        </p:tav>
                                      </p:tavLst>
                                    </p:anim>
                                    <p:anim calcmode="discrete" valueType="clr">
                                      <p:cBhvr>
                                        <p:cTn id="92" dur="80"/>
                                        <p:tgtEl>
                                          <p:spTgt spid="1038409"/>
                                        </p:tgtEl>
                                        <p:attrNameLst>
                                          <p:attrName>fillcolor</p:attrName>
                                        </p:attrNameLst>
                                      </p:cBhvr>
                                      <p:tavLst>
                                        <p:tav tm="0">
                                          <p:val>
                                            <p:clrVal>
                                              <a:schemeClr val="accent2"/>
                                            </p:clrVal>
                                          </p:val>
                                        </p:tav>
                                        <p:tav tm="50000">
                                          <p:val>
                                            <p:clrVal>
                                              <a:schemeClr val="hlink"/>
                                            </p:clrVal>
                                          </p:val>
                                        </p:tav>
                                      </p:tavLst>
                                    </p:anim>
                                    <p:set>
                                      <p:cBhvr>
                                        <p:cTn id="93" dur="80"/>
                                        <p:tgtEl>
                                          <p:spTgt spid="1038409"/>
                                        </p:tgtEl>
                                        <p:attrNameLst>
                                          <p:attrName>fill.type</p:attrName>
                                        </p:attrNameLst>
                                      </p:cBhvr>
                                      <p:to>
                                        <p:strVal val="solid"/>
                                      </p:to>
                                    </p:set>
                                  </p:childTnLst>
                                </p:cTn>
                              </p:par>
                            </p:childTnLst>
                          </p:cTn>
                        </p:par>
                        <p:par>
                          <p:cTn id="94" fill="hold" nodeType="afterGroup">
                            <p:stCondLst>
                              <p:cond delay="1000"/>
                            </p:stCondLst>
                            <p:childTnLst>
                              <p:par>
                                <p:cTn id="95" presetID="1" presetClass="entr" presetSubtype="0" fill="hold" nodeType="afterEffect">
                                  <p:stCondLst>
                                    <p:cond delay="0"/>
                                  </p:stCondLst>
                                  <p:childTnLst>
                                    <p:set>
                                      <p:cBhvr>
                                        <p:cTn id="96" dur="1" fill="hold">
                                          <p:stCondLst>
                                            <p:cond delay="0"/>
                                          </p:stCondLst>
                                        </p:cTn>
                                        <p:tgtEl>
                                          <p:spTgt spid="1038410"/>
                                        </p:tgtEl>
                                        <p:attrNameLst>
                                          <p:attrName>style.visibility</p:attrName>
                                        </p:attrNameLst>
                                      </p:cBhvr>
                                      <p:to>
                                        <p:strVal val="visible"/>
                                      </p:to>
                                    </p:set>
                                  </p:childTnLst>
                                </p:cTn>
                              </p:par>
                              <p:par>
                                <p:cTn id="97" presetID="3" presetClass="entr" presetSubtype="10" fill="hold" grpId="0" nodeType="withEffect">
                                  <p:stCondLst>
                                    <p:cond delay="0"/>
                                  </p:stCondLst>
                                  <p:childTnLst>
                                    <p:set>
                                      <p:cBhvr>
                                        <p:cTn id="98" dur="1" fill="hold">
                                          <p:stCondLst>
                                            <p:cond delay="0"/>
                                          </p:stCondLst>
                                        </p:cTn>
                                        <p:tgtEl>
                                          <p:spTgt spid="1038395"/>
                                        </p:tgtEl>
                                        <p:attrNameLst>
                                          <p:attrName>style.visibility</p:attrName>
                                        </p:attrNameLst>
                                      </p:cBhvr>
                                      <p:to>
                                        <p:strVal val="visible"/>
                                      </p:to>
                                    </p:set>
                                    <p:animEffect transition="in" filter="blinds(horizontal)">
                                      <p:cBhvr>
                                        <p:cTn id="99" dur="500"/>
                                        <p:tgtEl>
                                          <p:spTgt spid="1038395"/>
                                        </p:tgtEl>
                                      </p:cBhvr>
                                    </p:animEffect>
                                  </p:childTnLst>
                                </p:cTn>
                              </p:par>
                              <p:par>
                                <p:cTn id="100" presetID="0" presetClass="path" presetSubtype="0" fill="hold" nodeType="withEffect">
                                  <p:stCondLst>
                                    <p:cond delay="0"/>
                                  </p:stCondLst>
                                  <p:childTnLst>
                                    <p:animMotion origin="layout" path="M 0.18281 -0.02986 L 0.21979 -0.03611 " pathEditMode="fixed" ptsTypes="AA">
                                      <p:cBhvr>
                                        <p:cTn id="101" dur="500" fill="hold"/>
                                        <p:tgtEl>
                                          <p:spTgt spid="1038398"/>
                                        </p:tgtEl>
                                        <p:attrNameLst>
                                          <p:attrName>ppt_x</p:attrName>
                                          <p:attrName>ppt_y</p:attrName>
                                        </p:attrNameLst>
                                      </p:cBhvr>
                                    </p:animMotion>
                                  </p:childTnLst>
                                </p:cTn>
                              </p:par>
                            </p:childTnLst>
                          </p:cTn>
                        </p:par>
                        <p:par>
                          <p:cTn id="102" fill="hold" nodeType="afterGroup">
                            <p:stCondLst>
                              <p:cond delay="1500"/>
                            </p:stCondLst>
                            <p:childTnLst>
                              <p:par>
                                <p:cTn id="103" presetID="13" presetClass="entr" presetSubtype="16" fill="hold" grpId="0" nodeType="afterEffect">
                                  <p:stCondLst>
                                    <p:cond delay="0"/>
                                  </p:stCondLst>
                                  <p:childTnLst>
                                    <p:set>
                                      <p:cBhvr>
                                        <p:cTn id="104" dur="1" fill="hold">
                                          <p:stCondLst>
                                            <p:cond delay="0"/>
                                          </p:stCondLst>
                                        </p:cTn>
                                        <p:tgtEl>
                                          <p:spTgt spid="1038413"/>
                                        </p:tgtEl>
                                        <p:attrNameLst>
                                          <p:attrName>style.visibility</p:attrName>
                                        </p:attrNameLst>
                                      </p:cBhvr>
                                      <p:to>
                                        <p:strVal val="visible"/>
                                      </p:to>
                                    </p:set>
                                    <p:animEffect transition="in" filter="plus(in)">
                                      <p:cBhvr>
                                        <p:cTn id="105" dur="500"/>
                                        <p:tgtEl>
                                          <p:spTgt spid="1038413"/>
                                        </p:tgtEl>
                                      </p:cBhvr>
                                    </p:animEffect>
                                  </p:childTnLst>
                                </p:cTn>
                              </p:par>
                              <p:par>
                                <p:cTn id="106" presetID="0" presetClass="path" presetSubtype="0" fill="hold" nodeType="withEffect">
                                  <p:stCondLst>
                                    <p:cond delay="0"/>
                                  </p:stCondLst>
                                  <p:childTnLst>
                                    <p:animMotion origin="layout" path="M 0.21979 -0.03611 L 0.25937 -0.03889 " pathEditMode="fixed" rAng="0" ptsTypes="AA">
                                      <p:cBhvr>
                                        <p:cTn id="107" dur="500" fill="hold"/>
                                        <p:tgtEl>
                                          <p:spTgt spid="1038398"/>
                                        </p:tgtEl>
                                        <p:attrNameLst>
                                          <p:attrName>ppt_x</p:attrName>
                                          <p:attrName>ppt_y</p:attrName>
                                        </p:attrNameLst>
                                      </p:cBhvr>
                                      <p:rCtr x="1979" y="-139"/>
                                    </p:animMotion>
                                  </p:childTnLst>
                                </p:cTn>
                              </p:par>
                            </p:childTnLst>
                          </p:cTn>
                        </p:par>
                        <p:par>
                          <p:cTn id="108" fill="hold" nodeType="afterGroup">
                            <p:stCondLst>
                              <p:cond delay="2000"/>
                            </p:stCondLst>
                            <p:childTnLst>
                              <p:par>
                                <p:cTn id="109" presetID="0" presetClass="path" presetSubtype="0" accel="50000" decel="50000" fill="hold" nodeType="afterEffect">
                                  <p:stCondLst>
                                    <p:cond delay="0"/>
                                  </p:stCondLst>
                                  <p:childTnLst>
                                    <p:animMotion origin="layout" path="M -0.00017 -0.00023 L 0.22796 -0.09884 " pathEditMode="relative" ptsTypes="AA">
                                      <p:cBhvr>
                                        <p:cTn id="110" dur="1000" fill="hold"/>
                                        <p:tgtEl>
                                          <p:spTgt spid="1038410"/>
                                        </p:tgtEl>
                                        <p:attrNameLst>
                                          <p:attrName>ppt_x</p:attrName>
                                          <p:attrName>ppt_y</p:attrName>
                                        </p:attrNameLst>
                                      </p:cBhvr>
                                    </p:animMotion>
                                  </p:childTnLst>
                                </p:cTn>
                              </p:par>
                              <p:par>
                                <p:cTn id="111" presetID="0" presetClass="path" presetSubtype="0" fill="hold" nodeType="withEffect">
                                  <p:stCondLst>
                                    <p:cond delay="0"/>
                                  </p:stCondLst>
                                  <p:childTnLst>
                                    <p:animMotion origin="layout" path="M 0.25937 -0.03889 L 0.30156 -0.04375 " pathEditMode="fixed" ptsTypes="AA">
                                      <p:cBhvr>
                                        <p:cTn id="112" dur="500" fill="hold"/>
                                        <p:tgtEl>
                                          <p:spTgt spid="1038398"/>
                                        </p:tgtEl>
                                        <p:attrNameLst>
                                          <p:attrName>ppt_x</p:attrName>
                                          <p:attrName>ppt_y</p:attrName>
                                        </p:attrNameLst>
                                      </p:cBhvr>
                                    </p:animMotion>
                                  </p:childTnLst>
                                </p:cTn>
                              </p:par>
                              <p:par>
                                <p:cTn id="113" presetID="10" presetClass="entr" presetSubtype="0" fill="hold" nodeType="withEffect">
                                  <p:stCondLst>
                                    <p:cond delay="0"/>
                                  </p:stCondLst>
                                  <p:childTnLst>
                                    <p:set>
                                      <p:cBhvr>
                                        <p:cTn id="114" dur="1" fill="hold">
                                          <p:stCondLst>
                                            <p:cond delay="0"/>
                                          </p:stCondLst>
                                        </p:cTn>
                                        <p:tgtEl>
                                          <p:spTgt spid="1038387"/>
                                        </p:tgtEl>
                                        <p:attrNameLst>
                                          <p:attrName>style.visibility</p:attrName>
                                        </p:attrNameLst>
                                      </p:cBhvr>
                                      <p:to>
                                        <p:strVal val="visible"/>
                                      </p:to>
                                    </p:set>
                                    <p:animEffect transition="in" filter="fade">
                                      <p:cBhvr>
                                        <p:cTn id="115" dur="1000"/>
                                        <p:tgtEl>
                                          <p:spTgt spid="1038387"/>
                                        </p:tgtEl>
                                      </p:cBhvr>
                                    </p:animEffect>
                                  </p:childTnLst>
                                </p:cTn>
                              </p:par>
                            </p:childTnLst>
                          </p:cTn>
                        </p:par>
                        <p:par>
                          <p:cTn id="116" fill="hold" nodeType="afterGroup">
                            <p:stCondLst>
                              <p:cond delay="3000"/>
                            </p:stCondLst>
                            <p:childTnLst>
                              <p:par>
                                <p:cTn id="117" presetID="0" presetClass="path" presetSubtype="0" accel="50000" decel="50000" fill="hold" nodeType="afterEffect">
                                  <p:stCondLst>
                                    <p:cond delay="0"/>
                                  </p:stCondLst>
                                  <p:childTnLst>
                                    <p:animMotion origin="layout" path="M 0.22796 -0.09885 C 0.22831 -0.10625 0.22935 -0.11366 0.22935 -0.12107 C 0.22935 -0.14908 0.229 -0.17732 0.22865 -0.20533 C 0.22831 -0.22801 0.22518 -0.25394 0.20574 -0.25718 C 0.20435 -0.25787 0.20296 -0.25834 0.20157 -0.25903 C 0.19983 -0.25972 0.19601 -0.26088 0.19601 -0.26088 C 0.19393 -0.26273 0.19185 -0.26366 0.18976 -0.26551 C 0.18612 -0.27292 0.18386 -0.27894 0.18282 -0.28773 C 0.18299 -0.29908 0.17813 -0.31389 0.18421 -0.32199 C 0.18647 -0.325 0.19254 -0.32755 0.19254 -0.32755 C 0.19584 -0.32732 0.19897 -0.32732 0.20226 -0.32662 C 0.20452 -0.32616 0.20851 -0.32385 0.20851 -0.32385 C 0.21112 -0.31875 0.21546 -0.31644 0.21546 -0.30996 " pathEditMode="relative" ptsTypes="ffffffffffffA">
                                      <p:cBhvr>
                                        <p:cTn id="118" dur="1000" fill="hold"/>
                                        <p:tgtEl>
                                          <p:spTgt spid="1038410"/>
                                        </p:tgtEl>
                                        <p:attrNameLst>
                                          <p:attrName>ppt_x</p:attrName>
                                          <p:attrName>ppt_y</p:attrName>
                                        </p:attrNameLst>
                                      </p:cBhvr>
                                    </p:animMotion>
                                  </p:childTnLst>
                                </p:cTn>
                              </p:par>
                              <p:par>
                                <p:cTn id="119" presetID="0" presetClass="path" presetSubtype="0" fill="hold" nodeType="withEffect">
                                  <p:stCondLst>
                                    <p:cond delay="0"/>
                                  </p:stCondLst>
                                  <p:childTnLst>
                                    <p:animMotion origin="layout" path="M 0.30156 -0.04375 L 0.34583 -0.04722 " pathEditMode="fixed" ptsTypes="AA">
                                      <p:cBhvr>
                                        <p:cTn id="120" dur="500" fill="hold"/>
                                        <p:tgtEl>
                                          <p:spTgt spid="1038398"/>
                                        </p:tgtEl>
                                        <p:attrNameLst>
                                          <p:attrName>ppt_x</p:attrName>
                                          <p:attrName>ppt_y</p:attrName>
                                        </p:attrNameLst>
                                      </p:cBhvr>
                                    </p:animMotion>
                                  </p:childTnLst>
                                </p:cTn>
                              </p:par>
                              <p:par>
                                <p:cTn id="121" presetID="27" presetClass="entr" presetSubtype="0" fill="hold" grpId="0" nodeType="withEffect">
                                  <p:stCondLst>
                                    <p:cond delay="0"/>
                                  </p:stCondLst>
                                  <p:iterate type="lt">
                                    <p:tmPct val="50000"/>
                                  </p:iterate>
                                  <p:childTnLst>
                                    <p:set>
                                      <p:cBhvr>
                                        <p:cTn id="122" dur="1" fill="hold">
                                          <p:stCondLst>
                                            <p:cond delay="0"/>
                                          </p:stCondLst>
                                        </p:cTn>
                                        <p:tgtEl>
                                          <p:spTgt spid="1038411"/>
                                        </p:tgtEl>
                                        <p:attrNameLst>
                                          <p:attrName>style.visibility</p:attrName>
                                        </p:attrNameLst>
                                      </p:cBhvr>
                                      <p:to>
                                        <p:strVal val="visible"/>
                                      </p:to>
                                    </p:set>
                                    <p:anim calcmode="discrete" valueType="clr">
                                      <p:cBhvr override="childStyle">
                                        <p:cTn id="123" dur="80"/>
                                        <p:tgtEl>
                                          <p:spTgt spid="1038411"/>
                                        </p:tgtEl>
                                        <p:attrNameLst>
                                          <p:attrName>style.color</p:attrName>
                                        </p:attrNameLst>
                                      </p:cBhvr>
                                      <p:tavLst>
                                        <p:tav tm="0">
                                          <p:val>
                                            <p:clrVal>
                                              <a:schemeClr val="accent2"/>
                                            </p:clrVal>
                                          </p:val>
                                        </p:tav>
                                        <p:tav tm="50000">
                                          <p:val>
                                            <p:clrVal>
                                              <a:schemeClr val="hlink"/>
                                            </p:clrVal>
                                          </p:val>
                                        </p:tav>
                                      </p:tavLst>
                                    </p:anim>
                                    <p:anim calcmode="discrete" valueType="clr">
                                      <p:cBhvr>
                                        <p:cTn id="124" dur="80"/>
                                        <p:tgtEl>
                                          <p:spTgt spid="1038411"/>
                                        </p:tgtEl>
                                        <p:attrNameLst>
                                          <p:attrName>fillcolor</p:attrName>
                                        </p:attrNameLst>
                                      </p:cBhvr>
                                      <p:tavLst>
                                        <p:tav tm="0">
                                          <p:val>
                                            <p:clrVal>
                                              <a:schemeClr val="accent2"/>
                                            </p:clrVal>
                                          </p:val>
                                        </p:tav>
                                        <p:tav tm="50000">
                                          <p:val>
                                            <p:clrVal>
                                              <a:schemeClr val="hlink"/>
                                            </p:clrVal>
                                          </p:val>
                                        </p:tav>
                                      </p:tavLst>
                                    </p:anim>
                                    <p:set>
                                      <p:cBhvr>
                                        <p:cTn id="125" dur="80"/>
                                        <p:tgtEl>
                                          <p:spTgt spid="1038411"/>
                                        </p:tgtEl>
                                        <p:attrNameLst>
                                          <p:attrName>fill.type</p:attrName>
                                        </p:attrNameLst>
                                      </p:cBhvr>
                                      <p:to>
                                        <p:strVal val="solid"/>
                                      </p:to>
                                    </p:set>
                                  </p:childTnLst>
                                </p:cTn>
                              </p:par>
                            </p:childTnLst>
                          </p:cTn>
                        </p:par>
                        <p:par>
                          <p:cTn id="126" fill="hold" nodeType="afterGroup">
                            <p:stCondLst>
                              <p:cond delay="4000"/>
                            </p:stCondLst>
                            <p:childTnLst>
                              <p:par>
                                <p:cTn id="127" presetID="10" presetClass="exit" presetSubtype="0" fill="hold" nodeType="afterEffect">
                                  <p:stCondLst>
                                    <p:cond delay="0"/>
                                  </p:stCondLst>
                                  <p:childTnLst>
                                    <p:animEffect transition="out" filter="fade">
                                      <p:cBhvr>
                                        <p:cTn id="128" dur="1000"/>
                                        <p:tgtEl>
                                          <p:spTgt spid="1038410"/>
                                        </p:tgtEl>
                                      </p:cBhvr>
                                    </p:animEffect>
                                    <p:set>
                                      <p:cBhvr>
                                        <p:cTn id="129" dur="1" fill="hold">
                                          <p:stCondLst>
                                            <p:cond delay="999"/>
                                          </p:stCondLst>
                                        </p:cTn>
                                        <p:tgtEl>
                                          <p:spTgt spid="1038410"/>
                                        </p:tgtEl>
                                        <p:attrNameLst>
                                          <p:attrName>style.visibility</p:attrName>
                                        </p:attrNameLst>
                                      </p:cBhvr>
                                      <p:to>
                                        <p:strVal val="hidden"/>
                                      </p:to>
                                    </p:set>
                                  </p:childTnLst>
                                </p:cTn>
                              </p:par>
                              <p:par>
                                <p:cTn id="130" presetID="0" presetClass="path" presetSubtype="0" fill="hold" nodeType="withEffect">
                                  <p:stCondLst>
                                    <p:cond delay="0"/>
                                  </p:stCondLst>
                                  <p:childTnLst>
                                    <p:animMotion origin="layout" path="M 0.34583 -0.04722 L 0.38802 -0.05416 " pathEditMode="fixed" ptsTypes="AA">
                                      <p:cBhvr>
                                        <p:cTn id="131" dur="500" fill="hold"/>
                                        <p:tgtEl>
                                          <p:spTgt spid="1038398"/>
                                        </p:tgtEl>
                                        <p:attrNameLst>
                                          <p:attrName>ppt_x</p:attrName>
                                          <p:attrName>ppt_y</p:attrName>
                                        </p:attrNameLst>
                                      </p:cBhvr>
                                    </p:animMotion>
                                  </p:childTnLst>
                                </p:cTn>
                              </p:par>
                              <p:par>
                                <p:cTn id="132" presetID="10" presetClass="entr" presetSubtype="0" fill="hold" nodeType="withEffect">
                                  <p:stCondLst>
                                    <p:cond delay="0"/>
                                  </p:stCondLst>
                                  <p:childTnLst>
                                    <p:set>
                                      <p:cBhvr>
                                        <p:cTn id="133" dur="1" fill="hold">
                                          <p:stCondLst>
                                            <p:cond delay="0"/>
                                          </p:stCondLst>
                                        </p:cTn>
                                        <p:tgtEl>
                                          <p:spTgt spid="1038412"/>
                                        </p:tgtEl>
                                        <p:attrNameLst>
                                          <p:attrName>style.visibility</p:attrName>
                                        </p:attrNameLst>
                                      </p:cBhvr>
                                      <p:to>
                                        <p:strVal val="visible"/>
                                      </p:to>
                                    </p:set>
                                    <p:animEffect transition="in" filter="fade">
                                      <p:cBhvr>
                                        <p:cTn id="134" dur="1000"/>
                                        <p:tgtEl>
                                          <p:spTgt spid="1038412"/>
                                        </p:tgtEl>
                                      </p:cBhvr>
                                    </p:animEffect>
                                  </p:childTnLst>
                                </p:cTn>
                              </p:par>
                              <p:par>
                                <p:cTn id="135" presetID="9" presetClass="exit" presetSubtype="0" fill="hold" nodeType="withEffect">
                                  <p:stCondLst>
                                    <p:cond delay="0"/>
                                  </p:stCondLst>
                                  <p:childTnLst>
                                    <p:animEffect transition="out" filter="dissolve">
                                      <p:cBhvr>
                                        <p:cTn id="136" dur="500"/>
                                        <p:tgtEl>
                                          <p:spTgt spid="1038387"/>
                                        </p:tgtEl>
                                      </p:cBhvr>
                                    </p:animEffect>
                                    <p:set>
                                      <p:cBhvr>
                                        <p:cTn id="137" dur="1" fill="hold">
                                          <p:stCondLst>
                                            <p:cond delay="499"/>
                                          </p:stCondLst>
                                        </p:cTn>
                                        <p:tgtEl>
                                          <p:spTgt spid="1038387"/>
                                        </p:tgtEl>
                                        <p:attrNameLst>
                                          <p:attrName>style.visibility</p:attrName>
                                        </p:attrNameLst>
                                      </p:cBhvr>
                                      <p:to>
                                        <p:strVal val="hidden"/>
                                      </p:to>
                                    </p:set>
                                  </p:childTnLst>
                                </p:cTn>
                              </p:par>
                              <p:par>
                                <p:cTn id="138" presetID="9" presetClass="exit" presetSubtype="0" fill="hold" grpId="1" nodeType="withEffect">
                                  <p:stCondLst>
                                    <p:cond delay="0"/>
                                  </p:stCondLst>
                                  <p:iterate type="lt">
                                    <p:tmPct val="0"/>
                                  </p:iterate>
                                  <p:childTnLst>
                                    <p:animEffect transition="out" filter="dissolve">
                                      <p:cBhvr>
                                        <p:cTn id="139" dur="500"/>
                                        <p:tgtEl>
                                          <p:spTgt spid="1038411"/>
                                        </p:tgtEl>
                                      </p:cBhvr>
                                    </p:animEffect>
                                    <p:set>
                                      <p:cBhvr>
                                        <p:cTn id="140" dur="1" fill="hold">
                                          <p:stCondLst>
                                            <p:cond delay="499"/>
                                          </p:stCondLst>
                                        </p:cTn>
                                        <p:tgtEl>
                                          <p:spTgt spid="1038411"/>
                                        </p:tgtEl>
                                        <p:attrNameLst>
                                          <p:attrName>style.visibility</p:attrName>
                                        </p:attrNameLst>
                                      </p:cBhvr>
                                      <p:to>
                                        <p:strVal val="hidden"/>
                                      </p:to>
                                    </p:set>
                                  </p:childTnLst>
                                </p:cTn>
                              </p:par>
                            </p:childTnLst>
                          </p:cTn>
                        </p:par>
                        <p:par>
                          <p:cTn id="141" fill="hold" nodeType="afterGroup">
                            <p:stCondLst>
                              <p:cond delay="5000"/>
                            </p:stCondLst>
                            <p:childTnLst>
                              <p:par>
                                <p:cTn id="142" presetID="0" presetClass="path" presetSubtype="0" accel="50000" decel="50000" fill="hold" nodeType="afterEffect">
                                  <p:stCondLst>
                                    <p:cond delay="0"/>
                                  </p:stCondLst>
                                  <p:childTnLst>
                                    <p:animMotion origin="layout" path="M -2.77778E-6 -1.85185E-6 L -0.24236 0.09815 " pathEditMode="relative" ptsTypes="AA">
                                      <p:cBhvr>
                                        <p:cTn id="143" dur="1000" fill="hold"/>
                                        <p:tgtEl>
                                          <p:spTgt spid="1038412"/>
                                        </p:tgtEl>
                                        <p:attrNameLst>
                                          <p:attrName>ppt_x</p:attrName>
                                          <p:attrName>ppt_y</p:attrName>
                                        </p:attrNameLst>
                                      </p:cBhvr>
                                    </p:animMotion>
                                  </p:childTnLst>
                                </p:cTn>
                              </p:par>
                              <p:par>
                                <p:cTn id="144" presetID="0" presetClass="path" presetSubtype="0" fill="hold" nodeType="withEffect">
                                  <p:stCondLst>
                                    <p:cond delay="0"/>
                                  </p:stCondLst>
                                  <p:childTnLst>
                                    <p:animMotion origin="layout" path="M 0.38802 -0.05417 L 0.42968 -0.06042 " pathEditMode="fixed" ptsTypes="AA">
                                      <p:cBhvr>
                                        <p:cTn id="145" dur="500" fill="hold"/>
                                        <p:tgtEl>
                                          <p:spTgt spid="1038398"/>
                                        </p:tgtEl>
                                        <p:attrNameLst>
                                          <p:attrName>ppt_x</p:attrName>
                                          <p:attrName>ppt_y</p:attrName>
                                        </p:attrNameLst>
                                      </p:cBhvr>
                                    </p:animMotion>
                                  </p:childTnLst>
                                </p:cTn>
                              </p:par>
                            </p:childTnLst>
                          </p:cTn>
                        </p:par>
                        <p:par>
                          <p:cTn id="146" fill="hold" nodeType="afterGroup">
                            <p:stCondLst>
                              <p:cond delay="6000"/>
                            </p:stCondLst>
                            <p:childTnLst>
                              <p:par>
                                <p:cTn id="147" presetID="18" presetClass="exit" presetSubtype="12" fill="hold" grpId="1" nodeType="afterEffect">
                                  <p:stCondLst>
                                    <p:cond delay="0"/>
                                  </p:stCondLst>
                                  <p:childTnLst>
                                    <p:animEffect transition="out" filter="strips(downLeft)">
                                      <p:cBhvr>
                                        <p:cTn id="148" dur="500"/>
                                        <p:tgtEl>
                                          <p:spTgt spid="1038413"/>
                                        </p:tgtEl>
                                      </p:cBhvr>
                                    </p:animEffect>
                                    <p:set>
                                      <p:cBhvr>
                                        <p:cTn id="149" dur="1" fill="hold">
                                          <p:stCondLst>
                                            <p:cond delay="499"/>
                                          </p:stCondLst>
                                        </p:cTn>
                                        <p:tgtEl>
                                          <p:spTgt spid="1038413"/>
                                        </p:tgtEl>
                                        <p:attrNameLst>
                                          <p:attrName>style.visibility</p:attrName>
                                        </p:attrNameLst>
                                      </p:cBhvr>
                                      <p:to>
                                        <p:strVal val="hidden"/>
                                      </p:to>
                                    </p:set>
                                  </p:childTnLst>
                                </p:cTn>
                              </p:par>
                              <p:par>
                                <p:cTn id="150" presetID="0" presetClass="path" presetSubtype="0" fill="hold" nodeType="withEffect">
                                  <p:stCondLst>
                                    <p:cond delay="0"/>
                                  </p:stCondLst>
                                  <p:childTnLst>
                                    <p:animMotion origin="layout" path="M 0.42969 -0.06042 L 0.47187 -0.06597 " pathEditMode="fixed" ptsTypes="AA">
                                      <p:cBhvr>
                                        <p:cTn id="151" dur="500" fill="hold"/>
                                        <p:tgtEl>
                                          <p:spTgt spid="1038398"/>
                                        </p:tgtEl>
                                        <p:attrNameLst>
                                          <p:attrName>ppt_x</p:attrName>
                                          <p:attrName>ppt_y</p:attrName>
                                        </p:attrNameLst>
                                      </p:cBhvr>
                                    </p:animMotion>
                                  </p:childTnLst>
                                </p:cTn>
                              </p:par>
                            </p:childTnLst>
                          </p:cTn>
                        </p:par>
                        <p:par>
                          <p:cTn id="152" fill="hold" nodeType="afterGroup">
                            <p:stCondLst>
                              <p:cond delay="6500"/>
                            </p:stCondLst>
                            <p:childTnLst>
                              <p:par>
                                <p:cTn id="153" presetID="3" presetClass="exit" presetSubtype="10" fill="hold" grpId="1" nodeType="afterEffect">
                                  <p:stCondLst>
                                    <p:cond delay="0"/>
                                  </p:stCondLst>
                                  <p:childTnLst>
                                    <p:animEffect transition="out" filter="blinds(horizontal)">
                                      <p:cBhvr>
                                        <p:cTn id="154" dur="500"/>
                                        <p:tgtEl>
                                          <p:spTgt spid="1038395"/>
                                        </p:tgtEl>
                                      </p:cBhvr>
                                    </p:animEffect>
                                    <p:set>
                                      <p:cBhvr>
                                        <p:cTn id="155" dur="1" fill="hold">
                                          <p:stCondLst>
                                            <p:cond delay="499"/>
                                          </p:stCondLst>
                                        </p:cTn>
                                        <p:tgtEl>
                                          <p:spTgt spid="1038395"/>
                                        </p:tgtEl>
                                        <p:attrNameLst>
                                          <p:attrName>style.visibility</p:attrName>
                                        </p:attrNameLst>
                                      </p:cBhvr>
                                      <p:to>
                                        <p:strVal val="hidden"/>
                                      </p:to>
                                    </p:set>
                                  </p:childTnLst>
                                </p:cTn>
                              </p:par>
                              <p:par>
                                <p:cTn id="156" presetID="0" presetClass="path" presetSubtype="0" fill="hold" nodeType="withEffect">
                                  <p:stCondLst>
                                    <p:cond delay="0"/>
                                  </p:stCondLst>
                                  <p:childTnLst>
                                    <p:animMotion origin="layout" path="M 0.47187 -0.06597 L 0.51093 -0.06945 " pathEditMode="fixed" ptsTypes="AA">
                                      <p:cBhvr>
                                        <p:cTn id="157" dur="500" fill="hold"/>
                                        <p:tgtEl>
                                          <p:spTgt spid="1038398"/>
                                        </p:tgtEl>
                                        <p:attrNameLst>
                                          <p:attrName>ppt_x</p:attrName>
                                          <p:attrName>ppt_y</p:attrName>
                                        </p:attrNameLst>
                                      </p:cBhvr>
                                    </p:animMotion>
                                  </p:childTnLst>
                                </p:cTn>
                              </p:par>
                              <p:par>
                                <p:cTn id="158" presetID="0" presetClass="path" presetSubtype="0" accel="50000" decel="50000" fill="hold" nodeType="withEffect">
                                  <p:stCondLst>
                                    <p:cond delay="0"/>
                                  </p:stCondLst>
                                  <p:childTnLst>
                                    <p:animMotion origin="layout" path="M -0.24236 0.09814 C -0.23732 0.1081 -0.24045 0.10509 -0.23402 0.10925 C -0.23368 0.11064 -0.2335 0.11203 -0.23298 0.11342 C -0.23246 0.11481 -0.23142 0.11597 -0.2309 0.11759 C -0.23003 0.12036 -0.22881 0.12592 -0.22881 0.12592 C -0.22916 0.12986 -0.22881 0.14004 -0.2309 0.14536 C -0.23437 0.15462 -0.2434 0.15786 -0.24861 0.16481 C -0.24965 0.1662 -0.25052 0.16782 -0.25173 0.16898 C -0.25659 0.17337 -0.26562 0.17291 -0.2684 0.18009 " pathEditMode="relative" ptsTypes="ffffffffA">
                                      <p:cBhvr>
                                        <p:cTn id="159" dur="500" fill="hold"/>
                                        <p:tgtEl>
                                          <p:spTgt spid="1038412"/>
                                        </p:tgtEl>
                                        <p:attrNameLst>
                                          <p:attrName>ppt_x</p:attrName>
                                          <p:attrName>ppt_y</p:attrName>
                                        </p:attrNameLst>
                                      </p:cBhvr>
                                    </p:animMotion>
                                  </p:childTnLst>
                                </p:cTn>
                              </p:par>
                            </p:childTnLst>
                          </p:cTn>
                        </p:par>
                        <p:par>
                          <p:cTn id="160" fill="hold" nodeType="afterGroup">
                            <p:stCondLst>
                              <p:cond delay="7000"/>
                            </p:stCondLst>
                            <p:childTnLst>
                              <p:par>
                                <p:cTn id="161" presetID="1" presetClass="exit" presetSubtype="0" fill="hold" grpId="1" nodeType="afterEffect">
                                  <p:stCondLst>
                                    <p:cond delay="0"/>
                                  </p:stCondLst>
                                  <p:iterate type="lt">
                                    <p:tmAbs val="0"/>
                                  </p:iterate>
                                  <p:childTnLst>
                                    <p:set>
                                      <p:cBhvr>
                                        <p:cTn id="162" dur="1" fill="hold">
                                          <p:stCondLst>
                                            <p:cond delay="0"/>
                                          </p:stCondLst>
                                        </p:cTn>
                                        <p:tgtEl>
                                          <p:spTgt spid="1038409"/>
                                        </p:tgtEl>
                                        <p:attrNameLst>
                                          <p:attrName>style.visibility</p:attrName>
                                        </p:attrNameLst>
                                      </p:cBhvr>
                                      <p:to>
                                        <p:strVal val="hidden"/>
                                      </p:to>
                                    </p:set>
                                  </p:childTnLst>
                                </p:cTn>
                              </p:par>
                              <p:par>
                                <p:cTn id="163" presetID="0" presetClass="path" presetSubtype="0" fill="hold" nodeType="withEffect">
                                  <p:stCondLst>
                                    <p:cond delay="0"/>
                                  </p:stCondLst>
                                  <p:childTnLst>
                                    <p:animMotion origin="layout" path="M 0.51093 -0.06944 L 0.54791 -0.07361 " pathEditMode="fixed" ptsTypes="AA">
                                      <p:cBhvr>
                                        <p:cTn id="164" dur="500" fill="hold"/>
                                        <p:tgtEl>
                                          <p:spTgt spid="1038398"/>
                                        </p:tgtEl>
                                        <p:attrNameLst>
                                          <p:attrName>ppt_x</p:attrName>
                                          <p:attrName>ppt_y</p:attrName>
                                        </p:attrNameLst>
                                      </p:cBhvr>
                                    </p:animMotion>
                                  </p:childTnLst>
                                </p:cTn>
                              </p:par>
                              <p:par>
                                <p:cTn id="165" presetID="27" presetClass="entr" presetSubtype="0" fill="hold" grpId="0" nodeType="withEffect">
                                  <p:stCondLst>
                                    <p:cond delay="0"/>
                                  </p:stCondLst>
                                  <p:iterate type="lt">
                                    <p:tmPct val="50000"/>
                                  </p:iterate>
                                  <p:childTnLst>
                                    <p:set>
                                      <p:cBhvr>
                                        <p:cTn id="166" dur="1" fill="hold">
                                          <p:stCondLst>
                                            <p:cond delay="0"/>
                                          </p:stCondLst>
                                        </p:cTn>
                                        <p:tgtEl>
                                          <p:spTgt spid="1038417"/>
                                        </p:tgtEl>
                                        <p:attrNameLst>
                                          <p:attrName>style.visibility</p:attrName>
                                        </p:attrNameLst>
                                      </p:cBhvr>
                                      <p:to>
                                        <p:strVal val="visible"/>
                                      </p:to>
                                    </p:set>
                                    <p:anim calcmode="discrete" valueType="clr">
                                      <p:cBhvr override="childStyle">
                                        <p:cTn id="167" dur="80"/>
                                        <p:tgtEl>
                                          <p:spTgt spid="1038417"/>
                                        </p:tgtEl>
                                        <p:attrNameLst>
                                          <p:attrName>style.color</p:attrName>
                                        </p:attrNameLst>
                                      </p:cBhvr>
                                      <p:tavLst>
                                        <p:tav tm="0">
                                          <p:val>
                                            <p:clrVal>
                                              <a:schemeClr val="accent2"/>
                                            </p:clrVal>
                                          </p:val>
                                        </p:tav>
                                        <p:tav tm="50000">
                                          <p:val>
                                            <p:clrVal>
                                              <a:schemeClr val="hlink"/>
                                            </p:clrVal>
                                          </p:val>
                                        </p:tav>
                                      </p:tavLst>
                                    </p:anim>
                                    <p:anim calcmode="discrete" valueType="clr">
                                      <p:cBhvr>
                                        <p:cTn id="168" dur="80"/>
                                        <p:tgtEl>
                                          <p:spTgt spid="1038417"/>
                                        </p:tgtEl>
                                        <p:attrNameLst>
                                          <p:attrName>fillcolor</p:attrName>
                                        </p:attrNameLst>
                                      </p:cBhvr>
                                      <p:tavLst>
                                        <p:tav tm="0">
                                          <p:val>
                                            <p:clrVal>
                                              <a:schemeClr val="accent2"/>
                                            </p:clrVal>
                                          </p:val>
                                        </p:tav>
                                        <p:tav tm="50000">
                                          <p:val>
                                            <p:clrVal>
                                              <a:schemeClr val="hlink"/>
                                            </p:clrVal>
                                          </p:val>
                                        </p:tav>
                                      </p:tavLst>
                                    </p:anim>
                                    <p:set>
                                      <p:cBhvr>
                                        <p:cTn id="169" dur="80"/>
                                        <p:tgtEl>
                                          <p:spTgt spid="1038417"/>
                                        </p:tgtEl>
                                        <p:attrNameLst>
                                          <p:attrName>fill.type</p:attrName>
                                        </p:attrNameLst>
                                      </p:cBhvr>
                                      <p:to>
                                        <p:strVal val="solid"/>
                                      </p:to>
                                    </p:set>
                                  </p:childTnLst>
                                </p:cTn>
                              </p:par>
                              <p:par>
                                <p:cTn id="170" presetID="10" presetClass="exit" presetSubtype="0" fill="hold" nodeType="withEffect">
                                  <p:stCondLst>
                                    <p:cond delay="0"/>
                                  </p:stCondLst>
                                  <p:childTnLst>
                                    <p:animEffect transition="out" filter="fade">
                                      <p:cBhvr>
                                        <p:cTn id="171" dur="1000"/>
                                        <p:tgtEl>
                                          <p:spTgt spid="1038412"/>
                                        </p:tgtEl>
                                      </p:cBhvr>
                                    </p:animEffect>
                                    <p:set>
                                      <p:cBhvr>
                                        <p:cTn id="172" dur="1" fill="hold">
                                          <p:stCondLst>
                                            <p:cond delay="999"/>
                                          </p:stCondLst>
                                        </p:cTn>
                                        <p:tgtEl>
                                          <p:spTgt spid="1038412"/>
                                        </p:tgtEl>
                                        <p:attrNameLst>
                                          <p:attrName>style.visibility</p:attrName>
                                        </p:attrNameLst>
                                      </p:cBhvr>
                                      <p:to>
                                        <p:strVal val="hidden"/>
                                      </p:to>
                                    </p:set>
                                  </p:childTnLst>
                                </p:cTn>
                              </p:par>
                              <p:par>
                                <p:cTn id="173" presetID="10" presetClass="entr" presetSubtype="0" fill="hold" nodeType="withEffect">
                                  <p:stCondLst>
                                    <p:cond delay="0"/>
                                  </p:stCondLst>
                                  <p:childTnLst>
                                    <p:set>
                                      <p:cBhvr>
                                        <p:cTn id="174" dur="1" fill="hold">
                                          <p:stCondLst>
                                            <p:cond delay="0"/>
                                          </p:stCondLst>
                                        </p:cTn>
                                        <p:tgtEl>
                                          <p:spTgt spid="1038414"/>
                                        </p:tgtEl>
                                        <p:attrNameLst>
                                          <p:attrName>style.visibility</p:attrName>
                                        </p:attrNameLst>
                                      </p:cBhvr>
                                      <p:to>
                                        <p:strVal val="visible"/>
                                      </p:to>
                                    </p:set>
                                    <p:animEffect transition="in" filter="fade">
                                      <p:cBhvr>
                                        <p:cTn id="175" dur="1000"/>
                                        <p:tgtEl>
                                          <p:spTgt spid="1038414"/>
                                        </p:tgtEl>
                                      </p:cBhvr>
                                    </p:animEffec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10" presetClass="exit" presetSubtype="0" fill="hold" nodeType="clickEffect">
                                  <p:stCondLst>
                                    <p:cond delay="0"/>
                                  </p:stCondLst>
                                  <p:childTnLst>
                                    <p:animEffect transition="out" filter="fade">
                                      <p:cBhvr>
                                        <p:cTn id="179" dur="500"/>
                                        <p:tgtEl>
                                          <p:spTgt spid="1038414"/>
                                        </p:tgtEl>
                                      </p:cBhvr>
                                    </p:animEffect>
                                    <p:set>
                                      <p:cBhvr>
                                        <p:cTn id="180" dur="1" fill="hold">
                                          <p:stCondLst>
                                            <p:cond delay="499"/>
                                          </p:stCondLst>
                                        </p:cTn>
                                        <p:tgtEl>
                                          <p:spTgt spid="1038414"/>
                                        </p:tgtEl>
                                        <p:attrNameLst>
                                          <p:attrName>style.visibility</p:attrName>
                                        </p:attrNameLst>
                                      </p:cBhvr>
                                      <p:to>
                                        <p:strVal val="hidden"/>
                                      </p:to>
                                    </p:set>
                                  </p:childTnLst>
                                </p:cTn>
                              </p:par>
                              <p:par>
                                <p:cTn id="181" presetID="10" presetClass="exit" presetSubtype="0" fill="hold" grpId="1" nodeType="withEffect">
                                  <p:stCondLst>
                                    <p:cond delay="0"/>
                                  </p:stCondLst>
                                  <p:iterate type="lt">
                                    <p:tmPct val="0"/>
                                  </p:iterate>
                                  <p:childTnLst>
                                    <p:animEffect transition="out" filter="fade">
                                      <p:cBhvr>
                                        <p:cTn id="182" dur="500"/>
                                        <p:tgtEl>
                                          <p:spTgt spid="1038417"/>
                                        </p:tgtEl>
                                      </p:cBhvr>
                                    </p:animEffect>
                                    <p:set>
                                      <p:cBhvr>
                                        <p:cTn id="183" dur="1" fill="hold">
                                          <p:stCondLst>
                                            <p:cond delay="499"/>
                                          </p:stCondLst>
                                        </p:cTn>
                                        <p:tgtEl>
                                          <p:spTgt spid="1038417"/>
                                        </p:tgtEl>
                                        <p:attrNameLst>
                                          <p:attrName>style.visibility</p:attrName>
                                        </p:attrNameLst>
                                      </p:cBhvr>
                                      <p:to>
                                        <p:strVal val="hidden"/>
                                      </p:to>
                                    </p:set>
                                  </p:childTnLst>
                                </p:cTn>
                              </p:par>
                            </p:childTnLst>
                          </p:cTn>
                        </p:par>
                        <p:par>
                          <p:cTn id="184" fill="hold" nodeType="afterGroup">
                            <p:stCondLst>
                              <p:cond delay="500"/>
                            </p:stCondLst>
                            <p:childTnLst>
                              <p:par>
                                <p:cTn id="185" presetID="0" presetClass="path" presetSubtype="0" fill="hold" nodeType="afterEffect">
                                  <p:stCondLst>
                                    <p:cond delay="0"/>
                                  </p:stCondLst>
                                  <p:childTnLst>
                                    <p:animMotion origin="layout" path="M 0.54792 -0.07361 L 0.58594 -0.07986 " pathEditMode="fixed" rAng="0" ptsTypes="AA">
                                      <p:cBhvr>
                                        <p:cTn id="186" dur="500" fill="hold"/>
                                        <p:tgtEl>
                                          <p:spTgt spid="1038398"/>
                                        </p:tgtEl>
                                        <p:attrNameLst>
                                          <p:attrName>ppt_x</p:attrName>
                                          <p:attrName>ppt_y</p:attrName>
                                        </p:attrNameLst>
                                      </p:cBhvr>
                                      <p:rCtr x="1892" y="-324"/>
                                    </p:animMotion>
                                  </p:childTnLst>
                                </p:cTn>
                              </p:par>
                            </p:childTnLst>
                          </p:cTn>
                        </p:par>
                        <p:par>
                          <p:cTn id="187" fill="hold" nodeType="afterGroup">
                            <p:stCondLst>
                              <p:cond delay="1000"/>
                            </p:stCondLst>
                            <p:childTnLst>
                              <p:par>
                                <p:cTn id="188" presetID="1" presetClass="exit" presetSubtype="0" fill="hold" nodeType="afterEffect">
                                  <p:stCondLst>
                                    <p:cond delay="0"/>
                                  </p:stCondLst>
                                  <p:childTnLst>
                                    <p:set>
                                      <p:cBhvr>
                                        <p:cTn id="189" dur="1" fill="hold">
                                          <p:stCondLst>
                                            <p:cond delay="0"/>
                                          </p:stCondLst>
                                        </p:cTn>
                                        <p:tgtEl>
                                          <p:spTgt spid="1038398"/>
                                        </p:tgtEl>
                                        <p:attrNameLst>
                                          <p:attrName>style.visibility</p:attrName>
                                        </p:attrNameLst>
                                      </p:cBhvr>
                                      <p:to>
                                        <p:strVal val="hidden"/>
                                      </p:to>
                                    </p:set>
                                  </p:childTnLst>
                                </p:cTn>
                              </p:par>
                              <p:par>
                                <p:cTn id="190" presetID="1" presetClass="entr" presetSubtype="0" fill="hold" nodeType="withEffect">
                                  <p:stCondLst>
                                    <p:cond delay="0"/>
                                  </p:stCondLst>
                                  <p:childTnLst>
                                    <p:set>
                                      <p:cBhvr>
                                        <p:cTn id="191" dur="1" fill="hold">
                                          <p:stCondLst>
                                            <p:cond delay="0"/>
                                          </p:stCondLst>
                                        </p:cTn>
                                        <p:tgtEl>
                                          <p:spTgt spid="1038418"/>
                                        </p:tgtEl>
                                        <p:attrNameLst>
                                          <p:attrName>style.visibility</p:attrName>
                                        </p:attrNameLst>
                                      </p:cBhvr>
                                      <p:to>
                                        <p:strVal val="visible"/>
                                      </p:to>
                                    </p:set>
                                  </p:childTnLst>
                                </p:cTn>
                              </p:par>
                              <p:par>
                                <p:cTn id="192" presetID="1" presetClass="entr" presetSubtype="0" fill="hold" nodeType="withEffect">
                                  <p:stCondLst>
                                    <p:cond delay="0"/>
                                  </p:stCondLst>
                                  <p:childTnLst>
                                    <p:set>
                                      <p:cBhvr>
                                        <p:cTn id="193" dur="1" fill="hold">
                                          <p:stCondLst>
                                            <p:cond delay="0"/>
                                          </p:stCondLst>
                                        </p:cTn>
                                        <p:tgtEl>
                                          <p:spTgt spid="1038419"/>
                                        </p:tgtEl>
                                        <p:attrNameLst>
                                          <p:attrName>style.visibility</p:attrName>
                                        </p:attrNameLst>
                                      </p:cBhvr>
                                      <p:to>
                                        <p:strVal val="visible"/>
                                      </p:to>
                                    </p:set>
                                  </p:childTnLst>
                                </p:cTn>
                              </p:par>
                              <p:par>
                                <p:cTn id="194" presetID="27" presetClass="entr" presetSubtype="0" fill="hold" grpId="0" nodeType="withEffect">
                                  <p:stCondLst>
                                    <p:cond delay="0"/>
                                  </p:stCondLst>
                                  <p:iterate type="lt">
                                    <p:tmPct val="50000"/>
                                  </p:iterate>
                                  <p:childTnLst>
                                    <p:set>
                                      <p:cBhvr>
                                        <p:cTn id="195" dur="1" fill="hold">
                                          <p:stCondLst>
                                            <p:cond delay="0"/>
                                          </p:stCondLst>
                                        </p:cTn>
                                        <p:tgtEl>
                                          <p:spTgt spid="1038384"/>
                                        </p:tgtEl>
                                        <p:attrNameLst>
                                          <p:attrName>style.visibility</p:attrName>
                                        </p:attrNameLst>
                                      </p:cBhvr>
                                      <p:to>
                                        <p:strVal val="visible"/>
                                      </p:to>
                                    </p:set>
                                    <p:anim calcmode="discrete" valueType="clr">
                                      <p:cBhvr override="childStyle">
                                        <p:cTn id="196" dur="80"/>
                                        <p:tgtEl>
                                          <p:spTgt spid="1038384"/>
                                        </p:tgtEl>
                                        <p:attrNameLst>
                                          <p:attrName>style.color</p:attrName>
                                        </p:attrNameLst>
                                      </p:cBhvr>
                                      <p:tavLst>
                                        <p:tav tm="0">
                                          <p:val>
                                            <p:clrVal>
                                              <a:schemeClr val="accent2"/>
                                            </p:clrVal>
                                          </p:val>
                                        </p:tav>
                                        <p:tav tm="50000">
                                          <p:val>
                                            <p:clrVal>
                                              <a:schemeClr val="hlink"/>
                                            </p:clrVal>
                                          </p:val>
                                        </p:tav>
                                      </p:tavLst>
                                    </p:anim>
                                    <p:anim calcmode="discrete" valueType="clr">
                                      <p:cBhvr>
                                        <p:cTn id="197" dur="80"/>
                                        <p:tgtEl>
                                          <p:spTgt spid="1038384"/>
                                        </p:tgtEl>
                                        <p:attrNameLst>
                                          <p:attrName>fillcolor</p:attrName>
                                        </p:attrNameLst>
                                      </p:cBhvr>
                                      <p:tavLst>
                                        <p:tav tm="0">
                                          <p:val>
                                            <p:clrVal>
                                              <a:schemeClr val="accent2"/>
                                            </p:clrVal>
                                          </p:val>
                                        </p:tav>
                                        <p:tav tm="50000">
                                          <p:val>
                                            <p:clrVal>
                                              <a:schemeClr val="hlink"/>
                                            </p:clrVal>
                                          </p:val>
                                        </p:tav>
                                      </p:tavLst>
                                    </p:anim>
                                    <p:set>
                                      <p:cBhvr>
                                        <p:cTn id="198" dur="80"/>
                                        <p:tgtEl>
                                          <p:spTgt spid="1038384"/>
                                        </p:tgtEl>
                                        <p:attrNameLst>
                                          <p:attrName>fill.type</p:attrName>
                                        </p:attrNameLst>
                                      </p:cBhvr>
                                      <p:to>
                                        <p:strVal val="solid"/>
                                      </p:to>
                                    </p:set>
                                  </p:childTnLst>
                                </p:cTn>
                              </p:par>
                            </p:childTnLst>
                          </p:cTn>
                        </p:par>
                      </p:childTnLst>
                    </p:cTn>
                  </p:par>
                  <p:par>
                    <p:cTn id="199" fill="hold" nodeType="clickPar">
                      <p:stCondLst>
                        <p:cond delay="indefinite"/>
                      </p:stCondLst>
                      <p:childTnLst>
                        <p:par>
                          <p:cTn id="200" fill="hold" nodeType="withGroup">
                            <p:stCondLst>
                              <p:cond delay="0"/>
                            </p:stCondLst>
                            <p:childTnLst>
                              <p:par>
                                <p:cTn id="201" presetID="0" presetClass="path" presetSubtype="0" accel="50000" decel="50000" fill="hold" nodeType="clickEffect">
                                  <p:stCondLst>
                                    <p:cond delay="0"/>
                                  </p:stCondLst>
                                  <p:childTnLst>
                                    <p:animMotion origin="layout" path="M -3.05556E-6 -4.81481E-6 C -0.01302 -0.0044 -0.03472 -0.00879 -0.04583 -0.01852 C -0.04809 -0.02291 -0.04861 -0.02639 -0.04861 -0.03148 " pathEditMode="relative" ptsTypes="ffA">
                                      <p:cBhvr>
                                        <p:cTn id="202" dur="1000" fill="hold"/>
                                        <p:tgtEl>
                                          <p:spTgt spid="1038419"/>
                                        </p:tgtEl>
                                        <p:attrNameLst>
                                          <p:attrName>ppt_x</p:attrName>
                                          <p:attrName>ppt_y</p:attrName>
                                        </p:attrNameLst>
                                      </p:cBhvr>
                                    </p:animMotion>
                                  </p:childTnLst>
                                </p:cTn>
                              </p:par>
                              <p:par>
                                <p:cTn id="203" presetID="10" presetClass="exit" presetSubtype="0" fill="hold" grpId="1" nodeType="withEffect">
                                  <p:stCondLst>
                                    <p:cond delay="0"/>
                                  </p:stCondLst>
                                  <p:childTnLst>
                                    <p:animEffect transition="out" filter="fade">
                                      <p:cBhvr>
                                        <p:cTn id="204" dur="1000"/>
                                        <p:tgtEl>
                                          <p:spTgt spid="1038384"/>
                                        </p:tgtEl>
                                      </p:cBhvr>
                                    </p:animEffect>
                                    <p:set>
                                      <p:cBhvr>
                                        <p:cTn id="205" dur="1" fill="hold">
                                          <p:stCondLst>
                                            <p:cond delay="999"/>
                                          </p:stCondLst>
                                        </p:cTn>
                                        <p:tgtEl>
                                          <p:spTgt spid="1038384"/>
                                        </p:tgtEl>
                                        <p:attrNameLst>
                                          <p:attrName>style.visibility</p:attrName>
                                        </p:attrNameLst>
                                      </p:cBhvr>
                                      <p:to>
                                        <p:strVal val="hidden"/>
                                      </p:to>
                                    </p:set>
                                  </p:childTnLst>
                                </p:cTn>
                              </p:par>
                            </p:childTnLst>
                          </p:cTn>
                        </p:par>
                        <p:par>
                          <p:cTn id="206" fill="hold" nodeType="afterGroup">
                            <p:stCondLst>
                              <p:cond delay="1000"/>
                            </p:stCondLst>
                            <p:childTnLst>
                              <p:par>
                                <p:cTn id="207" presetID="10" presetClass="exit" presetSubtype="0" fill="hold" nodeType="afterEffect">
                                  <p:stCondLst>
                                    <p:cond delay="0"/>
                                  </p:stCondLst>
                                  <p:childTnLst>
                                    <p:animEffect transition="out" filter="fade">
                                      <p:cBhvr>
                                        <p:cTn id="208" dur="1000"/>
                                        <p:tgtEl>
                                          <p:spTgt spid="1038419"/>
                                        </p:tgtEl>
                                      </p:cBhvr>
                                    </p:animEffect>
                                    <p:set>
                                      <p:cBhvr>
                                        <p:cTn id="209" dur="1" fill="hold">
                                          <p:stCondLst>
                                            <p:cond delay="999"/>
                                          </p:stCondLst>
                                        </p:cTn>
                                        <p:tgtEl>
                                          <p:spTgt spid="1038419"/>
                                        </p:tgtEl>
                                        <p:attrNameLst>
                                          <p:attrName>style.visibility</p:attrName>
                                        </p:attrNameLst>
                                      </p:cBhvr>
                                      <p:to>
                                        <p:strVal val="hidden"/>
                                      </p:to>
                                    </p:set>
                                  </p:childTnLst>
                                </p:cTn>
                              </p:par>
                              <p:par>
                                <p:cTn id="210" presetID="10" presetClass="entr" presetSubtype="0" fill="hold" nodeType="withEffect">
                                  <p:stCondLst>
                                    <p:cond delay="0"/>
                                  </p:stCondLst>
                                  <p:childTnLst>
                                    <p:set>
                                      <p:cBhvr>
                                        <p:cTn id="211" dur="1" fill="hold">
                                          <p:stCondLst>
                                            <p:cond delay="0"/>
                                          </p:stCondLst>
                                        </p:cTn>
                                        <p:tgtEl>
                                          <p:spTgt spid="1038420"/>
                                        </p:tgtEl>
                                        <p:attrNameLst>
                                          <p:attrName>style.visibility</p:attrName>
                                        </p:attrNameLst>
                                      </p:cBhvr>
                                      <p:to>
                                        <p:strVal val="visible"/>
                                      </p:to>
                                    </p:set>
                                    <p:animEffect transition="in" filter="fade">
                                      <p:cBhvr>
                                        <p:cTn id="212" dur="1000"/>
                                        <p:tgtEl>
                                          <p:spTgt spid="1038420"/>
                                        </p:tgtEl>
                                      </p:cBhvr>
                                    </p:animEffect>
                                  </p:childTnLst>
                                </p:cTn>
                              </p:par>
                            </p:childTnLst>
                          </p:cTn>
                        </p:par>
                        <p:par>
                          <p:cTn id="213" fill="hold" nodeType="afterGroup">
                            <p:stCondLst>
                              <p:cond delay="2000"/>
                            </p:stCondLst>
                            <p:childTnLst>
                              <p:par>
                                <p:cTn id="214" presetID="3" presetClass="entr" presetSubtype="10" fill="hold" grpId="0" nodeType="afterEffect">
                                  <p:stCondLst>
                                    <p:cond delay="0"/>
                                  </p:stCondLst>
                                  <p:childTnLst>
                                    <p:set>
                                      <p:cBhvr>
                                        <p:cTn id="215" dur="1" fill="hold">
                                          <p:stCondLst>
                                            <p:cond delay="0"/>
                                          </p:stCondLst>
                                        </p:cTn>
                                        <p:tgtEl>
                                          <p:spTgt spid="1038397"/>
                                        </p:tgtEl>
                                        <p:attrNameLst>
                                          <p:attrName>style.visibility</p:attrName>
                                        </p:attrNameLst>
                                      </p:cBhvr>
                                      <p:to>
                                        <p:strVal val="visible"/>
                                      </p:to>
                                    </p:set>
                                    <p:animEffect transition="in" filter="blinds(horizontal)">
                                      <p:cBhvr>
                                        <p:cTn id="216" dur="500"/>
                                        <p:tgtEl>
                                          <p:spTgt spid="1038397"/>
                                        </p:tgtEl>
                                      </p:cBhvr>
                                    </p:animEffect>
                                  </p:childTnLst>
                                </p:cTn>
                              </p:par>
                            </p:childTnLst>
                          </p:cTn>
                        </p:par>
                        <p:par>
                          <p:cTn id="217" fill="hold" nodeType="afterGroup">
                            <p:stCondLst>
                              <p:cond delay="2500"/>
                            </p:stCondLst>
                            <p:childTnLst>
                              <p:par>
                                <p:cTn id="218" presetID="13" presetClass="entr" presetSubtype="16" fill="hold" grpId="0" nodeType="afterEffect">
                                  <p:stCondLst>
                                    <p:cond delay="0"/>
                                  </p:stCondLst>
                                  <p:childTnLst>
                                    <p:set>
                                      <p:cBhvr>
                                        <p:cTn id="219" dur="1" fill="hold">
                                          <p:stCondLst>
                                            <p:cond delay="0"/>
                                          </p:stCondLst>
                                        </p:cTn>
                                        <p:tgtEl>
                                          <p:spTgt spid="1038424"/>
                                        </p:tgtEl>
                                        <p:attrNameLst>
                                          <p:attrName>style.visibility</p:attrName>
                                        </p:attrNameLst>
                                      </p:cBhvr>
                                      <p:to>
                                        <p:strVal val="visible"/>
                                      </p:to>
                                    </p:set>
                                    <p:animEffect transition="in" filter="plus(in)">
                                      <p:cBhvr>
                                        <p:cTn id="220" dur="500"/>
                                        <p:tgtEl>
                                          <p:spTgt spid="1038424"/>
                                        </p:tgtEl>
                                      </p:cBhvr>
                                    </p:animEffect>
                                  </p:childTnLst>
                                </p:cTn>
                              </p:par>
                            </p:childTnLst>
                          </p:cTn>
                        </p:par>
                        <p:par>
                          <p:cTn id="221" fill="hold" nodeType="afterGroup">
                            <p:stCondLst>
                              <p:cond delay="3000"/>
                            </p:stCondLst>
                            <p:childTnLst>
                              <p:par>
                                <p:cTn id="222" presetID="0" presetClass="path" presetSubtype="0" accel="50000" decel="50000" fill="hold" nodeType="afterEffect">
                                  <p:stCondLst>
                                    <p:cond delay="0"/>
                                  </p:stCondLst>
                                  <p:childTnLst>
                                    <p:animMotion origin="layout" path="M 4.72222E-6 -5.92593E-6 L -0.2507 -0.01575 " pathEditMode="relative" ptsTypes="AA">
                                      <p:cBhvr>
                                        <p:cTn id="223" dur="2000" fill="hold"/>
                                        <p:tgtEl>
                                          <p:spTgt spid="1038420"/>
                                        </p:tgtEl>
                                        <p:attrNameLst>
                                          <p:attrName>ppt_x</p:attrName>
                                          <p:attrName>ppt_y</p:attrName>
                                        </p:attrNameLst>
                                      </p:cBhvr>
                                    </p:animMotion>
                                  </p:childTnLst>
                                </p:cTn>
                              </p:par>
                              <p:par>
                                <p:cTn id="224" presetID="10" presetClass="entr" presetSubtype="0" fill="hold" nodeType="withEffect">
                                  <p:stCondLst>
                                    <p:cond delay="0"/>
                                  </p:stCondLst>
                                  <p:childTnLst>
                                    <p:set>
                                      <p:cBhvr>
                                        <p:cTn id="225" dur="1" fill="hold">
                                          <p:stCondLst>
                                            <p:cond delay="0"/>
                                          </p:stCondLst>
                                        </p:cTn>
                                        <p:tgtEl>
                                          <p:spTgt spid="1038421"/>
                                        </p:tgtEl>
                                        <p:attrNameLst>
                                          <p:attrName>style.visibility</p:attrName>
                                        </p:attrNameLst>
                                      </p:cBhvr>
                                      <p:to>
                                        <p:strVal val="visible"/>
                                      </p:to>
                                    </p:set>
                                    <p:animEffect transition="in" filter="fade">
                                      <p:cBhvr>
                                        <p:cTn id="226" dur="2000"/>
                                        <p:tgtEl>
                                          <p:spTgt spid="1038421"/>
                                        </p:tgtEl>
                                      </p:cBhvr>
                                    </p:animEffect>
                                  </p:childTnLst>
                                </p:cTn>
                              </p:par>
                            </p:childTnLst>
                          </p:cTn>
                        </p:par>
                        <p:par>
                          <p:cTn id="227" fill="hold" nodeType="afterGroup">
                            <p:stCondLst>
                              <p:cond delay="5000"/>
                            </p:stCondLst>
                            <p:childTnLst>
                              <p:par>
                                <p:cTn id="228" presetID="0" presetClass="path" presetSubtype="0" accel="50000" decel="50000" fill="hold" nodeType="afterEffect">
                                  <p:stCondLst>
                                    <p:cond delay="0"/>
                                  </p:stCondLst>
                                  <p:childTnLst>
                                    <p:animMotion origin="layout" path="M -0.25069 -0.01574 L -0.25555 -0.17037 C -0.25625 -0.17338 -0.26041 -0.17685 -0.26041 -0.17662 C -0.26284 -0.18171 -0.25937 -0.18148 -0.26215 -0.18634 C -0.26527 -0.19167 -0.26632 -0.18935 -0.26788 -0.19537 C -0.26857 -0.19838 -0.26649 -0.20093 -0.26788 -0.20093 C -0.27083 -0.20533 -0.27465 -0.20671 -0.27725 -0.21134 C -0.27864 -0.21366 -0.28038 -0.22269 -0.28038 -0.22246 C -0.28038 -0.22454 -0.28333 -0.23357 -0.2809 -0.23843 C -0.27951 -0.24121 -0.27725 -0.24838 -0.27725 -0.24815 C -0.27569 -0.25463 -0.27569 -0.25926 -0.271 -0.25996 C -0.26215 -0.26389 -0.26927 -0.26574 -0.25329 -0.26482 C -0.2493 -0.26296 -0.24184 -0.25996 -0.23975 -0.25579 C -0.23819 -0.25255 -0.23454 -0.24722 -0.2335 -0.24329 C -0.23402 -0.22662 -0.22882 -0.23079 -0.23611 -0.21204 C -0.2368 -0.20903 -0.23819 -0.20533 -0.23871 -0.20371 " pathEditMode="relative" rAng="0" ptsTypes="AffffffffffffffA">
                                      <p:cBhvr>
                                        <p:cTn id="229" dur="1000" fill="hold"/>
                                        <p:tgtEl>
                                          <p:spTgt spid="1038420"/>
                                        </p:tgtEl>
                                        <p:attrNameLst>
                                          <p:attrName>ppt_x</p:attrName>
                                          <p:attrName>ppt_y</p:attrName>
                                        </p:attrNameLst>
                                      </p:cBhvr>
                                      <p:rCtr x="-538" y="-12500"/>
                                    </p:animMotion>
                                  </p:childTnLst>
                                </p:cTn>
                              </p:par>
                              <p:par>
                                <p:cTn id="230" presetID="27" presetClass="entr" presetSubtype="0" fill="hold" grpId="0" nodeType="withEffect">
                                  <p:stCondLst>
                                    <p:cond delay="0"/>
                                  </p:stCondLst>
                                  <p:iterate type="lt">
                                    <p:tmPct val="50000"/>
                                  </p:iterate>
                                  <p:childTnLst>
                                    <p:set>
                                      <p:cBhvr>
                                        <p:cTn id="231" dur="1" fill="hold">
                                          <p:stCondLst>
                                            <p:cond delay="0"/>
                                          </p:stCondLst>
                                        </p:cTn>
                                        <p:tgtEl>
                                          <p:spTgt spid="1038425"/>
                                        </p:tgtEl>
                                        <p:attrNameLst>
                                          <p:attrName>style.visibility</p:attrName>
                                        </p:attrNameLst>
                                      </p:cBhvr>
                                      <p:to>
                                        <p:strVal val="visible"/>
                                      </p:to>
                                    </p:set>
                                    <p:anim calcmode="discrete" valueType="clr">
                                      <p:cBhvr override="childStyle">
                                        <p:cTn id="232" dur="80"/>
                                        <p:tgtEl>
                                          <p:spTgt spid="1038425"/>
                                        </p:tgtEl>
                                        <p:attrNameLst>
                                          <p:attrName>style.color</p:attrName>
                                        </p:attrNameLst>
                                      </p:cBhvr>
                                      <p:tavLst>
                                        <p:tav tm="0">
                                          <p:val>
                                            <p:clrVal>
                                              <a:schemeClr val="accent2"/>
                                            </p:clrVal>
                                          </p:val>
                                        </p:tav>
                                        <p:tav tm="50000">
                                          <p:val>
                                            <p:clrVal>
                                              <a:schemeClr val="hlink"/>
                                            </p:clrVal>
                                          </p:val>
                                        </p:tav>
                                      </p:tavLst>
                                    </p:anim>
                                    <p:anim calcmode="discrete" valueType="clr">
                                      <p:cBhvr>
                                        <p:cTn id="233" dur="80"/>
                                        <p:tgtEl>
                                          <p:spTgt spid="1038425"/>
                                        </p:tgtEl>
                                        <p:attrNameLst>
                                          <p:attrName>fillcolor</p:attrName>
                                        </p:attrNameLst>
                                      </p:cBhvr>
                                      <p:tavLst>
                                        <p:tav tm="0">
                                          <p:val>
                                            <p:clrVal>
                                              <a:schemeClr val="accent2"/>
                                            </p:clrVal>
                                          </p:val>
                                        </p:tav>
                                        <p:tav tm="50000">
                                          <p:val>
                                            <p:clrVal>
                                              <a:schemeClr val="hlink"/>
                                            </p:clrVal>
                                          </p:val>
                                        </p:tav>
                                      </p:tavLst>
                                    </p:anim>
                                    <p:set>
                                      <p:cBhvr>
                                        <p:cTn id="234" dur="80"/>
                                        <p:tgtEl>
                                          <p:spTgt spid="1038425"/>
                                        </p:tgtEl>
                                        <p:attrNameLst>
                                          <p:attrName>fill.type</p:attrName>
                                        </p:attrNameLst>
                                      </p:cBhvr>
                                      <p:to>
                                        <p:strVal val="solid"/>
                                      </p:to>
                                    </p:set>
                                  </p:childTnLst>
                                </p:cTn>
                              </p:par>
                            </p:childTnLst>
                          </p:cTn>
                        </p:par>
                        <p:par>
                          <p:cTn id="235" fill="hold" nodeType="afterGroup">
                            <p:stCondLst>
                              <p:cond delay="6000"/>
                            </p:stCondLst>
                            <p:childTnLst>
                              <p:par>
                                <p:cTn id="236" presetID="10" presetClass="exit" presetSubtype="0" fill="hold" nodeType="afterEffect">
                                  <p:stCondLst>
                                    <p:cond delay="0"/>
                                  </p:stCondLst>
                                  <p:childTnLst>
                                    <p:animEffect transition="out" filter="fade">
                                      <p:cBhvr>
                                        <p:cTn id="237" dur="1000"/>
                                        <p:tgtEl>
                                          <p:spTgt spid="1038420"/>
                                        </p:tgtEl>
                                      </p:cBhvr>
                                    </p:animEffect>
                                    <p:set>
                                      <p:cBhvr>
                                        <p:cTn id="238" dur="1" fill="hold">
                                          <p:stCondLst>
                                            <p:cond delay="999"/>
                                          </p:stCondLst>
                                        </p:cTn>
                                        <p:tgtEl>
                                          <p:spTgt spid="1038420"/>
                                        </p:tgtEl>
                                        <p:attrNameLst>
                                          <p:attrName>style.visibility</p:attrName>
                                        </p:attrNameLst>
                                      </p:cBhvr>
                                      <p:to>
                                        <p:strVal val="hidden"/>
                                      </p:to>
                                    </p:set>
                                  </p:childTnLst>
                                </p:cTn>
                              </p:par>
                              <p:par>
                                <p:cTn id="239" presetID="10" presetClass="entr" presetSubtype="0" fill="hold" nodeType="withEffect">
                                  <p:stCondLst>
                                    <p:cond delay="0"/>
                                  </p:stCondLst>
                                  <p:childTnLst>
                                    <p:set>
                                      <p:cBhvr>
                                        <p:cTn id="240" dur="1" fill="hold">
                                          <p:stCondLst>
                                            <p:cond delay="0"/>
                                          </p:stCondLst>
                                        </p:cTn>
                                        <p:tgtEl>
                                          <p:spTgt spid="1038422"/>
                                        </p:tgtEl>
                                        <p:attrNameLst>
                                          <p:attrName>style.visibility</p:attrName>
                                        </p:attrNameLst>
                                      </p:cBhvr>
                                      <p:to>
                                        <p:strVal val="visible"/>
                                      </p:to>
                                    </p:set>
                                    <p:animEffect transition="in" filter="fade">
                                      <p:cBhvr>
                                        <p:cTn id="241" dur="1000"/>
                                        <p:tgtEl>
                                          <p:spTgt spid="1038422"/>
                                        </p:tgtEl>
                                      </p:cBhvr>
                                    </p:animEffect>
                                  </p:childTnLst>
                                </p:cTn>
                              </p:par>
                            </p:childTnLst>
                          </p:cTn>
                        </p:par>
                        <p:par>
                          <p:cTn id="242" fill="hold" nodeType="afterGroup">
                            <p:stCondLst>
                              <p:cond delay="7000"/>
                            </p:stCondLst>
                            <p:childTnLst>
                              <p:par>
                                <p:cTn id="243" presetID="0" presetClass="path" presetSubtype="0" accel="50000" decel="50000" fill="hold" nodeType="afterEffect">
                                  <p:stCondLst>
                                    <p:cond delay="0"/>
                                  </p:stCondLst>
                                  <p:childTnLst>
                                    <p:animMotion origin="layout" path="M -0.00226 0.0037 C -0.00434 0.01713 -0.00573 0.03171 -0.00903 0.04468 C -0.00938 0.0581 -0.00851 0.06736 -0.00903 0.08079 C -0.00921 0.08449 -0.01059 0.09144 -0.00799 0.09259 C -0.00382 0.09815 -0.00747 0.09884 -0.00747 0.10857 C -0.00764 0.13982 -0.01007 0.16759 -0.01007 0.19884 " pathEditMode="relative" rAng="0" ptsTypes="ffffff">
                                      <p:cBhvr>
                                        <p:cTn id="244" dur="500" fill="hold"/>
                                        <p:tgtEl>
                                          <p:spTgt spid="1038422"/>
                                        </p:tgtEl>
                                        <p:attrNameLst>
                                          <p:attrName>ppt_x</p:attrName>
                                          <p:attrName>ppt_y</p:attrName>
                                        </p:attrNameLst>
                                      </p:cBhvr>
                                      <p:rCtr x="-417" y="9745"/>
                                    </p:animMotion>
                                  </p:childTnLst>
                                </p:cTn>
                              </p:par>
                              <p:par>
                                <p:cTn id="245" presetID="10" presetClass="exit" presetSubtype="0" fill="hold" nodeType="withEffect">
                                  <p:stCondLst>
                                    <p:cond delay="0"/>
                                  </p:stCondLst>
                                  <p:childTnLst>
                                    <p:animEffect transition="out" filter="fade">
                                      <p:cBhvr>
                                        <p:cTn id="246" dur="500"/>
                                        <p:tgtEl>
                                          <p:spTgt spid="1038421"/>
                                        </p:tgtEl>
                                      </p:cBhvr>
                                    </p:animEffect>
                                    <p:set>
                                      <p:cBhvr>
                                        <p:cTn id="247" dur="1" fill="hold">
                                          <p:stCondLst>
                                            <p:cond delay="499"/>
                                          </p:stCondLst>
                                        </p:cTn>
                                        <p:tgtEl>
                                          <p:spTgt spid="1038421"/>
                                        </p:tgtEl>
                                        <p:attrNameLst>
                                          <p:attrName>style.visibility</p:attrName>
                                        </p:attrNameLst>
                                      </p:cBhvr>
                                      <p:to>
                                        <p:strVal val="hidden"/>
                                      </p:to>
                                    </p:set>
                                  </p:childTnLst>
                                </p:cTn>
                              </p:par>
                              <p:par>
                                <p:cTn id="248" presetID="9" presetClass="exit" presetSubtype="0" fill="hold" grpId="1" nodeType="withEffect">
                                  <p:stCondLst>
                                    <p:cond delay="0"/>
                                  </p:stCondLst>
                                  <p:iterate type="lt">
                                    <p:tmPct val="0"/>
                                  </p:iterate>
                                  <p:childTnLst>
                                    <p:animEffect transition="out" filter="dissolve">
                                      <p:cBhvr>
                                        <p:cTn id="249" dur="500"/>
                                        <p:tgtEl>
                                          <p:spTgt spid="1038425"/>
                                        </p:tgtEl>
                                      </p:cBhvr>
                                    </p:animEffect>
                                    <p:set>
                                      <p:cBhvr>
                                        <p:cTn id="250" dur="1" fill="hold">
                                          <p:stCondLst>
                                            <p:cond delay="499"/>
                                          </p:stCondLst>
                                        </p:cTn>
                                        <p:tgtEl>
                                          <p:spTgt spid="1038425"/>
                                        </p:tgtEl>
                                        <p:attrNameLst>
                                          <p:attrName>style.visibility</p:attrName>
                                        </p:attrNameLst>
                                      </p:cBhvr>
                                      <p:to>
                                        <p:strVal val="hidden"/>
                                      </p:to>
                                    </p:set>
                                  </p:childTnLst>
                                </p:cTn>
                              </p:par>
                            </p:childTnLst>
                          </p:cTn>
                        </p:par>
                        <p:par>
                          <p:cTn id="251" fill="hold" nodeType="afterGroup">
                            <p:stCondLst>
                              <p:cond delay="7500"/>
                            </p:stCondLst>
                            <p:childTnLst>
                              <p:par>
                                <p:cTn id="252" presetID="0" presetClass="path" presetSubtype="0" accel="50000" decel="50000" fill="hold" nodeType="afterEffect">
                                  <p:stCondLst>
                                    <p:cond delay="0"/>
                                  </p:stCondLst>
                                  <p:childTnLst>
                                    <p:animMotion origin="layout" path="M -0.01424 0.19167 L 0.2394 0.20903 " pathEditMode="relative" ptsTypes="AA">
                                      <p:cBhvr>
                                        <p:cTn id="253" dur="1000" fill="hold"/>
                                        <p:tgtEl>
                                          <p:spTgt spid="1038422"/>
                                        </p:tgtEl>
                                        <p:attrNameLst>
                                          <p:attrName>ppt_x</p:attrName>
                                          <p:attrName>ppt_y</p:attrName>
                                        </p:attrNameLst>
                                      </p:cBhvr>
                                    </p:animMotion>
                                  </p:childTnLst>
                                </p:cTn>
                              </p:par>
                            </p:childTnLst>
                          </p:cTn>
                        </p:par>
                        <p:par>
                          <p:cTn id="254" fill="hold" nodeType="afterGroup">
                            <p:stCondLst>
                              <p:cond delay="8500"/>
                            </p:stCondLst>
                            <p:childTnLst>
                              <p:par>
                                <p:cTn id="255" presetID="18" presetClass="exit" presetSubtype="12" fill="hold" grpId="1" nodeType="afterEffect">
                                  <p:stCondLst>
                                    <p:cond delay="0"/>
                                  </p:stCondLst>
                                  <p:childTnLst>
                                    <p:animEffect transition="out" filter="strips(downLeft)">
                                      <p:cBhvr>
                                        <p:cTn id="256" dur="500"/>
                                        <p:tgtEl>
                                          <p:spTgt spid="1038424"/>
                                        </p:tgtEl>
                                      </p:cBhvr>
                                    </p:animEffect>
                                    <p:set>
                                      <p:cBhvr>
                                        <p:cTn id="257" dur="1" fill="hold">
                                          <p:stCondLst>
                                            <p:cond delay="499"/>
                                          </p:stCondLst>
                                        </p:cTn>
                                        <p:tgtEl>
                                          <p:spTgt spid="1038424"/>
                                        </p:tgtEl>
                                        <p:attrNameLst>
                                          <p:attrName>style.visibility</p:attrName>
                                        </p:attrNameLst>
                                      </p:cBhvr>
                                      <p:to>
                                        <p:strVal val="hidden"/>
                                      </p:to>
                                    </p:set>
                                  </p:childTnLst>
                                </p:cTn>
                              </p:par>
                            </p:childTnLst>
                          </p:cTn>
                        </p:par>
                        <p:par>
                          <p:cTn id="258" fill="hold" nodeType="afterGroup">
                            <p:stCondLst>
                              <p:cond delay="9000"/>
                            </p:stCondLst>
                            <p:childTnLst>
                              <p:par>
                                <p:cTn id="259" presetID="3" presetClass="exit" presetSubtype="10" fill="hold" grpId="1" nodeType="afterEffect">
                                  <p:stCondLst>
                                    <p:cond delay="0"/>
                                  </p:stCondLst>
                                  <p:childTnLst>
                                    <p:animEffect transition="out" filter="blinds(horizontal)">
                                      <p:cBhvr>
                                        <p:cTn id="260" dur="500"/>
                                        <p:tgtEl>
                                          <p:spTgt spid="1038397"/>
                                        </p:tgtEl>
                                      </p:cBhvr>
                                    </p:animEffect>
                                    <p:set>
                                      <p:cBhvr>
                                        <p:cTn id="261" dur="1" fill="hold">
                                          <p:stCondLst>
                                            <p:cond delay="499"/>
                                          </p:stCondLst>
                                        </p:cTn>
                                        <p:tgtEl>
                                          <p:spTgt spid="1038397"/>
                                        </p:tgtEl>
                                        <p:attrNameLst>
                                          <p:attrName>style.visibility</p:attrName>
                                        </p:attrNameLst>
                                      </p:cBhvr>
                                      <p:to>
                                        <p:strVal val="hidden"/>
                                      </p:to>
                                    </p:set>
                                  </p:childTnLst>
                                </p:cTn>
                              </p:par>
                            </p:childTnLst>
                          </p:cTn>
                        </p:par>
                        <p:par>
                          <p:cTn id="262" fill="hold" nodeType="afterGroup">
                            <p:stCondLst>
                              <p:cond delay="9500"/>
                            </p:stCondLst>
                            <p:childTnLst>
                              <p:par>
                                <p:cTn id="263" presetID="0" presetClass="path" presetSubtype="0" accel="50000" decel="50000" fill="hold" nodeType="afterEffect">
                                  <p:stCondLst>
                                    <p:cond delay="0"/>
                                  </p:stCondLst>
                                  <p:childTnLst>
                                    <p:animMotion origin="layout" path="M 0.24479 0.20857 C 0.24861 0.21273 0.24687 0.21157 0.24947 0.21343 C 0.25625 0.21296 0.26302 0.21296 0.26979 0.21227 C 0.2717 0.21204 0.27343 0.20787 0.275 0.20602 C 0.27586 0.20463 0.2776 0.20232 0.2776 0.20255 C 0.27864 0.19861 0.28038 0.19676 0.28177 0.19306 C 0.28524 0.18426 0.29375 0.18426 0.296 0.17407 C 0.29913 0.16088 0.30572 0.16782 0.30711 0.15278 C 0.30729 0.14815 0.31319 0.12778 0.31336 0.12315 C 0.31336 0.12083 0.31822 0.10486 0.31822 0.10278 C 0.31857 0.0956 0.32031 0.0794 0.32031 0.07963 C 0.32048 0.06551 0.31701 0.03727 0.31753 0.02407 C 0.31805 -0.02292 0.29895 -0.05926 0.29895 -0.10671 " pathEditMode="relative" rAng="0" ptsTypes="fffffffffffff">
                                      <p:cBhvr>
                                        <p:cTn id="264" dur="1000" fill="hold"/>
                                        <p:tgtEl>
                                          <p:spTgt spid="1038422"/>
                                        </p:tgtEl>
                                        <p:attrNameLst>
                                          <p:attrName>ppt_x</p:attrName>
                                          <p:attrName>ppt_y</p:attrName>
                                        </p:attrNameLst>
                                      </p:cBhvr>
                                      <p:rCtr x="3785" y="-15532"/>
                                    </p:animMotion>
                                  </p:childTnLst>
                                </p:cTn>
                              </p:par>
                              <p:par>
                                <p:cTn id="265" presetID="10" presetClass="entr" presetSubtype="0" fill="hold" grpId="0" nodeType="withEffect">
                                  <p:stCondLst>
                                    <p:cond delay="0"/>
                                  </p:stCondLst>
                                  <p:childTnLst>
                                    <p:set>
                                      <p:cBhvr>
                                        <p:cTn id="266" dur="1" fill="hold">
                                          <p:stCondLst>
                                            <p:cond delay="0"/>
                                          </p:stCondLst>
                                        </p:cTn>
                                        <p:tgtEl>
                                          <p:spTgt spid="1038385"/>
                                        </p:tgtEl>
                                        <p:attrNameLst>
                                          <p:attrName>style.visibility</p:attrName>
                                        </p:attrNameLst>
                                      </p:cBhvr>
                                      <p:to>
                                        <p:strVal val="visible"/>
                                      </p:to>
                                    </p:set>
                                    <p:animEffect transition="in" filter="fade">
                                      <p:cBhvr>
                                        <p:cTn id="267" dur="1000"/>
                                        <p:tgtEl>
                                          <p:spTgt spid="1038385"/>
                                        </p:tgtEl>
                                      </p:cBhvr>
                                    </p:animEffect>
                                  </p:childTnLst>
                                </p:cTn>
                              </p:par>
                            </p:childTnLst>
                          </p:cTn>
                        </p:par>
                        <p:par>
                          <p:cTn id="268" fill="hold" nodeType="afterGroup">
                            <p:stCondLst>
                              <p:cond delay="10500"/>
                            </p:stCondLst>
                            <p:childTnLst>
                              <p:par>
                                <p:cTn id="269" presetID="10" presetClass="exit" presetSubtype="0" fill="hold" nodeType="afterEffect">
                                  <p:stCondLst>
                                    <p:cond delay="0"/>
                                  </p:stCondLst>
                                  <p:childTnLst>
                                    <p:animEffect transition="out" filter="fade">
                                      <p:cBhvr>
                                        <p:cTn id="270" dur="1000"/>
                                        <p:tgtEl>
                                          <p:spTgt spid="1038422"/>
                                        </p:tgtEl>
                                      </p:cBhvr>
                                    </p:animEffect>
                                    <p:set>
                                      <p:cBhvr>
                                        <p:cTn id="271" dur="1" fill="hold">
                                          <p:stCondLst>
                                            <p:cond delay="999"/>
                                          </p:stCondLst>
                                        </p:cTn>
                                        <p:tgtEl>
                                          <p:spTgt spid="1038422"/>
                                        </p:tgtEl>
                                        <p:attrNameLst>
                                          <p:attrName>style.visibility</p:attrName>
                                        </p:attrNameLst>
                                      </p:cBhvr>
                                      <p:to>
                                        <p:strVal val="hidden"/>
                                      </p:to>
                                    </p:set>
                                  </p:childTnLst>
                                </p:cTn>
                              </p:par>
                              <p:par>
                                <p:cTn id="272" presetID="27" presetClass="entr" presetSubtype="0" fill="hold" grpId="0" nodeType="withEffect">
                                  <p:stCondLst>
                                    <p:cond delay="0"/>
                                  </p:stCondLst>
                                  <p:iterate type="lt">
                                    <p:tmPct val="50000"/>
                                  </p:iterate>
                                  <p:childTnLst>
                                    <p:set>
                                      <p:cBhvr>
                                        <p:cTn id="273" dur="1" fill="hold">
                                          <p:stCondLst>
                                            <p:cond delay="0"/>
                                          </p:stCondLst>
                                        </p:cTn>
                                        <p:tgtEl>
                                          <p:spTgt spid="1038426"/>
                                        </p:tgtEl>
                                        <p:attrNameLst>
                                          <p:attrName>style.visibility</p:attrName>
                                        </p:attrNameLst>
                                      </p:cBhvr>
                                      <p:to>
                                        <p:strVal val="visible"/>
                                      </p:to>
                                    </p:set>
                                    <p:anim calcmode="discrete" valueType="clr">
                                      <p:cBhvr override="childStyle">
                                        <p:cTn id="274" dur="80"/>
                                        <p:tgtEl>
                                          <p:spTgt spid="1038426"/>
                                        </p:tgtEl>
                                        <p:attrNameLst>
                                          <p:attrName>style.color</p:attrName>
                                        </p:attrNameLst>
                                      </p:cBhvr>
                                      <p:tavLst>
                                        <p:tav tm="0">
                                          <p:val>
                                            <p:clrVal>
                                              <a:schemeClr val="accent2"/>
                                            </p:clrVal>
                                          </p:val>
                                        </p:tav>
                                        <p:tav tm="50000">
                                          <p:val>
                                            <p:clrVal>
                                              <a:schemeClr val="hlink"/>
                                            </p:clrVal>
                                          </p:val>
                                        </p:tav>
                                      </p:tavLst>
                                    </p:anim>
                                    <p:anim calcmode="discrete" valueType="clr">
                                      <p:cBhvr>
                                        <p:cTn id="275" dur="80"/>
                                        <p:tgtEl>
                                          <p:spTgt spid="1038426"/>
                                        </p:tgtEl>
                                        <p:attrNameLst>
                                          <p:attrName>fillcolor</p:attrName>
                                        </p:attrNameLst>
                                      </p:cBhvr>
                                      <p:tavLst>
                                        <p:tav tm="0">
                                          <p:val>
                                            <p:clrVal>
                                              <a:schemeClr val="accent2"/>
                                            </p:clrVal>
                                          </p:val>
                                        </p:tav>
                                        <p:tav tm="50000">
                                          <p:val>
                                            <p:clrVal>
                                              <a:schemeClr val="hlink"/>
                                            </p:clrVal>
                                          </p:val>
                                        </p:tav>
                                      </p:tavLst>
                                    </p:anim>
                                    <p:set>
                                      <p:cBhvr>
                                        <p:cTn id="276" dur="80"/>
                                        <p:tgtEl>
                                          <p:spTgt spid="1038426"/>
                                        </p:tgtEl>
                                        <p:attrNameLst>
                                          <p:attrName>fill.type</p:attrName>
                                        </p:attrNameLst>
                                      </p:cBhvr>
                                      <p:to>
                                        <p:strVal val="solid"/>
                                      </p:to>
                                    </p:set>
                                  </p:childTnLst>
                                </p:cTn>
                              </p:par>
                            </p:childTnLst>
                          </p:cTn>
                        </p:par>
                      </p:childTnLst>
                    </p:cTn>
                  </p:par>
                  <p:par>
                    <p:cTn id="277" fill="hold" nodeType="clickPar">
                      <p:stCondLst>
                        <p:cond delay="indefinite"/>
                      </p:stCondLst>
                      <p:childTnLst>
                        <p:par>
                          <p:cTn id="278" fill="hold" nodeType="withGroup">
                            <p:stCondLst>
                              <p:cond delay="0"/>
                            </p:stCondLst>
                            <p:childTnLst>
                              <p:par>
                                <p:cTn id="279" presetID="9" presetClass="exit" presetSubtype="0" fill="hold" grpId="1" nodeType="clickEffect">
                                  <p:stCondLst>
                                    <p:cond delay="0"/>
                                  </p:stCondLst>
                                  <p:iterate type="lt">
                                    <p:tmPct val="0"/>
                                  </p:iterate>
                                  <p:childTnLst>
                                    <p:animEffect transition="out" filter="dissolve">
                                      <p:cBhvr>
                                        <p:cTn id="280" dur="500"/>
                                        <p:tgtEl>
                                          <p:spTgt spid="1038426"/>
                                        </p:tgtEl>
                                      </p:cBhvr>
                                    </p:animEffect>
                                    <p:set>
                                      <p:cBhvr>
                                        <p:cTn id="281" dur="1" fill="hold">
                                          <p:stCondLst>
                                            <p:cond delay="499"/>
                                          </p:stCondLst>
                                        </p:cTn>
                                        <p:tgtEl>
                                          <p:spTgt spid="1038426"/>
                                        </p:tgtEl>
                                        <p:attrNameLst>
                                          <p:attrName>style.visibility</p:attrName>
                                        </p:attrNameLst>
                                      </p:cBhvr>
                                      <p:to>
                                        <p:strVal val="hidden"/>
                                      </p:to>
                                    </p:set>
                                  </p:childTnLst>
                                </p:cTn>
                              </p:par>
                              <p:par>
                                <p:cTn id="282" presetID="27" presetClass="entr" presetSubtype="0" fill="hold" grpId="0" nodeType="withEffect">
                                  <p:stCondLst>
                                    <p:cond delay="0"/>
                                  </p:stCondLst>
                                  <p:iterate type="lt">
                                    <p:tmPct val="50000"/>
                                  </p:iterate>
                                  <p:childTnLst>
                                    <p:set>
                                      <p:cBhvr>
                                        <p:cTn id="283" dur="1" fill="hold">
                                          <p:stCondLst>
                                            <p:cond delay="0"/>
                                          </p:stCondLst>
                                        </p:cTn>
                                        <p:tgtEl>
                                          <p:spTgt spid="1038427"/>
                                        </p:tgtEl>
                                        <p:attrNameLst>
                                          <p:attrName>style.visibility</p:attrName>
                                        </p:attrNameLst>
                                      </p:cBhvr>
                                      <p:to>
                                        <p:strVal val="visible"/>
                                      </p:to>
                                    </p:set>
                                    <p:anim calcmode="discrete" valueType="clr">
                                      <p:cBhvr override="childStyle">
                                        <p:cTn id="284" dur="80"/>
                                        <p:tgtEl>
                                          <p:spTgt spid="1038427"/>
                                        </p:tgtEl>
                                        <p:attrNameLst>
                                          <p:attrName>style.color</p:attrName>
                                        </p:attrNameLst>
                                      </p:cBhvr>
                                      <p:tavLst>
                                        <p:tav tm="0">
                                          <p:val>
                                            <p:clrVal>
                                              <a:schemeClr val="accent2"/>
                                            </p:clrVal>
                                          </p:val>
                                        </p:tav>
                                        <p:tav tm="50000">
                                          <p:val>
                                            <p:clrVal>
                                              <a:schemeClr val="hlink"/>
                                            </p:clrVal>
                                          </p:val>
                                        </p:tav>
                                      </p:tavLst>
                                    </p:anim>
                                    <p:anim calcmode="discrete" valueType="clr">
                                      <p:cBhvr>
                                        <p:cTn id="285" dur="80"/>
                                        <p:tgtEl>
                                          <p:spTgt spid="1038427"/>
                                        </p:tgtEl>
                                        <p:attrNameLst>
                                          <p:attrName>fillcolor</p:attrName>
                                        </p:attrNameLst>
                                      </p:cBhvr>
                                      <p:tavLst>
                                        <p:tav tm="0">
                                          <p:val>
                                            <p:clrVal>
                                              <a:schemeClr val="accent2"/>
                                            </p:clrVal>
                                          </p:val>
                                        </p:tav>
                                        <p:tav tm="50000">
                                          <p:val>
                                            <p:clrVal>
                                              <a:schemeClr val="hlink"/>
                                            </p:clrVal>
                                          </p:val>
                                        </p:tav>
                                      </p:tavLst>
                                    </p:anim>
                                    <p:set>
                                      <p:cBhvr>
                                        <p:cTn id="286" dur="80"/>
                                        <p:tgtEl>
                                          <p:spTgt spid="103842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8384" grpId="0" animBg="1"/>
      <p:bldP spid="1038384" grpId="1" animBg="1"/>
      <p:bldP spid="1038385" grpId="0" animBg="1"/>
      <p:bldP spid="1038388" grpId="0" animBg="1"/>
      <p:bldP spid="1038388" grpId="1" animBg="1"/>
      <p:bldP spid="1038395" grpId="0" animBg="1"/>
      <p:bldP spid="1038395" grpId="1" animBg="1"/>
      <p:bldP spid="1038397" grpId="0" animBg="1"/>
      <p:bldP spid="1038397" grpId="1" animBg="1"/>
      <p:bldP spid="1038405" grpId="0" animBg="1"/>
      <p:bldP spid="1038405" grpId="1" animBg="1"/>
      <p:bldP spid="1038406" grpId="0"/>
      <p:bldP spid="1038406" grpId="1"/>
      <p:bldP spid="1038407" grpId="0"/>
      <p:bldP spid="1038407" grpId="1"/>
      <p:bldP spid="1038407" grpId="2"/>
      <p:bldP spid="1038409" grpId="0"/>
      <p:bldP spid="1038409" grpId="1"/>
      <p:bldP spid="1038411" grpId="0"/>
      <p:bldP spid="1038411" grpId="1"/>
      <p:bldP spid="1038413" grpId="0" animBg="1"/>
      <p:bldP spid="1038413" grpId="1" animBg="1"/>
      <p:bldP spid="1038417" grpId="0"/>
      <p:bldP spid="1038417" grpId="1"/>
      <p:bldP spid="1038424" grpId="0" animBg="1"/>
      <p:bldP spid="1038424" grpId="1" animBg="1"/>
      <p:bldP spid="1038425" grpId="0"/>
      <p:bldP spid="1038425" grpId="1"/>
      <p:bldP spid="1038426" grpId="0"/>
      <p:bldP spid="1038426" grpId="1"/>
      <p:bldP spid="10384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642" name="Rectangle 2"/>
          <p:cNvSpPr>
            <a:spLocks noGrp="1" noChangeArrowheads="1"/>
          </p:cNvSpPr>
          <p:nvPr>
            <p:ph type="title"/>
          </p:nvPr>
        </p:nvSpPr>
        <p:spPr/>
        <p:txBody>
          <a:bodyPr/>
          <a:lstStyle/>
          <a:p>
            <a:r>
              <a:rPr lang="en-US"/>
              <a:t>Demo1</a:t>
            </a:r>
          </a:p>
        </p:txBody>
      </p:sp>
      <p:grpSp>
        <p:nvGrpSpPr>
          <p:cNvPr id="1008643" name="Group 3"/>
          <p:cNvGrpSpPr>
            <a:grpSpLocks/>
          </p:cNvGrpSpPr>
          <p:nvPr/>
        </p:nvGrpSpPr>
        <p:grpSpPr bwMode="auto">
          <a:xfrm>
            <a:off x="685800" y="2514600"/>
            <a:ext cx="3124200" cy="4108450"/>
            <a:chOff x="1680" y="1200"/>
            <a:chExt cx="1968" cy="2588"/>
          </a:xfrm>
        </p:grpSpPr>
        <p:grpSp>
          <p:nvGrpSpPr>
            <p:cNvPr id="1008644" name="Group 4"/>
            <p:cNvGrpSpPr>
              <a:grpSpLocks/>
            </p:cNvGrpSpPr>
            <p:nvPr/>
          </p:nvGrpSpPr>
          <p:grpSpPr bwMode="auto">
            <a:xfrm>
              <a:off x="1680" y="1200"/>
              <a:ext cx="1897" cy="2448"/>
              <a:chOff x="3216" y="1584"/>
              <a:chExt cx="1897" cy="2448"/>
            </a:xfrm>
          </p:grpSpPr>
          <p:pic>
            <p:nvPicPr>
              <p:cNvPr id="1008645" name="Picture 5" descr="Picture1"/>
              <p:cNvPicPr>
                <a:picLocks noChangeAspect="1" noChangeArrowheads="1"/>
              </p:cNvPicPr>
              <p:nvPr/>
            </p:nvPicPr>
            <p:blipFill>
              <a:blip r:embed="rId3">
                <a:lum bright="24000"/>
                <a:extLst>
                  <a:ext uri="{28A0092B-C50C-407E-A947-70E740481C1C}">
                    <a14:useLocalDpi xmlns:a14="http://schemas.microsoft.com/office/drawing/2010/main" val="0"/>
                  </a:ext>
                </a:extLst>
              </a:blip>
              <a:srcRect/>
              <a:stretch>
                <a:fillRect/>
              </a:stretch>
            </p:blipFill>
            <p:spPr bwMode="auto">
              <a:xfrm>
                <a:off x="3216" y="1584"/>
                <a:ext cx="1897" cy="2448"/>
              </a:xfrm>
              <a:prstGeom prst="rect">
                <a:avLst/>
              </a:prstGeom>
              <a:noFill/>
              <a:extLst>
                <a:ext uri="{909E8E84-426E-40DD-AFC4-6F175D3DCCD1}">
                  <a14:hiddenFill xmlns:a14="http://schemas.microsoft.com/office/drawing/2010/main">
                    <a:solidFill>
                      <a:srgbClr val="FFFFFF"/>
                    </a:solidFill>
                  </a14:hiddenFill>
                </a:ext>
              </a:extLst>
            </p:spPr>
          </p:pic>
          <p:pic>
            <p:nvPicPr>
              <p:cNvPr id="1008646" name="Picture 6" descr="email - envel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6" y="1776"/>
                <a:ext cx="288" cy="288"/>
              </a:xfrm>
              <a:prstGeom prst="rect">
                <a:avLst/>
              </a:prstGeom>
              <a:noFill/>
              <a:extLst>
                <a:ext uri="{909E8E84-426E-40DD-AFC4-6F175D3DCCD1}">
                  <a14:hiddenFill xmlns:a14="http://schemas.microsoft.com/office/drawing/2010/main">
                    <a:solidFill>
                      <a:srgbClr val="FFFFFF"/>
                    </a:solidFill>
                  </a14:hiddenFill>
                </a:ext>
              </a:extLst>
            </p:spPr>
          </p:pic>
        </p:grpSp>
        <p:sp>
          <p:nvSpPr>
            <p:cNvPr id="1008647" name="Text Box 7"/>
            <p:cNvSpPr txBox="1">
              <a:spLocks noChangeArrowheads="1"/>
            </p:cNvSpPr>
            <p:nvPr/>
          </p:nvSpPr>
          <p:spPr bwMode="auto">
            <a:xfrm>
              <a:off x="1872" y="1728"/>
              <a:ext cx="1776" cy="206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600" b="1" i="1">
                  <a:effectLst/>
                  <a:latin typeface="Times New Roman" pitchFamily="18" charset="0"/>
                </a:rPr>
                <a:t>Người gửi:</a:t>
              </a:r>
              <a:r>
                <a:rPr lang="en-US" sz="1600">
                  <a:effectLst/>
                  <a:latin typeface="Times New Roman" pitchFamily="18" charset="0"/>
                </a:rPr>
                <a:t>    Văn phòng B</a:t>
              </a:r>
            </a:p>
            <a:p>
              <a:pPr eaLnBrk="1" hangingPunct="1">
                <a:spcBef>
                  <a:spcPct val="50000"/>
                </a:spcBef>
              </a:pPr>
              <a:r>
                <a:rPr lang="en-US" sz="1600" b="1" i="1">
                  <a:effectLst/>
                  <a:latin typeface="Times New Roman" pitchFamily="18" charset="0"/>
                </a:rPr>
                <a:t>Người nhận:</a:t>
              </a:r>
              <a:r>
                <a:rPr lang="en-US" sz="1600">
                  <a:effectLst/>
                  <a:latin typeface="Times New Roman" pitchFamily="18" charset="0"/>
                </a:rPr>
                <a:t> Ngân hàng A</a:t>
              </a:r>
            </a:p>
            <a:p>
              <a:pPr eaLnBrk="1" hangingPunct="1">
                <a:spcBef>
                  <a:spcPct val="50000"/>
                </a:spcBef>
              </a:pPr>
              <a:r>
                <a:rPr lang="en-US" sz="1600" b="1" i="1">
                  <a:effectLst/>
                  <a:latin typeface="Times New Roman" pitchFamily="18" charset="0"/>
                </a:rPr>
                <a:t>Ngày gửi:</a:t>
              </a:r>
              <a:r>
                <a:rPr lang="en-US" sz="1600">
                  <a:effectLst/>
                  <a:latin typeface="Times New Roman" pitchFamily="18" charset="0"/>
                </a:rPr>
                <a:t>      1 / 8 / 2003</a:t>
              </a:r>
            </a:p>
            <a:p>
              <a:pPr eaLnBrk="1" hangingPunct="1">
                <a:spcBef>
                  <a:spcPct val="50000"/>
                </a:spcBef>
              </a:pPr>
              <a:r>
                <a:rPr lang="en-US" sz="1600" b="1" i="1">
                  <a:effectLst/>
                  <a:latin typeface="Times New Roman" pitchFamily="18" charset="0"/>
                </a:rPr>
                <a:t>Nội dung:</a:t>
              </a:r>
              <a:r>
                <a:rPr lang="en-US" sz="1600">
                  <a:effectLst/>
                  <a:latin typeface="Times New Roman" pitchFamily="18" charset="0"/>
                </a:rPr>
                <a:t> </a:t>
              </a:r>
            </a:p>
            <a:p>
              <a:pPr eaLnBrk="1" hangingPunct="1">
                <a:spcBef>
                  <a:spcPct val="50000"/>
                </a:spcBef>
              </a:pPr>
              <a:r>
                <a:rPr lang="en-US" sz="1600">
                  <a:effectLst/>
                  <a:latin typeface="Times New Roman" pitchFamily="18" charset="0"/>
                </a:rPr>
                <a:t>……..</a:t>
              </a:r>
            </a:p>
            <a:p>
              <a:pPr eaLnBrk="1" hangingPunct="1">
                <a:spcBef>
                  <a:spcPct val="50000"/>
                </a:spcBef>
              </a:pPr>
              <a:r>
                <a:rPr lang="en-US" sz="1600">
                  <a:effectLst/>
                  <a:latin typeface="Times New Roman" pitchFamily="18" charset="0"/>
                </a:rPr>
                <a:t>Rút </a:t>
              </a:r>
              <a:r>
                <a:rPr lang="en-US" sz="1600">
                  <a:solidFill>
                    <a:srgbClr val="0000FF"/>
                  </a:solidFill>
                  <a:effectLst/>
                  <a:latin typeface="Times New Roman" pitchFamily="18" charset="0"/>
                </a:rPr>
                <a:t>$5,000,000</a:t>
              </a:r>
            </a:p>
            <a:p>
              <a:pPr eaLnBrk="1" hangingPunct="1">
                <a:spcBef>
                  <a:spcPct val="50000"/>
                </a:spcBef>
              </a:pPr>
              <a:r>
                <a:rPr lang="en-US" sz="1600">
                  <a:effectLst/>
                  <a:latin typeface="Times New Roman" pitchFamily="18" charset="0"/>
                </a:rPr>
                <a:t>Mã tài khoản: </a:t>
              </a:r>
              <a:r>
                <a:rPr lang="en-US" sz="1400">
                  <a:effectLst/>
                  <a:latin typeface="Times New Roman" pitchFamily="18" charset="0"/>
                </a:rPr>
                <a:t>NHB-212551245</a:t>
              </a:r>
            </a:p>
            <a:p>
              <a:pPr eaLnBrk="1" hangingPunct="1">
                <a:spcBef>
                  <a:spcPct val="50000"/>
                </a:spcBef>
              </a:pPr>
              <a:r>
                <a:rPr lang="en-US" sz="1600">
                  <a:effectLst/>
                  <a:latin typeface="Times New Roman" pitchFamily="18" charset="0"/>
                </a:rPr>
                <a:t>… ....</a:t>
              </a:r>
            </a:p>
            <a:p>
              <a:pPr eaLnBrk="1" hangingPunct="1">
                <a:spcBef>
                  <a:spcPct val="50000"/>
                </a:spcBef>
              </a:pPr>
              <a:endParaRPr lang="en-US" sz="1600">
                <a:effectLst/>
              </a:endParaRPr>
            </a:p>
          </p:txBody>
        </p:sp>
      </p:grpSp>
      <p:pic>
        <p:nvPicPr>
          <p:cNvPr id="1008648" name="Picture 8" descr="grid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4673600"/>
            <a:ext cx="8229600" cy="2489200"/>
          </a:xfrm>
          <a:prstGeom prst="rect">
            <a:avLst/>
          </a:prstGeom>
          <a:noFill/>
          <a:extLst>
            <a:ext uri="{909E8E84-426E-40DD-AFC4-6F175D3DCCD1}">
              <a14:hiddenFill xmlns:a14="http://schemas.microsoft.com/office/drawing/2010/main">
                <a:solidFill>
                  <a:srgbClr val="FFFFFF"/>
                </a:solidFill>
              </a14:hiddenFill>
            </a:ext>
          </a:extLst>
        </p:spPr>
      </p:pic>
      <p:grpSp>
        <p:nvGrpSpPr>
          <p:cNvPr id="1008649" name="Group 9"/>
          <p:cNvGrpSpPr>
            <a:grpSpLocks/>
          </p:cNvGrpSpPr>
          <p:nvPr/>
        </p:nvGrpSpPr>
        <p:grpSpPr bwMode="auto">
          <a:xfrm>
            <a:off x="5410200" y="2819400"/>
            <a:ext cx="3011488" cy="3886200"/>
            <a:chOff x="3216" y="1584"/>
            <a:chExt cx="1897" cy="2448"/>
          </a:xfrm>
        </p:grpSpPr>
        <p:pic>
          <p:nvPicPr>
            <p:cNvPr id="1008650" name="Picture 10" descr="Picture1"/>
            <p:cNvPicPr>
              <a:picLocks noChangeAspect="1" noChangeArrowheads="1"/>
            </p:cNvPicPr>
            <p:nvPr/>
          </p:nvPicPr>
          <p:blipFill>
            <a:blip r:embed="rId3">
              <a:lum bright="24000"/>
              <a:extLst>
                <a:ext uri="{28A0092B-C50C-407E-A947-70E740481C1C}">
                  <a14:useLocalDpi xmlns:a14="http://schemas.microsoft.com/office/drawing/2010/main" val="0"/>
                </a:ext>
              </a:extLst>
            </a:blip>
            <a:srcRect/>
            <a:stretch>
              <a:fillRect/>
            </a:stretch>
          </p:blipFill>
          <p:spPr bwMode="auto">
            <a:xfrm>
              <a:off x="3216" y="1584"/>
              <a:ext cx="1897" cy="2448"/>
            </a:xfrm>
            <a:prstGeom prst="rect">
              <a:avLst/>
            </a:prstGeom>
            <a:noFill/>
            <a:extLst>
              <a:ext uri="{909E8E84-426E-40DD-AFC4-6F175D3DCCD1}">
                <a14:hiddenFill xmlns:a14="http://schemas.microsoft.com/office/drawing/2010/main">
                  <a:solidFill>
                    <a:srgbClr val="FFFFFF"/>
                  </a:solidFill>
                </a14:hiddenFill>
              </a:ext>
            </a:extLst>
          </p:spPr>
        </p:pic>
        <p:pic>
          <p:nvPicPr>
            <p:cNvPr id="1008651" name="Picture 11" descr="email - envel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6" y="1776"/>
              <a:ext cx="288" cy="288"/>
            </a:xfrm>
            <a:prstGeom prst="rect">
              <a:avLst/>
            </a:prstGeom>
            <a:noFill/>
            <a:extLst>
              <a:ext uri="{909E8E84-426E-40DD-AFC4-6F175D3DCCD1}">
                <a14:hiddenFill xmlns:a14="http://schemas.microsoft.com/office/drawing/2010/main">
                  <a:solidFill>
                    <a:srgbClr val="FFFFFF"/>
                  </a:solidFill>
                </a14:hiddenFill>
              </a:ext>
            </a:extLst>
          </p:spPr>
        </p:pic>
      </p:grpSp>
      <p:sp>
        <p:nvSpPr>
          <p:cNvPr id="1008652" name="Text Box 12"/>
          <p:cNvSpPr txBox="1">
            <a:spLocks noChangeArrowheads="1"/>
          </p:cNvSpPr>
          <p:nvPr/>
        </p:nvSpPr>
        <p:spPr bwMode="auto">
          <a:xfrm>
            <a:off x="5715000" y="3657600"/>
            <a:ext cx="2819400" cy="290353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600" b="1" i="1">
                <a:effectLst/>
                <a:latin typeface="Times New Roman" pitchFamily="18" charset="0"/>
              </a:rPr>
              <a:t>Người gửi:</a:t>
            </a:r>
            <a:r>
              <a:rPr lang="en-US" sz="1600">
                <a:effectLst/>
                <a:latin typeface="Times New Roman" pitchFamily="18" charset="0"/>
              </a:rPr>
              <a:t>    Văn phòng B</a:t>
            </a:r>
          </a:p>
          <a:p>
            <a:pPr eaLnBrk="1" hangingPunct="1">
              <a:spcBef>
                <a:spcPct val="50000"/>
              </a:spcBef>
            </a:pPr>
            <a:r>
              <a:rPr lang="en-US" sz="1600" b="1" i="1">
                <a:effectLst/>
                <a:latin typeface="Times New Roman" pitchFamily="18" charset="0"/>
              </a:rPr>
              <a:t>Người nhận:</a:t>
            </a:r>
            <a:r>
              <a:rPr lang="en-US" sz="1600">
                <a:effectLst/>
                <a:latin typeface="Times New Roman" pitchFamily="18" charset="0"/>
              </a:rPr>
              <a:t> Ngân hàng A</a:t>
            </a:r>
          </a:p>
          <a:p>
            <a:pPr eaLnBrk="1" hangingPunct="1">
              <a:spcBef>
                <a:spcPct val="50000"/>
              </a:spcBef>
            </a:pPr>
            <a:r>
              <a:rPr lang="en-US" sz="1600" b="1" i="1">
                <a:effectLst/>
                <a:latin typeface="Times New Roman" pitchFamily="18" charset="0"/>
              </a:rPr>
              <a:t>Ngày gửi:</a:t>
            </a:r>
            <a:r>
              <a:rPr lang="en-US" sz="1600">
                <a:effectLst/>
                <a:latin typeface="Times New Roman" pitchFamily="18" charset="0"/>
              </a:rPr>
              <a:t>      1 / 8 / 2003</a:t>
            </a:r>
          </a:p>
          <a:p>
            <a:pPr eaLnBrk="1" hangingPunct="1">
              <a:spcBef>
                <a:spcPct val="50000"/>
              </a:spcBef>
            </a:pPr>
            <a:r>
              <a:rPr lang="en-US" sz="1600" b="1" i="1">
                <a:effectLst/>
                <a:latin typeface="Times New Roman" pitchFamily="18" charset="0"/>
              </a:rPr>
              <a:t>Nội dung:</a:t>
            </a:r>
            <a:r>
              <a:rPr lang="en-US" sz="1600">
                <a:effectLst/>
                <a:latin typeface="Times New Roman" pitchFamily="18" charset="0"/>
              </a:rPr>
              <a:t> </a:t>
            </a:r>
          </a:p>
          <a:p>
            <a:pPr eaLnBrk="1" hangingPunct="1">
              <a:spcBef>
                <a:spcPct val="50000"/>
              </a:spcBef>
            </a:pPr>
            <a:r>
              <a:rPr lang="en-US" sz="1600">
                <a:effectLst/>
                <a:latin typeface="Times New Roman" pitchFamily="18" charset="0"/>
              </a:rPr>
              <a:t>……..</a:t>
            </a:r>
          </a:p>
          <a:p>
            <a:pPr eaLnBrk="1" hangingPunct="1">
              <a:spcBef>
                <a:spcPct val="50000"/>
              </a:spcBef>
            </a:pPr>
            <a:r>
              <a:rPr lang="en-US" sz="1600">
                <a:effectLst/>
                <a:latin typeface="Times New Roman" pitchFamily="18" charset="0"/>
              </a:rPr>
              <a:t>Rút </a:t>
            </a:r>
            <a:r>
              <a:rPr lang="en-US" sz="1600">
                <a:solidFill>
                  <a:srgbClr val="0000FF"/>
                </a:solidFill>
                <a:effectLst/>
                <a:latin typeface="Times New Roman" pitchFamily="18" charset="0"/>
              </a:rPr>
              <a:t>$5,000,000</a:t>
            </a:r>
          </a:p>
          <a:p>
            <a:pPr eaLnBrk="1" hangingPunct="1">
              <a:spcBef>
                <a:spcPct val="50000"/>
              </a:spcBef>
            </a:pPr>
            <a:r>
              <a:rPr lang="en-US" sz="1600">
                <a:effectLst/>
                <a:latin typeface="Times New Roman" pitchFamily="18" charset="0"/>
              </a:rPr>
              <a:t>Mã tài khoản: </a:t>
            </a:r>
            <a:r>
              <a:rPr lang="en-US" sz="1400">
                <a:effectLst/>
                <a:latin typeface="Times New Roman" pitchFamily="18" charset="0"/>
              </a:rPr>
              <a:t>NHB-212551245</a:t>
            </a:r>
          </a:p>
          <a:p>
            <a:pPr eaLnBrk="1" hangingPunct="1">
              <a:spcBef>
                <a:spcPct val="50000"/>
              </a:spcBef>
            </a:pPr>
            <a:r>
              <a:rPr lang="en-US" sz="1600">
                <a:effectLst/>
                <a:latin typeface="Times New Roman" pitchFamily="18" charset="0"/>
              </a:rPr>
              <a:t>… ....</a:t>
            </a:r>
            <a:endParaRPr lang="en-US" sz="1600">
              <a:effectLst/>
            </a:endParaRPr>
          </a:p>
        </p:txBody>
      </p:sp>
      <p:grpSp>
        <p:nvGrpSpPr>
          <p:cNvPr id="1008653" name="Group 13"/>
          <p:cNvGrpSpPr>
            <a:grpSpLocks/>
          </p:cNvGrpSpPr>
          <p:nvPr/>
        </p:nvGrpSpPr>
        <p:grpSpPr bwMode="auto">
          <a:xfrm>
            <a:off x="1371600" y="3748088"/>
            <a:ext cx="2000250" cy="2646362"/>
            <a:chOff x="672" y="2169"/>
            <a:chExt cx="1260" cy="1667"/>
          </a:xfrm>
        </p:grpSpPr>
        <p:pic>
          <p:nvPicPr>
            <p:cNvPr id="1008654" name="Picture 14" descr="office - buildi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 y="2169"/>
              <a:ext cx="1260" cy="1344"/>
            </a:xfrm>
            <a:prstGeom prst="rect">
              <a:avLst/>
            </a:prstGeom>
            <a:noFill/>
            <a:extLst>
              <a:ext uri="{909E8E84-426E-40DD-AFC4-6F175D3DCCD1}">
                <a14:hiddenFill xmlns:a14="http://schemas.microsoft.com/office/drawing/2010/main">
                  <a:solidFill>
                    <a:srgbClr val="FFFFFF"/>
                  </a:solidFill>
                </a14:hiddenFill>
              </a:ext>
            </a:extLst>
          </p:spPr>
        </p:pic>
        <p:sp>
          <p:nvSpPr>
            <p:cNvPr id="1008655" name="Text Box 15"/>
            <p:cNvSpPr txBox="1">
              <a:spLocks noChangeArrowheads="1"/>
            </p:cNvSpPr>
            <p:nvPr/>
          </p:nvSpPr>
          <p:spPr bwMode="auto">
            <a:xfrm>
              <a:off x="838" y="3624"/>
              <a:ext cx="904" cy="21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600" b="1">
                  <a:effectLst/>
                </a:rPr>
                <a:t>Văn phòng B</a:t>
              </a:r>
            </a:p>
          </p:txBody>
        </p:sp>
      </p:grpSp>
      <p:grpSp>
        <p:nvGrpSpPr>
          <p:cNvPr id="1008656" name="Group 16"/>
          <p:cNvGrpSpPr>
            <a:grpSpLocks/>
          </p:cNvGrpSpPr>
          <p:nvPr/>
        </p:nvGrpSpPr>
        <p:grpSpPr bwMode="auto">
          <a:xfrm>
            <a:off x="5105400" y="3124200"/>
            <a:ext cx="2582863" cy="3255963"/>
            <a:chOff x="3024" y="1776"/>
            <a:chExt cx="1627" cy="2051"/>
          </a:xfrm>
        </p:grpSpPr>
        <p:pic>
          <p:nvPicPr>
            <p:cNvPr id="1008657" name="Picture 17" descr="bank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24" y="1776"/>
              <a:ext cx="1627" cy="1800"/>
            </a:xfrm>
            <a:prstGeom prst="rect">
              <a:avLst/>
            </a:prstGeom>
            <a:noFill/>
            <a:extLst>
              <a:ext uri="{909E8E84-426E-40DD-AFC4-6F175D3DCCD1}">
                <a14:hiddenFill xmlns:a14="http://schemas.microsoft.com/office/drawing/2010/main">
                  <a:solidFill>
                    <a:srgbClr val="FFFFFF"/>
                  </a:solidFill>
                </a14:hiddenFill>
              </a:ext>
            </a:extLst>
          </p:spPr>
        </p:pic>
        <p:sp>
          <p:nvSpPr>
            <p:cNvPr id="1008658" name="Text Box 18"/>
            <p:cNvSpPr txBox="1">
              <a:spLocks noChangeArrowheads="1"/>
            </p:cNvSpPr>
            <p:nvPr/>
          </p:nvSpPr>
          <p:spPr bwMode="auto">
            <a:xfrm>
              <a:off x="3482" y="3615"/>
              <a:ext cx="904" cy="21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600" b="1">
                  <a:effectLst/>
                </a:rPr>
                <a:t>Ngân hàng A</a:t>
              </a:r>
            </a:p>
          </p:txBody>
        </p:sp>
      </p:grpSp>
      <p:sp>
        <p:nvSpPr>
          <p:cNvPr id="1008659" name="Text Box 19"/>
          <p:cNvSpPr txBox="1">
            <a:spLocks noChangeArrowheads="1"/>
          </p:cNvSpPr>
          <p:nvPr/>
        </p:nvSpPr>
        <p:spPr bwMode="auto">
          <a:xfrm>
            <a:off x="498475" y="2260600"/>
            <a:ext cx="8074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b="1">
                <a:solidFill>
                  <a:srgbClr val="0066FF"/>
                </a:solidFill>
                <a:effectLst/>
              </a:rPr>
              <a:t>Văn phòng B cần thực hiện giao dịch rút tiền với Ngân hàng A</a:t>
            </a:r>
          </a:p>
        </p:txBody>
      </p:sp>
      <p:pic>
        <p:nvPicPr>
          <p:cNvPr id="1008660" name="Picture 20" descr="office - buildi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3113" y="4572000"/>
            <a:ext cx="1249362" cy="1563688"/>
          </a:xfrm>
          <a:prstGeom prst="rect">
            <a:avLst/>
          </a:prstGeom>
          <a:noFill/>
          <a:extLst>
            <a:ext uri="{909E8E84-426E-40DD-AFC4-6F175D3DCCD1}">
              <a14:hiddenFill xmlns:a14="http://schemas.microsoft.com/office/drawing/2010/main">
                <a:solidFill>
                  <a:srgbClr val="FFFFFF"/>
                </a:solidFill>
              </a14:hiddenFill>
            </a:ext>
          </a:extLst>
        </p:spPr>
      </p:pic>
      <p:pic>
        <p:nvPicPr>
          <p:cNvPr id="1008661" name="Picture 21" descr="bank 2 small light"/>
          <p:cNvPicPr>
            <a:picLocks noChangeAspect="1" noChangeArrowheads="1"/>
          </p:cNvPicPr>
          <p:nvPr/>
        </p:nvPicPr>
        <p:blipFill>
          <a:blip r:embed="rId8">
            <a:lum bright="6000" contrast="12000"/>
            <a:extLst>
              <a:ext uri="{28A0092B-C50C-407E-A947-70E740481C1C}">
                <a14:useLocalDpi xmlns:a14="http://schemas.microsoft.com/office/drawing/2010/main" val="0"/>
              </a:ext>
            </a:extLst>
          </a:blip>
          <a:srcRect/>
          <a:stretch>
            <a:fillRect/>
          </a:stretch>
        </p:blipFill>
        <p:spPr bwMode="auto">
          <a:xfrm>
            <a:off x="7239000" y="3962400"/>
            <a:ext cx="146685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08662" name="Picture 22" descr="bank 2 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39000" y="3962400"/>
            <a:ext cx="1465263"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08663" name="Picture 23" descr="miss linda"/>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 y="4724400"/>
            <a:ext cx="3429000" cy="2514600"/>
          </a:xfrm>
          <a:prstGeom prst="rect">
            <a:avLst/>
          </a:prstGeom>
          <a:noFill/>
          <a:extLst>
            <a:ext uri="{909E8E84-426E-40DD-AFC4-6F175D3DCCD1}">
              <a14:hiddenFill xmlns:a14="http://schemas.microsoft.com/office/drawing/2010/main">
                <a:solidFill>
                  <a:srgbClr val="FFFFFF"/>
                </a:solidFill>
              </a14:hiddenFill>
            </a:ext>
          </a:extLst>
        </p:spPr>
      </p:pic>
      <p:sp>
        <p:nvSpPr>
          <p:cNvPr id="1008664" name="AutoShape 24"/>
          <p:cNvSpPr>
            <a:spLocks noChangeArrowheads="1"/>
          </p:cNvSpPr>
          <p:nvPr/>
        </p:nvSpPr>
        <p:spPr bwMode="auto">
          <a:xfrm>
            <a:off x="1219200" y="1905000"/>
            <a:ext cx="4267200" cy="2057400"/>
          </a:xfrm>
          <a:prstGeom prst="wedgeEllipseCallout">
            <a:avLst>
              <a:gd name="adj1" fmla="val -51565"/>
              <a:gd name="adj2" fmla="val 84181"/>
            </a:avLst>
          </a:prstGeom>
          <a:gradFill rotWithShape="1">
            <a:gsLst>
              <a:gs pos="0">
                <a:srgbClr val="66CCFF">
                  <a:alpha val="62000"/>
                </a:srgbClr>
              </a:gs>
              <a:gs pos="100000">
                <a:srgbClr val="FFFFFF">
                  <a:alpha val="78999"/>
                </a:srgbClr>
              </a:gs>
            </a:gsLst>
            <a:path path="rect">
              <a:fillToRect l="100000" b="100000"/>
            </a:path>
          </a:gradFill>
          <a:ln w="9525">
            <a:solidFill>
              <a:srgbClr val="000099">
                <a:alpha val="48000"/>
              </a:srgbClr>
            </a:solidFill>
            <a:miter lim="800000"/>
            <a:headEnd/>
            <a:tailEnd/>
          </a:ln>
          <a:effectLst>
            <a:outerShdw dist="92457" dir="4443276" algn="ctr" rotWithShape="0">
              <a:srgbClr val="CCECFF">
                <a:alpha val="50000"/>
              </a:srgbClr>
            </a:outerShdw>
          </a:effectLst>
        </p:spPr>
        <p:txBody>
          <a:bodyPr wrap="none" anchor="ctr"/>
          <a:lstStyle/>
          <a:p>
            <a:endParaRPr lang="en-US"/>
          </a:p>
        </p:txBody>
      </p:sp>
      <p:grpSp>
        <p:nvGrpSpPr>
          <p:cNvPr id="1008665" name="Group 25"/>
          <p:cNvGrpSpPr>
            <a:grpSpLocks/>
          </p:cNvGrpSpPr>
          <p:nvPr/>
        </p:nvGrpSpPr>
        <p:grpSpPr bwMode="auto">
          <a:xfrm>
            <a:off x="1600200" y="2124075"/>
            <a:ext cx="3657600" cy="1533525"/>
            <a:chOff x="864" y="1242"/>
            <a:chExt cx="2304" cy="966"/>
          </a:xfrm>
        </p:grpSpPr>
        <p:pic>
          <p:nvPicPr>
            <p:cNvPr id="1008666" name="Picture 26" descr="money"/>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64" y="1242"/>
              <a:ext cx="1200" cy="966"/>
            </a:xfrm>
            <a:prstGeom prst="rect">
              <a:avLst/>
            </a:prstGeom>
            <a:noFill/>
            <a:extLst>
              <a:ext uri="{909E8E84-426E-40DD-AFC4-6F175D3DCCD1}">
                <a14:hiddenFill xmlns:a14="http://schemas.microsoft.com/office/drawing/2010/main">
                  <a:solidFill>
                    <a:srgbClr val="FFFFFF"/>
                  </a:solidFill>
                </a14:hiddenFill>
              </a:ext>
            </a:extLst>
          </p:spPr>
        </p:pic>
        <p:sp>
          <p:nvSpPr>
            <p:cNvPr id="1008667" name="Text Box 27"/>
            <p:cNvSpPr txBox="1">
              <a:spLocks noChangeArrowheads="1"/>
            </p:cNvSpPr>
            <p:nvPr/>
          </p:nvSpPr>
          <p:spPr bwMode="auto">
            <a:xfrm>
              <a:off x="1968" y="1584"/>
              <a:ext cx="12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b="1">
                  <a:solidFill>
                    <a:srgbClr val="0000FF"/>
                  </a:solidFill>
                  <a:effectLst/>
                  <a:latin typeface="Courier New" pitchFamily="49" charset="0"/>
                </a:rPr>
                <a:t>$ 5,000,000</a:t>
              </a:r>
            </a:p>
          </p:txBody>
        </p:sp>
      </p:grpSp>
      <p:grpSp>
        <p:nvGrpSpPr>
          <p:cNvPr id="1008668" name="Group 28"/>
          <p:cNvGrpSpPr>
            <a:grpSpLocks/>
          </p:cNvGrpSpPr>
          <p:nvPr/>
        </p:nvGrpSpPr>
        <p:grpSpPr bwMode="auto">
          <a:xfrm>
            <a:off x="2362200" y="2057400"/>
            <a:ext cx="2111375" cy="1585913"/>
            <a:chOff x="1296" y="1104"/>
            <a:chExt cx="1330" cy="999"/>
          </a:xfrm>
        </p:grpSpPr>
        <p:pic>
          <p:nvPicPr>
            <p:cNvPr id="1008669" name="Picture 29" descr="email send to"/>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488" y="1104"/>
              <a:ext cx="868" cy="879"/>
            </a:xfrm>
            <a:prstGeom prst="rect">
              <a:avLst/>
            </a:prstGeom>
            <a:noFill/>
            <a:extLst>
              <a:ext uri="{909E8E84-426E-40DD-AFC4-6F175D3DCCD1}">
                <a14:hiddenFill xmlns:a14="http://schemas.microsoft.com/office/drawing/2010/main">
                  <a:solidFill>
                    <a:srgbClr val="FFFFFF"/>
                  </a:solidFill>
                </a14:hiddenFill>
              </a:ext>
            </a:extLst>
          </p:spPr>
        </p:pic>
        <p:sp>
          <p:nvSpPr>
            <p:cNvPr id="1008670" name="Text Box 30"/>
            <p:cNvSpPr txBox="1">
              <a:spLocks noChangeArrowheads="1"/>
            </p:cNvSpPr>
            <p:nvPr/>
          </p:nvSpPr>
          <p:spPr bwMode="auto">
            <a:xfrm>
              <a:off x="1296" y="1872"/>
              <a:ext cx="133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i="1">
                  <a:solidFill>
                    <a:srgbClr val="0000FF"/>
                  </a:solidFill>
                  <a:effectLst/>
                  <a:latin typeface="Verdana" pitchFamily="34" charset="0"/>
                </a:rPr>
                <a:t>Gửi bằng email</a:t>
              </a:r>
            </a:p>
          </p:txBody>
        </p:sp>
      </p:grpSp>
      <p:sp>
        <p:nvSpPr>
          <p:cNvPr id="1008671" name="Text Box 31"/>
          <p:cNvSpPr txBox="1">
            <a:spLocks noChangeArrowheads="1"/>
          </p:cNvSpPr>
          <p:nvPr/>
        </p:nvSpPr>
        <p:spPr bwMode="auto">
          <a:xfrm>
            <a:off x="5867400" y="3505200"/>
            <a:ext cx="2286000" cy="36671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en-US" sz="1800">
              <a:solidFill>
                <a:schemeClr val="tx1"/>
              </a:solidFill>
              <a:effectLst/>
            </a:endParaRPr>
          </a:p>
        </p:txBody>
      </p:sp>
      <p:sp>
        <p:nvSpPr>
          <p:cNvPr id="1008672" name="Rectangle 32"/>
          <p:cNvSpPr>
            <a:spLocks noChangeArrowheads="1"/>
          </p:cNvSpPr>
          <p:nvPr/>
        </p:nvSpPr>
        <p:spPr bwMode="auto">
          <a:xfrm>
            <a:off x="7239000" y="6248400"/>
            <a:ext cx="990600" cy="304800"/>
          </a:xfrm>
          <a:prstGeom prst="rect">
            <a:avLst/>
          </a:prstGeom>
          <a:gradFill rotWithShape="1">
            <a:gsLst>
              <a:gs pos="0">
                <a:srgbClr val="FFFFFF"/>
              </a:gs>
              <a:gs pos="100000">
                <a:srgbClr val="66CCFF"/>
              </a:gs>
            </a:gsLst>
            <a:path path="shape">
              <a:fillToRect l="50000" t="50000" r="50000" b="50000"/>
            </a:path>
          </a:gradFill>
          <a:ln w="9525">
            <a:solidFill>
              <a:srgbClr val="00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600" b="1">
                <a:solidFill>
                  <a:srgbClr val="808080"/>
                </a:solidFill>
                <a:effectLst/>
                <a:latin typeface="Tahoma" pitchFamily="34" charset="0"/>
              </a:rPr>
              <a:t>Gửi</a:t>
            </a:r>
          </a:p>
        </p:txBody>
      </p:sp>
      <p:sp>
        <p:nvSpPr>
          <p:cNvPr id="1008673" name="Rectangle 33"/>
          <p:cNvSpPr>
            <a:spLocks noChangeArrowheads="1"/>
          </p:cNvSpPr>
          <p:nvPr/>
        </p:nvSpPr>
        <p:spPr bwMode="auto">
          <a:xfrm>
            <a:off x="7239000" y="6248400"/>
            <a:ext cx="990600" cy="304800"/>
          </a:xfrm>
          <a:prstGeom prst="rect">
            <a:avLst/>
          </a:prstGeom>
          <a:gradFill rotWithShape="1">
            <a:gsLst>
              <a:gs pos="0">
                <a:srgbClr val="FFFFFF"/>
              </a:gs>
              <a:gs pos="100000">
                <a:srgbClr val="66CCFF"/>
              </a:gs>
            </a:gsLst>
            <a:path path="shape">
              <a:fillToRect l="50000" t="50000" r="50000" b="50000"/>
            </a:path>
          </a:gradFill>
          <a:ln w="19050">
            <a:solidFill>
              <a:srgbClr val="00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600" b="1">
                <a:solidFill>
                  <a:srgbClr val="0000FF"/>
                </a:solidFill>
                <a:effectLst/>
                <a:latin typeface="Tahoma" pitchFamily="34" charset="0"/>
              </a:rPr>
              <a:t>Gửi</a:t>
            </a:r>
          </a:p>
        </p:txBody>
      </p:sp>
      <p:sp>
        <p:nvSpPr>
          <p:cNvPr id="1008674" name="Line 34"/>
          <p:cNvSpPr>
            <a:spLocks noChangeShapeType="1"/>
          </p:cNvSpPr>
          <p:nvPr/>
        </p:nvSpPr>
        <p:spPr bwMode="auto">
          <a:xfrm flipV="1">
            <a:off x="1981200" y="5257800"/>
            <a:ext cx="5867400" cy="609600"/>
          </a:xfrm>
          <a:prstGeom prst="line">
            <a:avLst/>
          </a:prstGeom>
          <a:noFill/>
          <a:ln w="9525">
            <a:solidFill>
              <a:srgbClr val="0000F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08675" name="Picture 35" descr="email - envel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99097">
            <a:off x="1981200" y="563880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08676" name="Picture 36" descr="office small light"/>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5013" y="4530725"/>
            <a:ext cx="1246187" cy="1565275"/>
          </a:xfrm>
          <a:prstGeom prst="rect">
            <a:avLst/>
          </a:prstGeom>
          <a:noFill/>
          <a:extLst>
            <a:ext uri="{909E8E84-426E-40DD-AFC4-6F175D3DCCD1}">
              <a14:hiddenFill xmlns:a14="http://schemas.microsoft.com/office/drawing/2010/main">
                <a:solidFill>
                  <a:srgbClr val="FFFFFF"/>
                </a:solidFill>
              </a14:hiddenFill>
            </a:ext>
          </a:extLst>
        </p:spPr>
      </p:pic>
      <p:pic>
        <p:nvPicPr>
          <p:cNvPr id="1008677" name="Picture 37" descr="mr bake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43600" y="4589463"/>
            <a:ext cx="2852738" cy="2573337"/>
          </a:xfrm>
          <a:prstGeom prst="rect">
            <a:avLst/>
          </a:prstGeom>
          <a:noFill/>
          <a:extLst>
            <a:ext uri="{909E8E84-426E-40DD-AFC4-6F175D3DCCD1}">
              <a14:hiddenFill xmlns:a14="http://schemas.microsoft.com/office/drawing/2010/main">
                <a:solidFill>
                  <a:srgbClr val="FFFFFF"/>
                </a:solidFill>
              </a14:hiddenFill>
            </a:ext>
          </a:extLst>
        </p:spPr>
      </p:pic>
      <p:pic>
        <p:nvPicPr>
          <p:cNvPr id="1008678" name="Picture 38" descr="check"/>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76600" y="3200400"/>
            <a:ext cx="407988" cy="430213"/>
          </a:xfrm>
          <a:prstGeom prst="rect">
            <a:avLst/>
          </a:prstGeom>
          <a:noFill/>
          <a:extLst>
            <a:ext uri="{909E8E84-426E-40DD-AFC4-6F175D3DCCD1}">
              <a14:hiddenFill xmlns:a14="http://schemas.microsoft.com/office/drawing/2010/main">
                <a:solidFill>
                  <a:srgbClr val="FFFFFF"/>
                </a:solidFill>
              </a14:hiddenFill>
            </a:ext>
          </a:extLst>
        </p:spPr>
      </p:pic>
      <p:pic>
        <p:nvPicPr>
          <p:cNvPr id="1008679" name="Picture 39" descr="check"/>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52800" y="5486400"/>
            <a:ext cx="407988" cy="430213"/>
          </a:xfrm>
          <a:prstGeom prst="rect">
            <a:avLst/>
          </a:prstGeom>
          <a:noFill/>
          <a:extLst>
            <a:ext uri="{909E8E84-426E-40DD-AFC4-6F175D3DCCD1}">
              <a14:hiddenFill xmlns:a14="http://schemas.microsoft.com/office/drawing/2010/main">
                <a:solidFill>
                  <a:srgbClr val="FFFFFF"/>
                </a:solidFill>
              </a14:hiddenFill>
            </a:ext>
          </a:extLst>
        </p:spPr>
      </p:pic>
      <p:pic>
        <p:nvPicPr>
          <p:cNvPr id="1008680" name="Picture 40" descr="check"/>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76600" y="4038600"/>
            <a:ext cx="407988" cy="430213"/>
          </a:xfrm>
          <a:prstGeom prst="rect">
            <a:avLst/>
          </a:prstGeom>
          <a:noFill/>
          <a:extLst>
            <a:ext uri="{909E8E84-426E-40DD-AFC4-6F175D3DCCD1}">
              <a14:hiddenFill xmlns:a14="http://schemas.microsoft.com/office/drawing/2010/main">
                <a:solidFill>
                  <a:srgbClr val="FFFFFF"/>
                </a:solidFill>
              </a14:hiddenFill>
            </a:ext>
          </a:extLst>
        </p:spPr>
      </p:pic>
      <p:pic>
        <p:nvPicPr>
          <p:cNvPr id="1008681" name="Picture 41" descr="check"/>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76600" y="3581400"/>
            <a:ext cx="407988" cy="430213"/>
          </a:xfrm>
          <a:prstGeom prst="rect">
            <a:avLst/>
          </a:prstGeom>
          <a:noFill/>
          <a:extLst>
            <a:ext uri="{909E8E84-426E-40DD-AFC4-6F175D3DCCD1}">
              <a14:hiddenFill xmlns:a14="http://schemas.microsoft.com/office/drawing/2010/main">
                <a:solidFill>
                  <a:srgbClr val="FFFFFF"/>
                </a:solidFill>
              </a14:hiddenFill>
            </a:ext>
          </a:extLst>
        </p:spPr>
      </p:pic>
      <p:sp>
        <p:nvSpPr>
          <p:cNvPr id="1008682" name="Oval 42"/>
          <p:cNvSpPr>
            <a:spLocks noChangeArrowheads="1"/>
          </p:cNvSpPr>
          <p:nvPr/>
        </p:nvSpPr>
        <p:spPr bwMode="auto">
          <a:xfrm>
            <a:off x="1352550" y="5181600"/>
            <a:ext cx="1141413" cy="3810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8683" name="AutoShape 43"/>
          <p:cNvSpPr>
            <a:spLocks noChangeArrowheads="1"/>
          </p:cNvSpPr>
          <p:nvPr/>
        </p:nvSpPr>
        <p:spPr bwMode="auto">
          <a:xfrm>
            <a:off x="3348038" y="1674813"/>
            <a:ext cx="4724400" cy="2057400"/>
          </a:xfrm>
          <a:prstGeom prst="cloudCallout">
            <a:avLst>
              <a:gd name="adj1" fmla="val 58167"/>
              <a:gd name="adj2" fmla="val 92130"/>
            </a:avLst>
          </a:prstGeom>
          <a:gradFill rotWithShape="1">
            <a:gsLst>
              <a:gs pos="0">
                <a:srgbClr val="FFCC99">
                  <a:alpha val="49001"/>
                </a:srgbClr>
              </a:gs>
              <a:gs pos="100000">
                <a:srgbClr val="FFFFFF">
                  <a:alpha val="49001"/>
                </a:srgbClr>
              </a:gs>
            </a:gsLst>
            <a:path path="rect">
              <a:fillToRect r="100000" b="100000"/>
            </a:path>
          </a:gradFill>
          <a:ln w="9525">
            <a:solidFill>
              <a:srgbClr val="FF9933">
                <a:alpha val="50999"/>
              </a:srgbClr>
            </a:solidFill>
            <a:round/>
            <a:headEnd/>
            <a:tailEnd/>
          </a:ln>
          <a:effectLst>
            <a:outerShdw dist="91581" dir="7421404" algn="ctr" rotWithShape="0">
              <a:srgbClr val="FFCC99">
                <a:alpha val="50000"/>
              </a:srgbClr>
            </a:outerShdw>
          </a:effectLst>
        </p:spPr>
        <p:txBody>
          <a:bodyPr/>
          <a:lstStyle/>
          <a:p>
            <a:pPr algn="ctr" eaLnBrk="1" hangingPunct="1"/>
            <a:endParaRPr lang="en-US" sz="1800">
              <a:solidFill>
                <a:schemeClr val="tx1"/>
              </a:solidFill>
              <a:effectLst/>
            </a:endParaRPr>
          </a:p>
        </p:txBody>
      </p:sp>
      <p:pic>
        <p:nvPicPr>
          <p:cNvPr id="1008684" name="Picture 44" descr="office - buildi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0" y="2209800"/>
            <a:ext cx="1071563"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008685" name="Picture 45" descr="bank 2 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67400" y="2057400"/>
            <a:ext cx="1255713"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008686" name="Picture 46" descr="donkey"/>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943600" y="1981200"/>
            <a:ext cx="1101725"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08687" name="Picture 47" descr="attacke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67200" y="1981200"/>
            <a:ext cx="1168400" cy="1295400"/>
          </a:xfrm>
          <a:prstGeom prst="rect">
            <a:avLst/>
          </a:prstGeom>
          <a:noFill/>
          <a:extLst>
            <a:ext uri="{909E8E84-426E-40DD-AFC4-6F175D3DCCD1}">
              <a14:hiddenFill xmlns:a14="http://schemas.microsoft.com/office/drawing/2010/main">
                <a:solidFill>
                  <a:srgbClr val="FFFFFF"/>
                </a:solidFill>
              </a14:hiddenFill>
            </a:ext>
          </a:extLst>
        </p:spPr>
      </p:pic>
      <p:sp>
        <p:nvSpPr>
          <p:cNvPr id="1008688" name="Text Box 48"/>
          <p:cNvSpPr txBox="1">
            <a:spLocks noChangeArrowheads="1"/>
          </p:cNvSpPr>
          <p:nvPr/>
        </p:nvSpPr>
        <p:spPr bwMode="auto">
          <a:xfrm>
            <a:off x="7315200" y="3962400"/>
            <a:ext cx="60801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6000">
                <a:solidFill>
                  <a:srgbClr val="FF0000"/>
                </a:solidFill>
                <a:effectLst/>
              </a:rPr>
              <a:t>?</a:t>
            </a:r>
          </a:p>
        </p:txBody>
      </p:sp>
      <p:sp>
        <p:nvSpPr>
          <p:cNvPr id="1008689" name="Text Box 49"/>
          <p:cNvSpPr txBox="1">
            <a:spLocks noChangeArrowheads="1"/>
          </p:cNvSpPr>
          <p:nvPr/>
        </p:nvSpPr>
        <p:spPr bwMode="auto">
          <a:xfrm>
            <a:off x="4495800" y="2362200"/>
            <a:ext cx="457200" cy="7016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sz="4000">
                <a:solidFill>
                  <a:srgbClr val="FFFFFF"/>
                </a:solidFill>
                <a:effectLst/>
              </a:rPr>
              <a:t>?</a:t>
            </a:r>
          </a:p>
        </p:txBody>
      </p:sp>
      <p:sp>
        <p:nvSpPr>
          <p:cNvPr id="1008690" name="Text Box 50"/>
          <p:cNvSpPr txBox="1">
            <a:spLocks noChangeArrowheads="1"/>
          </p:cNvSpPr>
          <p:nvPr/>
        </p:nvSpPr>
        <p:spPr bwMode="auto">
          <a:xfrm>
            <a:off x="4343400" y="2286000"/>
            <a:ext cx="2743200" cy="10064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solidFill>
                  <a:srgbClr val="3333CC"/>
                </a:solidFill>
                <a:effectLst/>
              </a:rPr>
              <a:t>Khách hàng phải đến tận nơi để giao dịch. </a:t>
            </a:r>
            <a:r>
              <a:rPr lang="en-US" i="1">
                <a:solidFill>
                  <a:srgbClr val="FF0000"/>
                </a:solidFill>
                <a:effectLst/>
              </a:rPr>
              <a:t>OK !</a:t>
            </a:r>
          </a:p>
        </p:txBody>
      </p:sp>
      <p:pic>
        <p:nvPicPr>
          <p:cNvPr id="1008691" name="Picture 51" descr="banking contact"/>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4800" y="2819400"/>
            <a:ext cx="3313113"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3</a:t>
            </a:fld>
            <a:endParaRPr lang="en-US" dirty="0">
              <a:latin typeface="+mn-lt"/>
            </a:endParaRPr>
          </a:p>
        </p:txBody>
      </p:sp>
    </p:spTree>
    <p:extLst>
      <p:ext uri="{BB962C8B-B14F-4D97-AF65-F5344CB8AC3E}">
        <p14:creationId xmlns:p14="http://schemas.microsoft.com/office/powerpoint/2010/main" val="36051034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iterate type="lt">
                                    <p:tmPct val="0"/>
                                  </p:iterate>
                                  <p:childTnLst>
                                    <p:set>
                                      <p:cBhvr>
                                        <p:cTn id="6" dur="1" fill="hold">
                                          <p:stCondLst>
                                            <p:cond delay="0"/>
                                          </p:stCondLst>
                                        </p:cTn>
                                        <p:tgtEl>
                                          <p:spTgt spid="1008659"/>
                                        </p:tgtEl>
                                        <p:attrNameLst>
                                          <p:attrName>style.visibility</p:attrName>
                                        </p:attrNameLst>
                                      </p:cBhvr>
                                      <p:to>
                                        <p:strVal val="visible"/>
                                      </p:to>
                                    </p:set>
                                    <p:animEffect transition="in" filter="fade">
                                      <p:cBhvr>
                                        <p:cTn id="7" dur="1000"/>
                                        <p:tgtEl>
                                          <p:spTgt spid="1008659"/>
                                        </p:tgtEl>
                                      </p:cBhvr>
                                    </p:animEffect>
                                    <p:anim calcmode="lin" valueType="num">
                                      <p:cBhvr>
                                        <p:cTn id="8" dur="1000" fill="hold"/>
                                        <p:tgtEl>
                                          <p:spTgt spid="1008659"/>
                                        </p:tgtEl>
                                        <p:attrNameLst>
                                          <p:attrName>ppt_x</p:attrName>
                                        </p:attrNameLst>
                                      </p:cBhvr>
                                      <p:tavLst>
                                        <p:tav tm="0">
                                          <p:val>
                                            <p:strVal val="#ppt_x"/>
                                          </p:val>
                                        </p:tav>
                                        <p:tav tm="100000">
                                          <p:val>
                                            <p:strVal val="#ppt_x"/>
                                          </p:val>
                                        </p:tav>
                                      </p:tavLst>
                                    </p:anim>
                                    <p:anim calcmode="lin" valueType="num">
                                      <p:cBhvr>
                                        <p:cTn id="9" dur="900" decel="100000" fill="hold"/>
                                        <p:tgtEl>
                                          <p:spTgt spid="100865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08659"/>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xit" presetSubtype="10" fill="hold" grpId="1" nodeType="clickEffect">
                                  <p:stCondLst>
                                    <p:cond delay="0"/>
                                  </p:stCondLst>
                                  <p:iterate type="lt">
                                    <p:tmPct val="0"/>
                                  </p:iterate>
                                  <p:childTnLst>
                                    <p:animEffect transition="out" filter="blinds(horizontal)">
                                      <p:cBhvr>
                                        <p:cTn id="14" dur="500"/>
                                        <p:tgtEl>
                                          <p:spTgt spid="1008659"/>
                                        </p:tgtEl>
                                      </p:cBhvr>
                                    </p:animEffect>
                                    <p:set>
                                      <p:cBhvr>
                                        <p:cTn id="15" dur="1" fill="hold">
                                          <p:stCondLst>
                                            <p:cond delay="499"/>
                                          </p:stCondLst>
                                        </p:cTn>
                                        <p:tgtEl>
                                          <p:spTgt spid="1008659"/>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1008648"/>
                                        </p:tgtEl>
                                        <p:attrNameLst>
                                          <p:attrName>style.visibility</p:attrName>
                                        </p:attrNameLst>
                                      </p:cBhvr>
                                      <p:to>
                                        <p:strVal val="visible"/>
                                      </p:to>
                                    </p:set>
                                    <p:animEffect transition="in" filter="fade">
                                      <p:cBhvr>
                                        <p:cTn id="18" dur="1000"/>
                                        <p:tgtEl>
                                          <p:spTgt spid="1008648"/>
                                        </p:tgtEl>
                                      </p:cBhvr>
                                    </p:animEffect>
                                  </p:childTnLst>
                                </p:cTn>
                              </p:par>
                              <p:par>
                                <p:cTn id="19" presetID="0" presetClass="path" presetSubtype="0" accel="50000" decel="50000" fill="hold" nodeType="withEffect">
                                  <p:stCondLst>
                                    <p:cond delay="0"/>
                                  </p:stCondLst>
                                  <p:childTnLst>
                                    <p:animMotion origin="layout" path="M -1.66667E-6 -4.04624E-6 L -0.08437 0.03839 " pathEditMode="relative" rAng="0" ptsTypes="AA">
                                      <p:cBhvr>
                                        <p:cTn id="20" dur="1000" fill="hold"/>
                                        <p:tgtEl>
                                          <p:spTgt spid="1008653"/>
                                        </p:tgtEl>
                                        <p:attrNameLst>
                                          <p:attrName>ppt_x</p:attrName>
                                          <p:attrName>ppt_y</p:attrName>
                                        </p:attrNameLst>
                                      </p:cBhvr>
                                      <p:rCtr x="-4219" y="1919"/>
                                    </p:animMotion>
                                  </p:childTnLst>
                                </p:cTn>
                              </p:par>
                              <p:par>
                                <p:cTn id="21" presetID="0" presetClass="path" presetSubtype="0" accel="50000" decel="50000" fill="hold" nodeType="withEffect">
                                  <p:stCondLst>
                                    <p:cond delay="0"/>
                                  </p:stCondLst>
                                  <p:childTnLst>
                                    <p:animMotion origin="layout" path="M 4.16667E-6 -5.78035E-8 L 0.15885 -0.03723 " pathEditMode="relative" rAng="0" ptsTypes="AA">
                                      <p:cBhvr>
                                        <p:cTn id="22" dur="1000" fill="hold"/>
                                        <p:tgtEl>
                                          <p:spTgt spid="1008656"/>
                                        </p:tgtEl>
                                        <p:attrNameLst>
                                          <p:attrName>ppt_x</p:attrName>
                                          <p:attrName>ppt_y</p:attrName>
                                        </p:attrNameLst>
                                      </p:cBhvr>
                                      <p:rCtr x="7934" y="-1873"/>
                                    </p:animMotion>
                                  </p:childTnLst>
                                </p:cTn>
                              </p:par>
                            </p:childTnLst>
                          </p:cTn>
                        </p:par>
                        <p:par>
                          <p:cTn id="23" fill="hold" nodeType="afterGroup">
                            <p:stCondLst>
                              <p:cond delay="1000"/>
                            </p:stCondLst>
                            <p:childTnLst>
                              <p:par>
                                <p:cTn id="24" presetID="10" presetClass="entr" presetSubtype="0" fill="hold" nodeType="afterEffect">
                                  <p:stCondLst>
                                    <p:cond delay="0"/>
                                  </p:stCondLst>
                                  <p:childTnLst>
                                    <p:set>
                                      <p:cBhvr>
                                        <p:cTn id="25" dur="1" fill="hold">
                                          <p:stCondLst>
                                            <p:cond delay="0"/>
                                          </p:stCondLst>
                                        </p:cTn>
                                        <p:tgtEl>
                                          <p:spTgt spid="1008660"/>
                                        </p:tgtEl>
                                        <p:attrNameLst>
                                          <p:attrName>style.visibility</p:attrName>
                                        </p:attrNameLst>
                                      </p:cBhvr>
                                      <p:to>
                                        <p:strVal val="visible"/>
                                      </p:to>
                                    </p:set>
                                    <p:animEffect transition="in" filter="fade">
                                      <p:cBhvr>
                                        <p:cTn id="26" dur="1000"/>
                                        <p:tgtEl>
                                          <p:spTgt spid="1008660"/>
                                        </p:tgtEl>
                                      </p:cBhvr>
                                    </p:animEffect>
                                  </p:childTnLst>
                                </p:cTn>
                              </p:par>
                              <p:par>
                                <p:cTn id="27" presetID="10" presetClass="exit" presetSubtype="0" fill="hold" nodeType="withEffect">
                                  <p:stCondLst>
                                    <p:cond delay="0"/>
                                  </p:stCondLst>
                                  <p:childTnLst>
                                    <p:animEffect transition="out" filter="fade">
                                      <p:cBhvr>
                                        <p:cTn id="28" dur="1000"/>
                                        <p:tgtEl>
                                          <p:spTgt spid="1008653"/>
                                        </p:tgtEl>
                                      </p:cBhvr>
                                    </p:animEffect>
                                    <p:set>
                                      <p:cBhvr>
                                        <p:cTn id="29" dur="1" fill="hold">
                                          <p:stCondLst>
                                            <p:cond delay="999"/>
                                          </p:stCondLst>
                                        </p:cTn>
                                        <p:tgtEl>
                                          <p:spTgt spid="1008653"/>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1008662"/>
                                        </p:tgtEl>
                                        <p:attrNameLst>
                                          <p:attrName>style.visibility</p:attrName>
                                        </p:attrNameLst>
                                      </p:cBhvr>
                                      <p:to>
                                        <p:strVal val="visible"/>
                                      </p:to>
                                    </p:set>
                                    <p:animEffect transition="in" filter="fade">
                                      <p:cBhvr>
                                        <p:cTn id="32" dur="1000"/>
                                        <p:tgtEl>
                                          <p:spTgt spid="1008662"/>
                                        </p:tgtEl>
                                      </p:cBhvr>
                                    </p:animEffect>
                                  </p:childTnLst>
                                </p:cTn>
                              </p:par>
                              <p:par>
                                <p:cTn id="33" presetID="10" presetClass="exit" presetSubtype="0" fill="hold" nodeType="withEffect">
                                  <p:stCondLst>
                                    <p:cond delay="0"/>
                                  </p:stCondLst>
                                  <p:childTnLst>
                                    <p:animEffect transition="out" filter="fade">
                                      <p:cBhvr>
                                        <p:cTn id="34" dur="1000"/>
                                        <p:tgtEl>
                                          <p:spTgt spid="1008656"/>
                                        </p:tgtEl>
                                      </p:cBhvr>
                                    </p:animEffect>
                                    <p:set>
                                      <p:cBhvr>
                                        <p:cTn id="35" dur="1" fill="hold">
                                          <p:stCondLst>
                                            <p:cond delay="999"/>
                                          </p:stCondLst>
                                        </p:cTn>
                                        <p:tgtEl>
                                          <p:spTgt spid="1008656"/>
                                        </p:tgtEl>
                                        <p:attrNameLst>
                                          <p:attrName>style.visibility</p:attrName>
                                        </p:attrNameLst>
                                      </p:cBhvr>
                                      <p:to>
                                        <p:strVal val="hidden"/>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xit" presetSubtype="0" fill="hold" nodeType="clickEffect">
                                  <p:stCondLst>
                                    <p:cond delay="0"/>
                                  </p:stCondLst>
                                  <p:childTnLst>
                                    <p:set>
                                      <p:cBhvr>
                                        <p:cTn id="39" dur="1" fill="hold">
                                          <p:stCondLst>
                                            <p:cond delay="0"/>
                                          </p:stCondLst>
                                        </p:cTn>
                                        <p:tgtEl>
                                          <p:spTgt spid="1008662"/>
                                        </p:tgtEl>
                                        <p:attrNameLst>
                                          <p:attrName>style.visibility</p:attrName>
                                        </p:attrNameLst>
                                      </p:cBhvr>
                                      <p:to>
                                        <p:strVal val="hidden"/>
                                      </p:to>
                                    </p:set>
                                  </p:childTnLst>
                                </p:cTn>
                              </p:par>
                              <p:par>
                                <p:cTn id="40" presetID="1" presetClass="entr" presetSubtype="0" fill="hold" nodeType="withEffect">
                                  <p:stCondLst>
                                    <p:cond delay="0"/>
                                  </p:stCondLst>
                                  <p:childTnLst>
                                    <p:set>
                                      <p:cBhvr>
                                        <p:cTn id="41" dur="1" fill="hold">
                                          <p:stCondLst>
                                            <p:cond delay="0"/>
                                          </p:stCondLst>
                                        </p:cTn>
                                        <p:tgtEl>
                                          <p:spTgt spid="1008661"/>
                                        </p:tgtEl>
                                        <p:attrNameLst>
                                          <p:attrName>style.visibility</p:attrName>
                                        </p:attrNameLst>
                                      </p:cBhvr>
                                      <p:to>
                                        <p:strVal val="visible"/>
                                      </p:to>
                                    </p:set>
                                  </p:childTnLst>
                                </p:cTn>
                              </p:par>
                            </p:childTnLst>
                          </p:cTn>
                        </p:par>
                        <p:par>
                          <p:cTn id="42" fill="hold" nodeType="afterGroup">
                            <p:stCondLst>
                              <p:cond delay="0"/>
                            </p:stCondLst>
                            <p:childTnLst>
                              <p:par>
                                <p:cTn id="43" presetID="10" presetClass="exit" presetSubtype="0" fill="hold" nodeType="afterEffect">
                                  <p:stCondLst>
                                    <p:cond delay="0"/>
                                  </p:stCondLst>
                                  <p:childTnLst>
                                    <p:animEffect transition="out" filter="fade">
                                      <p:cBhvr>
                                        <p:cTn id="44" dur="1000"/>
                                        <p:tgtEl>
                                          <p:spTgt spid="1008648"/>
                                        </p:tgtEl>
                                      </p:cBhvr>
                                    </p:animEffect>
                                    <p:set>
                                      <p:cBhvr>
                                        <p:cTn id="45" dur="1" fill="hold">
                                          <p:stCondLst>
                                            <p:cond delay="999"/>
                                          </p:stCondLst>
                                        </p:cTn>
                                        <p:tgtEl>
                                          <p:spTgt spid="1008648"/>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1000"/>
                                        <p:tgtEl>
                                          <p:spTgt spid="1008661"/>
                                        </p:tgtEl>
                                      </p:cBhvr>
                                    </p:animEffect>
                                    <p:set>
                                      <p:cBhvr>
                                        <p:cTn id="48" dur="1" fill="hold">
                                          <p:stCondLst>
                                            <p:cond delay="999"/>
                                          </p:stCondLst>
                                        </p:cTn>
                                        <p:tgtEl>
                                          <p:spTgt spid="1008661"/>
                                        </p:tgtEl>
                                        <p:attrNameLst>
                                          <p:attrName>style.visibility</p:attrName>
                                        </p:attrNameLst>
                                      </p:cBhvr>
                                      <p:to>
                                        <p:strVal val="hidden"/>
                                      </p:to>
                                    </p:set>
                                  </p:childTnLst>
                                </p:cTn>
                              </p:par>
                            </p:childTnLst>
                          </p:cTn>
                        </p:par>
                        <p:par>
                          <p:cTn id="49" fill="hold" nodeType="afterGroup">
                            <p:stCondLst>
                              <p:cond delay="1000"/>
                            </p:stCondLst>
                            <p:childTnLst>
                              <p:par>
                                <p:cTn id="50" presetID="10" presetClass="entr" presetSubtype="0" fill="hold" nodeType="afterEffect">
                                  <p:stCondLst>
                                    <p:cond delay="0"/>
                                  </p:stCondLst>
                                  <p:childTnLst>
                                    <p:set>
                                      <p:cBhvr>
                                        <p:cTn id="51" dur="1" fill="hold">
                                          <p:stCondLst>
                                            <p:cond delay="0"/>
                                          </p:stCondLst>
                                        </p:cTn>
                                        <p:tgtEl>
                                          <p:spTgt spid="1008663"/>
                                        </p:tgtEl>
                                        <p:attrNameLst>
                                          <p:attrName>style.visibility</p:attrName>
                                        </p:attrNameLst>
                                      </p:cBhvr>
                                      <p:to>
                                        <p:strVal val="visible"/>
                                      </p:to>
                                    </p:set>
                                    <p:animEffect transition="in" filter="fade">
                                      <p:cBhvr>
                                        <p:cTn id="52" dur="1000"/>
                                        <p:tgtEl>
                                          <p:spTgt spid="1008663"/>
                                        </p:tgtEl>
                                      </p:cBhvr>
                                    </p:animEffect>
                                  </p:childTnLst>
                                </p:cTn>
                              </p:par>
                              <p:par>
                                <p:cTn id="53" presetID="10" presetClass="exit" presetSubtype="0" fill="hold" nodeType="withEffect">
                                  <p:stCondLst>
                                    <p:cond delay="0"/>
                                  </p:stCondLst>
                                  <p:childTnLst>
                                    <p:animEffect transition="out" filter="fade">
                                      <p:cBhvr>
                                        <p:cTn id="54" dur="1000"/>
                                        <p:tgtEl>
                                          <p:spTgt spid="1008660"/>
                                        </p:tgtEl>
                                      </p:cBhvr>
                                    </p:animEffect>
                                    <p:set>
                                      <p:cBhvr>
                                        <p:cTn id="55" dur="1" fill="hold">
                                          <p:stCondLst>
                                            <p:cond delay="999"/>
                                          </p:stCondLst>
                                        </p:cTn>
                                        <p:tgtEl>
                                          <p:spTgt spid="1008660"/>
                                        </p:tgtEl>
                                        <p:attrNameLst>
                                          <p:attrName>style.visibility</p:attrName>
                                        </p:attrNameLst>
                                      </p:cBhvr>
                                      <p:to>
                                        <p:strVal val="hidden"/>
                                      </p:to>
                                    </p:set>
                                  </p:childTnLst>
                                </p:cTn>
                              </p:par>
                            </p:childTnLst>
                          </p:cTn>
                        </p:par>
                        <p:par>
                          <p:cTn id="56" fill="hold" nodeType="afterGroup">
                            <p:stCondLst>
                              <p:cond delay="2000"/>
                            </p:stCondLst>
                            <p:childTnLst>
                              <p:par>
                                <p:cTn id="57" presetID="10" presetClass="entr" presetSubtype="0" fill="hold" grpId="0" nodeType="afterEffect">
                                  <p:stCondLst>
                                    <p:cond delay="0"/>
                                  </p:stCondLst>
                                  <p:childTnLst>
                                    <p:set>
                                      <p:cBhvr>
                                        <p:cTn id="58" dur="1" fill="hold">
                                          <p:stCondLst>
                                            <p:cond delay="0"/>
                                          </p:stCondLst>
                                        </p:cTn>
                                        <p:tgtEl>
                                          <p:spTgt spid="1008664"/>
                                        </p:tgtEl>
                                        <p:attrNameLst>
                                          <p:attrName>style.visibility</p:attrName>
                                        </p:attrNameLst>
                                      </p:cBhvr>
                                      <p:to>
                                        <p:strVal val="visible"/>
                                      </p:to>
                                    </p:set>
                                    <p:animEffect transition="in" filter="fade">
                                      <p:cBhvr>
                                        <p:cTn id="59" dur="1000"/>
                                        <p:tgtEl>
                                          <p:spTgt spid="1008664"/>
                                        </p:tgtEl>
                                      </p:cBhvr>
                                    </p:animEffect>
                                  </p:childTnLst>
                                </p:cTn>
                              </p:par>
                              <p:par>
                                <p:cTn id="60" presetID="10" presetClass="entr" presetSubtype="0" fill="hold" nodeType="withEffect">
                                  <p:stCondLst>
                                    <p:cond delay="1500"/>
                                  </p:stCondLst>
                                  <p:childTnLst>
                                    <p:set>
                                      <p:cBhvr>
                                        <p:cTn id="61" dur="1" fill="hold">
                                          <p:stCondLst>
                                            <p:cond delay="0"/>
                                          </p:stCondLst>
                                        </p:cTn>
                                        <p:tgtEl>
                                          <p:spTgt spid="1008665"/>
                                        </p:tgtEl>
                                        <p:attrNameLst>
                                          <p:attrName>style.visibility</p:attrName>
                                        </p:attrNameLst>
                                      </p:cBhvr>
                                      <p:to>
                                        <p:strVal val="visible"/>
                                      </p:to>
                                    </p:set>
                                    <p:animEffect transition="in" filter="fade">
                                      <p:cBhvr>
                                        <p:cTn id="62" dur="1000"/>
                                        <p:tgtEl>
                                          <p:spTgt spid="1008665"/>
                                        </p:tgtEl>
                                      </p:cBhvr>
                                    </p:animEffect>
                                  </p:childTnLst>
                                </p:cTn>
                              </p:par>
                            </p:childTnLst>
                          </p:cTn>
                        </p:par>
                        <p:par>
                          <p:cTn id="63" fill="hold" nodeType="afterGroup">
                            <p:stCondLst>
                              <p:cond delay="4500"/>
                            </p:stCondLst>
                            <p:childTnLst>
                              <p:par>
                                <p:cTn id="64" presetID="10" presetClass="exit" presetSubtype="0" fill="hold" nodeType="afterEffect">
                                  <p:stCondLst>
                                    <p:cond delay="0"/>
                                  </p:stCondLst>
                                  <p:childTnLst>
                                    <p:animEffect transition="out" filter="fade">
                                      <p:cBhvr>
                                        <p:cTn id="65" dur="1000"/>
                                        <p:tgtEl>
                                          <p:spTgt spid="1008665"/>
                                        </p:tgtEl>
                                      </p:cBhvr>
                                    </p:animEffect>
                                    <p:set>
                                      <p:cBhvr>
                                        <p:cTn id="66" dur="1" fill="hold">
                                          <p:stCondLst>
                                            <p:cond delay="999"/>
                                          </p:stCondLst>
                                        </p:cTn>
                                        <p:tgtEl>
                                          <p:spTgt spid="1008665"/>
                                        </p:tgtEl>
                                        <p:attrNameLst>
                                          <p:attrName>style.visibility</p:attrName>
                                        </p:attrNameLst>
                                      </p:cBhvr>
                                      <p:to>
                                        <p:strVal val="hidden"/>
                                      </p:to>
                                    </p:set>
                                  </p:childTnLst>
                                </p:cTn>
                              </p:par>
                              <p:par>
                                <p:cTn id="67" presetID="10" presetClass="entr" presetSubtype="0" fill="hold" nodeType="withEffect">
                                  <p:stCondLst>
                                    <p:cond delay="0"/>
                                  </p:stCondLst>
                                  <p:childTnLst>
                                    <p:set>
                                      <p:cBhvr>
                                        <p:cTn id="68" dur="1" fill="hold">
                                          <p:stCondLst>
                                            <p:cond delay="0"/>
                                          </p:stCondLst>
                                        </p:cTn>
                                        <p:tgtEl>
                                          <p:spTgt spid="1008668"/>
                                        </p:tgtEl>
                                        <p:attrNameLst>
                                          <p:attrName>style.visibility</p:attrName>
                                        </p:attrNameLst>
                                      </p:cBhvr>
                                      <p:to>
                                        <p:strVal val="visible"/>
                                      </p:to>
                                    </p:set>
                                    <p:animEffect transition="in" filter="fade">
                                      <p:cBhvr>
                                        <p:cTn id="69" dur="1000"/>
                                        <p:tgtEl>
                                          <p:spTgt spid="1008668"/>
                                        </p:tgtEl>
                                      </p:cBhvr>
                                    </p:animEffect>
                                  </p:childTnLst>
                                </p:cTn>
                              </p:par>
                              <p:par>
                                <p:cTn id="70" presetID="1" presetClass="entr" presetSubtype="0" fill="hold" nodeType="withEffect">
                                  <p:stCondLst>
                                    <p:cond delay="0"/>
                                  </p:stCondLst>
                                  <p:childTnLst>
                                    <p:set>
                                      <p:cBhvr>
                                        <p:cTn id="71" dur="1" fill="hold">
                                          <p:stCondLst>
                                            <p:cond delay="0"/>
                                          </p:stCondLst>
                                        </p:cTn>
                                        <p:tgtEl>
                                          <p:spTgt spid="100864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1008672"/>
                                        </p:tgtEl>
                                        <p:attrNameLst>
                                          <p:attrName>style.visibility</p:attrName>
                                        </p:attrNameLst>
                                      </p:cBhvr>
                                      <p:to>
                                        <p:strVal val="visible"/>
                                      </p:to>
                                    </p:set>
                                  </p:childTnLst>
                                </p:cTn>
                              </p:par>
                              <p:par>
                                <p:cTn id="74" presetID="27" presetClass="entr" presetSubtype="0" fill="hold" grpId="0" nodeType="withEffect">
                                  <p:stCondLst>
                                    <p:cond delay="0"/>
                                  </p:stCondLst>
                                  <p:iterate type="lt">
                                    <p:tmPct val="50000"/>
                                  </p:iterate>
                                  <p:childTnLst>
                                    <p:set>
                                      <p:cBhvr>
                                        <p:cTn id="75" dur="1" fill="hold">
                                          <p:stCondLst>
                                            <p:cond delay="0"/>
                                          </p:stCondLst>
                                        </p:cTn>
                                        <p:tgtEl>
                                          <p:spTgt spid="1008652"/>
                                        </p:tgtEl>
                                        <p:attrNameLst>
                                          <p:attrName>style.visibility</p:attrName>
                                        </p:attrNameLst>
                                      </p:cBhvr>
                                      <p:to>
                                        <p:strVal val="visible"/>
                                      </p:to>
                                    </p:set>
                                    <p:anim calcmode="discrete" valueType="clr">
                                      <p:cBhvr override="childStyle">
                                        <p:cTn id="76" dur="80"/>
                                        <p:tgtEl>
                                          <p:spTgt spid="1008652"/>
                                        </p:tgtEl>
                                        <p:attrNameLst>
                                          <p:attrName>style.color</p:attrName>
                                        </p:attrNameLst>
                                      </p:cBhvr>
                                      <p:tavLst>
                                        <p:tav tm="0">
                                          <p:val>
                                            <p:clrVal>
                                              <a:schemeClr val="accent2"/>
                                            </p:clrVal>
                                          </p:val>
                                        </p:tav>
                                        <p:tav tm="50000">
                                          <p:val>
                                            <p:clrVal>
                                              <a:schemeClr val="hlink"/>
                                            </p:clrVal>
                                          </p:val>
                                        </p:tav>
                                      </p:tavLst>
                                    </p:anim>
                                    <p:anim calcmode="discrete" valueType="clr">
                                      <p:cBhvr>
                                        <p:cTn id="77" dur="80"/>
                                        <p:tgtEl>
                                          <p:spTgt spid="1008652"/>
                                        </p:tgtEl>
                                        <p:attrNameLst>
                                          <p:attrName>fillcolor</p:attrName>
                                        </p:attrNameLst>
                                      </p:cBhvr>
                                      <p:tavLst>
                                        <p:tav tm="0">
                                          <p:val>
                                            <p:clrVal>
                                              <a:schemeClr val="accent2"/>
                                            </p:clrVal>
                                          </p:val>
                                        </p:tav>
                                        <p:tav tm="50000">
                                          <p:val>
                                            <p:clrVal>
                                              <a:schemeClr val="hlink"/>
                                            </p:clrVal>
                                          </p:val>
                                        </p:tav>
                                      </p:tavLst>
                                    </p:anim>
                                    <p:set>
                                      <p:cBhvr>
                                        <p:cTn id="78" dur="80"/>
                                        <p:tgtEl>
                                          <p:spTgt spid="1008652"/>
                                        </p:tgtEl>
                                        <p:attrNameLst>
                                          <p:attrName>fill.type</p:attrName>
                                        </p:attrNameLst>
                                      </p:cBhvr>
                                      <p:to>
                                        <p:strVal val="solid"/>
                                      </p:to>
                                    </p:set>
                                  </p:childTnLst>
                                </p:cTn>
                              </p:par>
                            </p:childTnLst>
                          </p:cTn>
                        </p:par>
                        <p:par>
                          <p:cTn id="79" fill="hold" nodeType="afterGroup">
                            <p:stCondLst>
                              <p:cond delay="8820"/>
                            </p:stCondLst>
                            <p:childTnLst>
                              <p:par>
                                <p:cTn id="80" presetID="1" presetClass="exit" presetSubtype="0" fill="hold" grpId="1" nodeType="afterEffect">
                                  <p:stCondLst>
                                    <p:cond delay="0"/>
                                  </p:stCondLst>
                                  <p:childTnLst>
                                    <p:set>
                                      <p:cBhvr>
                                        <p:cTn id="81" dur="1" fill="hold">
                                          <p:stCondLst>
                                            <p:cond delay="0"/>
                                          </p:stCondLst>
                                        </p:cTn>
                                        <p:tgtEl>
                                          <p:spTgt spid="1008672"/>
                                        </p:tgtEl>
                                        <p:attrNameLst>
                                          <p:attrName>style.visibility</p:attrName>
                                        </p:attrNameLst>
                                      </p:cBhvr>
                                      <p:to>
                                        <p:strVal val="hidden"/>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1008673"/>
                                        </p:tgtEl>
                                        <p:attrNameLst>
                                          <p:attrName>style.visibility</p:attrName>
                                        </p:attrNameLst>
                                      </p:cBhvr>
                                      <p:to>
                                        <p:strVal val="visible"/>
                                      </p:to>
                                    </p:set>
                                  </p:childTnLst>
                                </p:cTn>
                              </p:par>
                            </p:childTnLst>
                          </p:cTn>
                        </p:par>
                        <p:par>
                          <p:cTn id="86" fill="hold" nodeType="afterGroup">
                            <p:stCondLst>
                              <p:cond delay="0"/>
                            </p:stCondLst>
                            <p:childTnLst>
                              <p:par>
                                <p:cTn id="87" presetID="10" presetClass="exit" presetSubtype="0" fill="hold" nodeType="afterEffect">
                                  <p:stCondLst>
                                    <p:cond delay="0"/>
                                  </p:stCondLst>
                                  <p:childTnLst>
                                    <p:animEffect transition="out" filter="fade">
                                      <p:cBhvr>
                                        <p:cTn id="88" dur="1000"/>
                                        <p:tgtEl>
                                          <p:spTgt spid="1008661"/>
                                        </p:tgtEl>
                                      </p:cBhvr>
                                    </p:animEffect>
                                    <p:set>
                                      <p:cBhvr>
                                        <p:cTn id="89" dur="1" fill="hold">
                                          <p:stCondLst>
                                            <p:cond delay="999"/>
                                          </p:stCondLst>
                                        </p:cTn>
                                        <p:tgtEl>
                                          <p:spTgt spid="1008661"/>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1000"/>
                                        <p:tgtEl>
                                          <p:spTgt spid="1008656"/>
                                        </p:tgtEl>
                                      </p:cBhvr>
                                    </p:animEffect>
                                    <p:set>
                                      <p:cBhvr>
                                        <p:cTn id="92" dur="1" fill="hold">
                                          <p:stCondLst>
                                            <p:cond delay="999"/>
                                          </p:stCondLst>
                                        </p:cTn>
                                        <p:tgtEl>
                                          <p:spTgt spid="1008656"/>
                                        </p:tgtEl>
                                        <p:attrNameLst>
                                          <p:attrName>style.visibility</p:attrName>
                                        </p:attrNameLst>
                                      </p:cBhvr>
                                      <p:to>
                                        <p:strVal val="hidden"/>
                                      </p:to>
                                    </p:set>
                                  </p:childTnLst>
                                </p:cTn>
                              </p:par>
                              <p:par>
                                <p:cTn id="93" presetID="10" presetClass="exit" presetSubtype="0" fill="hold" grpId="1" nodeType="withEffect">
                                  <p:stCondLst>
                                    <p:cond delay="0"/>
                                  </p:stCondLst>
                                  <p:childTnLst>
                                    <p:animEffect transition="out" filter="fade">
                                      <p:cBhvr>
                                        <p:cTn id="94" dur="1000"/>
                                        <p:tgtEl>
                                          <p:spTgt spid="1008673"/>
                                        </p:tgtEl>
                                      </p:cBhvr>
                                    </p:animEffect>
                                    <p:set>
                                      <p:cBhvr>
                                        <p:cTn id="95" dur="1" fill="hold">
                                          <p:stCondLst>
                                            <p:cond delay="999"/>
                                          </p:stCondLst>
                                        </p:cTn>
                                        <p:tgtEl>
                                          <p:spTgt spid="1008673"/>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1000"/>
                                        <p:tgtEl>
                                          <p:spTgt spid="1008664"/>
                                        </p:tgtEl>
                                      </p:cBhvr>
                                    </p:animEffect>
                                    <p:set>
                                      <p:cBhvr>
                                        <p:cTn id="98" dur="1" fill="hold">
                                          <p:stCondLst>
                                            <p:cond delay="999"/>
                                          </p:stCondLst>
                                        </p:cTn>
                                        <p:tgtEl>
                                          <p:spTgt spid="1008664"/>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1000"/>
                                        <p:tgtEl>
                                          <p:spTgt spid="1008668"/>
                                        </p:tgtEl>
                                      </p:cBhvr>
                                    </p:animEffect>
                                    <p:set>
                                      <p:cBhvr>
                                        <p:cTn id="101" dur="1" fill="hold">
                                          <p:stCondLst>
                                            <p:cond delay="999"/>
                                          </p:stCondLst>
                                        </p:cTn>
                                        <p:tgtEl>
                                          <p:spTgt spid="1008668"/>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2000"/>
                                        <p:tgtEl>
                                          <p:spTgt spid="1008649"/>
                                        </p:tgtEl>
                                      </p:cBhvr>
                                    </p:animEffect>
                                    <p:set>
                                      <p:cBhvr>
                                        <p:cTn id="104" dur="1" fill="hold">
                                          <p:stCondLst>
                                            <p:cond delay="1999"/>
                                          </p:stCondLst>
                                        </p:cTn>
                                        <p:tgtEl>
                                          <p:spTgt spid="1008649"/>
                                        </p:tgtEl>
                                        <p:attrNameLst>
                                          <p:attrName>style.visibility</p:attrName>
                                        </p:attrNameLst>
                                      </p:cBhvr>
                                      <p:to>
                                        <p:strVal val="hidden"/>
                                      </p:to>
                                    </p:set>
                                  </p:childTnLst>
                                </p:cTn>
                              </p:par>
                              <p:par>
                                <p:cTn id="105" presetID="10" presetClass="exit" presetSubtype="0" fill="hold" grpId="1" nodeType="withEffect">
                                  <p:stCondLst>
                                    <p:cond delay="0"/>
                                  </p:stCondLst>
                                  <p:iterate type="lt">
                                    <p:tmPct val="0"/>
                                  </p:iterate>
                                  <p:childTnLst>
                                    <p:animEffect transition="out" filter="fade">
                                      <p:cBhvr>
                                        <p:cTn id="106" dur="2000"/>
                                        <p:tgtEl>
                                          <p:spTgt spid="1008652"/>
                                        </p:tgtEl>
                                      </p:cBhvr>
                                    </p:animEffect>
                                    <p:set>
                                      <p:cBhvr>
                                        <p:cTn id="107" dur="1" fill="hold">
                                          <p:stCondLst>
                                            <p:cond delay="1999"/>
                                          </p:stCondLst>
                                        </p:cTn>
                                        <p:tgtEl>
                                          <p:spTgt spid="1008652"/>
                                        </p:tgtEl>
                                        <p:attrNameLst>
                                          <p:attrName>style.visibility</p:attrName>
                                        </p:attrNameLst>
                                      </p:cBhvr>
                                      <p:to>
                                        <p:strVal val="hidden"/>
                                      </p:to>
                                    </p:set>
                                  </p:childTnLst>
                                </p:cTn>
                              </p:par>
                              <p:par>
                                <p:cTn id="108" presetID="10" presetClass="exit" presetSubtype="0" fill="hold" nodeType="withEffect">
                                  <p:stCondLst>
                                    <p:cond delay="0"/>
                                  </p:stCondLst>
                                  <p:childTnLst>
                                    <p:animEffect transition="out" filter="fade">
                                      <p:cBhvr>
                                        <p:cTn id="109" dur="2000"/>
                                        <p:tgtEl>
                                          <p:spTgt spid="1008663"/>
                                        </p:tgtEl>
                                      </p:cBhvr>
                                    </p:animEffect>
                                    <p:set>
                                      <p:cBhvr>
                                        <p:cTn id="110" dur="1" fill="hold">
                                          <p:stCondLst>
                                            <p:cond delay="1999"/>
                                          </p:stCondLst>
                                        </p:cTn>
                                        <p:tgtEl>
                                          <p:spTgt spid="1008663"/>
                                        </p:tgtEl>
                                        <p:attrNameLst>
                                          <p:attrName>style.visibility</p:attrName>
                                        </p:attrNameLst>
                                      </p:cBhvr>
                                      <p:to>
                                        <p:strVal val="hidden"/>
                                      </p:to>
                                    </p:set>
                                  </p:childTnLst>
                                </p:cTn>
                              </p:par>
                            </p:childTnLst>
                          </p:cTn>
                        </p:par>
                        <p:par>
                          <p:cTn id="111" fill="hold" nodeType="afterGroup">
                            <p:stCondLst>
                              <p:cond delay="2000"/>
                            </p:stCondLst>
                            <p:childTnLst>
                              <p:par>
                                <p:cTn id="112" presetID="10" presetClass="entr" presetSubtype="0" fill="hold" nodeType="afterEffect">
                                  <p:stCondLst>
                                    <p:cond delay="0"/>
                                  </p:stCondLst>
                                  <p:childTnLst>
                                    <p:set>
                                      <p:cBhvr>
                                        <p:cTn id="113" dur="1" fill="hold">
                                          <p:stCondLst>
                                            <p:cond delay="0"/>
                                          </p:stCondLst>
                                        </p:cTn>
                                        <p:tgtEl>
                                          <p:spTgt spid="1008660"/>
                                        </p:tgtEl>
                                        <p:attrNameLst>
                                          <p:attrName>style.visibility</p:attrName>
                                        </p:attrNameLst>
                                      </p:cBhvr>
                                      <p:to>
                                        <p:strVal val="visible"/>
                                      </p:to>
                                    </p:set>
                                    <p:animEffect transition="in" filter="fade">
                                      <p:cBhvr>
                                        <p:cTn id="114" dur="1000"/>
                                        <p:tgtEl>
                                          <p:spTgt spid="1008660"/>
                                        </p:tgtEl>
                                      </p:cBhvr>
                                    </p:animEffect>
                                  </p:childTnLst>
                                </p:cTn>
                              </p:par>
                              <p:par>
                                <p:cTn id="115" presetID="10" presetClass="entr" presetSubtype="0" fill="hold" nodeType="withEffect">
                                  <p:stCondLst>
                                    <p:cond delay="0"/>
                                  </p:stCondLst>
                                  <p:childTnLst>
                                    <p:set>
                                      <p:cBhvr>
                                        <p:cTn id="116" dur="1" fill="hold">
                                          <p:stCondLst>
                                            <p:cond delay="0"/>
                                          </p:stCondLst>
                                        </p:cTn>
                                        <p:tgtEl>
                                          <p:spTgt spid="1008648"/>
                                        </p:tgtEl>
                                        <p:attrNameLst>
                                          <p:attrName>style.visibility</p:attrName>
                                        </p:attrNameLst>
                                      </p:cBhvr>
                                      <p:to>
                                        <p:strVal val="visible"/>
                                      </p:to>
                                    </p:set>
                                    <p:animEffect transition="in" filter="fade">
                                      <p:cBhvr>
                                        <p:cTn id="117" dur="1000"/>
                                        <p:tgtEl>
                                          <p:spTgt spid="1008648"/>
                                        </p:tgtEl>
                                      </p:cBhvr>
                                    </p:animEffect>
                                  </p:childTnLst>
                                </p:cTn>
                              </p:par>
                              <p:par>
                                <p:cTn id="118" presetID="10" presetClass="entr" presetSubtype="0" fill="hold" nodeType="withEffect">
                                  <p:stCondLst>
                                    <p:cond delay="0"/>
                                  </p:stCondLst>
                                  <p:childTnLst>
                                    <p:set>
                                      <p:cBhvr>
                                        <p:cTn id="119" dur="1" fill="hold">
                                          <p:stCondLst>
                                            <p:cond delay="0"/>
                                          </p:stCondLst>
                                        </p:cTn>
                                        <p:tgtEl>
                                          <p:spTgt spid="1008662"/>
                                        </p:tgtEl>
                                        <p:attrNameLst>
                                          <p:attrName>style.visibility</p:attrName>
                                        </p:attrNameLst>
                                      </p:cBhvr>
                                      <p:to>
                                        <p:strVal val="visible"/>
                                      </p:to>
                                    </p:set>
                                    <p:animEffect transition="in" filter="fade">
                                      <p:cBhvr>
                                        <p:cTn id="120" dur="1000"/>
                                        <p:tgtEl>
                                          <p:spTgt spid="1008662"/>
                                        </p:tgtEl>
                                      </p:cBhvr>
                                    </p:animEffect>
                                  </p:childTnLst>
                                </p:cTn>
                              </p:par>
                            </p:childTnLst>
                          </p:cTn>
                        </p:par>
                        <p:par>
                          <p:cTn id="121" fill="hold" nodeType="afterGroup">
                            <p:stCondLst>
                              <p:cond delay="3000"/>
                            </p:stCondLst>
                            <p:childTnLst>
                              <p:par>
                                <p:cTn id="122" presetID="1" presetClass="entr" presetSubtype="0" fill="hold" grpId="0" nodeType="afterEffect">
                                  <p:stCondLst>
                                    <p:cond delay="0"/>
                                  </p:stCondLst>
                                  <p:childTnLst>
                                    <p:set>
                                      <p:cBhvr>
                                        <p:cTn id="123" dur="1" fill="hold">
                                          <p:stCondLst>
                                            <p:cond delay="0"/>
                                          </p:stCondLst>
                                        </p:cTn>
                                        <p:tgtEl>
                                          <p:spTgt spid="1008674"/>
                                        </p:tgtEl>
                                        <p:attrNameLst>
                                          <p:attrName>style.visibility</p:attrName>
                                        </p:attrNameLst>
                                      </p:cBhvr>
                                      <p:to>
                                        <p:strVal val="visible"/>
                                      </p:to>
                                    </p:set>
                                  </p:childTnLst>
                                </p:cTn>
                              </p:par>
                              <p:par>
                                <p:cTn id="124" presetID="1" presetClass="entr" presetSubtype="0" fill="hold" nodeType="withEffect">
                                  <p:stCondLst>
                                    <p:cond delay="0"/>
                                  </p:stCondLst>
                                  <p:childTnLst>
                                    <p:set>
                                      <p:cBhvr>
                                        <p:cTn id="125" dur="1" fill="hold">
                                          <p:stCondLst>
                                            <p:cond delay="0"/>
                                          </p:stCondLst>
                                        </p:cTn>
                                        <p:tgtEl>
                                          <p:spTgt spid="1008675"/>
                                        </p:tgtEl>
                                        <p:attrNameLst>
                                          <p:attrName>style.visibility</p:attrName>
                                        </p:attrNameLst>
                                      </p:cBhvr>
                                      <p:to>
                                        <p:strVal val="visible"/>
                                      </p:to>
                                    </p:set>
                                  </p:childTnLst>
                                </p:cTn>
                              </p:par>
                              <p:par>
                                <p:cTn id="126" presetID="0" presetClass="path" presetSubtype="0" accel="50000" decel="50000" fill="hold" nodeType="withEffect">
                                  <p:stCondLst>
                                    <p:cond delay="0"/>
                                  </p:stCondLst>
                                  <p:childTnLst>
                                    <p:animMotion origin="layout" path="M -3.33333E-6 -3.4104E-6 L 0.575 -0.07768 " pathEditMode="relative" rAng="0" ptsTypes="AA">
                                      <p:cBhvr>
                                        <p:cTn id="127" dur="1000" fill="hold"/>
                                        <p:tgtEl>
                                          <p:spTgt spid="1008675"/>
                                        </p:tgtEl>
                                        <p:attrNameLst>
                                          <p:attrName>ppt_x</p:attrName>
                                          <p:attrName>ppt_y</p:attrName>
                                        </p:attrNameLst>
                                      </p:cBhvr>
                                      <p:rCtr x="28750" y="-3884"/>
                                    </p:animMotion>
                                  </p:childTnLst>
                                </p:cTn>
                              </p:par>
                            </p:childTnLst>
                          </p:cTn>
                        </p:par>
                        <p:par>
                          <p:cTn id="128" fill="hold" nodeType="afterGroup">
                            <p:stCondLst>
                              <p:cond delay="4000"/>
                            </p:stCondLst>
                            <p:childTnLst>
                              <p:par>
                                <p:cTn id="129" presetID="1" presetClass="exit" presetSubtype="0" fill="hold" nodeType="afterEffect">
                                  <p:stCondLst>
                                    <p:cond delay="0"/>
                                  </p:stCondLst>
                                  <p:childTnLst>
                                    <p:set>
                                      <p:cBhvr>
                                        <p:cTn id="130" dur="1" fill="hold">
                                          <p:stCondLst>
                                            <p:cond delay="0"/>
                                          </p:stCondLst>
                                        </p:cTn>
                                        <p:tgtEl>
                                          <p:spTgt spid="1008660"/>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1008674"/>
                                        </p:tgtEl>
                                        <p:attrNameLst>
                                          <p:attrName>style.visibility</p:attrName>
                                        </p:attrNameLst>
                                      </p:cBhvr>
                                      <p:to>
                                        <p:strVal val="hidden"/>
                                      </p:to>
                                    </p:set>
                                  </p:childTnLst>
                                </p:cTn>
                              </p:par>
                              <p:par>
                                <p:cTn id="133" presetID="1" presetClass="entr" presetSubtype="0" fill="hold" nodeType="withEffect">
                                  <p:stCondLst>
                                    <p:cond delay="0"/>
                                  </p:stCondLst>
                                  <p:childTnLst>
                                    <p:set>
                                      <p:cBhvr>
                                        <p:cTn id="134" dur="1" fill="hold">
                                          <p:stCondLst>
                                            <p:cond delay="0"/>
                                          </p:stCondLst>
                                        </p:cTn>
                                        <p:tgtEl>
                                          <p:spTgt spid="1008676"/>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0" presetClass="exit" presetSubtype="0" fill="hold" nodeType="clickEffect">
                                  <p:stCondLst>
                                    <p:cond delay="0"/>
                                  </p:stCondLst>
                                  <p:childTnLst>
                                    <p:animEffect transition="out" filter="fade">
                                      <p:cBhvr>
                                        <p:cTn id="138" dur="1000"/>
                                        <p:tgtEl>
                                          <p:spTgt spid="1008676"/>
                                        </p:tgtEl>
                                      </p:cBhvr>
                                    </p:animEffect>
                                    <p:set>
                                      <p:cBhvr>
                                        <p:cTn id="139" dur="1" fill="hold">
                                          <p:stCondLst>
                                            <p:cond delay="999"/>
                                          </p:stCondLst>
                                        </p:cTn>
                                        <p:tgtEl>
                                          <p:spTgt spid="1008676"/>
                                        </p:tgtEl>
                                        <p:attrNameLst>
                                          <p:attrName>style.visibility</p:attrName>
                                        </p:attrNameLst>
                                      </p:cBhvr>
                                      <p:to>
                                        <p:strVal val="hidden"/>
                                      </p:to>
                                    </p:set>
                                  </p:childTnLst>
                                </p:cTn>
                              </p:par>
                              <p:par>
                                <p:cTn id="140" presetID="10" presetClass="exit" presetSubtype="0" fill="hold" nodeType="withEffect">
                                  <p:stCondLst>
                                    <p:cond delay="0"/>
                                  </p:stCondLst>
                                  <p:childTnLst>
                                    <p:animEffect transition="out" filter="fade">
                                      <p:cBhvr>
                                        <p:cTn id="141" dur="1000"/>
                                        <p:tgtEl>
                                          <p:spTgt spid="1008648"/>
                                        </p:tgtEl>
                                      </p:cBhvr>
                                    </p:animEffect>
                                    <p:set>
                                      <p:cBhvr>
                                        <p:cTn id="142" dur="1" fill="hold">
                                          <p:stCondLst>
                                            <p:cond delay="999"/>
                                          </p:stCondLst>
                                        </p:cTn>
                                        <p:tgtEl>
                                          <p:spTgt spid="1008648"/>
                                        </p:tgtEl>
                                        <p:attrNameLst>
                                          <p:attrName>style.visibility</p:attrName>
                                        </p:attrNameLst>
                                      </p:cBhvr>
                                      <p:to>
                                        <p:strVal val="hidden"/>
                                      </p:to>
                                    </p:set>
                                  </p:childTnLst>
                                </p:cTn>
                              </p:par>
                            </p:childTnLst>
                          </p:cTn>
                        </p:par>
                        <p:par>
                          <p:cTn id="143" fill="hold" nodeType="afterGroup">
                            <p:stCondLst>
                              <p:cond delay="1000"/>
                            </p:stCondLst>
                            <p:childTnLst>
                              <p:par>
                                <p:cTn id="144" presetID="10" presetClass="exit" presetSubtype="0" fill="hold" nodeType="afterEffect">
                                  <p:stCondLst>
                                    <p:cond delay="0"/>
                                  </p:stCondLst>
                                  <p:childTnLst>
                                    <p:animEffect transition="out" filter="fade">
                                      <p:cBhvr>
                                        <p:cTn id="145" dur="1000"/>
                                        <p:tgtEl>
                                          <p:spTgt spid="1008662"/>
                                        </p:tgtEl>
                                      </p:cBhvr>
                                    </p:animEffect>
                                    <p:set>
                                      <p:cBhvr>
                                        <p:cTn id="146" dur="1" fill="hold">
                                          <p:stCondLst>
                                            <p:cond delay="999"/>
                                          </p:stCondLst>
                                        </p:cTn>
                                        <p:tgtEl>
                                          <p:spTgt spid="1008662"/>
                                        </p:tgtEl>
                                        <p:attrNameLst>
                                          <p:attrName>style.visibility</p:attrName>
                                        </p:attrNameLst>
                                      </p:cBhvr>
                                      <p:to>
                                        <p:strVal val="hidden"/>
                                      </p:to>
                                    </p:set>
                                  </p:childTnLst>
                                </p:cTn>
                              </p:par>
                              <p:par>
                                <p:cTn id="147" presetID="10" presetClass="entr" presetSubtype="0" fill="hold" nodeType="withEffect">
                                  <p:stCondLst>
                                    <p:cond delay="0"/>
                                  </p:stCondLst>
                                  <p:childTnLst>
                                    <p:set>
                                      <p:cBhvr>
                                        <p:cTn id="148" dur="1" fill="hold">
                                          <p:stCondLst>
                                            <p:cond delay="0"/>
                                          </p:stCondLst>
                                        </p:cTn>
                                        <p:tgtEl>
                                          <p:spTgt spid="1008643"/>
                                        </p:tgtEl>
                                        <p:attrNameLst>
                                          <p:attrName>style.visibility</p:attrName>
                                        </p:attrNameLst>
                                      </p:cBhvr>
                                      <p:to>
                                        <p:strVal val="visible"/>
                                      </p:to>
                                    </p:set>
                                    <p:animEffect transition="in" filter="fade">
                                      <p:cBhvr>
                                        <p:cTn id="149" dur="1000"/>
                                        <p:tgtEl>
                                          <p:spTgt spid="1008643"/>
                                        </p:tgtEl>
                                      </p:cBhvr>
                                    </p:animEffect>
                                  </p:childTnLst>
                                </p:cTn>
                              </p:par>
                              <p:par>
                                <p:cTn id="150" presetID="10" presetClass="entr" presetSubtype="0" fill="hold" nodeType="withEffect">
                                  <p:stCondLst>
                                    <p:cond delay="0"/>
                                  </p:stCondLst>
                                  <p:childTnLst>
                                    <p:set>
                                      <p:cBhvr>
                                        <p:cTn id="151" dur="1" fill="hold">
                                          <p:stCondLst>
                                            <p:cond delay="0"/>
                                          </p:stCondLst>
                                        </p:cTn>
                                        <p:tgtEl>
                                          <p:spTgt spid="1008677"/>
                                        </p:tgtEl>
                                        <p:attrNameLst>
                                          <p:attrName>style.visibility</p:attrName>
                                        </p:attrNameLst>
                                      </p:cBhvr>
                                      <p:to>
                                        <p:strVal val="visible"/>
                                      </p:to>
                                    </p:set>
                                    <p:animEffect transition="in" filter="fade">
                                      <p:cBhvr>
                                        <p:cTn id="152" dur="1000"/>
                                        <p:tgtEl>
                                          <p:spTgt spid="1008677"/>
                                        </p:tgtEl>
                                      </p:cBhvr>
                                    </p:animEffect>
                                  </p:childTnLst>
                                </p:cTn>
                              </p:par>
                            </p:childTnLst>
                          </p:cTn>
                        </p:par>
                        <p:par>
                          <p:cTn id="153" fill="hold" nodeType="afterGroup">
                            <p:stCondLst>
                              <p:cond delay="2000"/>
                            </p:stCondLst>
                            <p:childTnLst>
                              <p:par>
                                <p:cTn id="154" presetID="0" presetClass="path" presetSubtype="0" accel="50000" decel="50000" fill="hold" nodeType="afterEffect">
                                  <p:stCondLst>
                                    <p:cond delay="0"/>
                                  </p:stCondLst>
                                  <p:childTnLst>
                                    <p:animMotion origin="layout" path="M 0.575 -0.07768 L -0.06666 -0.38844 " pathEditMode="relative" rAng="0" ptsTypes="AA">
                                      <p:cBhvr>
                                        <p:cTn id="155" dur="1000" fill="hold"/>
                                        <p:tgtEl>
                                          <p:spTgt spid="1008675"/>
                                        </p:tgtEl>
                                        <p:attrNameLst>
                                          <p:attrName>ppt_x</p:attrName>
                                          <p:attrName>ppt_y</p:attrName>
                                        </p:attrNameLst>
                                      </p:cBhvr>
                                      <p:rCtr x="-32083" y="-15538"/>
                                    </p:animMotion>
                                  </p:childTnLst>
                                </p:cTn>
                              </p:par>
                            </p:childTnLst>
                          </p:cTn>
                        </p:par>
                        <p:par>
                          <p:cTn id="156" fill="hold" nodeType="afterGroup">
                            <p:stCondLst>
                              <p:cond delay="3000"/>
                            </p:stCondLst>
                            <p:childTnLst>
                              <p:par>
                                <p:cTn id="157" presetID="1" presetClass="exit" presetSubtype="0" fill="hold" nodeType="afterEffect">
                                  <p:stCondLst>
                                    <p:cond delay="0"/>
                                  </p:stCondLst>
                                  <p:childTnLst>
                                    <p:set>
                                      <p:cBhvr>
                                        <p:cTn id="158" dur="1" fill="hold">
                                          <p:stCondLst>
                                            <p:cond delay="0"/>
                                          </p:stCondLst>
                                        </p:cTn>
                                        <p:tgtEl>
                                          <p:spTgt spid="1008675"/>
                                        </p:tgtEl>
                                        <p:attrNameLst>
                                          <p:attrName>style.visibility</p:attrName>
                                        </p:attrNameLst>
                                      </p:cBhvr>
                                      <p:to>
                                        <p:strVal val="hidden"/>
                                      </p:to>
                                    </p:se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1" presetClass="entr" presetSubtype="0" fill="hold" nodeType="clickEffect">
                                  <p:stCondLst>
                                    <p:cond delay="500"/>
                                  </p:stCondLst>
                                  <p:childTnLst>
                                    <p:set>
                                      <p:cBhvr>
                                        <p:cTn id="162" dur="1" fill="hold">
                                          <p:stCondLst>
                                            <p:cond delay="0"/>
                                          </p:stCondLst>
                                        </p:cTn>
                                        <p:tgtEl>
                                          <p:spTgt spid="1008678"/>
                                        </p:tgtEl>
                                        <p:attrNameLst>
                                          <p:attrName>style.visibility</p:attrName>
                                        </p:attrNameLst>
                                      </p:cBhvr>
                                      <p:to>
                                        <p:strVal val="visible"/>
                                      </p:to>
                                    </p:set>
                                  </p:childTnLst>
                                </p:cTn>
                              </p:par>
                            </p:childTnLst>
                          </p:cTn>
                        </p:par>
                        <p:par>
                          <p:cTn id="163" fill="hold" nodeType="afterGroup">
                            <p:stCondLst>
                              <p:cond delay="500"/>
                            </p:stCondLst>
                            <p:childTnLst>
                              <p:par>
                                <p:cTn id="164" presetID="1" presetClass="entr" presetSubtype="0" fill="hold" nodeType="afterEffect">
                                  <p:stCondLst>
                                    <p:cond delay="500"/>
                                  </p:stCondLst>
                                  <p:childTnLst>
                                    <p:set>
                                      <p:cBhvr>
                                        <p:cTn id="165" dur="1" fill="hold">
                                          <p:stCondLst>
                                            <p:cond delay="0"/>
                                          </p:stCondLst>
                                        </p:cTn>
                                        <p:tgtEl>
                                          <p:spTgt spid="1008681"/>
                                        </p:tgtEl>
                                        <p:attrNameLst>
                                          <p:attrName>style.visibility</p:attrName>
                                        </p:attrNameLst>
                                      </p:cBhvr>
                                      <p:to>
                                        <p:strVal val="visible"/>
                                      </p:to>
                                    </p:set>
                                  </p:childTnLst>
                                </p:cTn>
                              </p:par>
                            </p:childTnLst>
                          </p:cTn>
                        </p:par>
                        <p:par>
                          <p:cTn id="166" fill="hold" nodeType="afterGroup">
                            <p:stCondLst>
                              <p:cond delay="1000"/>
                            </p:stCondLst>
                            <p:childTnLst>
                              <p:par>
                                <p:cTn id="167" presetID="1" presetClass="entr" presetSubtype="0" fill="hold" nodeType="afterEffect">
                                  <p:stCondLst>
                                    <p:cond delay="500"/>
                                  </p:stCondLst>
                                  <p:childTnLst>
                                    <p:set>
                                      <p:cBhvr>
                                        <p:cTn id="168" dur="1" fill="hold">
                                          <p:stCondLst>
                                            <p:cond delay="0"/>
                                          </p:stCondLst>
                                        </p:cTn>
                                        <p:tgtEl>
                                          <p:spTgt spid="1008680"/>
                                        </p:tgtEl>
                                        <p:attrNameLst>
                                          <p:attrName>style.visibility</p:attrName>
                                        </p:attrNameLst>
                                      </p:cBhvr>
                                      <p:to>
                                        <p:strVal val="visible"/>
                                      </p:to>
                                    </p:set>
                                  </p:childTnLst>
                                </p:cTn>
                              </p:par>
                            </p:childTnLst>
                          </p:cTn>
                        </p:par>
                        <p:par>
                          <p:cTn id="169" fill="hold" nodeType="afterGroup">
                            <p:stCondLst>
                              <p:cond delay="1500"/>
                            </p:stCondLst>
                            <p:childTnLst>
                              <p:par>
                                <p:cTn id="170" presetID="1" presetClass="entr" presetSubtype="0" fill="hold" nodeType="afterEffect">
                                  <p:stCondLst>
                                    <p:cond delay="500"/>
                                  </p:stCondLst>
                                  <p:childTnLst>
                                    <p:set>
                                      <p:cBhvr>
                                        <p:cTn id="171" dur="1" fill="hold">
                                          <p:stCondLst>
                                            <p:cond delay="0"/>
                                          </p:stCondLst>
                                        </p:cTn>
                                        <p:tgtEl>
                                          <p:spTgt spid="1008679"/>
                                        </p:tgtEl>
                                        <p:attrNameLst>
                                          <p:attrName>style.visibility</p:attrName>
                                        </p:attrNameLst>
                                      </p:cBhvr>
                                      <p:to>
                                        <p:strVal val="visible"/>
                                      </p:to>
                                    </p:set>
                                  </p:childTnLst>
                                </p:cTn>
                              </p:par>
                            </p:childTnLst>
                          </p:cTn>
                        </p:par>
                        <p:par>
                          <p:cTn id="172" fill="hold" nodeType="afterGroup">
                            <p:stCondLst>
                              <p:cond delay="2000"/>
                            </p:stCondLst>
                            <p:childTnLst>
                              <p:par>
                                <p:cTn id="173" presetID="8" presetClass="entr" presetSubtype="16" fill="hold" grpId="0" nodeType="afterEffect">
                                  <p:stCondLst>
                                    <p:cond delay="500"/>
                                  </p:stCondLst>
                                  <p:childTnLst>
                                    <p:set>
                                      <p:cBhvr>
                                        <p:cTn id="174" dur="1" fill="hold">
                                          <p:stCondLst>
                                            <p:cond delay="0"/>
                                          </p:stCondLst>
                                        </p:cTn>
                                        <p:tgtEl>
                                          <p:spTgt spid="1008682"/>
                                        </p:tgtEl>
                                        <p:attrNameLst>
                                          <p:attrName>style.visibility</p:attrName>
                                        </p:attrNameLst>
                                      </p:cBhvr>
                                      <p:to>
                                        <p:strVal val="visible"/>
                                      </p:to>
                                    </p:set>
                                    <p:animEffect transition="in" filter="diamond(in)">
                                      <p:cBhvr>
                                        <p:cTn id="175" dur="500"/>
                                        <p:tgtEl>
                                          <p:spTgt spid="1008682"/>
                                        </p:tgtEl>
                                      </p:cBhvr>
                                    </p:animEffect>
                                  </p:childTnLst>
                                </p:cTn>
                              </p:par>
                            </p:childTnLst>
                          </p:cTn>
                        </p:par>
                        <p:par>
                          <p:cTn id="176" fill="hold" nodeType="afterGroup">
                            <p:stCondLst>
                              <p:cond delay="3000"/>
                            </p:stCondLst>
                            <p:childTnLst>
                              <p:par>
                                <p:cTn id="177" presetID="10" presetClass="entr" presetSubtype="0" fill="hold" grpId="0" nodeType="afterEffect">
                                  <p:stCondLst>
                                    <p:cond delay="0"/>
                                  </p:stCondLst>
                                  <p:childTnLst>
                                    <p:set>
                                      <p:cBhvr>
                                        <p:cTn id="178" dur="1" fill="hold">
                                          <p:stCondLst>
                                            <p:cond delay="0"/>
                                          </p:stCondLst>
                                        </p:cTn>
                                        <p:tgtEl>
                                          <p:spTgt spid="1008683"/>
                                        </p:tgtEl>
                                        <p:attrNameLst>
                                          <p:attrName>style.visibility</p:attrName>
                                        </p:attrNameLst>
                                      </p:cBhvr>
                                      <p:to>
                                        <p:strVal val="visible"/>
                                      </p:to>
                                    </p:set>
                                    <p:animEffect transition="in" filter="fade">
                                      <p:cBhvr>
                                        <p:cTn id="179" dur="500"/>
                                        <p:tgtEl>
                                          <p:spTgt spid="1008683"/>
                                        </p:tgtEl>
                                      </p:cBhvr>
                                    </p:animEffect>
                                  </p:childTnLst>
                                </p:cTn>
                              </p:par>
                            </p:childTnLst>
                          </p:cTn>
                        </p:par>
                        <p:par>
                          <p:cTn id="180" fill="hold" nodeType="afterGroup">
                            <p:stCondLst>
                              <p:cond delay="3500"/>
                            </p:stCondLst>
                            <p:childTnLst>
                              <p:par>
                                <p:cTn id="181" presetID="1" presetClass="entr" presetSubtype="0" fill="hold" nodeType="afterEffect">
                                  <p:stCondLst>
                                    <p:cond delay="0"/>
                                  </p:stCondLst>
                                  <p:childTnLst>
                                    <p:set>
                                      <p:cBhvr>
                                        <p:cTn id="182" dur="1" fill="hold">
                                          <p:stCondLst>
                                            <p:cond delay="0"/>
                                          </p:stCondLst>
                                        </p:cTn>
                                        <p:tgtEl>
                                          <p:spTgt spid="1008685"/>
                                        </p:tgtEl>
                                        <p:attrNameLst>
                                          <p:attrName>style.visibility</p:attrName>
                                        </p:attrNameLst>
                                      </p:cBhvr>
                                      <p:to>
                                        <p:strVal val="visible"/>
                                      </p:to>
                                    </p:set>
                                  </p:childTnLst>
                                </p:cTn>
                              </p:par>
                            </p:childTnLst>
                          </p:cTn>
                        </p:par>
                        <p:par>
                          <p:cTn id="183" fill="hold" nodeType="afterGroup">
                            <p:stCondLst>
                              <p:cond delay="3500"/>
                            </p:stCondLst>
                            <p:childTnLst>
                              <p:par>
                                <p:cTn id="184" presetID="10" presetClass="entr" presetSubtype="0" fill="hold" grpId="0" nodeType="afterEffect">
                                  <p:stCondLst>
                                    <p:cond delay="0"/>
                                  </p:stCondLst>
                                  <p:childTnLst>
                                    <p:set>
                                      <p:cBhvr>
                                        <p:cTn id="185" dur="1" fill="hold">
                                          <p:stCondLst>
                                            <p:cond delay="0"/>
                                          </p:stCondLst>
                                        </p:cTn>
                                        <p:tgtEl>
                                          <p:spTgt spid="1008689"/>
                                        </p:tgtEl>
                                        <p:attrNameLst>
                                          <p:attrName>style.visibility</p:attrName>
                                        </p:attrNameLst>
                                      </p:cBhvr>
                                      <p:to>
                                        <p:strVal val="visible"/>
                                      </p:to>
                                    </p:set>
                                    <p:animEffect transition="in" filter="fade">
                                      <p:cBhvr>
                                        <p:cTn id="186" dur="1000"/>
                                        <p:tgtEl>
                                          <p:spTgt spid="1008689"/>
                                        </p:tgtEl>
                                      </p:cBhvr>
                                    </p:animEffect>
                                  </p:childTnLst>
                                </p:cTn>
                              </p:par>
                              <p:par>
                                <p:cTn id="187" presetID="1" presetClass="entr" presetSubtype="0" fill="hold" nodeType="withEffect">
                                  <p:stCondLst>
                                    <p:cond delay="0"/>
                                  </p:stCondLst>
                                  <p:childTnLst>
                                    <p:set>
                                      <p:cBhvr>
                                        <p:cTn id="188" dur="1" fill="hold">
                                          <p:stCondLst>
                                            <p:cond delay="0"/>
                                          </p:stCondLst>
                                        </p:cTn>
                                        <p:tgtEl>
                                          <p:spTgt spid="1008684"/>
                                        </p:tgtEl>
                                        <p:attrNameLst>
                                          <p:attrName>style.visibility</p:attrName>
                                        </p:attrNameLst>
                                      </p:cBhvr>
                                      <p:to>
                                        <p:strVal val="visible"/>
                                      </p:to>
                                    </p:set>
                                  </p:childTnLst>
                                </p:cTn>
                              </p:par>
                            </p:childTnLst>
                          </p:cTn>
                        </p:par>
                      </p:childTnLst>
                    </p:cTn>
                  </p:par>
                  <p:par>
                    <p:cTn id="189" fill="hold" nodeType="clickPar">
                      <p:stCondLst>
                        <p:cond delay="indefinite"/>
                      </p:stCondLst>
                      <p:childTnLst>
                        <p:par>
                          <p:cTn id="190" fill="hold" nodeType="withGroup">
                            <p:stCondLst>
                              <p:cond delay="0"/>
                            </p:stCondLst>
                            <p:childTnLst>
                              <p:par>
                                <p:cTn id="191" presetID="10" presetClass="exit" presetSubtype="0" fill="hold" nodeType="clickEffect">
                                  <p:stCondLst>
                                    <p:cond delay="0"/>
                                  </p:stCondLst>
                                  <p:childTnLst>
                                    <p:animEffect transition="out" filter="fade">
                                      <p:cBhvr>
                                        <p:cTn id="192" dur="2000"/>
                                        <p:tgtEl>
                                          <p:spTgt spid="1008685"/>
                                        </p:tgtEl>
                                      </p:cBhvr>
                                    </p:animEffect>
                                    <p:set>
                                      <p:cBhvr>
                                        <p:cTn id="193" dur="1" fill="hold">
                                          <p:stCondLst>
                                            <p:cond delay="1999"/>
                                          </p:stCondLst>
                                        </p:cTn>
                                        <p:tgtEl>
                                          <p:spTgt spid="1008685"/>
                                        </p:tgtEl>
                                        <p:attrNameLst>
                                          <p:attrName>style.visibility</p:attrName>
                                        </p:attrNameLst>
                                      </p:cBhvr>
                                      <p:to>
                                        <p:strVal val="hidden"/>
                                      </p:to>
                                    </p:set>
                                  </p:childTnLst>
                                </p:cTn>
                              </p:par>
                              <p:par>
                                <p:cTn id="194" presetID="10" presetClass="exit" presetSubtype="0" fill="hold" nodeType="withEffect">
                                  <p:stCondLst>
                                    <p:cond delay="0"/>
                                  </p:stCondLst>
                                  <p:childTnLst>
                                    <p:animEffect transition="out" filter="fade">
                                      <p:cBhvr>
                                        <p:cTn id="195" dur="2000"/>
                                        <p:tgtEl>
                                          <p:spTgt spid="1008684"/>
                                        </p:tgtEl>
                                      </p:cBhvr>
                                    </p:animEffect>
                                    <p:set>
                                      <p:cBhvr>
                                        <p:cTn id="196" dur="1" fill="hold">
                                          <p:stCondLst>
                                            <p:cond delay="1999"/>
                                          </p:stCondLst>
                                        </p:cTn>
                                        <p:tgtEl>
                                          <p:spTgt spid="1008684"/>
                                        </p:tgtEl>
                                        <p:attrNameLst>
                                          <p:attrName>style.visibility</p:attrName>
                                        </p:attrNameLst>
                                      </p:cBhvr>
                                      <p:to>
                                        <p:strVal val="hidden"/>
                                      </p:to>
                                    </p:set>
                                  </p:childTnLst>
                                </p:cTn>
                              </p:par>
                              <p:par>
                                <p:cTn id="197" presetID="10" presetClass="entr" presetSubtype="0" fill="hold" nodeType="withEffect">
                                  <p:stCondLst>
                                    <p:cond delay="0"/>
                                  </p:stCondLst>
                                  <p:childTnLst>
                                    <p:set>
                                      <p:cBhvr>
                                        <p:cTn id="198" dur="1" fill="hold">
                                          <p:stCondLst>
                                            <p:cond delay="0"/>
                                          </p:stCondLst>
                                        </p:cTn>
                                        <p:tgtEl>
                                          <p:spTgt spid="1008686"/>
                                        </p:tgtEl>
                                        <p:attrNameLst>
                                          <p:attrName>style.visibility</p:attrName>
                                        </p:attrNameLst>
                                      </p:cBhvr>
                                      <p:to>
                                        <p:strVal val="visible"/>
                                      </p:to>
                                    </p:set>
                                    <p:animEffect transition="in" filter="fade">
                                      <p:cBhvr>
                                        <p:cTn id="199" dur="2000"/>
                                        <p:tgtEl>
                                          <p:spTgt spid="1008686"/>
                                        </p:tgtEl>
                                      </p:cBhvr>
                                    </p:animEffect>
                                  </p:childTnLst>
                                </p:cTn>
                              </p:par>
                              <p:par>
                                <p:cTn id="200" presetID="10" presetClass="entr" presetSubtype="0" fill="hold" nodeType="withEffect">
                                  <p:stCondLst>
                                    <p:cond delay="0"/>
                                  </p:stCondLst>
                                  <p:childTnLst>
                                    <p:set>
                                      <p:cBhvr>
                                        <p:cTn id="201" dur="1" fill="hold">
                                          <p:stCondLst>
                                            <p:cond delay="0"/>
                                          </p:stCondLst>
                                        </p:cTn>
                                        <p:tgtEl>
                                          <p:spTgt spid="1008687"/>
                                        </p:tgtEl>
                                        <p:attrNameLst>
                                          <p:attrName>style.visibility</p:attrName>
                                        </p:attrNameLst>
                                      </p:cBhvr>
                                      <p:to>
                                        <p:strVal val="visible"/>
                                      </p:to>
                                    </p:set>
                                    <p:animEffect transition="in" filter="fade">
                                      <p:cBhvr>
                                        <p:cTn id="202" dur="2000"/>
                                        <p:tgtEl>
                                          <p:spTgt spid="1008687"/>
                                        </p:tgtEl>
                                      </p:cBhvr>
                                    </p:animEffect>
                                  </p:childTnLst>
                                </p:cTn>
                              </p:par>
                            </p:childTnLst>
                          </p:cTn>
                        </p:par>
                        <p:par>
                          <p:cTn id="203" fill="hold" nodeType="afterGroup">
                            <p:stCondLst>
                              <p:cond delay="2000"/>
                            </p:stCondLst>
                            <p:childTnLst>
                              <p:par>
                                <p:cTn id="204" presetID="1" presetClass="entr" presetSubtype="0" fill="hold" grpId="0" nodeType="afterEffect">
                                  <p:stCondLst>
                                    <p:cond delay="0"/>
                                  </p:stCondLst>
                                  <p:childTnLst>
                                    <p:set>
                                      <p:cBhvr>
                                        <p:cTn id="205" dur="1" fill="hold">
                                          <p:stCondLst>
                                            <p:cond delay="0"/>
                                          </p:stCondLst>
                                        </p:cTn>
                                        <p:tgtEl>
                                          <p:spTgt spid="1008688"/>
                                        </p:tgtEl>
                                        <p:attrNameLst>
                                          <p:attrName>style.visibility</p:attrName>
                                        </p:attrNameLst>
                                      </p:cBhvr>
                                      <p:to>
                                        <p:strVal val="visible"/>
                                      </p:to>
                                    </p:set>
                                  </p:childTnLst>
                                </p:cTn>
                              </p:par>
                            </p:childTnLst>
                          </p:cTn>
                        </p:par>
                        <p:par>
                          <p:cTn id="206" fill="hold" nodeType="afterGroup">
                            <p:stCondLst>
                              <p:cond delay="2000"/>
                            </p:stCondLst>
                            <p:childTnLst>
                              <p:par>
                                <p:cTn id="207" presetID="1" presetClass="exit" presetSubtype="0" fill="hold" grpId="1" nodeType="afterEffect">
                                  <p:stCondLst>
                                    <p:cond delay="0"/>
                                  </p:stCondLst>
                                  <p:childTnLst>
                                    <p:set>
                                      <p:cBhvr>
                                        <p:cTn id="208" dur="1" fill="hold">
                                          <p:stCondLst>
                                            <p:cond delay="0"/>
                                          </p:stCondLst>
                                        </p:cTn>
                                        <p:tgtEl>
                                          <p:spTgt spid="1008689"/>
                                        </p:tgtEl>
                                        <p:attrNameLst>
                                          <p:attrName>style.visibility</p:attrName>
                                        </p:attrNameLst>
                                      </p:cBhvr>
                                      <p:to>
                                        <p:strVal val="hidden"/>
                                      </p:to>
                                    </p:set>
                                  </p:childTnLst>
                                </p:cTn>
                              </p:par>
                            </p:childTnLst>
                          </p:cTn>
                        </p:par>
                        <p:par>
                          <p:cTn id="209" fill="hold" nodeType="afterGroup">
                            <p:stCondLst>
                              <p:cond delay="2000"/>
                            </p:stCondLst>
                            <p:childTnLst>
                              <p:par>
                                <p:cTn id="210" presetID="0" presetClass="path" presetSubtype="0" accel="50000" decel="50000" fill="hold" grpId="1" nodeType="afterEffect">
                                  <p:stCondLst>
                                    <p:cond delay="0"/>
                                  </p:stCondLst>
                                  <p:childTnLst>
                                    <p:animMotion origin="layout" path="M 0 0 L -0.20834 -0.26636 " pathEditMode="relative" ptsTypes="AA">
                                      <p:cBhvr>
                                        <p:cTn id="211" dur="1500" fill="hold"/>
                                        <p:tgtEl>
                                          <p:spTgt spid="1008688"/>
                                        </p:tgtEl>
                                        <p:attrNameLst>
                                          <p:attrName>ppt_x</p:attrName>
                                          <p:attrName>ppt_y</p:attrName>
                                        </p:attrNameLst>
                                      </p:cBhvr>
                                    </p:animMotion>
                                  </p:childTnLst>
                                </p:cTn>
                              </p:par>
                            </p:childTnLst>
                          </p:cTn>
                        </p:par>
                      </p:childTnLst>
                    </p:cTn>
                  </p:par>
                  <p:par>
                    <p:cTn id="212" fill="hold" nodeType="clickPar">
                      <p:stCondLst>
                        <p:cond delay="indefinite"/>
                      </p:stCondLst>
                      <p:childTnLst>
                        <p:par>
                          <p:cTn id="213" fill="hold" nodeType="withGroup">
                            <p:stCondLst>
                              <p:cond delay="0"/>
                            </p:stCondLst>
                            <p:childTnLst>
                              <p:par>
                                <p:cTn id="214" presetID="1" presetClass="exit" presetSubtype="0" fill="hold" grpId="1" nodeType="clickEffect">
                                  <p:stCondLst>
                                    <p:cond delay="0"/>
                                  </p:stCondLst>
                                  <p:childTnLst>
                                    <p:set>
                                      <p:cBhvr>
                                        <p:cTn id="215" dur="1" fill="hold">
                                          <p:stCondLst>
                                            <p:cond delay="0"/>
                                          </p:stCondLst>
                                        </p:cTn>
                                        <p:tgtEl>
                                          <p:spTgt spid="1008683"/>
                                        </p:tgtEl>
                                        <p:attrNameLst>
                                          <p:attrName>style.visibility</p:attrName>
                                        </p:attrNameLst>
                                      </p:cBhvr>
                                      <p:to>
                                        <p:strVal val="hidden"/>
                                      </p:to>
                                    </p:set>
                                  </p:childTnLst>
                                </p:cTn>
                              </p:par>
                              <p:par>
                                <p:cTn id="216" presetID="1" presetClass="exit" presetSubtype="0" fill="hold" nodeType="withEffect">
                                  <p:stCondLst>
                                    <p:cond delay="0"/>
                                  </p:stCondLst>
                                  <p:childTnLst>
                                    <p:set>
                                      <p:cBhvr>
                                        <p:cTn id="217" dur="1" fill="hold">
                                          <p:stCondLst>
                                            <p:cond delay="0"/>
                                          </p:stCondLst>
                                        </p:cTn>
                                        <p:tgtEl>
                                          <p:spTgt spid="1008686"/>
                                        </p:tgtEl>
                                        <p:attrNameLst>
                                          <p:attrName>style.visibility</p:attrName>
                                        </p:attrNameLst>
                                      </p:cBhvr>
                                      <p:to>
                                        <p:strVal val="hidden"/>
                                      </p:to>
                                    </p:set>
                                  </p:childTnLst>
                                </p:cTn>
                              </p:par>
                              <p:par>
                                <p:cTn id="218" presetID="1" presetClass="exit" presetSubtype="0" fill="hold" grpId="2" nodeType="withEffect">
                                  <p:stCondLst>
                                    <p:cond delay="0"/>
                                  </p:stCondLst>
                                  <p:childTnLst>
                                    <p:set>
                                      <p:cBhvr>
                                        <p:cTn id="219" dur="1" fill="hold">
                                          <p:stCondLst>
                                            <p:cond delay="0"/>
                                          </p:stCondLst>
                                        </p:cTn>
                                        <p:tgtEl>
                                          <p:spTgt spid="1008689"/>
                                        </p:tgtEl>
                                        <p:attrNameLst>
                                          <p:attrName>style.visibility</p:attrName>
                                        </p:attrNameLst>
                                      </p:cBhvr>
                                      <p:to>
                                        <p:strVal val="hidden"/>
                                      </p:to>
                                    </p:set>
                                  </p:childTnLst>
                                </p:cTn>
                              </p:par>
                              <p:par>
                                <p:cTn id="220" presetID="1" presetClass="exit" presetSubtype="0" fill="hold" nodeType="withEffect">
                                  <p:stCondLst>
                                    <p:cond delay="0"/>
                                  </p:stCondLst>
                                  <p:childTnLst>
                                    <p:set>
                                      <p:cBhvr>
                                        <p:cTn id="221" dur="1" fill="hold">
                                          <p:stCondLst>
                                            <p:cond delay="0"/>
                                          </p:stCondLst>
                                        </p:cTn>
                                        <p:tgtEl>
                                          <p:spTgt spid="1008643"/>
                                        </p:tgtEl>
                                        <p:attrNameLst>
                                          <p:attrName>style.visibility</p:attrName>
                                        </p:attrNameLst>
                                      </p:cBhvr>
                                      <p:to>
                                        <p:strVal val="hidden"/>
                                      </p:to>
                                    </p:set>
                                  </p:childTnLst>
                                </p:cTn>
                              </p:par>
                              <p:par>
                                <p:cTn id="222" presetID="1" presetClass="exit" presetSubtype="0" fill="hold" nodeType="withEffect">
                                  <p:stCondLst>
                                    <p:cond delay="0"/>
                                  </p:stCondLst>
                                  <p:childTnLst>
                                    <p:set>
                                      <p:cBhvr>
                                        <p:cTn id="223" dur="1" fill="hold">
                                          <p:stCondLst>
                                            <p:cond delay="0"/>
                                          </p:stCondLst>
                                        </p:cTn>
                                        <p:tgtEl>
                                          <p:spTgt spid="1008680"/>
                                        </p:tgtEl>
                                        <p:attrNameLst>
                                          <p:attrName>style.visibility</p:attrName>
                                        </p:attrNameLst>
                                      </p:cBhvr>
                                      <p:to>
                                        <p:strVal val="hidden"/>
                                      </p:to>
                                    </p:set>
                                  </p:childTnLst>
                                </p:cTn>
                              </p:par>
                              <p:par>
                                <p:cTn id="224" presetID="1" presetClass="exit" presetSubtype="0" fill="hold" nodeType="withEffect">
                                  <p:stCondLst>
                                    <p:cond delay="0"/>
                                  </p:stCondLst>
                                  <p:childTnLst>
                                    <p:set>
                                      <p:cBhvr>
                                        <p:cTn id="225" dur="1" fill="hold">
                                          <p:stCondLst>
                                            <p:cond delay="0"/>
                                          </p:stCondLst>
                                        </p:cTn>
                                        <p:tgtEl>
                                          <p:spTgt spid="1008681"/>
                                        </p:tgtEl>
                                        <p:attrNameLst>
                                          <p:attrName>style.visibility</p:attrName>
                                        </p:attrNameLst>
                                      </p:cBhvr>
                                      <p:to>
                                        <p:strVal val="hidden"/>
                                      </p:to>
                                    </p:set>
                                  </p:childTnLst>
                                </p:cTn>
                              </p:par>
                              <p:par>
                                <p:cTn id="226" presetID="1" presetClass="exit" presetSubtype="0" fill="hold" nodeType="withEffect">
                                  <p:stCondLst>
                                    <p:cond delay="0"/>
                                  </p:stCondLst>
                                  <p:childTnLst>
                                    <p:set>
                                      <p:cBhvr>
                                        <p:cTn id="227" dur="1" fill="hold">
                                          <p:stCondLst>
                                            <p:cond delay="0"/>
                                          </p:stCondLst>
                                        </p:cTn>
                                        <p:tgtEl>
                                          <p:spTgt spid="1008678"/>
                                        </p:tgtEl>
                                        <p:attrNameLst>
                                          <p:attrName>style.visibility</p:attrName>
                                        </p:attrNameLst>
                                      </p:cBhvr>
                                      <p:to>
                                        <p:strVal val="hidden"/>
                                      </p:to>
                                    </p:set>
                                  </p:childTnLst>
                                </p:cTn>
                              </p:par>
                              <p:par>
                                <p:cTn id="228" presetID="1" presetClass="exit" presetSubtype="0" fill="hold" nodeType="withEffect">
                                  <p:stCondLst>
                                    <p:cond delay="0"/>
                                  </p:stCondLst>
                                  <p:childTnLst>
                                    <p:set>
                                      <p:cBhvr>
                                        <p:cTn id="229" dur="1" fill="hold">
                                          <p:stCondLst>
                                            <p:cond delay="0"/>
                                          </p:stCondLst>
                                        </p:cTn>
                                        <p:tgtEl>
                                          <p:spTgt spid="1008679"/>
                                        </p:tgtEl>
                                        <p:attrNameLst>
                                          <p:attrName>style.visibility</p:attrName>
                                        </p:attrNameLst>
                                      </p:cBhvr>
                                      <p:to>
                                        <p:strVal val="hidden"/>
                                      </p:to>
                                    </p:set>
                                  </p:childTnLst>
                                </p:cTn>
                              </p:par>
                              <p:par>
                                <p:cTn id="230" presetID="1" presetClass="exit" presetSubtype="0" fill="hold" grpId="1" nodeType="withEffect">
                                  <p:stCondLst>
                                    <p:cond delay="0"/>
                                  </p:stCondLst>
                                  <p:childTnLst>
                                    <p:set>
                                      <p:cBhvr>
                                        <p:cTn id="231" dur="1" fill="hold">
                                          <p:stCondLst>
                                            <p:cond delay="0"/>
                                          </p:stCondLst>
                                        </p:cTn>
                                        <p:tgtEl>
                                          <p:spTgt spid="1008682"/>
                                        </p:tgtEl>
                                        <p:attrNameLst>
                                          <p:attrName>style.visibility</p:attrName>
                                        </p:attrNameLst>
                                      </p:cBhvr>
                                      <p:to>
                                        <p:strVal val="hidden"/>
                                      </p:to>
                                    </p:set>
                                  </p:childTnLst>
                                </p:cTn>
                              </p:par>
                              <p:par>
                                <p:cTn id="232" presetID="1" presetClass="exit" presetSubtype="0" fill="hold" grpId="2" nodeType="withEffect">
                                  <p:stCondLst>
                                    <p:cond delay="0"/>
                                  </p:stCondLst>
                                  <p:childTnLst>
                                    <p:set>
                                      <p:cBhvr>
                                        <p:cTn id="233" dur="1" fill="hold">
                                          <p:stCondLst>
                                            <p:cond delay="0"/>
                                          </p:stCondLst>
                                        </p:cTn>
                                        <p:tgtEl>
                                          <p:spTgt spid="1008688"/>
                                        </p:tgtEl>
                                        <p:attrNameLst>
                                          <p:attrName>style.visibility</p:attrName>
                                        </p:attrNameLst>
                                      </p:cBhvr>
                                      <p:to>
                                        <p:strVal val="hidden"/>
                                      </p:to>
                                    </p:set>
                                  </p:childTnLst>
                                </p:cTn>
                              </p:par>
                              <p:par>
                                <p:cTn id="234" presetID="1" presetClass="exit" presetSubtype="0" fill="hold" nodeType="withEffect">
                                  <p:stCondLst>
                                    <p:cond delay="0"/>
                                  </p:stCondLst>
                                  <p:childTnLst>
                                    <p:set>
                                      <p:cBhvr>
                                        <p:cTn id="235" dur="1" fill="hold">
                                          <p:stCondLst>
                                            <p:cond delay="0"/>
                                          </p:stCondLst>
                                        </p:cTn>
                                        <p:tgtEl>
                                          <p:spTgt spid="1008687"/>
                                        </p:tgtEl>
                                        <p:attrNameLst>
                                          <p:attrName>style.visibility</p:attrName>
                                        </p:attrNameLst>
                                      </p:cBhvr>
                                      <p:to>
                                        <p:strVal val="hidden"/>
                                      </p:to>
                                    </p:set>
                                  </p:childTnLst>
                                </p:cTn>
                              </p:par>
                            </p:childTnLst>
                          </p:cTn>
                        </p:par>
                        <p:par>
                          <p:cTn id="236" fill="hold" nodeType="afterGroup">
                            <p:stCondLst>
                              <p:cond delay="0"/>
                            </p:stCondLst>
                            <p:childTnLst>
                              <p:par>
                                <p:cTn id="237" presetID="10" presetClass="entr" presetSubtype="0" fill="hold" nodeType="afterEffect">
                                  <p:stCondLst>
                                    <p:cond delay="0"/>
                                  </p:stCondLst>
                                  <p:childTnLst>
                                    <p:set>
                                      <p:cBhvr>
                                        <p:cTn id="238" dur="1" fill="hold">
                                          <p:stCondLst>
                                            <p:cond delay="0"/>
                                          </p:stCondLst>
                                        </p:cTn>
                                        <p:tgtEl>
                                          <p:spTgt spid="1008691"/>
                                        </p:tgtEl>
                                        <p:attrNameLst>
                                          <p:attrName>style.visibility</p:attrName>
                                        </p:attrNameLst>
                                      </p:cBhvr>
                                      <p:to>
                                        <p:strVal val="visible"/>
                                      </p:to>
                                    </p:set>
                                    <p:animEffect transition="in" filter="fade">
                                      <p:cBhvr>
                                        <p:cTn id="239" dur="500"/>
                                        <p:tgtEl>
                                          <p:spTgt spid="1008691"/>
                                        </p:tgtEl>
                                      </p:cBhvr>
                                    </p:animEffect>
                                  </p:childTnLst>
                                </p:cTn>
                              </p:par>
                            </p:childTnLst>
                          </p:cTn>
                        </p:par>
                        <p:par>
                          <p:cTn id="240" fill="hold" nodeType="afterGroup">
                            <p:stCondLst>
                              <p:cond delay="500"/>
                            </p:stCondLst>
                            <p:childTnLst>
                              <p:par>
                                <p:cTn id="241" presetID="1" presetClass="entr" presetSubtype="0" fill="hold" grpId="2" nodeType="afterEffect">
                                  <p:stCondLst>
                                    <p:cond delay="0"/>
                                  </p:stCondLst>
                                  <p:childTnLst>
                                    <p:set>
                                      <p:cBhvr>
                                        <p:cTn id="242" dur="1" fill="hold">
                                          <p:stCondLst>
                                            <p:cond delay="0"/>
                                          </p:stCondLst>
                                        </p:cTn>
                                        <p:tgtEl>
                                          <p:spTgt spid="1008683"/>
                                        </p:tgtEl>
                                        <p:attrNameLst>
                                          <p:attrName>style.visibility</p:attrName>
                                        </p:attrNameLst>
                                      </p:cBhvr>
                                      <p:to>
                                        <p:strVal val="visible"/>
                                      </p:to>
                                    </p:set>
                                  </p:childTnLst>
                                </p:cTn>
                              </p:par>
                            </p:childTnLst>
                          </p:cTn>
                        </p:par>
                        <p:par>
                          <p:cTn id="243" fill="hold" nodeType="afterGroup">
                            <p:stCondLst>
                              <p:cond delay="500"/>
                            </p:stCondLst>
                            <p:childTnLst>
                              <p:par>
                                <p:cTn id="244" presetID="27" presetClass="entr" presetSubtype="0" fill="hold" grpId="0" nodeType="afterEffect">
                                  <p:stCondLst>
                                    <p:cond delay="0"/>
                                  </p:stCondLst>
                                  <p:iterate type="lt">
                                    <p:tmPct val="50000"/>
                                  </p:iterate>
                                  <p:childTnLst>
                                    <p:set>
                                      <p:cBhvr>
                                        <p:cTn id="245" dur="1" fill="hold">
                                          <p:stCondLst>
                                            <p:cond delay="0"/>
                                          </p:stCondLst>
                                        </p:cTn>
                                        <p:tgtEl>
                                          <p:spTgt spid="1008690"/>
                                        </p:tgtEl>
                                        <p:attrNameLst>
                                          <p:attrName>style.visibility</p:attrName>
                                        </p:attrNameLst>
                                      </p:cBhvr>
                                      <p:to>
                                        <p:strVal val="visible"/>
                                      </p:to>
                                    </p:set>
                                    <p:anim calcmode="discrete" valueType="clr">
                                      <p:cBhvr override="childStyle">
                                        <p:cTn id="246" dur="80"/>
                                        <p:tgtEl>
                                          <p:spTgt spid="1008690"/>
                                        </p:tgtEl>
                                        <p:attrNameLst>
                                          <p:attrName>style.color</p:attrName>
                                        </p:attrNameLst>
                                      </p:cBhvr>
                                      <p:tavLst>
                                        <p:tav tm="0">
                                          <p:val>
                                            <p:clrVal>
                                              <a:schemeClr val="accent2"/>
                                            </p:clrVal>
                                          </p:val>
                                        </p:tav>
                                        <p:tav tm="50000">
                                          <p:val>
                                            <p:clrVal>
                                              <a:schemeClr val="hlink"/>
                                            </p:clrVal>
                                          </p:val>
                                        </p:tav>
                                      </p:tavLst>
                                    </p:anim>
                                    <p:anim calcmode="discrete" valueType="clr">
                                      <p:cBhvr>
                                        <p:cTn id="247" dur="80"/>
                                        <p:tgtEl>
                                          <p:spTgt spid="1008690"/>
                                        </p:tgtEl>
                                        <p:attrNameLst>
                                          <p:attrName>fillcolor</p:attrName>
                                        </p:attrNameLst>
                                      </p:cBhvr>
                                      <p:tavLst>
                                        <p:tav tm="0">
                                          <p:val>
                                            <p:clrVal>
                                              <a:schemeClr val="accent2"/>
                                            </p:clrVal>
                                          </p:val>
                                        </p:tav>
                                        <p:tav tm="50000">
                                          <p:val>
                                            <p:clrVal>
                                              <a:schemeClr val="hlink"/>
                                            </p:clrVal>
                                          </p:val>
                                        </p:tav>
                                      </p:tavLst>
                                    </p:anim>
                                    <p:set>
                                      <p:cBhvr>
                                        <p:cTn id="248" dur="80"/>
                                        <p:tgtEl>
                                          <p:spTgt spid="100869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8652" grpId="0"/>
      <p:bldP spid="1008652" grpId="1"/>
      <p:bldP spid="1008659" grpId="0"/>
      <p:bldP spid="1008659" grpId="1"/>
      <p:bldP spid="1008664" grpId="0" animBg="1"/>
      <p:bldP spid="1008664" grpId="1" animBg="1"/>
      <p:bldP spid="1008672" grpId="0" animBg="1"/>
      <p:bldP spid="1008672" grpId="1" animBg="1"/>
      <p:bldP spid="1008673" grpId="0" animBg="1"/>
      <p:bldP spid="1008673" grpId="1" animBg="1"/>
      <p:bldP spid="1008674" grpId="0" animBg="1"/>
      <p:bldP spid="1008674" grpId="1" animBg="1"/>
      <p:bldP spid="1008682" grpId="0" animBg="1"/>
      <p:bldP spid="1008682" grpId="1" animBg="1"/>
      <p:bldP spid="1008683" grpId="0" animBg="1"/>
      <p:bldP spid="1008683" grpId="1" animBg="1"/>
      <p:bldP spid="1008683" grpId="2" animBg="1"/>
      <p:bldP spid="1008688" grpId="0"/>
      <p:bldP spid="1008688" grpId="1"/>
      <p:bldP spid="1008688" grpId="2"/>
      <p:bldP spid="1008689" grpId="0"/>
      <p:bldP spid="1008689" grpId="1"/>
      <p:bldP spid="1008689" grpId="2"/>
      <p:bldP spid="100869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2738" name="Rectangle 2"/>
          <p:cNvSpPr>
            <a:spLocks noGrp="1" noChangeArrowheads="1"/>
          </p:cNvSpPr>
          <p:nvPr>
            <p:ph type="title"/>
          </p:nvPr>
        </p:nvSpPr>
        <p:spPr/>
        <p:txBody>
          <a:bodyPr/>
          <a:lstStyle/>
          <a:p>
            <a:r>
              <a:rPr lang="en-US"/>
              <a:t>Nhắc lại về Chữ ký điện tử</a:t>
            </a:r>
          </a:p>
        </p:txBody>
      </p:sp>
      <p:sp>
        <p:nvSpPr>
          <p:cNvPr id="1012789" name="Rectangle 53"/>
          <p:cNvSpPr>
            <a:spLocks noChangeArrowheads="1"/>
          </p:cNvSpPr>
          <p:nvPr/>
        </p:nvSpPr>
        <p:spPr bwMode="auto">
          <a:xfrm>
            <a:off x="990600" y="1219200"/>
            <a:ext cx="7772400" cy="57150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47675" indent="-447675" eaLnBrk="1" hangingPunct="1">
              <a:lnSpc>
                <a:spcPct val="90000"/>
              </a:lnSpc>
              <a:spcBef>
                <a:spcPct val="30000"/>
              </a:spcBef>
              <a:buClr>
                <a:schemeClr val="tx2"/>
              </a:buClr>
              <a:buFont typeface="Wingdings 2" pitchFamily="18" charset="2"/>
              <a:buNone/>
            </a:pPr>
            <a:r>
              <a:rPr lang="en-US" sz="2800">
                <a:effectLst>
                  <a:outerShdw blurRad="38100" dist="38100" dir="2700000" algn="tl">
                    <a:srgbClr val="FFFFFF"/>
                  </a:outerShdw>
                </a:effectLst>
                <a:latin typeface="Times New Roman" pitchFamily="18" charset="0"/>
              </a:rPr>
              <a:t>Tạo chữ ký</a:t>
            </a:r>
          </a:p>
        </p:txBody>
      </p:sp>
      <p:grpSp>
        <p:nvGrpSpPr>
          <p:cNvPr id="1012790" name="Group 54"/>
          <p:cNvGrpSpPr>
            <a:grpSpLocks/>
          </p:cNvGrpSpPr>
          <p:nvPr/>
        </p:nvGrpSpPr>
        <p:grpSpPr bwMode="auto">
          <a:xfrm>
            <a:off x="1066800" y="1676400"/>
            <a:ext cx="7543800" cy="4883150"/>
            <a:chOff x="624" y="816"/>
            <a:chExt cx="4752" cy="3076"/>
          </a:xfrm>
        </p:grpSpPr>
        <p:pic>
          <p:nvPicPr>
            <p:cNvPr id="1012791" name="Picture 55" descr="mess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2" y="1049"/>
              <a:ext cx="768" cy="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2792" name="Text Box 56"/>
            <p:cNvSpPr txBox="1">
              <a:spLocks noChangeArrowheads="1"/>
            </p:cNvSpPr>
            <p:nvPr/>
          </p:nvSpPr>
          <p:spPr bwMode="auto">
            <a:xfrm>
              <a:off x="672" y="816"/>
              <a:ext cx="768" cy="21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a:solidFill>
                    <a:srgbClr val="000099"/>
                  </a:solidFill>
                  <a:effectLst/>
                  <a:latin typeface="Arial" pitchFamily="34" charset="0"/>
                  <a:cs typeface="Arial" pitchFamily="34" charset="0"/>
                </a:rPr>
                <a:t>Dữ liệu</a:t>
              </a:r>
            </a:p>
          </p:txBody>
        </p:sp>
        <p:sp>
          <p:nvSpPr>
            <p:cNvPr id="1012793" name="Text Box 57"/>
            <p:cNvSpPr txBox="1">
              <a:spLocks noChangeArrowheads="1"/>
            </p:cNvSpPr>
            <p:nvPr/>
          </p:nvSpPr>
          <p:spPr bwMode="auto">
            <a:xfrm>
              <a:off x="624" y="2208"/>
              <a:ext cx="864" cy="213"/>
            </a:xfrm>
            <a:prstGeom prst="rect">
              <a:avLst/>
            </a:prstGeom>
            <a:gradFill rotWithShape="1">
              <a:gsLst>
                <a:gs pos="0">
                  <a:srgbClr val="66CCFF">
                    <a:gamma/>
                    <a:shade val="46275"/>
                    <a:invGamma/>
                  </a:srgbClr>
                </a:gs>
                <a:gs pos="100000">
                  <a:srgbClr val="66CC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b="1">
                  <a:solidFill>
                    <a:srgbClr val="FFFF00"/>
                  </a:solidFill>
                  <a:effectLst/>
                  <a:latin typeface="Arial" pitchFamily="34" charset="0"/>
                  <a:cs typeface="Arial" pitchFamily="34" charset="0"/>
                </a:rPr>
                <a:t>Hash</a:t>
              </a:r>
            </a:p>
          </p:txBody>
        </p:sp>
        <p:sp>
          <p:nvSpPr>
            <p:cNvPr id="1012794" name="AutoShape 58"/>
            <p:cNvSpPr>
              <a:spLocks noChangeArrowheads="1"/>
            </p:cNvSpPr>
            <p:nvPr/>
          </p:nvSpPr>
          <p:spPr bwMode="auto">
            <a:xfrm>
              <a:off x="864" y="1872"/>
              <a:ext cx="384" cy="240"/>
            </a:xfrm>
            <a:prstGeom prst="downArrow">
              <a:avLst>
                <a:gd name="adj1" fmla="val 50000"/>
                <a:gd name="adj2" fmla="val 25000"/>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Arial" pitchFamily="34" charset="0"/>
                <a:cs typeface="Arial" pitchFamily="34" charset="0"/>
              </a:endParaRPr>
            </a:p>
          </p:txBody>
        </p:sp>
        <p:sp>
          <p:nvSpPr>
            <p:cNvPr id="1012795" name="Text Box 59"/>
            <p:cNvSpPr txBox="1">
              <a:spLocks noChangeArrowheads="1"/>
            </p:cNvSpPr>
            <p:nvPr/>
          </p:nvSpPr>
          <p:spPr bwMode="auto">
            <a:xfrm>
              <a:off x="1968" y="2208"/>
              <a:ext cx="1056" cy="213"/>
            </a:xfrm>
            <a:prstGeom prst="rect">
              <a:avLst/>
            </a:prstGeom>
            <a:gradFill rotWithShape="1">
              <a:gsLst>
                <a:gs pos="0">
                  <a:srgbClr val="66CCFF">
                    <a:gamma/>
                    <a:shade val="46275"/>
                    <a:invGamma/>
                  </a:srgbClr>
                </a:gs>
                <a:gs pos="100000">
                  <a:srgbClr val="66CC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b="1">
                  <a:solidFill>
                    <a:srgbClr val="FFFF00"/>
                  </a:solidFill>
                  <a:effectLst/>
                  <a:latin typeface="Arial" pitchFamily="34" charset="0"/>
                  <a:cs typeface="Arial" pitchFamily="34" charset="0"/>
                </a:rPr>
                <a:t>MessageHash</a:t>
              </a:r>
            </a:p>
          </p:txBody>
        </p:sp>
        <p:sp>
          <p:nvSpPr>
            <p:cNvPr id="1012796" name="AutoShape 60"/>
            <p:cNvSpPr>
              <a:spLocks noChangeArrowheads="1"/>
            </p:cNvSpPr>
            <p:nvPr/>
          </p:nvSpPr>
          <p:spPr bwMode="auto">
            <a:xfrm>
              <a:off x="1536" y="2112"/>
              <a:ext cx="288" cy="432"/>
            </a:xfrm>
            <a:prstGeom prst="rightArrow">
              <a:avLst>
                <a:gd name="adj1" fmla="val 50000"/>
                <a:gd name="adj2" fmla="val 25000"/>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Arial" pitchFamily="34" charset="0"/>
                <a:cs typeface="Arial" pitchFamily="34" charset="0"/>
              </a:endParaRPr>
            </a:p>
          </p:txBody>
        </p:sp>
        <p:sp>
          <p:nvSpPr>
            <p:cNvPr id="1012797" name="Text Box 61"/>
            <p:cNvSpPr txBox="1">
              <a:spLocks noChangeArrowheads="1"/>
            </p:cNvSpPr>
            <p:nvPr/>
          </p:nvSpPr>
          <p:spPr bwMode="auto">
            <a:xfrm>
              <a:off x="3456" y="2198"/>
              <a:ext cx="624" cy="213"/>
            </a:xfrm>
            <a:prstGeom prst="rect">
              <a:avLst/>
            </a:prstGeom>
            <a:gradFill rotWithShape="1">
              <a:gsLst>
                <a:gs pos="0">
                  <a:srgbClr val="66CCFF">
                    <a:gamma/>
                    <a:shade val="46275"/>
                    <a:invGamma/>
                  </a:srgbClr>
                </a:gs>
                <a:gs pos="100000">
                  <a:srgbClr val="66CC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b="1">
                  <a:solidFill>
                    <a:srgbClr val="FFFF00"/>
                  </a:solidFill>
                  <a:effectLst/>
                  <a:latin typeface="Arial" pitchFamily="34" charset="0"/>
                  <a:cs typeface="Arial" pitchFamily="34" charset="0"/>
                </a:rPr>
                <a:t>Sign</a:t>
              </a:r>
            </a:p>
          </p:txBody>
        </p:sp>
        <p:sp>
          <p:nvSpPr>
            <p:cNvPr id="1012798" name="Text Box 62"/>
            <p:cNvSpPr txBox="1">
              <a:spLocks noChangeArrowheads="1"/>
            </p:cNvSpPr>
            <p:nvPr/>
          </p:nvSpPr>
          <p:spPr bwMode="auto">
            <a:xfrm>
              <a:off x="4512" y="2208"/>
              <a:ext cx="864" cy="213"/>
            </a:xfrm>
            <a:prstGeom prst="rect">
              <a:avLst/>
            </a:prstGeom>
            <a:gradFill rotWithShape="1">
              <a:gsLst>
                <a:gs pos="0">
                  <a:srgbClr val="66CCFF">
                    <a:gamma/>
                    <a:shade val="46275"/>
                    <a:invGamma/>
                  </a:srgbClr>
                </a:gs>
                <a:gs pos="100000">
                  <a:srgbClr val="66CC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b="1">
                  <a:solidFill>
                    <a:srgbClr val="FFFF00"/>
                  </a:solidFill>
                  <a:effectLst/>
                  <a:latin typeface="Arial" pitchFamily="34" charset="0"/>
                  <a:cs typeface="Arial" pitchFamily="34" charset="0"/>
                </a:rPr>
                <a:t>Signature</a:t>
              </a:r>
            </a:p>
          </p:txBody>
        </p:sp>
        <p:pic>
          <p:nvPicPr>
            <p:cNvPr id="1012799" name="Picture 63" descr="key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08" y="3024"/>
              <a:ext cx="720" cy="56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12800" name="Picture 64" descr="mess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2" y="1056"/>
              <a:ext cx="768" cy="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2801" name="Text Box 65"/>
            <p:cNvSpPr txBox="1">
              <a:spLocks noChangeArrowheads="1"/>
            </p:cNvSpPr>
            <p:nvPr/>
          </p:nvSpPr>
          <p:spPr bwMode="auto">
            <a:xfrm>
              <a:off x="3456" y="3679"/>
              <a:ext cx="814" cy="21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600">
                  <a:solidFill>
                    <a:srgbClr val="000099"/>
                  </a:solidFill>
                  <a:effectLst/>
                  <a:latin typeface="Arial" pitchFamily="34" charset="0"/>
                  <a:cs typeface="Arial" pitchFamily="34" charset="0"/>
                </a:rPr>
                <a:t>Khoá bí mật</a:t>
              </a:r>
            </a:p>
          </p:txBody>
        </p:sp>
        <p:sp>
          <p:nvSpPr>
            <p:cNvPr id="1012802" name="AutoShape 66"/>
            <p:cNvSpPr>
              <a:spLocks noChangeArrowheads="1"/>
            </p:cNvSpPr>
            <p:nvPr/>
          </p:nvSpPr>
          <p:spPr bwMode="auto">
            <a:xfrm>
              <a:off x="3648" y="2592"/>
              <a:ext cx="384" cy="336"/>
            </a:xfrm>
            <a:prstGeom prst="upArrow">
              <a:avLst>
                <a:gd name="adj1" fmla="val 50000"/>
                <a:gd name="adj2" fmla="val 25000"/>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Arial" pitchFamily="34" charset="0"/>
                <a:cs typeface="Arial" pitchFamily="34" charset="0"/>
              </a:endParaRPr>
            </a:p>
          </p:txBody>
        </p:sp>
        <p:sp>
          <p:nvSpPr>
            <p:cNvPr id="1012803" name="AutoShape 67"/>
            <p:cNvSpPr>
              <a:spLocks noChangeArrowheads="1"/>
            </p:cNvSpPr>
            <p:nvPr/>
          </p:nvSpPr>
          <p:spPr bwMode="auto">
            <a:xfrm>
              <a:off x="2640" y="1200"/>
              <a:ext cx="912" cy="432"/>
            </a:xfrm>
            <a:prstGeom prst="rightArrow">
              <a:avLst>
                <a:gd name="adj1" fmla="val 50000"/>
                <a:gd name="adj2" fmla="val 52778"/>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Arial" pitchFamily="34" charset="0"/>
                <a:cs typeface="Arial" pitchFamily="34" charset="0"/>
              </a:endParaRPr>
            </a:p>
          </p:txBody>
        </p:sp>
        <p:sp>
          <p:nvSpPr>
            <p:cNvPr id="1012804" name="Text Box 68"/>
            <p:cNvSpPr txBox="1">
              <a:spLocks noChangeArrowheads="1"/>
            </p:cNvSpPr>
            <p:nvPr/>
          </p:nvSpPr>
          <p:spPr bwMode="auto">
            <a:xfrm>
              <a:off x="4512" y="816"/>
              <a:ext cx="768" cy="21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a:solidFill>
                    <a:srgbClr val="000099"/>
                  </a:solidFill>
                  <a:effectLst/>
                  <a:latin typeface="Arial" pitchFamily="34" charset="0"/>
                  <a:cs typeface="Arial" pitchFamily="34" charset="0"/>
                </a:rPr>
                <a:t>Dữ liệu</a:t>
              </a:r>
            </a:p>
          </p:txBody>
        </p:sp>
        <p:sp>
          <p:nvSpPr>
            <p:cNvPr id="1012805" name="AutoShape 69"/>
            <p:cNvSpPr>
              <a:spLocks noChangeArrowheads="1"/>
            </p:cNvSpPr>
            <p:nvPr/>
          </p:nvSpPr>
          <p:spPr bwMode="auto">
            <a:xfrm>
              <a:off x="3072" y="2112"/>
              <a:ext cx="288" cy="432"/>
            </a:xfrm>
            <a:prstGeom prst="rightArrow">
              <a:avLst>
                <a:gd name="adj1" fmla="val 50000"/>
                <a:gd name="adj2" fmla="val 25000"/>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Arial" pitchFamily="34" charset="0"/>
                <a:cs typeface="Arial" pitchFamily="34" charset="0"/>
              </a:endParaRPr>
            </a:p>
          </p:txBody>
        </p:sp>
        <p:sp>
          <p:nvSpPr>
            <p:cNvPr id="1012806" name="AutoShape 70"/>
            <p:cNvSpPr>
              <a:spLocks noChangeArrowheads="1"/>
            </p:cNvSpPr>
            <p:nvPr/>
          </p:nvSpPr>
          <p:spPr bwMode="auto">
            <a:xfrm>
              <a:off x="4176" y="2112"/>
              <a:ext cx="288" cy="432"/>
            </a:xfrm>
            <a:prstGeom prst="rightArrow">
              <a:avLst>
                <a:gd name="adj1" fmla="val 50000"/>
                <a:gd name="adj2" fmla="val 25000"/>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Arial" pitchFamily="34" charset="0"/>
                <a:cs typeface="Arial" pitchFamily="34" charset="0"/>
              </a:endParaRPr>
            </a:p>
          </p:txBody>
        </p:sp>
      </p:grpSp>
      <p:sp>
        <p:nvSpPr>
          <p:cNvPr id="22"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4</a:t>
            </a:fld>
            <a:endParaRPr lang="en-US" dirty="0">
              <a:latin typeface="+mn-lt"/>
            </a:endParaRPr>
          </a:p>
        </p:txBody>
      </p:sp>
    </p:spTree>
    <p:extLst>
      <p:ext uri="{BB962C8B-B14F-4D97-AF65-F5344CB8AC3E}">
        <p14:creationId xmlns:p14="http://schemas.microsoft.com/office/powerpoint/2010/main" val="1833150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786" name="Rectangle 2"/>
          <p:cNvSpPr>
            <a:spLocks noGrp="1" noChangeArrowheads="1"/>
          </p:cNvSpPr>
          <p:nvPr>
            <p:ph type="title"/>
          </p:nvPr>
        </p:nvSpPr>
        <p:spPr/>
        <p:txBody>
          <a:bodyPr/>
          <a:lstStyle/>
          <a:p>
            <a:r>
              <a:rPr lang="en-US"/>
              <a:t>Nhắc lại về Chữ ký điện tử</a:t>
            </a:r>
          </a:p>
        </p:txBody>
      </p:sp>
      <p:sp>
        <p:nvSpPr>
          <p:cNvPr id="1014788" name="Rectangle 4"/>
          <p:cNvSpPr>
            <a:spLocks noChangeArrowheads="1"/>
          </p:cNvSpPr>
          <p:nvPr/>
        </p:nvSpPr>
        <p:spPr bwMode="auto">
          <a:xfrm>
            <a:off x="1371600" y="1219200"/>
            <a:ext cx="7772400" cy="57150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47675" indent="-447675" eaLnBrk="1" hangingPunct="1">
              <a:lnSpc>
                <a:spcPct val="90000"/>
              </a:lnSpc>
              <a:spcBef>
                <a:spcPct val="30000"/>
              </a:spcBef>
              <a:buClr>
                <a:schemeClr val="tx2"/>
              </a:buClr>
              <a:buFont typeface="Wingdings 2" pitchFamily="18" charset="2"/>
              <a:buNone/>
            </a:pPr>
            <a:r>
              <a:rPr lang="en-US" sz="2400">
                <a:effectLst>
                  <a:outerShdw blurRad="38100" dist="38100" dir="2700000" algn="tl">
                    <a:srgbClr val="FFFFFF"/>
                  </a:outerShdw>
                </a:effectLst>
                <a:latin typeface="Arial" pitchFamily="34" charset="0"/>
                <a:cs typeface="Arial" pitchFamily="34" charset="0"/>
              </a:rPr>
              <a:t>Kiểm tra chữ ký</a:t>
            </a:r>
          </a:p>
        </p:txBody>
      </p:sp>
      <p:grpSp>
        <p:nvGrpSpPr>
          <p:cNvPr id="1014789" name="Group 5"/>
          <p:cNvGrpSpPr>
            <a:grpSpLocks/>
          </p:cNvGrpSpPr>
          <p:nvPr/>
        </p:nvGrpSpPr>
        <p:grpSpPr bwMode="auto">
          <a:xfrm>
            <a:off x="1752600" y="1600200"/>
            <a:ext cx="6324600" cy="4514850"/>
            <a:chOff x="1344" y="960"/>
            <a:chExt cx="3984" cy="2844"/>
          </a:xfrm>
        </p:grpSpPr>
        <p:sp>
          <p:nvSpPr>
            <p:cNvPr id="1014790" name="Text Box 6"/>
            <p:cNvSpPr txBox="1">
              <a:spLocks noChangeArrowheads="1"/>
            </p:cNvSpPr>
            <p:nvPr/>
          </p:nvSpPr>
          <p:spPr bwMode="auto">
            <a:xfrm>
              <a:off x="1392" y="960"/>
              <a:ext cx="768" cy="21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a:solidFill>
                    <a:srgbClr val="000099"/>
                  </a:solidFill>
                  <a:effectLst/>
                  <a:latin typeface="Arial" pitchFamily="34" charset="0"/>
                  <a:cs typeface="Arial" pitchFamily="34" charset="0"/>
                </a:rPr>
                <a:t>Dữ liệu</a:t>
              </a:r>
            </a:p>
          </p:txBody>
        </p:sp>
        <p:pic>
          <p:nvPicPr>
            <p:cNvPr id="1014791" name="Picture 7" descr="mess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2" y="1200"/>
              <a:ext cx="768" cy="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4792" name="AutoShape 8"/>
            <p:cNvSpPr>
              <a:spLocks noChangeArrowheads="1"/>
            </p:cNvSpPr>
            <p:nvPr/>
          </p:nvSpPr>
          <p:spPr bwMode="auto">
            <a:xfrm>
              <a:off x="2400" y="1344"/>
              <a:ext cx="624" cy="432"/>
            </a:xfrm>
            <a:prstGeom prst="rightArrow">
              <a:avLst>
                <a:gd name="adj1" fmla="val 50000"/>
                <a:gd name="adj2" fmla="val 36111"/>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Arial" pitchFamily="34" charset="0"/>
                <a:cs typeface="Arial" pitchFamily="34" charset="0"/>
              </a:endParaRPr>
            </a:p>
          </p:txBody>
        </p:sp>
        <p:sp>
          <p:nvSpPr>
            <p:cNvPr id="1014793" name="Text Box 9"/>
            <p:cNvSpPr txBox="1">
              <a:spLocks noChangeArrowheads="1"/>
            </p:cNvSpPr>
            <p:nvPr/>
          </p:nvSpPr>
          <p:spPr bwMode="auto">
            <a:xfrm>
              <a:off x="3312" y="1440"/>
              <a:ext cx="864" cy="213"/>
            </a:xfrm>
            <a:prstGeom prst="rect">
              <a:avLst/>
            </a:prstGeom>
            <a:gradFill rotWithShape="1">
              <a:gsLst>
                <a:gs pos="0">
                  <a:srgbClr val="66CCFF">
                    <a:gamma/>
                    <a:shade val="46275"/>
                    <a:invGamma/>
                  </a:srgbClr>
                </a:gs>
                <a:gs pos="100000">
                  <a:srgbClr val="66CC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b="1">
                  <a:solidFill>
                    <a:srgbClr val="FFFF00"/>
                  </a:solidFill>
                  <a:effectLst/>
                  <a:latin typeface="Arial" pitchFamily="34" charset="0"/>
                  <a:cs typeface="Arial" pitchFamily="34" charset="0"/>
                </a:rPr>
                <a:t>Hash</a:t>
              </a:r>
            </a:p>
          </p:txBody>
        </p:sp>
        <p:sp>
          <p:nvSpPr>
            <p:cNvPr id="1014794" name="AutoShape 10"/>
            <p:cNvSpPr>
              <a:spLocks noChangeArrowheads="1"/>
            </p:cNvSpPr>
            <p:nvPr/>
          </p:nvSpPr>
          <p:spPr bwMode="auto">
            <a:xfrm>
              <a:off x="3552" y="1824"/>
              <a:ext cx="384" cy="240"/>
            </a:xfrm>
            <a:prstGeom prst="downArrow">
              <a:avLst>
                <a:gd name="adj1" fmla="val 50000"/>
                <a:gd name="adj2" fmla="val 25000"/>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Arial" pitchFamily="34" charset="0"/>
                <a:cs typeface="Arial" pitchFamily="34" charset="0"/>
              </a:endParaRPr>
            </a:p>
          </p:txBody>
        </p:sp>
        <p:sp>
          <p:nvSpPr>
            <p:cNvPr id="1014795" name="Text Box 11"/>
            <p:cNvSpPr txBox="1">
              <a:spLocks noChangeArrowheads="1"/>
            </p:cNvSpPr>
            <p:nvPr/>
          </p:nvSpPr>
          <p:spPr bwMode="auto">
            <a:xfrm>
              <a:off x="3312" y="2198"/>
              <a:ext cx="864" cy="213"/>
            </a:xfrm>
            <a:prstGeom prst="rect">
              <a:avLst/>
            </a:prstGeom>
            <a:gradFill rotWithShape="1">
              <a:gsLst>
                <a:gs pos="0">
                  <a:srgbClr val="66CCFF">
                    <a:gamma/>
                    <a:shade val="46275"/>
                    <a:invGamma/>
                  </a:srgbClr>
                </a:gs>
                <a:gs pos="100000">
                  <a:srgbClr val="66CC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b="1">
                  <a:solidFill>
                    <a:srgbClr val="FFFF00"/>
                  </a:solidFill>
                  <a:effectLst/>
                  <a:latin typeface="Arial" pitchFamily="34" charset="0"/>
                  <a:cs typeface="Arial" pitchFamily="34" charset="0"/>
                </a:rPr>
                <a:t>Verify</a:t>
              </a:r>
            </a:p>
          </p:txBody>
        </p:sp>
        <p:sp>
          <p:nvSpPr>
            <p:cNvPr id="1014796" name="Text Box 12"/>
            <p:cNvSpPr txBox="1">
              <a:spLocks noChangeArrowheads="1"/>
            </p:cNvSpPr>
            <p:nvPr/>
          </p:nvSpPr>
          <p:spPr bwMode="auto">
            <a:xfrm>
              <a:off x="1344" y="2198"/>
              <a:ext cx="864" cy="213"/>
            </a:xfrm>
            <a:prstGeom prst="rect">
              <a:avLst/>
            </a:prstGeom>
            <a:gradFill rotWithShape="1">
              <a:gsLst>
                <a:gs pos="0">
                  <a:srgbClr val="66CCFF">
                    <a:gamma/>
                    <a:shade val="46275"/>
                    <a:invGamma/>
                  </a:srgbClr>
                </a:gs>
                <a:gs pos="100000">
                  <a:srgbClr val="66CC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b="1">
                  <a:solidFill>
                    <a:srgbClr val="FFFF00"/>
                  </a:solidFill>
                  <a:effectLst/>
                  <a:latin typeface="Arial" pitchFamily="34" charset="0"/>
                  <a:cs typeface="Arial" pitchFamily="34" charset="0"/>
                </a:rPr>
                <a:t>Signature</a:t>
              </a:r>
            </a:p>
          </p:txBody>
        </p:sp>
        <p:sp>
          <p:nvSpPr>
            <p:cNvPr id="1014797" name="AutoShape 13"/>
            <p:cNvSpPr>
              <a:spLocks noChangeArrowheads="1"/>
            </p:cNvSpPr>
            <p:nvPr/>
          </p:nvSpPr>
          <p:spPr bwMode="auto">
            <a:xfrm>
              <a:off x="2400" y="2112"/>
              <a:ext cx="624" cy="432"/>
            </a:xfrm>
            <a:prstGeom prst="rightArrow">
              <a:avLst>
                <a:gd name="adj1" fmla="val 50000"/>
                <a:gd name="adj2" fmla="val 36111"/>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Arial" pitchFamily="34" charset="0"/>
                <a:cs typeface="Arial" pitchFamily="34" charset="0"/>
              </a:endParaRPr>
            </a:p>
          </p:txBody>
        </p:sp>
        <p:pic>
          <p:nvPicPr>
            <p:cNvPr id="1014798" name="Picture 14" descr="key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6" y="3072"/>
              <a:ext cx="624" cy="48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14799" name="Text Box 15"/>
            <p:cNvSpPr txBox="1">
              <a:spLocks noChangeArrowheads="1"/>
            </p:cNvSpPr>
            <p:nvPr/>
          </p:nvSpPr>
          <p:spPr bwMode="auto">
            <a:xfrm>
              <a:off x="3264" y="3552"/>
              <a:ext cx="1488" cy="25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2000">
                  <a:solidFill>
                    <a:srgbClr val="000099"/>
                  </a:solidFill>
                  <a:effectLst/>
                  <a:latin typeface="Arial" pitchFamily="34" charset="0"/>
                  <a:cs typeface="Arial" pitchFamily="34" charset="0"/>
                </a:rPr>
                <a:t>Khoá công cộng</a:t>
              </a:r>
            </a:p>
          </p:txBody>
        </p:sp>
        <p:sp>
          <p:nvSpPr>
            <p:cNvPr id="1014800" name="AutoShape 16"/>
            <p:cNvSpPr>
              <a:spLocks noChangeArrowheads="1"/>
            </p:cNvSpPr>
            <p:nvPr/>
          </p:nvSpPr>
          <p:spPr bwMode="auto">
            <a:xfrm>
              <a:off x="3552" y="2592"/>
              <a:ext cx="384" cy="336"/>
            </a:xfrm>
            <a:prstGeom prst="upArrow">
              <a:avLst>
                <a:gd name="adj1" fmla="val 50000"/>
                <a:gd name="adj2" fmla="val 25000"/>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Arial" pitchFamily="34" charset="0"/>
                <a:cs typeface="Arial" pitchFamily="34" charset="0"/>
              </a:endParaRPr>
            </a:p>
          </p:txBody>
        </p:sp>
        <p:sp>
          <p:nvSpPr>
            <p:cNvPr id="1014801" name="AutoShape 17"/>
            <p:cNvSpPr>
              <a:spLocks noChangeArrowheads="1"/>
            </p:cNvSpPr>
            <p:nvPr/>
          </p:nvSpPr>
          <p:spPr bwMode="auto">
            <a:xfrm>
              <a:off x="4368" y="2112"/>
              <a:ext cx="432" cy="432"/>
            </a:xfrm>
            <a:prstGeom prst="rightArrow">
              <a:avLst>
                <a:gd name="adj1" fmla="val 50000"/>
                <a:gd name="adj2" fmla="val 25000"/>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Arial" pitchFamily="34" charset="0"/>
                <a:cs typeface="Arial" pitchFamily="34" charset="0"/>
              </a:endParaRPr>
            </a:p>
          </p:txBody>
        </p:sp>
        <p:sp>
          <p:nvSpPr>
            <p:cNvPr id="1014802" name="Text Box 18"/>
            <p:cNvSpPr txBox="1">
              <a:spLocks noChangeArrowheads="1"/>
            </p:cNvSpPr>
            <p:nvPr/>
          </p:nvSpPr>
          <p:spPr bwMode="auto">
            <a:xfrm>
              <a:off x="5040" y="1968"/>
              <a:ext cx="288" cy="58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5400">
                  <a:solidFill>
                    <a:srgbClr val="FF3300"/>
                  </a:solidFill>
                  <a:effectLst/>
                  <a:latin typeface="Arial" pitchFamily="34" charset="0"/>
                  <a:cs typeface="Arial" pitchFamily="34" charset="0"/>
                </a:rPr>
                <a:t>?</a:t>
              </a:r>
            </a:p>
          </p:txBody>
        </p:sp>
      </p:grpSp>
      <p:sp>
        <p:nvSpPr>
          <p:cNvPr id="18"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5</a:t>
            </a:fld>
            <a:endParaRPr lang="en-US" dirty="0">
              <a:latin typeface="+mn-lt"/>
            </a:endParaRPr>
          </a:p>
        </p:txBody>
      </p:sp>
    </p:spTree>
    <p:extLst>
      <p:ext uri="{BB962C8B-B14F-4D97-AF65-F5344CB8AC3E}">
        <p14:creationId xmlns:p14="http://schemas.microsoft.com/office/powerpoint/2010/main" val="2232102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5810" name="Rectangle 2"/>
          <p:cNvSpPr>
            <a:spLocks noGrp="1" noChangeArrowheads="1"/>
          </p:cNvSpPr>
          <p:nvPr>
            <p:ph type="title"/>
          </p:nvPr>
        </p:nvSpPr>
        <p:spPr/>
        <p:txBody>
          <a:bodyPr/>
          <a:lstStyle/>
          <a:p>
            <a:r>
              <a:rPr lang="en-US"/>
              <a:t>Demo2</a:t>
            </a:r>
          </a:p>
        </p:txBody>
      </p:sp>
      <p:grpSp>
        <p:nvGrpSpPr>
          <p:cNvPr id="1015846" name="Group 38"/>
          <p:cNvGrpSpPr>
            <a:grpSpLocks/>
          </p:cNvGrpSpPr>
          <p:nvPr/>
        </p:nvGrpSpPr>
        <p:grpSpPr bwMode="auto">
          <a:xfrm>
            <a:off x="533400" y="2743200"/>
            <a:ext cx="3124200" cy="4108450"/>
            <a:chOff x="1680" y="1200"/>
            <a:chExt cx="1968" cy="2588"/>
          </a:xfrm>
        </p:grpSpPr>
        <p:grpSp>
          <p:nvGrpSpPr>
            <p:cNvPr id="1015847" name="Group 39"/>
            <p:cNvGrpSpPr>
              <a:grpSpLocks/>
            </p:cNvGrpSpPr>
            <p:nvPr/>
          </p:nvGrpSpPr>
          <p:grpSpPr bwMode="auto">
            <a:xfrm>
              <a:off x="1680" y="1200"/>
              <a:ext cx="1897" cy="2448"/>
              <a:chOff x="3216" y="1584"/>
              <a:chExt cx="1897" cy="2448"/>
            </a:xfrm>
          </p:grpSpPr>
          <p:pic>
            <p:nvPicPr>
              <p:cNvPr id="1015848" name="Picture 40" descr="Picture1"/>
              <p:cNvPicPr>
                <a:picLocks noChangeAspect="1" noChangeArrowheads="1"/>
              </p:cNvPicPr>
              <p:nvPr/>
            </p:nvPicPr>
            <p:blipFill>
              <a:blip r:embed="rId2">
                <a:lum bright="24000"/>
                <a:extLst>
                  <a:ext uri="{28A0092B-C50C-407E-A947-70E740481C1C}">
                    <a14:useLocalDpi xmlns:a14="http://schemas.microsoft.com/office/drawing/2010/main" val="0"/>
                  </a:ext>
                </a:extLst>
              </a:blip>
              <a:srcRect/>
              <a:stretch>
                <a:fillRect/>
              </a:stretch>
            </p:blipFill>
            <p:spPr bwMode="auto">
              <a:xfrm>
                <a:off x="3216" y="1584"/>
                <a:ext cx="1897" cy="2448"/>
              </a:xfrm>
              <a:prstGeom prst="rect">
                <a:avLst/>
              </a:prstGeom>
              <a:noFill/>
              <a:extLst>
                <a:ext uri="{909E8E84-426E-40DD-AFC4-6F175D3DCCD1}">
                  <a14:hiddenFill xmlns:a14="http://schemas.microsoft.com/office/drawing/2010/main">
                    <a:solidFill>
                      <a:srgbClr val="FFFFFF"/>
                    </a:solidFill>
                  </a14:hiddenFill>
                </a:ext>
              </a:extLst>
            </p:spPr>
          </p:pic>
          <p:pic>
            <p:nvPicPr>
              <p:cNvPr id="1015849" name="Picture 41" descr="email - envel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6" y="1776"/>
                <a:ext cx="288" cy="288"/>
              </a:xfrm>
              <a:prstGeom prst="rect">
                <a:avLst/>
              </a:prstGeom>
              <a:noFill/>
              <a:extLst>
                <a:ext uri="{909E8E84-426E-40DD-AFC4-6F175D3DCCD1}">
                  <a14:hiddenFill xmlns:a14="http://schemas.microsoft.com/office/drawing/2010/main">
                    <a:solidFill>
                      <a:srgbClr val="FFFFFF"/>
                    </a:solidFill>
                  </a14:hiddenFill>
                </a:ext>
              </a:extLst>
            </p:spPr>
          </p:pic>
        </p:grpSp>
        <p:sp>
          <p:nvSpPr>
            <p:cNvPr id="1015850" name="Text Box 42"/>
            <p:cNvSpPr txBox="1">
              <a:spLocks noChangeArrowheads="1"/>
            </p:cNvSpPr>
            <p:nvPr/>
          </p:nvSpPr>
          <p:spPr bwMode="auto">
            <a:xfrm>
              <a:off x="1872" y="1728"/>
              <a:ext cx="1776" cy="206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600" b="1" i="1">
                  <a:effectLst/>
                  <a:latin typeface="Times New Roman" pitchFamily="18" charset="0"/>
                </a:rPr>
                <a:t>Người gửi:</a:t>
              </a:r>
              <a:r>
                <a:rPr lang="en-US" sz="1600">
                  <a:effectLst/>
                  <a:latin typeface="Times New Roman" pitchFamily="18" charset="0"/>
                </a:rPr>
                <a:t>    Văn phòng B</a:t>
              </a:r>
            </a:p>
            <a:p>
              <a:pPr eaLnBrk="1" hangingPunct="1">
                <a:spcBef>
                  <a:spcPct val="50000"/>
                </a:spcBef>
              </a:pPr>
              <a:r>
                <a:rPr lang="en-US" sz="1600" b="1" i="1">
                  <a:effectLst/>
                  <a:latin typeface="Times New Roman" pitchFamily="18" charset="0"/>
                </a:rPr>
                <a:t>Người nhận:</a:t>
              </a:r>
              <a:r>
                <a:rPr lang="en-US" sz="1600">
                  <a:effectLst/>
                  <a:latin typeface="Times New Roman" pitchFamily="18" charset="0"/>
                </a:rPr>
                <a:t> Ngân hàng A</a:t>
              </a:r>
            </a:p>
            <a:p>
              <a:pPr eaLnBrk="1" hangingPunct="1">
                <a:spcBef>
                  <a:spcPct val="50000"/>
                </a:spcBef>
              </a:pPr>
              <a:r>
                <a:rPr lang="en-US" sz="1600" b="1" i="1">
                  <a:effectLst/>
                  <a:latin typeface="Times New Roman" pitchFamily="18" charset="0"/>
                </a:rPr>
                <a:t>Ngày gửi:</a:t>
              </a:r>
              <a:r>
                <a:rPr lang="en-US" sz="1600">
                  <a:effectLst/>
                  <a:latin typeface="Times New Roman" pitchFamily="18" charset="0"/>
                </a:rPr>
                <a:t>      1 / 8 / 2003</a:t>
              </a:r>
            </a:p>
            <a:p>
              <a:pPr eaLnBrk="1" hangingPunct="1">
                <a:spcBef>
                  <a:spcPct val="50000"/>
                </a:spcBef>
              </a:pPr>
              <a:r>
                <a:rPr lang="en-US" sz="1600" b="1" i="1">
                  <a:effectLst/>
                  <a:latin typeface="Times New Roman" pitchFamily="18" charset="0"/>
                </a:rPr>
                <a:t>Nội dung:</a:t>
              </a:r>
              <a:r>
                <a:rPr lang="en-US" sz="1600">
                  <a:effectLst/>
                  <a:latin typeface="Times New Roman" pitchFamily="18" charset="0"/>
                </a:rPr>
                <a:t> </a:t>
              </a:r>
            </a:p>
            <a:p>
              <a:pPr eaLnBrk="1" hangingPunct="1">
                <a:spcBef>
                  <a:spcPct val="50000"/>
                </a:spcBef>
              </a:pPr>
              <a:r>
                <a:rPr lang="en-US" sz="1600">
                  <a:effectLst/>
                  <a:latin typeface="Times New Roman" pitchFamily="18" charset="0"/>
                </a:rPr>
                <a:t>……..</a:t>
              </a:r>
            </a:p>
            <a:p>
              <a:pPr eaLnBrk="1" hangingPunct="1">
                <a:spcBef>
                  <a:spcPct val="50000"/>
                </a:spcBef>
              </a:pPr>
              <a:r>
                <a:rPr lang="en-US" sz="1600">
                  <a:effectLst/>
                  <a:latin typeface="Times New Roman" pitchFamily="18" charset="0"/>
                </a:rPr>
                <a:t>Rút </a:t>
              </a:r>
              <a:r>
                <a:rPr lang="en-US" sz="1600">
                  <a:solidFill>
                    <a:srgbClr val="0000FF"/>
                  </a:solidFill>
                  <a:effectLst/>
                  <a:latin typeface="Times New Roman" pitchFamily="18" charset="0"/>
                </a:rPr>
                <a:t>$5,000,000</a:t>
              </a:r>
            </a:p>
            <a:p>
              <a:pPr eaLnBrk="1" hangingPunct="1">
                <a:spcBef>
                  <a:spcPct val="50000"/>
                </a:spcBef>
              </a:pPr>
              <a:r>
                <a:rPr lang="en-US" sz="1600">
                  <a:effectLst/>
                  <a:latin typeface="Times New Roman" pitchFamily="18" charset="0"/>
                </a:rPr>
                <a:t>Mã tài khoản: </a:t>
              </a:r>
              <a:r>
                <a:rPr lang="en-US" sz="1400">
                  <a:effectLst/>
                  <a:latin typeface="Times New Roman" pitchFamily="18" charset="0"/>
                </a:rPr>
                <a:t>NHB-212551245</a:t>
              </a:r>
            </a:p>
            <a:p>
              <a:pPr eaLnBrk="1" hangingPunct="1">
                <a:spcBef>
                  <a:spcPct val="50000"/>
                </a:spcBef>
              </a:pPr>
              <a:r>
                <a:rPr lang="en-US" sz="1600">
                  <a:effectLst/>
                  <a:latin typeface="Times New Roman" pitchFamily="18" charset="0"/>
                </a:rPr>
                <a:t>… ....</a:t>
              </a:r>
            </a:p>
            <a:p>
              <a:pPr eaLnBrk="1" hangingPunct="1">
                <a:spcBef>
                  <a:spcPct val="50000"/>
                </a:spcBef>
              </a:pPr>
              <a:endParaRPr lang="en-US" sz="1600">
                <a:effectLst/>
              </a:endParaRPr>
            </a:p>
          </p:txBody>
        </p:sp>
      </p:grpSp>
      <p:grpSp>
        <p:nvGrpSpPr>
          <p:cNvPr id="1015851" name="Group 43"/>
          <p:cNvGrpSpPr>
            <a:grpSpLocks/>
          </p:cNvGrpSpPr>
          <p:nvPr/>
        </p:nvGrpSpPr>
        <p:grpSpPr bwMode="auto">
          <a:xfrm>
            <a:off x="5562600" y="2743200"/>
            <a:ext cx="3124200" cy="3886200"/>
            <a:chOff x="3312" y="1536"/>
            <a:chExt cx="1968" cy="2448"/>
          </a:xfrm>
        </p:grpSpPr>
        <p:grpSp>
          <p:nvGrpSpPr>
            <p:cNvPr id="1015852" name="Group 44"/>
            <p:cNvGrpSpPr>
              <a:grpSpLocks/>
            </p:cNvGrpSpPr>
            <p:nvPr/>
          </p:nvGrpSpPr>
          <p:grpSpPr bwMode="auto">
            <a:xfrm>
              <a:off x="3312" y="1536"/>
              <a:ext cx="1897" cy="2448"/>
              <a:chOff x="3216" y="1584"/>
              <a:chExt cx="1897" cy="2448"/>
            </a:xfrm>
          </p:grpSpPr>
          <p:pic>
            <p:nvPicPr>
              <p:cNvPr id="1015853" name="Picture 45" descr="Picture1"/>
              <p:cNvPicPr>
                <a:picLocks noChangeAspect="1" noChangeArrowheads="1"/>
              </p:cNvPicPr>
              <p:nvPr/>
            </p:nvPicPr>
            <p:blipFill>
              <a:blip r:embed="rId2">
                <a:lum bright="24000"/>
                <a:extLst>
                  <a:ext uri="{28A0092B-C50C-407E-A947-70E740481C1C}">
                    <a14:useLocalDpi xmlns:a14="http://schemas.microsoft.com/office/drawing/2010/main" val="0"/>
                  </a:ext>
                </a:extLst>
              </a:blip>
              <a:srcRect/>
              <a:stretch>
                <a:fillRect/>
              </a:stretch>
            </p:blipFill>
            <p:spPr bwMode="auto">
              <a:xfrm>
                <a:off x="3216" y="1584"/>
                <a:ext cx="1897" cy="2448"/>
              </a:xfrm>
              <a:prstGeom prst="rect">
                <a:avLst/>
              </a:prstGeom>
              <a:noFill/>
              <a:extLst>
                <a:ext uri="{909E8E84-426E-40DD-AFC4-6F175D3DCCD1}">
                  <a14:hiddenFill xmlns:a14="http://schemas.microsoft.com/office/drawing/2010/main">
                    <a:solidFill>
                      <a:srgbClr val="FFFFFF"/>
                    </a:solidFill>
                  </a14:hiddenFill>
                </a:ext>
              </a:extLst>
            </p:spPr>
          </p:pic>
          <p:pic>
            <p:nvPicPr>
              <p:cNvPr id="1015854" name="Picture 46" descr="email - envel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6" y="1776"/>
                <a:ext cx="288" cy="288"/>
              </a:xfrm>
              <a:prstGeom prst="rect">
                <a:avLst/>
              </a:prstGeom>
              <a:noFill/>
              <a:extLst>
                <a:ext uri="{909E8E84-426E-40DD-AFC4-6F175D3DCCD1}">
                  <a14:hiddenFill xmlns:a14="http://schemas.microsoft.com/office/drawing/2010/main">
                    <a:solidFill>
                      <a:srgbClr val="FFFFFF"/>
                    </a:solidFill>
                  </a14:hiddenFill>
                </a:ext>
              </a:extLst>
            </p:spPr>
          </p:pic>
        </p:grpSp>
        <p:sp>
          <p:nvSpPr>
            <p:cNvPr id="1015855" name="Text Box 47"/>
            <p:cNvSpPr txBox="1">
              <a:spLocks noChangeArrowheads="1"/>
            </p:cNvSpPr>
            <p:nvPr/>
          </p:nvSpPr>
          <p:spPr bwMode="auto">
            <a:xfrm>
              <a:off x="3504" y="2064"/>
              <a:ext cx="1776" cy="1829"/>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600" b="1" i="1">
                  <a:effectLst/>
                  <a:latin typeface="Times New Roman" pitchFamily="18" charset="0"/>
                </a:rPr>
                <a:t>Người gửi:</a:t>
              </a:r>
              <a:r>
                <a:rPr lang="en-US" sz="1600">
                  <a:effectLst/>
                  <a:latin typeface="Times New Roman" pitchFamily="18" charset="0"/>
                </a:rPr>
                <a:t>    Văn phòng B</a:t>
              </a:r>
            </a:p>
            <a:p>
              <a:pPr eaLnBrk="1" hangingPunct="1">
                <a:spcBef>
                  <a:spcPct val="50000"/>
                </a:spcBef>
              </a:pPr>
              <a:r>
                <a:rPr lang="en-US" sz="1600" b="1" i="1">
                  <a:effectLst/>
                  <a:latin typeface="Times New Roman" pitchFamily="18" charset="0"/>
                </a:rPr>
                <a:t>Người nhận:</a:t>
              </a:r>
              <a:r>
                <a:rPr lang="en-US" sz="1600">
                  <a:effectLst/>
                  <a:latin typeface="Times New Roman" pitchFamily="18" charset="0"/>
                </a:rPr>
                <a:t> Ngân hàng A</a:t>
              </a:r>
            </a:p>
            <a:p>
              <a:pPr eaLnBrk="1" hangingPunct="1">
                <a:spcBef>
                  <a:spcPct val="50000"/>
                </a:spcBef>
              </a:pPr>
              <a:r>
                <a:rPr lang="en-US" sz="1600" b="1" i="1">
                  <a:effectLst/>
                  <a:latin typeface="Times New Roman" pitchFamily="18" charset="0"/>
                </a:rPr>
                <a:t>Ngày gửi:</a:t>
              </a:r>
              <a:r>
                <a:rPr lang="en-US" sz="1600">
                  <a:effectLst/>
                  <a:latin typeface="Times New Roman" pitchFamily="18" charset="0"/>
                </a:rPr>
                <a:t>      1 / 8 / 2003</a:t>
              </a:r>
            </a:p>
            <a:p>
              <a:pPr eaLnBrk="1" hangingPunct="1">
                <a:spcBef>
                  <a:spcPct val="50000"/>
                </a:spcBef>
              </a:pPr>
              <a:r>
                <a:rPr lang="en-US" sz="1600" b="1" i="1">
                  <a:effectLst/>
                  <a:latin typeface="Times New Roman" pitchFamily="18" charset="0"/>
                </a:rPr>
                <a:t>Nội dung:</a:t>
              </a:r>
              <a:r>
                <a:rPr lang="en-US" sz="1600">
                  <a:effectLst/>
                  <a:latin typeface="Times New Roman" pitchFamily="18" charset="0"/>
                </a:rPr>
                <a:t> </a:t>
              </a:r>
            </a:p>
            <a:p>
              <a:pPr eaLnBrk="1" hangingPunct="1">
                <a:spcBef>
                  <a:spcPct val="50000"/>
                </a:spcBef>
              </a:pPr>
              <a:r>
                <a:rPr lang="en-US" sz="1600">
                  <a:effectLst/>
                  <a:latin typeface="Times New Roman" pitchFamily="18" charset="0"/>
                </a:rPr>
                <a:t>……..</a:t>
              </a:r>
            </a:p>
            <a:p>
              <a:pPr eaLnBrk="1" hangingPunct="1">
                <a:spcBef>
                  <a:spcPct val="50000"/>
                </a:spcBef>
              </a:pPr>
              <a:r>
                <a:rPr lang="en-US" sz="1600">
                  <a:effectLst/>
                  <a:latin typeface="Times New Roman" pitchFamily="18" charset="0"/>
                </a:rPr>
                <a:t>Rút </a:t>
              </a:r>
              <a:r>
                <a:rPr lang="en-US" sz="1600">
                  <a:solidFill>
                    <a:srgbClr val="0000FF"/>
                  </a:solidFill>
                  <a:effectLst/>
                  <a:latin typeface="Times New Roman" pitchFamily="18" charset="0"/>
                </a:rPr>
                <a:t>$5,000,000</a:t>
              </a:r>
            </a:p>
            <a:p>
              <a:pPr eaLnBrk="1" hangingPunct="1">
                <a:spcBef>
                  <a:spcPct val="50000"/>
                </a:spcBef>
              </a:pPr>
              <a:r>
                <a:rPr lang="en-US" sz="1600">
                  <a:effectLst/>
                  <a:latin typeface="Times New Roman" pitchFamily="18" charset="0"/>
                </a:rPr>
                <a:t>Mã tài khoản: </a:t>
              </a:r>
              <a:r>
                <a:rPr lang="en-US" sz="1400">
                  <a:effectLst/>
                  <a:latin typeface="Times New Roman" pitchFamily="18" charset="0"/>
                </a:rPr>
                <a:t>NHB-212551245</a:t>
              </a:r>
            </a:p>
            <a:p>
              <a:pPr eaLnBrk="1" hangingPunct="1">
                <a:spcBef>
                  <a:spcPct val="50000"/>
                </a:spcBef>
              </a:pPr>
              <a:r>
                <a:rPr lang="en-US" sz="1600">
                  <a:effectLst/>
                  <a:latin typeface="Times New Roman" pitchFamily="18" charset="0"/>
                </a:rPr>
                <a:t>… ....</a:t>
              </a:r>
              <a:endParaRPr lang="en-US" sz="1600">
                <a:effectLst/>
              </a:endParaRPr>
            </a:p>
          </p:txBody>
        </p:sp>
      </p:grpSp>
      <p:pic>
        <p:nvPicPr>
          <p:cNvPr id="1015856" name="Picture 48" descr="grid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597400"/>
            <a:ext cx="8229600" cy="2489200"/>
          </a:xfrm>
          <a:prstGeom prst="rect">
            <a:avLst/>
          </a:prstGeom>
          <a:noFill/>
          <a:extLst>
            <a:ext uri="{909E8E84-426E-40DD-AFC4-6F175D3DCCD1}">
              <a14:hiddenFill xmlns:a14="http://schemas.microsoft.com/office/drawing/2010/main">
                <a:solidFill>
                  <a:srgbClr val="FFFFFF"/>
                </a:solidFill>
              </a14:hiddenFill>
            </a:ext>
          </a:extLst>
        </p:spPr>
      </p:pic>
      <p:pic>
        <p:nvPicPr>
          <p:cNvPr id="1015857" name="Picture 49" descr="office - build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5513" y="4495800"/>
            <a:ext cx="1249362" cy="1563688"/>
          </a:xfrm>
          <a:prstGeom prst="rect">
            <a:avLst/>
          </a:prstGeom>
          <a:noFill/>
          <a:extLst>
            <a:ext uri="{909E8E84-426E-40DD-AFC4-6F175D3DCCD1}">
              <a14:hiddenFill xmlns:a14="http://schemas.microsoft.com/office/drawing/2010/main">
                <a:solidFill>
                  <a:srgbClr val="FFFFFF"/>
                </a:solidFill>
              </a14:hiddenFill>
            </a:ext>
          </a:extLst>
        </p:spPr>
      </p:pic>
      <p:pic>
        <p:nvPicPr>
          <p:cNvPr id="1015858" name="Picture 50" descr="bank 2 small light"/>
          <p:cNvPicPr>
            <a:picLocks noChangeAspect="1" noChangeArrowheads="1"/>
          </p:cNvPicPr>
          <p:nvPr/>
        </p:nvPicPr>
        <p:blipFill>
          <a:blip r:embed="rId6">
            <a:lum bright="6000" contrast="12000"/>
            <a:extLst>
              <a:ext uri="{28A0092B-C50C-407E-A947-70E740481C1C}">
                <a14:useLocalDpi xmlns:a14="http://schemas.microsoft.com/office/drawing/2010/main" val="0"/>
              </a:ext>
            </a:extLst>
          </a:blip>
          <a:srcRect/>
          <a:stretch>
            <a:fillRect/>
          </a:stretch>
        </p:blipFill>
        <p:spPr bwMode="auto">
          <a:xfrm>
            <a:off x="7391400" y="3886200"/>
            <a:ext cx="146685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15859" name="Picture 51" descr="bank 2 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91400" y="3886200"/>
            <a:ext cx="1465263"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15860" name="Picture 52" descr="miss lind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4648200"/>
            <a:ext cx="3429000" cy="2514600"/>
          </a:xfrm>
          <a:prstGeom prst="rect">
            <a:avLst/>
          </a:prstGeom>
          <a:noFill/>
          <a:extLst>
            <a:ext uri="{909E8E84-426E-40DD-AFC4-6F175D3DCCD1}">
              <a14:hiddenFill xmlns:a14="http://schemas.microsoft.com/office/drawing/2010/main">
                <a:solidFill>
                  <a:srgbClr val="FFFFFF"/>
                </a:solidFill>
              </a14:hiddenFill>
            </a:ext>
          </a:extLst>
        </p:spPr>
      </p:pic>
      <p:sp>
        <p:nvSpPr>
          <p:cNvPr id="1015861" name="AutoShape 53"/>
          <p:cNvSpPr>
            <a:spLocks noChangeArrowheads="1"/>
          </p:cNvSpPr>
          <p:nvPr/>
        </p:nvSpPr>
        <p:spPr bwMode="auto">
          <a:xfrm>
            <a:off x="1371600" y="1828800"/>
            <a:ext cx="4267200" cy="2057400"/>
          </a:xfrm>
          <a:prstGeom prst="wedgeEllipseCallout">
            <a:avLst>
              <a:gd name="adj1" fmla="val -51565"/>
              <a:gd name="adj2" fmla="val 84181"/>
            </a:avLst>
          </a:prstGeom>
          <a:gradFill rotWithShape="1">
            <a:gsLst>
              <a:gs pos="0">
                <a:srgbClr val="66CCFF">
                  <a:alpha val="62000"/>
                </a:srgbClr>
              </a:gs>
              <a:gs pos="100000">
                <a:srgbClr val="FFFFFF">
                  <a:alpha val="78999"/>
                </a:srgbClr>
              </a:gs>
            </a:gsLst>
            <a:path path="rect">
              <a:fillToRect l="100000" b="100000"/>
            </a:path>
          </a:gradFill>
          <a:ln w="9525">
            <a:solidFill>
              <a:srgbClr val="000099">
                <a:alpha val="48000"/>
              </a:srgbClr>
            </a:solidFill>
            <a:miter lim="800000"/>
            <a:headEnd/>
            <a:tailEnd/>
          </a:ln>
          <a:effectLst>
            <a:outerShdw dist="92457" dir="4443276" algn="ctr" rotWithShape="0">
              <a:srgbClr val="CCECFF">
                <a:alpha val="50000"/>
              </a:srgbClr>
            </a:outerShdw>
          </a:effectLst>
        </p:spPr>
        <p:txBody>
          <a:bodyPr wrap="none" anchor="ctr"/>
          <a:lstStyle/>
          <a:p>
            <a:endParaRPr lang="en-US"/>
          </a:p>
        </p:txBody>
      </p:sp>
      <p:grpSp>
        <p:nvGrpSpPr>
          <p:cNvPr id="1015862" name="Group 54"/>
          <p:cNvGrpSpPr>
            <a:grpSpLocks/>
          </p:cNvGrpSpPr>
          <p:nvPr/>
        </p:nvGrpSpPr>
        <p:grpSpPr bwMode="auto">
          <a:xfrm>
            <a:off x="1752600" y="2047875"/>
            <a:ext cx="3657600" cy="1533525"/>
            <a:chOff x="864" y="1242"/>
            <a:chExt cx="2304" cy="966"/>
          </a:xfrm>
        </p:grpSpPr>
        <p:pic>
          <p:nvPicPr>
            <p:cNvPr id="1015863" name="Picture 55" descr="money"/>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4" y="1242"/>
              <a:ext cx="1200" cy="966"/>
            </a:xfrm>
            <a:prstGeom prst="rect">
              <a:avLst/>
            </a:prstGeom>
            <a:noFill/>
            <a:extLst>
              <a:ext uri="{909E8E84-426E-40DD-AFC4-6F175D3DCCD1}">
                <a14:hiddenFill xmlns:a14="http://schemas.microsoft.com/office/drawing/2010/main">
                  <a:solidFill>
                    <a:srgbClr val="FFFFFF"/>
                  </a:solidFill>
                </a14:hiddenFill>
              </a:ext>
            </a:extLst>
          </p:spPr>
        </p:pic>
        <p:sp>
          <p:nvSpPr>
            <p:cNvPr id="1015864" name="Text Box 56"/>
            <p:cNvSpPr txBox="1">
              <a:spLocks noChangeArrowheads="1"/>
            </p:cNvSpPr>
            <p:nvPr/>
          </p:nvSpPr>
          <p:spPr bwMode="auto">
            <a:xfrm>
              <a:off x="1968" y="1584"/>
              <a:ext cx="12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b="1">
                  <a:solidFill>
                    <a:srgbClr val="0000FF"/>
                  </a:solidFill>
                  <a:effectLst/>
                  <a:latin typeface="Courier New" pitchFamily="49" charset="0"/>
                </a:rPr>
                <a:t>$ 5,000,000</a:t>
              </a:r>
            </a:p>
          </p:txBody>
        </p:sp>
      </p:grpSp>
      <p:grpSp>
        <p:nvGrpSpPr>
          <p:cNvPr id="1015865" name="Group 57"/>
          <p:cNvGrpSpPr>
            <a:grpSpLocks/>
          </p:cNvGrpSpPr>
          <p:nvPr/>
        </p:nvGrpSpPr>
        <p:grpSpPr bwMode="auto">
          <a:xfrm>
            <a:off x="1600200" y="1981200"/>
            <a:ext cx="1682750" cy="1585913"/>
            <a:chOff x="1296" y="1104"/>
            <a:chExt cx="1060" cy="999"/>
          </a:xfrm>
        </p:grpSpPr>
        <p:pic>
          <p:nvPicPr>
            <p:cNvPr id="1015866" name="Picture 58" descr="email send to"/>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88" y="1104"/>
              <a:ext cx="868" cy="879"/>
            </a:xfrm>
            <a:prstGeom prst="rect">
              <a:avLst/>
            </a:prstGeom>
            <a:noFill/>
            <a:extLst>
              <a:ext uri="{909E8E84-426E-40DD-AFC4-6F175D3DCCD1}">
                <a14:hiddenFill xmlns:a14="http://schemas.microsoft.com/office/drawing/2010/main">
                  <a:solidFill>
                    <a:srgbClr val="FFFFFF"/>
                  </a:solidFill>
                </a14:hiddenFill>
              </a:ext>
            </a:extLst>
          </p:spPr>
        </p:pic>
        <p:sp>
          <p:nvSpPr>
            <p:cNvPr id="1015867" name="Text Box 59"/>
            <p:cNvSpPr txBox="1">
              <a:spLocks noChangeArrowheads="1"/>
            </p:cNvSpPr>
            <p:nvPr/>
          </p:nvSpPr>
          <p:spPr bwMode="auto">
            <a:xfrm>
              <a:off x="1296" y="1872"/>
              <a:ext cx="9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i="1">
                  <a:solidFill>
                    <a:srgbClr val="FF9900"/>
                  </a:solidFill>
                  <a:effectLst/>
                  <a:latin typeface="Verdana" pitchFamily="34" charset="0"/>
                </a:rPr>
                <a:t>         email</a:t>
              </a:r>
            </a:p>
          </p:txBody>
        </p:sp>
      </p:grpSp>
      <p:sp>
        <p:nvSpPr>
          <p:cNvPr id="1015868" name="Text Box 60"/>
          <p:cNvSpPr txBox="1">
            <a:spLocks noChangeArrowheads="1"/>
          </p:cNvSpPr>
          <p:nvPr/>
        </p:nvSpPr>
        <p:spPr bwMode="auto">
          <a:xfrm>
            <a:off x="6019800" y="3429000"/>
            <a:ext cx="2286000" cy="36671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en-US" sz="1800">
              <a:solidFill>
                <a:schemeClr val="tx1"/>
              </a:solidFill>
              <a:effectLst/>
            </a:endParaRPr>
          </a:p>
        </p:txBody>
      </p:sp>
      <p:grpSp>
        <p:nvGrpSpPr>
          <p:cNvPr id="1015869" name="Group 61"/>
          <p:cNvGrpSpPr>
            <a:grpSpLocks/>
          </p:cNvGrpSpPr>
          <p:nvPr/>
        </p:nvGrpSpPr>
        <p:grpSpPr bwMode="auto">
          <a:xfrm>
            <a:off x="3276600" y="1949450"/>
            <a:ext cx="1981200" cy="1631950"/>
            <a:chOff x="1248" y="1776"/>
            <a:chExt cx="1248" cy="1028"/>
          </a:xfrm>
        </p:grpSpPr>
        <p:pic>
          <p:nvPicPr>
            <p:cNvPr id="1015870" name="Picture 62" descr="encryptedSign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92" y="1776"/>
              <a:ext cx="906" cy="848"/>
            </a:xfrm>
            <a:prstGeom prst="rect">
              <a:avLst/>
            </a:prstGeom>
            <a:noFill/>
            <a:extLst>
              <a:ext uri="{909E8E84-426E-40DD-AFC4-6F175D3DCCD1}">
                <a14:hiddenFill xmlns:a14="http://schemas.microsoft.com/office/drawing/2010/main">
                  <a:solidFill>
                    <a:srgbClr val="FFFFFF"/>
                  </a:solidFill>
                </a14:hiddenFill>
              </a:ext>
            </a:extLst>
          </p:spPr>
        </p:pic>
        <p:sp>
          <p:nvSpPr>
            <p:cNvPr id="1015871" name="Text Box 63"/>
            <p:cNvSpPr txBox="1">
              <a:spLocks noChangeArrowheads="1"/>
            </p:cNvSpPr>
            <p:nvPr/>
          </p:nvSpPr>
          <p:spPr bwMode="auto">
            <a:xfrm>
              <a:off x="1248" y="2592"/>
              <a:ext cx="124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b="1" i="1">
                  <a:solidFill>
                    <a:srgbClr val="0000FF"/>
                  </a:solidFill>
                  <a:effectLst/>
                  <a:latin typeface="Verdana" pitchFamily="34" charset="0"/>
                </a:rPr>
                <a:t>Mã hóa &amp; Ký</a:t>
              </a:r>
            </a:p>
          </p:txBody>
        </p:sp>
      </p:grpSp>
      <p:sp>
        <p:nvSpPr>
          <p:cNvPr id="1015872" name="AutoShape 64"/>
          <p:cNvSpPr>
            <a:spLocks noChangeArrowheads="1"/>
          </p:cNvSpPr>
          <p:nvPr/>
        </p:nvSpPr>
        <p:spPr bwMode="auto">
          <a:xfrm>
            <a:off x="3505200" y="1371600"/>
            <a:ext cx="3962400" cy="2133600"/>
          </a:xfrm>
          <a:prstGeom prst="cloudCallout">
            <a:avLst>
              <a:gd name="adj1" fmla="val 60898"/>
              <a:gd name="adj2" fmla="val 97917"/>
            </a:avLst>
          </a:prstGeom>
          <a:gradFill rotWithShape="1">
            <a:gsLst>
              <a:gs pos="0">
                <a:srgbClr val="FFCC99">
                  <a:alpha val="50999"/>
                </a:srgbClr>
              </a:gs>
              <a:gs pos="100000">
                <a:srgbClr val="FFFFFF">
                  <a:alpha val="44000"/>
                </a:srgbClr>
              </a:gs>
            </a:gsLst>
            <a:path path="rect">
              <a:fillToRect r="100000" b="100000"/>
            </a:path>
          </a:gradFill>
          <a:ln w="9525">
            <a:solidFill>
              <a:srgbClr val="FF9933">
                <a:alpha val="48000"/>
              </a:srgbClr>
            </a:solidFill>
            <a:round/>
            <a:headEnd/>
            <a:tailEnd/>
          </a:ln>
          <a:effectLst>
            <a:outerShdw dist="80322" dir="6506097" algn="ctr" rotWithShape="0">
              <a:srgbClr val="FFCC99">
                <a:alpha val="50000"/>
              </a:srgbClr>
            </a:outerShdw>
          </a:effectLst>
        </p:spPr>
        <p:txBody>
          <a:bodyPr/>
          <a:lstStyle/>
          <a:p>
            <a:pPr algn="ctr" eaLnBrk="1" hangingPunct="1"/>
            <a:endParaRPr lang="en-US" sz="1800">
              <a:solidFill>
                <a:schemeClr val="tx1"/>
              </a:solidFill>
              <a:effectLst/>
            </a:endParaRPr>
          </a:p>
        </p:txBody>
      </p:sp>
      <p:pic>
        <p:nvPicPr>
          <p:cNvPr id="1015873" name="Picture 65" descr="email - envel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541020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15874" name="Picture 66" descr="key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828800" y="5562600"/>
            <a:ext cx="233363" cy="447675"/>
          </a:xfrm>
          <a:prstGeom prst="rect">
            <a:avLst/>
          </a:prstGeom>
          <a:noFill/>
          <a:extLst>
            <a:ext uri="{909E8E84-426E-40DD-AFC4-6F175D3DCCD1}">
              <a14:hiddenFill xmlns:a14="http://schemas.microsoft.com/office/drawing/2010/main">
                <a:solidFill>
                  <a:srgbClr val="FFFFFF"/>
                </a:solidFill>
              </a14:hiddenFill>
            </a:ext>
          </a:extLst>
        </p:spPr>
      </p:pic>
      <p:pic>
        <p:nvPicPr>
          <p:cNvPr id="1015875" name="Picture 67" descr="mr joh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72200" y="4527550"/>
            <a:ext cx="2652713" cy="2635250"/>
          </a:xfrm>
          <a:prstGeom prst="rect">
            <a:avLst/>
          </a:prstGeom>
          <a:noFill/>
          <a:extLst>
            <a:ext uri="{909E8E84-426E-40DD-AFC4-6F175D3DCCD1}">
              <a14:hiddenFill xmlns:a14="http://schemas.microsoft.com/office/drawing/2010/main">
                <a:solidFill>
                  <a:srgbClr val="FFFFFF"/>
                </a:solidFill>
              </a14:hiddenFill>
            </a:ext>
          </a:extLst>
        </p:spPr>
      </p:pic>
      <p:sp>
        <p:nvSpPr>
          <p:cNvPr id="1015876" name="Text Box 68"/>
          <p:cNvSpPr txBox="1">
            <a:spLocks noChangeArrowheads="1"/>
          </p:cNvSpPr>
          <p:nvPr/>
        </p:nvSpPr>
        <p:spPr bwMode="auto">
          <a:xfrm>
            <a:off x="3886200" y="1600200"/>
            <a:ext cx="3352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b="1">
                <a:solidFill>
                  <a:srgbClr val="0000FF"/>
                </a:solidFill>
                <a:effectLst/>
                <a:latin typeface="Verdana" pitchFamily="34" charset="0"/>
              </a:rPr>
              <a:t>Giải mã &amp; kiểm tra chữ ký</a:t>
            </a:r>
          </a:p>
        </p:txBody>
      </p:sp>
      <p:pic>
        <p:nvPicPr>
          <p:cNvPr id="1015877" name="Picture 69" descr="cogwheel2"/>
          <p:cNvPicPr>
            <a:picLocks noChangeAspect="1" noChangeArrowheads="1"/>
          </p:cNvPicPr>
          <p:nvPr/>
        </p:nvPicPr>
        <p:blipFill>
          <a:blip r:embed="rId14">
            <a:lum bright="-38000" contrast="14000"/>
            <a:extLst>
              <a:ext uri="{28A0092B-C50C-407E-A947-70E740481C1C}">
                <a14:useLocalDpi xmlns:a14="http://schemas.microsoft.com/office/drawing/2010/main" val="0"/>
              </a:ext>
            </a:extLst>
          </a:blip>
          <a:srcRect/>
          <a:stretch>
            <a:fillRect/>
          </a:stretch>
        </p:blipFill>
        <p:spPr bwMode="auto">
          <a:xfrm>
            <a:off x="5029200" y="1905000"/>
            <a:ext cx="1219200"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5878" name="Text Box 70"/>
          <p:cNvSpPr txBox="1">
            <a:spLocks noChangeArrowheads="1"/>
          </p:cNvSpPr>
          <p:nvPr/>
        </p:nvSpPr>
        <p:spPr bwMode="auto">
          <a:xfrm>
            <a:off x="4267200" y="2057400"/>
            <a:ext cx="2362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800" b="1">
                <a:solidFill>
                  <a:srgbClr val="FF0000"/>
                </a:solidFill>
                <a:effectLst/>
                <a:latin typeface="Tahoma" pitchFamily="34" charset="0"/>
              </a:rPr>
              <a:t>Ok!</a:t>
            </a:r>
            <a:r>
              <a:rPr lang="en-US" sz="1800" b="1">
                <a:solidFill>
                  <a:srgbClr val="0000FF"/>
                </a:solidFill>
                <a:effectLst/>
                <a:latin typeface="Tahoma" pitchFamily="34" charset="0"/>
              </a:rPr>
              <a:t> Chấp nhận yêu cầu &amp; gửi tiền</a:t>
            </a:r>
          </a:p>
        </p:txBody>
      </p:sp>
      <p:sp>
        <p:nvSpPr>
          <p:cNvPr id="36"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6</a:t>
            </a:fld>
            <a:endParaRPr lang="en-US" dirty="0">
              <a:latin typeface="+mn-lt"/>
            </a:endParaRPr>
          </a:p>
        </p:txBody>
      </p:sp>
    </p:spTree>
    <p:extLst>
      <p:ext uri="{BB962C8B-B14F-4D97-AF65-F5344CB8AC3E}">
        <p14:creationId xmlns:p14="http://schemas.microsoft.com/office/powerpoint/2010/main" val="32728250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0158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1585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15859"/>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015859"/>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015858"/>
                                        </p:tgtEl>
                                        <p:attrNameLst>
                                          <p:attrName>style.visibility</p:attrName>
                                        </p:attrNameLst>
                                      </p:cBhvr>
                                      <p:to>
                                        <p:strVal val="visible"/>
                                      </p:to>
                                    </p:set>
                                  </p:childTnLst>
                                </p:cTn>
                              </p:par>
                            </p:childTnLst>
                          </p:cTn>
                        </p:par>
                        <p:par>
                          <p:cTn id="15" fill="hold" nodeType="afterGroup">
                            <p:stCondLst>
                              <p:cond delay="0"/>
                            </p:stCondLst>
                            <p:childTnLst>
                              <p:par>
                                <p:cTn id="16" presetID="10" presetClass="exit" presetSubtype="0" fill="hold" nodeType="afterEffect">
                                  <p:stCondLst>
                                    <p:cond delay="0"/>
                                  </p:stCondLst>
                                  <p:childTnLst>
                                    <p:animEffect transition="out" filter="fade">
                                      <p:cBhvr>
                                        <p:cTn id="17" dur="1000"/>
                                        <p:tgtEl>
                                          <p:spTgt spid="1015856"/>
                                        </p:tgtEl>
                                      </p:cBhvr>
                                    </p:animEffect>
                                    <p:set>
                                      <p:cBhvr>
                                        <p:cTn id="18" dur="1" fill="hold">
                                          <p:stCondLst>
                                            <p:cond delay="999"/>
                                          </p:stCondLst>
                                        </p:cTn>
                                        <p:tgtEl>
                                          <p:spTgt spid="1015856"/>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1000"/>
                                        <p:tgtEl>
                                          <p:spTgt spid="1015858"/>
                                        </p:tgtEl>
                                      </p:cBhvr>
                                    </p:animEffect>
                                    <p:set>
                                      <p:cBhvr>
                                        <p:cTn id="21" dur="1" fill="hold">
                                          <p:stCondLst>
                                            <p:cond delay="999"/>
                                          </p:stCondLst>
                                        </p:cTn>
                                        <p:tgtEl>
                                          <p:spTgt spid="1015858"/>
                                        </p:tgtEl>
                                        <p:attrNameLst>
                                          <p:attrName>style.visibility</p:attrName>
                                        </p:attrNameLst>
                                      </p:cBhvr>
                                      <p:to>
                                        <p:strVal val="hidden"/>
                                      </p:to>
                                    </p:set>
                                  </p:childTnLst>
                                </p:cTn>
                              </p:par>
                            </p:childTnLst>
                          </p:cTn>
                        </p:par>
                        <p:par>
                          <p:cTn id="22" fill="hold" nodeType="afterGroup">
                            <p:stCondLst>
                              <p:cond delay="1000"/>
                            </p:stCondLst>
                            <p:childTnLst>
                              <p:par>
                                <p:cTn id="23" presetID="10" presetClass="entr" presetSubtype="0" fill="hold" nodeType="afterEffect">
                                  <p:stCondLst>
                                    <p:cond delay="0"/>
                                  </p:stCondLst>
                                  <p:childTnLst>
                                    <p:set>
                                      <p:cBhvr>
                                        <p:cTn id="24" dur="1" fill="hold">
                                          <p:stCondLst>
                                            <p:cond delay="0"/>
                                          </p:stCondLst>
                                        </p:cTn>
                                        <p:tgtEl>
                                          <p:spTgt spid="1015860"/>
                                        </p:tgtEl>
                                        <p:attrNameLst>
                                          <p:attrName>style.visibility</p:attrName>
                                        </p:attrNameLst>
                                      </p:cBhvr>
                                      <p:to>
                                        <p:strVal val="visible"/>
                                      </p:to>
                                    </p:set>
                                    <p:animEffect transition="in" filter="fade">
                                      <p:cBhvr>
                                        <p:cTn id="25" dur="1000"/>
                                        <p:tgtEl>
                                          <p:spTgt spid="1015860"/>
                                        </p:tgtEl>
                                      </p:cBhvr>
                                    </p:animEffect>
                                  </p:childTnLst>
                                </p:cTn>
                              </p:par>
                              <p:par>
                                <p:cTn id="26" presetID="10" presetClass="exit" presetSubtype="0" fill="hold" nodeType="withEffect">
                                  <p:stCondLst>
                                    <p:cond delay="0"/>
                                  </p:stCondLst>
                                  <p:childTnLst>
                                    <p:animEffect transition="out" filter="fade">
                                      <p:cBhvr>
                                        <p:cTn id="27" dur="2000"/>
                                        <p:tgtEl>
                                          <p:spTgt spid="1015857"/>
                                        </p:tgtEl>
                                      </p:cBhvr>
                                    </p:animEffect>
                                    <p:set>
                                      <p:cBhvr>
                                        <p:cTn id="28" dur="1" fill="hold">
                                          <p:stCondLst>
                                            <p:cond delay="1999"/>
                                          </p:stCondLst>
                                        </p:cTn>
                                        <p:tgtEl>
                                          <p:spTgt spid="1015857"/>
                                        </p:tgtEl>
                                        <p:attrNameLst>
                                          <p:attrName>style.visibility</p:attrName>
                                        </p:attrNameLst>
                                      </p:cBhvr>
                                      <p:to>
                                        <p:strVal val="hidden"/>
                                      </p:to>
                                    </p:set>
                                  </p:childTnLst>
                                </p:cTn>
                              </p:par>
                            </p:childTnLst>
                          </p:cTn>
                        </p:par>
                        <p:par>
                          <p:cTn id="29" fill="hold" nodeType="afterGroup">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1015861"/>
                                        </p:tgtEl>
                                        <p:attrNameLst>
                                          <p:attrName>style.visibility</p:attrName>
                                        </p:attrNameLst>
                                      </p:cBhvr>
                                      <p:to>
                                        <p:strVal val="visible"/>
                                      </p:to>
                                    </p:set>
                                    <p:animEffect transition="in" filter="fade">
                                      <p:cBhvr>
                                        <p:cTn id="32" dur="1000"/>
                                        <p:tgtEl>
                                          <p:spTgt spid="1015861"/>
                                        </p:tgtEl>
                                      </p:cBhvr>
                                    </p:animEffect>
                                  </p:childTnLst>
                                </p:cTn>
                              </p:par>
                              <p:par>
                                <p:cTn id="33" presetID="9" presetClass="entr" presetSubtype="0" fill="hold" nodeType="withEffect">
                                  <p:stCondLst>
                                    <p:cond delay="0"/>
                                  </p:stCondLst>
                                  <p:childTnLst>
                                    <p:set>
                                      <p:cBhvr>
                                        <p:cTn id="34" dur="1" fill="hold">
                                          <p:stCondLst>
                                            <p:cond delay="0"/>
                                          </p:stCondLst>
                                        </p:cTn>
                                        <p:tgtEl>
                                          <p:spTgt spid="1015862"/>
                                        </p:tgtEl>
                                        <p:attrNameLst>
                                          <p:attrName>style.visibility</p:attrName>
                                        </p:attrNameLst>
                                      </p:cBhvr>
                                      <p:to>
                                        <p:strVal val="visible"/>
                                      </p:to>
                                    </p:set>
                                    <p:animEffect transition="in" filter="dissolve">
                                      <p:cBhvr>
                                        <p:cTn id="35" dur="500"/>
                                        <p:tgtEl>
                                          <p:spTgt spid="101586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xit" presetSubtype="0" fill="hold" nodeType="clickEffect">
                                  <p:stCondLst>
                                    <p:cond delay="0"/>
                                  </p:stCondLst>
                                  <p:childTnLst>
                                    <p:animEffect transition="out" filter="dissolve">
                                      <p:cBhvr>
                                        <p:cTn id="39" dur="500"/>
                                        <p:tgtEl>
                                          <p:spTgt spid="1015862"/>
                                        </p:tgtEl>
                                      </p:cBhvr>
                                    </p:animEffect>
                                    <p:set>
                                      <p:cBhvr>
                                        <p:cTn id="40" dur="1" fill="hold">
                                          <p:stCondLst>
                                            <p:cond delay="499"/>
                                          </p:stCondLst>
                                        </p:cTn>
                                        <p:tgtEl>
                                          <p:spTgt spid="1015862"/>
                                        </p:tgtEl>
                                        <p:attrNameLst>
                                          <p:attrName>style.visibility</p:attrName>
                                        </p:attrNameLst>
                                      </p:cBhvr>
                                      <p:to>
                                        <p:strVal val="hidden"/>
                                      </p:to>
                                    </p:set>
                                  </p:childTnLst>
                                </p:cTn>
                              </p:par>
                              <p:par>
                                <p:cTn id="41" presetID="9" presetClass="entr" presetSubtype="0" fill="hold" nodeType="withEffect">
                                  <p:stCondLst>
                                    <p:cond delay="0"/>
                                  </p:stCondLst>
                                  <p:childTnLst>
                                    <p:set>
                                      <p:cBhvr>
                                        <p:cTn id="42" dur="1" fill="hold">
                                          <p:stCondLst>
                                            <p:cond delay="0"/>
                                          </p:stCondLst>
                                        </p:cTn>
                                        <p:tgtEl>
                                          <p:spTgt spid="1015865"/>
                                        </p:tgtEl>
                                        <p:attrNameLst>
                                          <p:attrName>style.visibility</p:attrName>
                                        </p:attrNameLst>
                                      </p:cBhvr>
                                      <p:to>
                                        <p:strVal val="visible"/>
                                      </p:to>
                                    </p:set>
                                    <p:animEffect transition="in" filter="dissolve">
                                      <p:cBhvr>
                                        <p:cTn id="43" dur="500"/>
                                        <p:tgtEl>
                                          <p:spTgt spid="1015865"/>
                                        </p:tgtEl>
                                      </p:cBhvr>
                                    </p:animEffect>
                                  </p:childTnLst>
                                </p:cTn>
                              </p:par>
                            </p:childTnLst>
                          </p:cTn>
                        </p:par>
                        <p:par>
                          <p:cTn id="44" fill="hold" nodeType="afterGroup">
                            <p:stCondLst>
                              <p:cond delay="500"/>
                            </p:stCondLst>
                            <p:childTnLst>
                              <p:par>
                                <p:cTn id="45" presetID="9" presetClass="entr" presetSubtype="0" fill="hold" nodeType="afterEffect">
                                  <p:stCondLst>
                                    <p:cond delay="0"/>
                                  </p:stCondLst>
                                  <p:childTnLst>
                                    <p:set>
                                      <p:cBhvr>
                                        <p:cTn id="46" dur="1" fill="hold">
                                          <p:stCondLst>
                                            <p:cond delay="0"/>
                                          </p:stCondLst>
                                        </p:cTn>
                                        <p:tgtEl>
                                          <p:spTgt spid="1015851"/>
                                        </p:tgtEl>
                                        <p:attrNameLst>
                                          <p:attrName>style.visibility</p:attrName>
                                        </p:attrNameLst>
                                      </p:cBhvr>
                                      <p:to>
                                        <p:strVal val="visible"/>
                                      </p:to>
                                    </p:set>
                                    <p:animEffect transition="in" filter="dissolve">
                                      <p:cBhvr>
                                        <p:cTn id="47" dur="500"/>
                                        <p:tgtEl>
                                          <p:spTgt spid="101585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1015869"/>
                                        </p:tgtEl>
                                        <p:attrNameLst>
                                          <p:attrName>style.visibility</p:attrName>
                                        </p:attrNameLst>
                                      </p:cBhvr>
                                      <p:to>
                                        <p:strVal val="visible"/>
                                      </p:to>
                                    </p:set>
                                    <p:animEffect transition="in" filter="dissolve">
                                      <p:cBhvr>
                                        <p:cTn id="52" dur="500"/>
                                        <p:tgtEl>
                                          <p:spTgt spid="101586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xit" presetSubtype="0" fill="hold" nodeType="clickEffect">
                                  <p:stCondLst>
                                    <p:cond delay="0"/>
                                  </p:stCondLst>
                                  <p:childTnLst>
                                    <p:animEffect transition="out" filter="dissolve">
                                      <p:cBhvr>
                                        <p:cTn id="56" dur="500"/>
                                        <p:tgtEl>
                                          <p:spTgt spid="1015851"/>
                                        </p:tgtEl>
                                      </p:cBhvr>
                                    </p:animEffect>
                                    <p:set>
                                      <p:cBhvr>
                                        <p:cTn id="57" dur="1" fill="hold">
                                          <p:stCondLst>
                                            <p:cond delay="499"/>
                                          </p:stCondLst>
                                        </p:cTn>
                                        <p:tgtEl>
                                          <p:spTgt spid="1015851"/>
                                        </p:tgtEl>
                                        <p:attrNameLst>
                                          <p:attrName>style.visibility</p:attrName>
                                        </p:attrNameLst>
                                      </p:cBhvr>
                                      <p:to>
                                        <p:strVal val="hidden"/>
                                      </p:to>
                                    </p:set>
                                  </p:childTnLst>
                                </p:cTn>
                              </p:par>
                              <p:par>
                                <p:cTn id="58" presetID="9" presetClass="exit" presetSubtype="0" fill="hold" nodeType="withEffect">
                                  <p:stCondLst>
                                    <p:cond delay="0"/>
                                  </p:stCondLst>
                                  <p:childTnLst>
                                    <p:animEffect transition="out" filter="dissolve">
                                      <p:cBhvr>
                                        <p:cTn id="59" dur="500"/>
                                        <p:tgtEl>
                                          <p:spTgt spid="1015865"/>
                                        </p:tgtEl>
                                      </p:cBhvr>
                                    </p:animEffect>
                                    <p:set>
                                      <p:cBhvr>
                                        <p:cTn id="60" dur="1" fill="hold">
                                          <p:stCondLst>
                                            <p:cond delay="499"/>
                                          </p:stCondLst>
                                        </p:cTn>
                                        <p:tgtEl>
                                          <p:spTgt spid="1015865"/>
                                        </p:tgtEl>
                                        <p:attrNameLst>
                                          <p:attrName>style.visibility</p:attrName>
                                        </p:attrNameLst>
                                      </p:cBhvr>
                                      <p:to>
                                        <p:strVal val="hidden"/>
                                      </p:to>
                                    </p:set>
                                  </p:childTnLst>
                                </p:cTn>
                              </p:par>
                              <p:par>
                                <p:cTn id="61" presetID="9" presetClass="exit" presetSubtype="0" fill="hold" grpId="1" nodeType="withEffect">
                                  <p:stCondLst>
                                    <p:cond delay="0"/>
                                  </p:stCondLst>
                                  <p:childTnLst>
                                    <p:animEffect transition="out" filter="dissolve">
                                      <p:cBhvr>
                                        <p:cTn id="62" dur="500"/>
                                        <p:tgtEl>
                                          <p:spTgt spid="1015861"/>
                                        </p:tgtEl>
                                      </p:cBhvr>
                                    </p:animEffect>
                                    <p:set>
                                      <p:cBhvr>
                                        <p:cTn id="63" dur="1" fill="hold">
                                          <p:stCondLst>
                                            <p:cond delay="499"/>
                                          </p:stCondLst>
                                        </p:cTn>
                                        <p:tgtEl>
                                          <p:spTgt spid="1015861"/>
                                        </p:tgtEl>
                                        <p:attrNameLst>
                                          <p:attrName>style.visibility</p:attrName>
                                        </p:attrNameLst>
                                      </p:cBhvr>
                                      <p:to>
                                        <p:strVal val="hidden"/>
                                      </p:to>
                                    </p:set>
                                  </p:childTnLst>
                                </p:cTn>
                              </p:par>
                              <p:par>
                                <p:cTn id="64" presetID="9" presetClass="exit" presetSubtype="0" fill="hold" nodeType="withEffect">
                                  <p:stCondLst>
                                    <p:cond delay="0"/>
                                  </p:stCondLst>
                                  <p:childTnLst>
                                    <p:animEffect transition="out" filter="dissolve">
                                      <p:cBhvr>
                                        <p:cTn id="65" dur="500"/>
                                        <p:tgtEl>
                                          <p:spTgt spid="1015869"/>
                                        </p:tgtEl>
                                      </p:cBhvr>
                                    </p:animEffect>
                                    <p:set>
                                      <p:cBhvr>
                                        <p:cTn id="66" dur="1" fill="hold">
                                          <p:stCondLst>
                                            <p:cond delay="499"/>
                                          </p:stCondLst>
                                        </p:cTn>
                                        <p:tgtEl>
                                          <p:spTgt spid="1015869"/>
                                        </p:tgtEl>
                                        <p:attrNameLst>
                                          <p:attrName>style.visibility</p:attrName>
                                        </p:attrNameLst>
                                      </p:cBhvr>
                                      <p:to>
                                        <p:strVal val="hidden"/>
                                      </p:to>
                                    </p:set>
                                  </p:childTnLst>
                                </p:cTn>
                              </p:par>
                            </p:childTnLst>
                          </p:cTn>
                        </p:par>
                        <p:par>
                          <p:cTn id="67" fill="hold" nodeType="afterGroup">
                            <p:stCondLst>
                              <p:cond delay="500"/>
                            </p:stCondLst>
                            <p:childTnLst>
                              <p:par>
                                <p:cTn id="68" presetID="10" presetClass="exit" presetSubtype="0" fill="hold" nodeType="afterEffect">
                                  <p:stCondLst>
                                    <p:cond delay="0"/>
                                  </p:stCondLst>
                                  <p:childTnLst>
                                    <p:animEffect transition="out" filter="fade">
                                      <p:cBhvr>
                                        <p:cTn id="69" dur="1000"/>
                                        <p:tgtEl>
                                          <p:spTgt spid="1015860"/>
                                        </p:tgtEl>
                                      </p:cBhvr>
                                    </p:animEffect>
                                    <p:set>
                                      <p:cBhvr>
                                        <p:cTn id="70" dur="1" fill="hold">
                                          <p:stCondLst>
                                            <p:cond delay="999"/>
                                          </p:stCondLst>
                                        </p:cTn>
                                        <p:tgtEl>
                                          <p:spTgt spid="1015860"/>
                                        </p:tgtEl>
                                        <p:attrNameLst>
                                          <p:attrName>style.visibility</p:attrName>
                                        </p:attrNameLst>
                                      </p:cBhvr>
                                      <p:to>
                                        <p:strVal val="hidden"/>
                                      </p:to>
                                    </p:set>
                                  </p:childTnLst>
                                </p:cTn>
                              </p:par>
                            </p:childTnLst>
                          </p:cTn>
                        </p:par>
                        <p:par>
                          <p:cTn id="71" fill="hold" nodeType="afterGroup">
                            <p:stCondLst>
                              <p:cond delay="1500"/>
                            </p:stCondLst>
                            <p:childTnLst>
                              <p:par>
                                <p:cTn id="72" presetID="10" presetClass="entr" presetSubtype="0" fill="hold" nodeType="afterEffect">
                                  <p:stCondLst>
                                    <p:cond delay="0"/>
                                  </p:stCondLst>
                                  <p:childTnLst>
                                    <p:set>
                                      <p:cBhvr>
                                        <p:cTn id="73" dur="1" fill="hold">
                                          <p:stCondLst>
                                            <p:cond delay="0"/>
                                          </p:stCondLst>
                                        </p:cTn>
                                        <p:tgtEl>
                                          <p:spTgt spid="1015857"/>
                                        </p:tgtEl>
                                        <p:attrNameLst>
                                          <p:attrName>style.visibility</p:attrName>
                                        </p:attrNameLst>
                                      </p:cBhvr>
                                      <p:to>
                                        <p:strVal val="visible"/>
                                      </p:to>
                                    </p:set>
                                    <p:animEffect transition="in" filter="fade">
                                      <p:cBhvr>
                                        <p:cTn id="74" dur="1000"/>
                                        <p:tgtEl>
                                          <p:spTgt spid="1015857"/>
                                        </p:tgtEl>
                                      </p:cBhvr>
                                    </p:animEffect>
                                  </p:childTnLst>
                                </p:cTn>
                              </p:par>
                              <p:par>
                                <p:cTn id="75" presetID="10" presetClass="entr" presetSubtype="0" fill="hold" nodeType="withEffect">
                                  <p:stCondLst>
                                    <p:cond delay="0"/>
                                  </p:stCondLst>
                                  <p:childTnLst>
                                    <p:set>
                                      <p:cBhvr>
                                        <p:cTn id="76" dur="1" fill="hold">
                                          <p:stCondLst>
                                            <p:cond delay="0"/>
                                          </p:stCondLst>
                                        </p:cTn>
                                        <p:tgtEl>
                                          <p:spTgt spid="1015856"/>
                                        </p:tgtEl>
                                        <p:attrNameLst>
                                          <p:attrName>style.visibility</p:attrName>
                                        </p:attrNameLst>
                                      </p:cBhvr>
                                      <p:to>
                                        <p:strVal val="visible"/>
                                      </p:to>
                                    </p:set>
                                    <p:animEffect transition="in" filter="fade">
                                      <p:cBhvr>
                                        <p:cTn id="77" dur="1000"/>
                                        <p:tgtEl>
                                          <p:spTgt spid="1015856"/>
                                        </p:tgtEl>
                                      </p:cBhvr>
                                    </p:animEffect>
                                  </p:childTnLst>
                                </p:cTn>
                              </p:par>
                              <p:par>
                                <p:cTn id="78" presetID="10" presetClass="entr" presetSubtype="0" fill="hold" nodeType="withEffect">
                                  <p:stCondLst>
                                    <p:cond delay="0"/>
                                  </p:stCondLst>
                                  <p:childTnLst>
                                    <p:set>
                                      <p:cBhvr>
                                        <p:cTn id="79" dur="1" fill="hold">
                                          <p:stCondLst>
                                            <p:cond delay="0"/>
                                          </p:stCondLst>
                                        </p:cTn>
                                        <p:tgtEl>
                                          <p:spTgt spid="1015859"/>
                                        </p:tgtEl>
                                        <p:attrNameLst>
                                          <p:attrName>style.visibility</p:attrName>
                                        </p:attrNameLst>
                                      </p:cBhvr>
                                      <p:to>
                                        <p:strVal val="visible"/>
                                      </p:to>
                                    </p:set>
                                    <p:animEffect transition="in" filter="fade">
                                      <p:cBhvr>
                                        <p:cTn id="80" dur="1000"/>
                                        <p:tgtEl>
                                          <p:spTgt spid="1015859"/>
                                        </p:tgtEl>
                                      </p:cBhvr>
                                    </p:animEffect>
                                  </p:childTnLst>
                                </p:cTn>
                              </p:par>
                            </p:childTnLst>
                          </p:cTn>
                        </p:par>
                        <p:par>
                          <p:cTn id="81" fill="hold" nodeType="afterGroup">
                            <p:stCondLst>
                              <p:cond delay="2500"/>
                            </p:stCondLst>
                            <p:childTnLst>
                              <p:par>
                                <p:cTn id="82" presetID="9" presetClass="entr" presetSubtype="0" fill="hold" nodeType="afterEffect">
                                  <p:stCondLst>
                                    <p:cond delay="0"/>
                                  </p:stCondLst>
                                  <p:childTnLst>
                                    <p:set>
                                      <p:cBhvr>
                                        <p:cTn id="83" dur="1" fill="hold">
                                          <p:stCondLst>
                                            <p:cond delay="0"/>
                                          </p:stCondLst>
                                        </p:cTn>
                                        <p:tgtEl>
                                          <p:spTgt spid="1015873"/>
                                        </p:tgtEl>
                                        <p:attrNameLst>
                                          <p:attrName>style.visibility</p:attrName>
                                        </p:attrNameLst>
                                      </p:cBhvr>
                                      <p:to>
                                        <p:strVal val="visible"/>
                                      </p:to>
                                    </p:set>
                                    <p:animEffect transition="in" filter="dissolve">
                                      <p:cBhvr>
                                        <p:cTn id="84" dur="500"/>
                                        <p:tgtEl>
                                          <p:spTgt spid="1015873"/>
                                        </p:tgtEl>
                                      </p:cBhvr>
                                    </p:animEffect>
                                  </p:childTnLst>
                                </p:cTn>
                              </p:par>
                              <p:par>
                                <p:cTn id="85" presetID="9" presetClass="entr" presetSubtype="0" fill="hold" nodeType="withEffect">
                                  <p:stCondLst>
                                    <p:cond delay="0"/>
                                  </p:stCondLst>
                                  <p:childTnLst>
                                    <p:set>
                                      <p:cBhvr>
                                        <p:cTn id="86" dur="1" fill="hold">
                                          <p:stCondLst>
                                            <p:cond delay="0"/>
                                          </p:stCondLst>
                                        </p:cTn>
                                        <p:tgtEl>
                                          <p:spTgt spid="1015874"/>
                                        </p:tgtEl>
                                        <p:attrNameLst>
                                          <p:attrName>style.visibility</p:attrName>
                                        </p:attrNameLst>
                                      </p:cBhvr>
                                      <p:to>
                                        <p:strVal val="visible"/>
                                      </p:to>
                                    </p:set>
                                    <p:animEffect transition="in" filter="dissolve">
                                      <p:cBhvr>
                                        <p:cTn id="87" dur="500"/>
                                        <p:tgtEl>
                                          <p:spTgt spid="1015874"/>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0" presetClass="path" presetSubtype="0" accel="50000" decel="50000" fill="hold" nodeType="clickEffect">
                                  <p:stCondLst>
                                    <p:cond delay="0"/>
                                  </p:stCondLst>
                                  <p:childTnLst>
                                    <p:animMotion origin="layout" path="M 0 -1.11111E-6 L 0.64167 -0.08889 " pathEditMode="relative" ptsTypes="AA">
                                      <p:cBhvr>
                                        <p:cTn id="91" dur="1000" fill="hold"/>
                                        <p:tgtEl>
                                          <p:spTgt spid="1015873"/>
                                        </p:tgtEl>
                                        <p:attrNameLst>
                                          <p:attrName>ppt_x</p:attrName>
                                          <p:attrName>ppt_y</p:attrName>
                                        </p:attrNameLst>
                                      </p:cBhvr>
                                    </p:animMotion>
                                  </p:childTnLst>
                                </p:cTn>
                              </p:par>
                              <p:par>
                                <p:cTn id="92" presetID="0" presetClass="path" presetSubtype="0" accel="50000" decel="50000" fill="hold" nodeType="withEffect">
                                  <p:stCondLst>
                                    <p:cond delay="0"/>
                                  </p:stCondLst>
                                  <p:childTnLst>
                                    <p:animMotion origin="layout" path="M -3.05556E-6 -4.44444E-6 L 0.65 -0.08889 " pathEditMode="relative" ptsTypes="AA">
                                      <p:cBhvr>
                                        <p:cTn id="93" dur="1000" fill="hold"/>
                                        <p:tgtEl>
                                          <p:spTgt spid="1015874"/>
                                        </p:tgtEl>
                                        <p:attrNameLst>
                                          <p:attrName>ppt_x</p:attrName>
                                          <p:attrName>ppt_y</p:attrName>
                                        </p:attrNameLst>
                                      </p:cBhvr>
                                    </p:animMotion>
                                  </p:childTnLst>
                                </p:cTn>
                              </p:par>
                            </p:childTnLst>
                          </p:cTn>
                        </p:par>
                        <p:par>
                          <p:cTn id="94" fill="hold" nodeType="afterGroup">
                            <p:stCondLst>
                              <p:cond delay="1000"/>
                            </p:stCondLst>
                            <p:childTnLst>
                              <p:par>
                                <p:cTn id="95" presetID="10" presetClass="exit" presetSubtype="0" fill="hold" nodeType="afterEffect">
                                  <p:stCondLst>
                                    <p:cond delay="0"/>
                                  </p:stCondLst>
                                  <p:childTnLst>
                                    <p:animEffect transition="out" filter="fade">
                                      <p:cBhvr>
                                        <p:cTn id="96" dur="1000"/>
                                        <p:tgtEl>
                                          <p:spTgt spid="1015857"/>
                                        </p:tgtEl>
                                      </p:cBhvr>
                                    </p:animEffect>
                                    <p:set>
                                      <p:cBhvr>
                                        <p:cTn id="97" dur="1" fill="hold">
                                          <p:stCondLst>
                                            <p:cond delay="999"/>
                                          </p:stCondLst>
                                        </p:cTn>
                                        <p:tgtEl>
                                          <p:spTgt spid="1015857"/>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1000"/>
                                        <p:tgtEl>
                                          <p:spTgt spid="1015856"/>
                                        </p:tgtEl>
                                      </p:cBhvr>
                                    </p:animEffect>
                                    <p:set>
                                      <p:cBhvr>
                                        <p:cTn id="100" dur="1" fill="hold">
                                          <p:stCondLst>
                                            <p:cond delay="999"/>
                                          </p:stCondLst>
                                        </p:cTn>
                                        <p:tgtEl>
                                          <p:spTgt spid="1015856"/>
                                        </p:tgtEl>
                                        <p:attrNameLst>
                                          <p:attrName>style.visibility</p:attrName>
                                        </p:attrNameLst>
                                      </p:cBhvr>
                                      <p:to>
                                        <p:strVal val="hidden"/>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0" presetClass="entr" presetSubtype="0" fill="hold" nodeType="clickEffect">
                                  <p:stCondLst>
                                    <p:cond delay="0"/>
                                  </p:stCondLst>
                                  <p:childTnLst>
                                    <p:set>
                                      <p:cBhvr>
                                        <p:cTn id="104" dur="1" fill="hold">
                                          <p:stCondLst>
                                            <p:cond delay="0"/>
                                          </p:stCondLst>
                                        </p:cTn>
                                        <p:tgtEl>
                                          <p:spTgt spid="1015875"/>
                                        </p:tgtEl>
                                        <p:attrNameLst>
                                          <p:attrName>style.visibility</p:attrName>
                                        </p:attrNameLst>
                                      </p:cBhvr>
                                      <p:to>
                                        <p:strVal val="visible"/>
                                      </p:to>
                                    </p:set>
                                    <p:animEffect transition="in" filter="fade">
                                      <p:cBhvr>
                                        <p:cTn id="105" dur="2000"/>
                                        <p:tgtEl>
                                          <p:spTgt spid="1015875"/>
                                        </p:tgtEl>
                                      </p:cBhvr>
                                    </p:animEffect>
                                  </p:childTnLst>
                                </p:cTn>
                              </p:par>
                              <p:par>
                                <p:cTn id="106" presetID="10" presetClass="exit" presetSubtype="0" fill="hold" nodeType="withEffect">
                                  <p:stCondLst>
                                    <p:cond delay="0"/>
                                  </p:stCondLst>
                                  <p:childTnLst>
                                    <p:animEffect transition="out" filter="fade">
                                      <p:cBhvr>
                                        <p:cTn id="107" dur="2000"/>
                                        <p:tgtEl>
                                          <p:spTgt spid="1015859"/>
                                        </p:tgtEl>
                                      </p:cBhvr>
                                    </p:animEffect>
                                    <p:set>
                                      <p:cBhvr>
                                        <p:cTn id="108" dur="1" fill="hold">
                                          <p:stCondLst>
                                            <p:cond delay="1999"/>
                                          </p:stCondLst>
                                        </p:cTn>
                                        <p:tgtEl>
                                          <p:spTgt spid="1015859"/>
                                        </p:tgtEl>
                                        <p:attrNameLst>
                                          <p:attrName>style.visibility</p:attrName>
                                        </p:attrNameLst>
                                      </p:cBhvr>
                                      <p:to>
                                        <p:strVal val="hidden"/>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9" presetClass="entr" presetSubtype="0" fill="hold" grpId="0" nodeType="clickEffect">
                                  <p:stCondLst>
                                    <p:cond delay="0"/>
                                  </p:stCondLst>
                                  <p:childTnLst>
                                    <p:set>
                                      <p:cBhvr>
                                        <p:cTn id="112" dur="1" fill="hold">
                                          <p:stCondLst>
                                            <p:cond delay="0"/>
                                          </p:stCondLst>
                                        </p:cTn>
                                        <p:tgtEl>
                                          <p:spTgt spid="1015872"/>
                                        </p:tgtEl>
                                        <p:attrNameLst>
                                          <p:attrName>style.visibility</p:attrName>
                                        </p:attrNameLst>
                                      </p:cBhvr>
                                      <p:to>
                                        <p:strVal val="visible"/>
                                      </p:to>
                                    </p:set>
                                    <p:animEffect transition="in" filter="dissolve">
                                      <p:cBhvr>
                                        <p:cTn id="113" dur="500"/>
                                        <p:tgtEl>
                                          <p:spTgt spid="1015872"/>
                                        </p:tgtEl>
                                      </p:cBhvr>
                                    </p:animEffect>
                                  </p:childTnLst>
                                </p:cTn>
                              </p:par>
                            </p:childTnLst>
                          </p:cTn>
                        </p:par>
                        <p:par>
                          <p:cTn id="114" fill="hold" nodeType="afterGroup">
                            <p:stCondLst>
                              <p:cond delay="500"/>
                            </p:stCondLst>
                            <p:childTnLst>
                              <p:par>
                                <p:cTn id="115" presetID="9" presetClass="entr" presetSubtype="0" fill="hold" grpId="0" nodeType="afterEffect">
                                  <p:stCondLst>
                                    <p:cond delay="0"/>
                                  </p:stCondLst>
                                  <p:childTnLst>
                                    <p:set>
                                      <p:cBhvr>
                                        <p:cTn id="116" dur="1" fill="hold">
                                          <p:stCondLst>
                                            <p:cond delay="0"/>
                                          </p:stCondLst>
                                        </p:cTn>
                                        <p:tgtEl>
                                          <p:spTgt spid="1015876"/>
                                        </p:tgtEl>
                                        <p:attrNameLst>
                                          <p:attrName>style.visibility</p:attrName>
                                        </p:attrNameLst>
                                      </p:cBhvr>
                                      <p:to>
                                        <p:strVal val="visible"/>
                                      </p:to>
                                    </p:set>
                                    <p:animEffect transition="in" filter="dissolve">
                                      <p:cBhvr>
                                        <p:cTn id="117" dur="500"/>
                                        <p:tgtEl>
                                          <p:spTgt spid="1015876"/>
                                        </p:tgtEl>
                                      </p:cBhvr>
                                    </p:animEffect>
                                  </p:childTnLst>
                                </p:cTn>
                              </p:par>
                            </p:childTnLst>
                          </p:cTn>
                        </p:par>
                        <p:par>
                          <p:cTn id="118" fill="hold" nodeType="afterGroup">
                            <p:stCondLst>
                              <p:cond delay="1000"/>
                            </p:stCondLst>
                            <p:childTnLst>
                              <p:par>
                                <p:cTn id="119" presetID="9" presetClass="entr" presetSubtype="0" fill="hold" nodeType="afterEffect">
                                  <p:stCondLst>
                                    <p:cond delay="0"/>
                                  </p:stCondLst>
                                  <p:childTnLst>
                                    <p:set>
                                      <p:cBhvr>
                                        <p:cTn id="120" dur="1" fill="hold">
                                          <p:stCondLst>
                                            <p:cond delay="0"/>
                                          </p:stCondLst>
                                        </p:cTn>
                                        <p:tgtEl>
                                          <p:spTgt spid="1015877"/>
                                        </p:tgtEl>
                                        <p:attrNameLst>
                                          <p:attrName>style.visibility</p:attrName>
                                        </p:attrNameLst>
                                      </p:cBhvr>
                                      <p:to>
                                        <p:strVal val="visible"/>
                                      </p:to>
                                    </p:set>
                                    <p:animEffect transition="in" filter="dissolve">
                                      <p:cBhvr>
                                        <p:cTn id="121" dur="500"/>
                                        <p:tgtEl>
                                          <p:spTgt spid="1015877"/>
                                        </p:tgtEl>
                                      </p:cBhvr>
                                    </p:animEffect>
                                  </p:childTnLst>
                                </p:cTn>
                              </p:par>
                            </p:childTnLst>
                          </p:cTn>
                        </p:par>
                        <p:par>
                          <p:cTn id="122" fill="hold" nodeType="afterGroup">
                            <p:stCondLst>
                              <p:cond delay="1500"/>
                            </p:stCondLst>
                            <p:childTnLst>
                              <p:par>
                                <p:cTn id="123" presetID="0" presetClass="path" presetSubtype="0" accel="50000" decel="50000" fill="hold" nodeType="afterEffect">
                                  <p:stCondLst>
                                    <p:cond delay="0"/>
                                  </p:stCondLst>
                                  <p:childTnLst>
                                    <p:animMotion origin="layout" path="M 0.64167 -0.08889 L 0.325 -0.48889 " pathEditMode="relative" rAng="0" ptsTypes="AA">
                                      <p:cBhvr>
                                        <p:cTn id="124" dur="2000" fill="hold"/>
                                        <p:tgtEl>
                                          <p:spTgt spid="1015873"/>
                                        </p:tgtEl>
                                        <p:attrNameLst>
                                          <p:attrName>ppt_x</p:attrName>
                                          <p:attrName>ppt_y</p:attrName>
                                        </p:attrNameLst>
                                      </p:cBhvr>
                                      <p:rCtr x="-15833" y="-20000"/>
                                    </p:animMotion>
                                  </p:childTnLst>
                                </p:cTn>
                              </p:par>
                              <p:par>
                                <p:cTn id="125" presetID="0" presetClass="path" presetSubtype="0" accel="50000" decel="50000" fill="hold" nodeType="withEffect">
                                  <p:stCondLst>
                                    <p:cond delay="0"/>
                                  </p:stCondLst>
                                  <p:childTnLst>
                                    <p:animMotion origin="layout" path="M 0.66233 -0.11042 L 0.47066 -0.51042 " pathEditMode="relative" rAng="0" ptsTypes="AA">
                                      <p:cBhvr>
                                        <p:cTn id="126" dur="2000" fill="hold"/>
                                        <p:tgtEl>
                                          <p:spTgt spid="1015874"/>
                                        </p:tgtEl>
                                        <p:attrNameLst>
                                          <p:attrName>ppt_x</p:attrName>
                                          <p:attrName>ppt_y</p:attrName>
                                        </p:attrNameLst>
                                      </p:cBhvr>
                                      <p:rCtr x="-9583" y="-20000"/>
                                    </p:animMotion>
                                  </p:childTnLst>
                                </p:cTn>
                              </p:par>
                            </p:childTnLst>
                          </p:cTn>
                        </p:par>
                      </p:childTnLst>
                    </p:cTn>
                  </p:par>
                  <p:par>
                    <p:cTn id="127" fill="hold" nodeType="clickPar">
                      <p:stCondLst>
                        <p:cond delay="indefinite"/>
                      </p:stCondLst>
                      <p:childTnLst>
                        <p:par>
                          <p:cTn id="128" fill="hold" nodeType="withGroup">
                            <p:stCondLst>
                              <p:cond delay="0"/>
                            </p:stCondLst>
                            <p:childTnLst>
                              <p:par>
                                <p:cTn id="129" presetID="0" presetClass="path" presetSubtype="0" accel="50000" decel="50000" fill="hold" nodeType="clickEffect">
                                  <p:stCondLst>
                                    <p:cond delay="0"/>
                                  </p:stCondLst>
                                  <p:childTnLst>
                                    <p:animMotion origin="layout" path="M 0.325 -0.48889 L -0.09166 -0.34445 " pathEditMode="relative" ptsTypes="AA">
                                      <p:cBhvr>
                                        <p:cTn id="130" dur="2000" fill="hold"/>
                                        <p:tgtEl>
                                          <p:spTgt spid="1015873"/>
                                        </p:tgtEl>
                                        <p:attrNameLst>
                                          <p:attrName>ppt_x</p:attrName>
                                          <p:attrName>ppt_y</p:attrName>
                                        </p:attrNameLst>
                                      </p:cBhvr>
                                    </p:animMotion>
                                  </p:childTnLst>
                                </p:cTn>
                              </p:par>
                              <p:par>
                                <p:cTn id="131" presetID="9" presetClass="exit" presetSubtype="0" fill="hold" nodeType="withEffect">
                                  <p:stCondLst>
                                    <p:cond delay="0"/>
                                  </p:stCondLst>
                                  <p:childTnLst>
                                    <p:animEffect transition="out" filter="dissolve">
                                      <p:cBhvr>
                                        <p:cTn id="132" dur="500"/>
                                        <p:tgtEl>
                                          <p:spTgt spid="1015874"/>
                                        </p:tgtEl>
                                      </p:cBhvr>
                                    </p:animEffect>
                                    <p:set>
                                      <p:cBhvr>
                                        <p:cTn id="133" dur="1" fill="hold">
                                          <p:stCondLst>
                                            <p:cond delay="499"/>
                                          </p:stCondLst>
                                        </p:cTn>
                                        <p:tgtEl>
                                          <p:spTgt spid="1015874"/>
                                        </p:tgtEl>
                                        <p:attrNameLst>
                                          <p:attrName>style.visibility</p:attrName>
                                        </p:attrNameLst>
                                      </p:cBhvr>
                                      <p:to>
                                        <p:strVal val="hidden"/>
                                      </p:to>
                                    </p:set>
                                  </p:childTnLst>
                                </p:cTn>
                              </p:par>
                              <p:par>
                                <p:cTn id="134" presetID="9" presetClass="exit" presetSubtype="0" fill="hold" nodeType="withEffect">
                                  <p:stCondLst>
                                    <p:cond delay="0"/>
                                  </p:stCondLst>
                                  <p:childTnLst>
                                    <p:animEffect transition="out" filter="dissolve">
                                      <p:cBhvr>
                                        <p:cTn id="135" dur="500"/>
                                        <p:tgtEl>
                                          <p:spTgt spid="1015877"/>
                                        </p:tgtEl>
                                      </p:cBhvr>
                                    </p:animEffect>
                                    <p:set>
                                      <p:cBhvr>
                                        <p:cTn id="136" dur="1" fill="hold">
                                          <p:stCondLst>
                                            <p:cond delay="499"/>
                                          </p:stCondLst>
                                        </p:cTn>
                                        <p:tgtEl>
                                          <p:spTgt spid="1015877"/>
                                        </p:tgtEl>
                                        <p:attrNameLst>
                                          <p:attrName>style.visibility</p:attrName>
                                        </p:attrNameLst>
                                      </p:cBhvr>
                                      <p:to>
                                        <p:strVal val="hidden"/>
                                      </p:to>
                                    </p:set>
                                  </p:childTnLst>
                                </p:cTn>
                              </p:par>
                              <p:par>
                                <p:cTn id="137" presetID="9" presetClass="exit" presetSubtype="0" fill="hold" grpId="1" nodeType="withEffect">
                                  <p:stCondLst>
                                    <p:cond delay="0"/>
                                  </p:stCondLst>
                                  <p:childTnLst>
                                    <p:animEffect transition="out" filter="dissolve">
                                      <p:cBhvr>
                                        <p:cTn id="138" dur="500"/>
                                        <p:tgtEl>
                                          <p:spTgt spid="1015876"/>
                                        </p:tgtEl>
                                      </p:cBhvr>
                                    </p:animEffect>
                                    <p:set>
                                      <p:cBhvr>
                                        <p:cTn id="139" dur="1" fill="hold">
                                          <p:stCondLst>
                                            <p:cond delay="499"/>
                                          </p:stCondLst>
                                        </p:cTn>
                                        <p:tgtEl>
                                          <p:spTgt spid="1015876"/>
                                        </p:tgtEl>
                                        <p:attrNameLst>
                                          <p:attrName>style.visibility</p:attrName>
                                        </p:attrNameLst>
                                      </p:cBhvr>
                                      <p:to>
                                        <p:strVal val="hidden"/>
                                      </p:to>
                                    </p:set>
                                  </p:childTnLst>
                                </p:cTn>
                              </p:par>
                              <p:par>
                                <p:cTn id="140" presetID="9" presetClass="exit" presetSubtype="0" fill="hold" grpId="1" nodeType="withEffect">
                                  <p:stCondLst>
                                    <p:cond delay="0"/>
                                  </p:stCondLst>
                                  <p:childTnLst>
                                    <p:animEffect transition="out" filter="dissolve">
                                      <p:cBhvr>
                                        <p:cTn id="141" dur="500"/>
                                        <p:tgtEl>
                                          <p:spTgt spid="1015872"/>
                                        </p:tgtEl>
                                      </p:cBhvr>
                                    </p:animEffect>
                                    <p:set>
                                      <p:cBhvr>
                                        <p:cTn id="142" dur="1" fill="hold">
                                          <p:stCondLst>
                                            <p:cond delay="499"/>
                                          </p:stCondLst>
                                        </p:cTn>
                                        <p:tgtEl>
                                          <p:spTgt spid="1015872"/>
                                        </p:tgtEl>
                                        <p:attrNameLst>
                                          <p:attrName>style.visibility</p:attrName>
                                        </p:attrNameLst>
                                      </p:cBhvr>
                                      <p:to>
                                        <p:strVal val="hidden"/>
                                      </p:to>
                                    </p:set>
                                  </p:childTnLst>
                                </p:cTn>
                              </p:par>
                            </p:childTnLst>
                          </p:cTn>
                        </p:par>
                        <p:par>
                          <p:cTn id="143" fill="hold" nodeType="afterGroup">
                            <p:stCondLst>
                              <p:cond delay="2000"/>
                            </p:stCondLst>
                            <p:childTnLst>
                              <p:par>
                                <p:cTn id="144" presetID="10" presetClass="exit" presetSubtype="0" fill="hold" nodeType="afterEffect">
                                  <p:stCondLst>
                                    <p:cond delay="0"/>
                                  </p:stCondLst>
                                  <p:childTnLst>
                                    <p:animEffect transition="out" filter="fade">
                                      <p:cBhvr>
                                        <p:cTn id="145" dur="500"/>
                                        <p:tgtEl>
                                          <p:spTgt spid="1015873"/>
                                        </p:tgtEl>
                                      </p:cBhvr>
                                    </p:animEffect>
                                    <p:set>
                                      <p:cBhvr>
                                        <p:cTn id="146" dur="1" fill="hold">
                                          <p:stCondLst>
                                            <p:cond delay="499"/>
                                          </p:stCondLst>
                                        </p:cTn>
                                        <p:tgtEl>
                                          <p:spTgt spid="1015873"/>
                                        </p:tgtEl>
                                        <p:attrNameLst>
                                          <p:attrName>style.visibility</p:attrName>
                                        </p:attrNameLst>
                                      </p:cBhvr>
                                      <p:to>
                                        <p:strVal val="hidden"/>
                                      </p:to>
                                    </p:set>
                                  </p:childTnLst>
                                </p:cTn>
                              </p:par>
                              <p:par>
                                <p:cTn id="147" presetID="9" presetClass="entr" presetSubtype="0" fill="hold" nodeType="withEffect">
                                  <p:stCondLst>
                                    <p:cond delay="0"/>
                                  </p:stCondLst>
                                  <p:childTnLst>
                                    <p:set>
                                      <p:cBhvr>
                                        <p:cTn id="148" dur="1" fill="hold">
                                          <p:stCondLst>
                                            <p:cond delay="0"/>
                                          </p:stCondLst>
                                        </p:cTn>
                                        <p:tgtEl>
                                          <p:spTgt spid="1015846"/>
                                        </p:tgtEl>
                                        <p:attrNameLst>
                                          <p:attrName>style.visibility</p:attrName>
                                        </p:attrNameLst>
                                      </p:cBhvr>
                                      <p:to>
                                        <p:strVal val="visible"/>
                                      </p:to>
                                    </p:set>
                                    <p:animEffect transition="in" filter="dissolve">
                                      <p:cBhvr>
                                        <p:cTn id="149" dur="500"/>
                                        <p:tgtEl>
                                          <p:spTgt spid="1015846"/>
                                        </p:tgtEl>
                                      </p:cBhvr>
                                    </p:animEffect>
                                  </p:childTnLst>
                                </p:cTn>
                              </p:par>
                            </p:childTnLst>
                          </p:cTn>
                        </p:par>
                        <p:par>
                          <p:cTn id="150" fill="hold" nodeType="afterGroup">
                            <p:stCondLst>
                              <p:cond delay="2500"/>
                            </p:stCondLst>
                            <p:childTnLst>
                              <p:par>
                                <p:cTn id="151" presetID="9" presetClass="entr" presetSubtype="0" fill="hold" grpId="2" nodeType="afterEffect">
                                  <p:stCondLst>
                                    <p:cond delay="0"/>
                                  </p:stCondLst>
                                  <p:childTnLst>
                                    <p:set>
                                      <p:cBhvr>
                                        <p:cTn id="152" dur="1" fill="hold">
                                          <p:stCondLst>
                                            <p:cond delay="0"/>
                                          </p:stCondLst>
                                        </p:cTn>
                                        <p:tgtEl>
                                          <p:spTgt spid="1015872"/>
                                        </p:tgtEl>
                                        <p:attrNameLst>
                                          <p:attrName>style.visibility</p:attrName>
                                        </p:attrNameLst>
                                      </p:cBhvr>
                                      <p:to>
                                        <p:strVal val="visible"/>
                                      </p:to>
                                    </p:set>
                                    <p:animEffect transition="in" filter="dissolve">
                                      <p:cBhvr>
                                        <p:cTn id="153" dur="500"/>
                                        <p:tgtEl>
                                          <p:spTgt spid="1015872"/>
                                        </p:tgtEl>
                                      </p:cBhvr>
                                    </p:animEffect>
                                  </p:childTnLst>
                                </p:cTn>
                              </p:par>
                            </p:childTnLst>
                          </p:cTn>
                        </p:par>
                        <p:par>
                          <p:cTn id="154" fill="hold" nodeType="afterGroup">
                            <p:stCondLst>
                              <p:cond delay="3000"/>
                            </p:stCondLst>
                            <p:childTnLst>
                              <p:par>
                                <p:cTn id="155" presetID="9" presetClass="entr" presetSubtype="0" fill="hold" grpId="0" nodeType="afterEffect">
                                  <p:stCondLst>
                                    <p:cond delay="0"/>
                                  </p:stCondLst>
                                  <p:childTnLst>
                                    <p:set>
                                      <p:cBhvr>
                                        <p:cTn id="156" dur="1" fill="hold">
                                          <p:stCondLst>
                                            <p:cond delay="0"/>
                                          </p:stCondLst>
                                        </p:cTn>
                                        <p:tgtEl>
                                          <p:spTgt spid="1015878"/>
                                        </p:tgtEl>
                                        <p:attrNameLst>
                                          <p:attrName>style.visibility</p:attrName>
                                        </p:attrNameLst>
                                      </p:cBhvr>
                                      <p:to>
                                        <p:strVal val="visible"/>
                                      </p:to>
                                    </p:set>
                                    <p:animEffect transition="in" filter="dissolve">
                                      <p:cBhvr>
                                        <p:cTn id="157" dur="500"/>
                                        <p:tgtEl>
                                          <p:spTgt spid="1015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5861" grpId="0" animBg="1"/>
      <p:bldP spid="1015861" grpId="1" animBg="1"/>
      <p:bldP spid="1015872" grpId="0" animBg="1"/>
      <p:bldP spid="1015872" grpId="1" animBg="1"/>
      <p:bldP spid="1015872" grpId="2" animBg="1"/>
      <p:bldP spid="1015876" grpId="0"/>
      <p:bldP spid="1015876" grpId="1"/>
      <p:bldP spid="101587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6834" name="Rectangle 2"/>
          <p:cNvSpPr>
            <a:spLocks noGrp="1" noChangeArrowheads="1"/>
          </p:cNvSpPr>
          <p:nvPr>
            <p:ph type="title"/>
          </p:nvPr>
        </p:nvSpPr>
        <p:spPr/>
        <p:txBody>
          <a:bodyPr/>
          <a:lstStyle/>
          <a:p>
            <a:r>
              <a:rPr lang="en-US"/>
              <a:t>Demo3</a:t>
            </a:r>
          </a:p>
        </p:txBody>
      </p:sp>
      <p:sp>
        <p:nvSpPr>
          <p:cNvPr id="1016836" name="Rectangle 4"/>
          <p:cNvSpPr>
            <a:spLocks noChangeArrowheads="1"/>
          </p:cNvSpPr>
          <p:nvPr/>
        </p:nvSpPr>
        <p:spPr bwMode="auto">
          <a:xfrm>
            <a:off x="228600" y="1524000"/>
            <a:ext cx="77724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47675" indent="-447675" eaLnBrk="1" hangingPunct="1">
              <a:lnSpc>
                <a:spcPct val="90000"/>
              </a:lnSpc>
              <a:spcBef>
                <a:spcPct val="30000"/>
              </a:spcBef>
              <a:buClr>
                <a:schemeClr val="tx2"/>
              </a:buClr>
              <a:buFont typeface="Wingdings 2" pitchFamily="18" charset="2"/>
              <a:buNone/>
            </a:pPr>
            <a:r>
              <a:rPr lang="en-US">
                <a:solidFill>
                  <a:schemeClr val="bg2"/>
                </a:solidFill>
                <a:effectLst>
                  <a:outerShdw blurRad="38100" dist="38100" dir="2700000" algn="tl">
                    <a:srgbClr val="FFFFFF"/>
                  </a:outerShdw>
                </a:effectLst>
                <a:latin typeface="Times New Roman" pitchFamily="18" charset="0"/>
              </a:rPr>
              <a:t>	Dữ liệu bị tấn công trên đường truyền.</a:t>
            </a:r>
            <a:br>
              <a:rPr lang="en-US">
                <a:solidFill>
                  <a:schemeClr val="bg2"/>
                </a:solidFill>
                <a:effectLst>
                  <a:outerShdw blurRad="38100" dist="38100" dir="2700000" algn="tl">
                    <a:srgbClr val="FFFFFF"/>
                  </a:outerShdw>
                </a:effectLst>
                <a:latin typeface="Times New Roman" pitchFamily="18" charset="0"/>
              </a:rPr>
            </a:br>
            <a:r>
              <a:rPr lang="en-US">
                <a:solidFill>
                  <a:schemeClr val="bg2"/>
                </a:solidFill>
                <a:effectLst>
                  <a:outerShdw blurRad="38100" dist="38100" dir="2700000" algn="tl">
                    <a:srgbClr val="FFFFFF"/>
                  </a:outerShdw>
                </a:effectLst>
                <a:latin typeface="Times New Roman" pitchFamily="18" charset="0"/>
              </a:rPr>
              <a:t>MIM (Man in Middle)</a:t>
            </a:r>
          </a:p>
        </p:txBody>
      </p:sp>
      <p:pic>
        <p:nvPicPr>
          <p:cNvPr id="1016837" name="Picture 5" descr="grid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292600"/>
            <a:ext cx="8229600" cy="2489200"/>
          </a:xfrm>
          <a:prstGeom prst="rect">
            <a:avLst/>
          </a:prstGeom>
          <a:noFill/>
          <a:extLst>
            <a:ext uri="{909E8E84-426E-40DD-AFC4-6F175D3DCCD1}">
              <a14:hiddenFill xmlns:a14="http://schemas.microsoft.com/office/drawing/2010/main">
                <a:solidFill>
                  <a:srgbClr val="FFFFFF"/>
                </a:solidFill>
              </a14:hiddenFill>
            </a:ext>
          </a:extLst>
        </p:spPr>
      </p:pic>
      <p:pic>
        <p:nvPicPr>
          <p:cNvPr id="1016838" name="Picture 6" descr="office - buil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713" y="4191000"/>
            <a:ext cx="1249362" cy="1563688"/>
          </a:xfrm>
          <a:prstGeom prst="rect">
            <a:avLst/>
          </a:prstGeom>
          <a:noFill/>
          <a:extLst>
            <a:ext uri="{909E8E84-426E-40DD-AFC4-6F175D3DCCD1}">
              <a14:hiddenFill xmlns:a14="http://schemas.microsoft.com/office/drawing/2010/main">
                <a:solidFill>
                  <a:srgbClr val="FFFFFF"/>
                </a:solidFill>
              </a14:hiddenFill>
            </a:ext>
          </a:extLst>
        </p:spPr>
      </p:pic>
      <p:pic>
        <p:nvPicPr>
          <p:cNvPr id="1016839" name="Picture 7" descr="bank 2 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3581400"/>
            <a:ext cx="1465263" cy="1600200"/>
          </a:xfrm>
          <a:prstGeom prst="rect">
            <a:avLst/>
          </a:prstGeom>
          <a:noFill/>
          <a:extLst>
            <a:ext uri="{909E8E84-426E-40DD-AFC4-6F175D3DCCD1}">
              <a14:hiddenFill xmlns:a14="http://schemas.microsoft.com/office/drawing/2010/main">
                <a:solidFill>
                  <a:srgbClr val="FFFFFF"/>
                </a:solidFill>
              </a14:hiddenFill>
            </a:ext>
          </a:extLst>
        </p:spPr>
      </p:pic>
      <p:sp>
        <p:nvSpPr>
          <p:cNvPr id="1016840" name="Line 8"/>
          <p:cNvSpPr>
            <a:spLocks noChangeShapeType="1"/>
          </p:cNvSpPr>
          <p:nvPr/>
        </p:nvSpPr>
        <p:spPr bwMode="auto">
          <a:xfrm flipV="1">
            <a:off x="1828800" y="4953000"/>
            <a:ext cx="5715000" cy="533400"/>
          </a:xfrm>
          <a:prstGeom prst="line">
            <a:avLst/>
          </a:prstGeom>
          <a:noFill/>
          <a:ln w="19050">
            <a:solidFill>
              <a:srgbClr val="0000F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16841" name="Picture 9" descr="key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52800" y="1905000"/>
            <a:ext cx="396875" cy="762000"/>
          </a:xfrm>
          <a:prstGeom prst="rect">
            <a:avLst/>
          </a:prstGeom>
          <a:noFill/>
          <a:extLst>
            <a:ext uri="{909E8E84-426E-40DD-AFC4-6F175D3DCCD1}">
              <a14:hiddenFill xmlns:a14="http://schemas.microsoft.com/office/drawing/2010/main">
                <a:solidFill>
                  <a:srgbClr val="FFFFFF"/>
                </a:solidFill>
              </a14:hiddenFill>
            </a:ext>
          </a:extLst>
        </p:spPr>
      </p:pic>
      <p:sp>
        <p:nvSpPr>
          <p:cNvPr id="1016842" name="Text Box 10"/>
          <p:cNvSpPr txBox="1">
            <a:spLocks noChangeArrowheads="1"/>
          </p:cNvSpPr>
          <p:nvPr/>
        </p:nvSpPr>
        <p:spPr bwMode="auto">
          <a:xfrm>
            <a:off x="3962400" y="1752600"/>
            <a:ext cx="60801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6000">
                <a:solidFill>
                  <a:srgbClr val="FF0000"/>
                </a:solidFill>
                <a:effectLst/>
              </a:rPr>
              <a:t>?</a:t>
            </a:r>
          </a:p>
        </p:txBody>
      </p:sp>
      <p:pic>
        <p:nvPicPr>
          <p:cNvPr id="1016843" name="Picture 11" descr="office - buil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371600"/>
            <a:ext cx="1249363" cy="1563688"/>
          </a:xfrm>
          <a:prstGeom prst="rect">
            <a:avLst/>
          </a:prstGeom>
          <a:noFill/>
          <a:extLst>
            <a:ext uri="{909E8E84-426E-40DD-AFC4-6F175D3DCCD1}">
              <a14:hiddenFill xmlns:a14="http://schemas.microsoft.com/office/drawing/2010/main">
                <a:solidFill>
                  <a:srgbClr val="FFFFFF"/>
                </a:solidFill>
              </a14:hiddenFill>
            </a:ext>
          </a:extLst>
        </p:spPr>
      </p:pic>
      <p:pic>
        <p:nvPicPr>
          <p:cNvPr id="1016844" name="Picture 12" descr="email - envelo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510540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16845" name="Picture 13" descr="key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28800" y="5257800"/>
            <a:ext cx="234950" cy="447675"/>
          </a:xfrm>
          <a:prstGeom prst="rect">
            <a:avLst/>
          </a:prstGeom>
          <a:noFill/>
          <a:extLst>
            <a:ext uri="{909E8E84-426E-40DD-AFC4-6F175D3DCCD1}">
              <a14:hiddenFill xmlns:a14="http://schemas.microsoft.com/office/drawing/2010/main">
                <a:solidFill>
                  <a:srgbClr val="FFFFFF"/>
                </a:solidFill>
              </a14:hiddenFill>
            </a:ext>
          </a:extLst>
        </p:spPr>
      </p:pic>
      <p:pic>
        <p:nvPicPr>
          <p:cNvPr id="1016846" name="Picture 14" descr="email - hacker envelop"/>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0400" y="571500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16847" name="Picture 15" descr="key2 hacke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39000" y="5715000"/>
            <a:ext cx="234950" cy="447675"/>
          </a:xfrm>
          <a:prstGeom prst="rect">
            <a:avLst/>
          </a:prstGeom>
          <a:noFill/>
          <a:extLst>
            <a:ext uri="{909E8E84-426E-40DD-AFC4-6F175D3DCCD1}">
              <a14:hiddenFill xmlns:a14="http://schemas.microsoft.com/office/drawing/2010/main">
                <a:solidFill>
                  <a:srgbClr val="FFFFFF"/>
                </a:solidFill>
              </a14:hiddenFill>
            </a:ext>
          </a:extLst>
        </p:spPr>
      </p:pic>
      <p:sp>
        <p:nvSpPr>
          <p:cNvPr id="1016848" name="Line 16"/>
          <p:cNvSpPr>
            <a:spLocks noChangeShapeType="1"/>
          </p:cNvSpPr>
          <p:nvPr/>
        </p:nvSpPr>
        <p:spPr bwMode="auto">
          <a:xfrm>
            <a:off x="5029200" y="5257800"/>
            <a:ext cx="2133600" cy="838200"/>
          </a:xfrm>
          <a:prstGeom prst="line">
            <a:avLst/>
          </a:prstGeom>
          <a:noFill/>
          <a:ln w="1905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16849" name="Picture 17" descr="Picture1"/>
          <p:cNvPicPr>
            <a:picLocks noChangeAspect="1" noChangeArrowheads="1"/>
          </p:cNvPicPr>
          <p:nvPr/>
        </p:nvPicPr>
        <p:blipFill>
          <a:blip r:embed="rId10">
            <a:lum bright="24000"/>
            <a:extLst>
              <a:ext uri="{28A0092B-C50C-407E-A947-70E740481C1C}">
                <a14:useLocalDpi xmlns:a14="http://schemas.microsoft.com/office/drawing/2010/main" val="0"/>
              </a:ext>
            </a:extLst>
          </a:blip>
          <a:srcRect/>
          <a:stretch>
            <a:fillRect/>
          </a:stretch>
        </p:blipFill>
        <p:spPr bwMode="auto">
          <a:xfrm>
            <a:off x="3652838" y="4651375"/>
            <a:ext cx="2465387" cy="2206625"/>
          </a:xfrm>
          <a:prstGeom prst="rect">
            <a:avLst/>
          </a:prstGeom>
          <a:noFill/>
          <a:extLst>
            <a:ext uri="{909E8E84-426E-40DD-AFC4-6F175D3DCCD1}">
              <a14:hiddenFill xmlns:a14="http://schemas.microsoft.com/office/drawing/2010/main">
                <a:solidFill>
                  <a:srgbClr val="FFFFFF"/>
                </a:solidFill>
              </a14:hiddenFill>
            </a:ext>
          </a:extLst>
        </p:spPr>
      </p:pic>
      <p:pic>
        <p:nvPicPr>
          <p:cNvPr id="1016850" name="Picture 18" descr="email - envelo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3838" y="4956175"/>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1016851" name="Text Box 19"/>
          <p:cNvSpPr txBox="1">
            <a:spLocks noChangeArrowheads="1"/>
          </p:cNvSpPr>
          <p:nvPr/>
        </p:nvSpPr>
        <p:spPr bwMode="auto">
          <a:xfrm>
            <a:off x="3944938" y="5283200"/>
            <a:ext cx="2217737" cy="125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600">
                <a:solidFill>
                  <a:schemeClr val="tx1"/>
                </a:solidFill>
                <a:effectLst/>
                <a:latin typeface="Times New Roman" pitchFamily="18" charset="0"/>
              </a:rPr>
              <a:t>……..</a:t>
            </a:r>
          </a:p>
          <a:p>
            <a:pPr eaLnBrk="1" hangingPunct="1">
              <a:spcBef>
                <a:spcPct val="50000"/>
              </a:spcBef>
            </a:pPr>
            <a:r>
              <a:rPr lang="en-US" sz="1200">
                <a:solidFill>
                  <a:schemeClr val="tx1"/>
                </a:solidFill>
                <a:effectLst/>
                <a:latin typeface="Times New Roman" pitchFamily="18" charset="0"/>
              </a:rPr>
              <a:t>Rút </a:t>
            </a:r>
            <a:r>
              <a:rPr lang="en-US" sz="1200">
                <a:solidFill>
                  <a:srgbClr val="0000FF"/>
                </a:solidFill>
                <a:effectLst/>
                <a:latin typeface="Times New Roman" pitchFamily="18" charset="0"/>
              </a:rPr>
              <a:t>$5,000,000</a:t>
            </a:r>
          </a:p>
          <a:p>
            <a:pPr eaLnBrk="1" hangingPunct="1">
              <a:spcBef>
                <a:spcPct val="50000"/>
              </a:spcBef>
            </a:pPr>
            <a:r>
              <a:rPr lang="en-US" sz="1200">
                <a:solidFill>
                  <a:schemeClr val="tx1"/>
                </a:solidFill>
                <a:effectLst/>
                <a:latin typeface="Times New Roman" pitchFamily="18" charset="0"/>
              </a:rPr>
              <a:t>Mã tài khoản: NHB-212551245</a:t>
            </a:r>
          </a:p>
          <a:p>
            <a:pPr eaLnBrk="1" hangingPunct="1">
              <a:spcBef>
                <a:spcPct val="50000"/>
              </a:spcBef>
            </a:pPr>
            <a:r>
              <a:rPr lang="en-US" sz="1600">
                <a:solidFill>
                  <a:schemeClr val="tx1"/>
                </a:solidFill>
                <a:effectLst/>
                <a:latin typeface="Times New Roman" pitchFamily="18" charset="0"/>
              </a:rPr>
              <a:t>… ....</a:t>
            </a:r>
            <a:endParaRPr lang="en-US" sz="1600">
              <a:solidFill>
                <a:schemeClr val="tx1"/>
              </a:solidFill>
              <a:effectLst/>
            </a:endParaRPr>
          </a:p>
        </p:txBody>
      </p:sp>
      <p:sp>
        <p:nvSpPr>
          <p:cNvPr id="1016852" name="Text Box 20"/>
          <p:cNvSpPr txBox="1">
            <a:spLocks noChangeArrowheads="1"/>
          </p:cNvSpPr>
          <p:nvPr/>
        </p:nvSpPr>
        <p:spPr bwMode="auto">
          <a:xfrm>
            <a:off x="3951288" y="5283200"/>
            <a:ext cx="2166937" cy="152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600">
                <a:solidFill>
                  <a:schemeClr val="tx1"/>
                </a:solidFill>
                <a:effectLst/>
                <a:latin typeface="Times New Roman" pitchFamily="18" charset="0"/>
              </a:rPr>
              <a:t>……..</a:t>
            </a:r>
          </a:p>
          <a:p>
            <a:pPr eaLnBrk="1" hangingPunct="1">
              <a:spcBef>
                <a:spcPct val="50000"/>
              </a:spcBef>
            </a:pPr>
            <a:r>
              <a:rPr lang="en-US" sz="1200">
                <a:solidFill>
                  <a:srgbClr val="FF0000"/>
                </a:solidFill>
                <a:effectLst/>
                <a:latin typeface="Times New Roman" pitchFamily="18" charset="0"/>
              </a:rPr>
              <a:t>Chuyển khoản</a:t>
            </a:r>
            <a:r>
              <a:rPr lang="en-US" sz="1200">
                <a:solidFill>
                  <a:schemeClr val="tx1"/>
                </a:solidFill>
                <a:effectLst/>
                <a:latin typeface="Times New Roman" pitchFamily="18" charset="0"/>
              </a:rPr>
              <a:t> </a:t>
            </a:r>
            <a:r>
              <a:rPr lang="en-US" sz="1200">
                <a:solidFill>
                  <a:srgbClr val="0000FF"/>
                </a:solidFill>
                <a:effectLst/>
                <a:latin typeface="Times New Roman" pitchFamily="18" charset="0"/>
              </a:rPr>
              <a:t>$5,000,000</a:t>
            </a:r>
          </a:p>
          <a:p>
            <a:pPr eaLnBrk="1" hangingPunct="1">
              <a:spcBef>
                <a:spcPct val="50000"/>
              </a:spcBef>
            </a:pPr>
            <a:r>
              <a:rPr lang="en-US" sz="1200">
                <a:solidFill>
                  <a:srgbClr val="FF0000"/>
                </a:solidFill>
                <a:effectLst/>
                <a:latin typeface="Times New Roman" pitchFamily="18" charset="0"/>
              </a:rPr>
              <a:t>qua tài khoản NHB-8888888</a:t>
            </a:r>
          </a:p>
          <a:p>
            <a:pPr eaLnBrk="1" hangingPunct="1">
              <a:spcBef>
                <a:spcPct val="50000"/>
              </a:spcBef>
            </a:pPr>
            <a:r>
              <a:rPr lang="en-US" sz="1200">
                <a:solidFill>
                  <a:schemeClr val="tx1"/>
                </a:solidFill>
                <a:effectLst/>
                <a:latin typeface="Times New Roman" pitchFamily="18" charset="0"/>
              </a:rPr>
              <a:t>Mã tài khoản: NHB-212551245</a:t>
            </a:r>
          </a:p>
          <a:p>
            <a:pPr eaLnBrk="1" hangingPunct="1">
              <a:spcBef>
                <a:spcPct val="50000"/>
              </a:spcBef>
            </a:pPr>
            <a:r>
              <a:rPr lang="en-US" sz="1600">
                <a:solidFill>
                  <a:schemeClr val="tx1"/>
                </a:solidFill>
                <a:effectLst/>
                <a:latin typeface="Times New Roman" pitchFamily="18" charset="0"/>
              </a:rPr>
              <a:t>… ....</a:t>
            </a:r>
            <a:endParaRPr lang="en-US" sz="1600">
              <a:solidFill>
                <a:schemeClr val="tx1"/>
              </a:solidFill>
              <a:effectLst/>
            </a:endParaRPr>
          </a:p>
        </p:txBody>
      </p:sp>
      <p:pic>
        <p:nvPicPr>
          <p:cNvPr id="1016853" name="Picture 21" descr="email - hacker envelop"/>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8600" y="4943475"/>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16854" name="Picture 22" descr="hacker - with several scre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02388" y="5253038"/>
            <a:ext cx="1901825" cy="1604962"/>
          </a:xfrm>
          <a:prstGeom prst="rect">
            <a:avLst/>
          </a:prstGeom>
          <a:noFill/>
          <a:extLst>
            <a:ext uri="{909E8E84-426E-40DD-AFC4-6F175D3DCCD1}">
              <a14:hiddenFill xmlns:a14="http://schemas.microsoft.com/office/drawing/2010/main">
                <a:solidFill>
                  <a:srgbClr val="FFFFFF"/>
                </a:solidFill>
              </a14:hiddenFill>
            </a:ext>
          </a:extLst>
        </p:spPr>
      </p:pic>
      <p:sp>
        <p:nvSpPr>
          <p:cNvPr id="22"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7</a:t>
            </a:fld>
            <a:endParaRPr lang="en-US" dirty="0">
              <a:latin typeface="+mn-lt"/>
            </a:endParaRPr>
          </a:p>
        </p:txBody>
      </p:sp>
    </p:spTree>
    <p:extLst>
      <p:ext uri="{BB962C8B-B14F-4D97-AF65-F5344CB8AC3E}">
        <p14:creationId xmlns:p14="http://schemas.microsoft.com/office/powerpoint/2010/main" val="30039571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1016841"/>
                                        </p:tgtEl>
                                        <p:attrNameLst>
                                          <p:attrName>style.visibility</p:attrName>
                                        </p:attrNameLst>
                                      </p:cBhvr>
                                      <p:to>
                                        <p:strVal val="visible"/>
                                      </p:to>
                                    </p:set>
                                    <p:animEffect transition="in" filter="dissolve">
                                      <p:cBhvr>
                                        <p:cTn id="7" dur="500"/>
                                        <p:tgtEl>
                                          <p:spTgt spid="1016841"/>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16842"/>
                                        </p:tgtEl>
                                        <p:attrNameLst>
                                          <p:attrName>style.visibility</p:attrName>
                                        </p:attrNameLst>
                                      </p:cBhvr>
                                      <p:to>
                                        <p:strVal val="visible"/>
                                      </p:to>
                                    </p:set>
                                    <p:animEffect transition="in" filter="fade">
                                      <p:cBhvr>
                                        <p:cTn id="11" dur="1000"/>
                                        <p:tgtEl>
                                          <p:spTgt spid="1016842"/>
                                        </p:tgtEl>
                                      </p:cBhvr>
                                    </p:animEffect>
                                  </p:childTnLst>
                                </p:cTn>
                              </p:par>
                              <p:par>
                                <p:cTn id="12" presetID="10" presetClass="entr" presetSubtype="0" fill="hold" nodeType="withEffect">
                                  <p:stCondLst>
                                    <p:cond delay="0"/>
                                  </p:stCondLst>
                                  <p:childTnLst>
                                    <p:set>
                                      <p:cBhvr>
                                        <p:cTn id="13" dur="1" fill="hold">
                                          <p:stCondLst>
                                            <p:cond delay="0"/>
                                          </p:stCondLst>
                                        </p:cTn>
                                        <p:tgtEl>
                                          <p:spTgt spid="1016843"/>
                                        </p:tgtEl>
                                        <p:attrNameLst>
                                          <p:attrName>style.visibility</p:attrName>
                                        </p:attrNameLst>
                                      </p:cBhvr>
                                      <p:to>
                                        <p:strVal val="visible"/>
                                      </p:to>
                                    </p:set>
                                    <p:animEffect transition="in" filter="fade">
                                      <p:cBhvr>
                                        <p:cTn id="14" dur="1000"/>
                                        <p:tgtEl>
                                          <p:spTgt spid="101684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xit" presetSubtype="0" fill="hold" nodeType="clickEffect">
                                  <p:stCondLst>
                                    <p:cond delay="0"/>
                                  </p:stCondLst>
                                  <p:childTnLst>
                                    <p:animEffect transition="out" filter="dissolve">
                                      <p:cBhvr>
                                        <p:cTn id="18" dur="500"/>
                                        <p:tgtEl>
                                          <p:spTgt spid="1016841"/>
                                        </p:tgtEl>
                                      </p:cBhvr>
                                    </p:animEffect>
                                    <p:set>
                                      <p:cBhvr>
                                        <p:cTn id="19" dur="1" fill="hold">
                                          <p:stCondLst>
                                            <p:cond delay="499"/>
                                          </p:stCondLst>
                                        </p:cTn>
                                        <p:tgtEl>
                                          <p:spTgt spid="1016841"/>
                                        </p:tgtEl>
                                        <p:attrNameLst>
                                          <p:attrName>style.visibility</p:attrName>
                                        </p:attrNameLst>
                                      </p:cBhvr>
                                      <p:to>
                                        <p:strVal val="hidden"/>
                                      </p:to>
                                    </p:set>
                                  </p:childTnLst>
                                </p:cTn>
                              </p:par>
                              <p:par>
                                <p:cTn id="20" presetID="9" presetClass="exit" presetSubtype="0" fill="hold" grpId="1" nodeType="withEffect">
                                  <p:stCondLst>
                                    <p:cond delay="0"/>
                                  </p:stCondLst>
                                  <p:childTnLst>
                                    <p:animEffect transition="out" filter="dissolve">
                                      <p:cBhvr>
                                        <p:cTn id="21" dur="500"/>
                                        <p:tgtEl>
                                          <p:spTgt spid="1016842"/>
                                        </p:tgtEl>
                                      </p:cBhvr>
                                    </p:animEffect>
                                    <p:set>
                                      <p:cBhvr>
                                        <p:cTn id="22" dur="1" fill="hold">
                                          <p:stCondLst>
                                            <p:cond delay="499"/>
                                          </p:stCondLst>
                                        </p:cTn>
                                        <p:tgtEl>
                                          <p:spTgt spid="1016842"/>
                                        </p:tgtEl>
                                        <p:attrNameLst>
                                          <p:attrName>style.visibility</p:attrName>
                                        </p:attrNameLst>
                                      </p:cBhvr>
                                      <p:to>
                                        <p:strVal val="hidden"/>
                                      </p:to>
                                    </p:set>
                                  </p:childTnLst>
                                </p:cTn>
                              </p:par>
                              <p:par>
                                <p:cTn id="23" presetID="9" presetClass="exit" presetSubtype="0" fill="hold" nodeType="withEffect">
                                  <p:stCondLst>
                                    <p:cond delay="0"/>
                                  </p:stCondLst>
                                  <p:childTnLst>
                                    <p:animEffect transition="out" filter="dissolve">
                                      <p:cBhvr>
                                        <p:cTn id="24" dur="500"/>
                                        <p:tgtEl>
                                          <p:spTgt spid="1016843"/>
                                        </p:tgtEl>
                                      </p:cBhvr>
                                    </p:animEffect>
                                    <p:set>
                                      <p:cBhvr>
                                        <p:cTn id="25" dur="1" fill="hold">
                                          <p:stCondLst>
                                            <p:cond delay="499"/>
                                          </p:stCondLst>
                                        </p:cTn>
                                        <p:tgtEl>
                                          <p:spTgt spid="1016843"/>
                                        </p:tgtEl>
                                        <p:attrNameLst>
                                          <p:attrName>style.visibility</p:attrName>
                                        </p:attrNameLst>
                                      </p:cBhvr>
                                      <p:to>
                                        <p:strVal val="hidden"/>
                                      </p:to>
                                    </p:set>
                                  </p:childTnLst>
                                </p:cTn>
                              </p:par>
                            </p:childTnLst>
                          </p:cTn>
                        </p:par>
                        <p:par>
                          <p:cTn id="26" fill="hold" nodeType="afterGroup">
                            <p:stCondLst>
                              <p:cond delay="500"/>
                            </p:stCondLst>
                            <p:childTnLst>
                              <p:par>
                                <p:cTn id="27" presetID="10" presetClass="entr" presetSubtype="0" fill="hold" nodeType="afterEffect">
                                  <p:stCondLst>
                                    <p:cond delay="0"/>
                                  </p:stCondLst>
                                  <p:childTnLst>
                                    <p:set>
                                      <p:cBhvr>
                                        <p:cTn id="28" dur="1" fill="hold">
                                          <p:stCondLst>
                                            <p:cond delay="0"/>
                                          </p:stCondLst>
                                        </p:cTn>
                                        <p:tgtEl>
                                          <p:spTgt spid="1016837"/>
                                        </p:tgtEl>
                                        <p:attrNameLst>
                                          <p:attrName>style.visibility</p:attrName>
                                        </p:attrNameLst>
                                      </p:cBhvr>
                                      <p:to>
                                        <p:strVal val="visible"/>
                                      </p:to>
                                    </p:set>
                                    <p:animEffect transition="in" filter="fade">
                                      <p:cBhvr>
                                        <p:cTn id="29" dur="1000"/>
                                        <p:tgtEl>
                                          <p:spTgt spid="1016837"/>
                                        </p:tgtEl>
                                      </p:cBhvr>
                                    </p:animEffect>
                                  </p:childTnLst>
                                </p:cTn>
                              </p:par>
                              <p:par>
                                <p:cTn id="30" presetID="10" presetClass="entr" presetSubtype="0" fill="hold" nodeType="withEffect">
                                  <p:stCondLst>
                                    <p:cond delay="0"/>
                                  </p:stCondLst>
                                  <p:childTnLst>
                                    <p:set>
                                      <p:cBhvr>
                                        <p:cTn id="31" dur="1" fill="hold">
                                          <p:stCondLst>
                                            <p:cond delay="0"/>
                                          </p:stCondLst>
                                        </p:cTn>
                                        <p:tgtEl>
                                          <p:spTgt spid="1016838"/>
                                        </p:tgtEl>
                                        <p:attrNameLst>
                                          <p:attrName>style.visibility</p:attrName>
                                        </p:attrNameLst>
                                      </p:cBhvr>
                                      <p:to>
                                        <p:strVal val="visible"/>
                                      </p:to>
                                    </p:set>
                                    <p:animEffect transition="in" filter="fade">
                                      <p:cBhvr>
                                        <p:cTn id="32" dur="1000"/>
                                        <p:tgtEl>
                                          <p:spTgt spid="1016838"/>
                                        </p:tgtEl>
                                      </p:cBhvr>
                                    </p:animEffect>
                                  </p:childTnLst>
                                </p:cTn>
                              </p:par>
                              <p:par>
                                <p:cTn id="33" presetID="10" presetClass="entr" presetSubtype="0" fill="hold" nodeType="withEffect">
                                  <p:stCondLst>
                                    <p:cond delay="0"/>
                                  </p:stCondLst>
                                  <p:childTnLst>
                                    <p:set>
                                      <p:cBhvr>
                                        <p:cTn id="34" dur="1" fill="hold">
                                          <p:stCondLst>
                                            <p:cond delay="0"/>
                                          </p:stCondLst>
                                        </p:cTn>
                                        <p:tgtEl>
                                          <p:spTgt spid="1016839"/>
                                        </p:tgtEl>
                                        <p:attrNameLst>
                                          <p:attrName>style.visibility</p:attrName>
                                        </p:attrNameLst>
                                      </p:cBhvr>
                                      <p:to>
                                        <p:strVal val="visible"/>
                                      </p:to>
                                    </p:set>
                                    <p:animEffect transition="in" filter="fade">
                                      <p:cBhvr>
                                        <p:cTn id="35" dur="1000"/>
                                        <p:tgtEl>
                                          <p:spTgt spid="101683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016840"/>
                                        </p:tgtEl>
                                        <p:attrNameLst>
                                          <p:attrName>style.visibility</p:attrName>
                                        </p:attrNameLst>
                                      </p:cBhvr>
                                      <p:to>
                                        <p:strVal val="visible"/>
                                      </p:to>
                                    </p:set>
                                  </p:childTnLst>
                                </p:cTn>
                              </p:par>
                              <p:par>
                                <p:cTn id="40" presetID="9" presetClass="entr" presetSubtype="0" fill="hold" nodeType="withEffect">
                                  <p:stCondLst>
                                    <p:cond delay="0"/>
                                  </p:stCondLst>
                                  <p:childTnLst>
                                    <p:set>
                                      <p:cBhvr>
                                        <p:cTn id="41" dur="1" fill="hold">
                                          <p:stCondLst>
                                            <p:cond delay="0"/>
                                          </p:stCondLst>
                                        </p:cTn>
                                        <p:tgtEl>
                                          <p:spTgt spid="1016844"/>
                                        </p:tgtEl>
                                        <p:attrNameLst>
                                          <p:attrName>style.visibility</p:attrName>
                                        </p:attrNameLst>
                                      </p:cBhvr>
                                      <p:to>
                                        <p:strVal val="visible"/>
                                      </p:to>
                                    </p:set>
                                    <p:animEffect transition="in" filter="dissolve">
                                      <p:cBhvr>
                                        <p:cTn id="42" dur="500"/>
                                        <p:tgtEl>
                                          <p:spTgt spid="1016844"/>
                                        </p:tgtEl>
                                      </p:cBhvr>
                                    </p:animEffect>
                                  </p:childTnLst>
                                </p:cTn>
                              </p:par>
                              <p:par>
                                <p:cTn id="43" presetID="9" presetClass="entr" presetSubtype="0" fill="hold" nodeType="withEffect">
                                  <p:stCondLst>
                                    <p:cond delay="0"/>
                                  </p:stCondLst>
                                  <p:childTnLst>
                                    <p:set>
                                      <p:cBhvr>
                                        <p:cTn id="44" dur="1" fill="hold">
                                          <p:stCondLst>
                                            <p:cond delay="0"/>
                                          </p:stCondLst>
                                        </p:cTn>
                                        <p:tgtEl>
                                          <p:spTgt spid="1016845"/>
                                        </p:tgtEl>
                                        <p:attrNameLst>
                                          <p:attrName>style.visibility</p:attrName>
                                        </p:attrNameLst>
                                      </p:cBhvr>
                                      <p:to>
                                        <p:strVal val="visible"/>
                                      </p:to>
                                    </p:set>
                                    <p:animEffect transition="in" filter="dissolve">
                                      <p:cBhvr>
                                        <p:cTn id="45" dur="500"/>
                                        <p:tgtEl>
                                          <p:spTgt spid="101684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0" presetClass="path" presetSubtype="0" fill="hold" nodeType="clickEffect">
                                  <p:stCondLst>
                                    <p:cond delay="0"/>
                                  </p:stCondLst>
                                  <p:childTnLst>
                                    <p:animMotion origin="layout" path="M 0.01666 2.22222E-6 L 0.3 -0.03334 " pathEditMode="relative" rAng="0" ptsTypes="AA">
                                      <p:cBhvr>
                                        <p:cTn id="49" dur="1000" fill="hold"/>
                                        <p:tgtEl>
                                          <p:spTgt spid="1016844"/>
                                        </p:tgtEl>
                                        <p:attrNameLst>
                                          <p:attrName>ppt_x</p:attrName>
                                          <p:attrName>ppt_y</p:attrName>
                                        </p:attrNameLst>
                                      </p:cBhvr>
                                      <p:rCtr x="14167" y="-1667"/>
                                    </p:animMotion>
                                  </p:childTnLst>
                                </p:cTn>
                              </p:par>
                              <p:par>
                                <p:cTn id="50" presetID="0" presetClass="path" presetSubtype="0" fill="hold" nodeType="withEffect">
                                  <p:stCondLst>
                                    <p:cond delay="0"/>
                                  </p:stCondLst>
                                  <p:childTnLst>
                                    <p:animMotion origin="layout" path="M -0.00347 -0.0074 L 0.32049 -0.05486 " pathEditMode="relative" rAng="0" ptsTypes="AA">
                                      <p:cBhvr>
                                        <p:cTn id="51" dur="1000" fill="hold"/>
                                        <p:tgtEl>
                                          <p:spTgt spid="1016845"/>
                                        </p:tgtEl>
                                        <p:attrNameLst>
                                          <p:attrName>ppt_x</p:attrName>
                                          <p:attrName>ppt_y</p:attrName>
                                        </p:attrNameLst>
                                      </p:cBhvr>
                                      <p:rCtr x="16198" y="-2384"/>
                                    </p:animMotion>
                                  </p:childTnLst>
                                </p:cTn>
                              </p:par>
                              <p:par>
                                <p:cTn id="52" presetID="10" presetClass="entr" presetSubtype="0" fill="hold" grpId="0" nodeType="withEffect">
                                  <p:stCondLst>
                                    <p:cond delay="0"/>
                                  </p:stCondLst>
                                  <p:childTnLst>
                                    <p:set>
                                      <p:cBhvr>
                                        <p:cTn id="53" dur="1" fill="hold">
                                          <p:stCondLst>
                                            <p:cond delay="0"/>
                                          </p:stCondLst>
                                        </p:cTn>
                                        <p:tgtEl>
                                          <p:spTgt spid="1016848"/>
                                        </p:tgtEl>
                                        <p:attrNameLst>
                                          <p:attrName>style.visibility</p:attrName>
                                        </p:attrNameLst>
                                      </p:cBhvr>
                                      <p:to>
                                        <p:strVal val="visible"/>
                                      </p:to>
                                    </p:set>
                                    <p:animEffect transition="in" filter="fade">
                                      <p:cBhvr>
                                        <p:cTn id="54" dur="1000"/>
                                        <p:tgtEl>
                                          <p:spTgt spid="1016848"/>
                                        </p:tgtEl>
                                      </p:cBhvr>
                                    </p:animEffect>
                                  </p:childTnLst>
                                </p:cTn>
                              </p:par>
                              <p:par>
                                <p:cTn id="55" presetID="9" presetClass="entr" presetSubtype="0" fill="hold" nodeType="withEffect">
                                  <p:stCondLst>
                                    <p:cond delay="0"/>
                                  </p:stCondLst>
                                  <p:childTnLst>
                                    <p:set>
                                      <p:cBhvr>
                                        <p:cTn id="56" dur="1" fill="hold">
                                          <p:stCondLst>
                                            <p:cond delay="0"/>
                                          </p:stCondLst>
                                        </p:cTn>
                                        <p:tgtEl>
                                          <p:spTgt spid="1016854"/>
                                        </p:tgtEl>
                                        <p:attrNameLst>
                                          <p:attrName>style.visibility</p:attrName>
                                        </p:attrNameLst>
                                      </p:cBhvr>
                                      <p:to>
                                        <p:strVal val="visible"/>
                                      </p:to>
                                    </p:set>
                                    <p:animEffect transition="in" filter="dissolve">
                                      <p:cBhvr>
                                        <p:cTn id="57" dur="500"/>
                                        <p:tgtEl>
                                          <p:spTgt spid="1016854"/>
                                        </p:tgtEl>
                                      </p:cBhvr>
                                    </p:animEffect>
                                  </p:childTnLst>
                                </p:cTn>
                              </p:par>
                            </p:childTnLst>
                          </p:cTn>
                        </p:par>
                        <p:par>
                          <p:cTn id="58" fill="hold" nodeType="afterGroup">
                            <p:stCondLst>
                              <p:cond delay="1000"/>
                            </p:stCondLst>
                            <p:childTnLst>
                              <p:par>
                                <p:cTn id="59" presetID="0" presetClass="path" presetSubtype="0" fill="hold" nodeType="afterEffect">
                                  <p:stCondLst>
                                    <p:cond delay="0"/>
                                  </p:stCondLst>
                                  <p:childTnLst>
                                    <p:animMotion origin="layout" path="M 0.3 -0.0333 L 0.54167 0.09991 " pathEditMode="relative" ptsTypes="AA">
                                      <p:cBhvr>
                                        <p:cTn id="60" dur="1000" fill="hold"/>
                                        <p:tgtEl>
                                          <p:spTgt spid="1016844"/>
                                        </p:tgtEl>
                                        <p:attrNameLst>
                                          <p:attrName>ppt_x</p:attrName>
                                          <p:attrName>ppt_y</p:attrName>
                                        </p:attrNameLst>
                                      </p:cBhvr>
                                    </p:animMotion>
                                  </p:childTnLst>
                                </p:cTn>
                              </p:par>
                              <p:par>
                                <p:cTn id="61" presetID="0" presetClass="path" presetSubtype="0" fill="hold" nodeType="withEffect">
                                  <p:stCondLst>
                                    <p:cond delay="0"/>
                                  </p:stCondLst>
                                  <p:childTnLst>
                                    <p:animMotion origin="layout" path="M 0.32048 -0.05486 L 0.55312 0.08125 " pathEditMode="relative" rAng="0" ptsTypes="AA">
                                      <p:cBhvr>
                                        <p:cTn id="62" dur="1000" fill="hold"/>
                                        <p:tgtEl>
                                          <p:spTgt spid="1016845"/>
                                        </p:tgtEl>
                                        <p:attrNameLst>
                                          <p:attrName>ppt_x</p:attrName>
                                          <p:attrName>ppt_y</p:attrName>
                                        </p:attrNameLst>
                                      </p:cBhvr>
                                      <p:rCtr x="11632" y="6806"/>
                                    </p:animMotion>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xit" presetSubtype="0" fill="hold" nodeType="clickEffect">
                                  <p:stCondLst>
                                    <p:cond delay="0"/>
                                  </p:stCondLst>
                                  <p:childTnLst>
                                    <p:set>
                                      <p:cBhvr>
                                        <p:cTn id="66" dur="1" fill="hold">
                                          <p:stCondLst>
                                            <p:cond delay="0"/>
                                          </p:stCondLst>
                                        </p:cTn>
                                        <p:tgtEl>
                                          <p:spTgt spid="1016844"/>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1016845"/>
                                        </p:tgtEl>
                                        <p:attrNameLst>
                                          <p:attrName>style.visibility</p:attrName>
                                        </p:attrNameLst>
                                      </p:cBhvr>
                                      <p:to>
                                        <p:strVal val="hidden"/>
                                      </p:to>
                                    </p:set>
                                  </p:childTnLst>
                                </p:cTn>
                              </p:par>
                            </p:childTnLst>
                          </p:cTn>
                        </p:par>
                        <p:par>
                          <p:cTn id="69" fill="hold" nodeType="afterGroup">
                            <p:stCondLst>
                              <p:cond delay="0"/>
                            </p:stCondLst>
                            <p:childTnLst>
                              <p:par>
                                <p:cTn id="70" presetID="9" presetClass="entr" presetSubtype="0" fill="hold" nodeType="afterEffect">
                                  <p:stCondLst>
                                    <p:cond delay="0"/>
                                  </p:stCondLst>
                                  <p:childTnLst>
                                    <p:set>
                                      <p:cBhvr>
                                        <p:cTn id="71" dur="1" fill="hold">
                                          <p:stCondLst>
                                            <p:cond delay="0"/>
                                          </p:stCondLst>
                                        </p:cTn>
                                        <p:tgtEl>
                                          <p:spTgt spid="1016849"/>
                                        </p:tgtEl>
                                        <p:attrNameLst>
                                          <p:attrName>style.visibility</p:attrName>
                                        </p:attrNameLst>
                                      </p:cBhvr>
                                      <p:to>
                                        <p:strVal val="visible"/>
                                      </p:to>
                                    </p:set>
                                    <p:animEffect transition="in" filter="dissolve">
                                      <p:cBhvr>
                                        <p:cTn id="72" dur="500"/>
                                        <p:tgtEl>
                                          <p:spTgt spid="1016849"/>
                                        </p:tgtEl>
                                      </p:cBhvr>
                                    </p:animEffect>
                                  </p:childTnLst>
                                </p:cTn>
                              </p:par>
                              <p:par>
                                <p:cTn id="73" presetID="9" presetClass="entr" presetSubtype="0" fill="hold" nodeType="withEffect">
                                  <p:stCondLst>
                                    <p:cond delay="0"/>
                                  </p:stCondLst>
                                  <p:childTnLst>
                                    <p:set>
                                      <p:cBhvr>
                                        <p:cTn id="74" dur="1" fill="hold">
                                          <p:stCondLst>
                                            <p:cond delay="0"/>
                                          </p:stCondLst>
                                        </p:cTn>
                                        <p:tgtEl>
                                          <p:spTgt spid="1016850"/>
                                        </p:tgtEl>
                                        <p:attrNameLst>
                                          <p:attrName>style.visibility</p:attrName>
                                        </p:attrNameLst>
                                      </p:cBhvr>
                                      <p:to>
                                        <p:strVal val="visible"/>
                                      </p:to>
                                    </p:set>
                                    <p:animEffect transition="in" filter="dissolve">
                                      <p:cBhvr>
                                        <p:cTn id="75" dur="500"/>
                                        <p:tgtEl>
                                          <p:spTgt spid="1016850"/>
                                        </p:tgtEl>
                                      </p:cBhvr>
                                    </p:animEffect>
                                  </p:childTnLst>
                                </p:cTn>
                              </p:par>
                              <p:par>
                                <p:cTn id="76" presetID="9" presetClass="entr" presetSubtype="0" fill="hold" grpId="1" nodeType="withEffect">
                                  <p:stCondLst>
                                    <p:cond delay="1000"/>
                                  </p:stCondLst>
                                  <p:childTnLst>
                                    <p:set>
                                      <p:cBhvr>
                                        <p:cTn id="77" dur="1" fill="hold">
                                          <p:stCondLst>
                                            <p:cond delay="0"/>
                                          </p:stCondLst>
                                        </p:cTn>
                                        <p:tgtEl>
                                          <p:spTgt spid="1016851"/>
                                        </p:tgtEl>
                                        <p:attrNameLst>
                                          <p:attrName>style.visibility</p:attrName>
                                        </p:attrNameLst>
                                      </p:cBhvr>
                                      <p:to>
                                        <p:strVal val="visible"/>
                                      </p:to>
                                    </p:set>
                                    <p:animEffect transition="in" filter="dissolve">
                                      <p:cBhvr>
                                        <p:cTn id="78" dur="500"/>
                                        <p:tgtEl>
                                          <p:spTgt spid="1016851"/>
                                        </p:tgtEl>
                                      </p:cBhvr>
                                    </p:animEffect>
                                  </p:childTnLst>
                                </p:cTn>
                              </p:par>
                            </p:childTnLst>
                          </p:cTn>
                        </p:par>
                        <p:par>
                          <p:cTn id="79" fill="hold" nodeType="afterGroup">
                            <p:stCondLst>
                              <p:cond delay="1500"/>
                            </p:stCondLst>
                            <p:childTnLst>
                              <p:par>
                                <p:cTn id="80" presetID="1" presetClass="exit" presetSubtype="0" fill="hold" grpId="0" nodeType="afterEffect">
                                  <p:stCondLst>
                                    <p:cond delay="0"/>
                                  </p:stCondLst>
                                  <p:childTnLst>
                                    <p:set>
                                      <p:cBhvr>
                                        <p:cTn id="81" dur="1" fill="hold">
                                          <p:stCondLst>
                                            <p:cond delay="0"/>
                                          </p:stCondLst>
                                        </p:cTn>
                                        <p:tgtEl>
                                          <p:spTgt spid="1016851"/>
                                        </p:tgtEl>
                                        <p:attrNameLst>
                                          <p:attrName>style.visibility</p:attrName>
                                        </p:attrNameLst>
                                      </p:cBhvr>
                                      <p:to>
                                        <p:strVal val="hidden"/>
                                      </p:to>
                                    </p:set>
                                  </p:childTnLst>
                                </p:cTn>
                              </p:par>
                              <p:par>
                                <p:cTn id="82" presetID="9" presetClass="exit" presetSubtype="0" fill="hold" nodeType="withEffect">
                                  <p:stCondLst>
                                    <p:cond delay="0"/>
                                  </p:stCondLst>
                                  <p:childTnLst>
                                    <p:animEffect transition="out" filter="dissolve">
                                      <p:cBhvr>
                                        <p:cTn id="83" dur="500"/>
                                        <p:tgtEl>
                                          <p:spTgt spid="1016850"/>
                                        </p:tgtEl>
                                      </p:cBhvr>
                                    </p:animEffect>
                                    <p:set>
                                      <p:cBhvr>
                                        <p:cTn id="84" dur="1" fill="hold">
                                          <p:stCondLst>
                                            <p:cond delay="499"/>
                                          </p:stCondLst>
                                        </p:cTn>
                                        <p:tgtEl>
                                          <p:spTgt spid="1016850"/>
                                        </p:tgtEl>
                                        <p:attrNameLst>
                                          <p:attrName>style.visibility</p:attrName>
                                        </p:attrNameLst>
                                      </p:cBhvr>
                                      <p:to>
                                        <p:strVal val="hidden"/>
                                      </p:to>
                                    </p:set>
                                  </p:childTnLst>
                                </p:cTn>
                              </p:par>
                            </p:childTnLst>
                          </p:cTn>
                        </p:par>
                        <p:par>
                          <p:cTn id="85" fill="hold" nodeType="afterGroup">
                            <p:stCondLst>
                              <p:cond delay="2000"/>
                            </p:stCondLst>
                            <p:childTnLst>
                              <p:par>
                                <p:cTn id="86" presetID="27" presetClass="entr" presetSubtype="0" fill="hold" grpId="0" nodeType="afterEffect">
                                  <p:stCondLst>
                                    <p:cond delay="1000"/>
                                  </p:stCondLst>
                                  <p:iterate type="lt">
                                    <p:tmPct val="50000"/>
                                  </p:iterate>
                                  <p:childTnLst>
                                    <p:set>
                                      <p:cBhvr>
                                        <p:cTn id="87" dur="1" fill="hold">
                                          <p:stCondLst>
                                            <p:cond delay="0"/>
                                          </p:stCondLst>
                                        </p:cTn>
                                        <p:tgtEl>
                                          <p:spTgt spid="1016852"/>
                                        </p:tgtEl>
                                        <p:attrNameLst>
                                          <p:attrName>style.visibility</p:attrName>
                                        </p:attrNameLst>
                                      </p:cBhvr>
                                      <p:to>
                                        <p:strVal val="visible"/>
                                      </p:to>
                                    </p:set>
                                    <p:anim calcmode="discrete" valueType="clr">
                                      <p:cBhvr override="childStyle">
                                        <p:cTn id="88" dur="80"/>
                                        <p:tgtEl>
                                          <p:spTgt spid="1016852"/>
                                        </p:tgtEl>
                                        <p:attrNameLst>
                                          <p:attrName>style.color</p:attrName>
                                        </p:attrNameLst>
                                      </p:cBhvr>
                                      <p:tavLst>
                                        <p:tav tm="0">
                                          <p:val>
                                            <p:clrVal>
                                              <a:schemeClr val="accent2"/>
                                            </p:clrVal>
                                          </p:val>
                                        </p:tav>
                                        <p:tav tm="50000">
                                          <p:val>
                                            <p:clrVal>
                                              <a:schemeClr val="hlink"/>
                                            </p:clrVal>
                                          </p:val>
                                        </p:tav>
                                      </p:tavLst>
                                    </p:anim>
                                    <p:anim calcmode="discrete" valueType="clr">
                                      <p:cBhvr>
                                        <p:cTn id="89" dur="80"/>
                                        <p:tgtEl>
                                          <p:spTgt spid="1016852"/>
                                        </p:tgtEl>
                                        <p:attrNameLst>
                                          <p:attrName>fillcolor</p:attrName>
                                        </p:attrNameLst>
                                      </p:cBhvr>
                                      <p:tavLst>
                                        <p:tav tm="0">
                                          <p:val>
                                            <p:clrVal>
                                              <a:schemeClr val="accent2"/>
                                            </p:clrVal>
                                          </p:val>
                                        </p:tav>
                                        <p:tav tm="50000">
                                          <p:val>
                                            <p:clrVal>
                                              <a:schemeClr val="hlink"/>
                                            </p:clrVal>
                                          </p:val>
                                        </p:tav>
                                      </p:tavLst>
                                    </p:anim>
                                    <p:set>
                                      <p:cBhvr>
                                        <p:cTn id="90" dur="80"/>
                                        <p:tgtEl>
                                          <p:spTgt spid="1016852"/>
                                        </p:tgtEl>
                                        <p:attrNameLst>
                                          <p:attrName>fill.type</p:attrName>
                                        </p:attrNameLst>
                                      </p:cBhvr>
                                      <p:to>
                                        <p:strVal val="solid"/>
                                      </p:to>
                                    </p:set>
                                  </p:childTnLst>
                                </p:cTn>
                              </p:par>
                            </p:childTnLst>
                          </p:cTn>
                        </p:par>
                        <p:par>
                          <p:cTn id="91" fill="hold" nodeType="afterGroup">
                            <p:stCondLst>
                              <p:cond delay="6080"/>
                            </p:stCondLst>
                            <p:childTnLst>
                              <p:par>
                                <p:cTn id="92" presetID="9" presetClass="entr" presetSubtype="0" fill="hold" nodeType="afterEffect">
                                  <p:stCondLst>
                                    <p:cond delay="0"/>
                                  </p:stCondLst>
                                  <p:childTnLst>
                                    <p:set>
                                      <p:cBhvr>
                                        <p:cTn id="93" dur="1" fill="hold">
                                          <p:stCondLst>
                                            <p:cond delay="0"/>
                                          </p:stCondLst>
                                        </p:cTn>
                                        <p:tgtEl>
                                          <p:spTgt spid="1016853"/>
                                        </p:tgtEl>
                                        <p:attrNameLst>
                                          <p:attrName>style.visibility</p:attrName>
                                        </p:attrNameLst>
                                      </p:cBhvr>
                                      <p:to>
                                        <p:strVal val="visible"/>
                                      </p:to>
                                    </p:set>
                                    <p:animEffect transition="in" filter="dissolve">
                                      <p:cBhvr>
                                        <p:cTn id="94" dur="500"/>
                                        <p:tgtEl>
                                          <p:spTgt spid="1016853"/>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9" presetClass="exit" presetSubtype="0" fill="hold" nodeType="clickEffect">
                                  <p:stCondLst>
                                    <p:cond delay="0"/>
                                  </p:stCondLst>
                                  <p:childTnLst>
                                    <p:animEffect transition="out" filter="dissolve">
                                      <p:cBhvr>
                                        <p:cTn id="98" dur="500"/>
                                        <p:tgtEl>
                                          <p:spTgt spid="1016849"/>
                                        </p:tgtEl>
                                      </p:cBhvr>
                                    </p:animEffect>
                                    <p:set>
                                      <p:cBhvr>
                                        <p:cTn id="99" dur="1" fill="hold">
                                          <p:stCondLst>
                                            <p:cond delay="499"/>
                                          </p:stCondLst>
                                        </p:cTn>
                                        <p:tgtEl>
                                          <p:spTgt spid="1016849"/>
                                        </p:tgtEl>
                                        <p:attrNameLst>
                                          <p:attrName>style.visibility</p:attrName>
                                        </p:attrNameLst>
                                      </p:cBhvr>
                                      <p:to>
                                        <p:strVal val="hidden"/>
                                      </p:to>
                                    </p:set>
                                  </p:childTnLst>
                                </p:cTn>
                              </p:par>
                              <p:par>
                                <p:cTn id="100" presetID="9" presetClass="exit" presetSubtype="0" fill="hold" nodeType="withEffect">
                                  <p:stCondLst>
                                    <p:cond delay="0"/>
                                  </p:stCondLst>
                                  <p:childTnLst>
                                    <p:animEffect transition="out" filter="dissolve">
                                      <p:cBhvr>
                                        <p:cTn id="101" dur="500"/>
                                        <p:tgtEl>
                                          <p:spTgt spid="1016853"/>
                                        </p:tgtEl>
                                      </p:cBhvr>
                                    </p:animEffect>
                                    <p:set>
                                      <p:cBhvr>
                                        <p:cTn id="102" dur="1" fill="hold">
                                          <p:stCondLst>
                                            <p:cond delay="499"/>
                                          </p:stCondLst>
                                        </p:cTn>
                                        <p:tgtEl>
                                          <p:spTgt spid="1016853"/>
                                        </p:tgtEl>
                                        <p:attrNameLst>
                                          <p:attrName>style.visibility</p:attrName>
                                        </p:attrNameLst>
                                      </p:cBhvr>
                                      <p:to>
                                        <p:strVal val="hidden"/>
                                      </p:to>
                                    </p:set>
                                  </p:childTnLst>
                                </p:cTn>
                              </p:par>
                              <p:par>
                                <p:cTn id="103" presetID="9" presetClass="exit" presetSubtype="0" fill="hold" grpId="1" nodeType="withEffect">
                                  <p:stCondLst>
                                    <p:cond delay="0"/>
                                  </p:stCondLst>
                                  <p:iterate type="lt">
                                    <p:tmPct val="0"/>
                                  </p:iterate>
                                  <p:childTnLst>
                                    <p:animEffect transition="out" filter="dissolve">
                                      <p:cBhvr>
                                        <p:cTn id="104" dur="500"/>
                                        <p:tgtEl>
                                          <p:spTgt spid="1016852"/>
                                        </p:tgtEl>
                                      </p:cBhvr>
                                    </p:animEffect>
                                    <p:set>
                                      <p:cBhvr>
                                        <p:cTn id="105" dur="1" fill="hold">
                                          <p:stCondLst>
                                            <p:cond delay="499"/>
                                          </p:stCondLst>
                                        </p:cTn>
                                        <p:tgtEl>
                                          <p:spTgt spid="1016852"/>
                                        </p:tgtEl>
                                        <p:attrNameLst>
                                          <p:attrName>style.visibility</p:attrName>
                                        </p:attrNameLst>
                                      </p:cBhvr>
                                      <p:to>
                                        <p:strVal val="hidden"/>
                                      </p:to>
                                    </p:set>
                                  </p:childTnLst>
                                </p:cTn>
                              </p:par>
                              <p:par>
                                <p:cTn id="106" presetID="1" presetClass="entr" presetSubtype="0" fill="hold" nodeType="withEffect">
                                  <p:stCondLst>
                                    <p:cond delay="0"/>
                                  </p:stCondLst>
                                  <p:childTnLst>
                                    <p:set>
                                      <p:cBhvr>
                                        <p:cTn id="107" dur="1" fill="hold">
                                          <p:stCondLst>
                                            <p:cond delay="0"/>
                                          </p:stCondLst>
                                        </p:cTn>
                                        <p:tgtEl>
                                          <p:spTgt spid="1016846"/>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1016847"/>
                                        </p:tgtEl>
                                        <p:attrNameLst>
                                          <p:attrName>style.visibility</p:attrName>
                                        </p:attrNameLst>
                                      </p:cBhvr>
                                      <p:to>
                                        <p:strVal val="visible"/>
                                      </p:to>
                                    </p:set>
                                  </p:childTnLst>
                                </p:cTn>
                              </p:par>
                            </p:childTnLst>
                          </p:cTn>
                        </p:par>
                        <p:par>
                          <p:cTn id="110" fill="hold" nodeType="afterGroup">
                            <p:stCondLst>
                              <p:cond delay="500"/>
                            </p:stCondLst>
                            <p:childTnLst>
                              <p:par>
                                <p:cTn id="111" presetID="0" presetClass="path" presetSubtype="0" fill="hold" nodeType="afterEffect">
                                  <p:stCondLst>
                                    <p:cond delay="0"/>
                                  </p:stCondLst>
                                  <p:childTnLst>
                                    <p:animMotion origin="layout" path="M -6.66667E-6 -4.93987E-6 L -0.21667 -0.1221 " pathEditMode="relative" ptsTypes="AA">
                                      <p:cBhvr>
                                        <p:cTn id="112" dur="1000" fill="hold"/>
                                        <p:tgtEl>
                                          <p:spTgt spid="1016846"/>
                                        </p:tgtEl>
                                        <p:attrNameLst>
                                          <p:attrName>ppt_x</p:attrName>
                                          <p:attrName>ppt_y</p:attrName>
                                        </p:attrNameLst>
                                      </p:cBhvr>
                                    </p:animMotion>
                                  </p:childTnLst>
                                </p:cTn>
                              </p:par>
                              <p:par>
                                <p:cTn id="113" presetID="0" presetClass="path" presetSubtype="0" fill="hold" nodeType="withEffect">
                                  <p:stCondLst>
                                    <p:cond delay="0"/>
                                  </p:stCondLst>
                                  <p:childTnLst>
                                    <p:animMotion origin="layout" path="M -0.02952 0.01179 L -0.24236 -0.10962 " pathEditMode="relative" rAng="0" ptsTypes="AA">
                                      <p:cBhvr>
                                        <p:cTn id="114" dur="1000" fill="hold"/>
                                        <p:tgtEl>
                                          <p:spTgt spid="1016847"/>
                                        </p:tgtEl>
                                        <p:attrNameLst>
                                          <p:attrName>ppt_x</p:attrName>
                                          <p:attrName>ppt_y</p:attrName>
                                        </p:attrNameLst>
                                      </p:cBhvr>
                                      <p:rCtr x="-10642" y="-6082"/>
                                    </p:animMotion>
                                  </p:childTnLst>
                                </p:cTn>
                              </p:par>
                            </p:childTnLst>
                          </p:cTn>
                        </p:par>
                        <p:par>
                          <p:cTn id="115" fill="hold" nodeType="afterGroup">
                            <p:stCondLst>
                              <p:cond delay="1500"/>
                            </p:stCondLst>
                            <p:childTnLst>
                              <p:par>
                                <p:cTn id="116" presetID="0" presetClass="path" presetSubtype="0" accel="50000" decel="50000" fill="hold" nodeType="afterEffect">
                                  <p:stCondLst>
                                    <p:cond delay="0"/>
                                  </p:stCondLst>
                                  <p:childTnLst>
                                    <p:animMotion origin="layout" path="M -0.22951 -0.12141 L 0.02883 -0.15472 " pathEditMode="relative" ptsTypes="AA">
                                      <p:cBhvr>
                                        <p:cTn id="117" dur="1000" fill="hold"/>
                                        <p:tgtEl>
                                          <p:spTgt spid="1016847"/>
                                        </p:tgtEl>
                                        <p:attrNameLst>
                                          <p:attrName>ppt_x</p:attrName>
                                          <p:attrName>ppt_y</p:attrName>
                                        </p:attrNameLst>
                                      </p:cBhvr>
                                    </p:animMotion>
                                  </p:childTnLst>
                                </p:cTn>
                              </p:par>
                              <p:par>
                                <p:cTn id="118" presetID="0" presetClass="path" presetSubtype="0" accel="50000" decel="50000" fill="hold" nodeType="withEffect">
                                  <p:stCondLst>
                                    <p:cond delay="0"/>
                                  </p:stCondLst>
                                  <p:childTnLst>
                                    <p:animMotion origin="layout" path="M -0.25834 -0.12223 L 0.03264 -0.15463 " pathEditMode="relative" rAng="0" ptsTypes="AA">
                                      <p:cBhvr>
                                        <p:cTn id="119" dur="1000" fill="hold"/>
                                        <p:tgtEl>
                                          <p:spTgt spid="1016846"/>
                                        </p:tgtEl>
                                        <p:attrNameLst>
                                          <p:attrName>ppt_x</p:attrName>
                                          <p:attrName>ppt_y</p:attrName>
                                        </p:attrNameLst>
                                      </p:cBhvr>
                                      <p:rCtr x="14549" y="-162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6840" grpId="0" animBg="1"/>
      <p:bldP spid="1016842" grpId="0"/>
      <p:bldP spid="1016842" grpId="1"/>
      <p:bldP spid="1016848" grpId="0" animBg="1"/>
      <p:bldP spid="1016851" grpId="0"/>
      <p:bldP spid="1016851" grpId="1"/>
      <p:bldP spid="1016852" grpId="0"/>
      <p:bldP spid="101685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p:txBody>
          <a:bodyPr/>
          <a:lstStyle/>
          <a:p>
            <a:r>
              <a:rPr lang="en-US"/>
              <a:t>Digital Certificate</a:t>
            </a:r>
          </a:p>
        </p:txBody>
      </p:sp>
      <p:sp>
        <p:nvSpPr>
          <p:cNvPr id="965635" name="Rectangle 3"/>
          <p:cNvSpPr>
            <a:spLocks noGrp="1" noChangeArrowheads="1"/>
          </p:cNvSpPr>
          <p:nvPr>
            <p:ph type="body" idx="1"/>
          </p:nvPr>
        </p:nvSpPr>
        <p:spPr>
          <a:xfrm>
            <a:off x="382588" y="1414463"/>
            <a:ext cx="8380412" cy="4459287"/>
          </a:xfrm>
          <a:ln/>
        </p:spPr>
        <p:txBody>
          <a:bodyPr/>
          <a:lstStyle/>
          <a:p>
            <a:r>
              <a:rPr lang="en-US"/>
              <a:t>Chứng nhận điện tử là chứng thực sự sở hữu khóa công khai	</a:t>
            </a:r>
          </a:p>
          <a:p>
            <a:endParaRPr lang="en-US"/>
          </a:p>
          <a:p>
            <a:endParaRPr lang="en-US"/>
          </a:p>
          <a:p>
            <a:endParaRPr lang="en-US"/>
          </a:p>
          <a:p>
            <a:endParaRPr lang="en-US"/>
          </a:p>
          <a:p>
            <a:endParaRPr lang="en-US"/>
          </a:p>
          <a:p>
            <a:endParaRPr lang="en-US"/>
          </a:p>
          <a:p>
            <a:endParaRPr lang="en-US"/>
          </a:p>
        </p:txBody>
      </p:sp>
      <p:sp>
        <p:nvSpPr>
          <p:cNvPr id="965656" name="AutoShape 24"/>
          <p:cNvSpPr>
            <a:spLocks noChangeArrowheads="1"/>
          </p:cNvSpPr>
          <p:nvPr/>
        </p:nvSpPr>
        <p:spPr bwMode="auto">
          <a:xfrm>
            <a:off x="3124200" y="2286000"/>
            <a:ext cx="4267200" cy="2895600"/>
          </a:xfrm>
          <a:prstGeom prst="roundRect">
            <a:avLst>
              <a:gd name="adj" fmla="val 16667"/>
            </a:avLst>
          </a:prstGeom>
          <a:noFill/>
          <a:ln w="28575" algn="ctr">
            <a:solidFill>
              <a:schemeClr val="hlink"/>
            </a:solidFill>
            <a:round/>
            <a:headEnd/>
            <a:tailEnd/>
          </a:ln>
          <a:effectLst>
            <a:outerShdw dist="35921" dir="2700000" algn="ctr" rotWithShape="0">
              <a:srgbClr val="8BC5FF"/>
            </a:outerShdw>
          </a:effectLst>
        </p:spPr>
        <p:txBody>
          <a:bodyPr wrap="none" anchor="ctr"/>
          <a:lstStyle/>
          <a:p>
            <a:endParaRPr lang="en-US"/>
          </a:p>
        </p:txBody>
      </p:sp>
      <p:sp>
        <p:nvSpPr>
          <p:cNvPr id="965640" name="Text Box 8"/>
          <p:cNvSpPr txBox="1">
            <a:spLocks noChangeArrowheads="1"/>
          </p:cNvSpPr>
          <p:nvPr/>
        </p:nvSpPr>
        <p:spPr bwMode="auto">
          <a:xfrm>
            <a:off x="1371600" y="5181600"/>
            <a:ext cx="7443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2400" b="1" dirty="0" err="1">
                <a:solidFill>
                  <a:schemeClr val="tx1"/>
                </a:solidFill>
                <a:latin typeface="Arial" pitchFamily="34" charset="0"/>
                <a:cs typeface="Arial" pitchFamily="34" charset="0"/>
                <a:sym typeface="Wingdings" pitchFamily="2" charset="2"/>
              </a:rPr>
              <a:t>Chứng</a:t>
            </a:r>
            <a:r>
              <a:rPr lang="en-US" sz="2400" b="1" dirty="0">
                <a:solidFill>
                  <a:schemeClr val="tx1"/>
                </a:solidFill>
                <a:latin typeface="Arial" pitchFamily="34" charset="0"/>
                <a:cs typeface="Arial" pitchFamily="34" charset="0"/>
                <a:sym typeface="Wingdings" pitchFamily="2" charset="2"/>
              </a:rPr>
              <a:t> </a:t>
            </a:r>
            <a:r>
              <a:rPr lang="en-US" sz="2400" b="1" dirty="0" err="1">
                <a:solidFill>
                  <a:schemeClr val="tx1"/>
                </a:solidFill>
                <a:latin typeface="Arial" pitchFamily="34" charset="0"/>
                <a:cs typeface="Arial" pitchFamily="34" charset="0"/>
                <a:sym typeface="Wingdings" pitchFamily="2" charset="2"/>
              </a:rPr>
              <a:t>nhận</a:t>
            </a:r>
            <a:r>
              <a:rPr lang="en-US" sz="2400" b="1" dirty="0">
                <a:solidFill>
                  <a:schemeClr val="tx1"/>
                </a:solidFill>
                <a:latin typeface="Arial" pitchFamily="34" charset="0"/>
                <a:cs typeface="Arial" pitchFamily="34" charset="0"/>
                <a:sym typeface="Wingdings" pitchFamily="2" charset="2"/>
              </a:rPr>
              <a:t> </a:t>
            </a:r>
            <a:r>
              <a:rPr lang="en-US" sz="2400" b="1" dirty="0" err="1">
                <a:solidFill>
                  <a:schemeClr val="tx1"/>
                </a:solidFill>
                <a:latin typeface="Arial" pitchFamily="34" charset="0"/>
                <a:cs typeface="Arial" pitchFamily="34" charset="0"/>
                <a:sym typeface="Wingdings" pitchFamily="2" charset="2"/>
              </a:rPr>
              <a:t>điện</a:t>
            </a:r>
            <a:r>
              <a:rPr lang="en-US" sz="2400" b="1" dirty="0">
                <a:solidFill>
                  <a:schemeClr val="tx1"/>
                </a:solidFill>
                <a:latin typeface="Arial" pitchFamily="34" charset="0"/>
                <a:cs typeface="Arial" pitchFamily="34" charset="0"/>
                <a:sym typeface="Wingdings" pitchFamily="2" charset="2"/>
              </a:rPr>
              <a:t> </a:t>
            </a:r>
            <a:r>
              <a:rPr lang="en-US" sz="2400" b="1" dirty="0" err="1">
                <a:solidFill>
                  <a:schemeClr val="tx1"/>
                </a:solidFill>
                <a:latin typeface="Arial" pitchFamily="34" charset="0"/>
                <a:cs typeface="Arial" pitchFamily="34" charset="0"/>
                <a:sym typeface="Wingdings" pitchFamily="2" charset="2"/>
              </a:rPr>
              <a:t>tử</a:t>
            </a:r>
            <a:r>
              <a:rPr lang="en-US" sz="2400" b="1" dirty="0">
                <a:solidFill>
                  <a:schemeClr val="tx1"/>
                </a:solidFill>
                <a:latin typeface="Arial" pitchFamily="34" charset="0"/>
                <a:cs typeface="Arial" pitchFamily="34" charset="0"/>
                <a:sym typeface="Wingdings" pitchFamily="2" charset="2"/>
              </a:rPr>
              <a:t> </a:t>
            </a:r>
            <a:r>
              <a:rPr lang="en-US" sz="2400" b="1" dirty="0" err="1">
                <a:solidFill>
                  <a:schemeClr val="tx1"/>
                </a:solidFill>
                <a:latin typeface="Arial" pitchFamily="34" charset="0"/>
                <a:cs typeface="Arial" pitchFamily="34" charset="0"/>
                <a:sym typeface="Wingdings" pitchFamily="2" charset="2"/>
              </a:rPr>
              <a:t>giải</a:t>
            </a:r>
            <a:r>
              <a:rPr lang="en-US" sz="2400" b="1" dirty="0">
                <a:solidFill>
                  <a:schemeClr val="tx1"/>
                </a:solidFill>
                <a:latin typeface="Arial" pitchFamily="34" charset="0"/>
                <a:cs typeface="Arial" pitchFamily="34" charset="0"/>
                <a:sym typeface="Wingdings" pitchFamily="2" charset="2"/>
              </a:rPr>
              <a:t> </a:t>
            </a:r>
            <a:r>
              <a:rPr lang="en-US" sz="2400" b="1" dirty="0" err="1">
                <a:solidFill>
                  <a:schemeClr val="tx1"/>
                </a:solidFill>
                <a:latin typeface="Arial" pitchFamily="34" charset="0"/>
                <a:cs typeface="Arial" pitchFamily="34" charset="0"/>
                <a:sym typeface="Wingdings" pitchFamily="2" charset="2"/>
              </a:rPr>
              <a:t>quyết</a:t>
            </a:r>
            <a:r>
              <a:rPr lang="en-US" sz="2400" b="1" dirty="0">
                <a:solidFill>
                  <a:schemeClr val="tx1"/>
                </a:solidFill>
                <a:latin typeface="Arial" pitchFamily="34" charset="0"/>
                <a:cs typeface="Arial" pitchFamily="34" charset="0"/>
                <a:sym typeface="Wingdings" pitchFamily="2" charset="2"/>
              </a:rPr>
              <a:t> </a:t>
            </a:r>
            <a:r>
              <a:rPr lang="en-US" sz="2400" b="1" dirty="0" err="1">
                <a:solidFill>
                  <a:schemeClr val="tx1"/>
                </a:solidFill>
                <a:latin typeface="Arial" pitchFamily="34" charset="0"/>
                <a:cs typeface="Arial" pitchFamily="34" charset="0"/>
                <a:sym typeface="Wingdings" pitchFamily="2" charset="2"/>
              </a:rPr>
              <a:t>được</a:t>
            </a:r>
            <a:r>
              <a:rPr lang="en-US" sz="2400" b="1" dirty="0">
                <a:solidFill>
                  <a:schemeClr val="tx1"/>
                </a:solidFill>
                <a:latin typeface="Arial" pitchFamily="34" charset="0"/>
                <a:cs typeface="Arial" pitchFamily="34" charset="0"/>
                <a:sym typeface="Wingdings" pitchFamily="2" charset="2"/>
              </a:rPr>
              <a:t> </a:t>
            </a:r>
            <a:r>
              <a:rPr lang="en-US" sz="2400" b="1" dirty="0" err="1">
                <a:solidFill>
                  <a:schemeClr val="tx1"/>
                </a:solidFill>
                <a:latin typeface="Arial" pitchFamily="34" charset="0"/>
                <a:cs typeface="Arial" pitchFamily="34" charset="0"/>
                <a:sym typeface="Wingdings" pitchFamily="2" charset="2"/>
              </a:rPr>
              <a:t>vấn</a:t>
            </a:r>
            <a:r>
              <a:rPr lang="en-US" sz="2400" b="1" dirty="0">
                <a:solidFill>
                  <a:schemeClr val="tx1"/>
                </a:solidFill>
                <a:latin typeface="Arial" pitchFamily="34" charset="0"/>
                <a:cs typeface="Arial" pitchFamily="34" charset="0"/>
                <a:sym typeface="Wingdings" pitchFamily="2" charset="2"/>
              </a:rPr>
              <a:t> </a:t>
            </a:r>
            <a:r>
              <a:rPr lang="en-US" sz="2400" b="1" dirty="0" err="1">
                <a:solidFill>
                  <a:schemeClr val="tx1"/>
                </a:solidFill>
                <a:latin typeface="Arial" pitchFamily="34" charset="0"/>
                <a:cs typeface="Arial" pitchFamily="34" charset="0"/>
                <a:sym typeface="Wingdings" pitchFamily="2" charset="2"/>
              </a:rPr>
              <a:t>đề</a:t>
            </a:r>
            <a:r>
              <a:rPr lang="en-US" sz="2400" b="1" dirty="0">
                <a:solidFill>
                  <a:schemeClr val="tx1"/>
                </a:solidFill>
                <a:latin typeface="Arial" pitchFamily="34" charset="0"/>
                <a:cs typeface="Arial" pitchFamily="34" charset="0"/>
                <a:sym typeface="Wingdings" pitchFamily="2" charset="2"/>
              </a:rPr>
              <a:t> MIM</a:t>
            </a:r>
          </a:p>
        </p:txBody>
      </p:sp>
      <p:sp>
        <p:nvSpPr>
          <p:cNvPr id="965641" name="Line 9"/>
          <p:cNvSpPr>
            <a:spLocks noChangeShapeType="1"/>
          </p:cNvSpPr>
          <p:nvPr/>
        </p:nvSpPr>
        <p:spPr bwMode="auto">
          <a:xfrm>
            <a:off x="762000" y="5410200"/>
            <a:ext cx="571500" cy="635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itchFamily="34" charset="0"/>
              <a:cs typeface="Arial" pitchFamily="34" charset="0"/>
            </a:endParaRPr>
          </a:p>
        </p:txBody>
      </p:sp>
      <p:sp>
        <p:nvSpPr>
          <p:cNvPr id="965646" name="Text Box 14"/>
          <p:cNvSpPr txBox="1">
            <a:spLocks noChangeArrowheads="1"/>
          </p:cNvSpPr>
          <p:nvPr/>
        </p:nvSpPr>
        <p:spPr bwMode="auto">
          <a:xfrm>
            <a:off x="3375025" y="2860675"/>
            <a:ext cx="3735388" cy="711200"/>
          </a:xfrm>
          <a:prstGeom prst="rect">
            <a:avLst/>
          </a:prstGeom>
          <a:gradFill rotWithShape="1">
            <a:gsLst>
              <a:gs pos="0">
                <a:srgbClr val="6699FF">
                  <a:alpha val="50000"/>
                </a:srgbClr>
              </a:gs>
              <a:gs pos="50000">
                <a:srgbClr val="FFFFFF">
                  <a:alpha val="50000"/>
                </a:srgbClr>
              </a:gs>
              <a:gs pos="100000">
                <a:srgbClr val="6699FF">
                  <a:alpha val="50000"/>
                </a:srgbClr>
              </a:gs>
            </a:gsLst>
            <a:lin ang="5400000" scaled="1"/>
          </a:gradFill>
          <a:ln w="9525">
            <a:solidFill>
              <a:srgbClr val="3333CC"/>
            </a:solidFill>
            <a:miter lim="800000"/>
            <a:headEnd/>
            <a:tailEnd/>
          </a:ln>
          <a:effectLst>
            <a:outerShdw dist="35921" dir="2700000" algn="ctr" rotWithShape="0">
              <a:srgbClr val="99CCFF">
                <a:alpha val="50000"/>
              </a:srgbClr>
            </a:outerShdw>
          </a:effectLst>
        </p:spPr>
        <p:txBody>
          <a:bodyPr>
            <a:spAutoFit/>
          </a:bodyPr>
          <a:lstStyle/>
          <a:p>
            <a:pPr algn="ctr" eaLnBrk="1" hangingPunct="1"/>
            <a:r>
              <a:rPr lang="en-US">
                <a:solidFill>
                  <a:srgbClr val="0000FF"/>
                </a:solidFill>
                <a:effectLst/>
                <a:latin typeface="Times New Roman" pitchFamily="18" charset="0"/>
              </a:rPr>
              <a:t>Thông tin người sở hữu</a:t>
            </a:r>
          </a:p>
          <a:p>
            <a:pPr algn="ctr" eaLnBrk="1" hangingPunct="1"/>
            <a:r>
              <a:rPr lang="en-US">
                <a:solidFill>
                  <a:srgbClr val="0000FF"/>
                </a:solidFill>
                <a:effectLst/>
                <a:latin typeface="Times New Roman" pitchFamily="18" charset="0"/>
              </a:rPr>
              <a:t> khóa công khai</a:t>
            </a:r>
          </a:p>
        </p:txBody>
      </p:sp>
      <p:sp>
        <p:nvSpPr>
          <p:cNvPr id="965647" name="Text Box 15"/>
          <p:cNvSpPr txBox="1">
            <a:spLocks noChangeArrowheads="1"/>
          </p:cNvSpPr>
          <p:nvPr/>
        </p:nvSpPr>
        <p:spPr bwMode="auto">
          <a:xfrm>
            <a:off x="3382963" y="3657600"/>
            <a:ext cx="3725862" cy="406400"/>
          </a:xfrm>
          <a:prstGeom prst="rect">
            <a:avLst/>
          </a:prstGeom>
          <a:gradFill rotWithShape="1">
            <a:gsLst>
              <a:gs pos="0">
                <a:srgbClr val="FFCC66">
                  <a:alpha val="50000"/>
                </a:srgbClr>
              </a:gs>
              <a:gs pos="50000">
                <a:srgbClr val="FFFFFF">
                  <a:alpha val="50000"/>
                </a:srgbClr>
              </a:gs>
              <a:gs pos="100000">
                <a:srgbClr val="FFCC66">
                  <a:alpha val="50000"/>
                </a:srgbClr>
              </a:gs>
            </a:gsLst>
            <a:lin ang="5400000" scaled="1"/>
          </a:gradFill>
          <a:ln w="9525">
            <a:solidFill>
              <a:srgbClr val="FF9900"/>
            </a:solidFill>
            <a:miter lim="800000"/>
            <a:headEnd/>
            <a:tailEnd/>
          </a:ln>
          <a:effectLst>
            <a:outerShdw dist="35921" dir="2700000" algn="ctr" rotWithShape="0">
              <a:srgbClr val="FFCC66">
                <a:alpha val="50000"/>
              </a:srgbClr>
            </a:outerShdw>
          </a:effectLst>
        </p:spPr>
        <p:txBody>
          <a:bodyPr>
            <a:spAutoFit/>
          </a:bodyPr>
          <a:lstStyle/>
          <a:p>
            <a:pPr algn="ctr" eaLnBrk="1" hangingPunct="1"/>
            <a:r>
              <a:rPr lang="en-US">
                <a:solidFill>
                  <a:srgbClr val="FF6600"/>
                </a:solidFill>
                <a:effectLst/>
                <a:latin typeface="Times New Roman" pitchFamily="18" charset="0"/>
              </a:rPr>
              <a:t>Khóa công cộng</a:t>
            </a:r>
          </a:p>
        </p:txBody>
      </p:sp>
      <p:sp>
        <p:nvSpPr>
          <p:cNvPr id="965648" name="Text Box 16"/>
          <p:cNvSpPr txBox="1">
            <a:spLocks noChangeArrowheads="1"/>
          </p:cNvSpPr>
          <p:nvPr/>
        </p:nvSpPr>
        <p:spPr bwMode="auto">
          <a:xfrm>
            <a:off x="3384550" y="4141788"/>
            <a:ext cx="3725863" cy="711200"/>
          </a:xfrm>
          <a:prstGeom prst="rect">
            <a:avLst/>
          </a:prstGeom>
          <a:gradFill rotWithShape="1">
            <a:gsLst>
              <a:gs pos="0">
                <a:srgbClr val="FF0066">
                  <a:alpha val="50000"/>
                </a:srgbClr>
              </a:gs>
              <a:gs pos="50000">
                <a:srgbClr val="FFFFFF">
                  <a:alpha val="50000"/>
                </a:srgbClr>
              </a:gs>
              <a:gs pos="100000">
                <a:srgbClr val="FF0066">
                  <a:alpha val="50000"/>
                </a:srgbClr>
              </a:gs>
            </a:gsLst>
            <a:lin ang="5400000" scaled="1"/>
          </a:gradFill>
          <a:ln w="9525">
            <a:solidFill>
              <a:srgbClr val="FF0066"/>
            </a:solidFill>
            <a:miter lim="800000"/>
            <a:headEnd/>
            <a:tailEnd/>
          </a:ln>
          <a:effectLst>
            <a:outerShdw dist="35921" dir="2700000" algn="ctr" rotWithShape="0">
              <a:srgbClr val="FF99CC">
                <a:alpha val="50000"/>
              </a:srgbClr>
            </a:outerShdw>
          </a:effectLst>
        </p:spPr>
        <p:txBody>
          <a:bodyPr>
            <a:spAutoFit/>
          </a:bodyPr>
          <a:lstStyle/>
          <a:p>
            <a:pPr algn="ctr" eaLnBrk="1" hangingPunct="1"/>
            <a:r>
              <a:rPr lang="en-US">
                <a:solidFill>
                  <a:srgbClr val="CC0099"/>
                </a:solidFill>
                <a:effectLst/>
                <a:latin typeface="Times New Roman" pitchFamily="18" charset="0"/>
              </a:rPr>
              <a:t>Chữ ký của tổ chức </a:t>
            </a:r>
          </a:p>
          <a:p>
            <a:pPr algn="ctr" eaLnBrk="1" hangingPunct="1"/>
            <a:r>
              <a:rPr lang="en-US">
                <a:solidFill>
                  <a:srgbClr val="CC0099"/>
                </a:solidFill>
                <a:effectLst/>
                <a:latin typeface="Times New Roman" pitchFamily="18" charset="0"/>
              </a:rPr>
              <a:t>thứ ba đáng tin cậy</a:t>
            </a:r>
          </a:p>
        </p:txBody>
      </p:sp>
      <p:sp>
        <p:nvSpPr>
          <p:cNvPr id="965649" name="Text Box 17"/>
          <p:cNvSpPr txBox="1">
            <a:spLocks noChangeArrowheads="1"/>
          </p:cNvSpPr>
          <p:nvPr/>
        </p:nvSpPr>
        <p:spPr bwMode="auto">
          <a:xfrm>
            <a:off x="3429000" y="2362200"/>
            <a:ext cx="3497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spAutoFit/>
          </a:bodyPr>
          <a:lstStyle/>
          <a:p>
            <a:pPr algn="ctr" eaLnBrk="1" hangingPunct="1"/>
            <a:r>
              <a:rPr lang="en-US" sz="2400" b="1" i="1">
                <a:solidFill>
                  <a:srgbClr val="0066FF"/>
                </a:solidFill>
                <a:effectLst/>
                <a:latin typeface="Times New Roman" pitchFamily="18" charset="0"/>
              </a:rPr>
              <a:t>Nội dung chứng nhận</a:t>
            </a:r>
          </a:p>
        </p:txBody>
      </p:sp>
      <p:sp>
        <p:nvSpPr>
          <p:cNvPr id="11"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8</a:t>
            </a:fld>
            <a:endParaRPr lang="en-US" dirty="0">
              <a:latin typeface="+mn-lt"/>
            </a:endParaRPr>
          </a:p>
        </p:txBody>
      </p:sp>
    </p:spTree>
    <p:extLst>
      <p:ext uri="{BB962C8B-B14F-4D97-AF65-F5344CB8AC3E}">
        <p14:creationId xmlns:p14="http://schemas.microsoft.com/office/powerpoint/2010/main" val="29080853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65641"/>
                                        </p:tgtEl>
                                        <p:attrNameLst>
                                          <p:attrName>style.visibility</p:attrName>
                                        </p:attrNameLst>
                                      </p:cBhvr>
                                      <p:to>
                                        <p:strVal val="visible"/>
                                      </p:to>
                                    </p:set>
                                    <p:animEffect transition="in" filter="blinds(horizontal)">
                                      <p:cBhvr>
                                        <p:cTn id="7" dur="500"/>
                                        <p:tgtEl>
                                          <p:spTgt spid="965641"/>
                                        </p:tgtEl>
                                      </p:cBhvr>
                                    </p:animEffect>
                                  </p:childTnLst>
                                </p:cTn>
                              </p:par>
                              <p:par>
                                <p:cTn id="8" presetID="37" presetClass="entr" presetSubtype="0" fill="hold" grpId="0" nodeType="withEffect">
                                  <p:stCondLst>
                                    <p:cond delay="0"/>
                                  </p:stCondLst>
                                  <p:childTnLst>
                                    <p:set>
                                      <p:cBhvr>
                                        <p:cTn id="9" dur="1" fill="hold">
                                          <p:stCondLst>
                                            <p:cond delay="0"/>
                                          </p:stCondLst>
                                        </p:cTn>
                                        <p:tgtEl>
                                          <p:spTgt spid="965640"/>
                                        </p:tgtEl>
                                        <p:attrNameLst>
                                          <p:attrName>style.visibility</p:attrName>
                                        </p:attrNameLst>
                                      </p:cBhvr>
                                      <p:to>
                                        <p:strVal val="visible"/>
                                      </p:to>
                                    </p:set>
                                    <p:animEffect transition="in" filter="fade">
                                      <p:cBhvr>
                                        <p:cTn id="10" dur="1000"/>
                                        <p:tgtEl>
                                          <p:spTgt spid="965640"/>
                                        </p:tgtEl>
                                      </p:cBhvr>
                                    </p:animEffect>
                                    <p:anim calcmode="lin" valueType="num">
                                      <p:cBhvr>
                                        <p:cTn id="11" dur="1000" fill="hold"/>
                                        <p:tgtEl>
                                          <p:spTgt spid="965640"/>
                                        </p:tgtEl>
                                        <p:attrNameLst>
                                          <p:attrName>ppt_x</p:attrName>
                                        </p:attrNameLst>
                                      </p:cBhvr>
                                      <p:tavLst>
                                        <p:tav tm="0">
                                          <p:val>
                                            <p:strVal val="#ppt_x"/>
                                          </p:val>
                                        </p:tav>
                                        <p:tav tm="100000">
                                          <p:val>
                                            <p:strVal val="#ppt_x"/>
                                          </p:val>
                                        </p:tav>
                                      </p:tavLst>
                                    </p:anim>
                                    <p:anim calcmode="lin" valueType="num">
                                      <p:cBhvr>
                                        <p:cTn id="12" dur="900" decel="100000" fill="hold"/>
                                        <p:tgtEl>
                                          <p:spTgt spid="965640"/>
                                        </p:tgtEl>
                                        <p:attrNameLst>
                                          <p:attrName>ppt_y</p:attrName>
                                        </p:attrNameLst>
                                      </p:cBhvr>
                                      <p:tavLst>
                                        <p:tav tm="0">
                                          <p:val>
                                            <p:strVal val="#ppt_y+1"/>
                                          </p:val>
                                        </p:tav>
                                        <p:tav tm="100000">
                                          <p:val>
                                            <p:strVal val="#ppt_y-.03"/>
                                          </p:val>
                                        </p:tav>
                                      </p:tavLst>
                                    </p:anim>
                                    <p:anim calcmode="lin" valueType="num">
                                      <p:cBhvr>
                                        <p:cTn id="13" dur="100" accel="100000" fill="hold">
                                          <p:stCondLst>
                                            <p:cond delay="900"/>
                                          </p:stCondLst>
                                        </p:cTn>
                                        <p:tgtEl>
                                          <p:spTgt spid="965640"/>
                                        </p:tgtEl>
                                        <p:attrNameLst>
                                          <p:attrName>ppt_y</p:attrName>
                                        </p:attrNameLst>
                                      </p:cBhvr>
                                      <p:tavLst>
                                        <p:tav tm="0">
                                          <p:val>
                                            <p:strVal val="#ppt_y-.03"/>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965656"/>
                                        </p:tgtEl>
                                        <p:attrNameLst>
                                          <p:attrName>style.visibility</p:attrName>
                                        </p:attrNameLst>
                                      </p:cBhvr>
                                      <p:to>
                                        <p:strVal val="visible"/>
                                      </p:to>
                                    </p:set>
                                  </p:childTnLst>
                                </p:cTn>
                              </p:par>
                              <p:par>
                                <p:cTn id="18" presetID="9" presetClass="entr" presetSubtype="0" fill="hold" grpId="0" nodeType="withEffect">
                                  <p:stCondLst>
                                    <p:cond delay="0"/>
                                  </p:stCondLst>
                                  <p:childTnLst>
                                    <p:set>
                                      <p:cBhvr>
                                        <p:cTn id="19" dur="1" fill="hold">
                                          <p:stCondLst>
                                            <p:cond delay="0"/>
                                          </p:stCondLst>
                                        </p:cTn>
                                        <p:tgtEl>
                                          <p:spTgt spid="965649"/>
                                        </p:tgtEl>
                                        <p:attrNameLst>
                                          <p:attrName>style.visibility</p:attrName>
                                        </p:attrNameLst>
                                      </p:cBhvr>
                                      <p:to>
                                        <p:strVal val="visible"/>
                                      </p:to>
                                    </p:set>
                                    <p:animEffect transition="in" filter="dissolve">
                                      <p:cBhvr>
                                        <p:cTn id="20" dur="500"/>
                                        <p:tgtEl>
                                          <p:spTgt spid="965649"/>
                                        </p:tgtEl>
                                      </p:cBhvr>
                                    </p:animEffect>
                                  </p:childTnLst>
                                </p:cTn>
                              </p:par>
                            </p:childTnLst>
                          </p:cTn>
                        </p:par>
                        <p:par>
                          <p:cTn id="21" fill="hold" nodeType="afterGroup">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965646"/>
                                        </p:tgtEl>
                                        <p:attrNameLst>
                                          <p:attrName>style.visibility</p:attrName>
                                        </p:attrNameLst>
                                      </p:cBhvr>
                                      <p:to>
                                        <p:strVal val="visible"/>
                                      </p:to>
                                    </p:set>
                                    <p:animEffect transition="in" filter="fade">
                                      <p:cBhvr>
                                        <p:cTn id="24" dur="1000"/>
                                        <p:tgtEl>
                                          <p:spTgt spid="965646"/>
                                        </p:tgtEl>
                                      </p:cBhvr>
                                    </p:animEffect>
                                  </p:childTnLst>
                                </p:cTn>
                              </p:par>
                            </p:childTnLst>
                          </p:cTn>
                        </p:par>
                        <p:par>
                          <p:cTn id="25" fill="hold" nodeType="afterGroup">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65647"/>
                                        </p:tgtEl>
                                        <p:attrNameLst>
                                          <p:attrName>style.visibility</p:attrName>
                                        </p:attrNameLst>
                                      </p:cBhvr>
                                      <p:to>
                                        <p:strVal val="visible"/>
                                      </p:to>
                                    </p:set>
                                    <p:animEffect transition="in" filter="fade">
                                      <p:cBhvr>
                                        <p:cTn id="28" dur="1000"/>
                                        <p:tgtEl>
                                          <p:spTgt spid="965647"/>
                                        </p:tgtEl>
                                      </p:cBhvr>
                                    </p:animEffect>
                                  </p:childTnLst>
                                </p:cTn>
                              </p:par>
                            </p:childTnLst>
                          </p:cTn>
                        </p:par>
                        <p:par>
                          <p:cTn id="29" fill="hold" nodeType="afterGroup">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965648"/>
                                        </p:tgtEl>
                                        <p:attrNameLst>
                                          <p:attrName>style.visibility</p:attrName>
                                        </p:attrNameLst>
                                      </p:cBhvr>
                                      <p:to>
                                        <p:strVal val="visible"/>
                                      </p:to>
                                    </p:set>
                                    <p:animEffect transition="in" filter="fade">
                                      <p:cBhvr>
                                        <p:cTn id="32" dur="1000"/>
                                        <p:tgtEl>
                                          <p:spTgt spid="965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5656" grpId="0" animBg="1"/>
      <p:bldP spid="965640" grpId="0"/>
      <p:bldP spid="965641" grpId="0" animBg="1"/>
      <p:bldP spid="965646" grpId="0" animBg="1"/>
      <p:bldP spid="965647" grpId="0" animBg="1"/>
      <p:bldP spid="965648" grpId="0" animBg="1"/>
      <p:bldP spid="9656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882" name="Rectangle 2"/>
          <p:cNvSpPr>
            <a:spLocks noGrp="1" noChangeArrowheads="1"/>
          </p:cNvSpPr>
          <p:nvPr>
            <p:ph type="title"/>
          </p:nvPr>
        </p:nvSpPr>
        <p:spPr/>
        <p:txBody>
          <a:bodyPr/>
          <a:lstStyle/>
          <a:p>
            <a:r>
              <a:rPr lang="en-US"/>
              <a:t>Tạo chứng nhận</a:t>
            </a:r>
          </a:p>
        </p:txBody>
      </p:sp>
      <p:grpSp>
        <p:nvGrpSpPr>
          <p:cNvPr id="1018988" name="Group 108"/>
          <p:cNvGrpSpPr>
            <a:grpSpLocks/>
          </p:cNvGrpSpPr>
          <p:nvPr/>
        </p:nvGrpSpPr>
        <p:grpSpPr bwMode="auto">
          <a:xfrm>
            <a:off x="2854325" y="1598613"/>
            <a:ext cx="1417638" cy="1036637"/>
            <a:chOff x="569" y="739"/>
            <a:chExt cx="893" cy="653"/>
          </a:xfrm>
        </p:grpSpPr>
        <p:sp>
          <p:nvSpPr>
            <p:cNvPr id="1018989" name="Text Box 109"/>
            <p:cNvSpPr txBox="1">
              <a:spLocks noChangeArrowheads="1"/>
            </p:cNvSpPr>
            <p:nvPr/>
          </p:nvSpPr>
          <p:spPr bwMode="auto">
            <a:xfrm>
              <a:off x="570" y="739"/>
              <a:ext cx="892" cy="218"/>
            </a:xfrm>
            <a:prstGeom prst="rect">
              <a:avLst/>
            </a:prstGeom>
            <a:gradFill rotWithShape="1">
              <a:gsLst>
                <a:gs pos="0">
                  <a:srgbClr val="6699FF">
                    <a:alpha val="56000"/>
                  </a:srgbClr>
                </a:gs>
                <a:gs pos="50000">
                  <a:srgbClr val="FFFFFF">
                    <a:alpha val="56000"/>
                  </a:srgbClr>
                </a:gs>
                <a:gs pos="100000">
                  <a:srgbClr val="6699FF">
                    <a:alpha val="56000"/>
                  </a:srgbClr>
                </a:gs>
              </a:gsLst>
              <a:lin ang="5400000" scaled="1"/>
            </a:gradFill>
            <a:ln w="9525">
              <a:solidFill>
                <a:srgbClr val="00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a:solidFill>
                    <a:srgbClr val="000099"/>
                  </a:solidFill>
                  <a:effectLst/>
                  <a:latin typeface="Times New Roman" pitchFamily="18" charset="0"/>
                </a:rPr>
                <a:t>Subject Name </a:t>
              </a:r>
            </a:p>
          </p:txBody>
        </p:sp>
        <p:sp>
          <p:nvSpPr>
            <p:cNvPr id="1018990" name="Text Box 110"/>
            <p:cNvSpPr txBox="1">
              <a:spLocks noChangeArrowheads="1"/>
            </p:cNvSpPr>
            <p:nvPr/>
          </p:nvSpPr>
          <p:spPr bwMode="auto">
            <a:xfrm>
              <a:off x="569" y="952"/>
              <a:ext cx="890" cy="218"/>
            </a:xfrm>
            <a:prstGeom prst="rect">
              <a:avLst/>
            </a:prstGeom>
            <a:gradFill rotWithShape="1">
              <a:gsLst>
                <a:gs pos="0">
                  <a:srgbClr val="FF9900">
                    <a:alpha val="56000"/>
                  </a:srgbClr>
                </a:gs>
                <a:gs pos="50000">
                  <a:srgbClr val="FFFFFF">
                    <a:alpha val="56000"/>
                  </a:srgbClr>
                </a:gs>
                <a:gs pos="100000">
                  <a:srgbClr val="FF9900">
                    <a:alpha val="56000"/>
                  </a:srgbClr>
                </a:gs>
              </a:gsLst>
              <a:lin ang="5400000" scaled="1"/>
            </a:gra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a:solidFill>
                    <a:srgbClr val="FF6600"/>
                  </a:solidFill>
                  <a:effectLst/>
                  <a:latin typeface="Times New Roman" pitchFamily="18" charset="0"/>
                </a:rPr>
                <a:t>Public Key </a:t>
              </a:r>
            </a:p>
          </p:txBody>
        </p:sp>
        <p:sp>
          <p:nvSpPr>
            <p:cNvPr id="1018991" name="Text Box 111"/>
            <p:cNvSpPr txBox="1">
              <a:spLocks noChangeArrowheads="1"/>
            </p:cNvSpPr>
            <p:nvPr/>
          </p:nvSpPr>
          <p:spPr bwMode="auto">
            <a:xfrm>
              <a:off x="569" y="1174"/>
              <a:ext cx="890" cy="218"/>
            </a:xfrm>
            <a:prstGeom prst="rect">
              <a:avLst/>
            </a:prstGeom>
            <a:gradFill rotWithShape="1">
              <a:gsLst>
                <a:gs pos="0">
                  <a:srgbClr val="FF0066">
                    <a:alpha val="56000"/>
                  </a:srgbClr>
                </a:gs>
                <a:gs pos="50000">
                  <a:srgbClr val="FFFFFF">
                    <a:alpha val="56000"/>
                  </a:srgbClr>
                </a:gs>
                <a:gs pos="100000">
                  <a:srgbClr val="FF0066">
                    <a:alpha val="56000"/>
                  </a:srgbClr>
                </a:gs>
              </a:gsLst>
              <a:lin ang="5400000" scaled="1"/>
            </a:gra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a:solidFill>
                    <a:srgbClr val="FF0066"/>
                  </a:solidFill>
                  <a:effectLst/>
                  <a:latin typeface="Times New Roman" pitchFamily="18" charset="0"/>
                </a:rPr>
                <a:t>(Other fields)</a:t>
              </a:r>
            </a:p>
          </p:txBody>
        </p:sp>
      </p:grpSp>
      <p:pic>
        <p:nvPicPr>
          <p:cNvPr id="1018992" name="Picture 112" descr="encry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94444">
            <a:off x="3144838" y="3794125"/>
            <a:ext cx="7604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8993" name="Text Box 113"/>
          <p:cNvSpPr txBox="1">
            <a:spLocks noChangeArrowheads="1"/>
          </p:cNvSpPr>
          <p:nvPr/>
        </p:nvSpPr>
        <p:spPr bwMode="auto">
          <a:xfrm>
            <a:off x="3562350" y="4021138"/>
            <a:ext cx="10509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a:solidFill>
                  <a:srgbClr val="9900CC"/>
                </a:solidFill>
                <a:effectLst/>
                <a:latin typeface="Times New Roman" pitchFamily="18" charset="0"/>
              </a:rPr>
              <a:t>Hash </a:t>
            </a:r>
          </a:p>
          <a:p>
            <a:pPr algn="ctr" eaLnBrk="1" hangingPunct="1"/>
            <a:r>
              <a:rPr lang="en-US" sz="1600">
                <a:solidFill>
                  <a:srgbClr val="9900CC"/>
                </a:solidFill>
                <a:effectLst/>
                <a:latin typeface="Times New Roman" pitchFamily="18" charset="0"/>
              </a:rPr>
              <a:t>algorithm</a:t>
            </a:r>
          </a:p>
        </p:txBody>
      </p:sp>
      <p:sp>
        <p:nvSpPr>
          <p:cNvPr id="1018994" name="Line 114"/>
          <p:cNvSpPr>
            <a:spLocks noChangeShapeType="1"/>
          </p:cNvSpPr>
          <p:nvPr/>
        </p:nvSpPr>
        <p:spPr bwMode="auto">
          <a:xfrm>
            <a:off x="3557588" y="2708275"/>
            <a:ext cx="0" cy="1212850"/>
          </a:xfrm>
          <a:prstGeom prst="line">
            <a:avLst/>
          </a:prstGeom>
          <a:noFill/>
          <a:ln w="1270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18995" name="Text Box 115"/>
          <p:cNvSpPr txBox="1">
            <a:spLocks noChangeArrowheads="1"/>
          </p:cNvSpPr>
          <p:nvPr/>
        </p:nvSpPr>
        <p:spPr bwMode="auto">
          <a:xfrm>
            <a:off x="2819400" y="5181600"/>
            <a:ext cx="1412875" cy="346075"/>
          </a:xfrm>
          <a:prstGeom prst="rect">
            <a:avLst/>
          </a:prstGeom>
          <a:gradFill rotWithShape="1">
            <a:gsLst>
              <a:gs pos="0">
                <a:srgbClr val="33CC33">
                  <a:alpha val="50000"/>
                </a:srgbClr>
              </a:gs>
              <a:gs pos="50000">
                <a:srgbClr val="FFFFFF">
                  <a:alpha val="50000"/>
                </a:srgbClr>
              </a:gs>
              <a:gs pos="100000">
                <a:srgbClr val="33CC33">
                  <a:alpha val="50000"/>
                </a:srgbClr>
              </a:gs>
            </a:gsLst>
            <a:lin ang="5400000" scaled="1"/>
          </a:gra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a:solidFill>
                  <a:srgbClr val="006600"/>
                </a:solidFill>
                <a:effectLst/>
                <a:latin typeface="Times New Roman" pitchFamily="18" charset="0"/>
              </a:rPr>
              <a:t>Hash digest</a:t>
            </a:r>
          </a:p>
        </p:txBody>
      </p:sp>
      <p:sp>
        <p:nvSpPr>
          <p:cNvPr id="1018996" name="Line 116"/>
          <p:cNvSpPr>
            <a:spLocks noChangeShapeType="1"/>
          </p:cNvSpPr>
          <p:nvPr/>
        </p:nvSpPr>
        <p:spPr bwMode="auto">
          <a:xfrm>
            <a:off x="3541713" y="4394200"/>
            <a:ext cx="0" cy="788988"/>
          </a:xfrm>
          <a:prstGeom prst="line">
            <a:avLst/>
          </a:prstGeom>
          <a:noFill/>
          <a:ln w="1270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18997" name="Picture 117" descr="encry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530186">
            <a:off x="5040313" y="5005388"/>
            <a:ext cx="615950"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8998" name="Line 118"/>
          <p:cNvSpPr>
            <a:spLocks noChangeShapeType="1"/>
          </p:cNvSpPr>
          <p:nvPr/>
        </p:nvSpPr>
        <p:spPr bwMode="auto">
          <a:xfrm>
            <a:off x="4210050" y="5326063"/>
            <a:ext cx="757238" cy="0"/>
          </a:xfrm>
          <a:prstGeom prst="line">
            <a:avLst/>
          </a:prstGeom>
          <a:noFill/>
          <a:ln w="1270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18999" name="Group 119"/>
          <p:cNvGrpSpPr>
            <a:grpSpLocks/>
          </p:cNvGrpSpPr>
          <p:nvPr/>
        </p:nvGrpSpPr>
        <p:grpSpPr bwMode="auto">
          <a:xfrm>
            <a:off x="4025900" y="5467350"/>
            <a:ext cx="1106488" cy="1023938"/>
            <a:chOff x="1990" y="3660"/>
            <a:chExt cx="523" cy="567"/>
          </a:xfrm>
        </p:grpSpPr>
        <p:pic>
          <p:nvPicPr>
            <p:cNvPr id="1019000" name="Picture 120" descr="key - privat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78" y="3660"/>
              <a:ext cx="161" cy="308"/>
            </a:xfrm>
            <a:prstGeom prst="rect">
              <a:avLst/>
            </a:prstGeom>
            <a:noFill/>
            <a:extLst>
              <a:ext uri="{909E8E84-426E-40DD-AFC4-6F175D3DCCD1}">
                <a14:hiddenFill xmlns:a14="http://schemas.microsoft.com/office/drawing/2010/main">
                  <a:solidFill>
                    <a:srgbClr val="FFFFFF"/>
                  </a:solidFill>
                </a14:hiddenFill>
              </a:ext>
            </a:extLst>
          </p:spPr>
        </p:pic>
        <p:sp>
          <p:nvSpPr>
            <p:cNvPr id="1019001" name="Text Box 121"/>
            <p:cNvSpPr txBox="1">
              <a:spLocks noChangeArrowheads="1"/>
            </p:cNvSpPr>
            <p:nvPr/>
          </p:nvSpPr>
          <p:spPr bwMode="auto">
            <a:xfrm>
              <a:off x="1990" y="3905"/>
              <a:ext cx="523"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600">
                  <a:solidFill>
                    <a:srgbClr val="0066FF"/>
                  </a:solidFill>
                  <a:effectLst/>
                  <a:latin typeface="Times New Roman" pitchFamily="18" charset="0"/>
                </a:rPr>
                <a:t>CA’s </a:t>
              </a:r>
            </a:p>
            <a:p>
              <a:pPr algn="ctr" eaLnBrk="1" hangingPunct="1"/>
              <a:r>
                <a:rPr lang="en-US" sz="1600">
                  <a:solidFill>
                    <a:srgbClr val="0066FF"/>
                  </a:solidFill>
                  <a:effectLst/>
                  <a:latin typeface="Times New Roman" pitchFamily="18" charset="0"/>
                </a:rPr>
                <a:t>Private key</a:t>
              </a:r>
            </a:p>
          </p:txBody>
        </p:sp>
      </p:grpSp>
      <p:sp>
        <p:nvSpPr>
          <p:cNvPr id="1019002" name="Line 122"/>
          <p:cNvSpPr>
            <a:spLocks noChangeShapeType="1"/>
          </p:cNvSpPr>
          <p:nvPr/>
        </p:nvSpPr>
        <p:spPr bwMode="auto">
          <a:xfrm flipV="1">
            <a:off x="4676775" y="5643563"/>
            <a:ext cx="404813" cy="187325"/>
          </a:xfrm>
          <a:prstGeom prst="line">
            <a:avLst/>
          </a:prstGeom>
          <a:noFill/>
          <a:ln w="1270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19003" name="Text Box 123"/>
          <p:cNvSpPr txBox="1">
            <a:spLocks noChangeArrowheads="1"/>
          </p:cNvSpPr>
          <p:nvPr/>
        </p:nvSpPr>
        <p:spPr bwMode="auto">
          <a:xfrm>
            <a:off x="4979988" y="4629150"/>
            <a:ext cx="10890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600">
                <a:solidFill>
                  <a:srgbClr val="9900CC"/>
                </a:solidFill>
                <a:effectLst/>
                <a:latin typeface="Times New Roman" pitchFamily="18" charset="0"/>
              </a:rPr>
              <a:t>Encryption</a:t>
            </a:r>
          </a:p>
        </p:txBody>
      </p:sp>
      <p:sp>
        <p:nvSpPr>
          <p:cNvPr id="1019004" name="Line 124"/>
          <p:cNvSpPr>
            <a:spLocks noChangeShapeType="1"/>
          </p:cNvSpPr>
          <p:nvPr/>
        </p:nvSpPr>
        <p:spPr bwMode="auto">
          <a:xfrm flipV="1">
            <a:off x="5527675" y="5341938"/>
            <a:ext cx="857250" cy="0"/>
          </a:xfrm>
          <a:prstGeom prst="line">
            <a:avLst/>
          </a:prstGeom>
          <a:noFill/>
          <a:ln w="1270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19005" name="Text Box 125"/>
          <p:cNvSpPr txBox="1">
            <a:spLocks noChangeArrowheads="1"/>
          </p:cNvSpPr>
          <p:nvPr/>
        </p:nvSpPr>
        <p:spPr bwMode="auto">
          <a:xfrm>
            <a:off x="6451600" y="5181600"/>
            <a:ext cx="1412875" cy="346075"/>
          </a:xfrm>
          <a:prstGeom prst="rect">
            <a:avLst/>
          </a:prstGeom>
          <a:gradFill rotWithShape="1">
            <a:gsLst>
              <a:gs pos="0">
                <a:srgbClr val="CC3300">
                  <a:alpha val="50000"/>
                </a:srgbClr>
              </a:gs>
              <a:gs pos="50000">
                <a:srgbClr val="FFFFFF">
                  <a:alpha val="50000"/>
                </a:srgbClr>
              </a:gs>
              <a:gs pos="100000">
                <a:srgbClr val="CC3300">
                  <a:alpha val="50000"/>
                </a:srgbClr>
              </a:gs>
            </a:gsLst>
            <a:lin ang="5400000" scaled="1"/>
          </a:gradFill>
          <a:ln w="9525">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a:solidFill>
                  <a:srgbClr val="A50021"/>
                </a:solidFill>
                <a:effectLst/>
                <a:latin typeface="Times New Roman" pitchFamily="18" charset="0"/>
              </a:rPr>
              <a:t>Signature</a:t>
            </a:r>
          </a:p>
        </p:txBody>
      </p:sp>
      <p:sp>
        <p:nvSpPr>
          <p:cNvPr id="1019006" name="Rectangle 126"/>
          <p:cNvSpPr>
            <a:spLocks noChangeArrowheads="1"/>
          </p:cNvSpPr>
          <p:nvPr/>
        </p:nvSpPr>
        <p:spPr bwMode="auto">
          <a:xfrm>
            <a:off x="6313488" y="2058988"/>
            <a:ext cx="1658937" cy="1828800"/>
          </a:xfrm>
          <a:prstGeom prst="rect">
            <a:avLst/>
          </a:prstGeom>
          <a:solidFill>
            <a:srgbClr val="CCECFF">
              <a:alpha val="48000"/>
            </a:srgbClr>
          </a:solidFill>
          <a:ln w="9525">
            <a:solidFill>
              <a:srgbClr val="0066FF">
                <a:alpha val="46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19007" name="Group 127"/>
          <p:cNvGrpSpPr>
            <a:grpSpLocks/>
          </p:cNvGrpSpPr>
          <p:nvPr/>
        </p:nvGrpSpPr>
        <p:grpSpPr bwMode="auto">
          <a:xfrm>
            <a:off x="6450013" y="2178050"/>
            <a:ext cx="1419225" cy="1038225"/>
            <a:chOff x="3589" y="1097"/>
            <a:chExt cx="894" cy="654"/>
          </a:xfrm>
        </p:grpSpPr>
        <p:sp>
          <p:nvSpPr>
            <p:cNvPr id="1019008" name="Text Box 128"/>
            <p:cNvSpPr txBox="1">
              <a:spLocks noChangeArrowheads="1"/>
            </p:cNvSpPr>
            <p:nvPr/>
          </p:nvSpPr>
          <p:spPr bwMode="auto">
            <a:xfrm>
              <a:off x="3590" y="1097"/>
              <a:ext cx="893" cy="218"/>
            </a:xfrm>
            <a:prstGeom prst="rect">
              <a:avLst/>
            </a:prstGeom>
            <a:gradFill rotWithShape="1">
              <a:gsLst>
                <a:gs pos="0">
                  <a:srgbClr val="6699FF">
                    <a:alpha val="56000"/>
                  </a:srgbClr>
                </a:gs>
                <a:gs pos="50000">
                  <a:srgbClr val="FFFFFF">
                    <a:alpha val="56000"/>
                  </a:srgbClr>
                </a:gs>
                <a:gs pos="100000">
                  <a:srgbClr val="6699FF">
                    <a:alpha val="56000"/>
                  </a:srgbClr>
                </a:gs>
              </a:gsLst>
              <a:lin ang="5400000" scaled="1"/>
            </a:gradFill>
            <a:ln w="9525">
              <a:solidFill>
                <a:srgbClr val="00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a:solidFill>
                    <a:srgbClr val="000099"/>
                  </a:solidFill>
                  <a:effectLst/>
                  <a:latin typeface="Times New Roman" pitchFamily="18" charset="0"/>
                </a:rPr>
                <a:t>Subject Name </a:t>
              </a:r>
            </a:p>
          </p:txBody>
        </p:sp>
        <p:sp>
          <p:nvSpPr>
            <p:cNvPr id="1019009" name="Text Box 129"/>
            <p:cNvSpPr txBox="1">
              <a:spLocks noChangeArrowheads="1"/>
            </p:cNvSpPr>
            <p:nvPr/>
          </p:nvSpPr>
          <p:spPr bwMode="auto">
            <a:xfrm>
              <a:off x="3589" y="1311"/>
              <a:ext cx="890" cy="218"/>
            </a:xfrm>
            <a:prstGeom prst="rect">
              <a:avLst/>
            </a:prstGeom>
            <a:gradFill rotWithShape="1">
              <a:gsLst>
                <a:gs pos="0">
                  <a:srgbClr val="FF9900">
                    <a:alpha val="56000"/>
                  </a:srgbClr>
                </a:gs>
                <a:gs pos="50000">
                  <a:srgbClr val="FFFFFF">
                    <a:alpha val="56000"/>
                  </a:srgbClr>
                </a:gs>
                <a:gs pos="100000">
                  <a:srgbClr val="FF9900">
                    <a:alpha val="56000"/>
                  </a:srgbClr>
                </a:gs>
              </a:gsLst>
              <a:lin ang="5400000" scaled="1"/>
            </a:gra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a:solidFill>
                    <a:srgbClr val="FF6600"/>
                  </a:solidFill>
                  <a:effectLst/>
                  <a:latin typeface="Times New Roman" pitchFamily="18" charset="0"/>
                </a:rPr>
                <a:t>Public Key </a:t>
              </a:r>
            </a:p>
          </p:txBody>
        </p:sp>
        <p:sp>
          <p:nvSpPr>
            <p:cNvPr id="1019010" name="Text Box 130"/>
            <p:cNvSpPr txBox="1">
              <a:spLocks noChangeArrowheads="1"/>
            </p:cNvSpPr>
            <p:nvPr/>
          </p:nvSpPr>
          <p:spPr bwMode="auto">
            <a:xfrm>
              <a:off x="3589" y="1533"/>
              <a:ext cx="890" cy="218"/>
            </a:xfrm>
            <a:prstGeom prst="rect">
              <a:avLst/>
            </a:prstGeom>
            <a:gradFill rotWithShape="1">
              <a:gsLst>
                <a:gs pos="0">
                  <a:srgbClr val="FF0066">
                    <a:alpha val="56000"/>
                  </a:srgbClr>
                </a:gs>
                <a:gs pos="50000">
                  <a:srgbClr val="FFFFFF">
                    <a:alpha val="56000"/>
                  </a:srgbClr>
                </a:gs>
                <a:gs pos="100000">
                  <a:srgbClr val="FF0066">
                    <a:alpha val="56000"/>
                  </a:srgbClr>
                </a:gs>
              </a:gsLst>
              <a:lin ang="5400000" scaled="1"/>
            </a:gra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a:solidFill>
                    <a:srgbClr val="FF0066"/>
                  </a:solidFill>
                  <a:effectLst/>
                  <a:latin typeface="Times New Roman" pitchFamily="18" charset="0"/>
                </a:rPr>
                <a:t>(Other fields)</a:t>
              </a:r>
            </a:p>
          </p:txBody>
        </p:sp>
      </p:grpSp>
      <p:sp>
        <p:nvSpPr>
          <p:cNvPr id="1019011" name="Text Box 131"/>
          <p:cNvSpPr txBox="1">
            <a:spLocks noChangeArrowheads="1"/>
          </p:cNvSpPr>
          <p:nvPr/>
        </p:nvSpPr>
        <p:spPr bwMode="auto">
          <a:xfrm>
            <a:off x="6450013" y="3430588"/>
            <a:ext cx="1412875" cy="346075"/>
          </a:xfrm>
          <a:prstGeom prst="rect">
            <a:avLst/>
          </a:prstGeom>
          <a:gradFill rotWithShape="1">
            <a:gsLst>
              <a:gs pos="0">
                <a:srgbClr val="CC3300">
                  <a:alpha val="56000"/>
                </a:srgbClr>
              </a:gs>
              <a:gs pos="50000">
                <a:srgbClr val="FFFFFF">
                  <a:alpha val="56000"/>
                </a:srgbClr>
              </a:gs>
              <a:gs pos="100000">
                <a:srgbClr val="CC3300">
                  <a:alpha val="56000"/>
                </a:srgbClr>
              </a:gs>
            </a:gsLst>
            <a:lin ang="5400000" scaled="1"/>
          </a:gra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a:effectLst/>
                <a:latin typeface="Times New Roman" pitchFamily="18" charset="0"/>
              </a:rPr>
              <a:t>Signature</a:t>
            </a:r>
          </a:p>
        </p:txBody>
      </p:sp>
      <p:sp>
        <p:nvSpPr>
          <p:cNvPr id="1019012" name="Line 132"/>
          <p:cNvSpPr>
            <a:spLocks noChangeShapeType="1"/>
          </p:cNvSpPr>
          <p:nvPr/>
        </p:nvSpPr>
        <p:spPr bwMode="auto">
          <a:xfrm>
            <a:off x="4252913" y="2112963"/>
            <a:ext cx="2171700" cy="485775"/>
          </a:xfrm>
          <a:prstGeom prst="line">
            <a:avLst/>
          </a:prstGeom>
          <a:noFill/>
          <a:ln w="1270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19013" name="Line 133"/>
          <p:cNvSpPr>
            <a:spLocks noChangeShapeType="1"/>
          </p:cNvSpPr>
          <p:nvPr/>
        </p:nvSpPr>
        <p:spPr bwMode="auto">
          <a:xfrm flipV="1">
            <a:off x="7105650" y="3797300"/>
            <a:ext cx="1588" cy="1384300"/>
          </a:xfrm>
          <a:prstGeom prst="line">
            <a:avLst/>
          </a:prstGeom>
          <a:noFill/>
          <a:ln w="1270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19014" name="Text Box 134"/>
          <p:cNvSpPr txBox="1">
            <a:spLocks noChangeArrowheads="1"/>
          </p:cNvSpPr>
          <p:nvPr/>
        </p:nvSpPr>
        <p:spPr bwMode="auto">
          <a:xfrm>
            <a:off x="6340475" y="1479550"/>
            <a:ext cx="15303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b="1">
                <a:solidFill>
                  <a:srgbClr val="000099"/>
                </a:solidFill>
                <a:effectLst/>
                <a:latin typeface="Times New Roman" pitchFamily="18" charset="0"/>
              </a:rPr>
              <a:t>Fran’s X509 </a:t>
            </a:r>
          </a:p>
          <a:p>
            <a:pPr algn="ctr" eaLnBrk="1" hangingPunct="1"/>
            <a:r>
              <a:rPr lang="en-US" sz="1600" b="1">
                <a:solidFill>
                  <a:srgbClr val="000099"/>
                </a:solidFill>
                <a:effectLst/>
                <a:latin typeface="Times New Roman" pitchFamily="18" charset="0"/>
              </a:rPr>
              <a:t>certificate</a:t>
            </a:r>
          </a:p>
        </p:txBody>
      </p:sp>
      <p:sp>
        <p:nvSpPr>
          <p:cNvPr id="30"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9</a:t>
            </a:fld>
            <a:endParaRPr lang="en-US" dirty="0">
              <a:latin typeface="+mn-lt"/>
            </a:endParaRPr>
          </a:p>
        </p:txBody>
      </p:sp>
    </p:spTree>
    <p:extLst>
      <p:ext uri="{BB962C8B-B14F-4D97-AF65-F5344CB8AC3E}">
        <p14:creationId xmlns:p14="http://schemas.microsoft.com/office/powerpoint/2010/main" val="814879805"/>
      </p:ext>
    </p:extLst>
  </p:cSld>
  <p:clrMapOvr>
    <a:masterClrMapping/>
  </p:clrMapOvr>
</p:sld>
</file>

<file path=ppt/theme/theme1.xml><?xml version="1.0" encoding="utf-8"?>
<a:theme xmlns:a="http://schemas.openxmlformats.org/drawingml/2006/main" name="FIT_CDIO_PP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FIT_CDIO_PPT Template</Template>
  <TotalTime>28</TotalTime>
  <Words>1390</Words>
  <Application>Microsoft Office PowerPoint</Application>
  <PresentationFormat>On-screen Show (4:3)</PresentationFormat>
  <Paragraphs>381</Paragraphs>
  <Slides>27</Slides>
  <Notes>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27</vt:i4>
      </vt:variant>
    </vt:vector>
  </HeadingPairs>
  <TitlesOfParts>
    <vt:vector size="39" baseType="lpstr">
      <vt:lpstr>Arial</vt:lpstr>
      <vt:lpstr>Calibri</vt:lpstr>
      <vt:lpstr>Courier New</vt:lpstr>
      <vt:lpstr>MS PGothic</vt:lpstr>
      <vt:lpstr>Tahoma</vt:lpstr>
      <vt:lpstr>Times New Roman</vt:lpstr>
      <vt:lpstr>Verdana</vt:lpstr>
      <vt:lpstr>Wingdings</vt:lpstr>
      <vt:lpstr>Wingdings 2</vt:lpstr>
      <vt:lpstr>FIT_CDIO_PPT Template</vt:lpstr>
      <vt:lpstr>Visio</vt:lpstr>
      <vt:lpstr>Visio.Drawing.6</vt:lpstr>
      <vt:lpstr>Chủ đề 9: Chứng nhận khóa công &amp;  Tổ chức chứng nhận khóa công (Digital Certificate &amp;Certificate Authority)</vt:lpstr>
      <vt:lpstr>Nội dung</vt:lpstr>
      <vt:lpstr>Demo1</vt:lpstr>
      <vt:lpstr>Nhắc lại về Chữ ký điện tử</vt:lpstr>
      <vt:lpstr>Nhắc lại về Chữ ký điện tử</vt:lpstr>
      <vt:lpstr>Demo2</vt:lpstr>
      <vt:lpstr>Demo3</vt:lpstr>
      <vt:lpstr>Digital Certificate</vt:lpstr>
      <vt:lpstr>Tạo chứng nhận</vt:lpstr>
      <vt:lpstr>Kiểm tra chứng nhận</vt:lpstr>
      <vt:lpstr>Chuẩn X.509 (ver. 3.0)</vt:lpstr>
      <vt:lpstr>Chuẩn X.509 (ver. 3.0)</vt:lpstr>
      <vt:lpstr>Chuẩn X.509 (ver. 3.0)</vt:lpstr>
      <vt:lpstr>Chuẩn X.509 (ver. 3.0)</vt:lpstr>
      <vt:lpstr>Certificate Authority System</vt:lpstr>
      <vt:lpstr>Certificate Authority System CA(S)</vt:lpstr>
      <vt:lpstr>Certificate Authority System CA(S)</vt:lpstr>
      <vt:lpstr>Certificate Authority System – CA(S)</vt:lpstr>
      <vt:lpstr>Certificate Authority System – CA(S)</vt:lpstr>
      <vt:lpstr>Certificate Authority System – CA(S)</vt:lpstr>
      <vt:lpstr>Public-key Infrastructure</vt:lpstr>
      <vt:lpstr>Mô hình quản lý khóa</vt:lpstr>
      <vt:lpstr>Mô hình quản lý chứng nhận</vt:lpstr>
      <vt:lpstr> Mô hình chứng thực phân cấp</vt:lpstr>
      <vt:lpstr>Demo4</vt:lpstr>
      <vt:lpstr>Demo5</vt:lpstr>
      <vt:lpstr>Demo6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Ngôn ngữ Java</dc:title>
  <dc:creator>Trần Minh Triết</dc:creator>
  <cp:lastModifiedBy>Minh-Triet TRAN</cp:lastModifiedBy>
  <cp:revision>11</cp:revision>
  <dcterms:created xsi:type="dcterms:W3CDTF">2012-02-24T03:24:57Z</dcterms:created>
  <dcterms:modified xsi:type="dcterms:W3CDTF">2016-02-24T14:30:23Z</dcterms:modified>
</cp:coreProperties>
</file>