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A1BC4-D641-412F-9860-23E3F78FCC7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B4C39-C53C-4061-8DEA-FF45C625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0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F2948-BE55-4F01-9100-A399D2C358D3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275BC-DA3B-4173-BC4D-A93E5F176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0E611-F0D9-4556-9352-3095206AAE40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677BD-C577-47FC-8D1A-55ECE8684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 sz="2400"/>
            </a:lvl1pPr>
            <a:lvl2pPr>
              <a:buClr>
                <a:srgbClr val="0F75BD"/>
              </a:buClr>
              <a:defRPr sz="2000"/>
            </a:lvl2pPr>
            <a:lvl3pPr marL="1201738" indent="-287338">
              <a:buClr>
                <a:schemeClr val="accent6"/>
              </a:buClr>
              <a:defRPr sz="1800"/>
            </a:lvl3pPr>
            <a:lvl4pPr>
              <a:buClr>
                <a:srgbClr val="0F75BD"/>
              </a:buClr>
              <a:defRPr sz="16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EE9B7D-56CF-401A-97FB-23437E06295C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C8832B-7125-497D-9203-C485B3877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4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518D6-6D57-4438-80B6-70D93DABCB6C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C4085-A0F9-4115-86BA-25DD0F8D3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CF86E-63EF-421F-8AC5-88E1BD6991C8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04EB3-31DE-4523-AD3C-F347A0274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FB4DD-9353-4907-ADC8-CFF9B1E558D4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F7C8-C332-4611-BAF3-3E9D5C270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E694F-B6E5-4FB3-857F-F8FD3E5B2BB5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A6AF5-97EB-4297-B154-DE6D31B5C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11706-B82C-450C-B0C2-F033D693733F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6BF45-D5D6-4629-8D41-7758E37A3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93E6-AD53-4114-A04B-751082D31A49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0F27E-894F-4873-9FAD-C99361093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B3211-6D5A-4D0C-964A-F28006DA16DF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D0510-0276-48BB-952A-B8E3556CF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5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9DEBCA-6714-4E5D-B79F-D5383BF45238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0CCEA86-DC8A-4C05-96FF-0707E7DFA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Chủ đề 10:</a:t>
            </a:r>
            <a:br>
              <a:rPr lang="en-US"/>
            </a:br>
            <a:r>
              <a:rPr lang="en-US"/>
              <a:t>Secured Socket Layer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5400" y="3581400"/>
            <a:ext cx="3555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PGS.TS</a:t>
            </a:r>
            <a:r>
              <a:rPr lang="en-US" sz="2800" dirty="0">
                <a:solidFill>
                  <a:schemeClr val="bg1"/>
                </a:solidFill>
              </a:rPr>
              <a:t>. Trần Minh </a:t>
            </a:r>
            <a:r>
              <a:rPr lang="en-US" sz="2800" dirty="0" err="1">
                <a:solidFill>
                  <a:schemeClr val="bg1"/>
                </a:solidFill>
              </a:rPr>
              <a:t>Triết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ClientHello</a:t>
            </a:r>
          </a:p>
        </p:txBody>
      </p:sp>
      <p:sp>
        <p:nvSpPr>
          <p:cNvPr id="9615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330700"/>
          </a:xfrm>
          <a:ln/>
        </p:spPr>
        <p:txBody>
          <a:bodyPr/>
          <a:lstStyle/>
          <a:p>
            <a:r>
              <a:rPr lang="en-US"/>
              <a:t>4 byte timestamp, 28 byte giá trị ngẫu nhiên</a:t>
            </a:r>
          </a:p>
          <a:p>
            <a:r>
              <a:rPr lang="en-US"/>
              <a:t>session_id:</a:t>
            </a:r>
          </a:p>
          <a:p>
            <a:pPr lvl="1"/>
            <a:r>
              <a:rPr lang="en-US"/>
              <a:t>Khác 0 cho kết nối mới của session đã có</a:t>
            </a:r>
          </a:p>
          <a:p>
            <a:pPr lvl="1"/>
            <a:r>
              <a:rPr lang="en-US"/>
              <a:t>Bằng 0 cho kết nối mới của session mới</a:t>
            </a:r>
          </a:p>
          <a:p>
            <a:r>
              <a:rPr lang="en-US"/>
              <a:t>client_version: giá trị version lớn nhất</a:t>
            </a:r>
          </a:p>
          <a:p>
            <a:r>
              <a:rPr lang="en-US"/>
              <a:t>cipher_suites: danh sách có thứ tự các giải thuật mà client hỗ trợ</a:t>
            </a:r>
          </a:p>
          <a:p>
            <a:r>
              <a:rPr lang="en-US"/>
              <a:t>compression_methods: danh sách có thứ tự các giải thuật nén mà client hỗ trợ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559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ClientHello</a:t>
            </a:r>
            <a:endParaRPr lang="en-US" dirty="0"/>
          </a:p>
        </p:txBody>
      </p:sp>
      <p:pic>
        <p:nvPicPr>
          <p:cNvPr id="968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"/>
            <a:ext cx="3602038" cy="611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93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744" name="Picture 24" descr="transparent white caps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5257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ServerHello</a:t>
            </a:r>
          </a:p>
        </p:txBody>
      </p:sp>
      <p:sp>
        <p:nvSpPr>
          <p:cNvPr id="926725" name="Line 5"/>
          <p:cNvSpPr>
            <a:spLocks noChangeShapeType="1"/>
          </p:cNvSpPr>
          <p:nvPr/>
        </p:nvSpPr>
        <p:spPr bwMode="auto">
          <a:xfrm flipV="1">
            <a:off x="2471738" y="2590800"/>
            <a:ext cx="2938462" cy="9525"/>
          </a:xfrm>
          <a:prstGeom prst="line">
            <a:avLst/>
          </a:prstGeom>
          <a:noFill/>
          <a:ln w="50800">
            <a:solidFill>
              <a:srgbClr val="99CCFF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27" name="Text Box 7"/>
          <p:cNvSpPr txBox="1">
            <a:spLocks noChangeArrowheads="1"/>
          </p:cNvSpPr>
          <p:nvPr/>
        </p:nvSpPr>
        <p:spPr bwMode="auto">
          <a:xfrm>
            <a:off x="5410200" y="2419350"/>
            <a:ext cx="1374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 b="1">
                <a:solidFill>
                  <a:schemeClr val="tx1"/>
                </a:solidFill>
                <a:latin typeface="Tahoma" pitchFamily="34" charset="0"/>
              </a:rPr>
              <a:t>ServerHello</a:t>
            </a:r>
          </a:p>
        </p:txBody>
      </p:sp>
      <p:sp>
        <p:nvSpPr>
          <p:cNvPr id="926729" name="AutoShape 9"/>
          <p:cNvSpPr>
            <a:spLocks noChangeArrowheads="1"/>
          </p:cNvSpPr>
          <p:nvPr/>
        </p:nvSpPr>
        <p:spPr bwMode="auto">
          <a:xfrm>
            <a:off x="2438400" y="3200400"/>
            <a:ext cx="4572000" cy="1219200"/>
          </a:xfrm>
          <a:prstGeom prst="wedgeRectCallout">
            <a:avLst>
              <a:gd name="adj1" fmla="val 25486"/>
              <a:gd name="adj2" fmla="val -8502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Server trả lời (dữ liệu KHÔNG mã hóa):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Version cao nhất được server và client hỗ trợ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Tập hợp các giải thuật mật mã mạnh nhất được client hỗ trợ</a:t>
            </a:r>
          </a:p>
        </p:txBody>
      </p:sp>
      <p:grpSp>
        <p:nvGrpSpPr>
          <p:cNvPr id="926730" name="Group 10"/>
          <p:cNvGrpSpPr>
            <a:grpSpLocks/>
          </p:cNvGrpSpPr>
          <p:nvPr/>
        </p:nvGrpSpPr>
        <p:grpSpPr bwMode="auto">
          <a:xfrm>
            <a:off x="7105650" y="1284288"/>
            <a:ext cx="1885950" cy="5076825"/>
            <a:chOff x="4188" y="809"/>
            <a:chExt cx="1188" cy="3198"/>
          </a:xfrm>
        </p:grpSpPr>
        <p:sp>
          <p:nvSpPr>
            <p:cNvPr id="926731" name="Oval 11"/>
            <p:cNvSpPr>
              <a:spLocks noChangeArrowheads="1"/>
            </p:cNvSpPr>
            <p:nvPr/>
          </p:nvSpPr>
          <p:spPr bwMode="auto">
            <a:xfrm rot="16200000">
              <a:off x="3183" y="1814"/>
              <a:ext cx="3198" cy="1188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32" name="Text Box 12"/>
            <p:cNvSpPr txBox="1">
              <a:spLocks noChangeArrowheads="1"/>
            </p:cNvSpPr>
            <p:nvPr/>
          </p:nvSpPr>
          <p:spPr bwMode="auto">
            <a:xfrm>
              <a:off x="4463" y="1115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926733" name="Picture 13" descr="SQL 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1776"/>
              <a:ext cx="741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6734" name="Group 14"/>
          <p:cNvGrpSpPr>
            <a:grpSpLocks/>
          </p:cNvGrpSpPr>
          <p:nvPr/>
        </p:nvGrpSpPr>
        <p:grpSpPr bwMode="auto">
          <a:xfrm>
            <a:off x="33338" y="1273175"/>
            <a:ext cx="2024062" cy="5076825"/>
            <a:chOff x="21" y="802"/>
            <a:chExt cx="1275" cy="3198"/>
          </a:xfrm>
        </p:grpSpPr>
        <p:sp>
          <p:nvSpPr>
            <p:cNvPr id="926735" name="Oval 15"/>
            <p:cNvSpPr>
              <a:spLocks noChangeArrowheads="1"/>
            </p:cNvSpPr>
            <p:nvPr/>
          </p:nvSpPr>
          <p:spPr bwMode="auto">
            <a:xfrm rot="16200000">
              <a:off x="-940" y="1763"/>
              <a:ext cx="3198" cy="1275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36" name="Text Box 16"/>
            <p:cNvSpPr txBox="1">
              <a:spLocks noChangeArrowheads="1"/>
            </p:cNvSpPr>
            <p:nvPr/>
          </p:nvSpPr>
          <p:spPr bwMode="auto">
            <a:xfrm>
              <a:off x="328" y="1115"/>
              <a:ext cx="6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Client</a:t>
              </a:r>
            </a:p>
          </p:txBody>
        </p:sp>
        <p:pic>
          <p:nvPicPr>
            <p:cNvPr id="926737" name="Picture 17" descr="PC s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1872"/>
              <a:ext cx="1208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6738" name="Line 18"/>
          <p:cNvSpPr>
            <a:spLocks noChangeShapeType="1"/>
          </p:cNvSpPr>
          <p:nvPr/>
        </p:nvSpPr>
        <p:spPr bwMode="auto">
          <a:xfrm flipV="1">
            <a:off x="4495800" y="2209800"/>
            <a:ext cx="2209800" cy="0"/>
          </a:xfrm>
          <a:prstGeom prst="line">
            <a:avLst/>
          </a:prstGeom>
          <a:noFill/>
          <a:ln w="50800" cap="rnd">
            <a:solidFill>
              <a:srgbClr val="FF99FF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39" name="Text Box 19"/>
          <p:cNvSpPr txBox="1">
            <a:spLocks noChangeArrowheads="1"/>
          </p:cNvSpPr>
          <p:nvPr/>
        </p:nvSpPr>
        <p:spPr bwMode="auto">
          <a:xfrm>
            <a:off x="2474913" y="2025650"/>
            <a:ext cx="2097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C, Version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suite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926740" name="Oval 20"/>
          <p:cNvSpPr>
            <a:spLocks noChangeArrowheads="1"/>
          </p:cNvSpPr>
          <p:nvPr/>
        </p:nvSpPr>
        <p:spPr bwMode="auto">
          <a:xfrm>
            <a:off x="2133600" y="2024063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926743" name="Oval 23"/>
          <p:cNvSpPr>
            <a:spLocks noChangeArrowheads="1"/>
          </p:cNvSpPr>
          <p:nvPr/>
        </p:nvSpPr>
        <p:spPr bwMode="auto">
          <a:xfrm>
            <a:off x="6705600" y="2438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2</a:t>
            </a:r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566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ServerHello</a:t>
            </a:r>
          </a:p>
        </p:txBody>
      </p:sp>
      <p:sp>
        <p:nvSpPr>
          <p:cNvPr id="962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817937"/>
          </a:xfrm>
          <a:ln/>
        </p:spPr>
        <p:txBody>
          <a:bodyPr/>
          <a:lstStyle/>
          <a:p>
            <a:r>
              <a:rPr lang="en-US"/>
              <a:t>32 byte giá trị ngẫu nhiên</a:t>
            </a:r>
          </a:p>
          <a:p>
            <a:r>
              <a:rPr lang="en-US"/>
              <a:t>session_id:</a:t>
            </a:r>
          </a:p>
          <a:p>
            <a:pPr lvl="1"/>
            <a:r>
              <a:rPr lang="en-US"/>
              <a:t>Giá trị mới hay giá trị cũ dùng lại</a:t>
            </a:r>
          </a:p>
          <a:p>
            <a:r>
              <a:rPr lang="en-US"/>
              <a:t>version: min{version</a:t>
            </a:r>
            <a:r>
              <a:rPr lang="en-US" baseline="-25000"/>
              <a:t>client hỗ trợ</a:t>
            </a:r>
            <a:r>
              <a:rPr lang="en-US"/>
              <a:t>, version</a:t>
            </a:r>
            <a:r>
              <a:rPr lang="en-US" baseline="-25000"/>
              <a:t>tối đa server hỗ trợ</a:t>
            </a:r>
            <a:r>
              <a:rPr lang="en-US"/>
              <a:t>}</a:t>
            </a:r>
          </a:p>
          <a:p>
            <a:r>
              <a:rPr lang="en-US"/>
              <a:t>cipher_suite list: danh sách các giải thuật được chọn (chỉ chọn 1 giải thuật trong mỗi loại)</a:t>
            </a:r>
          </a:p>
          <a:p>
            <a:r>
              <a:rPr lang="en-US"/>
              <a:t>compression list: chọn lựa duy nhất từ các giải thuật nén mà client hỗ trợ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13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ServerHello</a:t>
            </a:r>
          </a:p>
        </p:txBody>
      </p:sp>
      <p:sp>
        <p:nvSpPr>
          <p:cNvPr id="963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202112"/>
          </a:xfrm>
          <a:ln/>
        </p:spPr>
        <p:txBody>
          <a:bodyPr/>
          <a:lstStyle/>
          <a:p>
            <a:r>
              <a:rPr lang="en-US"/>
              <a:t>Phương pháp trao đổi khóa</a:t>
            </a:r>
          </a:p>
          <a:p>
            <a:pPr lvl="1"/>
            <a:r>
              <a:rPr lang="en-US"/>
              <a:t>RSA: cần chứng nhận public key của người nhận</a:t>
            </a:r>
          </a:p>
          <a:p>
            <a:pPr lvl="1"/>
            <a:r>
              <a:rPr lang="en-US"/>
              <a:t>Fixed DH: cả 2 phía đều phải có chứng nhận public-key</a:t>
            </a:r>
          </a:p>
          <a:p>
            <a:pPr lvl="1"/>
            <a:r>
              <a:rPr lang="en-US"/>
              <a:t>Ephemeral DH: cả 2 phía đều cần khóa để ký và chứng nhận public-key</a:t>
            </a:r>
          </a:p>
          <a:p>
            <a:pPr lvl="1"/>
            <a:r>
              <a:rPr lang="en-US"/>
              <a:t>Anonymous DH: không xác thực khóa DH, có thể bị  tấn công man-in-the-middle</a:t>
            </a:r>
          </a:p>
          <a:p>
            <a:pPr lvl="1"/>
            <a:r>
              <a:rPr lang="en-US"/>
              <a:t>Fortezza: rất ít sử dụng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373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ServerHello</a:t>
            </a:r>
          </a:p>
        </p:txBody>
      </p:sp>
      <p:sp>
        <p:nvSpPr>
          <p:cNvPr id="964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946525"/>
          </a:xfrm>
          <a:ln/>
        </p:spPr>
        <p:txBody>
          <a:bodyPr/>
          <a:lstStyle/>
          <a:p>
            <a:r>
              <a:rPr lang="en-US"/>
              <a:t>CipherAlgorithm: RC4, RC2, DES, 3DES, DES40, IDEA, Fortezza</a:t>
            </a:r>
          </a:p>
          <a:p>
            <a:r>
              <a:rPr lang="en-US"/>
              <a:t>MACAlgorithm: MD5 hay SHA-1</a:t>
            </a:r>
          </a:p>
          <a:p>
            <a:r>
              <a:rPr lang="en-US"/>
              <a:t>CipherType: stream hay block</a:t>
            </a:r>
          </a:p>
          <a:p>
            <a:r>
              <a:rPr lang="en-US"/>
              <a:t>IsExportable: true hay false</a:t>
            </a:r>
          </a:p>
          <a:p>
            <a:r>
              <a:rPr lang="en-US"/>
              <a:t>HashSize: 0, 16 hay 20 byte</a:t>
            </a:r>
          </a:p>
          <a:p>
            <a:r>
              <a:rPr lang="en-US"/>
              <a:t>Key Material: dùng để phát sinh khóa ghi</a:t>
            </a:r>
          </a:p>
          <a:p>
            <a:r>
              <a:rPr lang="en-US"/>
              <a:t>IV Size: kích thước của IV trong CBC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9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ServerHello</a:t>
            </a:r>
          </a:p>
        </p:txBody>
      </p:sp>
      <p:pic>
        <p:nvPicPr>
          <p:cNvPr id="970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592513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127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801" name="Picture 33" descr="transparent white caps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5257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ServerKeyExchange</a:t>
            </a:r>
          </a:p>
        </p:txBody>
      </p:sp>
      <p:sp>
        <p:nvSpPr>
          <p:cNvPr id="928774" name="Text Box 6"/>
          <p:cNvSpPr txBox="1">
            <a:spLocks noChangeArrowheads="1"/>
          </p:cNvSpPr>
          <p:nvPr/>
        </p:nvSpPr>
        <p:spPr bwMode="auto">
          <a:xfrm>
            <a:off x="4800600" y="2787650"/>
            <a:ext cx="194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ServerKeyExchange</a:t>
            </a:r>
          </a:p>
        </p:txBody>
      </p:sp>
      <p:grpSp>
        <p:nvGrpSpPr>
          <p:cNvPr id="928778" name="Group 10"/>
          <p:cNvGrpSpPr>
            <a:grpSpLocks/>
          </p:cNvGrpSpPr>
          <p:nvPr/>
        </p:nvGrpSpPr>
        <p:grpSpPr bwMode="auto">
          <a:xfrm>
            <a:off x="7105650" y="1284288"/>
            <a:ext cx="1885950" cy="5076825"/>
            <a:chOff x="4188" y="809"/>
            <a:chExt cx="1188" cy="3198"/>
          </a:xfrm>
        </p:grpSpPr>
        <p:sp>
          <p:nvSpPr>
            <p:cNvPr id="928779" name="Oval 11"/>
            <p:cNvSpPr>
              <a:spLocks noChangeArrowheads="1"/>
            </p:cNvSpPr>
            <p:nvPr/>
          </p:nvSpPr>
          <p:spPr bwMode="auto">
            <a:xfrm rot="16200000">
              <a:off x="3183" y="1814"/>
              <a:ext cx="3198" cy="1188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80" name="Text Box 12"/>
            <p:cNvSpPr txBox="1">
              <a:spLocks noChangeArrowheads="1"/>
            </p:cNvSpPr>
            <p:nvPr/>
          </p:nvSpPr>
          <p:spPr bwMode="auto">
            <a:xfrm>
              <a:off x="4463" y="1115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928781" name="Picture 13" descr="SQL 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1776"/>
              <a:ext cx="741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8782" name="Group 14"/>
          <p:cNvGrpSpPr>
            <a:grpSpLocks/>
          </p:cNvGrpSpPr>
          <p:nvPr/>
        </p:nvGrpSpPr>
        <p:grpSpPr bwMode="auto">
          <a:xfrm>
            <a:off x="33338" y="1273175"/>
            <a:ext cx="2024062" cy="5076825"/>
            <a:chOff x="21" y="802"/>
            <a:chExt cx="1275" cy="3198"/>
          </a:xfrm>
        </p:grpSpPr>
        <p:sp>
          <p:nvSpPr>
            <p:cNvPr id="928783" name="Oval 15"/>
            <p:cNvSpPr>
              <a:spLocks noChangeArrowheads="1"/>
            </p:cNvSpPr>
            <p:nvPr/>
          </p:nvSpPr>
          <p:spPr bwMode="auto">
            <a:xfrm rot="16200000">
              <a:off x="-940" y="1763"/>
              <a:ext cx="3198" cy="1275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84" name="Text Box 16"/>
            <p:cNvSpPr txBox="1">
              <a:spLocks noChangeArrowheads="1"/>
            </p:cNvSpPr>
            <p:nvPr/>
          </p:nvSpPr>
          <p:spPr bwMode="auto">
            <a:xfrm>
              <a:off x="328" y="1115"/>
              <a:ext cx="6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Client</a:t>
              </a:r>
            </a:p>
          </p:txBody>
        </p:sp>
        <p:pic>
          <p:nvPicPr>
            <p:cNvPr id="928785" name="Picture 17" descr="PC s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1872"/>
              <a:ext cx="1208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8793" name="Line 25"/>
          <p:cNvSpPr>
            <a:spLocks noChangeShapeType="1"/>
          </p:cNvSpPr>
          <p:nvPr/>
        </p:nvSpPr>
        <p:spPr bwMode="auto">
          <a:xfrm flipV="1">
            <a:off x="2471738" y="2590800"/>
            <a:ext cx="2328862" cy="9525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794" name="Text Box 26"/>
          <p:cNvSpPr txBox="1">
            <a:spLocks noChangeArrowheads="1"/>
          </p:cNvSpPr>
          <p:nvPr/>
        </p:nvSpPr>
        <p:spPr bwMode="auto">
          <a:xfrm>
            <a:off x="4879975" y="2419350"/>
            <a:ext cx="1901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Version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suite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</a:t>
            </a:r>
          </a:p>
        </p:txBody>
      </p:sp>
      <p:sp>
        <p:nvSpPr>
          <p:cNvPr id="928795" name="Line 27"/>
          <p:cNvSpPr>
            <a:spLocks noChangeShapeType="1"/>
          </p:cNvSpPr>
          <p:nvPr/>
        </p:nvSpPr>
        <p:spPr bwMode="auto">
          <a:xfrm flipV="1">
            <a:off x="4495800" y="2209800"/>
            <a:ext cx="2209800" cy="0"/>
          </a:xfrm>
          <a:prstGeom prst="line">
            <a:avLst/>
          </a:prstGeom>
          <a:noFill/>
          <a:ln w="50800" cap="rnd">
            <a:solidFill>
              <a:srgbClr val="FF99FF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796" name="Text Box 28"/>
          <p:cNvSpPr txBox="1">
            <a:spLocks noChangeArrowheads="1"/>
          </p:cNvSpPr>
          <p:nvPr/>
        </p:nvSpPr>
        <p:spPr bwMode="auto">
          <a:xfrm>
            <a:off x="2474913" y="2025650"/>
            <a:ext cx="2097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C, Version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suite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928797" name="Oval 29"/>
          <p:cNvSpPr>
            <a:spLocks noChangeArrowheads="1"/>
          </p:cNvSpPr>
          <p:nvPr/>
        </p:nvSpPr>
        <p:spPr bwMode="auto">
          <a:xfrm>
            <a:off x="2133600" y="2024063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928798" name="Oval 30"/>
          <p:cNvSpPr>
            <a:spLocks noChangeArrowheads="1"/>
          </p:cNvSpPr>
          <p:nvPr/>
        </p:nvSpPr>
        <p:spPr bwMode="auto">
          <a:xfrm>
            <a:off x="6705600" y="2438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2</a:t>
            </a:r>
          </a:p>
        </p:txBody>
      </p:sp>
      <p:sp>
        <p:nvSpPr>
          <p:cNvPr id="928799" name="Oval 31"/>
          <p:cNvSpPr>
            <a:spLocks noChangeArrowheads="1"/>
          </p:cNvSpPr>
          <p:nvPr/>
        </p:nvSpPr>
        <p:spPr bwMode="auto">
          <a:xfrm>
            <a:off x="6705600" y="2819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3</a:t>
            </a:r>
          </a:p>
        </p:txBody>
      </p:sp>
      <p:sp>
        <p:nvSpPr>
          <p:cNvPr id="928800" name="Line 32"/>
          <p:cNvSpPr>
            <a:spLocks noChangeShapeType="1"/>
          </p:cNvSpPr>
          <p:nvPr/>
        </p:nvSpPr>
        <p:spPr bwMode="auto">
          <a:xfrm flipV="1">
            <a:off x="2471738" y="2971800"/>
            <a:ext cx="2328862" cy="0"/>
          </a:xfrm>
          <a:prstGeom prst="line">
            <a:avLst/>
          </a:prstGeom>
          <a:noFill/>
          <a:ln w="50800">
            <a:solidFill>
              <a:srgbClr val="99CCFF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803" name="Rectangle 35"/>
          <p:cNvSpPr>
            <a:spLocks noChangeArrowheads="1"/>
          </p:cNvSpPr>
          <p:nvPr/>
        </p:nvSpPr>
        <p:spPr bwMode="auto">
          <a:xfrm>
            <a:off x="2654300" y="3565525"/>
            <a:ext cx="3975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Server gởi certificate của public-key của mình (RSA hay Diffie-Hellman, tùy vào tập hợp các giải thuật đã chọn)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3544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ServerKeyExchange</a:t>
            </a:r>
          </a:p>
        </p:txBody>
      </p:sp>
      <p:sp>
        <p:nvSpPr>
          <p:cNvPr id="9656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822825"/>
          </a:xfrm>
          <a:ln/>
        </p:spPr>
        <p:txBody>
          <a:bodyPr/>
          <a:lstStyle/>
          <a:p>
            <a:r>
              <a:rPr lang="en-US"/>
              <a:t>Không cần dùng với RSA và Fixed DH</a:t>
            </a:r>
          </a:p>
          <a:p>
            <a:r>
              <a:rPr lang="en-US"/>
              <a:t>Cần dùng với Anonymous DH, Ephemeral DH</a:t>
            </a:r>
          </a:p>
          <a:p>
            <a:r>
              <a:rPr lang="en-US"/>
              <a:t>Cần dùng với RSA nếu server chỉ có khóa để ký. Khi đó, server gửi public key (RSA) tạm thời cho client</a:t>
            </a:r>
          </a:p>
          <a:p>
            <a:endParaRPr lang="en-US"/>
          </a:p>
          <a:p>
            <a:r>
              <a:rPr lang="en-US"/>
              <a:t>Thông điệp ServerKeyExchange:</a:t>
            </a:r>
          </a:p>
          <a:p>
            <a:pPr lvl="1"/>
            <a:r>
              <a:rPr lang="en-US"/>
              <a:t>Được server ký</a:t>
            </a:r>
          </a:p>
          <a:p>
            <a:pPr lvl="1"/>
            <a:r>
              <a:rPr lang="en-US"/>
              <a:t>Chữ ký trên giá trị hash của:</a:t>
            </a:r>
          </a:p>
          <a:p>
            <a:pPr lvl="2"/>
            <a:r>
              <a:rPr lang="en-US"/>
              <a:t>ClientHello.random, ServerHello.random</a:t>
            </a:r>
          </a:p>
          <a:p>
            <a:pPr lvl="2"/>
            <a:r>
              <a:rPr lang="en-US"/>
              <a:t>Tham số của Server Key Exchange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762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ServerKeyExchange</a:t>
            </a:r>
          </a:p>
        </p:txBody>
      </p:sp>
      <p:pic>
        <p:nvPicPr>
          <p:cNvPr id="972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2212"/>
            <a:ext cx="3741738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2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3627438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2806" name="Text Box 6"/>
          <p:cNvSpPr txBox="1">
            <a:spLocks noChangeArrowheads="1"/>
          </p:cNvSpPr>
          <p:nvPr/>
        </p:nvSpPr>
        <p:spPr bwMode="auto">
          <a:xfrm>
            <a:off x="914400" y="5715000"/>
            <a:ext cx="282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Sử dụng Diffie-Hellman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2807" name="Text Box 7"/>
          <p:cNvSpPr txBox="1">
            <a:spLocks noChangeArrowheads="1"/>
          </p:cNvSpPr>
          <p:nvPr/>
        </p:nvSpPr>
        <p:spPr bwMode="auto">
          <a:xfrm>
            <a:off x="6019800" y="55626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Sử dụng RSA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296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SSL / TLS trong đời sống hằng ngày?</a:t>
            </a:r>
          </a:p>
        </p:txBody>
      </p:sp>
      <p:pic>
        <p:nvPicPr>
          <p:cNvPr id="911363" name="Picture 3" descr="wellsfar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7188"/>
            <a:ext cx="74168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364" name="AutoShape 4"/>
          <p:cNvSpPr>
            <a:spLocks noChangeArrowheads="1"/>
          </p:cNvSpPr>
          <p:nvPr/>
        </p:nvSpPr>
        <p:spPr bwMode="auto">
          <a:xfrm>
            <a:off x="6781800" y="6096000"/>
            <a:ext cx="457200" cy="457200"/>
          </a:xfrm>
          <a:prstGeom prst="irregularSeal1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74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ServerKeyExchange</a:t>
            </a:r>
          </a:p>
        </p:txBody>
      </p:sp>
      <p:pic>
        <p:nvPicPr>
          <p:cNvPr id="9748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8089900" cy="2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4854" name="Text Box 6"/>
          <p:cNvSpPr txBox="1">
            <a:spLocks noChangeArrowheads="1"/>
          </p:cNvSpPr>
          <p:nvPr/>
        </p:nvSpPr>
        <p:spPr bwMode="auto">
          <a:xfrm>
            <a:off x="609600" y="1295400"/>
            <a:ext cx="8077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  <a:ea typeface="ＭＳ Ｐゴシック" charset="-128"/>
              </a:rPr>
              <a:t>Server </a:t>
            </a:r>
            <a:r>
              <a:rPr lang="en-US" altLang="ja-JP" dirty="0" err="1">
                <a:solidFill>
                  <a:schemeClr val="tx1"/>
                </a:solidFill>
                <a:ea typeface="ＭＳ Ｐゴシック" charset="-128"/>
              </a:rPr>
              <a:t>ký</a:t>
            </a:r>
            <a:r>
              <a:rPr lang="en-US" altLang="ja-JP" dirty="0">
                <a:solidFill>
                  <a:schemeClr val="tx1"/>
                </a:solidFill>
                <a:ea typeface="ＭＳ Ｐゴシック" charset="-128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ea typeface="ＭＳ Ｐゴシック" charset="-128"/>
              </a:rPr>
              <a:t>trên</a:t>
            </a:r>
            <a:r>
              <a:rPr lang="en-US" altLang="ja-JP" dirty="0">
                <a:solidFill>
                  <a:schemeClr val="tx1"/>
                </a:solidFill>
                <a:ea typeface="ＭＳ Ｐゴシック" charset="-128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ea typeface="ＭＳ Ｐゴシック" charset="-128"/>
              </a:rPr>
              <a:t>thông</a:t>
            </a:r>
            <a:r>
              <a:rPr lang="en-US" altLang="ja-JP" dirty="0">
                <a:solidFill>
                  <a:schemeClr val="tx1"/>
                </a:solidFill>
                <a:ea typeface="ＭＳ Ｐゴシック" charset="-128"/>
              </a:rPr>
              <a:t> tin hash </a:t>
            </a:r>
            <a:r>
              <a:rPr lang="en-US" altLang="ja-JP" dirty="0" err="1">
                <a:solidFill>
                  <a:schemeClr val="tx1"/>
                </a:solidFill>
                <a:ea typeface="ＭＳ Ｐゴシック" charset="-128"/>
              </a:rPr>
              <a:t>của</a:t>
            </a:r>
            <a:r>
              <a:rPr lang="en-US" altLang="ja-JP" dirty="0">
                <a:solidFill>
                  <a:schemeClr val="tx1"/>
                </a:solidFill>
                <a:ea typeface="ＭＳ Ｐゴシック" charset="-128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ea typeface="ＭＳ Ｐゴシック" charset="-128"/>
              </a:rPr>
              <a:t>ClientHelloRandomValue</a:t>
            </a:r>
            <a:r>
              <a:rPr lang="en-US" altLang="ja-JP" dirty="0">
                <a:solidFill>
                  <a:schemeClr val="tx1"/>
                </a:solidFill>
                <a:ea typeface="ＭＳ Ｐゴシック" charset="-128"/>
              </a:rPr>
              <a:t>, </a:t>
            </a:r>
            <a:r>
              <a:rPr lang="en-US" altLang="ja-JP" dirty="0" err="1">
                <a:solidFill>
                  <a:schemeClr val="tx1"/>
                </a:solidFill>
                <a:ea typeface="ＭＳ Ｐゴシック" charset="-128"/>
              </a:rPr>
              <a:t>ServerHello</a:t>
            </a:r>
            <a:r>
              <a:rPr lang="en-US" altLang="ja-JP" dirty="0">
                <a:solidFill>
                  <a:schemeClr val="tx1"/>
                </a:solidFill>
                <a:ea typeface="ＭＳ Ｐゴシック" charset="-128"/>
              </a:rPr>
              <a:t> Random Value </a:t>
            </a:r>
            <a:r>
              <a:rPr lang="en-US" altLang="ja-JP" dirty="0" err="1">
                <a:solidFill>
                  <a:schemeClr val="tx1"/>
                </a:solidFill>
                <a:ea typeface="ＭＳ Ｐゴシック" charset="-128"/>
              </a:rPr>
              <a:t>và</a:t>
            </a:r>
            <a:r>
              <a:rPr lang="en-US" altLang="ja-JP" dirty="0">
                <a:solidFill>
                  <a:schemeClr val="tx1"/>
                </a:solidFill>
                <a:ea typeface="ＭＳ Ｐゴシック" charset="-128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ea typeface="ＭＳ Ｐゴシック" charset="-128"/>
              </a:rPr>
              <a:t>các</a:t>
            </a:r>
            <a:r>
              <a:rPr lang="en-US" altLang="ja-JP" dirty="0">
                <a:solidFill>
                  <a:schemeClr val="tx1"/>
                </a:solidFill>
                <a:ea typeface="ＭＳ Ｐゴシック" charset="-128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ea typeface="ＭＳ Ｐゴシック" charset="-128"/>
              </a:rPr>
              <a:t>thông</a:t>
            </a:r>
            <a:r>
              <a:rPr lang="en-US" altLang="ja-JP" dirty="0">
                <a:solidFill>
                  <a:schemeClr val="tx1"/>
                </a:solidFill>
                <a:ea typeface="ＭＳ Ｐゴシック" charset="-128"/>
              </a:rPr>
              <a:t> tin </a:t>
            </a:r>
            <a:r>
              <a:rPr lang="en-US" altLang="ja-JP" dirty="0" err="1">
                <a:solidFill>
                  <a:schemeClr val="tx1"/>
                </a:solidFill>
                <a:ea typeface="ＭＳ Ｐゴシック" charset="-128"/>
              </a:rPr>
              <a:t>về</a:t>
            </a:r>
            <a:r>
              <a:rPr lang="en-US" altLang="ja-JP" dirty="0">
                <a:solidFill>
                  <a:schemeClr val="tx1"/>
                </a:solidFill>
                <a:ea typeface="ＭＳ Ｐゴシック" charset="-128"/>
              </a:rPr>
              <a:t> public key </a:t>
            </a:r>
            <a:r>
              <a:rPr lang="en-US" altLang="ja-JP" dirty="0" err="1">
                <a:solidFill>
                  <a:schemeClr val="tx1"/>
                </a:solidFill>
                <a:ea typeface="ＭＳ Ｐゴシック" charset="-128"/>
              </a:rPr>
              <a:t>của</a:t>
            </a:r>
            <a:r>
              <a:rPr lang="en-US" altLang="ja-JP" dirty="0">
                <a:solidFill>
                  <a:schemeClr val="tx1"/>
                </a:solidFill>
                <a:ea typeface="ＭＳ Ｐゴシック" charset="-128"/>
              </a:rPr>
              <a:t>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67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ClientKeyExchange</a:t>
            </a:r>
          </a:p>
        </p:txBody>
      </p:sp>
      <p:sp>
        <p:nvSpPr>
          <p:cNvPr id="957444" name="Line 4"/>
          <p:cNvSpPr>
            <a:spLocks noChangeShapeType="1"/>
          </p:cNvSpPr>
          <p:nvPr/>
        </p:nvSpPr>
        <p:spPr bwMode="auto">
          <a:xfrm>
            <a:off x="2438400" y="3352800"/>
            <a:ext cx="2286000" cy="0"/>
          </a:xfrm>
          <a:prstGeom prst="line">
            <a:avLst/>
          </a:prstGeom>
          <a:noFill/>
          <a:ln w="50800">
            <a:solidFill>
              <a:srgbClr val="99CCFF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445" name="Text Box 5"/>
          <p:cNvSpPr txBox="1">
            <a:spLocks noChangeArrowheads="1"/>
          </p:cNvSpPr>
          <p:nvPr/>
        </p:nvSpPr>
        <p:spPr bwMode="auto">
          <a:xfrm>
            <a:off x="4676775" y="3168650"/>
            <a:ext cx="210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 b="1">
                <a:solidFill>
                  <a:schemeClr val="tx1"/>
                </a:solidFill>
                <a:latin typeface="Tahoma" pitchFamily="34" charset="0"/>
              </a:rPr>
              <a:t>“ServerHelloDone”</a:t>
            </a:r>
          </a:p>
        </p:txBody>
      </p:sp>
      <p:grpSp>
        <p:nvGrpSpPr>
          <p:cNvPr id="957450" name="Group 10"/>
          <p:cNvGrpSpPr>
            <a:grpSpLocks/>
          </p:cNvGrpSpPr>
          <p:nvPr/>
        </p:nvGrpSpPr>
        <p:grpSpPr bwMode="auto">
          <a:xfrm>
            <a:off x="7105650" y="1284288"/>
            <a:ext cx="1885950" cy="5076825"/>
            <a:chOff x="4188" y="809"/>
            <a:chExt cx="1188" cy="3198"/>
          </a:xfrm>
        </p:grpSpPr>
        <p:sp>
          <p:nvSpPr>
            <p:cNvPr id="957451" name="Oval 11"/>
            <p:cNvSpPr>
              <a:spLocks noChangeArrowheads="1"/>
            </p:cNvSpPr>
            <p:nvPr/>
          </p:nvSpPr>
          <p:spPr bwMode="auto">
            <a:xfrm rot="16200000">
              <a:off x="3183" y="1814"/>
              <a:ext cx="3198" cy="1188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452" name="Text Box 12"/>
            <p:cNvSpPr txBox="1">
              <a:spLocks noChangeArrowheads="1"/>
            </p:cNvSpPr>
            <p:nvPr/>
          </p:nvSpPr>
          <p:spPr bwMode="auto">
            <a:xfrm>
              <a:off x="4463" y="1115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957453" name="Picture 13" descr="SQL s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1776"/>
              <a:ext cx="741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7454" name="Group 14"/>
          <p:cNvGrpSpPr>
            <a:grpSpLocks/>
          </p:cNvGrpSpPr>
          <p:nvPr/>
        </p:nvGrpSpPr>
        <p:grpSpPr bwMode="auto">
          <a:xfrm>
            <a:off x="33338" y="1273175"/>
            <a:ext cx="2024062" cy="5076825"/>
            <a:chOff x="21" y="802"/>
            <a:chExt cx="1275" cy="3198"/>
          </a:xfrm>
        </p:grpSpPr>
        <p:sp>
          <p:nvSpPr>
            <p:cNvPr id="957455" name="Oval 15"/>
            <p:cNvSpPr>
              <a:spLocks noChangeArrowheads="1"/>
            </p:cNvSpPr>
            <p:nvPr/>
          </p:nvSpPr>
          <p:spPr bwMode="auto">
            <a:xfrm rot="16200000">
              <a:off x="-940" y="1763"/>
              <a:ext cx="3198" cy="1275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456" name="Text Box 16"/>
            <p:cNvSpPr txBox="1">
              <a:spLocks noChangeArrowheads="1"/>
            </p:cNvSpPr>
            <p:nvPr/>
          </p:nvSpPr>
          <p:spPr bwMode="auto">
            <a:xfrm>
              <a:off x="328" y="1115"/>
              <a:ext cx="6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Client</a:t>
              </a:r>
            </a:p>
          </p:txBody>
        </p:sp>
        <p:pic>
          <p:nvPicPr>
            <p:cNvPr id="957457" name="Picture 17" descr="PC 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1872"/>
              <a:ext cx="1208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7458" name="Text Box 18"/>
          <p:cNvSpPr txBox="1">
            <a:spLocks noChangeArrowheads="1"/>
          </p:cNvSpPr>
          <p:nvPr/>
        </p:nvSpPr>
        <p:spPr bwMode="auto">
          <a:xfrm>
            <a:off x="5637213" y="2787650"/>
            <a:ext cx="1144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sig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ca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(S,K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),</a:t>
            </a:r>
          </a:p>
        </p:txBody>
      </p:sp>
      <p:sp>
        <p:nvSpPr>
          <p:cNvPr id="957460" name="Line 20"/>
          <p:cNvSpPr>
            <a:spLocks noChangeShapeType="1"/>
          </p:cNvSpPr>
          <p:nvPr/>
        </p:nvSpPr>
        <p:spPr bwMode="auto">
          <a:xfrm flipV="1">
            <a:off x="2471738" y="2590800"/>
            <a:ext cx="2328862" cy="9525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461" name="Text Box 21"/>
          <p:cNvSpPr txBox="1">
            <a:spLocks noChangeArrowheads="1"/>
          </p:cNvSpPr>
          <p:nvPr/>
        </p:nvSpPr>
        <p:spPr bwMode="auto">
          <a:xfrm>
            <a:off x="4879975" y="2419350"/>
            <a:ext cx="1901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Version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suite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</a:t>
            </a:r>
          </a:p>
        </p:txBody>
      </p:sp>
      <p:sp>
        <p:nvSpPr>
          <p:cNvPr id="957462" name="Line 22"/>
          <p:cNvSpPr>
            <a:spLocks noChangeShapeType="1"/>
          </p:cNvSpPr>
          <p:nvPr/>
        </p:nvSpPr>
        <p:spPr bwMode="auto">
          <a:xfrm flipV="1">
            <a:off x="4495800" y="2209800"/>
            <a:ext cx="2209800" cy="0"/>
          </a:xfrm>
          <a:prstGeom prst="line">
            <a:avLst/>
          </a:prstGeom>
          <a:noFill/>
          <a:ln w="50800" cap="rnd">
            <a:solidFill>
              <a:srgbClr val="FF99FF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463" name="Text Box 23"/>
          <p:cNvSpPr txBox="1">
            <a:spLocks noChangeArrowheads="1"/>
          </p:cNvSpPr>
          <p:nvPr/>
        </p:nvSpPr>
        <p:spPr bwMode="auto">
          <a:xfrm>
            <a:off x="2474913" y="2025650"/>
            <a:ext cx="2097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C, Version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suite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957464" name="Oval 24"/>
          <p:cNvSpPr>
            <a:spLocks noChangeArrowheads="1"/>
          </p:cNvSpPr>
          <p:nvPr/>
        </p:nvSpPr>
        <p:spPr bwMode="auto">
          <a:xfrm>
            <a:off x="2133600" y="2024063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957465" name="Oval 25"/>
          <p:cNvSpPr>
            <a:spLocks noChangeArrowheads="1"/>
          </p:cNvSpPr>
          <p:nvPr/>
        </p:nvSpPr>
        <p:spPr bwMode="auto">
          <a:xfrm>
            <a:off x="6705600" y="2438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2</a:t>
            </a:r>
          </a:p>
        </p:txBody>
      </p:sp>
      <p:sp>
        <p:nvSpPr>
          <p:cNvPr id="957466" name="Oval 26"/>
          <p:cNvSpPr>
            <a:spLocks noChangeArrowheads="1"/>
          </p:cNvSpPr>
          <p:nvPr/>
        </p:nvSpPr>
        <p:spPr bwMode="auto">
          <a:xfrm>
            <a:off x="6705600" y="2819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3</a:t>
            </a:r>
          </a:p>
        </p:txBody>
      </p:sp>
      <p:sp>
        <p:nvSpPr>
          <p:cNvPr id="957467" name="Line 27"/>
          <p:cNvSpPr>
            <a:spLocks noChangeShapeType="1"/>
          </p:cNvSpPr>
          <p:nvPr/>
        </p:nvSpPr>
        <p:spPr bwMode="auto">
          <a:xfrm flipV="1">
            <a:off x="2471738" y="2971800"/>
            <a:ext cx="3090862" cy="0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7468" name="Oval 28"/>
          <p:cNvSpPr>
            <a:spLocks noChangeArrowheads="1"/>
          </p:cNvSpPr>
          <p:nvPr/>
        </p:nvSpPr>
        <p:spPr bwMode="auto">
          <a:xfrm>
            <a:off x="6705600" y="3200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4</a:t>
            </a:r>
          </a:p>
        </p:txBody>
      </p:sp>
      <p:sp>
        <p:nvSpPr>
          <p:cNvPr id="2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3242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863" name="Picture 47" descr="transparent white caps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62400"/>
            <a:ext cx="5257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ClientKeyExchange</a:t>
            </a:r>
          </a:p>
        </p:txBody>
      </p:sp>
      <p:sp>
        <p:nvSpPr>
          <p:cNvPr id="930825" name="Line 9"/>
          <p:cNvSpPr>
            <a:spLocks noChangeShapeType="1"/>
          </p:cNvSpPr>
          <p:nvPr/>
        </p:nvSpPr>
        <p:spPr bwMode="auto">
          <a:xfrm flipV="1">
            <a:off x="4495800" y="3733800"/>
            <a:ext cx="2247900" cy="0"/>
          </a:xfrm>
          <a:prstGeom prst="line">
            <a:avLst/>
          </a:prstGeom>
          <a:noFill/>
          <a:ln w="50800">
            <a:solidFill>
              <a:srgbClr val="FF99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826" name="Text Box 10"/>
          <p:cNvSpPr txBox="1">
            <a:spLocks noChangeArrowheads="1"/>
          </p:cNvSpPr>
          <p:nvPr/>
        </p:nvSpPr>
        <p:spPr bwMode="auto">
          <a:xfrm>
            <a:off x="2438400" y="3505200"/>
            <a:ext cx="2144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 b="1">
                <a:solidFill>
                  <a:schemeClr val="tx1"/>
                </a:solidFill>
                <a:latin typeface="Tahoma" pitchFamily="34" charset="0"/>
              </a:rPr>
              <a:t>ClientKeyExchange</a:t>
            </a:r>
            <a:endParaRPr lang="en-US" sz="1600" b="1" baseline="-250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930827" name="AutoShape 11"/>
          <p:cNvSpPr>
            <a:spLocks noChangeArrowheads="1"/>
          </p:cNvSpPr>
          <p:nvPr/>
        </p:nvSpPr>
        <p:spPr bwMode="auto">
          <a:xfrm>
            <a:off x="2438400" y="4191000"/>
            <a:ext cx="4419600" cy="914400"/>
          </a:xfrm>
          <a:prstGeom prst="wedgeRectCallout">
            <a:avLst>
              <a:gd name="adj1" fmla="val -33046"/>
              <a:gd name="adj2" fmla="val -8281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Client phát sinh khóa bí mật (đã mã hóa bằng public key của server) và gửi cho server</a:t>
            </a:r>
          </a:p>
        </p:txBody>
      </p:sp>
      <p:grpSp>
        <p:nvGrpSpPr>
          <p:cNvPr id="930828" name="Group 12"/>
          <p:cNvGrpSpPr>
            <a:grpSpLocks/>
          </p:cNvGrpSpPr>
          <p:nvPr/>
        </p:nvGrpSpPr>
        <p:grpSpPr bwMode="auto">
          <a:xfrm>
            <a:off x="7105650" y="1284288"/>
            <a:ext cx="1885950" cy="5076825"/>
            <a:chOff x="4188" y="809"/>
            <a:chExt cx="1188" cy="3198"/>
          </a:xfrm>
        </p:grpSpPr>
        <p:sp>
          <p:nvSpPr>
            <p:cNvPr id="930829" name="Oval 13"/>
            <p:cNvSpPr>
              <a:spLocks noChangeArrowheads="1"/>
            </p:cNvSpPr>
            <p:nvPr/>
          </p:nvSpPr>
          <p:spPr bwMode="auto">
            <a:xfrm rot="16200000">
              <a:off x="3183" y="1814"/>
              <a:ext cx="3198" cy="1188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830" name="Text Box 14"/>
            <p:cNvSpPr txBox="1">
              <a:spLocks noChangeArrowheads="1"/>
            </p:cNvSpPr>
            <p:nvPr/>
          </p:nvSpPr>
          <p:spPr bwMode="auto">
            <a:xfrm>
              <a:off x="4463" y="1115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930831" name="Picture 15" descr="SQL 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1776"/>
              <a:ext cx="741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0832" name="Group 16"/>
          <p:cNvGrpSpPr>
            <a:grpSpLocks/>
          </p:cNvGrpSpPr>
          <p:nvPr/>
        </p:nvGrpSpPr>
        <p:grpSpPr bwMode="auto">
          <a:xfrm>
            <a:off x="33338" y="1273175"/>
            <a:ext cx="2024062" cy="5076825"/>
            <a:chOff x="21" y="802"/>
            <a:chExt cx="1275" cy="3198"/>
          </a:xfrm>
        </p:grpSpPr>
        <p:sp>
          <p:nvSpPr>
            <p:cNvPr id="930833" name="Oval 17"/>
            <p:cNvSpPr>
              <a:spLocks noChangeArrowheads="1"/>
            </p:cNvSpPr>
            <p:nvPr/>
          </p:nvSpPr>
          <p:spPr bwMode="auto">
            <a:xfrm rot="16200000">
              <a:off x="-940" y="1763"/>
              <a:ext cx="3198" cy="1275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834" name="Text Box 18"/>
            <p:cNvSpPr txBox="1">
              <a:spLocks noChangeArrowheads="1"/>
            </p:cNvSpPr>
            <p:nvPr/>
          </p:nvSpPr>
          <p:spPr bwMode="auto">
            <a:xfrm>
              <a:off x="328" y="1115"/>
              <a:ext cx="6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Client</a:t>
              </a:r>
            </a:p>
          </p:txBody>
        </p:sp>
        <p:pic>
          <p:nvPicPr>
            <p:cNvPr id="930835" name="Picture 19" descr="PC s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1872"/>
              <a:ext cx="1208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30850" name="Line 34"/>
          <p:cNvSpPr>
            <a:spLocks noChangeShapeType="1"/>
          </p:cNvSpPr>
          <p:nvPr/>
        </p:nvSpPr>
        <p:spPr bwMode="auto">
          <a:xfrm>
            <a:off x="2438400" y="3352800"/>
            <a:ext cx="2286000" cy="0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851" name="Text Box 35"/>
          <p:cNvSpPr txBox="1">
            <a:spLocks noChangeArrowheads="1"/>
          </p:cNvSpPr>
          <p:nvPr/>
        </p:nvSpPr>
        <p:spPr bwMode="auto">
          <a:xfrm>
            <a:off x="4676775" y="3168650"/>
            <a:ext cx="210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 b="1">
                <a:solidFill>
                  <a:schemeClr val="tx1"/>
                </a:solidFill>
                <a:latin typeface="Tahoma" pitchFamily="34" charset="0"/>
              </a:rPr>
              <a:t>“ServerHelloDone”</a:t>
            </a:r>
          </a:p>
        </p:txBody>
      </p:sp>
      <p:sp>
        <p:nvSpPr>
          <p:cNvPr id="930852" name="Text Box 36"/>
          <p:cNvSpPr txBox="1">
            <a:spLocks noChangeArrowheads="1"/>
          </p:cNvSpPr>
          <p:nvPr/>
        </p:nvSpPr>
        <p:spPr bwMode="auto">
          <a:xfrm>
            <a:off x="5637213" y="2787650"/>
            <a:ext cx="1144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sig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ca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(S,K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),</a:t>
            </a:r>
          </a:p>
        </p:txBody>
      </p:sp>
      <p:sp>
        <p:nvSpPr>
          <p:cNvPr id="930853" name="Line 37"/>
          <p:cNvSpPr>
            <a:spLocks noChangeShapeType="1"/>
          </p:cNvSpPr>
          <p:nvPr/>
        </p:nvSpPr>
        <p:spPr bwMode="auto">
          <a:xfrm flipV="1">
            <a:off x="2471738" y="2590800"/>
            <a:ext cx="2328862" cy="9525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854" name="Text Box 38"/>
          <p:cNvSpPr txBox="1">
            <a:spLocks noChangeArrowheads="1"/>
          </p:cNvSpPr>
          <p:nvPr/>
        </p:nvSpPr>
        <p:spPr bwMode="auto">
          <a:xfrm>
            <a:off x="4879975" y="2419350"/>
            <a:ext cx="1901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Version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suite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</a:t>
            </a:r>
          </a:p>
        </p:txBody>
      </p:sp>
      <p:sp>
        <p:nvSpPr>
          <p:cNvPr id="930855" name="Line 39"/>
          <p:cNvSpPr>
            <a:spLocks noChangeShapeType="1"/>
          </p:cNvSpPr>
          <p:nvPr/>
        </p:nvSpPr>
        <p:spPr bwMode="auto">
          <a:xfrm flipV="1">
            <a:off x="4495800" y="2209800"/>
            <a:ext cx="2209800" cy="0"/>
          </a:xfrm>
          <a:prstGeom prst="line">
            <a:avLst/>
          </a:prstGeom>
          <a:noFill/>
          <a:ln w="50800" cap="rnd">
            <a:solidFill>
              <a:srgbClr val="FF99FF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856" name="Text Box 40"/>
          <p:cNvSpPr txBox="1">
            <a:spLocks noChangeArrowheads="1"/>
          </p:cNvSpPr>
          <p:nvPr/>
        </p:nvSpPr>
        <p:spPr bwMode="auto">
          <a:xfrm>
            <a:off x="2474913" y="2025650"/>
            <a:ext cx="2097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C, Version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suite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930857" name="Oval 41"/>
          <p:cNvSpPr>
            <a:spLocks noChangeArrowheads="1"/>
          </p:cNvSpPr>
          <p:nvPr/>
        </p:nvSpPr>
        <p:spPr bwMode="auto">
          <a:xfrm>
            <a:off x="2133600" y="2024063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930858" name="Oval 42"/>
          <p:cNvSpPr>
            <a:spLocks noChangeArrowheads="1"/>
          </p:cNvSpPr>
          <p:nvPr/>
        </p:nvSpPr>
        <p:spPr bwMode="auto">
          <a:xfrm>
            <a:off x="6705600" y="2438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2</a:t>
            </a:r>
          </a:p>
        </p:txBody>
      </p:sp>
      <p:sp>
        <p:nvSpPr>
          <p:cNvPr id="930859" name="Oval 43"/>
          <p:cNvSpPr>
            <a:spLocks noChangeArrowheads="1"/>
          </p:cNvSpPr>
          <p:nvPr/>
        </p:nvSpPr>
        <p:spPr bwMode="auto">
          <a:xfrm>
            <a:off x="6705600" y="2819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3</a:t>
            </a:r>
          </a:p>
        </p:txBody>
      </p:sp>
      <p:sp>
        <p:nvSpPr>
          <p:cNvPr id="930860" name="Line 44"/>
          <p:cNvSpPr>
            <a:spLocks noChangeShapeType="1"/>
          </p:cNvSpPr>
          <p:nvPr/>
        </p:nvSpPr>
        <p:spPr bwMode="auto">
          <a:xfrm flipV="1">
            <a:off x="2471738" y="2971800"/>
            <a:ext cx="3090862" cy="0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861" name="Oval 45"/>
          <p:cNvSpPr>
            <a:spLocks noChangeArrowheads="1"/>
          </p:cNvSpPr>
          <p:nvPr/>
        </p:nvSpPr>
        <p:spPr bwMode="auto">
          <a:xfrm>
            <a:off x="6705600" y="3200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4</a:t>
            </a:r>
          </a:p>
        </p:txBody>
      </p:sp>
      <p:sp>
        <p:nvSpPr>
          <p:cNvPr id="930862" name="Oval 46"/>
          <p:cNvSpPr>
            <a:spLocks noChangeArrowheads="1"/>
          </p:cNvSpPr>
          <p:nvPr/>
        </p:nvSpPr>
        <p:spPr bwMode="auto">
          <a:xfrm>
            <a:off x="2133600" y="35052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5</a:t>
            </a:r>
          </a:p>
        </p:txBody>
      </p:sp>
      <p:sp>
        <p:nvSpPr>
          <p:cNvPr id="29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776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55000" cy="4629150"/>
          </a:xfrm>
          <a:ln/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struct {</a:t>
            </a:r>
          </a:p>
          <a:p>
            <a:pPr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   select (KeyExchangeAlgorithm) {</a:t>
            </a:r>
          </a:p>
          <a:p>
            <a:pPr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      case rsa: EncryptedPreMasterSecret;</a:t>
            </a:r>
          </a:p>
          <a:p>
            <a:pPr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      case diffie_hellman: ClientDiffieHellmanPublic;</a:t>
            </a:r>
          </a:p>
          <a:p>
            <a:pPr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   } exchange_keys</a:t>
            </a:r>
          </a:p>
          <a:p>
            <a:pPr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} ClientKeyExchange</a:t>
            </a:r>
          </a:p>
          <a:p>
            <a:pPr>
              <a:lnSpc>
                <a:spcPct val="160000"/>
              </a:lnSpc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struct {</a:t>
            </a:r>
          </a:p>
          <a:p>
            <a:pPr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   ProtocolVersion client_version;</a:t>
            </a:r>
          </a:p>
          <a:p>
            <a:pPr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   opaque random[46];</a:t>
            </a:r>
          </a:p>
          <a:p>
            <a:pPr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} PreMasterSecret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ClientKeyExchange (RFC)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846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ClientKeyExchange (RFC)</a:t>
            </a:r>
          </a:p>
        </p:txBody>
      </p:sp>
      <p:pic>
        <p:nvPicPr>
          <p:cNvPr id="976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5400"/>
            <a:ext cx="3738563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5867400" y="39624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Sử dụng RSA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9769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648075" cy="25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6903" name="Text Box 7"/>
          <p:cNvSpPr txBox="1">
            <a:spLocks noChangeArrowheads="1"/>
          </p:cNvSpPr>
          <p:nvPr/>
        </p:nvSpPr>
        <p:spPr bwMode="auto">
          <a:xfrm>
            <a:off x="1219200" y="3962400"/>
            <a:ext cx="282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Sử dụng Diffie-Hellman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876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“Core” SSL</a:t>
            </a:r>
          </a:p>
        </p:txBody>
      </p:sp>
      <p:sp>
        <p:nvSpPr>
          <p:cNvPr id="932875" name="Text Box 11"/>
          <p:cNvSpPr txBox="1">
            <a:spLocks noChangeArrowheads="1"/>
          </p:cNvSpPr>
          <p:nvPr/>
        </p:nvSpPr>
        <p:spPr bwMode="auto">
          <a:xfrm>
            <a:off x="2057400" y="5389563"/>
            <a:ext cx="2411413" cy="630237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>
                  <a:alpha val="39999"/>
                </a:schemeClr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09538" indent="-1095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/>
              <a:t>Chuyển sang dùng khóa </a:t>
            </a:r>
          </a:p>
          <a:p>
            <a:pPr algn="ctr" eaLnBrk="1" hangingPunct="1"/>
            <a:r>
              <a:rPr lang="en-US" sz="1400" b="1"/>
              <a:t>suy ra từ secret</a:t>
            </a:r>
            <a:r>
              <a:rPr lang="en-US" sz="1400" b="1" baseline="-25000"/>
              <a:t>c</a:t>
            </a:r>
          </a:p>
        </p:txBody>
      </p:sp>
      <p:sp>
        <p:nvSpPr>
          <p:cNvPr id="932876" name="Text Box 12"/>
          <p:cNvSpPr txBox="1">
            <a:spLocks noChangeArrowheads="1"/>
          </p:cNvSpPr>
          <p:nvPr/>
        </p:nvSpPr>
        <p:spPr bwMode="auto">
          <a:xfrm>
            <a:off x="2679700" y="3962400"/>
            <a:ext cx="3667125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Nếu giao thức chính xác, từ lúc này, 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 và S cùng chia sẽ khóa bí mật chung</a:t>
            </a:r>
          </a:p>
        </p:txBody>
      </p:sp>
      <p:grpSp>
        <p:nvGrpSpPr>
          <p:cNvPr id="932878" name="Group 14"/>
          <p:cNvGrpSpPr>
            <a:grpSpLocks/>
          </p:cNvGrpSpPr>
          <p:nvPr/>
        </p:nvGrpSpPr>
        <p:grpSpPr bwMode="auto">
          <a:xfrm>
            <a:off x="7105650" y="1284288"/>
            <a:ext cx="1885950" cy="5076825"/>
            <a:chOff x="4188" y="809"/>
            <a:chExt cx="1188" cy="3198"/>
          </a:xfrm>
        </p:grpSpPr>
        <p:sp>
          <p:nvSpPr>
            <p:cNvPr id="932879" name="Oval 15"/>
            <p:cNvSpPr>
              <a:spLocks noChangeArrowheads="1"/>
            </p:cNvSpPr>
            <p:nvPr/>
          </p:nvSpPr>
          <p:spPr bwMode="auto">
            <a:xfrm rot="16200000">
              <a:off x="3183" y="1814"/>
              <a:ext cx="3198" cy="1188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880" name="Text Box 16"/>
            <p:cNvSpPr txBox="1">
              <a:spLocks noChangeArrowheads="1"/>
            </p:cNvSpPr>
            <p:nvPr/>
          </p:nvSpPr>
          <p:spPr bwMode="auto">
            <a:xfrm>
              <a:off x="4463" y="1115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932881" name="Picture 17" descr="SQL s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1776"/>
              <a:ext cx="741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2882" name="Group 18"/>
          <p:cNvGrpSpPr>
            <a:grpSpLocks/>
          </p:cNvGrpSpPr>
          <p:nvPr/>
        </p:nvGrpSpPr>
        <p:grpSpPr bwMode="auto">
          <a:xfrm>
            <a:off x="33338" y="1273175"/>
            <a:ext cx="2024062" cy="5076825"/>
            <a:chOff x="21" y="802"/>
            <a:chExt cx="1275" cy="3198"/>
          </a:xfrm>
        </p:grpSpPr>
        <p:sp>
          <p:nvSpPr>
            <p:cNvPr id="932883" name="Oval 19"/>
            <p:cNvSpPr>
              <a:spLocks noChangeArrowheads="1"/>
            </p:cNvSpPr>
            <p:nvPr/>
          </p:nvSpPr>
          <p:spPr bwMode="auto">
            <a:xfrm rot="16200000">
              <a:off x="-940" y="1763"/>
              <a:ext cx="3198" cy="1275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884" name="Text Box 20"/>
            <p:cNvSpPr txBox="1">
              <a:spLocks noChangeArrowheads="1"/>
            </p:cNvSpPr>
            <p:nvPr/>
          </p:nvSpPr>
          <p:spPr bwMode="auto">
            <a:xfrm>
              <a:off x="328" y="1115"/>
              <a:ext cx="6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Client</a:t>
              </a:r>
            </a:p>
          </p:txBody>
        </p:sp>
        <p:pic>
          <p:nvPicPr>
            <p:cNvPr id="932885" name="Picture 21" descr="PC 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1872"/>
              <a:ext cx="1208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32886" name="Line 22"/>
          <p:cNvSpPr>
            <a:spLocks noChangeShapeType="1"/>
          </p:cNvSpPr>
          <p:nvPr/>
        </p:nvSpPr>
        <p:spPr bwMode="auto">
          <a:xfrm flipV="1">
            <a:off x="3581400" y="3733800"/>
            <a:ext cx="3162300" cy="0"/>
          </a:xfrm>
          <a:prstGeom prst="line">
            <a:avLst/>
          </a:prstGeom>
          <a:noFill/>
          <a:ln w="50800" cap="rnd">
            <a:solidFill>
              <a:srgbClr val="FF99FF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87" name="Text Box 23"/>
          <p:cNvSpPr txBox="1">
            <a:spLocks noChangeArrowheads="1"/>
          </p:cNvSpPr>
          <p:nvPr/>
        </p:nvSpPr>
        <p:spPr bwMode="auto">
          <a:xfrm>
            <a:off x="2430463" y="3505200"/>
            <a:ext cx="1150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{Secret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}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Ks</a:t>
            </a:r>
          </a:p>
        </p:txBody>
      </p:sp>
      <p:sp>
        <p:nvSpPr>
          <p:cNvPr id="932888" name="Line 24"/>
          <p:cNvSpPr>
            <a:spLocks noChangeShapeType="1"/>
          </p:cNvSpPr>
          <p:nvPr/>
        </p:nvSpPr>
        <p:spPr bwMode="auto">
          <a:xfrm>
            <a:off x="2438400" y="3352800"/>
            <a:ext cx="2514600" cy="0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89" name="Text Box 25"/>
          <p:cNvSpPr txBox="1">
            <a:spLocks noChangeArrowheads="1"/>
          </p:cNvSpPr>
          <p:nvPr/>
        </p:nvSpPr>
        <p:spPr bwMode="auto">
          <a:xfrm>
            <a:off x="4948238" y="3168650"/>
            <a:ext cx="1833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“ServerHelloDone”</a:t>
            </a:r>
          </a:p>
        </p:txBody>
      </p:sp>
      <p:sp>
        <p:nvSpPr>
          <p:cNvPr id="932890" name="Text Box 26"/>
          <p:cNvSpPr txBox="1">
            <a:spLocks noChangeArrowheads="1"/>
          </p:cNvSpPr>
          <p:nvPr/>
        </p:nvSpPr>
        <p:spPr bwMode="auto">
          <a:xfrm>
            <a:off x="5637213" y="2787650"/>
            <a:ext cx="1144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sig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ca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(S,K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),</a:t>
            </a:r>
          </a:p>
        </p:txBody>
      </p:sp>
      <p:sp>
        <p:nvSpPr>
          <p:cNvPr id="932891" name="Line 27"/>
          <p:cNvSpPr>
            <a:spLocks noChangeShapeType="1"/>
          </p:cNvSpPr>
          <p:nvPr/>
        </p:nvSpPr>
        <p:spPr bwMode="auto">
          <a:xfrm flipV="1">
            <a:off x="2471738" y="2590800"/>
            <a:ext cx="2328862" cy="9525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92" name="Text Box 28"/>
          <p:cNvSpPr txBox="1">
            <a:spLocks noChangeArrowheads="1"/>
          </p:cNvSpPr>
          <p:nvPr/>
        </p:nvSpPr>
        <p:spPr bwMode="auto">
          <a:xfrm>
            <a:off x="4879975" y="2419350"/>
            <a:ext cx="1901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Version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suite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</a:t>
            </a:r>
          </a:p>
        </p:txBody>
      </p:sp>
      <p:sp>
        <p:nvSpPr>
          <p:cNvPr id="932893" name="Line 29"/>
          <p:cNvSpPr>
            <a:spLocks noChangeShapeType="1"/>
          </p:cNvSpPr>
          <p:nvPr/>
        </p:nvSpPr>
        <p:spPr bwMode="auto">
          <a:xfrm flipV="1">
            <a:off x="4495800" y="2209800"/>
            <a:ext cx="2209800" cy="0"/>
          </a:xfrm>
          <a:prstGeom prst="line">
            <a:avLst/>
          </a:prstGeom>
          <a:noFill/>
          <a:ln w="50800" cap="rnd">
            <a:solidFill>
              <a:srgbClr val="FF99FF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94" name="Text Box 30"/>
          <p:cNvSpPr txBox="1">
            <a:spLocks noChangeArrowheads="1"/>
          </p:cNvSpPr>
          <p:nvPr/>
        </p:nvSpPr>
        <p:spPr bwMode="auto">
          <a:xfrm>
            <a:off x="2474913" y="2025650"/>
            <a:ext cx="2097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C, Version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suite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932895" name="Oval 31"/>
          <p:cNvSpPr>
            <a:spLocks noChangeArrowheads="1"/>
          </p:cNvSpPr>
          <p:nvPr/>
        </p:nvSpPr>
        <p:spPr bwMode="auto">
          <a:xfrm>
            <a:off x="2133600" y="2024063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932896" name="Oval 32"/>
          <p:cNvSpPr>
            <a:spLocks noChangeArrowheads="1"/>
          </p:cNvSpPr>
          <p:nvPr/>
        </p:nvSpPr>
        <p:spPr bwMode="auto">
          <a:xfrm>
            <a:off x="6705600" y="2438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2</a:t>
            </a:r>
          </a:p>
        </p:txBody>
      </p:sp>
      <p:sp>
        <p:nvSpPr>
          <p:cNvPr id="932897" name="Oval 33"/>
          <p:cNvSpPr>
            <a:spLocks noChangeArrowheads="1"/>
          </p:cNvSpPr>
          <p:nvPr/>
        </p:nvSpPr>
        <p:spPr bwMode="auto">
          <a:xfrm>
            <a:off x="6705600" y="2819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3</a:t>
            </a:r>
          </a:p>
        </p:txBody>
      </p:sp>
      <p:sp>
        <p:nvSpPr>
          <p:cNvPr id="932898" name="Line 34"/>
          <p:cNvSpPr>
            <a:spLocks noChangeShapeType="1"/>
          </p:cNvSpPr>
          <p:nvPr/>
        </p:nvSpPr>
        <p:spPr bwMode="auto">
          <a:xfrm flipV="1">
            <a:off x="2471738" y="2971800"/>
            <a:ext cx="3090862" cy="0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99" name="Oval 35"/>
          <p:cNvSpPr>
            <a:spLocks noChangeArrowheads="1"/>
          </p:cNvSpPr>
          <p:nvPr/>
        </p:nvSpPr>
        <p:spPr bwMode="auto">
          <a:xfrm>
            <a:off x="6705600" y="3200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4</a:t>
            </a:r>
          </a:p>
        </p:txBody>
      </p:sp>
      <p:sp>
        <p:nvSpPr>
          <p:cNvPr id="932900" name="Oval 36"/>
          <p:cNvSpPr>
            <a:spLocks noChangeArrowheads="1"/>
          </p:cNvSpPr>
          <p:nvPr/>
        </p:nvSpPr>
        <p:spPr bwMode="auto">
          <a:xfrm>
            <a:off x="2133600" y="35052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5</a:t>
            </a:r>
          </a:p>
        </p:txBody>
      </p:sp>
      <p:pic>
        <p:nvPicPr>
          <p:cNvPr id="932901" name="Picture 37" descr="transparent white capsu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33800"/>
            <a:ext cx="52578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2902" name="Text Box 38"/>
          <p:cNvSpPr txBox="1">
            <a:spLocks noChangeArrowheads="1"/>
          </p:cNvSpPr>
          <p:nvPr/>
        </p:nvSpPr>
        <p:spPr bwMode="auto">
          <a:xfrm>
            <a:off x="4800600" y="5389563"/>
            <a:ext cx="2411413" cy="630237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>
                  <a:alpha val="39999"/>
                </a:schemeClr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09538" indent="-1095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/>
              <a:t>Chuyển sang dùng khóa </a:t>
            </a:r>
          </a:p>
          <a:p>
            <a:pPr algn="ctr" eaLnBrk="1" hangingPunct="1"/>
            <a:r>
              <a:rPr lang="en-US" sz="1400" b="1"/>
              <a:t>suy ra từ secret</a:t>
            </a:r>
            <a:r>
              <a:rPr lang="en-US" sz="1400" b="1" baseline="-25000"/>
              <a:t>c</a:t>
            </a:r>
          </a:p>
        </p:txBody>
      </p:sp>
      <p:sp>
        <p:nvSpPr>
          <p:cNvPr id="31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6673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20688"/>
            <a:ext cx="8432800" cy="530225"/>
          </a:xfrm>
        </p:spPr>
        <p:txBody>
          <a:bodyPr/>
          <a:lstStyle/>
          <a:p>
            <a:r>
              <a:rPr lang="en-US"/>
              <a:t>Trạng thái của Client và Server</a:t>
            </a:r>
          </a:p>
        </p:txBody>
      </p:sp>
      <p:sp>
        <p:nvSpPr>
          <p:cNvPr id="933891" name="Rectangle 3"/>
          <p:cNvSpPr>
            <a:spLocks noChangeArrowheads="1"/>
          </p:cNvSpPr>
          <p:nvPr/>
        </p:nvSpPr>
        <p:spPr bwMode="auto">
          <a:xfrm>
            <a:off x="457200" y="2073275"/>
            <a:ext cx="1676400" cy="533400"/>
          </a:xfrm>
          <a:prstGeom prst="rect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M_SLEEP</a:t>
            </a:r>
          </a:p>
        </p:txBody>
      </p:sp>
      <p:grpSp>
        <p:nvGrpSpPr>
          <p:cNvPr id="933892" name="Group 4"/>
          <p:cNvGrpSpPr>
            <a:grpSpLocks/>
          </p:cNvGrpSpPr>
          <p:nvPr/>
        </p:nvGrpSpPr>
        <p:grpSpPr bwMode="auto">
          <a:xfrm>
            <a:off x="2149475" y="1889125"/>
            <a:ext cx="4387850" cy="412750"/>
            <a:chOff x="1354" y="1708"/>
            <a:chExt cx="2764" cy="260"/>
          </a:xfrm>
        </p:grpSpPr>
        <p:sp>
          <p:nvSpPr>
            <p:cNvPr id="933893" name="Line 5"/>
            <p:cNvSpPr>
              <a:spLocks noChangeShapeType="1"/>
            </p:cNvSpPr>
            <p:nvPr/>
          </p:nvSpPr>
          <p:spPr bwMode="auto">
            <a:xfrm flipH="1" flipV="1">
              <a:off x="1372" y="1968"/>
              <a:ext cx="2746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894" name="Text Box 6"/>
            <p:cNvSpPr txBox="1">
              <a:spLocks noChangeArrowheads="1"/>
            </p:cNvSpPr>
            <p:nvPr/>
          </p:nvSpPr>
          <p:spPr bwMode="auto">
            <a:xfrm>
              <a:off x="1354" y="1708"/>
              <a:ext cx="8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600">
                  <a:solidFill>
                    <a:schemeClr val="tx1"/>
                  </a:solidFill>
                  <a:latin typeface="Tahoma" pitchFamily="34" charset="0"/>
                </a:rPr>
                <a:t>ClientHello</a:t>
              </a:r>
            </a:p>
          </p:txBody>
        </p:sp>
      </p:grpSp>
      <p:sp>
        <p:nvSpPr>
          <p:cNvPr id="933896" name="Text Box 8"/>
          <p:cNvSpPr txBox="1">
            <a:spLocks noChangeArrowheads="1"/>
          </p:cNvSpPr>
          <p:nvPr/>
        </p:nvSpPr>
        <p:spPr bwMode="auto">
          <a:xfrm>
            <a:off x="421244" y="1676400"/>
            <a:ext cx="1854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chemeClr val="tx1"/>
                </a:solidFill>
                <a:latin typeface="Tahoma" pitchFamily="34" charset="0"/>
              </a:rPr>
              <a:t>Trạng thái Client</a:t>
            </a:r>
          </a:p>
        </p:txBody>
      </p:sp>
      <p:grpSp>
        <p:nvGrpSpPr>
          <p:cNvPr id="933897" name="Group 9"/>
          <p:cNvGrpSpPr>
            <a:grpSpLocks/>
          </p:cNvGrpSpPr>
          <p:nvPr/>
        </p:nvGrpSpPr>
        <p:grpSpPr bwMode="auto">
          <a:xfrm>
            <a:off x="260350" y="2606675"/>
            <a:ext cx="2101850" cy="914400"/>
            <a:chOff x="164" y="2160"/>
            <a:chExt cx="1324" cy="576"/>
          </a:xfrm>
        </p:grpSpPr>
        <p:sp>
          <p:nvSpPr>
            <p:cNvPr id="933898" name="Rectangle 10"/>
            <p:cNvSpPr>
              <a:spLocks noChangeArrowheads="1"/>
            </p:cNvSpPr>
            <p:nvPr/>
          </p:nvSpPr>
          <p:spPr bwMode="auto">
            <a:xfrm>
              <a:off x="164" y="2400"/>
              <a:ext cx="1324" cy="336"/>
            </a:xfrm>
            <a:prstGeom prst="rect">
              <a:avLst/>
            </a:prstGeom>
            <a:gradFill rotWithShape="1">
              <a:gsLst>
                <a:gs pos="0">
                  <a:srgbClr val="FF99FF">
                    <a:gamma/>
                    <a:tint val="0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9525" algn="ctr">
              <a:solidFill>
                <a:srgbClr val="FF99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 eaLnBrk="1" hangingPunct="1"/>
              <a:r>
                <a:rPr lang="en-US" sz="1600" b="1">
                  <a:latin typeface="Comic Sans MS" pitchFamily="66" charset="0"/>
                  <a:cs typeface="Arial" charset="0"/>
                </a:rPr>
                <a:t>M_SERVER_HELLO</a:t>
              </a:r>
            </a:p>
          </p:txBody>
        </p:sp>
        <p:sp>
          <p:nvSpPr>
            <p:cNvPr id="933899" name="Line 11"/>
            <p:cNvSpPr>
              <a:spLocks noChangeShapeType="1"/>
            </p:cNvSpPr>
            <p:nvPr/>
          </p:nvSpPr>
          <p:spPr bwMode="auto">
            <a:xfrm flipV="1">
              <a:off x="816" y="2160"/>
              <a:ext cx="0" cy="24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stealth" w="lg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933900" name="Group 12"/>
          <p:cNvGrpSpPr>
            <a:grpSpLocks/>
          </p:cNvGrpSpPr>
          <p:nvPr/>
        </p:nvGrpSpPr>
        <p:grpSpPr bwMode="auto">
          <a:xfrm>
            <a:off x="381000" y="3521075"/>
            <a:ext cx="1905000" cy="914400"/>
            <a:chOff x="260" y="2736"/>
            <a:chExt cx="1132" cy="576"/>
          </a:xfrm>
        </p:grpSpPr>
        <p:sp>
          <p:nvSpPr>
            <p:cNvPr id="933901" name="Rectangle 13"/>
            <p:cNvSpPr>
              <a:spLocks noChangeArrowheads="1"/>
            </p:cNvSpPr>
            <p:nvPr/>
          </p:nvSpPr>
          <p:spPr bwMode="auto">
            <a:xfrm>
              <a:off x="260" y="2976"/>
              <a:ext cx="1132" cy="336"/>
            </a:xfrm>
            <a:prstGeom prst="rect">
              <a:avLst/>
            </a:prstGeom>
            <a:gradFill rotWithShape="1">
              <a:gsLst>
                <a:gs pos="0">
                  <a:srgbClr val="FF99FF">
                    <a:gamma/>
                    <a:tint val="0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9525" algn="ctr">
              <a:solidFill>
                <a:srgbClr val="FF99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 eaLnBrk="1" hangingPunct="1"/>
              <a:r>
                <a:rPr lang="en-US" sz="1600" b="1">
                  <a:latin typeface="Comic Sans MS" pitchFamily="66" charset="0"/>
                  <a:cs typeface="Arial" charset="0"/>
                </a:rPr>
                <a:t>M_SERVER_KEY</a:t>
              </a:r>
            </a:p>
          </p:txBody>
        </p:sp>
        <p:sp>
          <p:nvSpPr>
            <p:cNvPr id="933902" name="Line 14"/>
            <p:cNvSpPr>
              <a:spLocks noChangeShapeType="1"/>
            </p:cNvSpPr>
            <p:nvPr/>
          </p:nvSpPr>
          <p:spPr bwMode="auto">
            <a:xfrm flipV="1">
              <a:off x="816" y="2736"/>
              <a:ext cx="0" cy="24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933903" name="Group 15"/>
          <p:cNvGrpSpPr>
            <a:grpSpLocks/>
          </p:cNvGrpSpPr>
          <p:nvPr/>
        </p:nvGrpSpPr>
        <p:grpSpPr bwMode="auto">
          <a:xfrm>
            <a:off x="381000" y="4435475"/>
            <a:ext cx="1797050" cy="914400"/>
            <a:chOff x="240" y="3312"/>
            <a:chExt cx="1132" cy="576"/>
          </a:xfrm>
        </p:grpSpPr>
        <p:sp>
          <p:nvSpPr>
            <p:cNvPr id="933904" name="Rectangle 16"/>
            <p:cNvSpPr>
              <a:spLocks noChangeArrowheads="1"/>
            </p:cNvSpPr>
            <p:nvPr/>
          </p:nvSpPr>
          <p:spPr bwMode="auto">
            <a:xfrm>
              <a:off x="240" y="3552"/>
              <a:ext cx="1132" cy="336"/>
            </a:xfrm>
            <a:prstGeom prst="rect">
              <a:avLst/>
            </a:prstGeom>
            <a:gradFill rotWithShape="1">
              <a:gsLst>
                <a:gs pos="0">
                  <a:srgbClr val="FF99FF">
                    <a:gamma/>
                    <a:tint val="0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9525" algn="ctr">
              <a:solidFill>
                <a:srgbClr val="FF99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 eaLnBrk="1" hangingPunct="1"/>
              <a:r>
                <a:rPr lang="en-US" sz="1600" b="1">
                  <a:latin typeface="Comic Sans MS" pitchFamily="66" charset="0"/>
                  <a:cs typeface="Arial" charset="0"/>
                </a:rPr>
                <a:t>M_SEND_KEY</a:t>
              </a:r>
            </a:p>
          </p:txBody>
        </p:sp>
        <p:sp>
          <p:nvSpPr>
            <p:cNvPr id="933905" name="Line 17"/>
            <p:cNvSpPr>
              <a:spLocks noChangeShapeType="1"/>
            </p:cNvSpPr>
            <p:nvPr/>
          </p:nvSpPr>
          <p:spPr bwMode="auto">
            <a:xfrm flipV="1">
              <a:off x="816" y="3312"/>
              <a:ext cx="0" cy="24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33906" name="Rectangle 18"/>
          <p:cNvSpPr>
            <a:spLocks noChangeArrowheads="1"/>
          </p:cNvSpPr>
          <p:nvPr/>
        </p:nvSpPr>
        <p:spPr bwMode="auto">
          <a:xfrm>
            <a:off x="6537325" y="2089150"/>
            <a:ext cx="2073275" cy="533400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miter lim="800000"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M_CLIENT_HELLO</a:t>
            </a:r>
          </a:p>
        </p:txBody>
      </p:sp>
      <p:sp>
        <p:nvSpPr>
          <p:cNvPr id="933907" name="Text Box 19"/>
          <p:cNvSpPr txBox="1">
            <a:spLocks noChangeArrowheads="1"/>
          </p:cNvSpPr>
          <p:nvPr/>
        </p:nvSpPr>
        <p:spPr bwMode="auto">
          <a:xfrm>
            <a:off x="6704967" y="1692275"/>
            <a:ext cx="19364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chemeClr val="tx1"/>
                </a:solidFill>
                <a:latin typeface="Tahoma" pitchFamily="34" charset="0"/>
              </a:rPr>
              <a:t>Trạng thái Server</a:t>
            </a:r>
          </a:p>
        </p:txBody>
      </p:sp>
      <p:grpSp>
        <p:nvGrpSpPr>
          <p:cNvPr id="933908" name="Group 20"/>
          <p:cNvGrpSpPr>
            <a:grpSpLocks/>
          </p:cNvGrpSpPr>
          <p:nvPr/>
        </p:nvGrpSpPr>
        <p:grpSpPr bwMode="auto">
          <a:xfrm>
            <a:off x="6629400" y="2622550"/>
            <a:ext cx="1920875" cy="914400"/>
            <a:chOff x="4176" y="2170"/>
            <a:chExt cx="1210" cy="576"/>
          </a:xfrm>
        </p:grpSpPr>
        <p:sp>
          <p:nvSpPr>
            <p:cNvPr id="933909" name="Rectangle 21"/>
            <p:cNvSpPr>
              <a:spLocks noChangeArrowheads="1"/>
            </p:cNvSpPr>
            <p:nvPr/>
          </p:nvSpPr>
          <p:spPr bwMode="auto">
            <a:xfrm>
              <a:off x="4176" y="2410"/>
              <a:ext cx="1210" cy="336"/>
            </a:xfrm>
            <a:prstGeom prst="rect">
              <a:avLst/>
            </a:prstGeom>
            <a:gradFill rotWithShape="1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solidFill>
                <a:srgbClr val="3366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9CCFF"/>
              </a:outerShdw>
            </a:effectLst>
          </p:spPr>
          <p:txBody>
            <a:bodyPr anchor="ctr"/>
            <a:lstStyle/>
            <a:p>
              <a:pPr algn="ctr" eaLnBrk="1" hangingPunct="1"/>
              <a:r>
                <a:rPr lang="en-US" sz="1600" b="1">
                  <a:cs typeface="Arial" charset="0"/>
                </a:rPr>
                <a:t>M_SEND_KEY</a:t>
              </a:r>
            </a:p>
          </p:txBody>
        </p:sp>
        <p:sp>
          <p:nvSpPr>
            <p:cNvPr id="933910" name="Line 22"/>
            <p:cNvSpPr>
              <a:spLocks noChangeShapeType="1"/>
            </p:cNvSpPr>
            <p:nvPr/>
          </p:nvSpPr>
          <p:spPr bwMode="auto">
            <a:xfrm flipV="1">
              <a:off x="4800" y="2170"/>
              <a:ext cx="0" cy="24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9C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933911" name="Group 23"/>
          <p:cNvGrpSpPr>
            <a:grpSpLocks/>
          </p:cNvGrpSpPr>
          <p:nvPr/>
        </p:nvGrpSpPr>
        <p:grpSpPr bwMode="auto">
          <a:xfrm>
            <a:off x="6705600" y="3536950"/>
            <a:ext cx="1828800" cy="914400"/>
            <a:chOff x="4224" y="2746"/>
            <a:chExt cx="1152" cy="576"/>
          </a:xfrm>
        </p:grpSpPr>
        <p:sp>
          <p:nvSpPr>
            <p:cNvPr id="933912" name="Rectangle 24"/>
            <p:cNvSpPr>
              <a:spLocks noChangeArrowheads="1"/>
            </p:cNvSpPr>
            <p:nvPr/>
          </p:nvSpPr>
          <p:spPr bwMode="auto">
            <a:xfrm>
              <a:off x="4224" y="2986"/>
              <a:ext cx="1152" cy="336"/>
            </a:xfrm>
            <a:prstGeom prst="rect">
              <a:avLst/>
            </a:prstGeom>
            <a:gradFill rotWithShape="1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solidFill>
                <a:srgbClr val="3366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9CCFF"/>
              </a:outerShdw>
            </a:effectLst>
          </p:spPr>
          <p:txBody>
            <a:bodyPr anchor="ctr"/>
            <a:lstStyle/>
            <a:p>
              <a:pPr algn="ctr" eaLnBrk="1" hangingPunct="1"/>
              <a:r>
                <a:rPr lang="en-US" sz="1600" b="1">
                  <a:cs typeface="Arial" charset="0"/>
                </a:rPr>
                <a:t>M_CLIENT_KEY</a:t>
              </a:r>
            </a:p>
          </p:txBody>
        </p:sp>
        <p:sp>
          <p:nvSpPr>
            <p:cNvPr id="933913" name="Line 25"/>
            <p:cNvSpPr>
              <a:spLocks noChangeShapeType="1"/>
            </p:cNvSpPr>
            <p:nvPr/>
          </p:nvSpPr>
          <p:spPr bwMode="auto">
            <a:xfrm flipV="1">
              <a:off x="4800" y="2746"/>
              <a:ext cx="0" cy="24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9C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933914" name="Group 26"/>
          <p:cNvGrpSpPr>
            <a:grpSpLocks/>
          </p:cNvGrpSpPr>
          <p:nvPr/>
        </p:nvGrpSpPr>
        <p:grpSpPr bwMode="auto">
          <a:xfrm>
            <a:off x="6781800" y="4451350"/>
            <a:ext cx="1676400" cy="914400"/>
            <a:chOff x="4272" y="3322"/>
            <a:chExt cx="1056" cy="576"/>
          </a:xfrm>
        </p:grpSpPr>
        <p:sp>
          <p:nvSpPr>
            <p:cNvPr id="933915" name="Rectangle 27"/>
            <p:cNvSpPr>
              <a:spLocks noChangeArrowheads="1"/>
            </p:cNvSpPr>
            <p:nvPr/>
          </p:nvSpPr>
          <p:spPr bwMode="auto">
            <a:xfrm>
              <a:off x="4272" y="3562"/>
              <a:ext cx="1056" cy="336"/>
            </a:xfrm>
            <a:prstGeom prst="rect">
              <a:avLst/>
            </a:prstGeom>
            <a:gradFill rotWithShape="1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solidFill>
                <a:srgbClr val="3366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9CCFF"/>
              </a:outerShdw>
            </a:effectLst>
          </p:spPr>
          <p:txBody>
            <a:bodyPr anchor="ctr"/>
            <a:lstStyle/>
            <a:p>
              <a:pPr algn="ctr" eaLnBrk="1" hangingPunct="1"/>
              <a:r>
                <a:rPr lang="en-US" sz="1600" b="1">
                  <a:cs typeface="Arial" charset="0"/>
                </a:rPr>
                <a:t>M_DONE</a:t>
              </a:r>
            </a:p>
          </p:txBody>
        </p:sp>
        <p:sp>
          <p:nvSpPr>
            <p:cNvPr id="933916" name="Line 28"/>
            <p:cNvSpPr>
              <a:spLocks noChangeShapeType="1"/>
            </p:cNvSpPr>
            <p:nvPr/>
          </p:nvSpPr>
          <p:spPr bwMode="auto">
            <a:xfrm flipV="1">
              <a:off x="4800" y="3322"/>
              <a:ext cx="0" cy="24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9C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933917" name="Group 29"/>
          <p:cNvGrpSpPr>
            <a:grpSpLocks/>
          </p:cNvGrpSpPr>
          <p:nvPr/>
        </p:nvGrpSpPr>
        <p:grpSpPr bwMode="auto">
          <a:xfrm>
            <a:off x="1295400" y="5349875"/>
            <a:ext cx="6324600" cy="396875"/>
            <a:chOff x="816" y="3888"/>
            <a:chExt cx="3984" cy="250"/>
          </a:xfrm>
        </p:grpSpPr>
        <p:sp>
          <p:nvSpPr>
            <p:cNvPr id="933918" name="Line 30"/>
            <p:cNvSpPr>
              <a:spLocks noChangeShapeType="1"/>
            </p:cNvSpPr>
            <p:nvPr/>
          </p:nvSpPr>
          <p:spPr bwMode="auto">
            <a:xfrm flipV="1">
              <a:off x="816" y="3888"/>
              <a:ext cx="0" cy="24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19" name="Line 31"/>
            <p:cNvSpPr>
              <a:spLocks noChangeShapeType="1"/>
            </p:cNvSpPr>
            <p:nvPr/>
          </p:nvSpPr>
          <p:spPr bwMode="auto">
            <a:xfrm flipV="1">
              <a:off x="4800" y="3898"/>
              <a:ext cx="0" cy="24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3920" name="Group 32"/>
          <p:cNvGrpSpPr>
            <a:grpSpLocks/>
          </p:cNvGrpSpPr>
          <p:nvPr/>
        </p:nvGrpSpPr>
        <p:grpSpPr bwMode="auto">
          <a:xfrm>
            <a:off x="2362200" y="2378075"/>
            <a:ext cx="4267200" cy="990600"/>
            <a:chOff x="1488" y="2016"/>
            <a:chExt cx="2688" cy="624"/>
          </a:xfrm>
        </p:grpSpPr>
        <p:sp>
          <p:nvSpPr>
            <p:cNvPr id="933921" name="Line 33"/>
            <p:cNvSpPr>
              <a:spLocks noChangeShapeType="1"/>
            </p:cNvSpPr>
            <p:nvPr/>
          </p:nvSpPr>
          <p:spPr bwMode="auto">
            <a:xfrm flipV="1">
              <a:off x="1488" y="2016"/>
              <a:ext cx="2630" cy="624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22" name="Text Box 34"/>
            <p:cNvSpPr txBox="1">
              <a:spLocks noChangeArrowheads="1"/>
            </p:cNvSpPr>
            <p:nvPr/>
          </p:nvSpPr>
          <p:spPr bwMode="auto">
            <a:xfrm>
              <a:off x="3370" y="2160"/>
              <a:ext cx="8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600">
                  <a:solidFill>
                    <a:schemeClr val="tx1"/>
                  </a:solidFill>
                  <a:latin typeface="Tahoma" pitchFamily="34" charset="0"/>
                </a:rPr>
                <a:t>ServerHello</a:t>
              </a:r>
            </a:p>
          </p:txBody>
        </p:sp>
      </p:grpSp>
      <p:grpSp>
        <p:nvGrpSpPr>
          <p:cNvPr id="933923" name="Group 35"/>
          <p:cNvGrpSpPr>
            <a:grpSpLocks/>
          </p:cNvGrpSpPr>
          <p:nvPr/>
        </p:nvGrpSpPr>
        <p:grpSpPr bwMode="auto">
          <a:xfrm>
            <a:off x="2209800" y="3216275"/>
            <a:ext cx="4953000" cy="990600"/>
            <a:chOff x="1392" y="2544"/>
            <a:chExt cx="3120" cy="624"/>
          </a:xfrm>
        </p:grpSpPr>
        <p:sp>
          <p:nvSpPr>
            <p:cNvPr id="933924" name="Line 36"/>
            <p:cNvSpPr>
              <a:spLocks noChangeShapeType="1"/>
            </p:cNvSpPr>
            <p:nvPr/>
          </p:nvSpPr>
          <p:spPr bwMode="auto">
            <a:xfrm flipV="1">
              <a:off x="1392" y="2544"/>
              <a:ext cx="2774" cy="624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25" name="Text Box 37"/>
            <p:cNvSpPr txBox="1">
              <a:spLocks noChangeArrowheads="1"/>
            </p:cNvSpPr>
            <p:nvPr/>
          </p:nvSpPr>
          <p:spPr bwMode="auto">
            <a:xfrm>
              <a:off x="3130" y="2736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600">
                  <a:solidFill>
                    <a:schemeClr val="tx1"/>
                  </a:solidFill>
                  <a:latin typeface="Tahoma" pitchFamily="34" charset="0"/>
                </a:rPr>
                <a:t>ServerKeyExchange</a:t>
              </a:r>
            </a:p>
          </p:txBody>
        </p:sp>
      </p:grpSp>
      <p:grpSp>
        <p:nvGrpSpPr>
          <p:cNvPr id="933926" name="Group 38"/>
          <p:cNvGrpSpPr>
            <a:grpSpLocks/>
          </p:cNvGrpSpPr>
          <p:nvPr/>
        </p:nvGrpSpPr>
        <p:grpSpPr bwMode="auto">
          <a:xfrm>
            <a:off x="2209800" y="4206875"/>
            <a:ext cx="4419600" cy="1219200"/>
            <a:chOff x="1392" y="3168"/>
            <a:chExt cx="2784" cy="768"/>
          </a:xfrm>
        </p:grpSpPr>
        <p:sp>
          <p:nvSpPr>
            <p:cNvPr id="933927" name="Line 39"/>
            <p:cNvSpPr>
              <a:spLocks noChangeShapeType="1"/>
            </p:cNvSpPr>
            <p:nvPr/>
          </p:nvSpPr>
          <p:spPr bwMode="auto">
            <a:xfrm flipV="1">
              <a:off x="1392" y="3168"/>
              <a:ext cx="2784" cy="563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28" name="Text Box 40"/>
            <p:cNvSpPr txBox="1">
              <a:spLocks noChangeArrowheads="1"/>
            </p:cNvSpPr>
            <p:nvPr/>
          </p:nvSpPr>
          <p:spPr bwMode="auto">
            <a:xfrm>
              <a:off x="1392" y="3724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600">
                  <a:solidFill>
                    <a:schemeClr val="tx1"/>
                  </a:solidFill>
                  <a:latin typeface="Tahoma" pitchFamily="34" charset="0"/>
                </a:rPr>
                <a:t>ClientKeyExchange</a:t>
              </a:r>
            </a:p>
          </p:txBody>
        </p:sp>
      </p:grpSp>
      <p:sp>
        <p:nvSpPr>
          <p:cNvPr id="40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6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3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3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3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3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3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190" name="Group 14"/>
          <p:cNvGrpSpPr>
            <a:grpSpLocks/>
          </p:cNvGrpSpPr>
          <p:nvPr/>
        </p:nvGrpSpPr>
        <p:grpSpPr bwMode="auto">
          <a:xfrm>
            <a:off x="7105650" y="1284288"/>
            <a:ext cx="1885950" cy="5076825"/>
            <a:chOff x="4188" y="809"/>
            <a:chExt cx="1188" cy="3198"/>
          </a:xfrm>
        </p:grpSpPr>
        <p:sp>
          <p:nvSpPr>
            <p:cNvPr id="946191" name="Oval 15"/>
            <p:cNvSpPr>
              <a:spLocks noChangeArrowheads="1"/>
            </p:cNvSpPr>
            <p:nvPr/>
          </p:nvSpPr>
          <p:spPr bwMode="auto">
            <a:xfrm rot="16200000">
              <a:off x="3183" y="1814"/>
              <a:ext cx="3198" cy="1188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192" name="Text Box 16"/>
            <p:cNvSpPr txBox="1">
              <a:spLocks noChangeArrowheads="1"/>
            </p:cNvSpPr>
            <p:nvPr/>
          </p:nvSpPr>
          <p:spPr bwMode="auto">
            <a:xfrm>
              <a:off x="4463" y="1115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946193" name="Picture 17" descr="SQL s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1776"/>
              <a:ext cx="741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6194" name="Group 18"/>
          <p:cNvGrpSpPr>
            <a:grpSpLocks/>
          </p:cNvGrpSpPr>
          <p:nvPr/>
        </p:nvGrpSpPr>
        <p:grpSpPr bwMode="auto">
          <a:xfrm>
            <a:off x="33338" y="1273175"/>
            <a:ext cx="2024062" cy="5076825"/>
            <a:chOff x="21" y="802"/>
            <a:chExt cx="1275" cy="3198"/>
          </a:xfrm>
        </p:grpSpPr>
        <p:sp>
          <p:nvSpPr>
            <p:cNvPr id="946195" name="Oval 19"/>
            <p:cNvSpPr>
              <a:spLocks noChangeArrowheads="1"/>
            </p:cNvSpPr>
            <p:nvPr/>
          </p:nvSpPr>
          <p:spPr bwMode="auto">
            <a:xfrm rot="16200000">
              <a:off x="-940" y="1763"/>
              <a:ext cx="3198" cy="1275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196" name="Text Box 20"/>
            <p:cNvSpPr txBox="1">
              <a:spLocks noChangeArrowheads="1"/>
            </p:cNvSpPr>
            <p:nvPr/>
          </p:nvSpPr>
          <p:spPr bwMode="auto">
            <a:xfrm>
              <a:off x="328" y="1115"/>
              <a:ext cx="6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Client</a:t>
              </a:r>
            </a:p>
          </p:txBody>
        </p:sp>
        <p:pic>
          <p:nvPicPr>
            <p:cNvPr id="946197" name="Picture 21" descr="PC 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1872"/>
              <a:ext cx="1208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Phần chính của SSL 3.0</a:t>
            </a:r>
          </a:p>
        </p:txBody>
      </p:sp>
      <p:sp>
        <p:nvSpPr>
          <p:cNvPr id="946234" name="Text Box 58"/>
          <p:cNvSpPr txBox="1">
            <a:spLocks noChangeArrowheads="1"/>
          </p:cNvSpPr>
          <p:nvPr/>
        </p:nvSpPr>
        <p:spPr bwMode="auto">
          <a:xfrm>
            <a:off x="2057400" y="5389563"/>
            <a:ext cx="2411413" cy="630237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>
                  <a:alpha val="39999"/>
                </a:schemeClr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09538" indent="-1095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/>
              <a:t>Chuyển sang dùng khóa </a:t>
            </a:r>
          </a:p>
          <a:p>
            <a:pPr algn="ctr" eaLnBrk="1" hangingPunct="1"/>
            <a:r>
              <a:rPr lang="en-US" sz="1400" b="1"/>
              <a:t>suy ra từ secret</a:t>
            </a:r>
            <a:r>
              <a:rPr lang="en-US" sz="1400" b="1" baseline="-25000"/>
              <a:t>c</a:t>
            </a:r>
          </a:p>
        </p:txBody>
      </p:sp>
      <p:sp>
        <p:nvSpPr>
          <p:cNvPr id="946235" name="Text Box 59"/>
          <p:cNvSpPr txBox="1">
            <a:spLocks noChangeArrowheads="1"/>
          </p:cNvSpPr>
          <p:nvPr/>
        </p:nvSpPr>
        <p:spPr bwMode="auto">
          <a:xfrm>
            <a:off x="2679700" y="3962400"/>
            <a:ext cx="3667125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Nếu giao thức chính xác, từ lúc này, 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 và S cùng chia sẽ khóa bí mật chung</a:t>
            </a:r>
          </a:p>
        </p:txBody>
      </p:sp>
      <p:sp>
        <p:nvSpPr>
          <p:cNvPr id="946236" name="Line 60"/>
          <p:cNvSpPr>
            <a:spLocks noChangeShapeType="1"/>
          </p:cNvSpPr>
          <p:nvPr/>
        </p:nvSpPr>
        <p:spPr bwMode="auto">
          <a:xfrm flipV="1">
            <a:off x="3581400" y="3733800"/>
            <a:ext cx="3162300" cy="0"/>
          </a:xfrm>
          <a:prstGeom prst="line">
            <a:avLst/>
          </a:prstGeom>
          <a:noFill/>
          <a:ln w="50800" cap="rnd">
            <a:solidFill>
              <a:srgbClr val="FF99FF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37" name="Text Box 61"/>
          <p:cNvSpPr txBox="1">
            <a:spLocks noChangeArrowheads="1"/>
          </p:cNvSpPr>
          <p:nvPr/>
        </p:nvSpPr>
        <p:spPr bwMode="auto">
          <a:xfrm>
            <a:off x="2430463" y="3505200"/>
            <a:ext cx="1150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{Secret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}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Ks</a:t>
            </a:r>
          </a:p>
        </p:txBody>
      </p:sp>
      <p:sp>
        <p:nvSpPr>
          <p:cNvPr id="946238" name="Line 62"/>
          <p:cNvSpPr>
            <a:spLocks noChangeShapeType="1"/>
          </p:cNvSpPr>
          <p:nvPr/>
        </p:nvSpPr>
        <p:spPr bwMode="auto">
          <a:xfrm>
            <a:off x="2438400" y="3352800"/>
            <a:ext cx="2514600" cy="0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39" name="Text Box 63"/>
          <p:cNvSpPr txBox="1">
            <a:spLocks noChangeArrowheads="1"/>
          </p:cNvSpPr>
          <p:nvPr/>
        </p:nvSpPr>
        <p:spPr bwMode="auto">
          <a:xfrm>
            <a:off x="4948238" y="3168650"/>
            <a:ext cx="1833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“ServerHelloDone”</a:t>
            </a:r>
          </a:p>
        </p:txBody>
      </p:sp>
      <p:sp>
        <p:nvSpPr>
          <p:cNvPr id="946240" name="Text Box 64"/>
          <p:cNvSpPr txBox="1">
            <a:spLocks noChangeArrowheads="1"/>
          </p:cNvSpPr>
          <p:nvPr/>
        </p:nvSpPr>
        <p:spPr bwMode="auto">
          <a:xfrm>
            <a:off x="5637213" y="2787650"/>
            <a:ext cx="1144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sig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ca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(S,K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),</a:t>
            </a:r>
          </a:p>
        </p:txBody>
      </p:sp>
      <p:sp>
        <p:nvSpPr>
          <p:cNvPr id="946241" name="Line 65"/>
          <p:cNvSpPr>
            <a:spLocks noChangeShapeType="1"/>
          </p:cNvSpPr>
          <p:nvPr/>
        </p:nvSpPr>
        <p:spPr bwMode="auto">
          <a:xfrm flipV="1">
            <a:off x="2471738" y="2590800"/>
            <a:ext cx="1719262" cy="9525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42" name="Text Box 66"/>
          <p:cNvSpPr txBox="1">
            <a:spLocks noChangeArrowheads="1"/>
          </p:cNvSpPr>
          <p:nvPr/>
        </p:nvSpPr>
        <p:spPr bwMode="auto">
          <a:xfrm>
            <a:off x="4267200" y="2419350"/>
            <a:ext cx="2513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Version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 b="1">
                <a:solidFill>
                  <a:schemeClr val="tx1"/>
                </a:solidFill>
                <a:latin typeface="Tahoma" pitchFamily="34" charset="0"/>
              </a:rPr>
              <a:t> = </a:t>
            </a:r>
            <a:r>
              <a:rPr lang="en-US" sz="1600" b="1">
                <a:solidFill>
                  <a:srgbClr val="FF7C80"/>
                </a:solidFill>
                <a:latin typeface="Tahoma" pitchFamily="34" charset="0"/>
              </a:rPr>
              <a:t>3.0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suite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</a:t>
            </a:r>
          </a:p>
        </p:txBody>
      </p:sp>
      <p:sp>
        <p:nvSpPr>
          <p:cNvPr id="946243" name="Line 67"/>
          <p:cNvSpPr>
            <a:spLocks noChangeShapeType="1"/>
          </p:cNvSpPr>
          <p:nvPr/>
        </p:nvSpPr>
        <p:spPr bwMode="auto">
          <a:xfrm flipV="1">
            <a:off x="5105400" y="2209800"/>
            <a:ext cx="1600200" cy="0"/>
          </a:xfrm>
          <a:prstGeom prst="line">
            <a:avLst/>
          </a:prstGeom>
          <a:noFill/>
          <a:ln w="50800" cap="rnd">
            <a:solidFill>
              <a:srgbClr val="FF99FF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44" name="Text Box 68"/>
          <p:cNvSpPr txBox="1">
            <a:spLocks noChangeArrowheads="1"/>
          </p:cNvSpPr>
          <p:nvPr/>
        </p:nvSpPr>
        <p:spPr bwMode="auto">
          <a:xfrm>
            <a:off x="2432050" y="2025650"/>
            <a:ext cx="282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C, </a:t>
            </a:r>
            <a:r>
              <a:rPr lang="en-US" sz="1600" b="1">
                <a:solidFill>
                  <a:schemeClr val="tx1"/>
                </a:solidFill>
                <a:latin typeface="Tahoma" pitchFamily="34" charset="0"/>
              </a:rPr>
              <a:t>Version</a:t>
            </a:r>
            <a:r>
              <a:rPr lang="en-US" sz="1600" b="1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 b="1">
                <a:solidFill>
                  <a:schemeClr val="tx1"/>
                </a:solidFill>
                <a:latin typeface="Tahoma" pitchFamily="34" charset="0"/>
              </a:rPr>
              <a:t> = </a:t>
            </a:r>
            <a:r>
              <a:rPr lang="en-US" sz="1600" b="1">
                <a:solidFill>
                  <a:srgbClr val="FF7C80"/>
                </a:solidFill>
                <a:latin typeface="Tahoma" pitchFamily="34" charset="0"/>
              </a:rPr>
              <a:t>3.0</a:t>
            </a:r>
            <a:r>
              <a:rPr lang="en-US" sz="1600" b="1">
                <a:solidFill>
                  <a:schemeClr val="tx1"/>
                </a:solidFill>
                <a:latin typeface="Tahoma" pitchFamily="34" charset="0"/>
              </a:rPr>
              <a:t>,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 suite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946245" name="Oval 69"/>
          <p:cNvSpPr>
            <a:spLocks noChangeArrowheads="1"/>
          </p:cNvSpPr>
          <p:nvPr/>
        </p:nvSpPr>
        <p:spPr bwMode="auto">
          <a:xfrm>
            <a:off x="2133600" y="2024063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946246" name="Oval 70"/>
          <p:cNvSpPr>
            <a:spLocks noChangeArrowheads="1"/>
          </p:cNvSpPr>
          <p:nvPr/>
        </p:nvSpPr>
        <p:spPr bwMode="auto">
          <a:xfrm>
            <a:off x="6705600" y="2438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2</a:t>
            </a:r>
          </a:p>
        </p:txBody>
      </p:sp>
      <p:sp>
        <p:nvSpPr>
          <p:cNvPr id="946247" name="Oval 71"/>
          <p:cNvSpPr>
            <a:spLocks noChangeArrowheads="1"/>
          </p:cNvSpPr>
          <p:nvPr/>
        </p:nvSpPr>
        <p:spPr bwMode="auto">
          <a:xfrm>
            <a:off x="6705600" y="2819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3</a:t>
            </a:r>
          </a:p>
        </p:txBody>
      </p:sp>
      <p:sp>
        <p:nvSpPr>
          <p:cNvPr id="946248" name="Line 72"/>
          <p:cNvSpPr>
            <a:spLocks noChangeShapeType="1"/>
          </p:cNvSpPr>
          <p:nvPr/>
        </p:nvSpPr>
        <p:spPr bwMode="auto">
          <a:xfrm flipV="1">
            <a:off x="2471738" y="2971800"/>
            <a:ext cx="3090862" cy="0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49" name="Oval 73"/>
          <p:cNvSpPr>
            <a:spLocks noChangeArrowheads="1"/>
          </p:cNvSpPr>
          <p:nvPr/>
        </p:nvSpPr>
        <p:spPr bwMode="auto">
          <a:xfrm>
            <a:off x="6705600" y="3200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4</a:t>
            </a:r>
          </a:p>
        </p:txBody>
      </p:sp>
      <p:sp>
        <p:nvSpPr>
          <p:cNvPr id="946250" name="Oval 74"/>
          <p:cNvSpPr>
            <a:spLocks noChangeArrowheads="1"/>
          </p:cNvSpPr>
          <p:nvPr/>
        </p:nvSpPr>
        <p:spPr bwMode="auto">
          <a:xfrm>
            <a:off x="2133600" y="35052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5</a:t>
            </a:r>
          </a:p>
        </p:txBody>
      </p:sp>
      <p:sp>
        <p:nvSpPr>
          <p:cNvPr id="946251" name="Text Box 75"/>
          <p:cNvSpPr txBox="1">
            <a:spLocks noChangeArrowheads="1"/>
          </p:cNvSpPr>
          <p:nvPr/>
        </p:nvSpPr>
        <p:spPr bwMode="auto">
          <a:xfrm>
            <a:off x="4800600" y="5389563"/>
            <a:ext cx="2411413" cy="630237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>
                  <a:alpha val="39999"/>
                </a:schemeClr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09538" indent="-1095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/>
              <a:t>Chuyển sang dùng khóa </a:t>
            </a:r>
          </a:p>
          <a:p>
            <a:pPr algn="ctr" eaLnBrk="1" hangingPunct="1"/>
            <a:r>
              <a:rPr lang="en-US" sz="1400" b="1"/>
              <a:t>suy ra từ secret</a:t>
            </a:r>
            <a:r>
              <a:rPr lang="en-US" sz="1400" b="1" baseline="-25000"/>
              <a:t>c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8077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7214" name="Group 14"/>
          <p:cNvGrpSpPr>
            <a:grpSpLocks/>
          </p:cNvGrpSpPr>
          <p:nvPr/>
        </p:nvGrpSpPr>
        <p:grpSpPr bwMode="auto">
          <a:xfrm>
            <a:off x="7105650" y="1284288"/>
            <a:ext cx="1885950" cy="5076825"/>
            <a:chOff x="4188" y="809"/>
            <a:chExt cx="1188" cy="3198"/>
          </a:xfrm>
        </p:grpSpPr>
        <p:sp>
          <p:nvSpPr>
            <p:cNvPr id="947215" name="Oval 15"/>
            <p:cNvSpPr>
              <a:spLocks noChangeArrowheads="1"/>
            </p:cNvSpPr>
            <p:nvPr/>
          </p:nvSpPr>
          <p:spPr bwMode="auto">
            <a:xfrm rot="16200000">
              <a:off x="3183" y="1814"/>
              <a:ext cx="3198" cy="1188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216" name="Text Box 16"/>
            <p:cNvSpPr txBox="1">
              <a:spLocks noChangeArrowheads="1"/>
            </p:cNvSpPr>
            <p:nvPr/>
          </p:nvSpPr>
          <p:spPr bwMode="auto">
            <a:xfrm>
              <a:off x="4463" y="1115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947217" name="Picture 17" descr="SQL s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1776"/>
              <a:ext cx="741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7218" name="Group 18"/>
          <p:cNvGrpSpPr>
            <a:grpSpLocks/>
          </p:cNvGrpSpPr>
          <p:nvPr/>
        </p:nvGrpSpPr>
        <p:grpSpPr bwMode="auto">
          <a:xfrm>
            <a:off x="33338" y="1273175"/>
            <a:ext cx="2024062" cy="5076825"/>
            <a:chOff x="21" y="802"/>
            <a:chExt cx="1275" cy="3198"/>
          </a:xfrm>
        </p:grpSpPr>
        <p:sp>
          <p:nvSpPr>
            <p:cNvPr id="947219" name="Oval 19"/>
            <p:cNvSpPr>
              <a:spLocks noChangeArrowheads="1"/>
            </p:cNvSpPr>
            <p:nvPr/>
          </p:nvSpPr>
          <p:spPr bwMode="auto">
            <a:xfrm rot="16200000">
              <a:off x="-940" y="1763"/>
              <a:ext cx="3198" cy="1275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220" name="Text Box 20"/>
            <p:cNvSpPr txBox="1">
              <a:spLocks noChangeArrowheads="1"/>
            </p:cNvSpPr>
            <p:nvPr/>
          </p:nvSpPr>
          <p:spPr bwMode="auto">
            <a:xfrm>
              <a:off x="328" y="1115"/>
              <a:ext cx="6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Client</a:t>
              </a:r>
            </a:p>
          </p:txBody>
        </p:sp>
        <p:pic>
          <p:nvPicPr>
            <p:cNvPr id="947221" name="Picture 21" descr="PC 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1872"/>
              <a:ext cx="1208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Chọn lựa “nhầm” version cũ!</a:t>
            </a:r>
          </a:p>
        </p:txBody>
      </p:sp>
      <p:sp>
        <p:nvSpPr>
          <p:cNvPr id="947211" name="Text Box 11"/>
          <p:cNvSpPr txBox="1">
            <a:spLocks noChangeArrowheads="1"/>
          </p:cNvSpPr>
          <p:nvPr/>
        </p:nvSpPr>
        <p:spPr bwMode="auto">
          <a:xfrm>
            <a:off x="2254250" y="5170488"/>
            <a:ext cx="4673600" cy="696912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>
                  <a:alpha val="39999"/>
                </a:schemeClr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09538" indent="-1095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/>
              <a:t>Server bị “lừa” và quyết định liên lạc </a:t>
            </a:r>
          </a:p>
          <a:p>
            <a:pPr algn="ctr" eaLnBrk="1" hangingPunct="1"/>
            <a:r>
              <a:rPr lang="en-US" sz="1400" b="1"/>
              <a:t>thiết lập liên lạc giữa S và C bằng version cũ</a:t>
            </a:r>
          </a:p>
        </p:txBody>
      </p:sp>
      <p:sp>
        <p:nvSpPr>
          <p:cNvPr id="947224" name="Line 24"/>
          <p:cNvSpPr>
            <a:spLocks noChangeShapeType="1"/>
          </p:cNvSpPr>
          <p:nvPr/>
        </p:nvSpPr>
        <p:spPr bwMode="auto">
          <a:xfrm flipV="1">
            <a:off x="3581400" y="3733800"/>
            <a:ext cx="3162300" cy="0"/>
          </a:xfrm>
          <a:prstGeom prst="line">
            <a:avLst/>
          </a:prstGeom>
          <a:noFill/>
          <a:ln w="50800" cap="rnd">
            <a:solidFill>
              <a:srgbClr val="FF99FF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7225" name="Text Box 25"/>
          <p:cNvSpPr txBox="1">
            <a:spLocks noChangeArrowheads="1"/>
          </p:cNvSpPr>
          <p:nvPr/>
        </p:nvSpPr>
        <p:spPr bwMode="auto">
          <a:xfrm>
            <a:off x="2430463" y="3505200"/>
            <a:ext cx="1150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{Secret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}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Ks</a:t>
            </a:r>
          </a:p>
        </p:txBody>
      </p:sp>
      <p:sp>
        <p:nvSpPr>
          <p:cNvPr id="947226" name="Line 26"/>
          <p:cNvSpPr>
            <a:spLocks noChangeShapeType="1"/>
          </p:cNvSpPr>
          <p:nvPr/>
        </p:nvSpPr>
        <p:spPr bwMode="auto">
          <a:xfrm>
            <a:off x="2438400" y="3352800"/>
            <a:ext cx="2514600" cy="0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7227" name="Text Box 27"/>
          <p:cNvSpPr txBox="1">
            <a:spLocks noChangeArrowheads="1"/>
          </p:cNvSpPr>
          <p:nvPr/>
        </p:nvSpPr>
        <p:spPr bwMode="auto">
          <a:xfrm>
            <a:off x="4948238" y="3168650"/>
            <a:ext cx="1833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“ServerHelloDone”</a:t>
            </a:r>
          </a:p>
        </p:txBody>
      </p:sp>
      <p:sp>
        <p:nvSpPr>
          <p:cNvPr id="947228" name="Text Box 28"/>
          <p:cNvSpPr txBox="1">
            <a:spLocks noChangeArrowheads="1"/>
          </p:cNvSpPr>
          <p:nvPr/>
        </p:nvSpPr>
        <p:spPr bwMode="auto">
          <a:xfrm>
            <a:off x="5637213" y="2787650"/>
            <a:ext cx="1144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sig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ca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(S,K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),</a:t>
            </a:r>
          </a:p>
        </p:txBody>
      </p:sp>
      <p:sp>
        <p:nvSpPr>
          <p:cNvPr id="947229" name="Line 29"/>
          <p:cNvSpPr>
            <a:spLocks noChangeShapeType="1"/>
          </p:cNvSpPr>
          <p:nvPr/>
        </p:nvSpPr>
        <p:spPr bwMode="auto">
          <a:xfrm flipV="1">
            <a:off x="2471738" y="2590800"/>
            <a:ext cx="1719262" cy="9525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7230" name="Text Box 30"/>
          <p:cNvSpPr txBox="1">
            <a:spLocks noChangeArrowheads="1"/>
          </p:cNvSpPr>
          <p:nvPr/>
        </p:nvSpPr>
        <p:spPr bwMode="auto">
          <a:xfrm>
            <a:off x="4267200" y="2419350"/>
            <a:ext cx="2513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Version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 b="1">
                <a:solidFill>
                  <a:schemeClr val="tx1"/>
                </a:solidFill>
                <a:latin typeface="Tahoma" pitchFamily="34" charset="0"/>
              </a:rPr>
              <a:t> = </a:t>
            </a:r>
            <a:r>
              <a:rPr lang="en-US" sz="1600" b="1">
                <a:solidFill>
                  <a:schemeClr val="accent1"/>
                </a:solidFill>
                <a:latin typeface="Tahoma" pitchFamily="34" charset="0"/>
              </a:rPr>
              <a:t>2.0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suite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</a:t>
            </a:r>
          </a:p>
        </p:txBody>
      </p:sp>
      <p:sp>
        <p:nvSpPr>
          <p:cNvPr id="947231" name="Line 31"/>
          <p:cNvSpPr>
            <a:spLocks noChangeShapeType="1"/>
          </p:cNvSpPr>
          <p:nvPr/>
        </p:nvSpPr>
        <p:spPr bwMode="auto">
          <a:xfrm flipV="1">
            <a:off x="5105400" y="2209800"/>
            <a:ext cx="1600200" cy="0"/>
          </a:xfrm>
          <a:prstGeom prst="line">
            <a:avLst/>
          </a:prstGeom>
          <a:noFill/>
          <a:ln w="50800" cap="rnd">
            <a:solidFill>
              <a:srgbClr val="FF99FF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7232" name="Text Box 32"/>
          <p:cNvSpPr txBox="1">
            <a:spLocks noChangeArrowheads="1"/>
          </p:cNvSpPr>
          <p:nvPr/>
        </p:nvSpPr>
        <p:spPr bwMode="auto">
          <a:xfrm>
            <a:off x="2432050" y="2025650"/>
            <a:ext cx="282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C, </a:t>
            </a:r>
            <a:r>
              <a:rPr lang="en-US" sz="1600" b="1">
                <a:solidFill>
                  <a:schemeClr val="tx1"/>
                </a:solidFill>
                <a:latin typeface="Tahoma" pitchFamily="34" charset="0"/>
              </a:rPr>
              <a:t>Version</a:t>
            </a:r>
            <a:r>
              <a:rPr lang="en-US" sz="1600" b="1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 b="1">
                <a:solidFill>
                  <a:schemeClr val="tx1"/>
                </a:solidFill>
                <a:latin typeface="Tahoma" pitchFamily="34" charset="0"/>
              </a:rPr>
              <a:t> = </a:t>
            </a:r>
            <a:r>
              <a:rPr lang="en-US" sz="1600" b="1">
                <a:solidFill>
                  <a:schemeClr val="accent1"/>
                </a:solidFill>
                <a:latin typeface="Tahoma" pitchFamily="34" charset="0"/>
              </a:rPr>
              <a:t>2.0</a:t>
            </a:r>
            <a:r>
              <a:rPr lang="en-US" sz="1600" b="1">
                <a:solidFill>
                  <a:schemeClr val="tx1"/>
                </a:solidFill>
                <a:latin typeface="Tahoma" pitchFamily="34" charset="0"/>
              </a:rPr>
              <a:t>,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 suite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947233" name="Oval 33"/>
          <p:cNvSpPr>
            <a:spLocks noChangeArrowheads="1"/>
          </p:cNvSpPr>
          <p:nvPr/>
        </p:nvSpPr>
        <p:spPr bwMode="auto">
          <a:xfrm>
            <a:off x="2133600" y="2024063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947234" name="Oval 34"/>
          <p:cNvSpPr>
            <a:spLocks noChangeArrowheads="1"/>
          </p:cNvSpPr>
          <p:nvPr/>
        </p:nvSpPr>
        <p:spPr bwMode="auto">
          <a:xfrm>
            <a:off x="6705600" y="2438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2</a:t>
            </a:r>
          </a:p>
        </p:txBody>
      </p:sp>
      <p:sp>
        <p:nvSpPr>
          <p:cNvPr id="947235" name="Oval 35"/>
          <p:cNvSpPr>
            <a:spLocks noChangeArrowheads="1"/>
          </p:cNvSpPr>
          <p:nvPr/>
        </p:nvSpPr>
        <p:spPr bwMode="auto">
          <a:xfrm>
            <a:off x="6705600" y="2819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3</a:t>
            </a:r>
          </a:p>
        </p:txBody>
      </p:sp>
      <p:sp>
        <p:nvSpPr>
          <p:cNvPr id="947236" name="Line 36"/>
          <p:cNvSpPr>
            <a:spLocks noChangeShapeType="1"/>
          </p:cNvSpPr>
          <p:nvPr/>
        </p:nvSpPr>
        <p:spPr bwMode="auto">
          <a:xfrm flipV="1">
            <a:off x="2471738" y="2971800"/>
            <a:ext cx="3090862" cy="0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7237" name="Oval 37"/>
          <p:cNvSpPr>
            <a:spLocks noChangeArrowheads="1"/>
          </p:cNvSpPr>
          <p:nvPr/>
        </p:nvSpPr>
        <p:spPr bwMode="auto">
          <a:xfrm>
            <a:off x="6705600" y="3200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4</a:t>
            </a:r>
          </a:p>
        </p:txBody>
      </p:sp>
      <p:sp>
        <p:nvSpPr>
          <p:cNvPr id="947238" name="Oval 38"/>
          <p:cNvSpPr>
            <a:spLocks noChangeArrowheads="1"/>
          </p:cNvSpPr>
          <p:nvPr/>
        </p:nvSpPr>
        <p:spPr bwMode="auto">
          <a:xfrm>
            <a:off x="2133600" y="35052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5</a:t>
            </a:r>
          </a:p>
        </p:txBody>
      </p:sp>
      <p:sp>
        <p:nvSpPr>
          <p:cNvPr id="947240" name="AutoShape 40"/>
          <p:cNvSpPr>
            <a:spLocks noChangeArrowheads="1"/>
          </p:cNvSpPr>
          <p:nvPr/>
        </p:nvSpPr>
        <p:spPr bwMode="auto">
          <a:xfrm>
            <a:off x="3733800" y="1828800"/>
            <a:ext cx="685800" cy="762000"/>
          </a:xfrm>
          <a:prstGeom prst="irregularSeal1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7063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chỉnh SSL</a:t>
            </a:r>
          </a:p>
        </p:txBody>
      </p:sp>
      <p:grpSp>
        <p:nvGrpSpPr>
          <p:cNvPr id="958468" name="Group 4"/>
          <p:cNvGrpSpPr>
            <a:grpSpLocks/>
          </p:cNvGrpSpPr>
          <p:nvPr/>
        </p:nvGrpSpPr>
        <p:grpSpPr bwMode="auto">
          <a:xfrm>
            <a:off x="7258050" y="1436688"/>
            <a:ext cx="1885950" cy="5076825"/>
            <a:chOff x="4188" y="809"/>
            <a:chExt cx="1188" cy="3198"/>
          </a:xfrm>
        </p:grpSpPr>
        <p:sp>
          <p:nvSpPr>
            <p:cNvPr id="958469" name="Oval 5"/>
            <p:cNvSpPr>
              <a:spLocks noChangeArrowheads="1"/>
            </p:cNvSpPr>
            <p:nvPr/>
          </p:nvSpPr>
          <p:spPr bwMode="auto">
            <a:xfrm rot="16200000">
              <a:off x="3183" y="1814"/>
              <a:ext cx="3198" cy="1188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8470" name="Text Box 6"/>
            <p:cNvSpPr txBox="1">
              <a:spLocks noChangeArrowheads="1"/>
            </p:cNvSpPr>
            <p:nvPr/>
          </p:nvSpPr>
          <p:spPr bwMode="auto">
            <a:xfrm>
              <a:off x="4463" y="1115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958471" name="Picture 7" descr="SQL s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1776"/>
              <a:ext cx="741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8472" name="Group 8"/>
          <p:cNvGrpSpPr>
            <a:grpSpLocks/>
          </p:cNvGrpSpPr>
          <p:nvPr/>
        </p:nvGrpSpPr>
        <p:grpSpPr bwMode="auto">
          <a:xfrm>
            <a:off x="185738" y="1425575"/>
            <a:ext cx="2024062" cy="5076825"/>
            <a:chOff x="21" y="802"/>
            <a:chExt cx="1275" cy="3198"/>
          </a:xfrm>
        </p:grpSpPr>
        <p:sp>
          <p:nvSpPr>
            <p:cNvPr id="958473" name="Oval 9"/>
            <p:cNvSpPr>
              <a:spLocks noChangeArrowheads="1"/>
            </p:cNvSpPr>
            <p:nvPr/>
          </p:nvSpPr>
          <p:spPr bwMode="auto">
            <a:xfrm rot="16200000">
              <a:off x="-940" y="1763"/>
              <a:ext cx="3198" cy="1275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8474" name="Text Box 10"/>
            <p:cNvSpPr txBox="1">
              <a:spLocks noChangeArrowheads="1"/>
            </p:cNvSpPr>
            <p:nvPr/>
          </p:nvSpPr>
          <p:spPr bwMode="auto">
            <a:xfrm>
              <a:off x="328" y="1115"/>
              <a:ext cx="6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Client</a:t>
              </a:r>
            </a:p>
          </p:txBody>
        </p:sp>
        <p:pic>
          <p:nvPicPr>
            <p:cNvPr id="958475" name="Picture 11" descr="PC 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1872"/>
              <a:ext cx="1208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8476" name="Text Box 12"/>
          <p:cNvSpPr txBox="1">
            <a:spLocks noChangeArrowheads="1"/>
          </p:cNvSpPr>
          <p:nvPr/>
        </p:nvSpPr>
        <p:spPr bwMode="auto">
          <a:xfrm>
            <a:off x="2209800" y="5541963"/>
            <a:ext cx="2411413" cy="630237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>
                  <a:alpha val="39999"/>
                </a:schemeClr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09538" indent="-1095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/>
              <a:t>Chuyển sang dùng khóa </a:t>
            </a:r>
          </a:p>
          <a:p>
            <a:pPr algn="ctr" eaLnBrk="1" hangingPunct="1"/>
            <a:r>
              <a:rPr lang="en-US" sz="1400" b="1"/>
              <a:t>suy ra từ secret</a:t>
            </a:r>
            <a:r>
              <a:rPr lang="en-US" sz="1400" b="1" baseline="-25000"/>
              <a:t>c</a:t>
            </a:r>
          </a:p>
        </p:txBody>
      </p:sp>
      <p:sp>
        <p:nvSpPr>
          <p:cNvPr id="958477" name="Text Box 13"/>
          <p:cNvSpPr txBox="1">
            <a:spLocks noChangeArrowheads="1"/>
          </p:cNvSpPr>
          <p:nvPr/>
        </p:nvSpPr>
        <p:spPr bwMode="auto">
          <a:xfrm>
            <a:off x="2832100" y="4114800"/>
            <a:ext cx="3667125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Nếu giao thức chính xác, từ lúc này, 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 và S cùng chia sẽ khóa bí mật chung</a:t>
            </a:r>
          </a:p>
        </p:txBody>
      </p:sp>
      <p:sp>
        <p:nvSpPr>
          <p:cNvPr id="958478" name="Line 14"/>
          <p:cNvSpPr>
            <a:spLocks noChangeShapeType="1"/>
          </p:cNvSpPr>
          <p:nvPr/>
        </p:nvSpPr>
        <p:spPr bwMode="auto">
          <a:xfrm flipV="1">
            <a:off x="4572000" y="3886200"/>
            <a:ext cx="2324100" cy="0"/>
          </a:xfrm>
          <a:prstGeom prst="line">
            <a:avLst/>
          </a:prstGeom>
          <a:noFill/>
          <a:ln w="50800" cap="rnd">
            <a:solidFill>
              <a:srgbClr val="FF99FF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8479" name="Text Box 15"/>
          <p:cNvSpPr txBox="1">
            <a:spLocks noChangeArrowheads="1"/>
          </p:cNvSpPr>
          <p:nvPr/>
        </p:nvSpPr>
        <p:spPr bwMode="auto">
          <a:xfrm>
            <a:off x="2557463" y="3657600"/>
            <a:ext cx="1938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{Version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,Secret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}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Ks</a:t>
            </a:r>
          </a:p>
        </p:txBody>
      </p:sp>
      <p:sp>
        <p:nvSpPr>
          <p:cNvPr id="958480" name="Line 16"/>
          <p:cNvSpPr>
            <a:spLocks noChangeShapeType="1"/>
          </p:cNvSpPr>
          <p:nvPr/>
        </p:nvSpPr>
        <p:spPr bwMode="auto">
          <a:xfrm>
            <a:off x="2590800" y="3505200"/>
            <a:ext cx="2514600" cy="0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8481" name="Text Box 17"/>
          <p:cNvSpPr txBox="1">
            <a:spLocks noChangeArrowheads="1"/>
          </p:cNvSpPr>
          <p:nvPr/>
        </p:nvSpPr>
        <p:spPr bwMode="auto">
          <a:xfrm>
            <a:off x="5100638" y="3321050"/>
            <a:ext cx="1833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“ServerHelloDone”</a:t>
            </a:r>
          </a:p>
        </p:txBody>
      </p:sp>
      <p:sp>
        <p:nvSpPr>
          <p:cNvPr id="958482" name="Text Box 18"/>
          <p:cNvSpPr txBox="1">
            <a:spLocks noChangeArrowheads="1"/>
          </p:cNvSpPr>
          <p:nvPr/>
        </p:nvSpPr>
        <p:spPr bwMode="auto">
          <a:xfrm>
            <a:off x="5789613" y="2940050"/>
            <a:ext cx="1144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sig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ca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(S,K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),</a:t>
            </a:r>
          </a:p>
        </p:txBody>
      </p:sp>
      <p:sp>
        <p:nvSpPr>
          <p:cNvPr id="958483" name="Line 19"/>
          <p:cNvSpPr>
            <a:spLocks noChangeShapeType="1"/>
          </p:cNvSpPr>
          <p:nvPr/>
        </p:nvSpPr>
        <p:spPr bwMode="auto">
          <a:xfrm flipV="1">
            <a:off x="2624138" y="2743200"/>
            <a:ext cx="1719262" cy="9525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8484" name="Text Box 20"/>
          <p:cNvSpPr txBox="1">
            <a:spLocks noChangeArrowheads="1"/>
          </p:cNvSpPr>
          <p:nvPr/>
        </p:nvSpPr>
        <p:spPr bwMode="auto">
          <a:xfrm>
            <a:off x="4419600" y="2571750"/>
            <a:ext cx="2513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Version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 b="1">
                <a:solidFill>
                  <a:schemeClr val="tx1"/>
                </a:solidFill>
                <a:latin typeface="Tahoma" pitchFamily="34" charset="0"/>
              </a:rPr>
              <a:t> = </a:t>
            </a:r>
            <a:r>
              <a:rPr lang="en-US" sz="1600" b="1">
                <a:solidFill>
                  <a:srgbClr val="FF7C80"/>
                </a:solidFill>
                <a:latin typeface="Tahoma" pitchFamily="34" charset="0"/>
              </a:rPr>
              <a:t>3.0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suite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</a:t>
            </a:r>
          </a:p>
        </p:txBody>
      </p:sp>
      <p:sp>
        <p:nvSpPr>
          <p:cNvPr id="958485" name="Line 21"/>
          <p:cNvSpPr>
            <a:spLocks noChangeShapeType="1"/>
          </p:cNvSpPr>
          <p:nvPr/>
        </p:nvSpPr>
        <p:spPr bwMode="auto">
          <a:xfrm flipV="1">
            <a:off x="5257800" y="2362200"/>
            <a:ext cx="1600200" cy="0"/>
          </a:xfrm>
          <a:prstGeom prst="line">
            <a:avLst/>
          </a:prstGeom>
          <a:noFill/>
          <a:ln w="50800" cap="rnd">
            <a:solidFill>
              <a:srgbClr val="FF99FF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8486" name="Text Box 22"/>
          <p:cNvSpPr txBox="1">
            <a:spLocks noChangeArrowheads="1"/>
          </p:cNvSpPr>
          <p:nvPr/>
        </p:nvSpPr>
        <p:spPr bwMode="auto">
          <a:xfrm>
            <a:off x="2584450" y="2178050"/>
            <a:ext cx="282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C, </a:t>
            </a:r>
            <a:r>
              <a:rPr lang="en-US" sz="1600" b="1">
                <a:solidFill>
                  <a:schemeClr val="tx1"/>
                </a:solidFill>
                <a:latin typeface="Tahoma" pitchFamily="34" charset="0"/>
              </a:rPr>
              <a:t>Version</a:t>
            </a:r>
            <a:r>
              <a:rPr lang="en-US" sz="1600" b="1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 b="1">
                <a:solidFill>
                  <a:schemeClr val="tx1"/>
                </a:solidFill>
                <a:latin typeface="Tahoma" pitchFamily="34" charset="0"/>
              </a:rPr>
              <a:t> = </a:t>
            </a:r>
            <a:r>
              <a:rPr lang="en-US" sz="1600" b="1">
                <a:solidFill>
                  <a:srgbClr val="FF7C80"/>
                </a:solidFill>
                <a:latin typeface="Tahoma" pitchFamily="34" charset="0"/>
              </a:rPr>
              <a:t>3.0</a:t>
            </a:r>
            <a:r>
              <a:rPr lang="en-US" sz="1600" b="1">
                <a:solidFill>
                  <a:schemeClr val="tx1"/>
                </a:solidFill>
                <a:latin typeface="Tahoma" pitchFamily="34" charset="0"/>
              </a:rPr>
              <a:t>,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 suite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, N</a:t>
            </a:r>
            <a:r>
              <a:rPr lang="en-US" sz="1600" baseline="-25000">
                <a:solidFill>
                  <a:schemeClr val="tx1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958487" name="Oval 23"/>
          <p:cNvSpPr>
            <a:spLocks noChangeArrowheads="1"/>
          </p:cNvSpPr>
          <p:nvPr/>
        </p:nvSpPr>
        <p:spPr bwMode="auto">
          <a:xfrm>
            <a:off x="2286000" y="2176463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958488" name="Oval 24"/>
          <p:cNvSpPr>
            <a:spLocks noChangeArrowheads="1"/>
          </p:cNvSpPr>
          <p:nvPr/>
        </p:nvSpPr>
        <p:spPr bwMode="auto">
          <a:xfrm>
            <a:off x="6858000" y="2590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2</a:t>
            </a:r>
          </a:p>
        </p:txBody>
      </p:sp>
      <p:sp>
        <p:nvSpPr>
          <p:cNvPr id="958489" name="Oval 25"/>
          <p:cNvSpPr>
            <a:spLocks noChangeArrowheads="1"/>
          </p:cNvSpPr>
          <p:nvPr/>
        </p:nvSpPr>
        <p:spPr bwMode="auto">
          <a:xfrm>
            <a:off x="6858000" y="2971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3</a:t>
            </a:r>
          </a:p>
        </p:txBody>
      </p:sp>
      <p:sp>
        <p:nvSpPr>
          <p:cNvPr id="958490" name="Line 26"/>
          <p:cNvSpPr>
            <a:spLocks noChangeShapeType="1"/>
          </p:cNvSpPr>
          <p:nvPr/>
        </p:nvSpPr>
        <p:spPr bwMode="auto">
          <a:xfrm flipV="1">
            <a:off x="2624138" y="3124200"/>
            <a:ext cx="3090862" cy="0"/>
          </a:xfrm>
          <a:prstGeom prst="line">
            <a:avLst/>
          </a:prstGeom>
          <a:noFill/>
          <a:ln w="50800" cap="rnd">
            <a:solidFill>
              <a:srgbClr val="99CCFF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8491" name="Oval 27"/>
          <p:cNvSpPr>
            <a:spLocks noChangeArrowheads="1"/>
          </p:cNvSpPr>
          <p:nvPr/>
        </p:nvSpPr>
        <p:spPr bwMode="auto">
          <a:xfrm>
            <a:off x="6858000" y="3352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4</a:t>
            </a:r>
          </a:p>
        </p:txBody>
      </p:sp>
      <p:sp>
        <p:nvSpPr>
          <p:cNvPr id="958492" name="Oval 28"/>
          <p:cNvSpPr>
            <a:spLocks noChangeArrowheads="1"/>
          </p:cNvSpPr>
          <p:nvPr/>
        </p:nvSpPr>
        <p:spPr bwMode="auto">
          <a:xfrm>
            <a:off x="2286000" y="3657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5</a:t>
            </a:r>
          </a:p>
        </p:txBody>
      </p:sp>
      <p:sp>
        <p:nvSpPr>
          <p:cNvPr id="958493" name="Text Box 29"/>
          <p:cNvSpPr txBox="1">
            <a:spLocks noChangeArrowheads="1"/>
          </p:cNvSpPr>
          <p:nvPr/>
        </p:nvSpPr>
        <p:spPr bwMode="auto">
          <a:xfrm>
            <a:off x="4953000" y="5541963"/>
            <a:ext cx="2411413" cy="630237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>
                  <a:alpha val="39999"/>
                </a:schemeClr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09538" indent="-1095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/>
              <a:t>Chuyển sang dùng khóa </a:t>
            </a:r>
          </a:p>
          <a:p>
            <a:pPr algn="ctr" eaLnBrk="1" hangingPunct="1"/>
            <a:r>
              <a:rPr lang="en-US" sz="1400" b="1"/>
              <a:t>suy ra từ secret</a:t>
            </a:r>
            <a:r>
              <a:rPr lang="en-US" sz="1400" b="1" baseline="-25000"/>
              <a:t>c</a:t>
            </a:r>
          </a:p>
        </p:txBody>
      </p:sp>
      <p:sp>
        <p:nvSpPr>
          <p:cNvPr id="958494" name="AutoShape 30"/>
          <p:cNvSpPr>
            <a:spLocks noChangeArrowheads="1"/>
          </p:cNvSpPr>
          <p:nvPr/>
        </p:nvSpPr>
        <p:spPr bwMode="auto">
          <a:xfrm>
            <a:off x="1371600" y="4648200"/>
            <a:ext cx="1524000" cy="676275"/>
          </a:xfrm>
          <a:prstGeom prst="wedgeRectCallout">
            <a:avLst>
              <a:gd name="adj1" fmla="val 62606"/>
              <a:gd name="adj2" fmla="val -151407"/>
            </a:avLst>
          </a:prstGeom>
          <a:gradFill rotWithShape="0">
            <a:gsLst>
              <a:gs pos="0">
                <a:srgbClr val="66FF33">
                  <a:gamma/>
                  <a:shade val="54118"/>
                  <a:invGamma/>
                </a:srgbClr>
              </a:gs>
              <a:gs pos="50000">
                <a:srgbClr val="66FF33">
                  <a:alpha val="39999"/>
                </a:srgbClr>
              </a:gs>
              <a:gs pos="100000">
                <a:srgbClr val="66FF33">
                  <a:gamma/>
                  <a:shade val="54118"/>
                  <a:invGamma/>
                </a:srgbClr>
              </a:gs>
            </a:gsLst>
            <a:lin ang="2700000" scaled="1"/>
          </a:gradFill>
          <a:ln w="12700" algn="ctr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09538" indent="-109538" algn="ctr" eaLnBrk="1" hangingPunct="1"/>
            <a:r>
              <a:rPr lang="en-US" sz="1400" b="1">
                <a:solidFill>
                  <a:schemeClr val="tx1"/>
                </a:solidFill>
              </a:rPr>
              <a:t>Ngăn cản</a:t>
            </a:r>
          </a:p>
          <a:p>
            <a:pPr marL="109538" indent="-109538" algn="ctr" eaLnBrk="1" hangingPunct="1"/>
            <a:r>
              <a:rPr lang="en-US" sz="1400" b="1">
                <a:solidFill>
                  <a:schemeClr val="tx1"/>
                </a:solidFill>
              </a:rPr>
              <a:t>tấn công</a:t>
            </a:r>
          </a:p>
          <a:p>
            <a:pPr marL="109538" indent="-109538" algn="ctr" eaLnBrk="1" hangingPunct="1"/>
            <a:r>
              <a:rPr lang="en-US" sz="1400" b="1">
                <a:solidFill>
                  <a:schemeClr val="tx1"/>
                </a:solidFill>
              </a:rPr>
              <a:t>dùng version cũ</a:t>
            </a:r>
          </a:p>
        </p:txBody>
      </p:sp>
      <p:sp>
        <p:nvSpPr>
          <p:cNvPr id="958495" name="AutoShape 31"/>
          <p:cNvSpPr>
            <a:spLocks noChangeArrowheads="1"/>
          </p:cNvSpPr>
          <p:nvPr/>
        </p:nvSpPr>
        <p:spPr bwMode="auto">
          <a:xfrm>
            <a:off x="3886200" y="4800600"/>
            <a:ext cx="3324225" cy="600075"/>
          </a:xfrm>
          <a:prstGeom prst="wedgeRectCallout">
            <a:avLst>
              <a:gd name="adj1" fmla="val 73116"/>
              <a:gd name="adj2" fmla="val -53704"/>
            </a:avLst>
          </a:prstGeom>
          <a:gradFill rotWithShape="0">
            <a:gsLst>
              <a:gs pos="0">
                <a:srgbClr val="66FF33">
                  <a:gamma/>
                  <a:shade val="54118"/>
                  <a:invGamma/>
                </a:srgbClr>
              </a:gs>
              <a:gs pos="50000">
                <a:srgbClr val="66FF33">
                  <a:alpha val="39999"/>
                </a:srgbClr>
              </a:gs>
              <a:gs pos="100000">
                <a:srgbClr val="66FF33">
                  <a:gamma/>
                  <a:shade val="54118"/>
                  <a:invGamma/>
                </a:srgbClr>
              </a:gs>
            </a:gsLst>
            <a:lin ang="2700000" scaled="1"/>
          </a:gradFill>
          <a:ln w="12700" algn="ctr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09538" indent="-109538" algn="ctr" eaLnBrk="1" hangingPunct="1"/>
            <a:r>
              <a:rPr lang="en-US" sz="1400" b="1">
                <a:solidFill>
                  <a:schemeClr val="tx1"/>
                </a:solidFill>
              </a:rPr>
              <a:t>Bổ sung kiểm tra version </a:t>
            </a:r>
          </a:p>
          <a:p>
            <a:pPr marL="109538" indent="-109538" algn="ctr" eaLnBrk="1" hangingPunct="1"/>
            <a:r>
              <a:rPr lang="en-US" sz="1400" b="1">
                <a:solidFill>
                  <a:schemeClr val="tx1"/>
                </a:solidFill>
              </a:rPr>
              <a:t>trùng với thông tin trong ClientHello</a:t>
            </a:r>
          </a:p>
        </p:txBody>
      </p:sp>
      <p:sp>
        <p:nvSpPr>
          <p:cNvPr id="32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081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Sự phát triển của giao thức</a:t>
            </a:r>
          </a:p>
        </p:txBody>
      </p:sp>
      <p:sp>
        <p:nvSpPr>
          <p:cNvPr id="912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141912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SSL 1.0</a:t>
            </a:r>
          </a:p>
          <a:p>
            <a:pPr lvl="1">
              <a:lnSpc>
                <a:spcPct val="80000"/>
              </a:lnSpc>
            </a:pPr>
            <a:r>
              <a:rPr lang="en-US"/>
              <a:t>Nghiên cứu nội bộ trong Netscape (~đầu 1994?)</a:t>
            </a:r>
          </a:p>
          <a:p>
            <a:pPr lvl="1">
              <a:lnSpc>
                <a:spcPct val="80000"/>
              </a:lnSpc>
            </a:pPr>
            <a:r>
              <a:rPr lang="en-US"/>
              <a:t>“Lost in the mists of time”</a:t>
            </a:r>
          </a:p>
          <a:p>
            <a:pPr>
              <a:lnSpc>
                <a:spcPct val="80000"/>
              </a:lnSpc>
            </a:pPr>
            <a:r>
              <a:rPr lang="en-US"/>
              <a:t>SSL 2.0</a:t>
            </a:r>
          </a:p>
          <a:p>
            <a:pPr lvl="1">
              <a:lnSpc>
                <a:spcPct val="80000"/>
              </a:lnSpc>
            </a:pPr>
            <a:r>
              <a:rPr lang="en-US"/>
              <a:t>Netscape công bố vào tháng 11 năm 1994</a:t>
            </a:r>
          </a:p>
          <a:p>
            <a:pPr lvl="1">
              <a:lnSpc>
                <a:spcPct val="80000"/>
              </a:lnSpc>
            </a:pPr>
            <a:r>
              <a:rPr lang="en-US"/>
              <a:t>Còn tồn tại 1 số vấn đề</a:t>
            </a:r>
          </a:p>
          <a:p>
            <a:pPr>
              <a:lnSpc>
                <a:spcPct val="80000"/>
              </a:lnSpc>
            </a:pPr>
            <a:r>
              <a:rPr lang="en-US"/>
              <a:t>SSL 3.0</a:t>
            </a:r>
          </a:p>
          <a:p>
            <a:pPr lvl="1">
              <a:lnSpc>
                <a:spcPct val="80000"/>
              </a:lnSpc>
            </a:pPr>
            <a:r>
              <a:rPr lang="en-US"/>
              <a:t>Do Netscape và Paul Kocher thiết kế (11/1996)</a:t>
            </a:r>
          </a:p>
          <a:p>
            <a:pPr>
              <a:lnSpc>
                <a:spcPct val="80000"/>
              </a:lnSpc>
            </a:pPr>
            <a:r>
              <a:rPr lang="en-US"/>
              <a:t>TLS 1.0</a:t>
            </a:r>
          </a:p>
          <a:p>
            <a:pPr lvl="1">
              <a:lnSpc>
                <a:spcPct val="80000"/>
              </a:lnSpc>
            </a:pPr>
            <a:r>
              <a:rPr lang="en-US"/>
              <a:t>Chuẩn Internet dựa trên SSL 3.0 (01/1999)</a:t>
            </a:r>
          </a:p>
          <a:p>
            <a:pPr lvl="1">
              <a:lnSpc>
                <a:spcPct val="80000"/>
              </a:lnSpc>
            </a:pPr>
            <a:r>
              <a:rPr lang="en-US"/>
              <a:t>Không hoạt động với SSL 3.0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6275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Tóm tắt</a:t>
            </a:r>
            <a:endParaRPr lang="en-US" i="1"/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3667125"/>
          </a:xfrm>
          <a:ln/>
        </p:spPr>
        <p:txBody>
          <a:bodyPr/>
          <a:lstStyle/>
          <a:p>
            <a:r>
              <a:rPr lang="en-US"/>
              <a:t>A = protocol cơ bản</a:t>
            </a:r>
          </a:p>
          <a:p>
            <a:r>
              <a:rPr lang="en-US"/>
              <a:t>C = A + certificate của public key</a:t>
            </a:r>
          </a:p>
          <a:p>
            <a:pPr lvl="2"/>
            <a:r>
              <a:rPr lang="en-US"/>
              <a:t>Authentication cho client và server</a:t>
            </a:r>
          </a:p>
          <a:p>
            <a:r>
              <a:rPr lang="en-US"/>
              <a:t>E = C + thông điệp Xác nhận ( Finished)</a:t>
            </a:r>
          </a:p>
          <a:p>
            <a:pPr lvl="2"/>
            <a:r>
              <a:rPr lang="en-US"/>
              <a:t>Ngăn cản việc tấn công “lừa” server chọn version cũ hay các giải thuật yếu </a:t>
            </a:r>
          </a:p>
          <a:p>
            <a:r>
              <a:rPr lang="en-US"/>
              <a:t>F = E + Thông tin ngẫu nhiên (nonse)</a:t>
            </a:r>
          </a:p>
          <a:p>
            <a:pPr lvl="2"/>
            <a:r>
              <a:rPr lang="en-US"/>
              <a:t>Ngăn cản replay attack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8786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6" name="Group 26"/>
          <p:cNvGrpSpPr>
            <a:grpSpLocks/>
          </p:cNvGrpSpPr>
          <p:nvPr/>
        </p:nvGrpSpPr>
        <p:grpSpPr bwMode="auto">
          <a:xfrm>
            <a:off x="7105650" y="1284288"/>
            <a:ext cx="1885950" cy="5076825"/>
            <a:chOff x="4188" y="809"/>
            <a:chExt cx="1188" cy="3198"/>
          </a:xfrm>
        </p:grpSpPr>
        <p:sp>
          <p:nvSpPr>
            <p:cNvPr id="952347" name="Oval 27"/>
            <p:cNvSpPr>
              <a:spLocks noChangeArrowheads="1"/>
            </p:cNvSpPr>
            <p:nvPr/>
          </p:nvSpPr>
          <p:spPr bwMode="auto">
            <a:xfrm rot="16200000">
              <a:off x="3183" y="1814"/>
              <a:ext cx="3198" cy="1188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48" name="Text Box 28"/>
            <p:cNvSpPr txBox="1">
              <a:spLocks noChangeArrowheads="1"/>
            </p:cNvSpPr>
            <p:nvPr/>
          </p:nvSpPr>
          <p:spPr bwMode="auto">
            <a:xfrm>
              <a:off x="4416" y="1115"/>
              <a:ext cx="8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Server</a:t>
              </a:r>
            </a:p>
          </p:txBody>
        </p:sp>
        <p:pic>
          <p:nvPicPr>
            <p:cNvPr id="952349" name="Picture 29" descr="SQL s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1776"/>
              <a:ext cx="741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2350" name="Group 30"/>
          <p:cNvGrpSpPr>
            <a:grpSpLocks/>
          </p:cNvGrpSpPr>
          <p:nvPr/>
        </p:nvGrpSpPr>
        <p:grpSpPr bwMode="auto">
          <a:xfrm>
            <a:off x="33338" y="1273175"/>
            <a:ext cx="2024062" cy="5076825"/>
            <a:chOff x="21" y="802"/>
            <a:chExt cx="1275" cy="3198"/>
          </a:xfrm>
        </p:grpSpPr>
        <p:sp>
          <p:nvSpPr>
            <p:cNvPr id="952351" name="Oval 31"/>
            <p:cNvSpPr>
              <a:spLocks noChangeArrowheads="1"/>
            </p:cNvSpPr>
            <p:nvPr/>
          </p:nvSpPr>
          <p:spPr bwMode="auto">
            <a:xfrm rot="16200000">
              <a:off x="-940" y="1763"/>
              <a:ext cx="3198" cy="1275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52" name="Text Box 32"/>
            <p:cNvSpPr txBox="1">
              <a:spLocks noChangeArrowheads="1"/>
            </p:cNvSpPr>
            <p:nvPr/>
          </p:nvSpPr>
          <p:spPr bwMode="auto">
            <a:xfrm>
              <a:off x="288" y="1115"/>
              <a:ext cx="7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Client</a:t>
              </a:r>
            </a:p>
          </p:txBody>
        </p:sp>
        <p:pic>
          <p:nvPicPr>
            <p:cNvPr id="952353" name="Picture 33" descr="PC 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1872"/>
              <a:ext cx="1208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Phát hiện sự bất thường bằng Finished</a:t>
            </a:r>
          </a:p>
        </p:txBody>
      </p:sp>
      <p:sp>
        <p:nvSpPr>
          <p:cNvPr id="952325" name="Line 5"/>
          <p:cNvSpPr>
            <a:spLocks noChangeShapeType="1"/>
          </p:cNvSpPr>
          <p:nvPr/>
        </p:nvSpPr>
        <p:spPr bwMode="auto">
          <a:xfrm>
            <a:off x="2171700" y="2416175"/>
            <a:ext cx="50800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28" name="Line 8"/>
          <p:cNvSpPr>
            <a:spLocks noChangeShapeType="1"/>
          </p:cNvSpPr>
          <p:nvPr/>
        </p:nvSpPr>
        <p:spPr bwMode="auto">
          <a:xfrm flipV="1">
            <a:off x="2171700" y="3065463"/>
            <a:ext cx="5054600" cy="11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29" name="Line 9"/>
          <p:cNvSpPr>
            <a:spLocks noChangeShapeType="1"/>
          </p:cNvSpPr>
          <p:nvPr/>
        </p:nvSpPr>
        <p:spPr bwMode="auto">
          <a:xfrm flipV="1">
            <a:off x="2171700" y="5478463"/>
            <a:ext cx="1028700" cy="11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30" name="Line 10"/>
          <p:cNvSpPr>
            <a:spLocks noChangeShapeType="1"/>
          </p:cNvSpPr>
          <p:nvPr/>
        </p:nvSpPr>
        <p:spPr bwMode="auto">
          <a:xfrm>
            <a:off x="6235700" y="4816475"/>
            <a:ext cx="1016000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31" name="Line 11"/>
          <p:cNvSpPr>
            <a:spLocks noChangeShapeType="1"/>
          </p:cNvSpPr>
          <p:nvPr/>
        </p:nvSpPr>
        <p:spPr bwMode="auto">
          <a:xfrm flipV="1">
            <a:off x="2171700" y="4754563"/>
            <a:ext cx="1028700" cy="11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32" name="Line 12"/>
          <p:cNvSpPr>
            <a:spLocks noChangeShapeType="1"/>
          </p:cNvSpPr>
          <p:nvPr/>
        </p:nvSpPr>
        <p:spPr bwMode="auto">
          <a:xfrm>
            <a:off x="6261100" y="5464175"/>
            <a:ext cx="1016000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33" name="Line 13"/>
          <p:cNvSpPr>
            <a:spLocks noChangeShapeType="1"/>
          </p:cNvSpPr>
          <p:nvPr/>
        </p:nvSpPr>
        <p:spPr bwMode="auto">
          <a:xfrm flipV="1">
            <a:off x="2095500" y="3924300"/>
            <a:ext cx="52959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34" name="Text Box 14"/>
          <p:cNvSpPr txBox="1">
            <a:spLocks noChangeArrowheads="1"/>
          </p:cNvSpPr>
          <p:nvPr/>
        </p:nvSpPr>
        <p:spPr bwMode="auto">
          <a:xfrm>
            <a:off x="3813175" y="1804988"/>
            <a:ext cx="177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FF33"/>
                </a:solidFill>
                <a:effectLst/>
              </a:rPr>
              <a:t>… Suite</a:t>
            </a:r>
            <a:r>
              <a:rPr lang="en-US" sz="2400" baseline="-25000">
                <a:solidFill>
                  <a:srgbClr val="66FF33"/>
                </a:solidFill>
                <a:effectLst/>
              </a:rPr>
              <a:t>C </a:t>
            </a:r>
            <a:r>
              <a:rPr lang="en-US" sz="2400">
                <a:solidFill>
                  <a:srgbClr val="66FF33"/>
                </a:solidFill>
                <a:effectLst/>
              </a:rPr>
              <a:t>…</a:t>
            </a:r>
          </a:p>
        </p:txBody>
      </p:sp>
      <p:sp>
        <p:nvSpPr>
          <p:cNvPr id="952335" name="Text Box 15"/>
          <p:cNvSpPr txBox="1">
            <a:spLocks noChangeArrowheads="1"/>
          </p:cNvSpPr>
          <p:nvPr/>
        </p:nvSpPr>
        <p:spPr bwMode="auto">
          <a:xfrm>
            <a:off x="3819525" y="2541588"/>
            <a:ext cx="176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FF33"/>
                </a:solidFill>
                <a:effectLst/>
              </a:rPr>
              <a:t>… Suite</a:t>
            </a:r>
            <a:r>
              <a:rPr lang="en-US" sz="2400" baseline="-25000">
                <a:solidFill>
                  <a:srgbClr val="66FF33"/>
                </a:solidFill>
                <a:effectLst/>
              </a:rPr>
              <a:t>S </a:t>
            </a:r>
            <a:r>
              <a:rPr lang="en-US" sz="2400">
                <a:solidFill>
                  <a:srgbClr val="66FF33"/>
                </a:solidFill>
                <a:effectLst/>
              </a:rPr>
              <a:t>…</a:t>
            </a:r>
          </a:p>
        </p:txBody>
      </p:sp>
      <p:sp>
        <p:nvSpPr>
          <p:cNvPr id="952336" name="Text Box 16"/>
          <p:cNvSpPr txBox="1">
            <a:spLocks noChangeArrowheads="1"/>
          </p:cNvSpPr>
          <p:nvPr/>
        </p:nvSpPr>
        <p:spPr bwMode="auto">
          <a:xfrm>
            <a:off x="4518025" y="30495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FF33"/>
                </a:solidFill>
                <a:effectLst/>
              </a:rPr>
              <a:t>…</a:t>
            </a:r>
          </a:p>
        </p:txBody>
      </p:sp>
      <p:sp>
        <p:nvSpPr>
          <p:cNvPr id="952338" name="Text Box 18"/>
          <p:cNvSpPr txBox="1">
            <a:spLocks noChangeArrowheads="1"/>
          </p:cNvSpPr>
          <p:nvPr/>
        </p:nvSpPr>
        <p:spPr bwMode="auto">
          <a:xfrm>
            <a:off x="2511425" y="4256088"/>
            <a:ext cx="1338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FF33"/>
                </a:solidFill>
                <a:effectLst/>
              </a:rPr>
              <a:t>Finished</a:t>
            </a:r>
          </a:p>
        </p:txBody>
      </p:sp>
      <p:sp>
        <p:nvSpPr>
          <p:cNvPr id="952339" name="Text Box 19"/>
          <p:cNvSpPr txBox="1">
            <a:spLocks noChangeArrowheads="1"/>
          </p:cNvSpPr>
          <p:nvPr/>
        </p:nvSpPr>
        <p:spPr bwMode="auto">
          <a:xfrm>
            <a:off x="5394325" y="4268788"/>
            <a:ext cx="1338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FF33"/>
                </a:solidFill>
                <a:effectLst/>
              </a:rPr>
              <a:t>Finished</a:t>
            </a:r>
          </a:p>
        </p:txBody>
      </p:sp>
      <p:sp>
        <p:nvSpPr>
          <p:cNvPr id="952340" name="Text Box 20"/>
          <p:cNvSpPr txBox="1">
            <a:spLocks noChangeArrowheads="1"/>
          </p:cNvSpPr>
          <p:nvPr/>
        </p:nvSpPr>
        <p:spPr bwMode="auto">
          <a:xfrm>
            <a:off x="2652713" y="49911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66FF33"/>
                </a:solidFill>
                <a:effectLst/>
              </a:rPr>
              <a:t>data</a:t>
            </a:r>
          </a:p>
        </p:txBody>
      </p:sp>
      <p:sp>
        <p:nvSpPr>
          <p:cNvPr id="952341" name="Text Box 21"/>
          <p:cNvSpPr txBox="1">
            <a:spLocks noChangeArrowheads="1"/>
          </p:cNvSpPr>
          <p:nvPr/>
        </p:nvSpPr>
        <p:spPr bwMode="auto">
          <a:xfrm>
            <a:off x="5670550" y="503872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66FF33"/>
                </a:solidFill>
                <a:effectLst/>
              </a:rPr>
              <a:t>data</a:t>
            </a:r>
          </a:p>
        </p:txBody>
      </p:sp>
      <p:sp>
        <p:nvSpPr>
          <p:cNvPr id="952342" name="Text Box 22"/>
          <p:cNvSpPr txBox="1">
            <a:spLocks noChangeArrowheads="1"/>
          </p:cNvSpPr>
          <p:nvPr/>
        </p:nvSpPr>
        <p:spPr bwMode="auto">
          <a:xfrm>
            <a:off x="2540000" y="4191000"/>
            <a:ext cx="6985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solidFill>
                  <a:srgbClr val="FF3300"/>
                </a:solidFill>
                <a:effectLst/>
              </a:rPr>
              <a:t>X</a:t>
            </a:r>
            <a:endParaRPr lang="en-US" sz="6000">
              <a:solidFill>
                <a:srgbClr val="FF3300"/>
              </a:solidFill>
              <a:effectLst/>
            </a:endParaRPr>
          </a:p>
        </p:txBody>
      </p:sp>
      <p:sp>
        <p:nvSpPr>
          <p:cNvPr id="952343" name="Text Box 23"/>
          <p:cNvSpPr txBox="1">
            <a:spLocks noChangeArrowheads="1"/>
          </p:cNvSpPr>
          <p:nvPr/>
        </p:nvSpPr>
        <p:spPr bwMode="auto">
          <a:xfrm>
            <a:off x="6045200" y="4165600"/>
            <a:ext cx="6985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solidFill>
                  <a:srgbClr val="FF3300"/>
                </a:solidFill>
                <a:effectLst/>
              </a:rPr>
              <a:t>X</a:t>
            </a:r>
            <a:endParaRPr lang="en-US" sz="6000">
              <a:solidFill>
                <a:srgbClr val="FF3300"/>
              </a:solidFill>
              <a:effectLst/>
            </a:endParaRPr>
          </a:p>
        </p:txBody>
      </p:sp>
      <p:sp>
        <p:nvSpPr>
          <p:cNvPr id="952344" name="Text Box 24"/>
          <p:cNvSpPr txBox="1">
            <a:spLocks noChangeArrowheads="1"/>
          </p:cNvSpPr>
          <p:nvPr/>
        </p:nvSpPr>
        <p:spPr bwMode="auto">
          <a:xfrm rot="-1237119">
            <a:off x="3752850" y="1782763"/>
            <a:ext cx="210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1">
                <a:solidFill>
                  <a:srgbClr val="FF3300"/>
                </a:solidFill>
                <a:effectLst/>
              </a:rPr>
              <a:t>Sửa đổi</a:t>
            </a:r>
            <a:endParaRPr lang="en-US" sz="6000">
              <a:solidFill>
                <a:srgbClr val="FF3300"/>
              </a:solidFill>
              <a:effectLst/>
            </a:endParaRPr>
          </a:p>
        </p:txBody>
      </p:sp>
      <p:sp>
        <p:nvSpPr>
          <p:cNvPr id="952345" name="Text Box 25"/>
          <p:cNvSpPr txBox="1">
            <a:spLocks noChangeArrowheads="1"/>
          </p:cNvSpPr>
          <p:nvPr/>
        </p:nvSpPr>
        <p:spPr bwMode="auto">
          <a:xfrm rot="-1237119">
            <a:off x="3930650" y="2557463"/>
            <a:ext cx="210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1">
                <a:solidFill>
                  <a:srgbClr val="FF3300"/>
                </a:solidFill>
                <a:effectLst/>
              </a:rPr>
              <a:t>Sửa đổi</a:t>
            </a:r>
            <a:endParaRPr lang="en-US" sz="6000">
              <a:solidFill>
                <a:srgbClr val="FF3300"/>
              </a:solidFill>
              <a:effectLst/>
            </a:endParaRPr>
          </a:p>
        </p:txBody>
      </p:sp>
      <p:sp>
        <p:nvSpPr>
          <p:cNvPr id="952355" name="Text Box 35"/>
          <p:cNvSpPr txBox="1">
            <a:spLocks noChangeArrowheads="1"/>
          </p:cNvSpPr>
          <p:nvPr/>
        </p:nvSpPr>
        <p:spPr bwMode="auto">
          <a:xfrm>
            <a:off x="2603500" y="3719513"/>
            <a:ext cx="41783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effectLst/>
              </a:rPr>
              <a:t>Chuyển sang dùng chung giải thuật</a:t>
            </a:r>
          </a:p>
        </p:txBody>
      </p:sp>
      <p:sp>
        <p:nvSpPr>
          <p:cNvPr id="31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6951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4414" name="Group 46"/>
          <p:cNvGrpSpPr>
            <a:grpSpLocks/>
          </p:cNvGrpSpPr>
          <p:nvPr/>
        </p:nvGrpSpPr>
        <p:grpSpPr bwMode="auto">
          <a:xfrm>
            <a:off x="7105650" y="1284288"/>
            <a:ext cx="1885950" cy="5076825"/>
            <a:chOff x="4188" y="809"/>
            <a:chExt cx="1188" cy="3198"/>
          </a:xfrm>
        </p:grpSpPr>
        <p:sp>
          <p:nvSpPr>
            <p:cNvPr id="954406" name="Oval 38"/>
            <p:cNvSpPr>
              <a:spLocks noChangeArrowheads="1"/>
            </p:cNvSpPr>
            <p:nvPr/>
          </p:nvSpPr>
          <p:spPr bwMode="auto">
            <a:xfrm rot="16200000">
              <a:off x="3183" y="1814"/>
              <a:ext cx="3198" cy="1188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407" name="Text Box 39"/>
            <p:cNvSpPr txBox="1">
              <a:spLocks noChangeArrowheads="1"/>
            </p:cNvSpPr>
            <p:nvPr/>
          </p:nvSpPr>
          <p:spPr bwMode="auto">
            <a:xfrm>
              <a:off x="4416" y="1115"/>
              <a:ext cx="8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Server</a:t>
              </a:r>
            </a:p>
          </p:txBody>
        </p:sp>
        <p:pic>
          <p:nvPicPr>
            <p:cNvPr id="954410" name="Picture 42" descr="SQL s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1776"/>
              <a:ext cx="741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4413" name="Group 45"/>
          <p:cNvGrpSpPr>
            <a:grpSpLocks/>
          </p:cNvGrpSpPr>
          <p:nvPr/>
        </p:nvGrpSpPr>
        <p:grpSpPr bwMode="auto">
          <a:xfrm>
            <a:off x="33338" y="1273175"/>
            <a:ext cx="2024062" cy="5076825"/>
            <a:chOff x="21" y="802"/>
            <a:chExt cx="1275" cy="3198"/>
          </a:xfrm>
        </p:grpSpPr>
        <p:sp>
          <p:nvSpPr>
            <p:cNvPr id="954398" name="Oval 30"/>
            <p:cNvSpPr>
              <a:spLocks noChangeArrowheads="1"/>
            </p:cNvSpPr>
            <p:nvPr/>
          </p:nvSpPr>
          <p:spPr bwMode="auto">
            <a:xfrm rot="16200000">
              <a:off x="-940" y="1763"/>
              <a:ext cx="3198" cy="1275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99" name="Text Box 31"/>
            <p:cNvSpPr txBox="1">
              <a:spLocks noChangeArrowheads="1"/>
            </p:cNvSpPr>
            <p:nvPr/>
          </p:nvSpPr>
          <p:spPr bwMode="auto">
            <a:xfrm>
              <a:off x="288" y="1115"/>
              <a:ext cx="7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Client</a:t>
              </a:r>
            </a:p>
          </p:txBody>
        </p:sp>
        <p:pic>
          <p:nvPicPr>
            <p:cNvPr id="954409" name="Picture 41" descr="PC 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1872"/>
              <a:ext cx="1208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dụ: Version Rollback Attack</a:t>
            </a:r>
          </a:p>
        </p:txBody>
      </p:sp>
      <p:sp>
        <p:nvSpPr>
          <p:cNvPr id="954373" name="Line 5"/>
          <p:cNvSpPr>
            <a:spLocks noChangeShapeType="1"/>
          </p:cNvSpPr>
          <p:nvPr/>
        </p:nvSpPr>
        <p:spPr bwMode="auto">
          <a:xfrm>
            <a:off x="2082800" y="2603500"/>
            <a:ext cx="50800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4376" name="Line 8"/>
          <p:cNvSpPr>
            <a:spLocks noChangeShapeType="1"/>
          </p:cNvSpPr>
          <p:nvPr/>
        </p:nvSpPr>
        <p:spPr bwMode="auto">
          <a:xfrm flipV="1">
            <a:off x="2082800" y="3252788"/>
            <a:ext cx="5054600" cy="11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4377" name="Line 9"/>
          <p:cNvSpPr>
            <a:spLocks noChangeShapeType="1"/>
          </p:cNvSpPr>
          <p:nvPr/>
        </p:nvSpPr>
        <p:spPr bwMode="auto">
          <a:xfrm flipV="1">
            <a:off x="2006600" y="5875338"/>
            <a:ext cx="1028700" cy="11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4378" name="Line 10"/>
          <p:cNvSpPr>
            <a:spLocks noChangeShapeType="1"/>
          </p:cNvSpPr>
          <p:nvPr/>
        </p:nvSpPr>
        <p:spPr bwMode="auto">
          <a:xfrm>
            <a:off x="6061075" y="4822825"/>
            <a:ext cx="1016000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4379" name="Line 11"/>
          <p:cNvSpPr>
            <a:spLocks noChangeShapeType="1"/>
          </p:cNvSpPr>
          <p:nvPr/>
        </p:nvSpPr>
        <p:spPr bwMode="auto">
          <a:xfrm flipV="1">
            <a:off x="1997075" y="4779963"/>
            <a:ext cx="1047750" cy="301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4380" name="Line 12"/>
          <p:cNvSpPr>
            <a:spLocks noChangeShapeType="1"/>
          </p:cNvSpPr>
          <p:nvPr/>
        </p:nvSpPr>
        <p:spPr bwMode="auto">
          <a:xfrm>
            <a:off x="6096000" y="5861050"/>
            <a:ext cx="1016000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4381" name="Text Box 13"/>
          <p:cNvSpPr txBox="1">
            <a:spLocks noChangeArrowheads="1"/>
          </p:cNvSpPr>
          <p:nvPr/>
        </p:nvSpPr>
        <p:spPr bwMode="auto">
          <a:xfrm>
            <a:off x="2495550" y="2049463"/>
            <a:ext cx="395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FF33"/>
                </a:solidFill>
                <a:effectLst/>
              </a:rPr>
              <a:t>SessionId, Ver</a:t>
            </a:r>
            <a:r>
              <a:rPr lang="en-US" sz="2400" baseline="-25000">
                <a:solidFill>
                  <a:srgbClr val="66FF33"/>
                </a:solidFill>
                <a:effectLst/>
              </a:rPr>
              <a:t>C</a:t>
            </a:r>
            <a:r>
              <a:rPr lang="en-US" sz="2400">
                <a:solidFill>
                  <a:srgbClr val="66FF33"/>
                </a:solidFill>
                <a:effectLst/>
              </a:rPr>
              <a:t>=</a:t>
            </a:r>
            <a:r>
              <a:rPr lang="en-US" sz="2400">
                <a:solidFill>
                  <a:schemeClr val="accent2"/>
                </a:solidFill>
                <a:effectLst/>
              </a:rPr>
              <a:t> </a:t>
            </a:r>
            <a:r>
              <a:rPr lang="en-US" sz="2400" b="1">
                <a:solidFill>
                  <a:srgbClr val="FF3300"/>
                </a:solidFill>
                <a:effectLst/>
              </a:rPr>
              <a:t>2.0</a:t>
            </a:r>
            <a:r>
              <a:rPr lang="en-US" sz="2400">
                <a:solidFill>
                  <a:srgbClr val="66FF33"/>
                </a:solidFill>
                <a:effectLst/>
              </a:rPr>
              <a:t>, N</a:t>
            </a:r>
            <a:r>
              <a:rPr lang="en-US" sz="2400" baseline="-25000">
                <a:solidFill>
                  <a:srgbClr val="66FF33"/>
                </a:solidFill>
                <a:effectLst/>
              </a:rPr>
              <a:t>C</a:t>
            </a:r>
            <a:r>
              <a:rPr lang="en-US" sz="2400">
                <a:solidFill>
                  <a:srgbClr val="66FF33"/>
                </a:solidFill>
                <a:effectLst/>
              </a:rPr>
              <a:t>, ...</a:t>
            </a:r>
          </a:p>
        </p:txBody>
      </p:sp>
      <p:sp>
        <p:nvSpPr>
          <p:cNvPr id="954382" name="Text Box 14"/>
          <p:cNvSpPr txBox="1">
            <a:spLocks noChangeArrowheads="1"/>
          </p:cNvSpPr>
          <p:nvPr/>
        </p:nvSpPr>
        <p:spPr bwMode="auto">
          <a:xfrm>
            <a:off x="2317750" y="3786188"/>
            <a:ext cx="1338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FF33"/>
                </a:solidFill>
                <a:effectLst/>
              </a:rPr>
              <a:t>Finished</a:t>
            </a:r>
          </a:p>
        </p:txBody>
      </p:sp>
      <p:sp>
        <p:nvSpPr>
          <p:cNvPr id="954383" name="Text Box 15"/>
          <p:cNvSpPr txBox="1">
            <a:spLocks noChangeArrowheads="1"/>
          </p:cNvSpPr>
          <p:nvPr/>
        </p:nvSpPr>
        <p:spPr bwMode="auto">
          <a:xfrm>
            <a:off x="5067300" y="3798888"/>
            <a:ext cx="1338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FF33"/>
                </a:solidFill>
                <a:effectLst/>
              </a:rPr>
              <a:t>Finished</a:t>
            </a:r>
          </a:p>
        </p:txBody>
      </p:sp>
      <p:sp>
        <p:nvSpPr>
          <p:cNvPr id="954384" name="Text Box 16"/>
          <p:cNvSpPr txBox="1">
            <a:spLocks noChangeArrowheads="1"/>
          </p:cNvSpPr>
          <p:nvPr/>
        </p:nvSpPr>
        <p:spPr bwMode="auto">
          <a:xfrm>
            <a:off x="2487613" y="538797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66FF33"/>
                </a:solidFill>
                <a:effectLst/>
              </a:rPr>
              <a:t>data</a:t>
            </a:r>
          </a:p>
        </p:txBody>
      </p:sp>
      <p:sp>
        <p:nvSpPr>
          <p:cNvPr id="954385" name="Text Box 17"/>
          <p:cNvSpPr txBox="1">
            <a:spLocks noChangeArrowheads="1"/>
          </p:cNvSpPr>
          <p:nvPr/>
        </p:nvSpPr>
        <p:spPr bwMode="auto">
          <a:xfrm>
            <a:off x="5457825" y="543242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66FF33"/>
                </a:solidFill>
                <a:effectLst/>
              </a:rPr>
              <a:t>data</a:t>
            </a:r>
          </a:p>
        </p:txBody>
      </p:sp>
      <p:sp>
        <p:nvSpPr>
          <p:cNvPr id="954386" name="Text Box 18"/>
          <p:cNvSpPr txBox="1">
            <a:spLocks noChangeArrowheads="1"/>
          </p:cNvSpPr>
          <p:nvPr/>
        </p:nvSpPr>
        <p:spPr bwMode="auto">
          <a:xfrm>
            <a:off x="3381375" y="2763838"/>
            <a:ext cx="242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FF33"/>
                </a:solidFill>
                <a:effectLst/>
              </a:rPr>
              <a:t>Ver</a:t>
            </a:r>
            <a:r>
              <a:rPr lang="en-US" sz="2400" baseline="-25000">
                <a:solidFill>
                  <a:srgbClr val="66FF33"/>
                </a:solidFill>
                <a:effectLst/>
              </a:rPr>
              <a:t>S</a:t>
            </a:r>
            <a:r>
              <a:rPr lang="en-US" sz="2400">
                <a:solidFill>
                  <a:srgbClr val="66FF33"/>
                </a:solidFill>
                <a:effectLst/>
              </a:rPr>
              <a:t>=</a:t>
            </a:r>
            <a:r>
              <a:rPr lang="en-US" sz="2400">
                <a:solidFill>
                  <a:schemeClr val="accent2"/>
                </a:solidFill>
                <a:effectLst/>
              </a:rPr>
              <a:t> </a:t>
            </a:r>
            <a:r>
              <a:rPr lang="en-US" sz="2400">
                <a:solidFill>
                  <a:srgbClr val="FF3300"/>
                </a:solidFill>
                <a:effectLst/>
              </a:rPr>
              <a:t>2.0</a:t>
            </a:r>
            <a:r>
              <a:rPr lang="en-US" sz="2400">
                <a:solidFill>
                  <a:srgbClr val="66FF33"/>
                </a:solidFill>
                <a:effectLst/>
              </a:rPr>
              <a:t>, N</a:t>
            </a:r>
            <a:r>
              <a:rPr lang="en-US" sz="2400" baseline="-25000">
                <a:solidFill>
                  <a:srgbClr val="66FF33"/>
                </a:solidFill>
                <a:effectLst/>
              </a:rPr>
              <a:t>S</a:t>
            </a:r>
            <a:r>
              <a:rPr lang="en-US" sz="2400">
                <a:solidFill>
                  <a:srgbClr val="66FF33"/>
                </a:solidFill>
                <a:effectLst/>
              </a:rPr>
              <a:t>, ...</a:t>
            </a:r>
          </a:p>
        </p:txBody>
      </p:sp>
      <p:sp>
        <p:nvSpPr>
          <p:cNvPr id="954387" name="Text Box 19"/>
          <p:cNvSpPr txBox="1">
            <a:spLocks noChangeArrowheads="1"/>
          </p:cNvSpPr>
          <p:nvPr/>
        </p:nvSpPr>
        <p:spPr bwMode="auto">
          <a:xfrm>
            <a:off x="5346700" y="3387725"/>
            <a:ext cx="6985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solidFill>
                  <a:srgbClr val="FF3300"/>
                </a:solidFill>
                <a:effectLst/>
              </a:rPr>
              <a:t>X</a:t>
            </a:r>
            <a:endParaRPr lang="en-US" sz="6000">
              <a:solidFill>
                <a:srgbClr val="FF3300"/>
              </a:solidFill>
              <a:effectLst/>
            </a:endParaRPr>
          </a:p>
        </p:txBody>
      </p:sp>
      <p:sp>
        <p:nvSpPr>
          <p:cNvPr id="954388" name="Text Box 20"/>
          <p:cNvSpPr txBox="1">
            <a:spLocks noChangeArrowheads="1"/>
          </p:cNvSpPr>
          <p:nvPr/>
        </p:nvSpPr>
        <p:spPr bwMode="auto">
          <a:xfrm>
            <a:off x="2879725" y="3406775"/>
            <a:ext cx="6985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solidFill>
                  <a:srgbClr val="FF3300"/>
                </a:solidFill>
                <a:effectLst/>
              </a:rPr>
              <a:t>X</a:t>
            </a:r>
            <a:endParaRPr lang="en-US" sz="6000">
              <a:solidFill>
                <a:srgbClr val="FF3300"/>
              </a:solidFill>
              <a:effectLst/>
            </a:endParaRPr>
          </a:p>
        </p:txBody>
      </p:sp>
      <p:sp>
        <p:nvSpPr>
          <p:cNvPr id="954389" name="AutoShape 21"/>
          <p:cNvSpPr>
            <a:spLocks noChangeArrowheads="1"/>
          </p:cNvSpPr>
          <p:nvPr/>
        </p:nvSpPr>
        <p:spPr bwMode="auto">
          <a:xfrm>
            <a:off x="4727575" y="1758950"/>
            <a:ext cx="1009650" cy="981075"/>
          </a:xfrm>
          <a:prstGeom prst="irregularSeal2">
            <a:avLst/>
          </a:prstGeom>
          <a:noFill/>
          <a:ln w="1905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4390" name="Text Box 22"/>
          <p:cNvSpPr txBox="1">
            <a:spLocks noChangeArrowheads="1"/>
          </p:cNvSpPr>
          <p:nvPr/>
        </p:nvSpPr>
        <p:spPr bwMode="auto">
          <a:xfrm>
            <a:off x="2333625" y="4202113"/>
            <a:ext cx="1905000" cy="457200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>
                  <a:alpha val="39999"/>
                </a:schemeClr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09538" indent="-1095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>
                <a:effectLst/>
              </a:rPr>
              <a:t>{ N</a:t>
            </a:r>
            <a:r>
              <a:rPr lang="en-US" sz="1400" b="1" baseline="-25000">
                <a:effectLst/>
              </a:rPr>
              <a:t>S</a:t>
            </a:r>
            <a:r>
              <a:rPr lang="en-US" sz="1400" b="1">
                <a:effectLst/>
              </a:rPr>
              <a:t> } SecretKey</a:t>
            </a:r>
          </a:p>
        </p:txBody>
      </p:sp>
      <p:sp>
        <p:nvSpPr>
          <p:cNvPr id="954391" name="Text Box 23"/>
          <p:cNvSpPr txBox="1">
            <a:spLocks noChangeArrowheads="1"/>
          </p:cNvSpPr>
          <p:nvPr/>
        </p:nvSpPr>
        <p:spPr bwMode="auto">
          <a:xfrm>
            <a:off x="5067300" y="4249738"/>
            <a:ext cx="1916113" cy="457200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>
                  <a:alpha val="39999"/>
                </a:schemeClr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09538" indent="-1095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>
                <a:effectLst/>
              </a:rPr>
              <a:t>{ N</a:t>
            </a:r>
            <a:r>
              <a:rPr lang="en-US" sz="1400" b="1" baseline="-25000">
                <a:effectLst/>
              </a:rPr>
              <a:t>C</a:t>
            </a:r>
            <a:r>
              <a:rPr lang="en-US" sz="1400" b="1">
                <a:effectLst/>
              </a:rPr>
              <a:t> } SecretKey</a:t>
            </a:r>
          </a:p>
        </p:txBody>
      </p:sp>
      <p:sp>
        <p:nvSpPr>
          <p:cNvPr id="954400" name="Text Box 32"/>
          <p:cNvSpPr txBox="1">
            <a:spLocks noChangeArrowheads="1"/>
          </p:cNvSpPr>
          <p:nvPr/>
        </p:nvSpPr>
        <p:spPr bwMode="auto">
          <a:xfrm>
            <a:off x="1365250" y="46497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CB2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endParaRPr lang="en-US" b="1" i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54416" name="Text Box 48"/>
          <p:cNvSpPr txBox="1">
            <a:spLocks noChangeArrowheads="1"/>
          </p:cNvSpPr>
          <p:nvPr/>
        </p:nvSpPr>
        <p:spPr bwMode="auto">
          <a:xfrm>
            <a:off x="2743200" y="1143000"/>
            <a:ext cx="3657600" cy="595313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>
                  <a:alpha val="39999"/>
                </a:schemeClr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109538" indent="-1095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>
                <a:effectLst/>
              </a:rPr>
              <a:t>Thông điệp Finish của SSL 2.0 “quên” kèm theo thông tin version</a:t>
            </a:r>
          </a:p>
        </p:txBody>
      </p:sp>
      <p:sp>
        <p:nvSpPr>
          <p:cNvPr id="31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19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4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Master secret</a:t>
            </a:r>
            <a:endParaRPr lang="en-US"/>
          </a:p>
        </p:txBody>
      </p:sp>
      <p:pic>
        <p:nvPicPr>
          <p:cNvPr id="9789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313613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2555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Finish</a:t>
            </a:r>
            <a:endParaRPr lang="en-US"/>
          </a:p>
        </p:txBody>
      </p:sp>
      <p:pic>
        <p:nvPicPr>
          <p:cNvPr id="980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961313" cy="500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1254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Server Authentication</a:t>
            </a:r>
            <a:endParaRPr lang="en-US"/>
          </a:p>
        </p:txBody>
      </p:sp>
      <p:grpSp>
        <p:nvGrpSpPr>
          <p:cNvPr id="959493" name="Group 5"/>
          <p:cNvGrpSpPr>
            <a:grpSpLocks/>
          </p:cNvGrpSpPr>
          <p:nvPr/>
        </p:nvGrpSpPr>
        <p:grpSpPr bwMode="auto">
          <a:xfrm>
            <a:off x="7258050" y="1436688"/>
            <a:ext cx="1885950" cy="5076825"/>
            <a:chOff x="4188" y="809"/>
            <a:chExt cx="1188" cy="3198"/>
          </a:xfrm>
        </p:grpSpPr>
        <p:sp>
          <p:nvSpPr>
            <p:cNvPr id="959494" name="Oval 6"/>
            <p:cNvSpPr>
              <a:spLocks noChangeArrowheads="1"/>
            </p:cNvSpPr>
            <p:nvPr/>
          </p:nvSpPr>
          <p:spPr bwMode="auto">
            <a:xfrm rot="16200000">
              <a:off x="3183" y="1814"/>
              <a:ext cx="3198" cy="1188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9495" name="Text Box 7"/>
            <p:cNvSpPr txBox="1">
              <a:spLocks noChangeArrowheads="1"/>
            </p:cNvSpPr>
            <p:nvPr/>
          </p:nvSpPr>
          <p:spPr bwMode="auto">
            <a:xfrm>
              <a:off x="4463" y="1115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959496" name="Picture 8" descr="SQL s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1776"/>
              <a:ext cx="741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9497" name="Group 9"/>
          <p:cNvGrpSpPr>
            <a:grpSpLocks/>
          </p:cNvGrpSpPr>
          <p:nvPr/>
        </p:nvGrpSpPr>
        <p:grpSpPr bwMode="auto">
          <a:xfrm>
            <a:off x="185738" y="1425575"/>
            <a:ext cx="2024062" cy="5076825"/>
            <a:chOff x="21" y="802"/>
            <a:chExt cx="1275" cy="3198"/>
          </a:xfrm>
        </p:grpSpPr>
        <p:sp>
          <p:nvSpPr>
            <p:cNvPr id="959498" name="Oval 10"/>
            <p:cNvSpPr>
              <a:spLocks noChangeArrowheads="1"/>
            </p:cNvSpPr>
            <p:nvPr/>
          </p:nvSpPr>
          <p:spPr bwMode="auto">
            <a:xfrm rot="16200000">
              <a:off x="-940" y="1763"/>
              <a:ext cx="3198" cy="1275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9499" name="Text Box 11"/>
            <p:cNvSpPr txBox="1">
              <a:spLocks noChangeArrowheads="1"/>
            </p:cNvSpPr>
            <p:nvPr/>
          </p:nvSpPr>
          <p:spPr bwMode="auto">
            <a:xfrm>
              <a:off x="328" y="1115"/>
              <a:ext cx="6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Client</a:t>
              </a:r>
            </a:p>
          </p:txBody>
        </p:sp>
        <p:pic>
          <p:nvPicPr>
            <p:cNvPr id="959500" name="Picture 12" descr="PC 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1872"/>
              <a:ext cx="1208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9503" name="Line 15"/>
          <p:cNvSpPr>
            <a:spLocks noChangeShapeType="1"/>
          </p:cNvSpPr>
          <p:nvPr/>
        </p:nvSpPr>
        <p:spPr bwMode="auto">
          <a:xfrm flipV="1">
            <a:off x="4724400" y="3886200"/>
            <a:ext cx="217170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9504" name="Text Box 16"/>
          <p:cNvSpPr txBox="1">
            <a:spLocks noChangeArrowheads="1"/>
          </p:cNvSpPr>
          <p:nvPr/>
        </p:nvSpPr>
        <p:spPr bwMode="auto">
          <a:xfrm>
            <a:off x="2579688" y="3657600"/>
            <a:ext cx="2144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 b="1">
                <a:solidFill>
                  <a:srgbClr val="66FF33"/>
                </a:solidFill>
                <a:latin typeface="Tahoma" pitchFamily="34" charset="0"/>
              </a:rPr>
              <a:t>ClientKeyExchange</a:t>
            </a:r>
            <a:endParaRPr lang="en-US" sz="1600" b="1" baseline="-25000">
              <a:solidFill>
                <a:srgbClr val="66FF33"/>
              </a:solidFill>
              <a:latin typeface="Tahoma" pitchFamily="34" charset="0"/>
            </a:endParaRPr>
          </a:p>
        </p:txBody>
      </p:sp>
      <p:sp>
        <p:nvSpPr>
          <p:cNvPr id="959505" name="Line 17"/>
          <p:cNvSpPr>
            <a:spLocks noChangeShapeType="1"/>
          </p:cNvSpPr>
          <p:nvPr/>
        </p:nvSpPr>
        <p:spPr bwMode="auto">
          <a:xfrm>
            <a:off x="2590800" y="3505200"/>
            <a:ext cx="2514600" cy="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9506" name="Text Box 18"/>
          <p:cNvSpPr txBox="1">
            <a:spLocks noChangeArrowheads="1"/>
          </p:cNvSpPr>
          <p:nvPr/>
        </p:nvSpPr>
        <p:spPr bwMode="auto">
          <a:xfrm>
            <a:off x="5100638" y="3321050"/>
            <a:ext cx="1833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“ServerHelloDone”</a:t>
            </a:r>
          </a:p>
        </p:txBody>
      </p:sp>
      <p:sp>
        <p:nvSpPr>
          <p:cNvPr id="959507" name="Text Box 19"/>
          <p:cNvSpPr txBox="1">
            <a:spLocks noChangeArrowheads="1"/>
          </p:cNvSpPr>
          <p:nvPr/>
        </p:nvSpPr>
        <p:spPr bwMode="auto">
          <a:xfrm>
            <a:off x="5638800" y="2940050"/>
            <a:ext cx="1249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 b="1">
                <a:solidFill>
                  <a:srgbClr val="66FF33"/>
                </a:solidFill>
                <a:latin typeface="Tahoma" pitchFamily="34" charset="0"/>
              </a:rPr>
              <a:t>Certificate</a:t>
            </a:r>
          </a:p>
        </p:txBody>
      </p:sp>
      <p:sp>
        <p:nvSpPr>
          <p:cNvPr id="959508" name="Line 20"/>
          <p:cNvSpPr>
            <a:spLocks noChangeShapeType="1"/>
          </p:cNvSpPr>
          <p:nvPr/>
        </p:nvSpPr>
        <p:spPr bwMode="auto">
          <a:xfrm flipV="1">
            <a:off x="2624138" y="2743200"/>
            <a:ext cx="3014662" cy="9525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9509" name="Text Box 21"/>
          <p:cNvSpPr txBox="1">
            <a:spLocks noChangeArrowheads="1"/>
          </p:cNvSpPr>
          <p:nvPr/>
        </p:nvSpPr>
        <p:spPr bwMode="auto">
          <a:xfrm>
            <a:off x="5654675" y="2571750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ServerHello</a:t>
            </a:r>
          </a:p>
        </p:txBody>
      </p:sp>
      <p:sp>
        <p:nvSpPr>
          <p:cNvPr id="959510" name="Line 22"/>
          <p:cNvSpPr>
            <a:spLocks noChangeShapeType="1"/>
          </p:cNvSpPr>
          <p:nvPr/>
        </p:nvSpPr>
        <p:spPr bwMode="auto">
          <a:xfrm flipV="1">
            <a:off x="3810000" y="2362200"/>
            <a:ext cx="3048000" cy="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9511" name="Text Box 23"/>
          <p:cNvSpPr txBox="1">
            <a:spLocks noChangeArrowheads="1"/>
          </p:cNvSpPr>
          <p:nvPr/>
        </p:nvSpPr>
        <p:spPr bwMode="auto">
          <a:xfrm>
            <a:off x="2667000" y="2178050"/>
            <a:ext cx="1131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ClientHello</a:t>
            </a:r>
            <a:endParaRPr lang="en-US" sz="1600" baseline="-250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959512" name="Oval 24"/>
          <p:cNvSpPr>
            <a:spLocks noChangeArrowheads="1"/>
          </p:cNvSpPr>
          <p:nvPr/>
        </p:nvSpPr>
        <p:spPr bwMode="auto">
          <a:xfrm>
            <a:off x="2286000" y="2176463"/>
            <a:ext cx="304800" cy="304800"/>
          </a:xfrm>
          <a:prstGeom prst="ellipse">
            <a:avLst/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959513" name="Oval 25"/>
          <p:cNvSpPr>
            <a:spLocks noChangeArrowheads="1"/>
          </p:cNvSpPr>
          <p:nvPr/>
        </p:nvSpPr>
        <p:spPr bwMode="auto">
          <a:xfrm>
            <a:off x="6858000" y="2590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2</a:t>
            </a:r>
          </a:p>
        </p:txBody>
      </p:sp>
      <p:sp>
        <p:nvSpPr>
          <p:cNvPr id="959514" name="Oval 26"/>
          <p:cNvSpPr>
            <a:spLocks noChangeArrowheads="1"/>
          </p:cNvSpPr>
          <p:nvPr/>
        </p:nvSpPr>
        <p:spPr bwMode="auto">
          <a:xfrm>
            <a:off x="6858000" y="2971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66FF33">
                  <a:gamma/>
                  <a:tint val="0"/>
                  <a:invGamma/>
                </a:srgbClr>
              </a:gs>
              <a:gs pos="100000">
                <a:srgbClr val="66FF33"/>
              </a:gs>
            </a:gsLst>
            <a:lin ang="5400000" scaled="1"/>
          </a:gradFill>
          <a:ln w="9525" algn="ctr">
            <a:solidFill>
              <a:srgbClr val="66FF33"/>
            </a:solidFill>
            <a:round/>
            <a:headEnd/>
            <a:tailEnd/>
          </a:ln>
          <a:effectLst>
            <a:outerShdw dist="35921" dir="2700000" algn="ctr" rotWithShape="0">
              <a:srgbClr val="66FF33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3</a:t>
            </a:r>
          </a:p>
        </p:txBody>
      </p:sp>
      <p:sp>
        <p:nvSpPr>
          <p:cNvPr id="959515" name="Line 27"/>
          <p:cNvSpPr>
            <a:spLocks noChangeShapeType="1"/>
          </p:cNvSpPr>
          <p:nvPr/>
        </p:nvSpPr>
        <p:spPr bwMode="auto">
          <a:xfrm flipV="1">
            <a:off x="2624138" y="3124200"/>
            <a:ext cx="3014662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9516" name="Oval 28"/>
          <p:cNvSpPr>
            <a:spLocks noChangeArrowheads="1"/>
          </p:cNvSpPr>
          <p:nvPr/>
        </p:nvSpPr>
        <p:spPr bwMode="auto">
          <a:xfrm>
            <a:off x="6858000" y="3352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4</a:t>
            </a:r>
          </a:p>
        </p:txBody>
      </p:sp>
      <p:sp>
        <p:nvSpPr>
          <p:cNvPr id="959517" name="Oval 29"/>
          <p:cNvSpPr>
            <a:spLocks noChangeArrowheads="1"/>
          </p:cNvSpPr>
          <p:nvPr/>
        </p:nvSpPr>
        <p:spPr bwMode="auto">
          <a:xfrm>
            <a:off x="2286000" y="3657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66FF33">
                  <a:gamma/>
                  <a:tint val="0"/>
                  <a:invGamma/>
                </a:srgbClr>
              </a:gs>
              <a:gs pos="100000">
                <a:srgbClr val="66FF33"/>
              </a:gs>
            </a:gsLst>
            <a:lin ang="5400000" scaled="1"/>
          </a:gradFill>
          <a:ln w="9525" algn="ctr">
            <a:solidFill>
              <a:srgbClr val="66FF33"/>
            </a:solidFill>
            <a:round/>
            <a:headEnd/>
            <a:tailEnd/>
          </a:ln>
          <a:effectLst>
            <a:outerShdw dist="35921" dir="2700000" algn="ctr" rotWithShape="0">
              <a:srgbClr val="66FF33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5</a:t>
            </a:r>
          </a:p>
        </p:txBody>
      </p:sp>
      <p:sp>
        <p:nvSpPr>
          <p:cNvPr id="959521" name="Line 33"/>
          <p:cNvSpPr>
            <a:spLocks noChangeShapeType="1"/>
          </p:cNvSpPr>
          <p:nvPr/>
        </p:nvSpPr>
        <p:spPr bwMode="auto">
          <a:xfrm flipV="1">
            <a:off x="4572000" y="4267200"/>
            <a:ext cx="2324100" cy="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9522" name="Text Box 34"/>
          <p:cNvSpPr txBox="1">
            <a:spLocks noChangeArrowheads="1"/>
          </p:cNvSpPr>
          <p:nvPr/>
        </p:nvSpPr>
        <p:spPr bwMode="auto">
          <a:xfrm>
            <a:off x="2544763" y="4038600"/>
            <a:ext cx="2011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[ChangeCipherSpec]</a:t>
            </a:r>
            <a:endParaRPr lang="en-US" sz="1600" baseline="-250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959523" name="Oval 35"/>
          <p:cNvSpPr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6</a:t>
            </a:r>
          </a:p>
        </p:txBody>
      </p:sp>
      <p:sp>
        <p:nvSpPr>
          <p:cNvPr id="959524" name="Line 36"/>
          <p:cNvSpPr>
            <a:spLocks noChangeShapeType="1"/>
          </p:cNvSpPr>
          <p:nvPr/>
        </p:nvSpPr>
        <p:spPr bwMode="auto">
          <a:xfrm flipV="1">
            <a:off x="3581400" y="4648200"/>
            <a:ext cx="3314700" cy="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9525" name="Text Box 37"/>
          <p:cNvSpPr txBox="1">
            <a:spLocks noChangeArrowheads="1"/>
          </p:cNvSpPr>
          <p:nvPr/>
        </p:nvSpPr>
        <p:spPr bwMode="auto">
          <a:xfrm>
            <a:off x="2667000" y="4419600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Finished</a:t>
            </a:r>
            <a:endParaRPr lang="en-US" sz="1600" baseline="-250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959526" name="Oval 38"/>
          <p:cNvSpPr>
            <a:spLocks noChangeArrowheads="1"/>
          </p:cNvSpPr>
          <p:nvPr/>
        </p:nvSpPr>
        <p:spPr bwMode="auto">
          <a:xfrm>
            <a:off x="2286000" y="4419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7</a:t>
            </a:r>
          </a:p>
        </p:txBody>
      </p:sp>
      <p:sp>
        <p:nvSpPr>
          <p:cNvPr id="959530" name="Line 42"/>
          <p:cNvSpPr>
            <a:spLocks noChangeShapeType="1"/>
          </p:cNvSpPr>
          <p:nvPr/>
        </p:nvSpPr>
        <p:spPr bwMode="auto">
          <a:xfrm>
            <a:off x="2590800" y="5029200"/>
            <a:ext cx="2362200" cy="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9531" name="Text Box 43"/>
          <p:cNvSpPr txBox="1">
            <a:spLocks noChangeArrowheads="1"/>
          </p:cNvSpPr>
          <p:nvPr/>
        </p:nvSpPr>
        <p:spPr bwMode="auto">
          <a:xfrm>
            <a:off x="4876800" y="4845050"/>
            <a:ext cx="2011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[ChangeCipherSpec]</a:t>
            </a:r>
          </a:p>
        </p:txBody>
      </p:sp>
      <p:sp>
        <p:nvSpPr>
          <p:cNvPr id="959532" name="Oval 44"/>
          <p:cNvSpPr>
            <a:spLocks noChangeArrowheads="1"/>
          </p:cNvSpPr>
          <p:nvPr/>
        </p:nvSpPr>
        <p:spPr bwMode="auto">
          <a:xfrm>
            <a:off x="6858000" y="4876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8</a:t>
            </a:r>
          </a:p>
        </p:txBody>
      </p:sp>
      <p:sp>
        <p:nvSpPr>
          <p:cNvPr id="959533" name="Line 45"/>
          <p:cNvSpPr>
            <a:spLocks noChangeShapeType="1"/>
          </p:cNvSpPr>
          <p:nvPr/>
        </p:nvSpPr>
        <p:spPr bwMode="auto">
          <a:xfrm>
            <a:off x="2590800" y="5410200"/>
            <a:ext cx="3352800" cy="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9534" name="Text Box 46"/>
          <p:cNvSpPr txBox="1">
            <a:spLocks noChangeArrowheads="1"/>
          </p:cNvSpPr>
          <p:nvPr/>
        </p:nvSpPr>
        <p:spPr bwMode="auto">
          <a:xfrm>
            <a:off x="5940425" y="5226050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Finished</a:t>
            </a:r>
          </a:p>
        </p:txBody>
      </p:sp>
      <p:sp>
        <p:nvSpPr>
          <p:cNvPr id="959535" name="Oval 47"/>
          <p:cNvSpPr>
            <a:spLocks noChangeArrowheads="1"/>
          </p:cNvSpPr>
          <p:nvPr/>
        </p:nvSpPr>
        <p:spPr bwMode="auto">
          <a:xfrm>
            <a:off x="6858000" y="5257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9</a:t>
            </a:r>
          </a:p>
        </p:txBody>
      </p:sp>
      <p:sp>
        <p:nvSpPr>
          <p:cNvPr id="959536" name="Rectangle 48"/>
          <p:cNvSpPr>
            <a:spLocks noChangeArrowheads="1"/>
          </p:cNvSpPr>
          <p:nvPr/>
        </p:nvSpPr>
        <p:spPr bwMode="auto">
          <a:xfrm>
            <a:off x="3124200" y="1143000"/>
            <a:ext cx="3124200" cy="915988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>
                  <a:alpha val="39999"/>
                </a:schemeClr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109538" indent="-109538" algn="ctr" eaLnBrk="1" hangingPunct="1"/>
            <a:r>
              <a:rPr lang="en-US" sz="1400" b="1">
                <a:solidFill>
                  <a:schemeClr val="tx1"/>
                </a:solidFill>
              </a:rPr>
              <a:t>Cần sử dụng giấy chứng nhận X.509 v3 trong trường hợp dùng RSA, Fixed DH, Ephemeral DH</a:t>
            </a:r>
          </a:p>
        </p:txBody>
      </p:sp>
      <p:sp>
        <p:nvSpPr>
          <p:cNvPr id="40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762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5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Server Authentication</a:t>
            </a:r>
            <a:endParaRPr lang="en-US"/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869950"/>
          </a:xfrm>
          <a:ln/>
        </p:spPr>
        <p:txBody>
          <a:bodyPr/>
          <a:lstStyle/>
          <a:p>
            <a:r>
              <a:rPr lang="en-US"/>
              <a:t>Cần sử dụng giấy chứng nhận X.509 v3 trong trường hợp dùng RSA, Fixed DH, Ephemeral DH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3590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Server &amp; Client Authentication</a:t>
            </a:r>
            <a:endParaRPr lang="en-US"/>
          </a:p>
        </p:txBody>
      </p:sp>
      <p:grpSp>
        <p:nvGrpSpPr>
          <p:cNvPr id="960516" name="Group 4"/>
          <p:cNvGrpSpPr>
            <a:grpSpLocks/>
          </p:cNvGrpSpPr>
          <p:nvPr/>
        </p:nvGrpSpPr>
        <p:grpSpPr bwMode="auto">
          <a:xfrm>
            <a:off x="7258050" y="1436688"/>
            <a:ext cx="1885950" cy="5076825"/>
            <a:chOff x="4188" y="809"/>
            <a:chExt cx="1188" cy="3198"/>
          </a:xfrm>
        </p:grpSpPr>
        <p:sp>
          <p:nvSpPr>
            <p:cNvPr id="960517" name="Oval 5"/>
            <p:cNvSpPr>
              <a:spLocks noChangeArrowheads="1"/>
            </p:cNvSpPr>
            <p:nvPr/>
          </p:nvSpPr>
          <p:spPr bwMode="auto">
            <a:xfrm rot="16200000">
              <a:off x="3183" y="1814"/>
              <a:ext cx="3198" cy="1188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18" name="Text Box 6"/>
            <p:cNvSpPr txBox="1">
              <a:spLocks noChangeArrowheads="1"/>
            </p:cNvSpPr>
            <p:nvPr/>
          </p:nvSpPr>
          <p:spPr bwMode="auto">
            <a:xfrm>
              <a:off x="4463" y="1115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960519" name="Picture 7" descr="SQL s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1776"/>
              <a:ext cx="741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0520" name="Group 8"/>
          <p:cNvGrpSpPr>
            <a:grpSpLocks/>
          </p:cNvGrpSpPr>
          <p:nvPr/>
        </p:nvGrpSpPr>
        <p:grpSpPr bwMode="auto">
          <a:xfrm>
            <a:off x="185738" y="1425575"/>
            <a:ext cx="2024062" cy="5076825"/>
            <a:chOff x="21" y="802"/>
            <a:chExt cx="1275" cy="3198"/>
          </a:xfrm>
        </p:grpSpPr>
        <p:sp>
          <p:nvSpPr>
            <p:cNvPr id="960521" name="Oval 9"/>
            <p:cNvSpPr>
              <a:spLocks noChangeArrowheads="1"/>
            </p:cNvSpPr>
            <p:nvPr/>
          </p:nvSpPr>
          <p:spPr bwMode="auto">
            <a:xfrm rot="16200000">
              <a:off x="-940" y="1763"/>
              <a:ext cx="3198" cy="1275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522" name="Text Box 10"/>
            <p:cNvSpPr txBox="1">
              <a:spLocks noChangeArrowheads="1"/>
            </p:cNvSpPr>
            <p:nvPr/>
          </p:nvSpPr>
          <p:spPr bwMode="auto">
            <a:xfrm>
              <a:off x="328" y="1115"/>
              <a:ext cx="6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Client</a:t>
              </a:r>
            </a:p>
          </p:txBody>
        </p:sp>
        <p:pic>
          <p:nvPicPr>
            <p:cNvPr id="960523" name="Picture 11" descr="PC 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1872"/>
              <a:ext cx="1208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60524" name="Line 12"/>
          <p:cNvSpPr>
            <a:spLocks noChangeShapeType="1"/>
          </p:cNvSpPr>
          <p:nvPr/>
        </p:nvSpPr>
        <p:spPr bwMode="auto">
          <a:xfrm flipV="1">
            <a:off x="4724400" y="3962400"/>
            <a:ext cx="217170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25" name="Text Box 13"/>
          <p:cNvSpPr txBox="1">
            <a:spLocks noChangeArrowheads="1"/>
          </p:cNvSpPr>
          <p:nvPr/>
        </p:nvSpPr>
        <p:spPr bwMode="auto">
          <a:xfrm>
            <a:off x="2655888" y="3733800"/>
            <a:ext cx="2144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 b="1">
                <a:solidFill>
                  <a:srgbClr val="66FF33"/>
                </a:solidFill>
                <a:latin typeface="Tahoma" pitchFamily="34" charset="0"/>
              </a:rPr>
              <a:t>ClientKeyExchange</a:t>
            </a:r>
            <a:endParaRPr lang="en-US" sz="1600" b="1" baseline="-25000">
              <a:solidFill>
                <a:srgbClr val="66FF33"/>
              </a:solidFill>
              <a:latin typeface="Tahoma" pitchFamily="34" charset="0"/>
            </a:endParaRPr>
          </a:p>
        </p:txBody>
      </p:sp>
      <p:sp>
        <p:nvSpPr>
          <p:cNvPr id="960526" name="Line 14"/>
          <p:cNvSpPr>
            <a:spLocks noChangeShapeType="1"/>
          </p:cNvSpPr>
          <p:nvPr/>
        </p:nvSpPr>
        <p:spPr bwMode="auto">
          <a:xfrm>
            <a:off x="2590800" y="3200400"/>
            <a:ext cx="2514600" cy="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27" name="Text Box 15"/>
          <p:cNvSpPr txBox="1">
            <a:spLocks noChangeArrowheads="1"/>
          </p:cNvSpPr>
          <p:nvPr/>
        </p:nvSpPr>
        <p:spPr bwMode="auto">
          <a:xfrm>
            <a:off x="5100638" y="3016250"/>
            <a:ext cx="1833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“ServerHelloDone”</a:t>
            </a:r>
          </a:p>
        </p:txBody>
      </p:sp>
      <p:sp>
        <p:nvSpPr>
          <p:cNvPr id="960528" name="Text Box 16"/>
          <p:cNvSpPr txBox="1">
            <a:spLocks noChangeArrowheads="1"/>
          </p:cNvSpPr>
          <p:nvPr/>
        </p:nvSpPr>
        <p:spPr bwMode="auto">
          <a:xfrm>
            <a:off x="5638800" y="2211388"/>
            <a:ext cx="1249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 b="1">
                <a:solidFill>
                  <a:srgbClr val="66FF33"/>
                </a:solidFill>
                <a:latin typeface="Tahoma" pitchFamily="34" charset="0"/>
              </a:rPr>
              <a:t>Certificate</a:t>
            </a:r>
          </a:p>
        </p:txBody>
      </p:sp>
      <p:sp>
        <p:nvSpPr>
          <p:cNvPr id="960529" name="Line 17"/>
          <p:cNvSpPr>
            <a:spLocks noChangeShapeType="1"/>
          </p:cNvSpPr>
          <p:nvPr/>
        </p:nvSpPr>
        <p:spPr bwMode="auto">
          <a:xfrm flipV="1">
            <a:off x="2624138" y="2014538"/>
            <a:ext cx="3014662" cy="9525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30" name="Text Box 18"/>
          <p:cNvSpPr txBox="1">
            <a:spLocks noChangeArrowheads="1"/>
          </p:cNvSpPr>
          <p:nvPr/>
        </p:nvSpPr>
        <p:spPr bwMode="auto">
          <a:xfrm>
            <a:off x="5654675" y="1843088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ServerHello</a:t>
            </a:r>
          </a:p>
        </p:txBody>
      </p:sp>
      <p:sp>
        <p:nvSpPr>
          <p:cNvPr id="960531" name="Line 19"/>
          <p:cNvSpPr>
            <a:spLocks noChangeShapeType="1"/>
          </p:cNvSpPr>
          <p:nvPr/>
        </p:nvSpPr>
        <p:spPr bwMode="auto">
          <a:xfrm flipV="1">
            <a:off x="3810000" y="1633538"/>
            <a:ext cx="3048000" cy="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32" name="Text Box 20"/>
          <p:cNvSpPr txBox="1">
            <a:spLocks noChangeArrowheads="1"/>
          </p:cNvSpPr>
          <p:nvPr/>
        </p:nvSpPr>
        <p:spPr bwMode="auto">
          <a:xfrm>
            <a:off x="2667000" y="1449388"/>
            <a:ext cx="1131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ClientHello</a:t>
            </a:r>
            <a:endParaRPr lang="en-US" sz="1600" baseline="-250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960533" name="Oval 21"/>
          <p:cNvSpPr>
            <a:spLocks noChangeArrowheads="1"/>
          </p:cNvSpPr>
          <p:nvPr/>
        </p:nvSpPr>
        <p:spPr bwMode="auto">
          <a:xfrm>
            <a:off x="2286000" y="1447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960534" name="Oval 22"/>
          <p:cNvSpPr>
            <a:spLocks noChangeArrowheads="1"/>
          </p:cNvSpPr>
          <p:nvPr/>
        </p:nvSpPr>
        <p:spPr bwMode="auto">
          <a:xfrm>
            <a:off x="6858000" y="1862138"/>
            <a:ext cx="304800" cy="304800"/>
          </a:xfrm>
          <a:prstGeom prst="ellipse">
            <a:avLst/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2</a:t>
            </a:r>
          </a:p>
        </p:txBody>
      </p:sp>
      <p:sp>
        <p:nvSpPr>
          <p:cNvPr id="960535" name="Oval 23"/>
          <p:cNvSpPr>
            <a:spLocks noChangeArrowheads="1"/>
          </p:cNvSpPr>
          <p:nvPr/>
        </p:nvSpPr>
        <p:spPr bwMode="auto">
          <a:xfrm>
            <a:off x="6858000" y="2243138"/>
            <a:ext cx="304800" cy="304800"/>
          </a:xfrm>
          <a:prstGeom prst="ellipse">
            <a:avLst/>
          </a:prstGeom>
          <a:gradFill rotWithShape="1">
            <a:gsLst>
              <a:gs pos="0">
                <a:srgbClr val="66FF33">
                  <a:gamma/>
                  <a:tint val="0"/>
                  <a:invGamma/>
                </a:srgbClr>
              </a:gs>
              <a:gs pos="100000">
                <a:srgbClr val="66FF33"/>
              </a:gs>
            </a:gsLst>
            <a:lin ang="5400000" scaled="1"/>
          </a:gradFill>
          <a:ln w="9525" algn="ctr">
            <a:solidFill>
              <a:srgbClr val="66FF33"/>
            </a:solidFill>
            <a:round/>
            <a:headEnd/>
            <a:tailEnd/>
          </a:ln>
          <a:effectLst>
            <a:outerShdw dist="35921" dir="2700000" algn="ctr" rotWithShape="0">
              <a:srgbClr val="66FF33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3</a:t>
            </a:r>
          </a:p>
        </p:txBody>
      </p:sp>
      <p:sp>
        <p:nvSpPr>
          <p:cNvPr id="960536" name="Line 24"/>
          <p:cNvSpPr>
            <a:spLocks noChangeShapeType="1"/>
          </p:cNvSpPr>
          <p:nvPr/>
        </p:nvSpPr>
        <p:spPr bwMode="auto">
          <a:xfrm flipV="1">
            <a:off x="2624138" y="2395538"/>
            <a:ext cx="3014662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37" name="Oval 25"/>
          <p:cNvSpPr>
            <a:spLocks noChangeArrowheads="1"/>
          </p:cNvSpPr>
          <p:nvPr/>
        </p:nvSpPr>
        <p:spPr bwMode="auto">
          <a:xfrm>
            <a:off x="6858000" y="3048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5</a:t>
            </a:r>
          </a:p>
        </p:txBody>
      </p:sp>
      <p:sp>
        <p:nvSpPr>
          <p:cNvPr id="960538" name="Oval 26"/>
          <p:cNvSpPr>
            <a:spLocks noChangeArrowheads="1"/>
          </p:cNvSpPr>
          <p:nvPr/>
        </p:nvSpPr>
        <p:spPr bwMode="auto">
          <a:xfrm>
            <a:off x="2286000" y="3733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66FF33">
                  <a:gamma/>
                  <a:tint val="0"/>
                  <a:invGamma/>
                </a:srgbClr>
              </a:gs>
              <a:gs pos="100000">
                <a:srgbClr val="66FF33"/>
              </a:gs>
            </a:gsLst>
            <a:lin ang="5400000" scaled="1"/>
          </a:gradFill>
          <a:ln w="9525" algn="ctr">
            <a:solidFill>
              <a:srgbClr val="66FF33"/>
            </a:solidFill>
            <a:round/>
            <a:headEnd/>
            <a:tailEnd/>
          </a:ln>
          <a:effectLst>
            <a:outerShdw dist="35921" dir="2700000" algn="ctr" rotWithShape="0">
              <a:srgbClr val="66FF33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7</a:t>
            </a:r>
          </a:p>
        </p:txBody>
      </p:sp>
      <p:sp>
        <p:nvSpPr>
          <p:cNvPr id="960539" name="Line 27"/>
          <p:cNvSpPr>
            <a:spLocks noChangeShapeType="1"/>
          </p:cNvSpPr>
          <p:nvPr/>
        </p:nvSpPr>
        <p:spPr bwMode="auto">
          <a:xfrm flipV="1">
            <a:off x="4572000" y="4800600"/>
            <a:ext cx="2324100" cy="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40" name="Text Box 28"/>
          <p:cNvSpPr txBox="1">
            <a:spLocks noChangeArrowheads="1"/>
          </p:cNvSpPr>
          <p:nvPr/>
        </p:nvSpPr>
        <p:spPr bwMode="auto">
          <a:xfrm>
            <a:off x="2560638" y="4572000"/>
            <a:ext cx="2011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[ChangeCipherSpec]</a:t>
            </a:r>
            <a:endParaRPr lang="en-US" sz="1600" baseline="-250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960541" name="Oval 29"/>
          <p:cNvSpPr>
            <a:spLocks noChangeArrowheads="1"/>
          </p:cNvSpPr>
          <p:nvPr/>
        </p:nvSpPr>
        <p:spPr bwMode="auto">
          <a:xfrm>
            <a:off x="2286000" y="4572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9</a:t>
            </a:r>
          </a:p>
        </p:txBody>
      </p:sp>
      <p:sp>
        <p:nvSpPr>
          <p:cNvPr id="960545" name="Line 33"/>
          <p:cNvSpPr>
            <a:spLocks noChangeShapeType="1"/>
          </p:cNvSpPr>
          <p:nvPr/>
        </p:nvSpPr>
        <p:spPr bwMode="auto">
          <a:xfrm>
            <a:off x="2590800" y="5518150"/>
            <a:ext cx="2362200" cy="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46" name="Text Box 34"/>
          <p:cNvSpPr txBox="1">
            <a:spLocks noChangeArrowheads="1"/>
          </p:cNvSpPr>
          <p:nvPr/>
        </p:nvSpPr>
        <p:spPr bwMode="auto">
          <a:xfrm>
            <a:off x="4876800" y="5334000"/>
            <a:ext cx="2011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[ChangeCipherSpec]</a:t>
            </a:r>
          </a:p>
        </p:txBody>
      </p:sp>
      <p:sp>
        <p:nvSpPr>
          <p:cNvPr id="960547" name="Oval 35"/>
          <p:cNvSpPr>
            <a:spLocks noChangeArrowheads="1"/>
          </p:cNvSpPr>
          <p:nvPr/>
        </p:nvSpPr>
        <p:spPr bwMode="auto">
          <a:xfrm>
            <a:off x="6858000" y="5365750"/>
            <a:ext cx="304800" cy="273050"/>
          </a:xfrm>
          <a:prstGeom prst="ellipse">
            <a:avLst/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lIns="0" tIns="0" rIns="0" bIns="0" anchor="ctr"/>
          <a:lstStyle/>
          <a:p>
            <a:pPr algn="ctr" eaLnBrk="1" hangingPunct="1"/>
            <a:r>
              <a:rPr lang="en-US" sz="1400" b="1">
                <a:cs typeface="Arial" charset="0"/>
              </a:rPr>
              <a:t>11</a:t>
            </a:r>
          </a:p>
        </p:txBody>
      </p:sp>
      <p:sp>
        <p:nvSpPr>
          <p:cNvPr id="960548" name="Line 36"/>
          <p:cNvSpPr>
            <a:spLocks noChangeShapeType="1"/>
          </p:cNvSpPr>
          <p:nvPr/>
        </p:nvSpPr>
        <p:spPr bwMode="auto">
          <a:xfrm>
            <a:off x="2590800" y="5899150"/>
            <a:ext cx="3352800" cy="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49" name="Text Box 37"/>
          <p:cNvSpPr txBox="1">
            <a:spLocks noChangeArrowheads="1"/>
          </p:cNvSpPr>
          <p:nvPr/>
        </p:nvSpPr>
        <p:spPr bwMode="auto">
          <a:xfrm>
            <a:off x="5940425" y="5715000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Finished</a:t>
            </a:r>
          </a:p>
        </p:txBody>
      </p:sp>
      <p:sp>
        <p:nvSpPr>
          <p:cNvPr id="960550" name="Oval 38"/>
          <p:cNvSpPr>
            <a:spLocks noChangeArrowheads="1"/>
          </p:cNvSpPr>
          <p:nvPr/>
        </p:nvSpPr>
        <p:spPr bwMode="auto">
          <a:xfrm>
            <a:off x="6858000" y="5715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lIns="0" tIns="0" rIns="0" bIns="0" anchor="ctr"/>
          <a:lstStyle/>
          <a:p>
            <a:pPr algn="ctr" eaLnBrk="1" hangingPunct="1"/>
            <a:r>
              <a:rPr lang="en-US" sz="1400" b="1">
                <a:cs typeface="Arial" charset="0"/>
              </a:rPr>
              <a:t>12</a:t>
            </a:r>
          </a:p>
        </p:txBody>
      </p:sp>
      <p:sp>
        <p:nvSpPr>
          <p:cNvPr id="960551" name="Line 39"/>
          <p:cNvSpPr>
            <a:spLocks noChangeShapeType="1"/>
          </p:cNvSpPr>
          <p:nvPr/>
        </p:nvSpPr>
        <p:spPr bwMode="auto">
          <a:xfrm>
            <a:off x="2590800" y="2774950"/>
            <a:ext cx="2155825" cy="1588"/>
          </a:xfrm>
          <a:prstGeom prst="line">
            <a:avLst/>
          </a:prstGeom>
          <a:noFill/>
          <a:ln w="50800">
            <a:solidFill>
              <a:srgbClr val="FF99FF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52" name="Text Box 40"/>
          <p:cNvSpPr txBox="1">
            <a:spLocks noChangeArrowheads="1"/>
          </p:cNvSpPr>
          <p:nvPr/>
        </p:nvSpPr>
        <p:spPr bwMode="auto">
          <a:xfrm>
            <a:off x="4800600" y="2590800"/>
            <a:ext cx="208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 b="1">
                <a:solidFill>
                  <a:srgbClr val="FF99FF"/>
                </a:solidFill>
                <a:latin typeface="Tahoma" pitchFamily="34" charset="0"/>
              </a:rPr>
              <a:t>CertificateRequest</a:t>
            </a:r>
          </a:p>
        </p:txBody>
      </p:sp>
      <p:sp>
        <p:nvSpPr>
          <p:cNvPr id="960553" name="Oval 41"/>
          <p:cNvSpPr>
            <a:spLocks noChangeArrowheads="1"/>
          </p:cNvSpPr>
          <p:nvPr/>
        </p:nvSpPr>
        <p:spPr bwMode="auto">
          <a:xfrm>
            <a:off x="6858000" y="262255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rgbClr val="FF99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4</a:t>
            </a:r>
          </a:p>
        </p:txBody>
      </p:sp>
      <p:sp>
        <p:nvSpPr>
          <p:cNvPr id="960557" name="Line 45"/>
          <p:cNvSpPr>
            <a:spLocks noChangeShapeType="1"/>
          </p:cNvSpPr>
          <p:nvPr/>
        </p:nvSpPr>
        <p:spPr bwMode="auto">
          <a:xfrm flipV="1">
            <a:off x="3581400" y="5181600"/>
            <a:ext cx="3314700" cy="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58" name="Text Box 46"/>
          <p:cNvSpPr txBox="1">
            <a:spLocks noChangeArrowheads="1"/>
          </p:cNvSpPr>
          <p:nvPr/>
        </p:nvSpPr>
        <p:spPr bwMode="auto">
          <a:xfrm>
            <a:off x="2667000" y="4953000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Finished</a:t>
            </a:r>
            <a:endParaRPr lang="en-US" sz="1600" baseline="-250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960560" name="Line 48"/>
          <p:cNvSpPr>
            <a:spLocks noChangeShapeType="1"/>
          </p:cNvSpPr>
          <p:nvPr/>
        </p:nvSpPr>
        <p:spPr bwMode="auto">
          <a:xfrm flipV="1">
            <a:off x="3886200" y="3581400"/>
            <a:ext cx="3009900" cy="0"/>
          </a:xfrm>
          <a:prstGeom prst="line">
            <a:avLst/>
          </a:prstGeom>
          <a:noFill/>
          <a:ln w="50800">
            <a:solidFill>
              <a:srgbClr val="FF99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61" name="Text Box 49"/>
          <p:cNvSpPr txBox="1">
            <a:spLocks noChangeArrowheads="1"/>
          </p:cNvSpPr>
          <p:nvPr/>
        </p:nvSpPr>
        <p:spPr bwMode="auto">
          <a:xfrm>
            <a:off x="2667000" y="3397250"/>
            <a:ext cx="1249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 b="1">
                <a:solidFill>
                  <a:srgbClr val="FF99FF"/>
                </a:solidFill>
                <a:latin typeface="Tahoma" pitchFamily="34" charset="0"/>
              </a:rPr>
              <a:t>Certificate</a:t>
            </a:r>
            <a:endParaRPr lang="en-US" sz="1600" b="1" baseline="-25000">
              <a:solidFill>
                <a:srgbClr val="FF99FF"/>
              </a:solidFill>
              <a:latin typeface="Tahoma" pitchFamily="34" charset="0"/>
            </a:endParaRPr>
          </a:p>
        </p:txBody>
      </p:sp>
      <p:sp>
        <p:nvSpPr>
          <p:cNvPr id="960562" name="Oval 50"/>
          <p:cNvSpPr>
            <a:spLocks noChangeArrowheads="1"/>
          </p:cNvSpPr>
          <p:nvPr/>
        </p:nvSpPr>
        <p:spPr bwMode="auto">
          <a:xfrm>
            <a:off x="2286000" y="3352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rgbClr val="FF99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6</a:t>
            </a:r>
          </a:p>
        </p:txBody>
      </p:sp>
      <p:sp>
        <p:nvSpPr>
          <p:cNvPr id="960563" name="Line 51"/>
          <p:cNvSpPr>
            <a:spLocks noChangeShapeType="1"/>
          </p:cNvSpPr>
          <p:nvPr/>
        </p:nvSpPr>
        <p:spPr bwMode="auto">
          <a:xfrm flipV="1">
            <a:off x="4495800" y="4343400"/>
            <a:ext cx="2400300" cy="0"/>
          </a:xfrm>
          <a:prstGeom prst="line">
            <a:avLst/>
          </a:prstGeom>
          <a:noFill/>
          <a:ln w="50800">
            <a:solidFill>
              <a:srgbClr val="FF99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64" name="Text Box 52"/>
          <p:cNvSpPr txBox="1">
            <a:spLocks noChangeArrowheads="1"/>
          </p:cNvSpPr>
          <p:nvPr/>
        </p:nvSpPr>
        <p:spPr bwMode="auto">
          <a:xfrm>
            <a:off x="2667000" y="4114800"/>
            <a:ext cx="1852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 b="1">
                <a:solidFill>
                  <a:srgbClr val="FF99FF"/>
                </a:solidFill>
                <a:latin typeface="Tahoma" pitchFamily="34" charset="0"/>
              </a:rPr>
              <a:t>CertificateVerify</a:t>
            </a:r>
            <a:endParaRPr lang="en-US" sz="1600" b="1" baseline="-25000">
              <a:solidFill>
                <a:srgbClr val="FF99FF"/>
              </a:solidFill>
              <a:latin typeface="Tahoma" pitchFamily="34" charset="0"/>
            </a:endParaRPr>
          </a:p>
        </p:txBody>
      </p:sp>
      <p:sp>
        <p:nvSpPr>
          <p:cNvPr id="960565" name="Oval 53"/>
          <p:cNvSpPr>
            <a:spLocks noChangeArrowheads="1"/>
          </p:cNvSpPr>
          <p:nvPr/>
        </p:nvSpPr>
        <p:spPr bwMode="auto">
          <a:xfrm>
            <a:off x="2286000" y="4114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rgbClr val="FF99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8</a:t>
            </a:r>
          </a:p>
        </p:txBody>
      </p:sp>
      <p:sp>
        <p:nvSpPr>
          <p:cNvPr id="960566" name="Oval 54"/>
          <p:cNvSpPr>
            <a:spLocks noChangeArrowheads="1"/>
          </p:cNvSpPr>
          <p:nvPr/>
        </p:nvSpPr>
        <p:spPr bwMode="auto">
          <a:xfrm>
            <a:off x="2286000" y="5000625"/>
            <a:ext cx="333375" cy="304800"/>
          </a:xfrm>
          <a:prstGeom prst="ellipse">
            <a:avLst/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lIns="0" tIns="0" rIns="0" bIns="0" anchor="ctr"/>
          <a:lstStyle/>
          <a:p>
            <a:pPr algn="ctr" eaLnBrk="1" hangingPunct="1"/>
            <a:r>
              <a:rPr lang="en-US" sz="1400" b="1">
                <a:cs typeface="Arial" charset="0"/>
              </a:rPr>
              <a:t>10</a:t>
            </a:r>
          </a:p>
        </p:txBody>
      </p:sp>
      <p:sp>
        <p:nvSpPr>
          <p:cNvPr id="47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109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hạn chế trong SSL 2.0</a:t>
            </a:r>
          </a:p>
        </p:txBody>
      </p:sp>
      <p:sp>
        <p:nvSpPr>
          <p:cNvPr id="913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030787"/>
          </a:xfrm>
          <a:ln/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ngắn</a:t>
            </a:r>
            <a:endParaRPr lang="en-US" sz="2400" dirty="0"/>
          </a:p>
          <a:p>
            <a:pPr lvl="1" algn="just">
              <a:spcBef>
                <a:spcPts val="0"/>
              </a:spcBef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SSL 2.0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hẹp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authentication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40 bit. </a:t>
            </a:r>
          </a:p>
          <a:p>
            <a:pPr algn="just">
              <a:spcBef>
                <a:spcPts val="0"/>
              </a:spcBef>
            </a:pPr>
            <a:r>
              <a:rPr lang="en-US" sz="2400" dirty="0" err="1"/>
              <a:t>Tạo</a:t>
            </a:r>
            <a:r>
              <a:rPr lang="en-US" sz="2400" dirty="0"/>
              <a:t> MAC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</a:p>
          <a:p>
            <a:pPr algn="just">
              <a:spcBef>
                <a:spcPts val="0"/>
              </a:spcBef>
            </a:pP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vẹn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</a:t>
            </a:r>
          </a:p>
          <a:p>
            <a:pPr lvl="1" algn="just">
              <a:spcBef>
                <a:spcPts val="0"/>
              </a:spcBef>
            </a:pPr>
            <a:r>
              <a:rPr lang="en-US" dirty="0"/>
              <a:t>SSL 2.0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byte (padding) </a:t>
            </a:r>
            <a:r>
              <a:rPr lang="en-US" dirty="0" err="1"/>
              <a:t>vào</a:t>
            </a:r>
            <a:r>
              <a:rPr lang="en-US" dirty="0"/>
              <a:t> MAC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padding.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byte ở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.</a:t>
            </a:r>
          </a:p>
          <a:p>
            <a:pPr algn="just">
              <a:spcBef>
                <a:spcPts val="0"/>
              </a:spcBef>
            </a:pPr>
            <a:r>
              <a:rPr lang="en-US" sz="2400" dirty="0" err="1"/>
              <a:t>Ciphersuite</a:t>
            </a:r>
            <a:r>
              <a:rPr lang="en-US" sz="2400" dirty="0"/>
              <a:t> rollback attack	</a:t>
            </a:r>
          </a:p>
          <a:p>
            <a:pPr lvl="1" algn="just">
              <a:spcBef>
                <a:spcPts val="0"/>
              </a:spcBef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ClientHello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“</a:t>
            </a:r>
            <a:r>
              <a:rPr lang="en-US" dirty="0" err="1"/>
              <a:t>lừa”Server</a:t>
            </a:r>
            <a:r>
              <a:rPr lang="en-US" dirty="0"/>
              <a:t> chon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hay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yếu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530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bản về TLS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073525"/>
          </a:xfrm>
          <a:ln/>
        </p:spPr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n-US" dirty="0"/>
              <a:t>TLS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>
                <a:solidFill>
                  <a:srgbClr val="66FF33"/>
                </a:solidFill>
              </a:rPr>
              <a:t>hai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</a:t>
            </a:r>
          </a:p>
          <a:p>
            <a:pPr algn="just"/>
            <a:r>
              <a:rPr lang="en-US" b="1" dirty="0" err="1">
                <a:solidFill>
                  <a:schemeClr val="accent1"/>
                </a:solidFill>
              </a:rPr>
              <a:t>Giao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thức</a:t>
            </a:r>
            <a:r>
              <a:rPr lang="en-US" b="1" dirty="0">
                <a:solidFill>
                  <a:schemeClr val="accent1"/>
                </a:solidFill>
              </a:rPr>
              <a:t> Handshake</a:t>
            </a:r>
          </a:p>
          <a:p>
            <a:pPr lvl="1" algn="just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(shared secret key)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</a:t>
            </a:r>
          </a:p>
          <a:p>
            <a:pPr algn="just"/>
            <a:r>
              <a:rPr lang="en-US" b="1" dirty="0" err="1">
                <a:solidFill>
                  <a:schemeClr val="accent1"/>
                </a:solidFill>
              </a:rPr>
              <a:t>Giao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thức</a:t>
            </a:r>
            <a:r>
              <a:rPr lang="en-US" b="1" dirty="0">
                <a:solidFill>
                  <a:schemeClr val="accent1"/>
                </a:solidFill>
              </a:rPr>
              <a:t> Record</a:t>
            </a:r>
          </a:p>
          <a:p>
            <a:pPr lvl="1" algn="just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handshake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32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TLS Handshake Protocol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202113"/>
          </a:xfrm>
          <a:ln/>
        </p:spPr>
        <p:txBody>
          <a:bodyPr/>
          <a:lstStyle/>
          <a:p>
            <a:pPr algn="just"/>
            <a:r>
              <a:rPr lang="en-US"/>
              <a:t>Client và Server</a:t>
            </a:r>
          </a:p>
          <a:p>
            <a:pPr algn="just"/>
            <a:r>
              <a:rPr lang="en-US"/>
              <a:t>Thương lượng về version của giao thức và tập các giải thuật mật mã được chọn sử dụng</a:t>
            </a:r>
          </a:p>
          <a:p>
            <a:pPr lvl="1" algn="just"/>
            <a:r>
              <a:rPr lang="en-US"/>
              <a:t>Tính tương thích và phối hợp hoạt động giữa các cài đặt khác nhau của giao thức tổng quát</a:t>
            </a:r>
          </a:p>
          <a:p>
            <a:pPr algn="just"/>
            <a:r>
              <a:rPr lang="en-US"/>
              <a:t>Authenticate client và server (không bắt buộc)</a:t>
            </a:r>
          </a:p>
          <a:p>
            <a:pPr lvl="1" algn="just"/>
            <a:r>
              <a:rPr lang="en-US"/>
              <a:t>Sử dụng chứng nhận điện tử để biết được public key của đối tác và xác nhận định danh của nhau</a:t>
            </a:r>
          </a:p>
          <a:p>
            <a:pPr algn="just"/>
            <a:r>
              <a:rPr lang="en-US"/>
              <a:t>Sử dụng public key để thiết lập thông tin bí mật chung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447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593" name="Group 17"/>
          <p:cNvGrpSpPr>
            <a:grpSpLocks/>
          </p:cNvGrpSpPr>
          <p:nvPr/>
        </p:nvGrpSpPr>
        <p:grpSpPr bwMode="auto">
          <a:xfrm>
            <a:off x="7105650" y="1284288"/>
            <a:ext cx="1885950" cy="5076825"/>
            <a:chOff x="4188" y="809"/>
            <a:chExt cx="1188" cy="3198"/>
          </a:xfrm>
        </p:grpSpPr>
        <p:sp>
          <p:nvSpPr>
            <p:cNvPr id="920594" name="Oval 18"/>
            <p:cNvSpPr>
              <a:spLocks noChangeArrowheads="1"/>
            </p:cNvSpPr>
            <p:nvPr/>
          </p:nvSpPr>
          <p:spPr bwMode="auto">
            <a:xfrm rot="16200000">
              <a:off x="3183" y="1814"/>
              <a:ext cx="3198" cy="1188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0595" name="Text Box 19"/>
            <p:cNvSpPr txBox="1">
              <a:spLocks noChangeArrowheads="1"/>
            </p:cNvSpPr>
            <p:nvPr/>
          </p:nvSpPr>
          <p:spPr bwMode="auto">
            <a:xfrm>
              <a:off x="4463" y="1115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920596" name="Picture 20" descr="SQL s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1776"/>
              <a:ext cx="741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0597" name="Group 21"/>
          <p:cNvGrpSpPr>
            <a:grpSpLocks/>
          </p:cNvGrpSpPr>
          <p:nvPr/>
        </p:nvGrpSpPr>
        <p:grpSpPr bwMode="auto">
          <a:xfrm>
            <a:off x="33338" y="1273175"/>
            <a:ext cx="2024062" cy="5076825"/>
            <a:chOff x="21" y="802"/>
            <a:chExt cx="1275" cy="3198"/>
          </a:xfrm>
        </p:grpSpPr>
        <p:sp>
          <p:nvSpPr>
            <p:cNvPr id="920598" name="Oval 22"/>
            <p:cNvSpPr>
              <a:spLocks noChangeArrowheads="1"/>
            </p:cNvSpPr>
            <p:nvPr/>
          </p:nvSpPr>
          <p:spPr bwMode="auto">
            <a:xfrm rot="16200000">
              <a:off x="-940" y="1763"/>
              <a:ext cx="3198" cy="1275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0599" name="Text Box 23"/>
            <p:cNvSpPr txBox="1">
              <a:spLocks noChangeArrowheads="1"/>
            </p:cNvSpPr>
            <p:nvPr/>
          </p:nvSpPr>
          <p:spPr bwMode="auto">
            <a:xfrm>
              <a:off x="328" y="1115"/>
              <a:ext cx="6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Client</a:t>
              </a:r>
            </a:p>
          </p:txBody>
        </p:sp>
        <p:pic>
          <p:nvPicPr>
            <p:cNvPr id="920600" name="Picture 24" descr="PC 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1872"/>
              <a:ext cx="1208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giao thức Handshake (tổng quát)</a:t>
            </a:r>
          </a:p>
        </p:txBody>
      </p:sp>
      <p:sp>
        <p:nvSpPr>
          <p:cNvPr id="920580" name="Line 4"/>
          <p:cNvSpPr>
            <a:spLocks noChangeShapeType="1"/>
          </p:cNvSpPr>
          <p:nvPr/>
        </p:nvSpPr>
        <p:spPr bwMode="auto">
          <a:xfrm flipV="1">
            <a:off x="2092325" y="2209800"/>
            <a:ext cx="3162300" cy="12700"/>
          </a:xfrm>
          <a:prstGeom prst="line">
            <a:avLst/>
          </a:prstGeom>
          <a:noFill/>
          <a:ln w="50800">
            <a:solidFill>
              <a:srgbClr val="FF99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0581" name="Line 5"/>
          <p:cNvSpPr>
            <a:spLocks noChangeShapeType="1"/>
          </p:cNvSpPr>
          <p:nvPr/>
        </p:nvSpPr>
        <p:spPr bwMode="auto">
          <a:xfrm>
            <a:off x="3741738" y="3962400"/>
            <a:ext cx="3265487" cy="0"/>
          </a:xfrm>
          <a:prstGeom prst="line">
            <a:avLst/>
          </a:prstGeom>
          <a:noFill/>
          <a:ln w="50800">
            <a:solidFill>
              <a:srgbClr val="99CCFF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0582" name="Line 6"/>
          <p:cNvSpPr>
            <a:spLocks noChangeShapeType="1"/>
          </p:cNvSpPr>
          <p:nvPr/>
        </p:nvSpPr>
        <p:spPr bwMode="auto">
          <a:xfrm>
            <a:off x="2092325" y="4800600"/>
            <a:ext cx="3290888" cy="0"/>
          </a:xfrm>
          <a:prstGeom prst="line">
            <a:avLst/>
          </a:prstGeom>
          <a:noFill/>
          <a:ln w="50800">
            <a:solidFill>
              <a:srgbClr val="FF99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0583" name="Text Box 7"/>
          <p:cNvSpPr txBox="1">
            <a:spLocks noChangeArrowheads="1"/>
          </p:cNvSpPr>
          <p:nvPr/>
        </p:nvSpPr>
        <p:spPr bwMode="auto">
          <a:xfrm>
            <a:off x="2319338" y="1887538"/>
            <a:ext cx="1131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ClientHello</a:t>
            </a:r>
          </a:p>
        </p:txBody>
      </p:sp>
      <p:sp>
        <p:nvSpPr>
          <p:cNvPr id="920584" name="Text Box 8"/>
          <p:cNvSpPr txBox="1">
            <a:spLocks noChangeArrowheads="1"/>
          </p:cNvSpPr>
          <p:nvPr/>
        </p:nvSpPr>
        <p:spPr bwMode="auto">
          <a:xfrm>
            <a:off x="4495800" y="2201863"/>
            <a:ext cx="2160588" cy="17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ServerHello, </a:t>
            </a:r>
          </a:p>
          <a:p>
            <a:pPr algn="r">
              <a:lnSpc>
                <a:spcPct val="11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[Certificate],</a:t>
            </a:r>
          </a:p>
          <a:p>
            <a:pPr algn="r">
              <a:lnSpc>
                <a:spcPct val="11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[ServerKeyExchange],</a:t>
            </a:r>
          </a:p>
          <a:p>
            <a:pPr algn="r">
              <a:lnSpc>
                <a:spcPct val="11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[CertificateRequest],</a:t>
            </a:r>
          </a:p>
          <a:p>
            <a:pPr algn="r">
              <a:lnSpc>
                <a:spcPct val="11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ServerHelloDone</a:t>
            </a:r>
          </a:p>
        </p:txBody>
      </p:sp>
      <p:sp>
        <p:nvSpPr>
          <p:cNvPr id="920586" name="Text Box 10"/>
          <p:cNvSpPr txBox="1">
            <a:spLocks noChangeArrowheads="1"/>
          </p:cNvSpPr>
          <p:nvPr/>
        </p:nvSpPr>
        <p:spPr bwMode="auto">
          <a:xfrm>
            <a:off x="2333625" y="3789363"/>
            <a:ext cx="19335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[Certificate],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ClientKeyExchange,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[CertificateVerify]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1600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lang="en-US" sz="1200">
              <a:solidFill>
                <a:schemeClr val="tx1"/>
              </a:solidFill>
              <a:latin typeface="Tahoma" pitchFamily="34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Finished</a:t>
            </a:r>
          </a:p>
        </p:txBody>
      </p:sp>
      <p:sp>
        <p:nvSpPr>
          <p:cNvPr id="920587" name="Text Box 11"/>
          <p:cNvSpPr txBox="1">
            <a:spLocks noChangeArrowheads="1"/>
          </p:cNvSpPr>
          <p:nvPr/>
        </p:nvSpPr>
        <p:spPr bwMode="auto">
          <a:xfrm>
            <a:off x="1981200" y="4876800"/>
            <a:ext cx="542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Chuyển sang sử dụng thuật toán mã hóa đã thương lượng</a:t>
            </a:r>
          </a:p>
        </p:txBody>
      </p:sp>
      <p:sp>
        <p:nvSpPr>
          <p:cNvPr id="920588" name="Line 12"/>
          <p:cNvSpPr>
            <a:spLocks noChangeShapeType="1"/>
          </p:cNvSpPr>
          <p:nvPr/>
        </p:nvSpPr>
        <p:spPr bwMode="auto">
          <a:xfrm>
            <a:off x="2130425" y="5562600"/>
            <a:ext cx="3290888" cy="0"/>
          </a:xfrm>
          <a:prstGeom prst="line">
            <a:avLst/>
          </a:prstGeom>
          <a:noFill/>
          <a:ln w="50800">
            <a:solidFill>
              <a:srgbClr val="FF99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0589" name="Line 13"/>
          <p:cNvSpPr>
            <a:spLocks noChangeShapeType="1"/>
          </p:cNvSpPr>
          <p:nvPr/>
        </p:nvSpPr>
        <p:spPr bwMode="auto">
          <a:xfrm>
            <a:off x="3894138" y="6248400"/>
            <a:ext cx="2735262" cy="0"/>
          </a:xfrm>
          <a:prstGeom prst="line">
            <a:avLst/>
          </a:prstGeom>
          <a:noFill/>
          <a:ln w="50800">
            <a:solidFill>
              <a:srgbClr val="99CCFF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0590" name="Text Box 14"/>
          <p:cNvSpPr txBox="1">
            <a:spLocks noChangeArrowheads="1"/>
          </p:cNvSpPr>
          <p:nvPr/>
        </p:nvSpPr>
        <p:spPr bwMode="auto">
          <a:xfrm>
            <a:off x="5638800" y="5943600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Finished</a:t>
            </a:r>
          </a:p>
        </p:txBody>
      </p:sp>
      <p:sp>
        <p:nvSpPr>
          <p:cNvPr id="920601" name="Text Box 25"/>
          <p:cNvSpPr txBox="1">
            <a:spLocks noChangeArrowheads="1"/>
          </p:cNvSpPr>
          <p:nvPr/>
        </p:nvSpPr>
        <p:spPr bwMode="auto">
          <a:xfrm>
            <a:off x="1752600" y="5486400"/>
            <a:ext cx="542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Chuyển sang sử dụng thuật toán mã hóa đã thương lượng</a:t>
            </a:r>
          </a:p>
        </p:txBody>
      </p:sp>
      <p:sp>
        <p:nvSpPr>
          <p:cNvPr id="920603" name="Oval 27"/>
          <p:cNvSpPr>
            <a:spLocks noChangeArrowheads="1"/>
          </p:cNvSpPr>
          <p:nvPr/>
        </p:nvSpPr>
        <p:spPr bwMode="auto">
          <a:xfrm>
            <a:off x="2057400" y="2057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rgbClr val="FF99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920607" name="Oval 31"/>
          <p:cNvSpPr>
            <a:spLocks noChangeArrowheads="1"/>
          </p:cNvSpPr>
          <p:nvPr/>
        </p:nvSpPr>
        <p:spPr bwMode="auto">
          <a:xfrm>
            <a:off x="6553200" y="226695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2</a:t>
            </a:r>
          </a:p>
        </p:txBody>
      </p:sp>
      <p:sp>
        <p:nvSpPr>
          <p:cNvPr id="920608" name="Oval 32"/>
          <p:cNvSpPr>
            <a:spLocks noChangeArrowheads="1"/>
          </p:cNvSpPr>
          <p:nvPr/>
        </p:nvSpPr>
        <p:spPr bwMode="auto">
          <a:xfrm>
            <a:off x="6553200" y="2619375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3</a:t>
            </a:r>
          </a:p>
        </p:txBody>
      </p:sp>
      <p:sp>
        <p:nvSpPr>
          <p:cNvPr id="920609" name="Oval 33"/>
          <p:cNvSpPr>
            <a:spLocks noChangeArrowheads="1"/>
          </p:cNvSpPr>
          <p:nvPr/>
        </p:nvSpPr>
        <p:spPr bwMode="auto">
          <a:xfrm>
            <a:off x="6553200" y="2938463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3</a:t>
            </a:r>
          </a:p>
        </p:txBody>
      </p:sp>
      <p:sp>
        <p:nvSpPr>
          <p:cNvPr id="920610" name="Oval 34"/>
          <p:cNvSpPr>
            <a:spLocks noChangeArrowheads="1"/>
          </p:cNvSpPr>
          <p:nvPr/>
        </p:nvSpPr>
        <p:spPr bwMode="auto">
          <a:xfrm>
            <a:off x="6553200" y="3276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4</a:t>
            </a:r>
          </a:p>
        </p:txBody>
      </p:sp>
      <p:sp>
        <p:nvSpPr>
          <p:cNvPr id="920611" name="Oval 35"/>
          <p:cNvSpPr>
            <a:spLocks noChangeArrowheads="1"/>
          </p:cNvSpPr>
          <p:nvPr/>
        </p:nvSpPr>
        <p:spPr bwMode="auto">
          <a:xfrm>
            <a:off x="6553200" y="3609975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cs typeface="Arial" charset="0"/>
              </a:rPr>
              <a:t>5</a:t>
            </a:r>
          </a:p>
        </p:txBody>
      </p:sp>
      <p:sp>
        <p:nvSpPr>
          <p:cNvPr id="920612" name="Oval 36"/>
          <p:cNvSpPr>
            <a:spLocks noChangeArrowheads="1"/>
          </p:cNvSpPr>
          <p:nvPr/>
        </p:nvSpPr>
        <p:spPr bwMode="auto">
          <a:xfrm>
            <a:off x="2057400" y="382905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rgbClr val="FF99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6</a:t>
            </a:r>
          </a:p>
        </p:txBody>
      </p:sp>
      <p:sp>
        <p:nvSpPr>
          <p:cNvPr id="920613" name="Oval 37"/>
          <p:cNvSpPr>
            <a:spLocks noChangeArrowheads="1"/>
          </p:cNvSpPr>
          <p:nvPr/>
        </p:nvSpPr>
        <p:spPr bwMode="auto">
          <a:xfrm>
            <a:off x="2057400" y="4181475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rgbClr val="FF99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7</a:t>
            </a:r>
          </a:p>
        </p:txBody>
      </p:sp>
      <p:sp>
        <p:nvSpPr>
          <p:cNvPr id="920614" name="Oval 38"/>
          <p:cNvSpPr>
            <a:spLocks noChangeArrowheads="1"/>
          </p:cNvSpPr>
          <p:nvPr/>
        </p:nvSpPr>
        <p:spPr bwMode="auto">
          <a:xfrm>
            <a:off x="2057400" y="45339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rgbClr val="FF99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8</a:t>
            </a:r>
          </a:p>
        </p:txBody>
      </p:sp>
      <p:sp>
        <p:nvSpPr>
          <p:cNvPr id="920615" name="Oval 39"/>
          <p:cNvSpPr>
            <a:spLocks noChangeArrowheads="1"/>
          </p:cNvSpPr>
          <p:nvPr/>
        </p:nvSpPr>
        <p:spPr bwMode="auto">
          <a:xfrm>
            <a:off x="2057400" y="5257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rgbClr val="FF99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9</a:t>
            </a:r>
          </a:p>
        </p:txBody>
      </p:sp>
      <p:sp>
        <p:nvSpPr>
          <p:cNvPr id="920617" name="Oval 41"/>
          <p:cNvSpPr>
            <a:spLocks noChangeArrowheads="1"/>
          </p:cNvSpPr>
          <p:nvPr/>
        </p:nvSpPr>
        <p:spPr bwMode="auto">
          <a:xfrm>
            <a:off x="6553200" y="6019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lIns="0" tIns="0" rIns="0" bIns="0" anchor="ctr"/>
          <a:lstStyle/>
          <a:p>
            <a:pPr algn="ctr" eaLnBrk="1" hangingPunct="1"/>
            <a:r>
              <a:rPr lang="en-US" sz="1400" b="1">
                <a:cs typeface="Arial" charset="0"/>
              </a:rPr>
              <a:t>10</a:t>
            </a:r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4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677" name="Picture 29" descr="transparent white caps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5257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ClientHello</a:t>
            </a:r>
          </a:p>
        </p:txBody>
      </p:sp>
      <p:sp>
        <p:nvSpPr>
          <p:cNvPr id="923655" name="AutoShape 7"/>
          <p:cNvSpPr>
            <a:spLocks noChangeArrowheads="1"/>
          </p:cNvSpPr>
          <p:nvPr/>
        </p:nvSpPr>
        <p:spPr bwMode="auto">
          <a:xfrm>
            <a:off x="2844800" y="2819400"/>
            <a:ext cx="4089400" cy="914400"/>
          </a:xfrm>
          <a:prstGeom prst="wedgeRectCallout">
            <a:avLst>
              <a:gd name="adj1" fmla="val -45421"/>
              <a:gd name="adj2" fmla="val -8698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Client thông báo (</a:t>
            </a:r>
            <a:r>
              <a:rPr lang="en-US" sz="1600" u="sng">
                <a:solidFill>
                  <a:schemeClr val="tx1"/>
                </a:solidFill>
                <a:latin typeface="Tahoma" pitchFamily="34" charset="0"/>
              </a:rPr>
              <a:t>dữ liệu KHÔNG mã hóa</a:t>
            </a: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):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Version của Protocol đang dùng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Các thuật toán mã hóa được hỗ trợ</a:t>
            </a:r>
          </a:p>
        </p:txBody>
      </p:sp>
      <p:grpSp>
        <p:nvGrpSpPr>
          <p:cNvPr id="923664" name="Group 16"/>
          <p:cNvGrpSpPr>
            <a:grpSpLocks/>
          </p:cNvGrpSpPr>
          <p:nvPr/>
        </p:nvGrpSpPr>
        <p:grpSpPr bwMode="auto">
          <a:xfrm>
            <a:off x="7105650" y="1284288"/>
            <a:ext cx="1885950" cy="5076825"/>
            <a:chOff x="4188" y="809"/>
            <a:chExt cx="1188" cy="3198"/>
          </a:xfrm>
        </p:grpSpPr>
        <p:sp>
          <p:nvSpPr>
            <p:cNvPr id="923665" name="Oval 17"/>
            <p:cNvSpPr>
              <a:spLocks noChangeArrowheads="1"/>
            </p:cNvSpPr>
            <p:nvPr/>
          </p:nvSpPr>
          <p:spPr bwMode="auto">
            <a:xfrm rot="16200000">
              <a:off x="3183" y="1814"/>
              <a:ext cx="3198" cy="1188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66" name="Text Box 18"/>
            <p:cNvSpPr txBox="1">
              <a:spLocks noChangeArrowheads="1"/>
            </p:cNvSpPr>
            <p:nvPr/>
          </p:nvSpPr>
          <p:spPr bwMode="auto">
            <a:xfrm>
              <a:off x="4463" y="1115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923667" name="Picture 19" descr="SQL 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1776"/>
              <a:ext cx="741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3668" name="Group 20"/>
          <p:cNvGrpSpPr>
            <a:grpSpLocks/>
          </p:cNvGrpSpPr>
          <p:nvPr/>
        </p:nvGrpSpPr>
        <p:grpSpPr bwMode="auto">
          <a:xfrm>
            <a:off x="33338" y="1273175"/>
            <a:ext cx="2024062" cy="5076825"/>
            <a:chOff x="21" y="802"/>
            <a:chExt cx="1275" cy="3198"/>
          </a:xfrm>
        </p:grpSpPr>
        <p:sp>
          <p:nvSpPr>
            <p:cNvPr id="923669" name="Oval 21"/>
            <p:cNvSpPr>
              <a:spLocks noChangeArrowheads="1"/>
            </p:cNvSpPr>
            <p:nvPr/>
          </p:nvSpPr>
          <p:spPr bwMode="auto">
            <a:xfrm rot="16200000">
              <a:off x="-940" y="1763"/>
              <a:ext cx="3198" cy="1275"/>
            </a:xfrm>
            <a:prstGeom prst="ellipse">
              <a:avLst/>
            </a:prstGeom>
            <a:gradFill rotWithShape="1">
              <a:gsLst>
                <a:gs pos="0">
                  <a:srgbClr val="5C8BE8">
                    <a:alpha val="70000"/>
                  </a:srgbClr>
                </a:gs>
                <a:gs pos="100000">
                  <a:srgbClr val="5C8BE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70" name="Text Box 22"/>
            <p:cNvSpPr txBox="1">
              <a:spLocks noChangeArrowheads="1"/>
            </p:cNvSpPr>
            <p:nvPr/>
          </p:nvSpPr>
          <p:spPr bwMode="auto">
            <a:xfrm>
              <a:off x="328" y="1115"/>
              <a:ext cx="6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DDDDD">
                          <a:gamma/>
                          <a:shade val="46275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Client</a:t>
              </a:r>
            </a:p>
          </p:txBody>
        </p:sp>
        <p:pic>
          <p:nvPicPr>
            <p:cNvPr id="923671" name="Picture 23" descr="PC s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1872"/>
              <a:ext cx="1208" cy="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3673" name="Line 25"/>
          <p:cNvSpPr>
            <a:spLocks noChangeShapeType="1"/>
          </p:cNvSpPr>
          <p:nvPr/>
        </p:nvSpPr>
        <p:spPr bwMode="auto">
          <a:xfrm flipV="1">
            <a:off x="3886200" y="2362200"/>
            <a:ext cx="2971800" cy="0"/>
          </a:xfrm>
          <a:prstGeom prst="line">
            <a:avLst/>
          </a:prstGeom>
          <a:noFill/>
          <a:ln w="50800">
            <a:solidFill>
              <a:srgbClr val="FF99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74" name="Text Box 26"/>
          <p:cNvSpPr txBox="1">
            <a:spLocks noChangeArrowheads="1"/>
          </p:cNvSpPr>
          <p:nvPr/>
        </p:nvSpPr>
        <p:spPr bwMode="auto">
          <a:xfrm>
            <a:off x="2590800" y="2178050"/>
            <a:ext cx="1303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600" b="1">
                <a:solidFill>
                  <a:schemeClr val="tx1"/>
                </a:solidFill>
                <a:latin typeface="Tahoma" pitchFamily="34" charset="0"/>
              </a:rPr>
              <a:t>ClientHello</a:t>
            </a:r>
          </a:p>
        </p:txBody>
      </p:sp>
      <p:sp>
        <p:nvSpPr>
          <p:cNvPr id="923675" name="Oval 27"/>
          <p:cNvSpPr>
            <a:spLocks noChangeArrowheads="1"/>
          </p:cNvSpPr>
          <p:nvPr/>
        </p:nvSpPr>
        <p:spPr bwMode="auto">
          <a:xfrm>
            <a:off x="2286000" y="2176463"/>
            <a:ext cx="304800" cy="304800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600" b="1"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17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246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120062" cy="3497262"/>
          </a:xfrm>
          <a:ln/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struct {</a:t>
            </a:r>
          </a:p>
          <a:p>
            <a:pPr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   TimeStamp	timestamp;   </a:t>
            </a:r>
          </a:p>
          <a:p>
            <a:pPr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   ProtocolVersion   client_version;</a:t>
            </a:r>
          </a:p>
          <a:p>
            <a:pPr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   Random   		random;</a:t>
            </a:r>
          </a:p>
          <a:p>
            <a:pPr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   SessionID   	session_id;</a:t>
            </a:r>
          </a:p>
          <a:p>
            <a:pPr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   CipherSuite   	cipher_suites;</a:t>
            </a:r>
          </a:p>
          <a:p>
            <a:pPr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   CompressionMethod   compression_methods;</a:t>
            </a:r>
          </a:p>
          <a:p>
            <a:pPr>
              <a:buFont typeface="Wingdings 2" pitchFamily="18" charset="2"/>
              <a:buNone/>
            </a:pPr>
            <a:r>
              <a:rPr lang="en-US" sz="2400">
                <a:latin typeface="Comic Sans MS" pitchFamily="66" charset="0"/>
              </a:rPr>
              <a:t>} ClientHello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ClientHello (RFC)</a:t>
            </a:r>
          </a:p>
        </p:txBody>
      </p:sp>
      <p:sp>
        <p:nvSpPr>
          <p:cNvPr id="924676" name="AutoShape 4"/>
          <p:cNvSpPr>
            <a:spLocks noChangeArrowheads="1"/>
          </p:cNvSpPr>
          <p:nvPr/>
        </p:nvSpPr>
        <p:spPr bwMode="auto">
          <a:xfrm>
            <a:off x="4876800" y="1371600"/>
            <a:ext cx="3048000" cy="609600"/>
          </a:xfrm>
          <a:prstGeom prst="wedgeRectCallout">
            <a:avLst>
              <a:gd name="adj1" fmla="val -50523"/>
              <a:gd name="adj2" fmla="val 69532"/>
            </a:avLst>
          </a:prstGeom>
          <a:noFill/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109538" indent="-109538" algn="ctr" eaLnBrk="1" hangingPunct="1"/>
            <a:r>
              <a:rPr lang="en-US" sz="1400" b="1">
                <a:solidFill>
                  <a:schemeClr val="tx1"/>
                </a:solidFill>
                <a:effectLst/>
              </a:rPr>
              <a:t>Version cao nhất của protocol được client hỗ trợ</a:t>
            </a:r>
          </a:p>
        </p:txBody>
      </p:sp>
      <p:sp>
        <p:nvSpPr>
          <p:cNvPr id="924677" name="AutoShape 5"/>
          <p:cNvSpPr>
            <a:spLocks noChangeArrowheads="1"/>
          </p:cNvSpPr>
          <p:nvPr/>
        </p:nvSpPr>
        <p:spPr bwMode="auto">
          <a:xfrm>
            <a:off x="5410200" y="2514600"/>
            <a:ext cx="2768600" cy="609600"/>
          </a:xfrm>
          <a:prstGeom prst="wedgeRectCallout">
            <a:avLst>
              <a:gd name="adj1" fmla="val -71963"/>
              <a:gd name="adj2" fmla="val 79690"/>
            </a:avLst>
          </a:prstGeom>
          <a:noFill/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109538" indent="-109538" algn="ctr" eaLnBrk="1" hangingPunct="1"/>
            <a:r>
              <a:rPr lang="en-US" sz="1400" b="1">
                <a:solidFill>
                  <a:schemeClr val="tx1"/>
                </a:solidFill>
                <a:effectLst/>
              </a:rPr>
              <a:t>Session id (nếu client muốn resume một session cũ)</a:t>
            </a:r>
          </a:p>
        </p:txBody>
      </p:sp>
      <p:sp>
        <p:nvSpPr>
          <p:cNvPr id="924678" name="AutoShape 6"/>
          <p:cNvSpPr>
            <a:spLocks noChangeArrowheads="1"/>
          </p:cNvSpPr>
          <p:nvPr/>
        </p:nvSpPr>
        <p:spPr bwMode="auto">
          <a:xfrm>
            <a:off x="6070600" y="3276600"/>
            <a:ext cx="3073400" cy="838200"/>
          </a:xfrm>
          <a:prstGeom prst="wedgeRectCallout">
            <a:avLst>
              <a:gd name="adj1" fmla="val -73866"/>
              <a:gd name="adj2" fmla="val 17991"/>
            </a:avLst>
          </a:prstGeom>
          <a:noFill/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109538" indent="-109538" algn="ctr" eaLnBrk="1" hangingPunct="1"/>
            <a:r>
              <a:rPr lang="en-US" sz="1400" b="1">
                <a:solidFill>
                  <a:schemeClr val="tx1"/>
                </a:solidFill>
                <a:effectLst/>
              </a:rPr>
              <a:t>Các thuật toán mật mã </a:t>
            </a:r>
          </a:p>
          <a:p>
            <a:pPr marL="109538" indent="-109538" algn="ctr" eaLnBrk="1" hangingPunct="1"/>
            <a:r>
              <a:rPr lang="en-US" sz="1400" b="1">
                <a:solidFill>
                  <a:schemeClr val="tx1"/>
                </a:solidFill>
                <a:effectLst/>
              </a:rPr>
              <a:t>được client hỗ trợ </a:t>
            </a:r>
          </a:p>
          <a:p>
            <a:pPr marL="109538" indent="-109538" algn="ctr" eaLnBrk="1" hangingPunct="1"/>
            <a:r>
              <a:rPr lang="en-US" sz="1400" b="1">
                <a:solidFill>
                  <a:schemeClr val="tx1"/>
                </a:solidFill>
                <a:effectLst/>
              </a:rPr>
              <a:t>(ví dụ RSA hay Diffie-Hellman)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4353153"/>
      </p:ext>
    </p:extLst>
  </p:cSld>
  <p:clrMapOvr>
    <a:masterClrMapping/>
  </p:clrMapOvr>
</p:sld>
</file>

<file path=ppt/theme/theme1.xml><?xml version="1.0" encoding="utf-8"?>
<a:theme xmlns:a="http://schemas.openxmlformats.org/drawingml/2006/main" name="FIT_CDIO_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FIT_CDIO_PPT Template</Template>
  <TotalTime>120</TotalTime>
  <Words>1650</Words>
  <Application>Microsoft Office PowerPoint</Application>
  <PresentationFormat>On-screen Show (4:3)</PresentationFormat>
  <Paragraphs>411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Comic Sans MS</vt:lpstr>
      <vt:lpstr>MS PGothic</vt:lpstr>
      <vt:lpstr>MS PGothic</vt:lpstr>
      <vt:lpstr>Tahoma</vt:lpstr>
      <vt:lpstr>Wingdings</vt:lpstr>
      <vt:lpstr>Wingdings 2</vt:lpstr>
      <vt:lpstr>FIT_CDIO_PPT Template</vt:lpstr>
      <vt:lpstr>Chủ đề 10: Secured Socket Layer</vt:lpstr>
      <vt:lpstr>SSL / TLS trong đời sống hằng ngày?</vt:lpstr>
      <vt:lpstr>Sự phát triển của giao thức</vt:lpstr>
      <vt:lpstr>Một số hạn chế trong SSL 2.0</vt:lpstr>
      <vt:lpstr>Cơ bản về TLS</vt:lpstr>
      <vt:lpstr>TLS Handshake Protocol</vt:lpstr>
      <vt:lpstr>Cấu trúc giao thức Handshake (tổng quát)</vt:lpstr>
      <vt:lpstr>ClientHello</vt:lpstr>
      <vt:lpstr>ClientHello (RFC)</vt:lpstr>
      <vt:lpstr>ClientHello</vt:lpstr>
      <vt:lpstr>ClientHello</vt:lpstr>
      <vt:lpstr>ServerHello</vt:lpstr>
      <vt:lpstr>ServerHello</vt:lpstr>
      <vt:lpstr>ServerHello</vt:lpstr>
      <vt:lpstr>ServerHello</vt:lpstr>
      <vt:lpstr>ServerHello</vt:lpstr>
      <vt:lpstr>ServerKeyExchange</vt:lpstr>
      <vt:lpstr>ServerKeyExchange</vt:lpstr>
      <vt:lpstr>ServerKeyExchange</vt:lpstr>
      <vt:lpstr>ServerKeyExchange</vt:lpstr>
      <vt:lpstr>ClientKeyExchange</vt:lpstr>
      <vt:lpstr>ClientKeyExchange</vt:lpstr>
      <vt:lpstr>ClientKeyExchange (RFC)</vt:lpstr>
      <vt:lpstr>ClientKeyExchange (RFC)</vt:lpstr>
      <vt:lpstr>“Core” SSL</vt:lpstr>
      <vt:lpstr>Trạng thái của Client và Server</vt:lpstr>
      <vt:lpstr>Phần chính của SSL 3.0</vt:lpstr>
      <vt:lpstr>Chọn lựa “nhầm” version cũ!</vt:lpstr>
      <vt:lpstr>Điều chỉnh SSL</vt:lpstr>
      <vt:lpstr>Tóm tắt</vt:lpstr>
      <vt:lpstr>Phát hiện sự bất thường bằng Finished</vt:lpstr>
      <vt:lpstr>Ví dụ: Version Rollback Attack</vt:lpstr>
      <vt:lpstr>Master secret</vt:lpstr>
      <vt:lpstr>Finish</vt:lpstr>
      <vt:lpstr>Server Authentication</vt:lpstr>
      <vt:lpstr>Server Authentication</vt:lpstr>
      <vt:lpstr>Server &amp; Client Authentication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Java</dc:title>
  <dc:creator>Trần Minh Triết</dc:creator>
  <cp:lastModifiedBy>Minh-Triet TRAN</cp:lastModifiedBy>
  <cp:revision>27</cp:revision>
  <dcterms:created xsi:type="dcterms:W3CDTF">2012-02-24T03:24:57Z</dcterms:created>
  <dcterms:modified xsi:type="dcterms:W3CDTF">2016-02-24T14:30:44Z</dcterms:modified>
</cp:coreProperties>
</file>