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9" r:id="rId3"/>
    <p:sldId id="350" r:id="rId4"/>
    <p:sldId id="316" r:id="rId5"/>
    <p:sldId id="318" r:id="rId6"/>
    <p:sldId id="298" r:id="rId7"/>
    <p:sldId id="299" r:id="rId8"/>
    <p:sldId id="312" r:id="rId9"/>
    <p:sldId id="319" r:id="rId10"/>
    <p:sldId id="313" r:id="rId11"/>
    <p:sldId id="300" r:id="rId12"/>
    <p:sldId id="307" r:id="rId13"/>
    <p:sldId id="308" r:id="rId14"/>
    <p:sldId id="356" r:id="rId15"/>
    <p:sldId id="351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53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4" r:id="rId40"/>
    <p:sldId id="355" r:id="rId41"/>
    <p:sldId id="336" r:id="rId42"/>
    <p:sldId id="337" r:id="rId43"/>
    <p:sldId id="338" r:id="rId44"/>
    <p:sldId id="28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6846" autoAdjust="0"/>
  </p:normalViewPr>
  <p:slideViewPr>
    <p:cSldViewPr>
      <p:cViewPr varScale="1">
        <p:scale>
          <a:sx n="63" d="100"/>
          <a:sy n="63" d="100"/>
        </p:scale>
        <p:origin x="-15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©FIT-HCMUS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01BF-4F21-4202-84DD-A7B13CC77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2C65BA-58A9-40C5-93B9-7DA0FDB45EC9}" type="datetimeFigureOut">
              <a:rPr lang="en-US"/>
              <a:pPr>
                <a:defRPr/>
              </a:pPr>
              <a:t>2/19/2011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021BF7-9584-47D9-9C25-BD1FE4363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429000"/>
            <a:ext cx="6477000" cy="1828800"/>
          </a:xfrm>
        </p:spPr>
        <p:txBody>
          <a:bodyPr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5" name="TextBox 14"/>
          <p:cNvSpPr txBox="1"/>
          <p:nvPr/>
        </p:nvSpPr>
        <p:spPr>
          <a:xfrm>
            <a:off x="1295400" y="1676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Cấu</a:t>
            </a:r>
            <a:r>
              <a:rPr lang="en-US" sz="3200" b="1" cap="none" spc="50" baseline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 trúc dữ liệu và giải thuật</a:t>
            </a:r>
            <a:endParaRPr lang="en-US" sz="3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32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371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629400"/>
            <a:ext cx="7086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 algn="l"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6858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77000" y="0"/>
            <a:ext cx="266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Font typeface="Wingdings" pitchFamily="2" charset="2"/>
              <a:buChar char=""/>
              <a:defRPr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1295400" cy="1371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19200"/>
            <a:ext cx="7772400" cy="137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7620000" cy="1371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pic>
        <p:nvPicPr>
          <p:cNvPr id="16" name="Picture 15" descr="Computer_data_180_1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7543800" cy="44005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vi-VN" smtClean="0"/>
              <a:t>HCMUS - 2010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="0">
                <a:solidFill>
                  <a:srgbClr val="00206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accent1">
              <a:lumMod val="50000"/>
            </a:schemeClr>
          </a:solidFill>
          <a:latin typeface="+mj-lt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Ôn tập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62500" lnSpcReduction="20000"/>
          </a:bodyPr>
          <a:lstStyle/>
          <a:p>
            <a:r>
              <a:rPr lang="en-US" sz="2200" smtClean="0"/>
              <a:t>Giảng viên:</a:t>
            </a:r>
          </a:p>
          <a:p>
            <a:r>
              <a:rPr lang="en-US" sz="2600" smtClean="0"/>
              <a:t>Văn Chí Nam – Nguyễn Thị Hồng Nhung – Đặng Nguyễn Đức Tiến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Ví dụ:</a:t>
            </a: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p = &amp;i;</a:t>
            </a:r>
          </a:p>
          <a:p>
            <a:pPr lvl="1">
              <a:buNone/>
            </a:pP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int j;</a:t>
            </a: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j = *p;</a:t>
            </a:r>
          </a:p>
          <a:p>
            <a:pPr lvl="1">
              <a:buNone/>
            </a:pP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int day = pNgay-&gt;ngay;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 - Ví dụ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#include &lt;stdio.h&gt;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main()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int i,j;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int *p;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p = &amp;i;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*p = 5;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j = i;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printf("%d %d %d\n", i, j, *p);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return 0;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 - Ví dụ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49325" y="1981200"/>
            <a:ext cx="476567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#include &lt;stdio.h&gt;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 main()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int i,j;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int *p;   /* a pointer to an integer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p = &amp;i;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*p=5;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j=i;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printf("%d %d %d\n", i, j, *p);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return 0;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4" descr="c-point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943600" y="2133600"/>
            <a:ext cx="1933575" cy="847725"/>
          </a:xfrm>
          <a:prstGeom prst="rect">
            <a:avLst/>
          </a:prstGeom>
          <a:noFill/>
          <a:ln/>
        </p:spPr>
      </p:pic>
      <p:pic>
        <p:nvPicPr>
          <p:cNvPr id="10" name="Picture 5" descr="c-poin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352800"/>
            <a:ext cx="18732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-pointe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572000"/>
            <a:ext cx="17843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00200" y="3505200"/>
            <a:ext cx="3657600" cy="68580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5257800" y="2895600"/>
            <a:ext cx="76200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600200" y="4191000"/>
            <a:ext cx="3657600" cy="2286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CC3300"/>
              </a:solidFill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5257800" y="3886200"/>
            <a:ext cx="8382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600200" y="4419600"/>
            <a:ext cx="3657600" cy="3048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257800" y="4572000"/>
            <a:ext cx="8382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 - Ví dụ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int *p;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p = &amp;i;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*p=5;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printf("%d %d %d %d", i, *p, p, &amp;p);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/>
          </a:p>
        </p:txBody>
      </p:sp>
      <p:pic>
        <p:nvPicPr>
          <p:cNvPr id="18" name="Picture 4" descr="c-pointer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752600"/>
            <a:ext cx="5257800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 - Ví dụ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int *p;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p = &amp;i;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*p=5;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printf("%d %d %d %d", i, *p, p, &amp;p);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/>
          </a:p>
        </p:txBody>
      </p:sp>
      <p:pic>
        <p:nvPicPr>
          <p:cNvPr id="18" name="Picture 4" descr="c-pointer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52600"/>
            <a:ext cx="5257800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Con trỏ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smtClean="0"/>
              <a:t>Đệ quy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Cấu trúc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Bài tập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Một hàm được gọi là </a:t>
            </a:r>
            <a:r>
              <a:rPr lang="en-US" b="1" smtClean="0"/>
              <a:t>đệ quy</a:t>
            </a:r>
            <a:r>
              <a:rPr lang="en-US" smtClean="0"/>
              <a:t> nếu bên trong thân của hàm đó có </a:t>
            </a:r>
            <a:r>
              <a:rPr lang="en-US" b="1" smtClean="0"/>
              <a:t>lời gọi hàm lại chính nó</a:t>
            </a:r>
            <a:r>
              <a:rPr lang="en-US" smtClean="0"/>
              <a:t> một cách tường minh hay tiềm ẩn.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 ý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Khi viết hàm đệ quy, cần xác định:</a:t>
            </a:r>
          </a:p>
          <a:p>
            <a:pPr lvl="1"/>
            <a:r>
              <a:rPr lang="en-US" smtClean="0"/>
              <a:t>Điều kiện dừng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Trường hợp đệ quy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Tính tổng S(n) = 1 + 2 + … + n</a:t>
            </a:r>
          </a:p>
          <a:p>
            <a:r>
              <a:rPr lang="en-US" smtClean="0"/>
              <a:t>Ta có:</a:t>
            </a:r>
          </a:p>
          <a:p>
            <a:pPr lvl="1"/>
            <a:r>
              <a:rPr lang="en-US" smtClean="0"/>
              <a:t>S(n) = (1 + 2 + …+ n-1) + n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Trường hợp n&gt;0:</a:t>
            </a:r>
          </a:p>
          <a:p>
            <a:pPr lvl="2"/>
            <a:r>
              <a:rPr lang="en-US" smtClean="0"/>
              <a:t>S(n) = S(n-1) + n (điều kiện đệ quy)</a:t>
            </a:r>
          </a:p>
          <a:p>
            <a:pPr lvl="1"/>
            <a:r>
              <a:rPr lang="en-US" smtClean="0"/>
              <a:t>Trường hợp n=0</a:t>
            </a:r>
          </a:p>
          <a:p>
            <a:pPr lvl="2"/>
            <a:r>
              <a:rPr lang="en-US" smtClean="0"/>
              <a:t>S(0) = 0 (điều kiện dừng)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Tính tổng S(n) = 1 + 2 + … + n</a:t>
            </a:r>
          </a:p>
          <a:p>
            <a:endParaRPr lang="en-US" smtClean="0"/>
          </a:p>
          <a:p>
            <a:pPr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Tong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(int n)</a:t>
            </a:r>
          </a:p>
          <a:p>
            <a:pPr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if (n == 0)//điều kiện dừng</a:t>
            </a:r>
          </a:p>
          <a:p>
            <a:pPr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Tong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(n-1) + n;</a:t>
            </a:r>
          </a:p>
          <a:p>
            <a:pPr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 trỏ</a:t>
            </a:r>
          </a:p>
          <a:p>
            <a:endParaRPr lang="en-US" smtClean="0"/>
          </a:p>
          <a:p>
            <a:r>
              <a:rPr lang="en-US" smtClean="0"/>
              <a:t>Đệ quy</a:t>
            </a:r>
          </a:p>
          <a:p>
            <a:endParaRPr lang="en-US" smtClean="0"/>
          </a:p>
          <a:p>
            <a:r>
              <a:rPr lang="en-US" smtClean="0"/>
              <a:t>Cấu trúc</a:t>
            </a:r>
          </a:p>
          <a:p>
            <a:endParaRPr lang="en-US" smtClean="0"/>
          </a:p>
          <a:p>
            <a:r>
              <a:rPr lang="en-US" smtClean="0"/>
              <a:t>Bài tập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Viết hàm tính n! trong hai trường hợp: không đệ quy và đệ quy. Biết:</a:t>
            </a:r>
          </a:p>
          <a:p>
            <a:pPr lvl="1"/>
            <a:r>
              <a:rPr lang="en-US" smtClean="0"/>
              <a:t>n! =  1 x 2 x 3 x … x n</a:t>
            </a:r>
          </a:p>
          <a:p>
            <a:pPr lvl="1"/>
            <a:r>
              <a:rPr lang="en-US" smtClean="0"/>
              <a:t>0! = 1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Tính tổng GiaiThua(n) = 1 x 2 x … x n</a:t>
            </a:r>
          </a:p>
          <a:p>
            <a:r>
              <a:rPr lang="en-US" smtClean="0"/>
              <a:t>Ta có:</a:t>
            </a:r>
          </a:p>
          <a:p>
            <a:pPr lvl="1"/>
            <a:r>
              <a:rPr lang="en-US" smtClean="0"/>
              <a:t>GiaiThua(n) = (1 x 2 x …x n-1) x n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Trường hợp n&gt;0:</a:t>
            </a:r>
          </a:p>
          <a:p>
            <a:pPr lvl="2"/>
            <a:r>
              <a:rPr lang="en-US" smtClean="0"/>
              <a:t>GiaiThua(n) = GiaiThua(n-1) x n (điều kiện đệ quy)</a:t>
            </a:r>
          </a:p>
          <a:p>
            <a:pPr lvl="1"/>
            <a:r>
              <a:rPr lang="en-US" smtClean="0"/>
              <a:t>Trường hợp n=0</a:t>
            </a:r>
          </a:p>
          <a:p>
            <a:pPr lvl="2"/>
            <a:r>
              <a:rPr lang="en-US" smtClean="0"/>
              <a:t>GiaiThua(0) = 1 (điều kiện dừng)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mảng một chiều các số nguyên. Viết hàm tính tổng các số nguyên có trong mảng bằng phương pháp đệ quy.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Cho mảng một chiều các số nguyên. Viết hàm tính tổng các số nguyên có trong mảng bằng phương pháp đệ quy.</a:t>
            </a:r>
          </a:p>
          <a:p>
            <a:pPr lvl="1"/>
            <a:r>
              <a:rPr lang="en-US" smtClean="0"/>
              <a:t>Input: int[] a, int n</a:t>
            </a:r>
          </a:p>
          <a:p>
            <a:pPr lvl="1"/>
            <a:r>
              <a:rPr lang="en-US" smtClean="0"/>
              <a:t>Output: int (Tổng)</a:t>
            </a:r>
          </a:p>
          <a:p>
            <a:pPr lvl="1"/>
            <a:r>
              <a:rPr lang="en-US" smtClean="0"/>
              <a:t>Trường hợp đệ quy:</a:t>
            </a:r>
          </a:p>
          <a:p>
            <a:pPr lvl="2"/>
            <a:r>
              <a:rPr lang="en-US" smtClean="0"/>
              <a:t>Tong(a, n) = Tong(a,n-1) + a[n-1]</a:t>
            </a:r>
          </a:p>
          <a:p>
            <a:pPr lvl="1"/>
            <a:r>
              <a:rPr lang="en-US" smtClean="0"/>
              <a:t>Điều kiện dừng:</a:t>
            </a:r>
          </a:p>
          <a:p>
            <a:pPr lvl="2"/>
            <a:r>
              <a:rPr lang="en-US" smtClean="0"/>
              <a:t>Tong(a, 0)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mảng một chiều các số nguyên. Viết hàm tính tổng các số lẻ có trong mảng bằng phương pháp đệ quy.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Cho mảng một chiều các số nguyên. Viết hàm tính tổng các số lẻ có trong mảng bằng phương pháp đệ quy.</a:t>
            </a:r>
          </a:p>
          <a:p>
            <a:pPr lvl="1"/>
            <a:r>
              <a:rPr lang="en-US" smtClean="0"/>
              <a:t>Input: int[] a, int n</a:t>
            </a:r>
          </a:p>
          <a:p>
            <a:pPr lvl="1"/>
            <a:r>
              <a:rPr lang="en-US" smtClean="0"/>
              <a:t>Output: int (Tổng)</a:t>
            </a:r>
          </a:p>
          <a:p>
            <a:pPr lvl="1"/>
            <a:r>
              <a:rPr lang="en-US" smtClean="0"/>
              <a:t>Trường hợp đệ quy:</a:t>
            </a:r>
          </a:p>
          <a:p>
            <a:pPr lvl="2"/>
            <a:r>
              <a:rPr lang="en-US" smtClean="0"/>
              <a:t>Nếu a[n-1] lẻ: Tong(a, n) = Tong(a,n-1) + a[n-1]</a:t>
            </a:r>
          </a:p>
          <a:p>
            <a:pPr lvl="2"/>
            <a:r>
              <a:rPr lang="en-US" smtClean="0"/>
              <a:t>Nếu a[n-1] chẳn: Tong(a, n) = Tong(a,n-1)</a:t>
            </a:r>
          </a:p>
          <a:p>
            <a:pPr lvl="1"/>
            <a:r>
              <a:rPr lang="en-US" smtClean="0"/>
              <a:t>Điều kiện dừng:</a:t>
            </a:r>
          </a:p>
          <a:p>
            <a:pPr lvl="2"/>
            <a:r>
              <a:rPr lang="en-US" smtClean="0"/>
              <a:t>Tong(a, 0) = 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Viết hàm đệ quy tính số hạng thứ n của dãy Fibonacci. Biết rằng:</a:t>
            </a:r>
          </a:p>
          <a:p>
            <a:pPr lvl="1"/>
            <a:r>
              <a:rPr lang="en-US" smtClean="0"/>
              <a:t>f(0) = f(1) = 1</a:t>
            </a:r>
          </a:p>
          <a:p>
            <a:pPr lvl="1"/>
            <a:r>
              <a:rPr lang="en-US" smtClean="0"/>
              <a:t>f(n) = f(n-1) + f(n-2)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Con trỏ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Đệ quy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smtClean="0"/>
              <a:t>Cấu trúc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Bài tập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Cấu trúc là phương pháp/cách thức tập hợp các thông tin dữ liệu khác nhau vào trong một dữ liệu.</a:t>
            </a:r>
          </a:p>
          <a:p>
            <a:pPr lvl="1"/>
            <a:r>
              <a:rPr lang="en-US" smtClean="0"/>
              <a:t>Dễ dàng lưu trữ, truy cập, sử dụng.</a:t>
            </a:r>
          </a:p>
          <a:p>
            <a:pPr lvl="1"/>
            <a:r>
              <a:rPr lang="en-US" smtClean="0"/>
              <a:t>Định nghĩa thành kiểu dữ liệu riêng</a:t>
            </a:r>
          </a:p>
          <a:p>
            <a:endParaRPr lang="en-US" smtClean="0"/>
          </a:p>
          <a:p>
            <a:r>
              <a:rPr lang="en-US" smtClean="0"/>
              <a:t>Ví dụ:</a:t>
            </a:r>
          </a:p>
          <a:p>
            <a:pPr lvl="1"/>
            <a:r>
              <a:rPr lang="en-US" smtClean="0"/>
              <a:t>NGAY gồm ngay (nguyên), thang (nguyên), nam (nguyên)</a:t>
            </a:r>
          </a:p>
          <a:p>
            <a:pPr lvl="1"/>
            <a:r>
              <a:rPr lang="en-US" smtClean="0"/>
              <a:t>SINHVIEN gồm mssv (chuỗi), hoten (chuỗi), ngaysinh (NGAY), quequan (chuỗi)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Thành phần của cấu trúc:</a:t>
            </a:r>
          </a:p>
          <a:p>
            <a:pPr lvl="1"/>
            <a:r>
              <a:rPr lang="en-US" smtClean="0"/>
              <a:t>Kiểu dữ liệu chuẩn.</a:t>
            </a:r>
          </a:p>
          <a:p>
            <a:pPr lvl="1"/>
            <a:r>
              <a:rPr lang="en-US" smtClean="0"/>
              <a:t>Kiểu cấu trúc khác.</a:t>
            </a:r>
          </a:p>
          <a:p>
            <a:endParaRPr lang="en-US" smtClean="0"/>
          </a:p>
          <a:p>
            <a:r>
              <a:rPr lang="en-US" smtClean="0"/>
              <a:t>Sử dụng từ khóa </a:t>
            </a:r>
            <a:r>
              <a:rPr lang="en-US" b="1" smtClean="0"/>
              <a:t>struct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Sử dụng như một kiểu dữ liệu tự định nghĩa.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Con trỏ</a:t>
            </a:r>
          </a:p>
          <a:p>
            <a:endParaRPr lang="en-US" smtClean="0"/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Đệ quy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Cấu trúc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Bài tập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Định nghĩa cấu trúc:</a:t>
            </a:r>
          </a:p>
          <a:p>
            <a:pPr>
              <a:buFont typeface="Wingdings" pitchFamily="2" charset="2"/>
              <a:buNone/>
            </a:pPr>
            <a:endParaRPr lang="en-US" b="1" smtClean="0"/>
          </a:p>
          <a:p>
            <a:pPr>
              <a:buFont typeface="Wingdings" pitchFamily="2" charset="2"/>
              <a:buNone/>
            </a:pP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struct </a:t>
            </a:r>
            <a:r>
              <a:rPr lang="en-US" b="1" smtClean="0">
                <a:solidFill>
                  <a:srgbClr val="FF0000"/>
                </a:solidFill>
              </a:rPr>
              <a:t>&lt;TenCauTruc&gt;</a:t>
            </a:r>
            <a:r>
              <a:rPr lang="en-US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&lt;KieuDuLieu&gt;</a:t>
            </a:r>
            <a:r>
              <a:rPr lang="en-US" smtClean="0"/>
              <a:t> &lt;ThanhPhan1&gt;;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&lt;KieuDuLieu&gt;</a:t>
            </a:r>
            <a:r>
              <a:rPr lang="en-US" smtClean="0"/>
              <a:t> &lt;ThanhPhan2&gt;;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…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&lt;KieuDuLieu&gt;</a:t>
            </a:r>
            <a:r>
              <a:rPr lang="en-US" smtClean="0"/>
              <a:t> &lt;ThanhPhanN&gt;;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};</a:t>
            </a:r>
          </a:p>
          <a:p>
            <a:endParaRPr lang="en-US" smtClean="0"/>
          </a:p>
          <a:p>
            <a:r>
              <a:rPr lang="en-US" smtClean="0"/>
              <a:t>Ví dụ:</a:t>
            </a:r>
          </a:p>
          <a:p>
            <a:pPr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struct </a:t>
            </a:r>
            <a:r>
              <a:rPr lang="en-US" smtClean="0">
                <a:solidFill>
                  <a:srgbClr val="FF0000"/>
                </a:solidFill>
              </a:rPr>
              <a:t>NGAY</a:t>
            </a:r>
            <a:r>
              <a:rPr lang="en-US" smtClean="0"/>
              <a:t> {</a:t>
            </a:r>
          </a:p>
          <a:p>
            <a:pPr lvl="1">
              <a:buNone/>
            </a:pPr>
            <a:r>
              <a:rPr lang="en-US" smtClean="0">
                <a:solidFill>
                  <a:srgbClr val="C00000"/>
                </a:solidFill>
              </a:rPr>
              <a:t>int</a:t>
            </a:r>
            <a:r>
              <a:rPr lang="en-US" smtClean="0"/>
              <a:t> ngay;</a:t>
            </a:r>
          </a:p>
          <a:p>
            <a:pPr lvl="1">
              <a:buNone/>
            </a:pPr>
            <a:r>
              <a:rPr lang="en-US" smtClean="0">
                <a:solidFill>
                  <a:srgbClr val="C00000"/>
                </a:solidFill>
              </a:rPr>
              <a:t>int</a:t>
            </a:r>
            <a:r>
              <a:rPr lang="en-US" smtClean="0"/>
              <a:t> thang;</a:t>
            </a:r>
          </a:p>
          <a:p>
            <a:pPr lvl="1">
              <a:buNone/>
            </a:pPr>
            <a:r>
              <a:rPr lang="en-US" smtClean="0">
                <a:solidFill>
                  <a:srgbClr val="C00000"/>
                </a:solidFill>
              </a:rPr>
              <a:t>int</a:t>
            </a:r>
            <a:r>
              <a:rPr lang="en-US" smtClean="0"/>
              <a:t> nam;</a:t>
            </a:r>
          </a:p>
          <a:p>
            <a:pPr>
              <a:buNone/>
            </a:pPr>
            <a:r>
              <a:rPr lang="en-US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Sử dụng: 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&lt;TenCauTruc&gt;</a:t>
            </a:r>
            <a:r>
              <a:rPr lang="en-US" b="1" smtClean="0"/>
              <a:t> &lt;BienCauTruc&gt;;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Ví dụ:</a:t>
            </a:r>
          </a:p>
          <a:p>
            <a:pPr lvl="1">
              <a:buNone/>
            </a:pPr>
            <a:r>
              <a:rPr lang="en-US" smtClean="0"/>
              <a:t>NGAY NgayBatDau, NgayKetThuc;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Truy cập thành phần của cấu trúc:</a:t>
            </a:r>
          </a:p>
          <a:p>
            <a:pPr lvl="1">
              <a:buNone/>
            </a:pPr>
            <a:r>
              <a:rPr lang="en-US" smtClean="0">
                <a:solidFill>
                  <a:srgbClr val="C00000"/>
                </a:solidFill>
              </a:rPr>
              <a:t>NGAY</a:t>
            </a:r>
            <a:r>
              <a:rPr lang="en-US" smtClean="0"/>
              <a:t> ngaysinh;</a:t>
            </a:r>
          </a:p>
          <a:p>
            <a:pPr lvl="1">
              <a:buNone/>
            </a:pPr>
            <a:r>
              <a:rPr lang="en-US" smtClean="0"/>
              <a:t>ngaysinh.ngay = 10;</a:t>
            </a:r>
          </a:p>
          <a:p>
            <a:pPr lvl="1">
              <a:buNone/>
            </a:pPr>
            <a:r>
              <a:rPr lang="en-US" smtClean="0"/>
              <a:t>ngaysinh.thang = 1;</a:t>
            </a:r>
          </a:p>
          <a:p>
            <a:pPr lvl="1">
              <a:buNone/>
            </a:pPr>
            <a:r>
              <a:rPr lang="en-US" smtClean="0"/>
              <a:t>ngaysinh.nam = 1990;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smtClean="0">
                <a:solidFill>
                  <a:srgbClr val="C00000"/>
                </a:solidFill>
              </a:rPr>
              <a:t>SINHVIEN</a:t>
            </a:r>
            <a:r>
              <a:rPr lang="en-US" smtClean="0"/>
              <a:t> sv;</a:t>
            </a:r>
          </a:p>
          <a:p>
            <a:pPr lvl="1">
              <a:buNone/>
            </a:pPr>
            <a:r>
              <a:rPr lang="en-US" smtClean="0"/>
              <a:t>…</a:t>
            </a:r>
          </a:p>
          <a:p>
            <a:pPr lvl="1">
              <a:buNone/>
            </a:pPr>
            <a:r>
              <a:rPr lang="en-US" smtClean="0"/>
              <a:t>printf(“Ho ten sinh vien : %s”, sv.hoten);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Định nghĩa cấu trúc:</a:t>
            </a:r>
          </a:p>
          <a:p>
            <a:pPr lvl="1"/>
            <a:r>
              <a:rPr lang="en-US" smtClean="0"/>
              <a:t>Điểm trên hệ tọa độ Oxy.</a:t>
            </a:r>
          </a:p>
          <a:p>
            <a:pPr lvl="1"/>
            <a:r>
              <a:rPr lang="en-US" smtClean="0"/>
              <a:t>Đoạn thẳng trên hệ tọa độ Oxy.</a:t>
            </a:r>
          </a:p>
          <a:p>
            <a:pPr lvl="1"/>
            <a:r>
              <a:rPr lang="en-US" smtClean="0"/>
              <a:t>Sách trong thư viện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Định nghĩa cấu trúc:</a:t>
            </a:r>
          </a:p>
          <a:p>
            <a:pPr lvl="1"/>
            <a:r>
              <a:rPr lang="en-US" smtClean="0"/>
              <a:t>Điểm trên hệ tọa độ Oxy.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struct </a:t>
            </a:r>
            <a:r>
              <a:rPr lang="en-US" b="1" smtClean="0"/>
              <a:t>DIEM </a:t>
            </a:r>
            <a:r>
              <a:rPr lang="en-US" smtClean="0"/>
              <a:t>{</a:t>
            </a:r>
          </a:p>
          <a:p>
            <a:pPr>
              <a:buNone/>
            </a:pPr>
            <a:r>
              <a:rPr lang="en-US" smtClean="0"/>
              <a:t>	float x;</a:t>
            </a:r>
          </a:p>
          <a:p>
            <a:pPr>
              <a:buNone/>
            </a:pPr>
            <a:r>
              <a:rPr lang="en-US" smtClean="0"/>
              <a:t>	float y;</a:t>
            </a:r>
          </a:p>
          <a:p>
            <a:pPr>
              <a:buNone/>
            </a:pPr>
            <a:r>
              <a:rPr lang="en-US" smtClean="0"/>
              <a:t>};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Định nghĩa cấu trúc:</a:t>
            </a:r>
          </a:p>
          <a:p>
            <a:pPr lvl="1"/>
            <a:r>
              <a:rPr lang="en-US" smtClean="0"/>
              <a:t>Điểm trên hệ tọa độ Oxy.</a:t>
            </a:r>
          </a:p>
          <a:p>
            <a:pPr lvl="1"/>
            <a:endParaRPr lang="en-US" smtClean="0"/>
          </a:p>
          <a:p>
            <a:pPr>
              <a:buNone/>
            </a:pPr>
            <a:r>
              <a:rPr lang="en-US" smtClean="0"/>
              <a:t>struct </a:t>
            </a:r>
            <a:r>
              <a:rPr lang="en-US" b="1" smtClean="0"/>
              <a:t>DOANTHANG</a:t>
            </a:r>
            <a:r>
              <a:rPr lang="en-US" smtClean="0"/>
              <a:t> {</a:t>
            </a:r>
          </a:p>
          <a:p>
            <a:pPr>
              <a:buNone/>
            </a:pPr>
            <a:r>
              <a:rPr lang="en-US" smtClean="0"/>
              <a:t>	DIEM BatDau;</a:t>
            </a:r>
          </a:p>
          <a:p>
            <a:pPr>
              <a:buNone/>
            </a:pPr>
            <a:r>
              <a:rPr lang="en-US" smtClean="0"/>
              <a:t>	DIEM KetThuc;</a:t>
            </a:r>
          </a:p>
          <a:p>
            <a:pPr>
              <a:buNone/>
            </a:pPr>
            <a:r>
              <a:rPr lang="en-US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Một ví dụ</a:t>
            </a:r>
          </a:p>
          <a:p>
            <a:pPr lvl="1"/>
            <a:r>
              <a:rPr lang="en-US" smtClean="0"/>
              <a:t>Nhập vào tọa độ của một điểm và kiểm tra xem điểm này có nằm trên đường thẳng y=2x+1 không?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Một ví dụ</a:t>
            </a:r>
          </a:p>
          <a:p>
            <a:pPr lvl="1"/>
            <a:r>
              <a:rPr lang="en-US" smtClean="0"/>
              <a:t>Nhập vào tọa độ của một điểm và kiểm tra xem điểm này có nằm trên đường thẳng y=2x+1 không?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Nhập điểm: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DIEM diem;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printf("Nhap vao mot diem: \n");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printf("Toa do x: ");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scanf("%f", &amp;diem.x);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printf("Toa do y: ");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scanf("%f", &amp;diem.y);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Một ví dụ</a:t>
            </a:r>
          </a:p>
          <a:p>
            <a:pPr lvl="1"/>
            <a:r>
              <a:rPr lang="en-US" smtClean="0"/>
              <a:t>Nhập vào tọa độ của một điểm và kiểm tra xem điểm này có nằm trên đường thẳng y=2x+1 không?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Kiểm tra: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(diem.y == 2 * diem.x +1)</a:t>
            </a:r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printf("Diem (%f, %f) thuoc duong thang\n",diem.x, diem.y);</a:t>
            </a:r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printf("Diem (%f, %f) khong thuoc duong thang\n",diem.x, diem.y);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Con trỏ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Đệ quy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Cấu trúc</a:t>
            </a:r>
          </a:p>
          <a:p>
            <a:endParaRPr lang="en-US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smtClean="0"/>
              <a:t>Bài tập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Địa chỉ trong bộ nhớ:</a:t>
            </a:r>
            <a:endParaRPr lang="en-US"/>
          </a:p>
        </p:txBody>
      </p:sp>
      <p:pic>
        <p:nvPicPr>
          <p:cNvPr id="8" name="Picture 7" descr="memlo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209800"/>
            <a:ext cx="4374444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đoạn code sau đây: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 i;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 *p, *q, *r;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p = &amp;i;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q = &amp;i;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r = p;</a:t>
            </a:r>
          </a:p>
          <a:p>
            <a:r>
              <a:rPr lang="en-US" smtClean="0"/>
              <a:t>Nếu *r = 5, hỏi *p, *q có giá trị bao nhiêu?</a:t>
            </a:r>
          </a:p>
          <a:p>
            <a:r>
              <a:rPr lang="en-US" smtClean="0"/>
              <a:t>Nếu i = 20 thì *r có giá trị bao nhiêu?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Cho mảng một chiều các số nguyên. Viết hàm đệ quy xuất mảng.</a:t>
            </a:r>
          </a:p>
          <a:p>
            <a:endParaRPr lang="en-US" smtClean="0"/>
          </a:p>
          <a:p>
            <a:r>
              <a:rPr lang="en-US" smtClean="0"/>
              <a:t>Cho mảng một chiều các số nguyên. Viết hàm đệ quy xuất mảng theo thứ tự ngược (từ phải sang trái).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Cho mảng  một chiều các số nguyên. Viết hàm đếm số lượng các phần tử dương có trong mảng.</a:t>
            </a:r>
          </a:p>
          <a:p>
            <a:endParaRPr lang="en-US" smtClean="0"/>
          </a:p>
          <a:p>
            <a:r>
              <a:rPr lang="en-US" smtClean="0"/>
              <a:t>Cho mảng  một chiều các số nguyên. Viết hàm đếm số lượng các phần tử âm có trong mảng.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Cho mảng một chiều các số nguyên. Viết hàm đệ quy kiểm tra mảng có thỏa mãn tính chất ‘toàn giá trị âm’ hay không?</a:t>
            </a:r>
          </a:p>
          <a:p>
            <a:endParaRPr lang="en-US" smtClean="0"/>
          </a:p>
          <a:p>
            <a:r>
              <a:rPr lang="en-US" smtClean="0"/>
              <a:t>Cho mảng một chiều các số nguyên. Viết hàm đệ quy tìm giá trị lớn nhất có trong mảng.</a:t>
            </a:r>
          </a:p>
          <a:p>
            <a:endParaRPr lang="en-US" smtClean="0"/>
          </a:p>
          <a:p>
            <a:r>
              <a:rPr lang="en-US" smtClean="0"/>
              <a:t>Cho mảng một chiều các số nguyên. Viết hàm đệ quy tìm vị trí của phần tử có giá trị lớn nhất có trong mảng.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Hỏi và đáp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Địa chỉ trong bộ nhớ:</a:t>
            </a:r>
          </a:p>
          <a:p>
            <a:pPr lvl="1">
              <a:buNone/>
            </a:pPr>
            <a:r>
              <a:rPr lang="en-US" smtClean="0"/>
              <a:t>int X;</a:t>
            </a:r>
          </a:p>
          <a:p>
            <a:pPr lvl="1">
              <a:buNone/>
            </a:pPr>
            <a:r>
              <a:rPr lang="en-US" smtClean="0"/>
              <a:t>X = 5;</a:t>
            </a:r>
            <a:endParaRPr lang="en-US"/>
          </a:p>
        </p:txBody>
      </p:sp>
      <p:pic>
        <p:nvPicPr>
          <p:cNvPr id="9" name="Picture 8" descr="memloc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209800"/>
            <a:ext cx="4374444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Khái niệm đặc biệt trong C/C++.</a:t>
            </a:r>
          </a:p>
          <a:p>
            <a:endParaRPr lang="en-US" smtClean="0"/>
          </a:p>
          <a:p>
            <a:r>
              <a:rPr lang="en-US" smtClean="0"/>
              <a:t>Biến con trỏ: loại biến dùng để </a:t>
            </a:r>
            <a:r>
              <a:rPr lang="en-US" b="1" smtClean="0">
                <a:solidFill>
                  <a:srgbClr val="C00000"/>
                </a:solidFill>
              </a:rPr>
              <a:t>chứa địa chỉ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Khai báo: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&lt;KieuDuLieu&gt;</a:t>
            </a:r>
            <a:r>
              <a:rPr lang="en-US" smtClean="0"/>
              <a:t> </a:t>
            </a:r>
            <a:r>
              <a:rPr lang="en-US" smtClean="0">
                <a:solidFill>
                  <a:schemeClr val="accent4"/>
                </a:solidFill>
              </a:rPr>
              <a:t>*</a:t>
            </a:r>
            <a:r>
              <a:rPr lang="en-US" smtClean="0"/>
              <a:t>&lt;TenBien&gt;;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Ví dụ:</a:t>
            </a:r>
          </a:p>
          <a:p>
            <a:pPr lvl="1">
              <a:buNone/>
            </a:pPr>
            <a:r>
              <a:rPr lang="en-US" smtClean="0"/>
              <a:t>int *a; 			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/*con trỏ đến kiểu int*/</a:t>
            </a:r>
          </a:p>
          <a:p>
            <a:pPr lvl="1">
              <a:buNone/>
            </a:pPr>
            <a:r>
              <a:rPr lang="en-US" smtClean="0"/>
              <a:t>float *b; 			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/*con trỏ đến kiểu float*/</a:t>
            </a:r>
          </a:p>
          <a:p>
            <a:pPr lvl="1">
              <a:buNone/>
            </a:pPr>
            <a:r>
              <a:rPr lang="en-US" smtClean="0"/>
              <a:t>NGAY *pNgay; 	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/*con trỏ đến kiểu NGAY*/</a:t>
            </a:r>
          </a:p>
          <a:p>
            <a:pPr lvl="1">
              <a:buNone/>
            </a:pPr>
            <a:r>
              <a:rPr lang="en-US" smtClean="0"/>
              <a:t>SINHVIEN *pSV;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/*con trỏ đến kiểu SINHVIEN*/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Lưu ý:</a:t>
            </a:r>
          </a:p>
          <a:p>
            <a:pPr lvl="1"/>
            <a:r>
              <a:rPr lang="en-US" smtClean="0"/>
              <a:t>Xác định địa chỉ ô nhớ: toán tử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&amp;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Xác định giá trị của ô nhớ tại địa chỉ trong biến con trỏ: toán tử *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Con trỏ NULL.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Truy cập thành phần trong cấu trúc: -&gt;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Cấu trúc dữ liệu và giải thuật -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Cấp phát vùng nhớ động:</a:t>
            </a:r>
          </a:p>
          <a:p>
            <a:pPr lvl="1"/>
            <a:r>
              <a:rPr lang="en-US" smtClean="0"/>
              <a:t>Cấp phát: toán tử </a:t>
            </a:r>
            <a:r>
              <a:rPr lang="en-US" b="1" smtClean="0"/>
              <a:t>new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Hủy: toán tử </a:t>
            </a:r>
            <a:r>
              <a:rPr lang="en-US" b="1" smtClean="0"/>
              <a:t>delete.</a:t>
            </a:r>
          </a:p>
          <a:p>
            <a:pPr lvl="1"/>
            <a:endParaRPr lang="en-US" smtClean="0"/>
          </a:p>
          <a:p>
            <a:r>
              <a:rPr lang="en-US" smtClean="0"/>
              <a:t>Ví dụ:</a:t>
            </a: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p = new int;			//delete p;</a:t>
            </a:r>
          </a:p>
          <a:p>
            <a:pPr lvl="1">
              <a:buNone/>
            </a:pP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p = new int[100];		//delete []p;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TDL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CTDL-Template</Template>
  <TotalTime>365</TotalTime>
  <Words>2034</Words>
  <Application>Microsoft Office PowerPoint</Application>
  <PresentationFormat>On-screen Show (4:3)</PresentationFormat>
  <Paragraphs>409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CTDL-Template</vt:lpstr>
      <vt:lpstr>Ôn tập</vt:lpstr>
      <vt:lpstr>Nội dung trình bày</vt:lpstr>
      <vt:lpstr>Nội dung trình bày</vt:lpstr>
      <vt:lpstr>Con trỏ</vt:lpstr>
      <vt:lpstr>Con trỏ</vt:lpstr>
      <vt:lpstr>Con trỏ</vt:lpstr>
      <vt:lpstr>Con trỏ</vt:lpstr>
      <vt:lpstr>Con trỏ</vt:lpstr>
      <vt:lpstr>Con trỏ</vt:lpstr>
      <vt:lpstr>Con trỏ</vt:lpstr>
      <vt:lpstr>Con trỏ - Ví dụ</vt:lpstr>
      <vt:lpstr>Con trỏ - Ví dụ</vt:lpstr>
      <vt:lpstr>Con trỏ - Ví dụ</vt:lpstr>
      <vt:lpstr>Con trỏ - Ví dụ</vt:lpstr>
      <vt:lpstr>Nội dung trình bày</vt:lpstr>
      <vt:lpstr>Khái niệm</vt:lpstr>
      <vt:lpstr>Chú ý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Nội dung trình bày</vt:lpstr>
      <vt:lpstr>Cấu trúc</vt:lpstr>
      <vt:lpstr>Cấu trúc</vt:lpstr>
      <vt:lpstr>Cấu trúc</vt:lpstr>
      <vt:lpstr>Cấu trúc</vt:lpstr>
      <vt:lpstr>Cấu trúc</vt:lpstr>
      <vt:lpstr>Cấu trúc</vt:lpstr>
      <vt:lpstr>Cấu trúc</vt:lpstr>
      <vt:lpstr>Cấu trúc</vt:lpstr>
      <vt:lpstr>Cấu trúc</vt:lpstr>
      <vt:lpstr>Cấu trúc</vt:lpstr>
      <vt:lpstr>Cấu trúc</vt:lpstr>
      <vt:lpstr>Nội dung trình bày</vt:lpstr>
      <vt:lpstr>Bài tập</vt:lpstr>
      <vt:lpstr>Bài tập</vt:lpstr>
      <vt:lpstr>Bài tập</vt:lpstr>
      <vt:lpstr>Bài tập</vt:lpstr>
      <vt:lpstr>Hỏi và đáp</vt:lpstr>
    </vt:vector>
  </TitlesOfParts>
  <Company>University of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Ôn tập Ngôn ngữ Lập trình</dc:title>
  <dc:creator>Van Chi Nam</dc:creator>
  <cp:lastModifiedBy>Van Chi Nam</cp:lastModifiedBy>
  <cp:revision>35</cp:revision>
  <dcterms:created xsi:type="dcterms:W3CDTF">2009-09-22T14:49:03Z</dcterms:created>
  <dcterms:modified xsi:type="dcterms:W3CDTF">2011-02-19T03:18:44Z</dcterms:modified>
</cp:coreProperties>
</file>