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7"/>
  </p:notesMasterIdLst>
  <p:handoutMasterIdLst>
    <p:handoutMasterId r:id="rId48"/>
  </p:handoutMasterIdLst>
  <p:sldIdLst>
    <p:sldId id="256" r:id="rId2"/>
    <p:sldId id="290" r:id="rId3"/>
    <p:sldId id="291" r:id="rId4"/>
    <p:sldId id="321" r:id="rId5"/>
    <p:sldId id="318" r:id="rId6"/>
    <p:sldId id="319" r:id="rId7"/>
    <p:sldId id="320" r:id="rId8"/>
    <p:sldId id="322" r:id="rId9"/>
    <p:sldId id="323" r:id="rId10"/>
    <p:sldId id="324" r:id="rId11"/>
    <p:sldId id="325" r:id="rId12"/>
    <p:sldId id="326" r:id="rId13"/>
    <p:sldId id="327" r:id="rId14"/>
    <p:sldId id="328" r:id="rId15"/>
    <p:sldId id="329" r:id="rId16"/>
    <p:sldId id="292" r:id="rId17"/>
    <p:sldId id="293" r:id="rId18"/>
    <p:sldId id="294" r:id="rId19"/>
    <p:sldId id="295" r:id="rId20"/>
    <p:sldId id="296" r:id="rId21"/>
    <p:sldId id="297" r:id="rId22"/>
    <p:sldId id="298" r:id="rId23"/>
    <p:sldId id="334" r:id="rId24"/>
    <p:sldId id="299" r:id="rId25"/>
    <p:sldId id="300" r:id="rId26"/>
    <p:sldId id="301" r:id="rId27"/>
    <p:sldId id="302" r:id="rId28"/>
    <p:sldId id="331" r:id="rId29"/>
    <p:sldId id="303" r:id="rId30"/>
    <p:sldId id="304" r:id="rId31"/>
    <p:sldId id="305" r:id="rId32"/>
    <p:sldId id="306" r:id="rId33"/>
    <p:sldId id="307" r:id="rId34"/>
    <p:sldId id="308" r:id="rId35"/>
    <p:sldId id="309" r:id="rId36"/>
    <p:sldId id="310" r:id="rId37"/>
    <p:sldId id="311" r:id="rId38"/>
    <p:sldId id="333" r:id="rId39"/>
    <p:sldId id="312" r:id="rId40"/>
    <p:sldId id="313" r:id="rId41"/>
    <p:sldId id="314" r:id="rId42"/>
    <p:sldId id="315" r:id="rId43"/>
    <p:sldId id="316" r:id="rId44"/>
    <p:sldId id="330" r:id="rId45"/>
    <p:sldId id="288"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6732" autoAdjust="0"/>
  </p:normalViewPr>
  <p:slideViewPr>
    <p:cSldViewPr>
      <p:cViewPr varScale="1">
        <p:scale>
          <a:sx n="55" d="100"/>
          <a:sy n="55" d="100"/>
        </p:scale>
        <p:origin x="-1788" y="-90"/>
      </p:cViewPr>
      <p:guideLst>
        <p:guide orient="horz" pos="2160"/>
        <p:guide pos="2880"/>
      </p:guideLst>
    </p:cSldViewPr>
  </p:slideViewPr>
  <p:outlineViewPr>
    <p:cViewPr>
      <p:scale>
        <a:sx n="33" d="100"/>
        <a:sy n="33" d="100"/>
      </p:scale>
      <p:origin x="0" y="29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3FD15-4FE1-4DCB-937D-D83FE3DA12F9}"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vi-VN"/>
        </a:p>
      </dgm:t>
    </dgm:pt>
    <dgm:pt modelId="{3099CBF6-D188-43E6-8E9D-BEDEFB1AB75A}">
      <dgm:prSet/>
      <dgm:spPr/>
      <dgm:t>
        <a:bodyPr/>
        <a:lstStyle/>
        <a:p>
          <a:pPr rtl="0"/>
          <a:r>
            <a:rPr lang="en-US" smtClean="0"/>
            <a:t>Tổng quan về cấu trúc dữ liệu</a:t>
          </a:r>
          <a:endParaRPr lang="vi-VN"/>
        </a:p>
      </dgm:t>
    </dgm:pt>
    <dgm:pt modelId="{F3C487EC-FFBB-4C2B-B2F0-9A887CD8BB53}" type="parTrans" cxnId="{CE571680-290A-44A5-90D7-57D97EC5C225}">
      <dgm:prSet/>
      <dgm:spPr/>
      <dgm:t>
        <a:bodyPr/>
        <a:lstStyle/>
        <a:p>
          <a:endParaRPr lang="vi-VN"/>
        </a:p>
      </dgm:t>
    </dgm:pt>
    <dgm:pt modelId="{6261896A-1A4B-4F0A-B457-5925AC4D02B9}" type="sibTrans" cxnId="{CE571680-290A-44A5-90D7-57D97EC5C225}">
      <dgm:prSet/>
      <dgm:spPr/>
      <dgm:t>
        <a:bodyPr/>
        <a:lstStyle/>
        <a:p>
          <a:endParaRPr lang="vi-VN"/>
        </a:p>
      </dgm:t>
    </dgm:pt>
    <dgm:pt modelId="{E3CA0D34-354E-45F9-9245-DB342A21EEFE}">
      <dgm:prSet/>
      <dgm:spPr/>
      <dgm:t>
        <a:bodyPr/>
        <a:lstStyle/>
        <a:p>
          <a:pPr rtl="0"/>
          <a:r>
            <a:rPr lang="en-US" smtClean="0"/>
            <a:t>Tiêu chuẩn đánh giá thuật toán</a:t>
          </a:r>
          <a:endParaRPr lang="vi-VN"/>
        </a:p>
      </dgm:t>
    </dgm:pt>
    <dgm:pt modelId="{821A7E5E-E1AC-4583-BC48-DBD8C32CBEE6}" type="parTrans" cxnId="{1B72AA3F-1C79-44B4-8BBC-1F22A5844976}">
      <dgm:prSet/>
      <dgm:spPr/>
      <dgm:t>
        <a:bodyPr/>
        <a:lstStyle/>
        <a:p>
          <a:endParaRPr lang="vi-VN"/>
        </a:p>
      </dgm:t>
    </dgm:pt>
    <dgm:pt modelId="{15DCAE5E-C1E9-429C-BB6B-F4C6AA4E11BC}" type="sibTrans" cxnId="{1B72AA3F-1C79-44B4-8BBC-1F22A5844976}">
      <dgm:prSet/>
      <dgm:spPr/>
      <dgm:t>
        <a:bodyPr/>
        <a:lstStyle/>
        <a:p>
          <a:endParaRPr lang="vi-VN"/>
        </a:p>
      </dgm:t>
    </dgm:pt>
    <dgm:pt modelId="{8D4A08B8-EDE0-48B4-AB9A-BD1E5C1B22CF}">
      <dgm:prSet/>
      <dgm:spPr/>
      <dgm:t>
        <a:bodyPr/>
        <a:lstStyle/>
        <a:p>
          <a:pPr rtl="0"/>
          <a:r>
            <a:rPr lang="en-US" smtClean="0"/>
            <a:t>Độ tăng của hàm</a:t>
          </a:r>
          <a:endParaRPr lang="vi-VN"/>
        </a:p>
      </dgm:t>
    </dgm:pt>
    <dgm:pt modelId="{B5A01028-B1F5-4B2B-B9FB-A53E7A65A44F}" type="parTrans" cxnId="{792524C2-6AA8-4AC7-9B7A-DD0B2BCF5AE0}">
      <dgm:prSet/>
      <dgm:spPr/>
      <dgm:t>
        <a:bodyPr/>
        <a:lstStyle/>
        <a:p>
          <a:endParaRPr lang="vi-VN"/>
        </a:p>
      </dgm:t>
    </dgm:pt>
    <dgm:pt modelId="{E2FDD785-78FA-4EF5-B706-7CE173B715B9}" type="sibTrans" cxnId="{792524C2-6AA8-4AC7-9B7A-DD0B2BCF5AE0}">
      <dgm:prSet/>
      <dgm:spPr/>
      <dgm:t>
        <a:bodyPr/>
        <a:lstStyle/>
        <a:p>
          <a:endParaRPr lang="vi-VN"/>
        </a:p>
      </dgm:t>
    </dgm:pt>
    <dgm:pt modelId="{1E55150C-0E39-4DEF-8C6E-05BDBE5A9FD1}">
      <dgm:prSet/>
      <dgm:spPr/>
      <dgm:t>
        <a:bodyPr/>
        <a:lstStyle/>
        <a:p>
          <a:pPr rtl="0"/>
          <a:r>
            <a:rPr lang="en-US" smtClean="0"/>
            <a:t>Độ phức tạp thuật toán</a:t>
          </a:r>
          <a:endParaRPr lang="vi-VN"/>
        </a:p>
      </dgm:t>
    </dgm:pt>
    <dgm:pt modelId="{DE1561A6-3CB4-43BA-A698-4271F0158F15}" type="parTrans" cxnId="{E26E8429-4AEE-4E85-B2A2-899CC5E714F1}">
      <dgm:prSet/>
      <dgm:spPr/>
      <dgm:t>
        <a:bodyPr/>
        <a:lstStyle/>
        <a:p>
          <a:endParaRPr lang="vi-VN"/>
        </a:p>
      </dgm:t>
    </dgm:pt>
    <dgm:pt modelId="{E5931CA7-F3D9-4BAE-8EC3-888C17180018}" type="sibTrans" cxnId="{E26E8429-4AEE-4E85-B2A2-899CC5E714F1}">
      <dgm:prSet/>
      <dgm:spPr/>
      <dgm:t>
        <a:bodyPr/>
        <a:lstStyle/>
        <a:p>
          <a:endParaRPr lang="vi-VN"/>
        </a:p>
      </dgm:t>
    </dgm:pt>
    <dgm:pt modelId="{8B20BD65-76FC-40B0-A58F-9FB717DAC4F2}">
      <dgm:prSet/>
      <dgm:spPr/>
      <dgm:t>
        <a:bodyPr/>
        <a:lstStyle/>
        <a:p>
          <a:pPr rtl="0"/>
          <a:r>
            <a:rPr lang="en-US" smtClean="0"/>
            <a:t>Các phương pháp đánh giá độ phức tạp</a:t>
          </a:r>
          <a:endParaRPr lang="vi-VN"/>
        </a:p>
      </dgm:t>
    </dgm:pt>
    <dgm:pt modelId="{023D0976-27C5-443A-B1B2-4E23221FF04A}" type="parTrans" cxnId="{00B5B9FD-BD70-4FEE-970C-D4A55AE370A2}">
      <dgm:prSet/>
      <dgm:spPr/>
      <dgm:t>
        <a:bodyPr/>
        <a:lstStyle/>
        <a:p>
          <a:endParaRPr lang="vi-VN"/>
        </a:p>
      </dgm:t>
    </dgm:pt>
    <dgm:pt modelId="{41EBC930-8DD8-4427-BD3A-6F4CAD242638}" type="sibTrans" cxnId="{00B5B9FD-BD70-4FEE-970C-D4A55AE370A2}">
      <dgm:prSet/>
      <dgm:spPr/>
      <dgm:t>
        <a:bodyPr/>
        <a:lstStyle/>
        <a:p>
          <a:endParaRPr lang="vi-VN"/>
        </a:p>
      </dgm:t>
    </dgm:pt>
    <dgm:pt modelId="{D7B34A22-528D-49DE-A76A-879ACAC92D31}">
      <dgm:prSet/>
      <dgm:spPr/>
      <dgm:t>
        <a:bodyPr/>
        <a:lstStyle/>
        <a:p>
          <a:endParaRPr lang="vi-VN"/>
        </a:p>
      </dgm:t>
    </dgm:pt>
    <dgm:pt modelId="{18191956-656F-4FCA-8495-D67FCB076A7A}" type="parTrans" cxnId="{FA757F37-440C-4689-AEBA-80F6EEC89BCF}">
      <dgm:prSet/>
      <dgm:spPr/>
      <dgm:t>
        <a:bodyPr/>
        <a:lstStyle/>
        <a:p>
          <a:endParaRPr lang="vi-VN"/>
        </a:p>
      </dgm:t>
    </dgm:pt>
    <dgm:pt modelId="{363813B7-156F-4E22-AFC8-5FB5947DD9C2}" type="sibTrans" cxnId="{FA757F37-440C-4689-AEBA-80F6EEC89BCF}">
      <dgm:prSet/>
      <dgm:spPr/>
      <dgm:t>
        <a:bodyPr/>
        <a:lstStyle/>
        <a:p>
          <a:endParaRPr lang="vi-VN"/>
        </a:p>
      </dgm:t>
    </dgm:pt>
    <dgm:pt modelId="{2F570B5C-8AEC-4167-ABAA-7D095B5C6CE7}" type="pres">
      <dgm:prSet presAssocID="{0DB3FD15-4FE1-4DCB-937D-D83FE3DA12F9}" presName="outerComposite" presStyleCnt="0">
        <dgm:presLayoutVars>
          <dgm:chMax val="5"/>
          <dgm:dir/>
          <dgm:resizeHandles val="exact"/>
        </dgm:presLayoutVars>
      </dgm:prSet>
      <dgm:spPr/>
      <dgm:t>
        <a:bodyPr/>
        <a:lstStyle/>
        <a:p>
          <a:endParaRPr lang="vi-VN"/>
        </a:p>
      </dgm:t>
    </dgm:pt>
    <dgm:pt modelId="{4453AEF2-81DB-4854-9CC6-DAA0BEF72014}" type="pres">
      <dgm:prSet presAssocID="{0DB3FD15-4FE1-4DCB-937D-D83FE3DA12F9}" presName="dummyMaxCanvas" presStyleCnt="0">
        <dgm:presLayoutVars/>
      </dgm:prSet>
      <dgm:spPr/>
    </dgm:pt>
    <dgm:pt modelId="{8F1439E7-8808-432F-AB44-F72FACDE0052}" type="pres">
      <dgm:prSet presAssocID="{0DB3FD15-4FE1-4DCB-937D-D83FE3DA12F9}" presName="FiveNodes_1" presStyleLbl="node1" presStyleIdx="0" presStyleCnt="5">
        <dgm:presLayoutVars>
          <dgm:bulletEnabled val="1"/>
        </dgm:presLayoutVars>
      </dgm:prSet>
      <dgm:spPr/>
      <dgm:t>
        <a:bodyPr/>
        <a:lstStyle/>
        <a:p>
          <a:endParaRPr lang="vi-VN"/>
        </a:p>
      </dgm:t>
    </dgm:pt>
    <dgm:pt modelId="{9F0B13F9-BE87-4C18-985B-DC6561FC036C}" type="pres">
      <dgm:prSet presAssocID="{0DB3FD15-4FE1-4DCB-937D-D83FE3DA12F9}" presName="FiveNodes_2" presStyleLbl="node1" presStyleIdx="1" presStyleCnt="5">
        <dgm:presLayoutVars>
          <dgm:bulletEnabled val="1"/>
        </dgm:presLayoutVars>
      </dgm:prSet>
      <dgm:spPr/>
      <dgm:t>
        <a:bodyPr/>
        <a:lstStyle/>
        <a:p>
          <a:endParaRPr lang="vi-VN"/>
        </a:p>
      </dgm:t>
    </dgm:pt>
    <dgm:pt modelId="{513A5DFE-901B-468B-A541-BFB4214A1850}" type="pres">
      <dgm:prSet presAssocID="{0DB3FD15-4FE1-4DCB-937D-D83FE3DA12F9}" presName="FiveNodes_3" presStyleLbl="node1" presStyleIdx="2" presStyleCnt="5">
        <dgm:presLayoutVars>
          <dgm:bulletEnabled val="1"/>
        </dgm:presLayoutVars>
      </dgm:prSet>
      <dgm:spPr/>
      <dgm:t>
        <a:bodyPr/>
        <a:lstStyle/>
        <a:p>
          <a:endParaRPr lang="vi-VN"/>
        </a:p>
      </dgm:t>
    </dgm:pt>
    <dgm:pt modelId="{99FFB1AD-03DE-43B7-82D4-D1F7F6BE5198}" type="pres">
      <dgm:prSet presAssocID="{0DB3FD15-4FE1-4DCB-937D-D83FE3DA12F9}" presName="FiveNodes_4" presStyleLbl="node1" presStyleIdx="3" presStyleCnt="5">
        <dgm:presLayoutVars>
          <dgm:bulletEnabled val="1"/>
        </dgm:presLayoutVars>
      </dgm:prSet>
      <dgm:spPr/>
      <dgm:t>
        <a:bodyPr/>
        <a:lstStyle/>
        <a:p>
          <a:endParaRPr lang="vi-VN"/>
        </a:p>
      </dgm:t>
    </dgm:pt>
    <dgm:pt modelId="{6B540FE4-C8AF-4894-BAE2-FF7F4D349901}" type="pres">
      <dgm:prSet presAssocID="{0DB3FD15-4FE1-4DCB-937D-D83FE3DA12F9}" presName="FiveNodes_5" presStyleLbl="node1" presStyleIdx="4" presStyleCnt="5">
        <dgm:presLayoutVars>
          <dgm:bulletEnabled val="1"/>
        </dgm:presLayoutVars>
      </dgm:prSet>
      <dgm:spPr/>
      <dgm:t>
        <a:bodyPr/>
        <a:lstStyle/>
        <a:p>
          <a:endParaRPr lang="vi-VN"/>
        </a:p>
      </dgm:t>
    </dgm:pt>
    <dgm:pt modelId="{BF84C023-3E16-4B53-B7C2-82C24790D193}" type="pres">
      <dgm:prSet presAssocID="{0DB3FD15-4FE1-4DCB-937D-D83FE3DA12F9}" presName="FiveConn_1-2" presStyleLbl="fgAccFollowNode1" presStyleIdx="0" presStyleCnt="4">
        <dgm:presLayoutVars>
          <dgm:bulletEnabled val="1"/>
        </dgm:presLayoutVars>
      </dgm:prSet>
      <dgm:spPr/>
      <dgm:t>
        <a:bodyPr/>
        <a:lstStyle/>
        <a:p>
          <a:endParaRPr lang="vi-VN"/>
        </a:p>
      </dgm:t>
    </dgm:pt>
    <dgm:pt modelId="{A36961BC-BA0D-4667-B9A3-058EE505851E}" type="pres">
      <dgm:prSet presAssocID="{0DB3FD15-4FE1-4DCB-937D-D83FE3DA12F9}" presName="FiveConn_2-3" presStyleLbl="fgAccFollowNode1" presStyleIdx="1" presStyleCnt="4">
        <dgm:presLayoutVars>
          <dgm:bulletEnabled val="1"/>
        </dgm:presLayoutVars>
      </dgm:prSet>
      <dgm:spPr/>
      <dgm:t>
        <a:bodyPr/>
        <a:lstStyle/>
        <a:p>
          <a:endParaRPr lang="vi-VN"/>
        </a:p>
      </dgm:t>
    </dgm:pt>
    <dgm:pt modelId="{DB683BDF-E5B1-4084-8973-8C90B46AED29}" type="pres">
      <dgm:prSet presAssocID="{0DB3FD15-4FE1-4DCB-937D-D83FE3DA12F9}" presName="FiveConn_3-4" presStyleLbl="fgAccFollowNode1" presStyleIdx="2" presStyleCnt="4">
        <dgm:presLayoutVars>
          <dgm:bulletEnabled val="1"/>
        </dgm:presLayoutVars>
      </dgm:prSet>
      <dgm:spPr/>
      <dgm:t>
        <a:bodyPr/>
        <a:lstStyle/>
        <a:p>
          <a:endParaRPr lang="vi-VN"/>
        </a:p>
      </dgm:t>
    </dgm:pt>
    <dgm:pt modelId="{C9D22805-9B6B-4705-B63C-F1B124834A13}" type="pres">
      <dgm:prSet presAssocID="{0DB3FD15-4FE1-4DCB-937D-D83FE3DA12F9}" presName="FiveConn_4-5" presStyleLbl="fgAccFollowNode1" presStyleIdx="3" presStyleCnt="4">
        <dgm:presLayoutVars>
          <dgm:bulletEnabled val="1"/>
        </dgm:presLayoutVars>
      </dgm:prSet>
      <dgm:spPr/>
      <dgm:t>
        <a:bodyPr/>
        <a:lstStyle/>
        <a:p>
          <a:endParaRPr lang="vi-VN"/>
        </a:p>
      </dgm:t>
    </dgm:pt>
    <dgm:pt modelId="{78D81145-7C8D-40DF-A817-003ADD0D50F3}" type="pres">
      <dgm:prSet presAssocID="{0DB3FD15-4FE1-4DCB-937D-D83FE3DA12F9}" presName="FiveNodes_1_text" presStyleLbl="node1" presStyleIdx="4" presStyleCnt="5">
        <dgm:presLayoutVars>
          <dgm:bulletEnabled val="1"/>
        </dgm:presLayoutVars>
      </dgm:prSet>
      <dgm:spPr/>
      <dgm:t>
        <a:bodyPr/>
        <a:lstStyle/>
        <a:p>
          <a:endParaRPr lang="vi-VN"/>
        </a:p>
      </dgm:t>
    </dgm:pt>
    <dgm:pt modelId="{E0746005-2DBE-428B-A6E7-8CF88684C417}" type="pres">
      <dgm:prSet presAssocID="{0DB3FD15-4FE1-4DCB-937D-D83FE3DA12F9}" presName="FiveNodes_2_text" presStyleLbl="node1" presStyleIdx="4" presStyleCnt="5">
        <dgm:presLayoutVars>
          <dgm:bulletEnabled val="1"/>
        </dgm:presLayoutVars>
      </dgm:prSet>
      <dgm:spPr/>
      <dgm:t>
        <a:bodyPr/>
        <a:lstStyle/>
        <a:p>
          <a:endParaRPr lang="vi-VN"/>
        </a:p>
      </dgm:t>
    </dgm:pt>
    <dgm:pt modelId="{FDBD73EA-BDE8-4B2D-A17E-E0C6AE6E98CC}" type="pres">
      <dgm:prSet presAssocID="{0DB3FD15-4FE1-4DCB-937D-D83FE3DA12F9}" presName="FiveNodes_3_text" presStyleLbl="node1" presStyleIdx="4" presStyleCnt="5">
        <dgm:presLayoutVars>
          <dgm:bulletEnabled val="1"/>
        </dgm:presLayoutVars>
      </dgm:prSet>
      <dgm:spPr/>
      <dgm:t>
        <a:bodyPr/>
        <a:lstStyle/>
        <a:p>
          <a:endParaRPr lang="vi-VN"/>
        </a:p>
      </dgm:t>
    </dgm:pt>
    <dgm:pt modelId="{5B2EB1E1-C839-411D-93E4-729D47885BCF}" type="pres">
      <dgm:prSet presAssocID="{0DB3FD15-4FE1-4DCB-937D-D83FE3DA12F9}" presName="FiveNodes_4_text" presStyleLbl="node1" presStyleIdx="4" presStyleCnt="5">
        <dgm:presLayoutVars>
          <dgm:bulletEnabled val="1"/>
        </dgm:presLayoutVars>
      </dgm:prSet>
      <dgm:spPr/>
      <dgm:t>
        <a:bodyPr/>
        <a:lstStyle/>
        <a:p>
          <a:endParaRPr lang="vi-VN"/>
        </a:p>
      </dgm:t>
    </dgm:pt>
    <dgm:pt modelId="{B383146A-6125-4090-ACA5-B4A9EE492174}" type="pres">
      <dgm:prSet presAssocID="{0DB3FD15-4FE1-4DCB-937D-D83FE3DA12F9}" presName="FiveNodes_5_text" presStyleLbl="node1" presStyleIdx="4" presStyleCnt="5">
        <dgm:presLayoutVars>
          <dgm:bulletEnabled val="1"/>
        </dgm:presLayoutVars>
      </dgm:prSet>
      <dgm:spPr/>
      <dgm:t>
        <a:bodyPr/>
        <a:lstStyle/>
        <a:p>
          <a:endParaRPr lang="vi-VN"/>
        </a:p>
      </dgm:t>
    </dgm:pt>
  </dgm:ptLst>
  <dgm:cxnLst>
    <dgm:cxn modelId="{32714F42-CE5C-432C-BC74-5A04AC8893BA}" type="presOf" srcId="{8D4A08B8-EDE0-48B4-AB9A-BD1E5C1B22CF}" destId="{513A5DFE-901B-468B-A541-BFB4214A1850}" srcOrd="0" destOrd="0" presId="urn:microsoft.com/office/officeart/2005/8/layout/vProcess5"/>
    <dgm:cxn modelId="{EAEDE8A6-3FEF-4723-BE5C-9B5AA61198D9}" type="presOf" srcId="{3099CBF6-D188-43E6-8E9D-BEDEFB1AB75A}" destId="{8F1439E7-8808-432F-AB44-F72FACDE0052}" srcOrd="0" destOrd="0" presId="urn:microsoft.com/office/officeart/2005/8/layout/vProcess5"/>
    <dgm:cxn modelId="{92D8C88F-AFA5-4CE2-ADB6-48E99BB14CF2}" type="presOf" srcId="{1E55150C-0E39-4DEF-8C6E-05BDBE5A9FD1}" destId="{5B2EB1E1-C839-411D-93E4-729D47885BCF}" srcOrd="1" destOrd="0" presId="urn:microsoft.com/office/officeart/2005/8/layout/vProcess5"/>
    <dgm:cxn modelId="{CE571680-290A-44A5-90D7-57D97EC5C225}" srcId="{0DB3FD15-4FE1-4DCB-937D-D83FE3DA12F9}" destId="{3099CBF6-D188-43E6-8E9D-BEDEFB1AB75A}" srcOrd="0" destOrd="0" parTransId="{F3C487EC-FFBB-4C2B-B2F0-9A887CD8BB53}" sibTransId="{6261896A-1A4B-4F0A-B457-5925AC4D02B9}"/>
    <dgm:cxn modelId="{535AEB4E-5824-4C67-91C2-CDB515E04A0D}" type="presOf" srcId="{0DB3FD15-4FE1-4DCB-937D-D83FE3DA12F9}" destId="{2F570B5C-8AEC-4167-ABAA-7D095B5C6CE7}" srcOrd="0" destOrd="0" presId="urn:microsoft.com/office/officeart/2005/8/layout/vProcess5"/>
    <dgm:cxn modelId="{E2E105CA-4648-4719-B996-A6E166EBD8AA}" type="presOf" srcId="{8B20BD65-76FC-40B0-A58F-9FB717DAC4F2}" destId="{6B540FE4-C8AF-4894-BAE2-FF7F4D349901}" srcOrd="0" destOrd="0" presId="urn:microsoft.com/office/officeart/2005/8/layout/vProcess5"/>
    <dgm:cxn modelId="{F578D978-68D7-49E8-95EF-0BAD64D245D6}" type="presOf" srcId="{E5931CA7-F3D9-4BAE-8EC3-888C17180018}" destId="{C9D22805-9B6B-4705-B63C-F1B124834A13}" srcOrd="0" destOrd="0" presId="urn:microsoft.com/office/officeart/2005/8/layout/vProcess5"/>
    <dgm:cxn modelId="{FA757F37-440C-4689-AEBA-80F6EEC89BCF}" srcId="{0DB3FD15-4FE1-4DCB-937D-D83FE3DA12F9}" destId="{D7B34A22-528D-49DE-A76A-879ACAC92D31}" srcOrd="5" destOrd="0" parTransId="{18191956-656F-4FCA-8495-D67FCB076A7A}" sibTransId="{363813B7-156F-4E22-AFC8-5FB5947DD9C2}"/>
    <dgm:cxn modelId="{3FD1497F-3FF6-4878-A15D-7CF29DCC902E}" type="presOf" srcId="{3099CBF6-D188-43E6-8E9D-BEDEFB1AB75A}" destId="{78D81145-7C8D-40DF-A817-003ADD0D50F3}" srcOrd="1" destOrd="0" presId="urn:microsoft.com/office/officeart/2005/8/layout/vProcess5"/>
    <dgm:cxn modelId="{60455083-950E-4690-8A17-EFC158396B30}" type="presOf" srcId="{6261896A-1A4B-4F0A-B457-5925AC4D02B9}" destId="{BF84C023-3E16-4B53-B7C2-82C24790D193}" srcOrd="0" destOrd="0" presId="urn:microsoft.com/office/officeart/2005/8/layout/vProcess5"/>
    <dgm:cxn modelId="{1B72AA3F-1C79-44B4-8BBC-1F22A5844976}" srcId="{0DB3FD15-4FE1-4DCB-937D-D83FE3DA12F9}" destId="{E3CA0D34-354E-45F9-9245-DB342A21EEFE}" srcOrd="1" destOrd="0" parTransId="{821A7E5E-E1AC-4583-BC48-DBD8C32CBEE6}" sibTransId="{15DCAE5E-C1E9-429C-BB6B-F4C6AA4E11BC}"/>
    <dgm:cxn modelId="{8F75F359-CA7A-42D5-8FC9-84BFBBD6659D}" type="presOf" srcId="{8B20BD65-76FC-40B0-A58F-9FB717DAC4F2}" destId="{B383146A-6125-4090-ACA5-B4A9EE492174}" srcOrd="1" destOrd="0" presId="urn:microsoft.com/office/officeart/2005/8/layout/vProcess5"/>
    <dgm:cxn modelId="{B921FC15-1F54-45AA-9A29-C07E87E1071C}" type="presOf" srcId="{8D4A08B8-EDE0-48B4-AB9A-BD1E5C1B22CF}" destId="{FDBD73EA-BDE8-4B2D-A17E-E0C6AE6E98CC}" srcOrd="1" destOrd="0" presId="urn:microsoft.com/office/officeart/2005/8/layout/vProcess5"/>
    <dgm:cxn modelId="{2DCB8F05-3693-4E39-AD6A-D003569C2022}" type="presOf" srcId="{E3CA0D34-354E-45F9-9245-DB342A21EEFE}" destId="{9F0B13F9-BE87-4C18-985B-DC6561FC036C}" srcOrd="0" destOrd="0" presId="urn:microsoft.com/office/officeart/2005/8/layout/vProcess5"/>
    <dgm:cxn modelId="{E26E8429-4AEE-4E85-B2A2-899CC5E714F1}" srcId="{0DB3FD15-4FE1-4DCB-937D-D83FE3DA12F9}" destId="{1E55150C-0E39-4DEF-8C6E-05BDBE5A9FD1}" srcOrd="3" destOrd="0" parTransId="{DE1561A6-3CB4-43BA-A698-4271F0158F15}" sibTransId="{E5931CA7-F3D9-4BAE-8EC3-888C17180018}"/>
    <dgm:cxn modelId="{678E6302-962B-43B7-B9D6-E4777F61CEF6}" type="presOf" srcId="{1E55150C-0E39-4DEF-8C6E-05BDBE5A9FD1}" destId="{99FFB1AD-03DE-43B7-82D4-D1F7F6BE5198}" srcOrd="0" destOrd="0" presId="urn:microsoft.com/office/officeart/2005/8/layout/vProcess5"/>
    <dgm:cxn modelId="{00B5B9FD-BD70-4FEE-970C-D4A55AE370A2}" srcId="{0DB3FD15-4FE1-4DCB-937D-D83FE3DA12F9}" destId="{8B20BD65-76FC-40B0-A58F-9FB717DAC4F2}" srcOrd="4" destOrd="0" parTransId="{023D0976-27C5-443A-B1B2-4E23221FF04A}" sibTransId="{41EBC930-8DD8-4427-BD3A-6F4CAD242638}"/>
    <dgm:cxn modelId="{11FC5333-E88F-441C-9B45-09971E4CD7CA}" type="presOf" srcId="{15DCAE5E-C1E9-429C-BB6B-F4C6AA4E11BC}" destId="{A36961BC-BA0D-4667-B9A3-058EE505851E}" srcOrd="0" destOrd="0" presId="urn:microsoft.com/office/officeart/2005/8/layout/vProcess5"/>
    <dgm:cxn modelId="{546B1D7C-5110-4F6D-8D61-B66861C56A52}" type="presOf" srcId="{E2FDD785-78FA-4EF5-B706-7CE173B715B9}" destId="{DB683BDF-E5B1-4084-8973-8C90B46AED29}" srcOrd="0" destOrd="0" presId="urn:microsoft.com/office/officeart/2005/8/layout/vProcess5"/>
    <dgm:cxn modelId="{EED4BFB6-F3E5-4DB2-AFB6-2DE934853833}" type="presOf" srcId="{E3CA0D34-354E-45F9-9245-DB342A21EEFE}" destId="{E0746005-2DBE-428B-A6E7-8CF88684C417}" srcOrd="1" destOrd="0" presId="urn:microsoft.com/office/officeart/2005/8/layout/vProcess5"/>
    <dgm:cxn modelId="{792524C2-6AA8-4AC7-9B7A-DD0B2BCF5AE0}" srcId="{0DB3FD15-4FE1-4DCB-937D-D83FE3DA12F9}" destId="{8D4A08B8-EDE0-48B4-AB9A-BD1E5C1B22CF}" srcOrd="2" destOrd="0" parTransId="{B5A01028-B1F5-4B2B-B9FB-A53E7A65A44F}" sibTransId="{E2FDD785-78FA-4EF5-B706-7CE173B715B9}"/>
    <dgm:cxn modelId="{51DEEF5A-E61C-441C-97B6-1C82F1A70930}" type="presParOf" srcId="{2F570B5C-8AEC-4167-ABAA-7D095B5C6CE7}" destId="{4453AEF2-81DB-4854-9CC6-DAA0BEF72014}" srcOrd="0" destOrd="0" presId="urn:microsoft.com/office/officeart/2005/8/layout/vProcess5"/>
    <dgm:cxn modelId="{A63495EE-BC97-4BE2-BE11-47FFF371BC9A}" type="presParOf" srcId="{2F570B5C-8AEC-4167-ABAA-7D095B5C6CE7}" destId="{8F1439E7-8808-432F-AB44-F72FACDE0052}" srcOrd="1" destOrd="0" presId="urn:microsoft.com/office/officeart/2005/8/layout/vProcess5"/>
    <dgm:cxn modelId="{6DA737AC-EE23-479C-8178-1028759B8682}" type="presParOf" srcId="{2F570B5C-8AEC-4167-ABAA-7D095B5C6CE7}" destId="{9F0B13F9-BE87-4C18-985B-DC6561FC036C}" srcOrd="2" destOrd="0" presId="urn:microsoft.com/office/officeart/2005/8/layout/vProcess5"/>
    <dgm:cxn modelId="{547A05FD-4604-4777-8AB1-5D07D5A72CFB}" type="presParOf" srcId="{2F570B5C-8AEC-4167-ABAA-7D095B5C6CE7}" destId="{513A5DFE-901B-468B-A541-BFB4214A1850}" srcOrd="3" destOrd="0" presId="urn:microsoft.com/office/officeart/2005/8/layout/vProcess5"/>
    <dgm:cxn modelId="{49A52283-F312-4876-A0C0-0EBE131EC9DC}" type="presParOf" srcId="{2F570B5C-8AEC-4167-ABAA-7D095B5C6CE7}" destId="{99FFB1AD-03DE-43B7-82D4-D1F7F6BE5198}" srcOrd="4" destOrd="0" presId="urn:microsoft.com/office/officeart/2005/8/layout/vProcess5"/>
    <dgm:cxn modelId="{8EC7EDF0-88F3-4023-AEF3-F1D22646C168}" type="presParOf" srcId="{2F570B5C-8AEC-4167-ABAA-7D095B5C6CE7}" destId="{6B540FE4-C8AF-4894-BAE2-FF7F4D349901}" srcOrd="5" destOrd="0" presId="urn:microsoft.com/office/officeart/2005/8/layout/vProcess5"/>
    <dgm:cxn modelId="{474CEA27-4FEA-4C6B-9909-4390397610EE}" type="presParOf" srcId="{2F570B5C-8AEC-4167-ABAA-7D095B5C6CE7}" destId="{BF84C023-3E16-4B53-B7C2-82C24790D193}" srcOrd="6" destOrd="0" presId="urn:microsoft.com/office/officeart/2005/8/layout/vProcess5"/>
    <dgm:cxn modelId="{F7A71A1A-97CC-4045-A410-0C934A0DFAC9}" type="presParOf" srcId="{2F570B5C-8AEC-4167-ABAA-7D095B5C6CE7}" destId="{A36961BC-BA0D-4667-B9A3-058EE505851E}" srcOrd="7" destOrd="0" presId="urn:microsoft.com/office/officeart/2005/8/layout/vProcess5"/>
    <dgm:cxn modelId="{E9159E5C-5525-455D-8F7E-96285EDA47C5}" type="presParOf" srcId="{2F570B5C-8AEC-4167-ABAA-7D095B5C6CE7}" destId="{DB683BDF-E5B1-4084-8973-8C90B46AED29}" srcOrd="8" destOrd="0" presId="urn:microsoft.com/office/officeart/2005/8/layout/vProcess5"/>
    <dgm:cxn modelId="{AB8767BC-FE20-4703-8322-0C8DF76CCD50}" type="presParOf" srcId="{2F570B5C-8AEC-4167-ABAA-7D095B5C6CE7}" destId="{C9D22805-9B6B-4705-B63C-F1B124834A13}" srcOrd="9" destOrd="0" presId="urn:microsoft.com/office/officeart/2005/8/layout/vProcess5"/>
    <dgm:cxn modelId="{D4268DBE-BA84-401E-91CC-D684DEB8FDD0}" type="presParOf" srcId="{2F570B5C-8AEC-4167-ABAA-7D095B5C6CE7}" destId="{78D81145-7C8D-40DF-A817-003ADD0D50F3}" srcOrd="10" destOrd="0" presId="urn:microsoft.com/office/officeart/2005/8/layout/vProcess5"/>
    <dgm:cxn modelId="{EE759FD4-A59B-4608-91C1-FF33F1BD629B}" type="presParOf" srcId="{2F570B5C-8AEC-4167-ABAA-7D095B5C6CE7}" destId="{E0746005-2DBE-428B-A6E7-8CF88684C417}" srcOrd="11" destOrd="0" presId="urn:microsoft.com/office/officeart/2005/8/layout/vProcess5"/>
    <dgm:cxn modelId="{1CD496F9-8393-45FC-8758-7227F0301ED5}" type="presParOf" srcId="{2F570B5C-8AEC-4167-ABAA-7D095B5C6CE7}" destId="{FDBD73EA-BDE8-4B2D-A17E-E0C6AE6E98CC}" srcOrd="12" destOrd="0" presId="urn:microsoft.com/office/officeart/2005/8/layout/vProcess5"/>
    <dgm:cxn modelId="{4760B3AA-6548-4F96-A18C-D88D68EAB3F1}" type="presParOf" srcId="{2F570B5C-8AEC-4167-ABAA-7D095B5C6CE7}" destId="{5B2EB1E1-C839-411D-93E4-729D47885BCF}" srcOrd="13" destOrd="0" presId="urn:microsoft.com/office/officeart/2005/8/layout/vProcess5"/>
    <dgm:cxn modelId="{E6A3488B-2916-4BF6-B893-209C6447AADA}" type="presParOf" srcId="{2F570B5C-8AEC-4167-ABAA-7D095B5C6CE7}" destId="{B383146A-6125-4090-ACA5-B4A9EE492174}" srcOrd="14"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2FEA83-1126-4E96-93A7-844C5783ADB5}"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GB"/>
        </a:p>
      </dgm:t>
    </dgm:pt>
    <dgm:pt modelId="{1A0C9D59-8920-4337-B278-71E295FCDF23}">
      <dgm:prSet phldrT="[Text]"/>
      <dgm:spPr/>
      <dgm:t>
        <a:bodyPr/>
        <a:lstStyle/>
        <a:p>
          <a:r>
            <a:rPr lang="en-US" smtClean="0">
              <a:latin typeface="Arial" pitchFamily="34" charset="0"/>
              <a:cs typeface="Arial" pitchFamily="34" charset="0"/>
            </a:rPr>
            <a:t>Khi nào thuật toán cho lời giải thỏa đáng?</a:t>
          </a:r>
          <a:endParaRPr lang="en-GB">
            <a:latin typeface="Arial" pitchFamily="34" charset="0"/>
            <a:cs typeface="Arial" pitchFamily="34" charset="0"/>
          </a:endParaRPr>
        </a:p>
      </dgm:t>
    </dgm:pt>
    <dgm:pt modelId="{A5F89284-2E9D-48E7-98BE-49A3E221F23B}" type="parTrans" cxnId="{98993534-7712-4404-9D30-8348BA2DF935}">
      <dgm:prSet/>
      <dgm:spPr/>
      <dgm:t>
        <a:bodyPr/>
        <a:lstStyle/>
        <a:p>
          <a:endParaRPr lang="en-GB"/>
        </a:p>
      </dgm:t>
    </dgm:pt>
    <dgm:pt modelId="{35689E3C-8644-4E35-8D58-C012EC2F163B}" type="sibTrans" cxnId="{98993534-7712-4404-9D30-8348BA2DF935}">
      <dgm:prSet/>
      <dgm:spPr/>
      <dgm:t>
        <a:bodyPr/>
        <a:lstStyle/>
        <a:p>
          <a:endParaRPr lang="en-GB"/>
        </a:p>
      </dgm:t>
    </dgm:pt>
    <dgm:pt modelId="{92752B73-F3BA-4F0E-99B0-885B3F47EC26}">
      <dgm:prSet phldrT="[Text]"/>
      <dgm:spPr/>
      <dgm:t>
        <a:bodyPr/>
        <a:lstStyle/>
        <a:p>
          <a:r>
            <a:rPr lang="en-US" smtClean="0">
              <a:latin typeface="Arial" pitchFamily="34" charset="0"/>
              <a:cs typeface="Arial" pitchFamily="34" charset="0"/>
            </a:rPr>
            <a:t>Phải luôn cho đáp số đúng.</a:t>
          </a:r>
          <a:endParaRPr lang="en-GB">
            <a:latin typeface="Arial" pitchFamily="34" charset="0"/>
            <a:cs typeface="Arial" pitchFamily="34" charset="0"/>
          </a:endParaRPr>
        </a:p>
      </dgm:t>
    </dgm:pt>
    <dgm:pt modelId="{E1EC2DA7-F806-4A9D-94D2-74F38D8DCBD5}" type="parTrans" cxnId="{08F244A2-7EBF-4522-BD60-60C286E4F018}">
      <dgm:prSet/>
      <dgm:spPr/>
      <dgm:t>
        <a:bodyPr/>
        <a:lstStyle/>
        <a:p>
          <a:endParaRPr lang="en-GB"/>
        </a:p>
      </dgm:t>
    </dgm:pt>
    <dgm:pt modelId="{9D195AC0-6621-4405-AAD1-B838E882D611}" type="sibTrans" cxnId="{08F244A2-7EBF-4522-BD60-60C286E4F018}">
      <dgm:prSet/>
      <dgm:spPr/>
      <dgm:t>
        <a:bodyPr/>
        <a:lstStyle/>
        <a:p>
          <a:endParaRPr lang="en-GB"/>
        </a:p>
      </dgm:t>
    </dgm:pt>
    <dgm:pt modelId="{4553BDC9-1374-483C-84EF-129245E0EBEC}">
      <dgm:prSet phldrT="[Text]"/>
      <dgm:spPr/>
      <dgm:t>
        <a:bodyPr/>
        <a:lstStyle/>
        <a:p>
          <a:r>
            <a:rPr lang="en-US" smtClean="0">
              <a:latin typeface="Arial" pitchFamily="34" charset="0"/>
              <a:cs typeface="Arial" pitchFamily="34" charset="0"/>
            </a:rPr>
            <a:t>Phải hiệu quả</a:t>
          </a:r>
        </a:p>
        <a:p>
          <a:r>
            <a:rPr lang="en-US" smtClean="0">
              <a:latin typeface="Arial" pitchFamily="34" charset="0"/>
              <a:cs typeface="Arial" pitchFamily="34" charset="0"/>
            </a:rPr>
            <a:t>(độ phức tạp tính toán)</a:t>
          </a:r>
          <a:endParaRPr lang="en-GB">
            <a:latin typeface="Arial" pitchFamily="34" charset="0"/>
            <a:cs typeface="Arial" pitchFamily="34" charset="0"/>
          </a:endParaRPr>
        </a:p>
      </dgm:t>
    </dgm:pt>
    <dgm:pt modelId="{B6354B42-471E-4AEB-9C73-940569FFD97C}" type="parTrans" cxnId="{1EFBED82-58F2-4D8A-B130-D112B9C5C96B}">
      <dgm:prSet/>
      <dgm:spPr/>
      <dgm:t>
        <a:bodyPr/>
        <a:lstStyle/>
        <a:p>
          <a:endParaRPr lang="en-GB"/>
        </a:p>
      </dgm:t>
    </dgm:pt>
    <dgm:pt modelId="{19478A04-6736-4FCD-8C3B-09201C2F991C}" type="sibTrans" cxnId="{1EFBED82-58F2-4D8A-B130-D112B9C5C96B}">
      <dgm:prSet/>
      <dgm:spPr/>
      <dgm:t>
        <a:bodyPr/>
        <a:lstStyle/>
        <a:p>
          <a:endParaRPr lang="en-GB"/>
        </a:p>
      </dgm:t>
    </dgm:pt>
    <dgm:pt modelId="{CAD7A6B1-5767-48E0-BC73-0C8696252D85}">
      <dgm:prSet phldrT="[Text]"/>
      <dgm:spPr/>
      <dgm:t>
        <a:bodyPr/>
        <a:lstStyle/>
        <a:p>
          <a:r>
            <a:rPr lang="en-US" smtClean="0">
              <a:latin typeface="Arial" pitchFamily="34" charset="0"/>
              <a:cs typeface="Arial" pitchFamily="34" charset="0"/>
            </a:rPr>
            <a:t>Độ phức tạp thời gian</a:t>
          </a:r>
          <a:endParaRPr lang="en-GB">
            <a:latin typeface="Arial" pitchFamily="34" charset="0"/>
            <a:cs typeface="Arial" pitchFamily="34" charset="0"/>
          </a:endParaRPr>
        </a:p>
      </dgm:t>
    </dgm:pt>
    <dgm:pt modelId="{A0658FE1-E64D-4322-BA1F-C906E69DF567}" type="parTrans" cxnId="{F42704BE-AC11-4EB1-BE49-C2735C899E94}">
      <dgm:prSet/>
      <dgm:spPr/>
      <dgm:t>
        <a:bodyPr/>
        <a:lstStyle/>
        <a:p>
          <a:endParaRPr lang="en-GB"/>
        </a:p>
      </dgm:t>
    </dgm:pt>
    <dgm:pt modelId="{0D7C5D09-30AC-446C-879D-D00A9F502865}" type="sibTrans" cxnId="{F42704BE-AC11-4EB1-BE49-C2735C899E94}">
      <dgm:prSet/>
      <dgm:spPr/>
      <dgm:t>
        <a:bodyPr/>
        <a:lstStyle/>
        <a:p>
          <a:endParaRPr lang="en-GB"/>
        </a:p>
      </dgm:t>
    </dgm:pt>
    <dgm:pt modelId="{ACCA8540-5959-4072-8BF0-DDDD57F0DFEB}">
      <dgm:prSet phldrT="[Text]"/>
      <dgm:spPr/>
      <dgm:t>
        <a:bodyPr/>
        <a:lstStyle/>
        <a:p>
          <a:r>
            <a:rPr lang="en-US" smtClean="0">
              <a:latin typeface="Arial" pitchFamily="34" charset="0"/>
              <a:cs typeface="Arial" pitchFamily="34" charset="0"/>
            </a:rPr>
            <a:t>Độ phức tạp không gian</a:t>
          </a:r>
          <a:endParaRPr lang="en-GB">
            <a:latin typeface="Arial" pitchFamily="34" charset="0"/>
            <a:cs typeface="Arial" pitchFamily="34" charset="0"/>
          </a:endParaRPr>
        </a:p>
      </dgm:t>
    </dgm:pt>
    <dgm:pt modelId="{633AFF6C-03F6-47A2-9C0E-EF23503533AE}" type="parTrans" cxnId="{D929C40D-7638-4882-A431-3C9B451D1017}">
      <dgm:prSet/>
      <dgm:spPr/>
      <dgm:t>
        <a:bodyPr/>
        <a:lstStyle/>
        <a:p>
          <a:endParaRPr lang="en-GB"/>
        </a:p>
      </dgm:t>
    </dgm:pt>
    <dgm:pt modelId="{D1DD9EA0-CC18-41EE-A04D-C8B974CC6945}" type="sibTrans" cxnId="{D929C40D-7638-4882-A431-3C9B451D1017}">
      <dgm:prSet/>
      <dgm:spPr/>
      <dgm:t>
        <a:bodyPr/>
        <a:lstStyle/>
        <a:p>
          <a:endParaRPr lang="en-GB"/>
        </a:p>
      </dgm:t>
    </dgm:pt>
    <dgm:pt modelId="{323FF1E1-0C38-4CDC-8986-30E3D488BE13}">
      <dgm:prSet phldrT="[Text]"/>
      <dgm:spPr/>
      <dgm:t>
        <a:bodyPr/>
        <a:lstStyle/>
        <a:p>
          <a:r>
            <a:rPr lang="en-US" smtClean="0">
              <a:latin typeface="Arial" pitchFamily="34" charset="0"/>
              <a:cs typeface="Arial" pitchFamily="34" charset="0"/>
            </a:rPr>
            <a:t>Trường hợp xấu nhất</a:t>
          </a:r>
          <a:endParaRPr lang="en-GB">
            <a:latin typeface="Arial" pitchFamily="34" charset="0"/>
            <a:cs typeface="Arial" pitchFamily="34" charset="0"/>
          </a:endParaRPr>
        </a:p>
      </dgm:t>
    </dgm:pt>
    <dgm:pt modelId="{351F397F-273B-407A-B5A4-C72C3565CA42}" type="parTrans" cxnId="{EE3A3B7E-B2E6-4772-B86A-90986047D65E}">
      <dgm:prSet/>
      <dgm:spPr/>
      <dgm:t>
        <a:bodyPr/>
        <a:lstStyle/>
        <a:p>
          <a:endParaRPr lang="en-GB"/>
        </a:p>
      </dgm:t>
    </dgm:pt>
    <dgm:pt modelId="{B199CE9A-214B-4CB8-97D2-E843A00A70B4}" type="sibTrans" cxnId="{EE3A3B7E-B2E6-4772-B86A-90986047D65E}">
      <dgm:prSet/>
      <dgm:spPr/>
      <dgm:t>
        <a:bodyPr/>
        <a:lstStyle/>
        <a:p>
          <a:endParaRPr lang="en-GB"/>
        </a:p>
      </dgm:t>
    </dgm:pt>
    <dgm:pt modelId="{711E8FDB-73AC-4674-9F77-8816C4166E6F}">
      <dgm:prSet phldrT="[Text]"/>
      <dgm:spPr/>
      <dgm:t>
        <a:bodyPr/>
        <a:lstStyle/>
        <a:p>
          <a:r>
            <a:rPr lang="en-US" smtClean="0">
              <a:latin typeface="Arial" pitchFamily="34" charset="0"/>
              <a:cs typeface="Arial" pitchFamily="34" charset="0"/>
            </a:rPr>
            <a:t>Trường hợp trung bình</a:t>
          </a:r>
          <a:endParaRPr lang="en-GB">
            <a:latin typeface="Arial" pitchFamily="34" charset="0"/>
            <a:cs typeface="Arial" pitchFamily="34" charset="0"/>
          </a:endParaRPr>
        </a:p>
      </dgm:t>
    </dgm:pt>
    <dgm:pt modelId="{407E2ADD-FB29-4680-946E-FD9A6912D84D}" type="parTrans" cxnId="{4DEF47B2-49E7-4E8E-8DDE-849456CBC722}">
      <dgm:prSet/>
      <dgm:spPr/>
      <dgm:t>
        <a:bodyPr/>
        <a:lstStyle/>
        <a:p>
          <a:endParaRPr lang="en-GB"/>
        </a:p>
      </dgm:t>
    </dgm:pt>
    <dgm:pt modelId="{B63CC83A-8B69-452A-8D0C-44352D0307AD}" type="sibTrans" cxnId="{4DEF47B2-49E7-4E8E-8DDE-849456CBC722}">
      <dgm:prSet/>
      <dgm:spPr/>
      <dgm:t>
        <a:bodyPr/>
        <a:lstStyle/>
        <a:p>
          <a:endParaRPr lang="en-GB"/>
        </a:p>
      </dgm:t>
    </dgm:pt>
    <dgm:pt modelId="{8571AEC1-3690-4A75-8BEE-E07BB3A4979A}">
      <dgm:prSet phldrT="[Text]"/>
      <dgm:spPr/>
      <dgm:t>
        <a:bodyPr/>
        <a:lstStyle/>
        <a:p>
          <a:r>
            <a:rPr lang="en-US" smtClean="0">
              <a:latin typeface="Arial" pitchFamily="34" charset="0"/>
              <a:cs typeface="Arial" pitchFamily="34" charset="0"/>
            </a:rPr>
            <a:t>Trường hợp tốt nhất</a:t>
          </a:r>
          <a:endParaRPr lang="en-GB">
            <a:latin typeface="Arial" pitchFamily="34" charset="0"/>
            <a:cs typeface="Arial" pitchFamily="34" charset="0"/>
          </a:endParaRPr>
        </a:p>
      </dgm:t>
    </dgm:pt>
    <dgm:pt modelId="{EE9AAD0D-3D65-4492-956B-848F3C613103}" type="parTrans" cxnId="{E7C67EEE-7212-4D9C-B98C-0396910A3F91}">
      <dgm:prSet/>
      <dgm:spPr/>
      <dgm:t>
        <a:bodyPr/>
        <a:lstStyle/>
        <a:p>
          <a:endParaRPr lang="en-GB"/>
        </a:p>
      </dgm:t>
    </dgm:pt>
    <dgm:pt modelId="{04AE81AB-549A-4739-B940-61366D938223}" type="sibTrans" cxnId="{E7C67EEE-7212-4D9C-B98C-0396910A3F91}">
      <dgm:prSet/>
      <dgm:spPr/>
      <dgm:t>
        <a:bodyPr/>
        <a:lstStyle/>
        <a:p>
          <a:endParaRPr lang="en-GB"/>
        </a:p>
      </dgm:t>
    </dgm:pt>
    <dgm:pt modelId="{A0220F48-EFE3-4846-BA94-038B53336842}">
      <dgm:prSet phldrT="[Text]"/>
      <dgm:spPr/>
      <dgm:t>
        <a:bodyPr/>
        <a:lstStyle/>
        <a:p>
          <a:r>
            <a:rPr lang="en-US" smtClean="0">
              <a:latin typeface="Arial" pitchFamily="34" charset="0"/>
              <a:cs typeface="Arial" pitchFamily="34" charset="0"/>
            </a:rPr>
            <a:t>Độ phức tạp của các thuật toán không đổi</a:t>
          </a:r>
          <a:endParaRPr lang="en-GB">
            <a:latin typeface="Arial" pitchFamily="34" charset="0"/>
            <a:cs typeface="Arial" pitchFamily="34" charset="0"/>
          </a:endParaRPr>
        </a:p>
      </dgm:t>
    </dgm:pt>
    <dgm:pt modelId="{BDF57BCE-F13A-44E9-8EE7-04DEA2687F94}" type="parTrans" cxnId="{E0EB61BD-2B1E-4F73-A6AD-7C6EFBDFB56F}">
      <dgm:prSet/>
      <dgm:spPr/>
      <dgm:t>
        <a:bodyPr/>
        <a:lstStyle/>
        <a:p>
          <a:endParaRPr lang="en-GB"/>
        </a:p>
      </dgm:t>
    </dgm:pt>
    <dgm:pt modelId="{D72FF055-4F67-4078-A862-273E78692974}" type="sibTrans" cxnId="{E0EB61BD-2B1E-4F73-A6AD-7C6EFBDFB56F}">
      <dgm:prSet/>
      <dgm:spPr/>
      <dgm:t>
        <a:bodyPr/>
        <a:lstStyle/>
        <a:p>
          <a:endParaRPr lang="en-GB"/>
        </a:p>
      </dgm:t>
    </dgm:pt>
    <dgm:pt modelId="{B98C76B5-E732-4398-8204-29324D76C911}" type="pres">
      <dgm:prSet presAssocID="{3E2FEA83-1126-4E96-93A7-844C5783ADB5}" presName="diagram" presStyleCnt="0">
        <dgm:presLayoutVars>
          <dgm:chPref val="1"/>
          <dgm:dir/>
          <dgm:animOne val="branch"/>
          <dgm:animLvl val="lvl"/>
          <dgm:resizeHandles val="exact"/>
        </dgm:presLayoutVars>
      </dgm:prSet>
      <dgm:spPr/>
      <dgm:t>
        <a:bodyPr/>
        <a:lstStyle/>
        <a:p>
          <a:endParaRPr lang="en-GB"/>
        </a:p>
      </dgm:t>
    </dgm:pt>
    <dgm:pt modelId="{E1197182-A86D-4EE2-90C5-412E77C9501E}" type="pres">
      <dgm:prSet presAssocID="{1A0C9D59-8920-4337-B278-71E295FCDF23}" presName="root1" presStyleCnt="0"/>
      <dgm:spPr/>
    </dgm:pt>
    <dgm:pt modelId="{CCA4050A-046E-452B-A8D8-D9F8B125B866}" type="pres">
      <dgm:prSet presAssocID="{1A0C9D59-8920-4337-B278-71E295FCDF23}" presName="LevelOneTextNode" presStyleLbl="node0" presStyleIdx="0" presStyleCnt="1">
        <dgm:presLayoutVars>
          <dgm:chPref val="3"/>
        </dgm:presLayoutVars>
      </dgm:prSet>
      <dgm:spPr/>
      <dgm:t>
        <a:bodyPr/>
        <a:lstStyle/>
        <a:p>
          <a:endParaRPr lang="en-GB"/>
        </a:p>
      </dgm:t>
    </dgm:pt>
    <dgm:pt modelId="{3CDABF61-2BE8-44E1-B9F3-83F76653ECBB}" type="pres">
      <dgm:prSet presAssocID="{1A0C9D59-8920-4337-B278-71E295FCDF23}" presName="level2hierChild" presStyleCnt="0"/>
      <dgm:spPr/>
    </dgm:pt>
    <dgm:pt modelId="{6189BBB1-E21F-44EB-870F-079AC705277C}" type="pres">
      <dgm:prSet presAssocID="{E1EC2DA7-F806-4A9D-94D2-74F38D8DCBD5}" presName="conn2-1" presStyleLbl="parChTrans1D2" presStyleIdx="0" presStyleCnt="2"/>
      <dgm:spPr/>
      <dgm:t>
        <a:bodyPr/>
        <a:lstStyle/>
        <a:p>
          <a:endParaRPr lang="en-GB"/>
        </a:p>
      </dgm:t>
    </dgm:pt>
    <dgm:pt modelId="{12DA0D5D-D6B3-4C70-AEB4-D91CCC3A229E}" type="pres">
      <dgm:prSet presAssocID="{E1EC2DA7-F806-4A9D-94D2-74F38D8DCBD5}" presName="connTx" presStyleLbl="parChTrans1D2" presStyleIdx="0" presStyleCnt="2"/>
      <dgm:spPr/>
      <dgm:t>
        <a:bodyPr/>
        <a:lstStyle/>
        <a:p>
          <a:endParaRPr lang="en-GB"/>
        </a:p>
      </dgm:t>
    </dgm:pt>
    <dgm:pt modelId="{416DFB0A-CA3A-4A38-BF76-71B6CE173097}" type="pres">
      <dgm:prSet presAssocID="{92752B73-F3BA-4F0E-99B0-885B3F47EC26}" presName="root2" presStyleCnt="0"/>
      <dgm:spPr/>
    </dgm:pt>
    <dgm:pt modelId="{5F0C44D0-67E5-4C17-A871-1970F6AF7E44}" type="pres">
      <dgm:prSet presAssocID="{92752B73-F3BA-4F0E-99B0-885B3F47EC26}" presName="LevelTwoTextNode" presStyleLbl="node2" presStyleIdx="0" presStyleCnt="2">
        <dgm:presLayoutVars>
          <dgm:chPref val="3"/>
        </dgm:presLayoutVars>
      </dgm:prSet>
      <dgm:spPr/>
      <dgm:t>
        <a:bodyPr/>
        <a:lstStyle/>
        <a:p>
          <a:endParaRPr lang="en-GB"/>
        </a:p>
      </dgm:t>
    </dgm:pt>
    <dgm:pt modelId="{3FAD7A6E-2917-4789-9A7C-14417619C3F2}" type="pres">
      <dgm:prSet presAssocID="{92752B73-F3BA-4F0E-99B0-885B3F47EC26}" presName="level3hierChild" presStyleCnt="0"/>
      <dgm:spPr/>
    </dgm:pt>
    <dgm:pt modelId="{808EAD32-3ABF-4176-BD76-82155C9FB8BD}" type="pres">
      <dgm:prSet presAssocID="{B6354B42-471E-4AEB-9C73-940569FFD97C}" presName="conn2-1" presStyleLbl="parChTrans1D2" presStyleIdx="1" presStyleCnt="2"/>
      <dgm:spPr/>
      <dgm:t>
        <a:bodyPr/>
        <a:lstStyle/>
        <a:p>
          <a:endParaRPr lang="en-GB"/>
        </a:p>
      </dgm:t>
    </dgm:pt>
    <dgm:pt modelId="{6104705A-B88B-42DE-B4F4-5CD31AF20727}" type="pres">
      <dgm:prSet presAssocID="{B6354B42-471E-4AEB-9C73-940569FFD97C}" presName="connTx" presStyleLbl="parChTrans1D2" presStyleIdx="1" presStyleCnt="2"/>
      <dgm:spPr/>
      <dgm:t>
        <a:bodyPr/>
        <a:lstStyle/>
        <a:p>
          <a:endParaRPr lang="en-GB"/>
        </a:p>
      </dgm:t>
    </dgm:pt>
    <dgm:pt modelId="{EECD8EBE-1D04-4606-AF2E-CBED84D5FD5F}" type="pres">
      <dgm:prSet presAssocID="{4553BDC9-1374-483C-84EF-129245E0EBEC}" presName="root2" presStyleCnt="0"/>
      <dgm:spPr/>
    </dgm:pt>
    <dgm:pt modelId="{E4980A3F-915D-487E-9F16-0ABA1D200B28}" type="pres">
      <dgm:prSet presAssocID="{4553BDC9-1374-483C-84EF-129245E0EBEC}" presName="LevelTwoTextNode" presStyleLbl="node2" presStyleIdx="1" presStyleCnt="2">
        <dgm:presLayoutVars>
          <dgm:chPref val="3"/>
        </dgm:presLayoutVars>
      </dgm:prSet>
      <dgm:spPr/>
      <dgm:t>
        <a:bodyPr/>
        <a:lstStyle/>
        <a:p>
          <a:endParaRPr lang="en-GB"/>
        </a:p>
      </dgm:t>
    </dgm:pt>
    <dgm:pt modelId="{813FEED7-7093-4CA4-8DF9-7AA05A6FDC09}" type="pres">
      <dgm:prSet presAssocID="{4553BDC9-1374-483C-84EF-129245E0EBEC}" presName="level3hierChild" presStyleCnt="0"/>
      <dgm:spPr/>
    </dgm:pt>
    <dgm:pt modelId="{428D3722-6E44-43BF-9DB3-7C96BAC53BAF}" type="pres">
      <dgm:prSet presAssocID="{A0658FE1-E64D-4322-BA1F-C906E69DF567}" presName="conn2-1" presStyleLbl="parChTrans1D3" presStyleIdx="0" presStyleCnt="2"/>
      <dgm:spPr/>
      <dgm:t>
        <a:bodyPr/>
        <a:lstStyle/>
        <a:p>
          <a:endParaRPr lang="en-GB"/>
        </a:p>
      </dgm:t>
    </dgm:pt>
    <dgm:pt modelId="{57AC0FB5-0B86-4437-9F0B-898087BD6AB0}" type="pres">
      <dgm:prSet presAssocID="{A0658FE1-E64D-4322-BA1F-C906E69DF567}" presName="connTx" presStyleLbl="parChTrans1D3" presStyleIdx="0" presStyleCnt="2"/>
      <dgm:spPr/>
      <dgm:t>
        <a:bodyPr/>
        <a:lstStyle/>
        <a:p>
          <a:endParaRPr lang="en-GB"/>
        </a:p>
      </dgm:t>
    </dgm:pt>
    <dgm:pt modelId="{B308D7E1-1D72-43C0-8DD1-08361692033B}" type="pres">
      <dgm:prSet presAssocID="{CAD7A6B1-5767-48E0-BC73-0C8696252D85}" presName="root2" presStyleCnt="0"/>
      <dgm:spPr/>
    </dgm:pt>
    <dgm:pt modelId="{E6499301-A872-4462-A5CB-7DC151D2D92E}" type="pres">
      <dgm:prSet presAssocID="{CAD7A6B1-5767-48E0-BC73-0C8696252D85}" presName="LevelTwoTextNode" presStyleLbl="node3" presStyleIdx="0" presStyleCnt="2">
        <dgm:presLayoutVars>
          <dgm:chPref val="3"/>
        </dgm:presLayoutVars>
      </dgm:prSet>
      <dgm:spPr/>
      <dgm:t>
        <a:bodyPr/>
        <a:lstStyle/>
        <a:p>
          <a:endParaRPr lang="en-GB"/>
        </a:p>
      </dgm:t>
    </dgm:pt>
    <dgm:pt modelId="{E7E2DE34-ED1C-401E-8FF3-8D0D5B78DAB8}" type="pres">
      <dgm:prSet presAssocID="{CAD7A6B1-5767-48E0-BC73-0C8696252D85}" presName="level3hierChild" presStyleCnt="0"/>
      <dgm:spPr/>
    </dgm:pt>
    <dgm:pt modelId="{A40ECCA1-EB4C-47D4-9026-0CF14AE003A4}" type="pres">
      <dgm:prSet presAssocID="{BDF57BCE-F13A-44E9-8EE7-04DEA2687F94}" presName="conn2-1" presStyleLbl="parChTrans1D4" presStyleIdx="0" presStyleCnt="4"/>
      <dgm:spPr/>
      <dgm:t>
        <a:bodyPr/>
        <a:lstStyle/>
        <a:p>
          <a:endParaRPr lang="en-GB"/>
        </a:p>
      </dgm:t>
    </dgm:pt>
    <dgm:pt modelId="{D61D5AD4-268E-437B-8746-191D028181D6}" type="pres">
      <dgm:prSet presAssocID="{BDF57BCE-F13A-44E9-8EE7-04DEA2687F94}" presName="connTx" presStyleLbl="parChTrans1D4" presStyleIdx="0" presStyleCnt="4"/>
      <dgm:spPr/>
      <dgm:t>
        <a:bodyPr/>
        <a:lstStyle/>
        <a:p>
          <a:endParaRPr lang="en-GB"/>
        </a:p>
      </dgm:t>
    </dgm:pt>
    <dgm:pt modelId="{A220CB27-3AAD-4526-AC3F-F717E6095A78}" type="pres">
      <dgm:prSet presAssocID="{A0220F48-EFE3-4846-BA94-038B53336842}" presName="root2" presStyleCnt="0"/>
      <dgm:spPr/>
    </dgm:pt>
    <dgm:pt modelId="{086D6684-65F1-45B1-A785-898EBF5D16FE}" type="pres">
      <dgm:prSet presAssocID="{A0220F48-EFE3-4846-BA94-038B53336842}" presName="LevelTwoTextNode" presStyleLbl="node4" presStyleIdx="0" presStyleCnt="4">
        <dgm:presLayoutVars>
          <dgm:chPref val="3"/>
        </dgm:presLayoutVars>
      </dgm:prSet>
      <dgm:spPr/>
      <dgm:t>
        <a:bodyPr/>
        <a:lstStyle/>
        <a:p>
          <a:endParaRPr lang="en-GB"/>
        </a:p>
      </dgm:t>
    </dgm:pt>
    <dgm:pt modelId="{BE7123DF-FEB0-42C2-9007-C2AF0726D551}" type="pres">
      <dgm:prSet presAssocID="{A0220F48-EFE3-4846-BA94-038B53336842}" presName="level3hierChild" presStyleCnt="0"/>
      <dgm:spPr/>
    </dgm:pt>
    <dgm:pt modelId="{2FC33BCB-F3B6-4E98-B68A-C2F0FAB871A6}" type="pres">
      <dgm:prSet presAssocID="{351F397F-273B-407A-B5A4-C72C3565CA42}" presName="conn2-1" presStyleLbl="parChTrans1D4" presStyleIdx="1" presStyleCnt="4"/>
      <dgm:spPr/>
      <dgm:t>
        <a:bodyPr/>
        <a:lstStyle/>
        <a:p>
          <a:endParaRPr lang="en-GB"/>
        </a:p>
      </dgm:t>
    </dgm:pt>
    <dgm:pt modelId="{C229084A-4CE9-43F9-979D-D058FF106D6E}" type="pres">
      <dgm:prSet presAssocID="{351F397F-273B-407A-B5A4-C72C3565CA42}" presName="connTx" presStyleLbl="parChTrans1D4" presStyleIdx="1" presStyleCnt="4"/>
      <dgm:spPr/>
      <dgm:t>
        <a:bodyPr/>
        <a:lstStyle/>
        <a:p>
          <a:endParaRPr lang="en-GB"/>
        </a:p>
      </dgm:t>
    </dgm:pt>
    <dgm:pt modelId="{CF5490AF-48A8-47EA-AF69-882C18E7E085}" type="pres">
      <dgm:prSet presAssocID="{323FF1E1-0C38-4CDC-8986-30E3D488BE13}" presName="root2" presStyleCnt="0"/>
      <dgm:spPr/>
    </dgm:pt>
    <dgm:pt modelId="{0D5B88AA-2981-4013-B950-42FA83043B5C}" type="pres">
      <dgm:prSet presAssocID="{323FF1E1-0C38-4CDC-8986-30E3D488BE13}" presName="LevelTwoTextNode" presStyleLbl="node4" presStyleIdx="1" presStyleCnt="4">
        <dgm:presLayoutVars>
          <dgm:chPref val="3"/>
        </dgm:presLayoutVars>
      </dgm:prSet>
      <dgm:spPr/>
      <dgm:t>
        <a:bodyPr/>
        <a:lstStyle/>
        <a:p>
          <a:endParaRPr lang="en-GB"/>
        </a:p>
      </dgm:t>
    </dgm:pt>
    <dgm:pt modelId="{442CF126-A0FB-4BE9-A1E2-258A076F3188}" type="pres">
      <dgm:prSet presAssocID="{323FF1E1-0C38-4CDC-8986-30E3D488BE13}" presName="level3hierChild" presStyleCnt="0"/>
      <dgm:spPr/>
    </dgm:pt>
    <dgm:pt modelId="{3F7DB65A-AA86-46DA-9146-7A486341A95F}" type="pres">
      <dgm:prSet presAssocID="{407E2ADD-FB29-4680-946E-FD9A6912D84D}" presName="conn2-1" presStyleLbl="parChTrans1D4" presStyleIdx="2" presStyleCnt="4"/>
      <dgm:spPr/>
      <dgm:t>
        <a:bodyPr/>
        <a:lstStyle/>
        <a:p>
          <a:endParaRPr lang="en-GB"/>
        </a:p>
      </dgm:t>
    </dgm:pt>
    <dgm:pt modelId="{E7ECE30B-122B-4346-9585-5B5CEBF2BB04}" type="pres">
      <dgm:prSet presAssocID="{407E2ADD-FB29-4680-946E-FD9A6912D84D}" presName="connTx" presStyleLbl="parChTrans1D4" presStyleIdx="2" presStyleCnt="4"/>
      <dgm:spPr/>
      <dgm:t>
        <a:bodyPr/>
        <a:lstStyle/>
        <a:p>
          <a:endParaRPr lang="en-GB"/>
        </a:p>
      </dgm:t>
    </dgm:pt>
    <dgm:pt modelId="{42EFD87B-8FED-450A-B6C1-B996C527D90B}" type="pres">
      <dgm:prSet presAssocID="{711E8FDB-73AC-4674-9F77-8816C4166E6F}" presName="root2" presStyleCnt="0"/>
      <dgm:spPr/>
    </dgm:pt>
    <dgm:pt modelId="{02D0C5D9-AC2B-448F-B5A3-1F61FCE97216}" type="pres">
      <dgm:prSet presAssocID="{711E8FDB-73AC-4674-9F77-8816C4166E6F}" presName="LevelTwoTextNode" presStyleLbl="node4" presStyleIdx="2" presStyleCnt="4">
        <dgm:presLayoutVars>
          <dgm:chPref val="3"/>
        </dgm:presLayoutVars>
      </dgm:prSet>
      <dgm:spPr/>
      <dgm:t>
        <a:bodyPr/>
        <a:lstStyle/>
        <a:p>
          <a:endParaRPr lang="en-GB"/>
        </a:p>
      </dgm:t>
    </dgm:pt>
    <dgm:pt modelId="{62D7E5C9-FAE0-4560-82B8-CE1EEDBB2D11}" type="pres">
      <dgm:prSet presAssocID="{711E8FDB-73AC-4674-9F77-8816C4166E6F}" presName="level3hierChild" presStyleCnt="0"/>
      <dgm:spPr/>
    </dgm:pt>
    <dgm:pt modelId="{979036AA-4DCF-4767-B727-DCE1E616EBB7}" type="pres">
      <dgm:prSet presAssocID="{EE9AAD0D-3D65-4492-956B-848F3C613103}" presName="conn2-1" presStyleLbl="parChTrans1D4" presStyleIdx="3" presStyleCnt="4"/>
      <dgm:spPr/>
      <dgm:t>
        <a:bodyPr/>
        <a:lstStyle/>
        <a:p>
          <a:endParaRPr lang="en-GB"/>
        </a:p>
      </dgm:t>
    </dgm:pt>
    <dgm:pt modelId="{2B447314-F6FB-484E-B527-756F6EB9B136}" type="pres">
      <dgm:prSet presAssocID="{EE9AAD0D-3D65-4492-956B-848F3C613103}" presName="connTx" presStyleLbl="parChTrans1D4" presStyleIdx="3" presStyleCnt="4"/>
      <dgm:spPr/>
      <dgm:t>
        <a:bodyPr/>
        <a:lstStyle/>
        <a:p>
          <a:endParaRPr lang="en-GB"/>
        </a:p>
      </dgm:t>
    </dgm:pt>
    <dgm:pt modelId="{74A17701-C912-4BB6-8669-E99529A92916}" type="pres">
      <dgm:prSet presAssocID="{8571AEC1-3690-4A75-8BEE-E07BB3A4979A}" presName="root2" presStyleCnt="0"/>
      <dgm:spPr/>
    </dgm:pt>
    <dgm:pt modelId="{0EE1C8FA-25A7-4C3F-B07E-E03745569CC6}" type="pres">
      <dgm:prSet presAssocID="{8571AEC1-3690-4A75-8BEE-E07BB3A4979A}" presName="LevelTwoTextNode" presStyleLbl="node4" presStyleIdx="3" presStyleCnt="4">
        <dgm:presLayoutVars>
          <dgm:chPref val="3"/>
        </dgm:presLayoutVars>
      </dgm:prSet>
      <dgm:spPr/>
      <dgm:t>
        <a:bodyPr/>
        <a:lstStyle/>
        <a:p>
          <a:endParaRPr lang="en-GB"/>
        </a:p>
      </dgm:t>
    </dgm:pt>
    <dgm:pt modelId="{EFD8BEC7-749B-4736-A7C8-DC6DBFF081C0}" type="pres">
      <dgm:prSet presAssocID="{8571AEC1-3690-4A75-8BEE-E07BB3A4979A}" presName="level3hierChild" presStyleCnt="0"/>
      <dgm:spPr/>
    </dgm:pt>
    <dgm:pt modelId="{BFDB2FDC-B90B-4522-889A-6F8650B29D9A}" type="pres">
      <dgm:prSet presAssocID="{633AFF6C-03F6-47A2-9C0E-EF23503533AE}" presName="conn2-1" presStyleLbl="parChTrans1D3" presStyleIdx="1" presStyleCnt="2"/>
      <dgm:spPr/>
      <dgm:t>
        <a:bodyPr/>
        <a:lstStyle/>
        <a:p>
          <a:endParaRPr lang="en-GB"/>
        </a:p>
      </dgm:t>
    </dgm:pt>
    <dgm:pt modelId="{9B067408-B075-467C-A38D-CD26E6131465}" type="pres">
      <dgm:prSet presAssocID="{633AFF6C-03F6-47A2-9C0E-EF23503533AE}" presName="connTx" presStyleLbl="parChTrans1D3" presStyleIdx="1" presStyleCnt="2"/>
      <dgm:spPr/>
      <dgm:t>
        <a:bodyPr/>
        <a:lstStyle/>
        <a:p>
          <a:endParaRPr lang="en-GB"/>
        </a:p>
      </dgm:t>
    </dgm:pt>
    <dgm:pt modelId="{A9D0C254-6286-404D-B4C7-30B2E5A5F211}" type="pres">
      <dgm:prSet presAssocID="{ACCA8540-5959-4072-8BF0-DDDD57F0DFEB}" presName="root2" presStyleCnt="0"/>
      <dgm:spPr/>
    </dgm:pt>
    <dgm:pt modelId="{9130D2D2-A6FC-4C70-A371-F8220395CEC2}" type="pres">
      <dgm:prSet presAssocID="{ACCA8540-5959-4072-8BF0-DDDD57F0DFEB}" presName="LevelTwoTextNode" presStyleLbl="node3" presStyleIdx="1" presStyleCnt="2">
        <dgm:presLayoutVars>
          <dgm:chPref val="3"/>
        </dgm:presLayoutVars>
      </dgm:prSet>
      <dgm:spPr/>
      <dgm:t>
        <a:bodyPr/>
        <a:lstStyle/>
        <a:p>
          <a:endParaRPr lang="en-GB"/>
        </a:p>
      </dgm:t>
    </dgm:pt>
    <dgm:pt modelId="{01A9D4E9-82B0-4619-8941-92BA39BC9656}" type="pres">
      <dgm:prSet presAssocID="{ACCA8540-5959-4072-8BF0-DDDD57F0DFEB}" presName="level3hierChild" presStyleCnt="0"/>
      <dgm:spPr/>
    </dgm:pt>
  </dgm:ptLst>
  <dgm:cxnLst>
    <dgm:cxn modelId="{D957C1C5-966A-44F9-8E63-C694CAF0A070}" type="presOf" srcId="{3E2FEA83-1126-4E96-93A7-844C5783ADB5}" destId="{B98C76B5-E732-4398-8204-29324D76C911}" srcOrd="0" destOrd="0" presId="urn:microsoft.com/office/officeart/2005/8/layout/hierarchy2"/>
    <dgm:cxn modelId="{F432BC2D-4471-42BC-87D1-2B7FCF94D359}" type="presOf" srcId="{BDF57BCE-F13A-44E9-8EE7-04DEA2687F94}" destId="{D61D5AD4-268E-437B-8746-191D028181D6}" srcOrd="1" destOrd="0" presId="urn:microsoft.com/office/officeart/2005/8/layout/hierarchy2"/>
    <dgm:cxn modelId="{56E67732-AE88-4644-9C80-47E16142AEC2}" type="presOf" srcId="{E1EC2DA7-F806-4A9D-94D2-74F38D8DCBD5}" destId="{6189BBB1-E21F-44EB-870F-079AC705277C}" srcOrd="0" destOrd="0" presId="urn:microsoft.com/office/officeart/2005/8/layout/hierarchy2"/>
    <dgm:cxn modelId="{58F11DBF-347F-41E6-A179-593267E22627}" type="presOf" srcId="{1A0C9D59-8920-4337-B278-71E295FCDF23}" destId="{CCA4050A-046E-452B-A8D8-D9F8B125B866}" srcOrd="0" destOrd="0" presId="urn:microsoft.com/office/officeart/2005/8/layout/hierarchy2"/>
    <dgm:cxn modelId="{9D35083E-2146-492B-8F84-EA8438BD067D}" type="presOf" srcId="{4553BDC9-1374-483C-84EF-129245E0EBEC}" destId="{E4980A3F-915D-487E-9F16-0ABA1D200B28}" srcOrd="0" destOrd="0" presId="urn:microsoft.com/office/officeart/2005/8/layout/hierarchy2"/>
    <dgm:cxn modelId="{AF80FC34-4920-462A-B8B0-B4D2802DCF39}" type="presOf" srcId="{92752B73-F3BA-4F0E-99B0-885B3F47EC26}" destId="{5F0C44D0-67E5-4C17-A871-1970F6AF7E44}" srcOrd="0" destOrd="0" presId="urn:microsoft.com/office/officeart/2005/8/layout/hierarchy2"/>
    <dgm:cxn modelId="{E7C67EEE-7212-4D9C-B98C-0396910A3F91}" srcId="{CAD7A6B1-5767-48E0-BC73-0C8696252D85}" destId="{8571AEC1-3690-4A75-8BEE-E07BB3A4979A}" srcOrd="3" destOrd="0" parTransId="{EE9AAD0D-3D65-4492-956B-848F3C613103}" sibTransId="{04AE81AB-549A-4739-B940-61366D938223}"/>
    <dgm:cxn modelId="{1815AB1D-5426-4B56-8E17-3FA46632404B}" type="presOf" srcId="{633AFF6C-03F6-47A2-9C0E-EF23503533AE}" destId="{BFDB2FDC-B90B-4522-889A-6F8650B29D9A}" srcOrd="0" destOrd="0" presId="urn:microsoft.com/office/officeart/2005/8/layout/hierarchy2"/>
    <dgm:cxn modelId="{DFCC1F05-02F0-471B-9E73-981ADA65B0E8}" type="presOf" srcId="{EE9AAD0D-3D65-4492-956B-848F3C613103}" destId="{979036AA-4DCF-4767-B727-DCE1E616EBB7}" srcOrd="0" destOrd="0" presId="urn:microsoft.com/office/officeart/2005/8/layout/hierarchy2"/>
    <dgm:cxn modelId="{D929C40D-7638-4882-A431-3C9B451D1017}" srcId="{4553BDC9-1374-483C-84EF-129245E0EBEC}" destId="{ACCA8540-5959-4072-8BF0-DDDD57F0DFEB}" srcOrd="1" destOrd="0" parTransId="{633AFF6C-03F6-47A2-9C0E-EF23503533AE}" sibTransId="{D1DD9EA0-CC18-41EE-A04D-C8B974CC6945}"/>
    <dgm:cxn modelId="{D6F6CBFD-8956-47E0-9AB7-636B964BDEF0}" type="presOf" srcId="{A0658FE1-E64D-4322-BA1F-C906E69DF567}" destId="{428D3722-6E44-43BF-9DB3-7C96BAC53BAF}" srcOrd="0" destOrd="0" presId="urn:microsoft.com/office/officeart/2005/8/layout/hierarchy2"/>
    <dgm:cxn modelId="{1EFBED82-58F2-4D8A-B130-D112B9C5C96B}" srcId="{1A0C9D59-8920-4337-B278-71E295FCDF23}" destId="{4553BDC9-1374-483C-84EF-129245E0EBEC}" srcOrd="1" destOrd="0" parTransId="{B6354B42-471E-4AEB-9C73-940569FFD97C}" sibTransId="{19478A04-6736-4FCD-8C3B-09201C2F991C}"/>
    <dgm:cxn modelId="{F42704BE-AC11-4EB1-BE49-C2735C899E94}" srcId="{4553BDC9-1374-483C-84EF-129245E0EBEC}" destId="{CAD7A6B1-5767-48E0-BC73-0C8696252D85}" srcOrd="0" destOrd="0" parTransId="{A0658FE1-E64D-4322-BA1F-C906E69DF567}" sibTransId="{0D7C5D09-30AC-446C-879D-D00A9F502865}"/>
    <dgm:cxn modelId="{616CFA46-CD8B-49EB-8B5D-2DC5E0825354}" type="presOf" srcId="{B6354B42-471E-4AEB-9C73-940569FFD97C}" destId="{6104705A-B88B-42DE-B4F4-5CD31AF20727}" srcOrd="1" destOrd="0" presId="urn:microsoft.com/office/officeart/2005/8/layout/hierarchy2"/>
    <dgm:cxn modelId="{C6E58F31-AF64-4448-AA31-47655DD39E3B}" type="presOf" srcId="{633AFF6C-03F6-47A2-9C0E-EF23503533AE}" destId="{9B067408-B075-467C-A38D-CD26E6131465}" srcOrd="1" destOrd="0" presId="urn:microsoft.com/office/officeart/2005/8/layout/hierarchy2"/>
    <dgm:cxn modelId="{FB3F5703-F299-433B-93FD-11EDBA48D9F3}" type="presOf" srcId="{CAD7A6B1-5767-48E0-BC73-0C8696252D85}" destId="{E6499301-A872-4462-A5CB-7DC151D2D92E}" srcOrd="0" destOrd="0" presId="urn:microsoft.com/office/officeart/2005/8/layout/hierarchy2"/>
    <dgm:cxn modelId="{30A024F6-78C9-40F9-8846-BBD9C1810F47}" type="presOf" srcId="{B6354B42-471E-4AEB-9C73-940569FFD97C}" destId="{808EAD32-3ABF-4176-BD76-82155C9FB8BD}" srcOrd="0" destOrd="0" presId="urn:microsoft.com/office/officeart/2005/8/layout/hierarchy2"/>
    <dgm:cxn modelId="{F44FD16E-4235-47C5-B50C-65230C5D7369}" type="presOf" srcId="{ACCA8540-5959-4072-8BF0-DDDD57F0DFEB}" destId="{9130D2D2-A6FC-4C70-A371-F8220395CEC2}" srcOrd="0" destOrd="0" presId="urn:microsoft.com/office/officeart/2005/8/layout/hierarchy2"/>
    <dgm:cxn modelId="{67FBD6B6-5BE6-4B58-9CFC-3A5C4EA69F52}" type="presOf" srcId="{323FF1E1-0C38-4CDC-8986-30E3D488BE13}" destId="{0D5B88AA-2981-4013-B950-42FA83043B5C}" srcOrd="0" destOrd="0" presId="urn:microsoft.com/office/officeart/2005/8/layout/hierarchy2"/>
    <dgm:cxn modelId="{51398CD9-452A-44FC-97C3-DA76DE0F295C}" type="presOf" srcId="{A0220F48-EFE3-4846-BA94-038B53336842}" destId="{086D6684-65F1-45B1-A785-898EBF5D16FE}" srcOrd="0" destOrd="0" presId="urn:microsoft.com/office/officeart/2005/8/layout/hierarchy2"/>
    <dgm:cxn modelId="{0E61381A-8152-4333-A156-CAA6DA09DA5B}" type="presOf" srcId="{EE9AAD0D-3D65-4492-956B-848F3C613103}" destId="{2B447314-F6FB-484E-B527-756F6EB9B136}" srcOrd="1" destOrd="0" presId="urn:microsoft.com/office/officeart/2005/8/layout/hierarchy2"/>
    <dgm:cxn modelId="{10DC4BA3-94A7-4F9D-BCEE-B8C3A8CD553F}" type="presOf" srcId="{A0658FE1-E64D-4322-BA1F-C906E69DF567}" destId="{57AC0FB5-0B86-4437-9F0B-898087BD6AB0}" srcOrd="1" destOrd="0" presId="urn:microsoft.com/office/officeart/2005/8/layout/hierarchy2"/>
    <dgm:cxn modelId="{71AE6826-AEA9-41CC-A0CC-B1B684FEA7B4}" type="presOf" srcId="{E1EC2DA7-F806-4A9D-94D2-74F38D8DCBD5}" destId="{12DA0D5D-D6B3-4C70-AEB4-D91CCC3A229E}" srcOrd="1" destOrd="0" presId="urn:microsoft.com/office/officeart/2005/8/layout/hierarchy2"/>
    <dgm:cxn modelId="{CDF240D5-5BF0-4C7D-ADAA-7A5CF2E6924D}" type="presOf" srcId="{BDF57BCE-F13A-44E9-8EE7-04DEA2687F94}" destId="{A40ECCA1-EB4C-47D4-9026-0CF14AE003A4}" srcOrd="0" destOrd="0" presId="urn:microsoft.com/office/officeart/2005/8/layout/hierarchy2"/>
    <dgm:cxn modelId="{98993534-7712-4404-9D30-8348BA2DF935}" srcId="{3E2FEA83-1126-4E96-93A7-844C5783ADB5}" destId="{1A0C9D59-8920-4337-B278-71E295FCDF23}" srcOrd="0" destOrd="0" parTransId="{A5F89284-2E9D-48E7-98BE-49A3E221F23B}" sibTransId="{35689E3C-8644-4E35-8D58-C012EC2F163B}"/>
    <dgm:cxn modelId="{EE3A3B7E-B2E6-4772-B86A-90986047D65E}" srcId="{CAD7A6B1-5767-48E0-BC73-0C8696252D85}" destId="{323FF1E1-0C38-4CDC-8986-30E3D488BE13}" srcOrd="1" destOrd="0" parTransId="{351F397F-273B-407A-B5A4-C72C3565CA42}" sibTransId="{B199CE9A-214B-4CB8-97D2-E843A00A70B4}"/>
    <dgm:cxn modelId="{970513EF-1107-4EEC-99C6-DF013FCE1983}" type="presOf" srcId="{8571AEC1-3690-4A75-8BEE-E07BB3A4979A}" destId="{0EE1C8FA-25A7-4C3F-B07E-E03745569CC6}" srcOrd="0" destOrd="0" presId="urn:microsoft.com/office/officeart/2005/8/layout/hierarchy2"/>
    <dgm:cxn modelId="{246D46AD-FF41-430D-A272-5BF392FA6012}" type="presOf" srcId="{407E2ADD-FB29-4680-946E-FD9A6912D84D}" destId="{3F7DB65A-AA86-46DA-9146-7A486341A95F}" srcOrd="0" destOrd="0" presId="urn:microsoft.com/office/officeart/2005/8/layout/hierarchy2"/>
    <dgm:cxn modelId="{35AEA02B-D0A2-43BA-8F80-F95A1AE4C3D1}" type="presOf" srcId="{351F397F-273B-407A-B5A4-C72C3565CA42}" destId="{2FC33BCB-F3B6-4E98-B68A-C2F0FAB871A6}" srcOrd="0" destOrd="0" presId="urn:microsoft.com/office/officeart/2005/8/layout/hierarchy2"/>
    <dgm:cxn modelId="{9B32FF21-91A2-4F25-8148-03F0063B3B5A}" type="presOf" srcId="{407E2ADD-FB29-4680-946E-FD9A6912D84D}" destId="{E7ECE30B-122B-4346-9585-5B5CEBF2BB04}" srcOrd="1" destOrd="0" presId="urn:microsoft.com/office/officeart/2005/8/layout/hierarchy2"/>
    <dgm:cxn modelId="{4DEF47B2-49E7-4E8E-8DDE-849456CBC722}" srcId="{CAD7A6B1-5767-48E0-BC73-0C8696252D85}" destId="{711E8FDB-73AC-4674-9F77-8816C4166E6F}" srcOrd="2" destOrd="0" parTransId="{407E2ADD-FB29-4680-946E-FD9A6912D84D}" sibTransId="{B63CC83A-8B69-452A-8D0C-44352D0307AD}"/>
    <dgm:cxn modelId="{08F244A2-7EBF-4522-BD60-60C286E4F018}" srcId="{1A0C9D59-8920-4337-B278-71E295FCDF23}" destId="{92752B73-F3BA-4F0E-99B0-885B3F47EC26}" srcOrd="0" destOrd="0" parTransId="{E1EC2DA7-F806-4A9D-94D2-74F38D8DCBD5}" sibTransId="{9D195AC0-6621-4405-AAD1-B838E882D611}"/>
    <dgm:cxn modelId="{E0EB61BD-2B1E-4F73-A6AD-7C6EFBDFB56F}" srcId="{CAD7A6B1-5767-48E0-BC73-0C8696252D85}" destId="{A0220F48-EFE3-4846-BA94-038B53336842}" srcOrd="0" destOrd="0" parTransId="{BDF57BCE-F13A-44E9-8EE7-04DEA2687F94}" sibTransId="{D72FF055-4F67-4078-A862-273E78692974}"/>
    <dgm:cxn modelId="{7E1BCA16-345E-4C02-A7D2-428F09493B71}" type="presOf" srcId="{711E8FDB-73AC-4674-9F77-8816C4166E6F}" destId="{02D0C5D9-AC2B-448F-B5A3-1F61FCE97216}" srcOrd="0" destOrd="0" presId="urn:microsoft.com/office/officeart/2005/8/layout/hierarchy2"/>
    <dgm:cxn modelId="{A7594EF7-9390-4129-88FA-A575B9E06133}" type="presOf" srcId="{351F397F-273B-407A-B5A4-C72C3565CA42}" destId="{C229084A-4CE9-43F9-979D-D058FF106D6E}" srcOrd="1" destOrd="0" presId="urn:microsoft.com/office/officeart/2005/8/layout/hierarchy2"/>
    <dgm:cxn modelId="{4590628C-272B-408F-BBD2-6589597E2ED8}" type="presParOf" srcId="{B98C76B5-E732-4398-8204-29324D76C911}" destId="{E1197182-A86D-4EE2-90C5-412E77C9501E}" srcOrd="0" destOrd="0" presId="urn:microsoft.com/office/officeart/2005/8/layout/hierarchy2"/>
    <dgm:cxn modelId="{EE5D1312-B800-48E9-A808-1E8E568E9826}" type="presParOf" srcId="{E1197182-A86D-4EE2-90C5-412E77C9501E}" destId="{CCA4050A-046E-452B-A8D8-D9F8B125B866}" srcOrd="0" destOrd="0" presId="urn:microsoft.com/office/officeart/2005/8/layout/hierarchy2"/>
    <dgm:cxn modelId="{EDF509C7-164C-4AB3-8FAA-F2811CB548AE}" type="presParOf" srcId="{E1197182-A86D-4EE2-90C5-412E77C9501E}" destId="{3CDABF61-2BE8-44E1-B9F3-83F76653ECBB}" srcOrd="1" destOrd="0" presId="urn:microsoft.com/office/officeart/2005/8/layout/hierarchy2"/>
    <dgm:cxn modelId="{F4B0435E-2FFF-42EB-AE01-A41804A62815}" type="presParOf" srcId="{3CDABF61-2BE8-44E1-B9F3-83F76653ECBB}" destId="{6189BBB1-E21F-44EB-870F-079AC705277C}" srcOrd="0" destOrd="0" presId="urn:microsoft.com/office/officeart/2005/8/layout/hierarchy2"/>
    <dgm:cxn modelId="{AE04C5D0-BB7C-48FA-9A45-B0A2F96D88FD}" type="presParOf" srcId="{6189BBB1-E21F-44EB-870F-079AC705277C}" destId="{12DA0D5D-D6B3-4C70-AEB4-D91CCC3A229E}" srcOrd="0" destOrd="0" presId="urn:microsoft.com/office/officeart/2005/8/layout/hierarchy2"/>
    <dgm:cxn modelId="{5DE88471-B65B-4CBB-94BA-5858D053DC25}" type="presParOf" srcId="{3CDABF61-2BE8-44E1-B9F3-83F76653ECBB}" destId="{416DFB0A-CA3A-4A38-BF76-71B6CE173097}" srcOrd="1" destOrd="0" presId="urn:microsoft.com/office/officeart/2005/8/layout/hierarchy2"/>
    <dgm:cxn modelId="{8492C571-9B9A-42EA-A766-B7F1F97B5F10}" type="presParOf" srcId="{416DFB0A-CA3A-4A38-BF76-71B6CE173097}" destId="{5F0C44D0-67E5-4C17-A871-1970F6AF7E44}" srcOrd="0" destOrd="0" presId="urn:microsoft.com/office/officeart/2005/8/layout/hierarchy2"/>
    <dgm:cxn modelId="{08D8A59C-3BB2-4333-9FBA-29AF053FA154}" type="presParOf" srcId="{416DFB0A-CA3A-4A38-BF76-71B6CE173097}" destId="{3FAD7A6E-2917-4789-9A7C-14417619C3F2}" srcOrd="1" destOrd="0" presId="urn:microsoft.com/office/officeart/2005/8/layout/hierarchy2"/>
    <dgm:cxn modelId="{93E9D7C5-9BF1-412C-8962-679DC5EAFBE7}" type="presParOf" srcId="{3CDABF61-2BE8-44E1-B9F3-83F76653ECBB}" destId="{808EAD32-3ABF-4176-BD76-82155C9FB8BD}" srcOrd="2" destOrd="0" presId="urn:microsoft.com/office/officeart/2005/8/layout/hierarchy2"/>
    <dgm:cxn modelId="{5FCA117C-8B9A-431C-AA7D-DB7F20CE12A1}" type="presParOf" srcId="{808EAD32-3ABF-4176-BD76-82155C9FB8BD}" destId="{6104705A-B88B-42DE-B4F4-5CD31AF20727}" srcOrd="0" destOrd="0" presId="urn:microsoft.com/office/officeart/2005/8/layout/hierarchy2"/>
    <dgm:cxn modelId="{C3F9FBA4-F438-4B4F-8EBE-E6E263CD07F9}" type="presParOf" srcId="{3CDABF61-2BE8-44E1-B9F3-83F76653ECBB}" destId="{EECD8EBE-1D04-4606-AF2E-CBED84D5FD5F}" srcOrd="3" destOrd="0" presId="urn:microsoft.com/office/officeart/2005/8/layout/hierarchy2"/>
    <dgm:cxn modelId="{08D6B7D3-645D-44C4-8480-F061D0F8C5C8}" type="presParOf" srcId="{EECD8EBE-1D04-4606-AF2E-CBED84D5FD5F}" destId="{E4980A3F-915D-487E-9F16-0ABA1D200B28}" srcOrd="0" destOrd="0" presId="urn:microsoft.com/office/officeart/2005/8/layout/hierarchy2"/>
    <dgm:cxn modelId="{A1B6D149-4BD7-4BA4-8E34-497C8C93F990}" type="presParOf" srcId="{EECD8EBE-1D04-4606-AF2E-CBED84D5FD5F}" destId="{813FEED7-7093-4CA4-8DF9-7AA05A6FDC09}" srcOrd="1" destOrd="0" presId="urn:microsoft.com/office/officeart/2005/8/layout/hierarchy2"/>
    <dgm:cxn modelId="{82822435-4284-4CFE-90C7-B676274D265B}" type="presParOf" srcId="{813FEED7-7093-4CA4-8DF9-7AA05A6FDC09}" destId="{428D3722-6E44-43BF-9DB3-7C96BAC53BAF}" srcOrd="0" destOrd="0" presId="urn:microsoft.com/office/officeart/2005/8/layout/hierarchy2"/>
    <dgm:cxn modelId="{65B6064B-78BD-4BAC-878D-650329884A50}" type="presParOf" srcId="{428D3722-6E44-43BF-9DB3-7C96BAC53BAF}" destId="{57AC0FB5-0B86-4437-9F0B-898087BD6AB0}" srcOrd="0" destOrd="0" presId="urn:microsoft.com/office/officeart/2005/8/layout/hierarchy2"/>
    <dgm:cxn modelId="{58FA2AA1-4BD7-4D94-842A-108D04673781}" type="presParOf" srcId="{813FEED7-7093-4CA4-8DF9-7AA05A6FDC09}" destId="{B308D7E1-1D72-43C0-8DD1-08361692033B}" srcOrd="1" destOrd="0" presId="urn:microsoft.com/office/officeart/2005/8/layout/hierarchy2"/>
    <dgm:cxn modelId="{10BE96F6-36D8-4496-AA65-4B48E2E8D2FA}" type="presParOf" srcId="{B308D7E1-1D72-43C0-8DD1-08361692033B}" destId="{E6499301-A872-4462-A5CB-7DC151D2D92E}" srcOrd="0" destOrd="0" presId="urn:microsoft.com/office/officeart/2005/8/layout/hierarchy2"/>
    <dgm:cxn modelId="{3FA0CFF4-C7B9-4074-91DB-17D01544BC31}" type="presParOf" srcId="{B308D7E1-1D72-43C0-8DD1-08361692033B}" destId="{E7E2DE34-ED1C-401E-8FF3-8D0D5B78DAB8}" srcOrd="1" destOrd="0" presId="urn:microsoft.com/office/officeart/2005/8/layout/hierarchy2"/>
    <dgm:cxn modelId="{9A035DF7-E922-44BB-9108-3618F57DEFC3}" type="presParOf" srcId="{E7E2DE34-ED1C-401E-8FF3-8D0D5B78DAB8}" destId="{A40ECCA1-EB4C-47D4-9026-0CF14AE003A4}" srcOrd="0" destOrd="0" presId="urn:microsoft.com/office/officeart/2005/8/layout/hierarchy2"/>
    <dgm:cxn modelId="{61706864-DAFC-4DD9-983B-C58D28BFA072}" type="presParOf" srcId="{A40ECCA1-EB4C-47D4-9026-0CF14AE003A4}" destId="{D61D5AD4-268E-437B-8746-191D028181D6}" srcOrd="0" destOrd="0" presId="urn:microsoft.com/office/officeart/2005/8/layout/hierarchy2"/>
    <dgm:cxn modelId="{9334E434-8A08-4CD6-A6AA-71EDE313B6F4}" type="presParOf" srcId="{E7E2DE34-ED1C-401E-8FF3-8D0D5B78DAB8}" destId="{A220CB27-3AAD-4526-AC3F-F717E6095A78}" srcOrd="1" destOrd="0" presId="urn:microsoft.com/office/officeart/2005/8/layout/hierarchy2"/>
    <dgm:cxn modelId="{0CD82A26-78EE-41E3-BF89-3BD4A24C6487}" type="presParOf" srcId="{A220CB27-3AAD-4526-AC3F-F717E6095A78}" destId="{086D6684-65F1-45B1-A785-898EBF5D16FE}" srcOrd="0" destOrd="0" presId="urn:microsoft.com/office/officeart/2005/8/layout/hierarchy2"/>
    <dgm:cxn modelId="{278E7B06-C131-4609-9073-CFEE0EB07FC0}" type="presParOf" srcId="{A220CB27-3AAD-4526-AC3F-F717E6095A78}" destId="{BE7123DF-FEB0-42C2-9007-C2AF0726D551}" srcOrd="1" destOrd="0" presId="urn:microsoft.com/office/officeart/2005/8/layout/hierarchy2"/>
    <dgm:cxn modelId="{D737C0B4-BBC7-425A-96E9-F2BD326BF232}" type="presParOf" srcId="{E7E2DE34-ED1C-401E-8FF3-8D0D5B78DAB8}" destId="{2FC33BCB-F3B6-4E98-B68A-C2F0FAB871A6}" srcOrd="2" destOrd="0" presId="urn:microsoft.com/office/officeart/2005/8/layout/hierarchy2"/>
    <dgm:cxn modelId="{55DCE1F2-8EF2-42D3-9D87-D36A913CB1A7}" type="presParOf" srcId="{2FC33BCB-F3B6-4E98-B68A-C2F0FAB871A6}" destId="{C229084A-4CE9-43F9-979D-D058FF106D6E}" srcOrd="0" destOrd="0" presId="urn:microsoft.com/office/officeart/2005/8/layout/hierarchy2"/>
    <dgm:cxn modelId="{D2E1CFFF-54EE-4DE9-8A22-CA3155ED248C}" type="presParOf" srcId="{E7E2DE34-ED1C-401E-8FF3-8D0D5B78DAB8}" destId="{CF5490AF-48A8-47EA-AF69-882C18E7E085}" srcOrd="3" destOrd="0" presId="urn:microsoft.com/office/officeart/2005/8/layout/hierarchy2"/>
    <dgm:cxn modelId="{E87F9653-4973-441B-AC92-840F3CC87AB1}" type="presParOf" srcId="{CF5490AF-48A8-47EA-AF69-882C18E7E085}" destId="{0D5B88AA-2981-4013-B950-42FA83043B5C}" srcOrd="0" destOrd="0" presId="urn:microsoft.com/office/officeart/2005/8/layout/hierarchy2"/>
    <dgm:cxn modelId="{0398E9D0-21CF-450E-8546-4AC2DA048B34}" type="presParOf" srcId="{CF5490AF-48A8-47EA-AF69-882C18E7E085}" destId="{442CF126-A0FB-4BE9-A1E2-258A076F3188}" srcOrd="1" destOrd="0" presId="urn:microsoft.com/office/officeart/2005/8/layout/hierarchy2"/>
    <dgm:cxn modelId="{F0F7ABBD-1061-40A8-A788-8DE29BB73C81}" type="presParOf" srcId="{E7E2DE34-ED1C-401E-8FF3-8D0D5B78DAB8}" destId="{3F7DB65A-AA86-46DA-9146-7A486341A95F}" srcOrd="4" destOrd="0" presId="urn:microsoft.com/office/officeart/2005/8/layout/hierarchy2"/>
    <dgm:cxn modelId="{877B4D16-38AE-4390-BE72-85350EF20C5B}" type="presParOf" srcId="{3F7DB65A-AA86-46DA-9146-7A486341A95F}" destId="{E7ECE30B-122B-4346-9585-5B5CEBF2BB04}" srcOrd="0" destOrd="0" presId="urn:microsoft.com/office/officeart/2005/8/layout/hierarchy2"/>
    <dgm:cxn modelId="{0627F556-320D-4AB4-85F3-E8538EF06B72}" type="presParOf" srcId="{E7E2DE34-ED1C-401E-8FF3-8D0D5B78DAB8}" destId="{42EFD87B-8FED-450A-B6C1-B996C527D90B}" srcOrd="5" destOrd="0" presId="urn:microsoft.com/office/officeart/2005/8/layout/hierarchy2"/>
    <dgm:cxn modelId="{2F99A125-9462-40B1-94A2-417212FEA5F2}" type="presParOf" srcId="{42EFD87B-8FED-450A-B6C1-B996C527D90B}" destId="{02D0C5D9-AC2B-448F-B5A3-1F61FCE97216}" srcOrd="0" destOrd="0" presId="urn:microsoft.com/office/officeart/2005/8/layout/hierarchy2"/>
    <dgm:cxn modelId="{ECA5F1E5-324F-40E1-9609-AE02B8E33D99}" type="presParOf" srcId="{42EFD87B-8FED-450A-B6C1-B996C527D90B}" destId="{62D7E5C9-FAE0-4560-82B8-CE1EEDBB2D11}" srcOrd="1" destOrd="0" presId="urn:microsoft.com/office/officeart/2005/8/layout/hierarchy2"/>
    <dgm:cxn modelId="{6BA74120-C459-41B1-8E63-7A1D3D301E98}" type="presParOf" srcId="{E7E2DE34-ED1C-401E-8FF3-8D0D5B78DAB8}" destId="{979036AA-4DCF-4767-B727-DCE1E616EBB7}" srcOrd="6" destOrd="0" presId="urn:microsoft.com/office/officeart/2005/8/layout/hierarchy2"/>
    <dgm:cxn modelId="{3EED9943-F33F-4BAD-8881-AAB42F91EB36}" type="presParOf" srcId="{979036AA-4DCF-4767-B727-DCE1E616EBB7}" destId="{2B447314-F6FB-484E-B527-756F6EB9B136}" srcOrd="0" destOrd="0" presId="urn:microsoft.com/office/officeart/2005/8/layout/hierarchy2"/>
    <dgm:cxn modelId="{562586C9-E734-484E-9270-411427FF9456}" type="presParOf" srcId="{E7E2DE34-ED1C-401E-8FF3-8D0D5B78DAB8}" destId="{74A17701-C912-4BB6-8669-E99529A92916}" srcOrd="7" destOrd="0" presId="urn:microsoft.com/office/officeart/2005/8/layout/hierarchy2"/>
    <dgm:cxn modelId="{A87F7DD8-DF4C-4339-88AE-0A762C7DA7FA}" type="presParOf" srcId="{74A17701-C912-4BB6-8669-E99529A92916}" destId="{0EE1C8FA-25A7-4C3F-B07E-E03745569CC6}" srcOrd="0" destOrd="0" presId="urn:microsoft.com/office/officeart/2005/8/layout/hierarchy2"/>
    <dgm:cxn modelId="{52C5DBD6-8F7F-4460-B4CD-932184395AE8}" type="presParOf" srcId="{74A17701-C912-4BB6-8669-E99529A92916}" destId="{EFD8BEC7-749B-4736-A7C8-DC6DBFF081C0}" srcOrd="1" destOrd="0" presId="urn:microsoft.com/office/officeart/2005/8/layout/hierarchy2"/>
    <dgm:cxn modelId="{7648AB94-1735-47DE-ADF3-B60F447B8D4E}" type="presParOf" srcId="{813FEED7-7093-4CA4-8DF9-7AA05A6FDC09}" destId="{BFDB2FDC-B90B-4522-889A-6F8650B29D9A}" srcOrd="2" destOrd="0" presId="urn:microsoft.com/office/officeart/2005/8/layout/hierarchy2"/>
    <dgm:cxn modelId="{F2A2920F-2E1F-4484-9EC7-0B5824E28EE2}" type="presParOf" srcId="{BFDB2FDC-B90B-4522-889A-6F8650B29D9A}" destId="{9B067408-B075-467C-A38D-CD26E6131465}" srcOrd="0" destOrd="0" presId="urn:microsoft.com/office/officeart/2005/8/layout/hierarchy2"/>
    <dgm:cxn modelId="{5F914C0A-7713-49DA-AD98-52D3820357DD}" type="presParOf" srcId="{813FEED7-7093-4CA4-8DF9-7AA05A6FDC09}" destId="{A9D0C254-6286-404D-B4C7-30B2E5A5F211}" srcOrd="3" destOrd="0" presId="urn:microsoft.com/office/officeart/2005/8/layout/hierarchy2"/>
    <dgm:cxn modelId="{DE1B3748-2A20-45B9-9C39-F0EDF21DA0E8}" type="presParOf" srcId="{A9D0C254-6286-404D-B4C7-30B2E5A5F211}" destId="{9130D2D2-A6FC-4C70-A371-F8220395CEC2}" srcOrd="0" destOrd="0" presId="urn:microsoft.com/office/officeart/2005/8/layout/hierarchy2"/>
    <dgm:cxn modelId="{112ED761-A1BC-4C8E-A6E7-9178AD068E0B}" type="presParOf" srcId="{A9D0C254-6286-404D-B4C7-30B2E5A5F211}" destId="{01A9D4E9-82B0-4619-8941-92BA39BC9656}"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1439E7-8808-432F-AB44-F72FACDE0052}">
      <dsp:nvSpPr>
        <dsp:cNvPr id="0" name=""/>
        <dsp:cNvSpPr/>
      </dsp:nvSpPr>
      <dsp:spPr>
        <a:xfrm>
          <a:off x="0" y="0"/>
          <a:ext cx="6278118" cy="809244"/>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Tổng quan về cấu trúc dữ liệu</a:t>
          </a:r>
          <a:endParaRPr lang="vi-VN" sz="2500" kern="1200"/>
        </a:p>
      </dsp:txBody>
      <dsp:txXfrm>
        <a:off x="0" y="0"/>
        <a:ext cx="5357602" cy="809244"/>
      </dsp:txXfrm>
    </dsp:sp>
    <dsp:sp modelId="{9F0B13F9-BE87-4C18-985B-DC6561FC036C}">
      <dsp:nvSpPr>
        <dsp:cNvPr id="0" name=""/>
        <dsp:cNvSpPr/>
      </dsp:nvSpPr>
      <dsp:spPr>
        <a:xfrm>
          <a:off x="468820" y="921639"/>
          <a:ext cx="6278118" cy="809244"/>
        </a:xfrm>
        <a:prstGeom prst="roundRect">
          <a:avLst>
            <a:gd name="adj" fmla="val 1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Tiêu chuẩn đánh giá thuật toán</a:t>
          </a:r>
          <a:endParaRPr lang="vi-VN" sz="2500" kern="1200"/>
        </a:p>
      </dsp:txBody>
      <dsp:txXfrm>
        <a:off x="468820" y="921639"/>
        <a:ext cx="5283288" cy="809244"/>
      </dsp:txXfrm>
    </dsp:sp>
    <dsp:sp modelId="{513A5DFE-901B-468B-A541-BFB4214A1850}">
      <dsp:nvSpPr>
        <dsp:cNvPr id="0" name=""/>
        <dsp:cNvSpPr/>
      </dsp:nvSpPr>
      <dsp:spPr>
        <a:xfrm>
          <a:off x="937640" y="1843278"/>
          <a:ext cx="6278118" cy="809244"/>
        </a:xfrm>
        <a:prstGeom prst="roundRect">
          <a:avLst>
            <a:gd name="adj" fmla="val 1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Độ tăng của hàm</a:t>
          </a:r>
          <a:endParaRPr lang="vi-VN" sz="2500" kern="1200"/>
        </a:p>
      </dsp:txBody>
      <dsp:txXfrm>
        <a:off x="937640" y="1843278"/>
        <a:ext cx="5283288" cy="809244"/>
      </dsp:txXfrm>
    </dsp:sp>
    <dsp:sp modelId="{99FFB1AD-03DE-43B7-82D4-D1F7F6BE5198}">
      <dsp:nvSpPr>
        <dsp:cNvPr id="0" name=""/>
        <dsp:cNvSpPr/>
      </dsp:nvSpPr>
      <dsp:spPr>
        <a:xfrm>
          <a:off x="1406461" y="2764917"/>
          <a:ext cx="6278118" cy="809244"/>
        </a:xfrm>
        <a:prstGeom prst="roundRect">
          <a:avLst>
            <a:gd name="adj" fmla="val 10000"/>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Độ phức tạp thuật toán</a:t>
          </a:r>
          <a:endParaRPr lang="vi-VN" sz="2500" kern="1200"/>
        </a:p>
      </dsp:txBody>
      <dsp:txXfrm>
        <a:off x="1406461" y="2764917"/>
        <a:ext cx="5283288" cy="809244"/>
      </dsp:txXfrm>
    </dsp:sp>
    <dsp:sp modelId="{6B540FE4-C8AF-4894-BAE2-FF7F4D349901}">
      <dsp:nvSpPr>
        <dsp:cNvPr id="0" name=""/>
        <dsp:cNvSpPr/>
      </dsp:nvSpPr>
      <dsp:spPr>
        <a:xfrm>
          <a:off x="1875281" y="3686556"/>
          <a:ext cx="6278118" cy="809244"/>
        </a:xfrm>
        <a:prstGeom prst="roundRect">
          <a:avLst>
            <a:gd name="adj" fmla="val 10000"/>
          </a:avLst>
        </a:prstGeom>
        <a:solidFill>
          <a:schemeClr val="accent6">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Các phương pháp đánh giá độ phức tạp</a:t>
          </a:r>
          <a:endParaRPr lang="vi-VN" sz="2500" kern="1200"/>
        </a:p>
      </dsp:txBody>
      <dsp:txXfrm>
        <a:off x="1875281" y="3686556"/>
        <a:ext cx="5283288" cy="809244"/>
      </dsp:txXfrm>
    </dsp:sp>
    <dsp:sp modelId="{BF84C023-3E16-4B53-B7C2-82C24790D193}">
      <dsp:nvSpPr>
        <dsp:cNvPr id="0" name=""/>
        <dsp:cNvSpPr/>
      </dsp:nvSpPr>
      <dsp:spPr>
        <a:xfrm>
          <a:off x="5752109" y="591197"/>
          <a:ext cx="526008" cy="526008"/>
        </a:xfrm>
        <a:prstGeom prst="downArrow">
          <a:avLst>
            <a:gd name="adj1" fmla="val 55000"/>
            <a:gd name="adj2" fmla="val 45000"/>
          </a:avLst>
        </a:prstGeom>
        <a:solidFill>
          <a:schemeClr val="accent2">
            <a:tint val="40000"/>
            <a:alpha val="90000"/>
            <a:hueOff val="0"/>
            <a:satOff val="0"/>
            <a:lumOff val="0"/>
            <a:alphaOff val="0"/>
          </a:schemeClr>
        </a:solidFill>
        <a:ln w="100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vi-VN" sz="2500" kern="1200"/>
        </a:p>
      </dsp:txBody>
      <dsp:txXfrm>
        <a:off x="5752109" y="591197"/>
        <a:ext cx="526008" cy="526008"/>
      </dsp:txXfrm>
    </dsp:sp>
    <dsp:sp modelId="{A36961BC-BA0D-4667-B9A3-058EE505851E}">
      <dsp:nvSpPr>
        <dsp:cNvPr id="0" name=""/>
        <dsp:cNvSpPr/>
      </dsp:nvSpPr>
      <dsp:spPr>
        <a:xfrm>
          <a:off x="6220929" y="1512836"/>
          <a:ext cx="526008" cy="526008"/>
        </a:xfrm>
        <a:prstGeom prst="downArrow">
          <a:avLst>
            <a:gd name="adj1" fmla="val 55000"/>
            <a:gd name="adj2" fmla="val 45000"/>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vi-VN" sz="2500" kern="1200"/>
        </a:p>
      </dsp:txBody>
      <dsp:txXfrm>
        <a:off x="6220929" y="1512836"/>
        <a:ext cx="526008" cy="526008"/>
      </dsp:txXfrm>
    </dsp:sp>
    <dsp:sp modelId="{DB683BDF-E5B1-4084-8973-8C90B46AED29}">
      <dsp:nvSpPr>
        <dsp:cNvPr id="0" name=""/>
        <dsp:cNvSpPr/>
      </dsp:nvSpPr>
      <dsp:spPr>
        <a:xfrm>
          <a:off x="6689750" y="2420988"/>
          <a:ext cx="526008" cy="526008"/>
        </a:xfrm>
        <a:prstGeom prst="downArrow">
          <a:avLst>
            <a:gd name="adj1" fmla="val 55000"/>
            <a:gd name="adj2" fmla="val 45000"/>
          </a:avLst>
        </a:prstGeom>
        <a:solidFill>
          <a:schemeClr val="accent4">
            <a:tint val="40000"/>
            <a:alpha val="90000"/>
            <a:hueOff val="0"/>
            <a:satOff val="0"/>
            <a:lumOff val="0"/>
            <a:alphaOff val="0"/>
          </a:schemeClr>
        </a:solidFill>
        <a:ln w="10000"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vi-VN" sz="2500" kern="1200"/>
        </a:p>
      </dsp:txBody>
      <dsp:txXfrm>
        <a:off x="6689750" y="2420988"/>
        <a:ext cx="526008" cy="526008"/>
      </dsp:txXfrm>
    </dsp:sp>
    <dsp:sp modelId="{C9D22805-9B6B-4705-B63C-F1B124834A13}">
      <dsp:nvSpPr>
        <dsp:cNvPr id="0" name=""/>
        <dsp:cNvSpPr/>
      </dsp:nvSpPr>
      <dsp:spPr>
        <a:xfrm>
          <a:off x="7158570" y="3351618"/>
          <a:ext cx="526008" cy="526008"/>
        </a:xfrm>
        <a:prstGeom prst="downArrow">
          <a:avLst>
            <a:gd name="adj1" fmla="val 55000"/>
            <a:gd name="adj2" fmla="val 45000"/>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vi-VN" sz="2500" kern="1200"/>
        </a:p>
      </dsp:txBody>
      <dsp:txXfrm>
        <a:off x="7158570" y="3351618"/>
        <a:ext cx="526008" cy="52600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A4050A-046E-452B-A8D8-D9F8B125B866}">
      <dsp:nvSpPr>
        <dsp:cNvPr id="0" name=""/>
        <dsp:cNvSpPr/>
      </dsp:nvSpPr>
      <dsp:spPr>
        <a:xfrm>
          <a:off x="1503" y="1856054"/>
          <a:ext cx="1567383" cy="78369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Arial" pitchFamily="34" charset="0"/>
              <a:cs typeface="Arial" pitchFamily="34" charset="0"/>
            </a:rPr>
            <a:t>Khi nào thuật toán cho lời giải thỏa đáng?</a:t>
          </a:r>
          <a:endParaRPr lang="en-GB" sz="1600" kern="1200">
            <a:latin typeface="Arial" pitchFamily="34" charset="0"/>
            <a:cs typeface="Arial" pitchFamily="34" charset="0"/>
          </a:endParaRPr>
        </a:p>
      </dsp:txBody>
      <dsp:txXfrm>
        <a:off x="1503" y="1856054"/>
        <a:ext cx="1567383" cy="783691"/>
      </dsp:txXfrm>
    </dsp:sp>
    <dsp:sp modelId="{6189BBB1-E21F-44EB-870F-079AC705277C}">
      <dsp:nvSpPr>
        <dsp:cNvPr id="0" name=""/>
        <dsp:cNvSpPr/>
      </dsp:nvSpPr>
      <dsp:spPr>
        <a:xfrm rot="19457599">
          <a:off x="1496315" y="2006900"/>
          <a:ext cx="772095" cy="31376"/>
        </a:xfrm>
        <a:custGeom>
          <a:avLst/>
          <a:gdLst/>
          <a:ahLst/>
          <a:cxnLst/>
          <a:rect l="0" t="0" r="0" b="0"/>
          <a:pathLst>
            <a:path>
              <a:moveTo>
                <a:pt x="0" y="15688"/>
              </a:moveTo>
              <a:lnTo>
                <a:pt x="772095" y="1568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9457599">
        <a:off x="1863060" y="2003286"/>
        <a:ext cx="38604" cy="38604"/>
      </dsp:txXfrm>
    </dsp:sp>
    <dsp:sp modelId="{5F0C44D0-67E5-4C17-A871-1970F6AF7E44}">
      <dsp:nvSpPr>
        <dsp:cNvPr id="0" name=""/>
        <dsp:cNvSpPr/>
      </dsp:nvSpPr>
      <dsp:spPr>
        <a:xfrm>
          <a:off x="2195839" y="1405431"/>
          <a:ext cx="1567383" cy="78369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Arial" pitchFamily="34" charset="0"/>
              <a:cs typeface="Arial" pitchFamily="34" charset="0"/>
            </a:rPr>
            <a:t>Phải luôn cho đáp số đúng.</a:t>
          </a:r>
          <a:endParaRPr lang="en-GB" sz="1600" kern="1200">
            <a:latin typeface="Arial" pitchFamily="34" charset="0"/>
            <a:cs typeface="Arial" pitchFamily="34" charset="0"/>
          </a:endParaRPr>
        </a:p>
      </dsp:txBody>
      <dsp:txXfrm>
        <a:off x="2195839" y="1405431"/>
        <a:ext cx="1567383" cy="783691"/>
      </dsp:txXfrm>
    </dsp:sp>
    <dsp:sp modelId="{808EAD32-3ABF-4176-BD76-82155C9FB8BD}">
      <dsp:nvSpPr>
        <dsp:cNvPr id="0" name=""/>
        <dsp:cNvSpPr/>
      </dsp:nvSpPr>
      <dsp:spPr>
        <a:xfrm rot="2142401">
          <a:off x="1496315" y="2457522"/>
          <a:ext cx="772095" cy="31376"/>
        </a:xfrm>
        <a:custGeom>
          <a:avLst/>
          <a:gdLst/>
          <a:ahLst/>
          <a:cxnLst/>
          <a:rect l="0" t="0" r="0" b="0"/>
          <a:pathLst>
            <a:path>
              <a:moveTo>
                <a:pt x="0" y="15688"/>
              </a:moveTo>
              <a:lnTo>
                <a:pt x="772095" y="1568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2142401">
        <a:off x="1863060" y="2453908"/>
        <a:ext cx="38604" cy="38604"/>
      </dsp:txXfrm>
    </dsp:sp>
    <dsp:sp modelId="{E4980A3F-915D-487E-9F16-0ABA1D200B28}">
      <dsp:nvSpPr>
        <dsp:cNvPr id="0" name=""/>
        <dsp:cNvSpPr/>
      </dsp:nvSpPr>
      <dsp:spPr>
        <a:xfrm>
          <a:off x="2195839" y="2306676"/>
          <a:ext cx="1567383" cy="78369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Arial" pitchFamily="34" charset="0"/>
              <a:cs typeface="Arial" pitchFamily="34" charset="0"/>
            </a:rPr>
            <a:t>Phải hiệu quả</a:t>
          </a:r>
        </a:p>
        <a:p>
          <a:pPr lvl="0" algn="ctr" defTabSz="711200">
            <a:lnSpc>
              <a:spcPct val="90000"/>
            </a:lnSpc>
            <a:spcBef>
              <a:spcPct val="0"/>
            </a:spcBef>
            <a:spcAft>
              <a:spcPct val="35000"/>
            </a:spcAft>
          </a:pPr>
          <a:r>
            <a:rPr lang="en-US" sz="1600" kern="1200" smtClean="0">
              <a:latin typeface="Arial" pitchFamily="34" charset="0"/>
              <a:cs typeface="Arial" pitchFamily="34" charset="0"/>
            </a:rPr>
            <a:t>(độ phức tạp tính toán)</a:t>
          </a:r>
          <a:endParaRPr lang="en-GB" sz="1600" kern="1200">
            <a:latin typeface="Arial" pitchFamily="34" charset="0"/>
            <a:cs typeface="Arial" pitchFamily="34" charset="0"/>
          </a:endParaRPr>
        </a:p>
      </dsp:txBody>
      <dsp:txXfrm>
        <a:off x="2195839" y="2306676"/>
        <a:ext cx="1567383" cy="783691"/>
      </dsp:txXfrm>
    </dsp:sp>
    <dsp:sp modelId="{428D3722-6E44-43BF-9DB3-7C96BAC53BAF}">
      <dsp:nvSpPr>
        <dsp:cNvPr id="0" name=""/>
        <dsp:cNvSpPr/>
      </dsp:nvSpPr>
      <dsp:spPr>
        <a:xfrm rot="19457599">
          <a:off x="3690652" y="2457522"/>
          <a:ext cx="772095" cy="31376"/>
        </a:xfrm>
        <a:custGeom>
          <a:avLst/>
          <a:gdLst/>
          <a:ahLst/>
          <a:cxnLst/>
          <a:rect l="0" t="0" r="0" b="0"/>
          <a:pathLst>
            <a:path>
              <a:moveTo>
                <a:pt x="0" y="15688"/>
              </a:moveTo>
              <a:lnTo>
                <a:pt x="772095" y="156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9457599">
        <a:off x="4057397" y="2453908"/>
        <a:ext cx="38604" cy="38604"/>
      </dsp:txXfrm>
    </dsp:sp>
    <dsp:sp modelId="{E6499301-A872-4462-A5CB-7DC151D2D92E}">
      <dsp:nvSpPr>
        <dsp:cNvPr id="0" name=""/>
        <dsp:cNvSpPr/>
      </dsp:nvSpPr>
      <dsp:spPr>
        <a:xfrm>
          <a:off x="4390176" y="1856054"/>
          <a:ext cx="1567383" cy="78369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Arial" pitchFamily="34" charset="0"/>
              <a:cs typeface="Arial" pitchFamily="34" charset="0"/>
            </a:rPr>
            <a:t>Độ phức tạp thời gian</a:t>
          </a:r>
          <a:endParaRPr lang="en-GB" sz="1600" kern="1200">
            <a:latin typeface="Arial" pitchFamily="34" charset="0"/>
            <a:cs typeface="Arial" pitchFamily="34" charset="0"/>
          </a:endParaRPr>
        </a:p>
      </dsp:txBody>
      <dsp:txXfrm>
        <a:off x="4390176" y="1856054"/>
        <a:ext cx="1567383" cy="783691"/>
      </dsp:txXfrm>
    </dsp:sp>
    <dsp:sp modelId="{A40ECCA1-EB4C-47D4-9026-0CF14AE003A4}">
      <dsp:nvSpPr>
        <dsp:cNvPr id="0" name=""/>
        <dsp:cNvSpPr/>
      </dsp:nvSpPr>
      <dsp:spPr>
        <a:xfrm rot="17692822">
          <a:off x="5525949" y="1556277"/>
          <a:ext cx="1490173" cy="31376"/>
        </a:xfrm>
        <a:custGeom>
          <a:avLst/>
          <a:gdLst/>
          <a:ahLst/>
          <a:cxnLst/>
          <a:rect l="0" t="0" r="0" b="0"/>
          <a:pathLst>
            <a:path>
              <a:moveTo>
                <a:pt x="0" y="15688"/>
              </a:moveTo>
              <a:lnTo>
                <a:pt x="1490173" y="156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7692822">
        <a:off x="6233782" y="1534711"/>
        <a:ext cx="74508" cy="74508"/>
      </dsp:txXfrm>
    </dsp:sp>
    <dsp:sp modelId="{086D6684-65F1-45B1-A785-898EBF5D16FE}">
      <dsp:nvSpPr>
        <dsp:cNvPr id="0" name=""/>
        <dsp:cNvSpPr/>
      </dsp:nvSpPr>
      <dsp:spPr>
        <a:xfrm>
          <a:off x="6584513" y="504185"/>
          <a:ext cx="1567383" cy="78369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Arial" pitchFamily="34" charset="0"/>
              <a:cs typeface="Arial" pitchFamily="34" charset="0"/>
            </a:rPr>
            <a:t>Độ phức tạp của các thuật toán không đổi</a:t>
          </a:r>
          <a:endParaRPr lang="en-GB" sz="1600" kern="1200">
            <a:latin typeface="Arial" pitchFamily="34" charset="0"/>
            <a:cs typeface="Arial" pitchFamily="34" charset="0"/>
          </a:endParaRPr>
        </a:p>
      </dsp:txBody>
      <dsp:txXfrm>
        <a:off x="6584513" y="504185"/>
        <a:ext cx="1567383" cy="783691"/>
      </dsp:txXfrm>
    </dsp:sp>
    <dsp:sp modelId="{2FC33BCB-F3B6-4E98-B68A-C2F0FAB871A6}">
      <dsp:nvSpPr>
        <dsp:cNvPr id="0" name=""/>
        <dsp:cNvSpPr/>
      </dsp:nvSpPr>
      <dsp:spPr>
        <a:xfrm rot="19457599">
          <a:off x="5884989" y="2006900"/>
          <a:ext cx="772095" cy="31376"/>
        </a:xfrm>
        <a:custGeom>
          <a:avLst/>
          <a:gdLst/>
          <a:ahLst/>
          <a:cxnLst/>
          <a:rect l="0" t="0" r="0" b="0"/>
          <a:pathLst>
            <a:path>
              <a:moveTo>
                <a:pt x="0" y="15688"/>
              </a:moveTo>
              <a:lnTo>
                <a:pt x="772095" y="156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9457599">
        <a:off x="6251734" y="2003286"/>
        <a:ext cx="38604" cy="38604"/>
      </dsp:txXfrm>
    </dsp:sp>
    <dsp:sp modelId="{0D5B88AA-2981-4013-B950-42FA83043B5C}">
      <dsp:nvSpPr>
        <dsp:cNvPr id="0" name=""/>
        <dsp:cNvSpPr/>
      </dsp:nvSpPr>
      <dsp:spPr>
        <a:xfrm>
          <a:off x="6584513" y="1405431"/>
          <a:ext cx="1567383" cy="78369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Arial" pitchFamily="34" charset="0"/>
              <a:cs typeface="Arial" pitchFamily="34" charset="0"/>
            </a:rPr>
            <a:t>Trường hợp xấu nhất</a:t>
          </a:r>
          <a:endParaRPr lang="en-GB" sz="1600" kern="1200">
            <a:latin typeface="Arial" pitchFamily="34" charset="0"/>
            <a:cs typeface="Arial" pitchFamily="34" charset="0"/>
          </a:endParaRPr>
        </a:p>
      </dsp:txBody>
      <dsp:txXfrm>
        <a:off x="6584513" y="1405431"/>
        <a:ext cx="1567383" cy="783691"/>
      </dsp:txXfrm>
    </dsp:sp>
    <dsp:sp modelId="{3F7DB65A-AA86-46DA-9146-7A486341A95F}">
      <dsp:nvSpPr>
        <dsp:cNvPr id="0" name=""/>
        <dsp:cNvSpPr/>
      </dsp:nvSpPr>
      <dsp:spPr>
        <a:xfrm rot="2142401">
          <a:off x="5884989" y="2457522"/>
          <a:ext cx="772095" cy="31376"/>
        </a:xfrm>
        <a:custGeom>
          <a:avLst/>
          <a:gdLst/>
          <a:ahLst/>
          <a:cxnLst/>
          <a:rect l="0" t="0" r="0" b="0"/>
          <a:pathLst>
            <a:path>
              <a:moveTo>
                <a:pt x="0" y="15688"/>
              </a:moveTo>
              <a:lnTo>
                <a:pt x="772095" y="156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2142401">
        <a:off x="6251734" y="2453908"/>
        <a:ext cx="38604" cy="38604"/>
      </dsp:txXfrm>
    </dsp:sp>
    <dsp:sp modelId="{02D0C5D9-AC2B-448F-B5A3-1F61FCE97216}">
      <dsp:nvSpPr>
        <dsp:cNvPr id="0" name=""/>
        <dsp:cNvSpPr/>
      </dsp:nvSpPr>
      <dsp:spPr>
        <a:xfrm>
          <a:off x="6584513" y="2306676"/>
          <a:ext cx="1567383" cy="78369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Arial" pitchFamily="34" charset="0"/>
              <a:cs typeface="Arial" pitchFamily="34" charset="0"/>
            </a:rPr>
            <a:t>Trường hợp trung bình</a:t>
          </a:r>
          <a:endParaRPr lang="en-GB" sz="1600" kern="1200">
            <a:latin typeface="Arial" pitchFamily="34" charset="0"/>
            <a:cs typeface="Arial" pitchFamily="34" charset="0"/>
          </a:endParaRPr>
        </a:p>
      </dsp:txBody>
      <dsp:txXfrm>
        <a:off x="6584513" y="2306676"/>
        <a:ext cx="1567383" cy="783691"/>
      </dsp:txXfrm>
    </dsp:sp>
    <dsp:sp modelId="{979036AA-4DCF-4767-B727-DCE1E616EBB7}">
      <dsp:nvSpPr>
        <dsp:cNvPr id="0" name=""/>
        <dsp:cNvSpPr/>
      </dsp:nvSpPr>
      <dsp:spPr>
        <a:xfrm rot="3907178">
          <a:off x="5525949" y="2908145"/>
          <a:ext cx="1490173" cy="31376"/>
        </a:xfrm>
        <a:custGeom>
          <a:avLst/>
          <a:gdLst/>
          <a:ahLst/>
          <a:cxnLst/>
          <a:rect l="0" t="0" r="0" b="0"/>
          <a:pathLst>
            <a:path>
              <a:moveTo>
                <a:pt x="0" y="15688"/>
              </a:moveTo>
              <a:lnTo>
                <a:pt x="1490173" y="156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3907178">
        <a:off x="6233782" y="2886579"/>
        <a:ext cx="74508" cy="74508"/>
      </dsp:txXfrm>
    </dsp:sp>
    <dsp:sp modelId="{0EE1C8FA-25A7-4C3F-B07E-E03745569CC6}">
      <dsp:nvSpPr>
        <dsp:cNvPr id="0" name=""/>
        <dsp:cNvSpPr/>
      </dsp:nvSpPr>
      <dsp:spPr>
        <a:xfrm>
          <a:off x="6584513" y="3207922"/>
          <a:ext cx="1567383" cy="78369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Arial" pitchFamily="34" charset="0"/>
              <a:cs typeface="Arial" pitchFamily="34" charset="0"/>
            </a:rPr>
            <a:t>Trường hợp tốt nhất</a:t>
          </a:r>
          <a:endParaRPr lang="en-GB" sz="1600" kern="1200">
            <a:latin typeface="Arial" pitchFamily="34" charset="0"/>
            <a:cs typeface="Arial" pitchFamily="34" charset="0"/>
          </a:endParaRPr>
        </a:p>
      </dsp:txBody>
      <dsp:txXfrm>
        <a:off x="6584513" y="3207922"/>
        <a:ext cx="1567383" cy="783691"/>
      </dsp:txXfrm>
    </dsp:sp>
    <dsp:sp modelId="{BFDB2FDC-B90B-4522-889A-6F8650B29D9A}">
      <dsp:nvSpPr>
        <dsp:cNvPr id="0" name=""/>
        <dsp:cNvSpPr/>
      </dsp:nvSpPr>
      <dsp:spPr>
        <a:xfrm rot="2142401">
          <a:off x="3690652" y="2908145"/>
          <a:ext cx="772095" cy="31376"/>
        </a:xfrm>
        <a:custGeom>
          <a:avLst/>
          <a:gdLst/>
          <a:ahLst/>
          <a:cxnLst/>
          <a:rect l="0" t="0" r="0" b="0"/>
          <a:pathLst>
            <a:path>
              <a:moveTo>
                <a:pt x="0" y="15688"/>
              </a:moveTo>
              <a:lnTo>
                <a:pt x="772095" y="156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2142401">
        <a:off x="4057397" y="2904531"/>
        <a:ext cx="38604" cy="38604"/>
      </dsp:txXfrm>
    </dsp:sp>
    <dsp:sp modelId="{9130D2D2-A6FC-4C70-A371-F8220395CEC2}">
      <dsp:nvSpPr>
        <dsp:cNvPr id="0" name=""/>
        <dsp:cNvSpPr/>
      </dsp:nvSpPr>
      <dsp:spPr>
        <a:xfrm>
          <a:off x="4390176" y="2757299"/>
          <a:ext cx="1567383" cy="78369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Arial" pitchFamily="34" charset="0"/>
              <a:cs typeface="Arial" pitchFamily="34" charset="0"/>
            </a:rPr>
            <a:t>Độ phức tạp không gian</a:t>
          </a:r>
          <a:endParaRPr lang="en-GB" sz="1600" kern="1200">
            <a:latin typeface="Arial" pitchFamily="34" charset="0"/>
            <a:cs typeface="Arial" pitchFamily="34" charset="0"/>
          </a:endParaRPr>
        </a:p>
      </dsp:txBody>
      <dsp:txXfrm>
        <a:off x="4390176" y="2757299"/>
        <a:ext cx="1567383" cy="78369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©FIT-HCMUS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6F01BF-4F21-4202-84DD-A7B13CC7754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02C65BA-58A9-40C5-93B9-7DA0FDB45EC9}" type="datetimeFigureOut">
              <a:rPr lang="en-US"/>
              <a:pPr>
                <a:defRPr/>
              </a:pPr>
              <a:t>9/12/2011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6021BF7-9584-47D9-9C25-BD1FE4363DF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Operating_system" TargetMode="External"/><Relationship Id="rId3" Type="http://schemas.openxmlformats.org/officeDocument/2006/relationships/hyperlink" Target="http://en.wikipedia.org/wiki/United_States" TargetMode="External"/><Relationship Id="rId7" Type="http://schemas.openxmlformats.org/officeDocument/2006/relationships/hyperlink" Target="http://en.wikipedia.org/wiki/Thrashing_(computer_scienc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Computer_program" TargetMode="External"/><Relationship Id="rId11" Type="http://schemas.openxmlformats.org/officeDocument/2006/relationships/hyperlink" Target="http://en.wikipedia.org/wiki/Computing" TargetMode="External"/><Relationship Id="rId5" Type="http://schemas.openxmlformats.org/officeDocument/2006/relationships/hyperlink" Target="http://en.wikipedia.org/wiki/Working-set_model" TargetMode="External"/><Relationship Id="rId10" Type="http://schemas.openxmlformats.org/officeDocument/2006/relationships/hyperlink" Target="http://en.wikipedia.org/wiki/Association_for_Computing_Machinery" TargetMode="External"/><Relationship Id="rId4" Type="http://schemas.openxmlformats.org/officeDocument/2006/relationships/hyperlink" Target="http://en.wikipedia.org/wiki/Computer_scientist" TargetMode="External"/><Relationship Id="rId9" Type="http://schemas.openxmlformats.org/officeDocument/2006/relationships/hyperlink" Target="http://en.wikipedia.org/wiki/Memory_manageme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Analytic_number_theor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pPr>
              <a:defRPr/>
            </a:pPr>
            <a:fld id="{F6021BF7-9584-47D9-9C25-BD1FE4363DF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F(x) là O(g(x)): Đọc là f(x) là Big-O của g(x)</a:t>
            </a:r>
            <a:endParaRPr lang="en-GB"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94F8F8-DE02-4870-9D15-CCBCC6917C87}" type="slidenum">
              <a:rPr lang="en-GB" smtClean="0"/>
              <a:pPr fontAlgn="base">
                <a:spcBef>
                  <a:spcPct val="0"/>
                </a:spcBef>
                <a:spcAft>
                  <a:spcPct val="0"/>
                </a:spcAft>
                <a:defRPr/>
              </a:pPr>
              <a:t>23</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Dừng lại nói lại phần thảo luận đầu và giải thích kỹ vì sao lại chọn theo thời gian và các phép sơ cấp.</a:t>
            </a:r>
            <a:endParaRPr lang="en-GB"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3C15B2-9815-428E-9799-FE12826D89E0}" type="slidenum">
              <a:rPr lang="en-GB" smtClean="0"/>
              <a:pPr fontAlgn="base">
                <a:spcBef>
                  <a:spcPct val="0"/>
                </a:spcBef>
                <a:spcAft>
                  <a:spcPct val="0"/>
                </a:spcAft>
                <a:defRPr/>
              </a:pPr>
              <a:t>29</a:t>
            </a:fld>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2n + 2 vì cần thêm 1 phép so sánh để rời khỏi vòng lặp.</a:t>
            </a:r>
            <a:endParaRPr lang="en-GB"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173257-1C45-47B2-BDE4-70C0C38A917E}" type="slidenum">
              <a:rPr lang="en-GB" smtClean="0"/>
              <a:pPr fontAlgn="base">
                <a:spcBef>
                  <a:spcPct val="0"/>
                </a:spcBef>
                <a:spcAft>
                  <a:spcPct val="0"/>
                </a:spcAft>
                <a:defRPr/>
              </a:pPr>
              <a:t>33</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Tha hồ nổ ở đây nếu thấy dư giờ ^_^</a:t>
            </a:r>
          </a:p>
          <a:p>
            <a:pPr eaLnBrk="1" hangingPunct="1">
              <a:spcBef>
                <a:spcPct val="0"/>
              </a:spcBef>
            </a:pPr>
            <a:r>
              <a:rPr lang="en-US" smtClean="0"/>
              <a:t>Nếu đủ giờ, nên nói sơ khái niệm về P và NP, NP đầy đủ, dĩ nhiên là tùy trình độ của lớp.</a:t>
            </a:r>
            <a:endParaRPr lang="en-GB"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5674C3-4FF9-45EA-BD7C-0C87B74D82F0}" type="slidenum">
              <a:rPr lang="en-GB" smtClean="0"/>
              <a:pPr fontAlgn="base">
                <a:spcBef>
                  <a:spcPct val="0"/>
                </a:spcBef>
                <a:spcAft>
                  <a:spcPct val="0"/>
                </a:spcAft>
                <a:defRPr/>
              </a:pPr>
              <a:t>39</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Peter J. Denning</a:t>
            </a:r>
            <a:r>
              <a:rPr lang="en-US" smtClean="0"/>
              <a:t> (1942) is an </a:t>
            </a:r>
            <a:r>
              <a:rPr lang="en-US" smtClean="0">
                <a:hlinkClick r:id="rId3" action="ppaction://hlinkfile" tooltip="United States"/>
              </a:rPr>
              <a:t>American</a:t>
            </a:r>
            <a:r>
              <a:rPr lang="en-US" smtClean="0"/>
              <a:t> </a:t>
            </a:r>
            <a:r>
              <a:rPr lang="en-US" smtClean="0">
                <a:hlinkClick r:id="rId4" action="ppaction://hlinkfile" tooltip="Computer scientist"/>
              </a:rPr>
              <a:t>computer scientist</a:t>
            </a:r>
            <a:r>
              <a:rPr lang="en-US" smtClean="0"/>
              <a:t>, and prolific writer. He is best known for inventing the </a:t>
            </a:r>
            <a:r>
              <a:rPr lang="en-US" smtClean="0">
                <a:hlinkClick r:id="rId5" action="ppaction://hlinkfile" tooltip="Working-set model"/>
              </a:rPr>
              <a:t>working-set model</a:t>
            </a:r>
            <a:r>
              <a:rPr lang="en-US" smtClean="0"/>
              <a:t> for </a:t>
            </a:r>
            <a:r>
              <a:rPr lang="en-US" smtClean="0">
                <a:hlinkClick r:id="rId6" action="ppaction://hlinkfile" tooltip="Computer program"/>
              </a:rPr>
              <a:t>program</a:t>
            </a:r>
            <a:r>
              <a:rPr lang="en-US" smtClean="0"/>
              <a:t> behavior, which defeated </a:t>
            </a:r>
            <a:r>
              <a:rPr lang="en-US" smtClean="0">
                <a:hlinkClick r:id="rId7" action="ppaction://hlinkfile" tooltip="Thrashing (computer science)"/>
              </a:rPr>
              <a:t>thrashing</a:t>
            </a:r>
            <a:r>
              <a:rPr lang="en-US" smtClean="0"/>
              <a:t> in </a:t>
            </a:r>
            <a:r>
              <a:rPr lang="en-US" smtClean="0">
                <a:hlinkClick r:id="rId8" action="ppaction://hlinkfile" tooltip="Operating system"/>
              </a:rPr>
              <a:t>operating systems</a:t>
            </a:r>
            <a:r>
              <a:rPr lang="en-US" smtClean="0"/>
              <a:t> and became the reference standard for all </a:t>
            </a:r>
            <a:r>
              <a:rPr lang="en-US" smtClean="0">
                <a:hlinkClick r:id="rId9" action="ppaction://hlinkfile" tooltip="Memory management"/>
              </a:rPr>
              <a:t>memory management</a:t>
            </a:r>
            <a:r>
              <a:rPr lang="en-US" smtClean="0"/>
              <a:t> policies. He is also known for his works on principles of operating systems, operational analysis of queueing network systems, design and implementation of CSNET, </a:t>
            </a:r>
            <a:r>
              <a:rPr lang="en-US" smtClean="0">
                <a:hlinkClick r:id="rId10" action="ppaction://hlinkfile" tooltip="Association for Computing Machinery"/>
              </a:rPr>
              <a:t>ACM</a:t>
            </a:r>
            <a:r>
              <a:rPr lang="en-US" smtClean="0"/>
              <a:t> digital library, and codifying the fundamental principles of </a:t>
            </a:r>
            <a:r>
              <a:rPr lang="en-US" smtClean="0">
                <a:hlinkClick r:id="rId11" action="ppaction://hlinkfile" tooltip="Computing"/>
              </a:rPr>
              <a:t>computing</a:t>
            </a:r>
            <a:r>
              <a:rPr lang="en-US" smtClean="0"/>
              <a:t>.</a:t>
            </a:r>
            <a:endParaRPr lang="en-GB"/>
          </a:p>
        </p:txBody>
      </p:sp>
      <p:sp>
        <p:nvSpPr>
          <p:cNvPr id="4" name="Slide Number Placeholder 3"/>
          <p:cNvSpPr>
            <a:spLocks noGrp="1"/>
          </p:cNvSpPr>
          <p:nvPr>
            <p:ph type="sldNum" sz="quarter" idx="10"/>
          </p:nvPr>
        </p:nvSpPr>
        <p:spPr/>
        <p:txBody>
          <a:bodyPr/>
          <a:lstStyle/>
          <a:p>
            <a:pPr>
              <a:defRPr/>
            </a:pPr>
            <a:fld id="{F6021BF7-9584-47D9-9C25-BD1FE4363DF1}"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Quản</a:t>
            </a:r>
            <a:r>
              <a:rPr lang="en-US" baseline="0" smtClean="0"/>
              <a:t> lý sinh viên</a:t>
            </a:r>
          </a:p>
          <a:p>
            <a:r>
              <a:rPr lang="en-US" baseline="0" smtClean="0"/>
              <a:t>Không cần thông tin: cân nặng, màu tóc, màu da, chiều cao,..</a:t>
            </a:r>
            <a:endParaRPr lang="vi-VN" smtClean="0"/>
          </a:p>
          <a:p>
            <a:endParaRPr lang="vi-VN"/>
          </a:p>
        </p:txBody>
      </p:sp>
      <p:sp>
        <p:nvSpPr>
          <p:cNvPr id="4" name="Slide Number Placeholder 3"/>
          <p:cNvSpPr>
            <a:spLocks noGrp="1"/>
          </p:cNvSpPr>
          <p:nvPr>
            <p:ph type="sldNum" sz="quarter" idx="10"/>
          </p:nvPr>
        </p:nvSpPr>
        <p:spPr/>
        <p:txBody>
          <a:bodyPr/>
          <a:lstStyle/>
          <a:p>
            <a:pPr>
              <a:defRPr/>
            </a:pPr>
            <a:fld id="{F6021BF7-9584-47D9-9C25-BD1FE4363DF1}" type="slidenum">
              <a:rPr lang="en-US" smtClean="0"/>
              <a:pPr>
                <a:defRPr/>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Nhấn</a:t>
            </a:r>
            <a:r>
              <a:rPr lang="en-US" baseline="0" smtClean="0"/>
              <a:t> mạnh định nghĩa này chưa được thống nhất rõ ràng.</a:t>
            </a:r>
            <a:endParaRPr lang="en-GB"/>
          </a:p>
        </p:txBody>
      </p:sp>
      <p:sp>
        <p:nvSpPr>
          <p:cNvPr id="4" name="Slide Number Placeholder 3"/>
          <p:cNvSpPr>
            <a:spLocks noGrp="1"/>
          </p:cNvSpPr>
          <p:nvPr>
            <p:ph type="sldNum" sz="quarter" idx="10"/>
          </p:nvPr>
        </p:nvSpPr>
        <p:spPr/>
        <p:txBody>
          <a:bodyPr/>
          <a:lstStyle/>
          <a:p>
            <a:pPr>
              <a:defRPr/>
            </a:pPr>
            <a:fld id="{F6021BF7-9584-47D9-9C25-BD1FE4363DF1}" type="slidenum">
              <a:rPr lang="en-US" smtClean="0"/>
              <a:pPr>
                <a:defRPr/>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Nhắc</a:t>
            </a:r>
            <a:r>
              <a:rPr lang="en-US" baseline="0" smtClean="0"/>
              <a:t> lại với sinh viên là khái niệm này đã nói tới trong bài giới thiệu. Ở đây, có thể lại phải nhắc lại giải thuật là gì và các đặc trưng.</a:t>
            </a:r>
          </a:p>
          <a:p>
            <a:r>
              <a:rPr lang="en-US" baseline="0" smtClean="0"/>
              <a:t>Như vậy, cần cập nhật lại slide Introduction và Slide này để thành một đoạn giới thiệu xuyên suốt. Nói cách khác, cần đẩy phần đầu bài này lên bài giới thiệu!</a:t>
            </a:r>
            <a:endParaRPr lang="en-GB"/>
          </a:p>
        </p:txBody>
      </p:sp>
      <p:sp>
        <p:nvSpPr>
          <p:cNvPr id="4" name="Slide Number Placeholder 3"/>
          <p:cNvSpPr>
            <a:spLocks noGrp="1"/>
          </p:cNvSpPr>
          <p:nvPr>
            <p:ph type="sldNum" sz="quarter" idx="10"/>
          </p:nvPr>
        </p:nvSpPr>
        <p:spPr/>
        <p:txBody>
          <a:bodyPr/>
          <a:lstStyle/>
          <a:p>
            <a:pPr>
              <a:defRPr/>
            </a:pPr>
            <a:fld id="{F6021BF7-9584-47D9-9C25-BD1FE4363DF1}" type="slidenum">
              <a:rPr lang="en-US" smtClean="0"/>
              <a:pPr>
                <a:defRPr/>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Al-Khowarizmi là nhà toán học Ả Rập ở thế kỷ thứ 9, người đã viết cuốn sách về các chữ số Hindu – Cơ sở của kí hiệu số thập phân hiện đại. Xuất xứ ban đầu là algorism, được dùng để chỉ các quy tắc thực hiện các phép tính số học trên các số thập phân.</a:t>
            </a:r>
            <a:endParaRPr lang="en-GB"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7F53A2-207E-4853-909E-2A15BEF5729D}" type="slidenum">
              <a:rPr lang="en-GB" smtClean="0"/>
              <a:pPr fontAlgn="base">
                <a:spcBef>
                  <a:spcPct val="0"/>
                </a:spcBef>
                <a:spcAft>
                  <a:spcPct val="0"/>
                </a:spcAft>
                <a:defRPr/>
              </a:pPr>
              <a:t>16</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Ý chính: chỉ ra khi máy tính thay đổi thì làm sao đánh giá thời gian thực thi của thuật toán ít ảnh hưởng nhất.</a:t>
            </a:r>
          </a:p>
          <a:p>
            <a:pPr eaLnBrk="1" hangingPunct="1">
              <a:spcBef>
                <a:spcPct val="0"/>
              </a:spcBef>
            </a:pPr>
            <a:r>
              <a:rPr lang="en-US" smtClean="0"/>
              <a:t>Dừng lại đặt câu hỏi cho sinh viên.</a:t>
            </a:r>
            <a:endParaRPr lang="en-GB"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677DF3-4603-4AE5-BC98-039CB3F1DA1B}" type="slidenum">
              <a:rPr lang="en-GB" smtClean="0"/>
              <a:pPr fontAlgn="base">
                <a:spcBef>
                  <a:spcPct val="0"/>
                </a:spcBef>
                <a:spcAft>
                  <a:spcPct val="0"/>
                </a:spcAft>
                <a:defRPr/>
              </a:pPr>
              <a:t>17</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Paul Bachmann tốt nghiệp Tiến sĩ về lý thuyết số và cuốn sách đó tên là </a:t>
            </a:r>
            <a:r>
              <a:rPr lang="de-DE" i="1" smtClean="0"/>
              <a:t>Analytische Zahlentheorie</a:t>
            </a:r>
            <a:r>
              <a:rPr lang="de-DE" smtClean="0"/>
              <a:t> ("</a:t>
            </a:r>
            <a:r>
              <a:rPr lang="de-DE" smtClean="0">
                <a:hlinkClick r:id="rId3" action="ppaction://hlinkfile" tooltip="Analytic number theory"/>
              </a:rPr>
              <a:t>analytic number theory</a:t>
            </a:r>
            <a:r>
              <a:rPr lang="de-DE" smtClean="0"/>
              <a:t>")</a:t>
            </a:r>
          </a:p>
          <a:p>
            <a:pPr eaLnBrk="1" hangingPunct="1">
              <a:spcBef>
                <a:spcPct val="0"/>
              </a:spcBef>
            </a:pPr>
            <a:r>
              <a:rPr lang="en-US" smtClean="0"/>
              <a:t>Landau cũng là người Đức.</a:t>
            </a:r>
          </a:p>
          <a:p>
            <a:pPr eaLnBrk="1" hangingPunct="1">
              <a:spcBef>
                <a:spcPct val="0"/>
              </a:spcBef>
            </a:pPr>
            <a:r>
              <a:rPr lang="en-US" smtClean="0"/>
              <a:t>Chữ O luôn phải viết hoa và không dùng số 0 (zero) để ký hiệu.</a:t>
            </a:r>
            <a:endParaRPr lang="en-GB"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51F2AB-13C5-4793-B7F1-16312692FF54}" type="slidenum">
              <a:rPr lang="en-GB" smtClean="0"/>
              <a:pPr fontAlgn="base">
                <a:spcBef>
                  <a:spcPct val="0"/>
                </a:spcBef>
                <a:spcAft>
                  <a:spcPct val="0"/>
                </a:spcAft>
                <a:defRPr/>
              </a:pPr>
              <a:t>21</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F(x) là O(g(x)): Đọc là f(x) là Big-O của g(x)</a:t>
            </a:r>
            <a:endParaRPr lang="en-GB"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94F8F8-DE02-4870-9D15-CCBCC6917C87}" type="slidenum">
              <a:rPr lang="en-GB" smtClean="0"/>
              <a:pPr fontAlgn="base">
                <a:spcBef>
                  <a:spcPct val="0"/>
                </a:spcBef>
                <a:spcAft>
                  <a:spcPct val="0"/>
                </a:spcAft>
                <a:defRPr/>
              </a:pPr>
              <a:t>22</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429000"/>
            <a:ext cx="6477000" cy="1828800"/>
          </a:xfrm>
        </p:spPr>
        <p:txBody>
          <a:bodyPr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defRPr sz="4000" b="1" cap="all" spc="0" baseline="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700" b="0">
                <a:solidFill>
                  <a:srgbClr val="FFFFFF"/>
                </a:solidFill>
                <a:latin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5" name="TextBox 14"/>
          <p:cNvSpPr txBox="1"/>
          <p:nvPr/>
        </p:nvSpPr>
        <p:spPr>
          <a:xfrm>
            <a:off x="1295400" y="1676400"/>
            <a:ext cx="7467600"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rPr>
              <a:t>Cấu</a:t>
            </a:r>
            <a:r>
              <a:rPr lang="en-US" sz="3200" b="1" cap="none" spc="50" baseline="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rPr>
              <a:t> trúc dữ liệu và giải thuật</a:t>
            </a:r>
            <a:endParaRPr lang="en-US" sz="32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lvl1pPr>
              <a:defRPr>
                <a:latin typeface="Verdana" pitchFamily="34" charset="0"/>
              </a:defRPr>
            </a:lvl1pPr>
          </a:lstStyle>
          <a:p>
            <a:pPr>
              <a:defRPr/>
            </a:pPr>
            <a:r>
              <a:rPr lang="en-US" smtClean="0"/>
              <a:t>Cấu trúc dữ liệu và giải thuật - HCMUS 2011</a:t>
            </a:r>
            <a:endParaRPr lang="en-US"/>
          </a:p>
        </p:txBody>
      </p:sp>
      <p:sp>
        <p:nvSpPr>
          <p:cNvPr id="6" name="Slide Number Placeholder 5"/>
          <p:cNvSpPr>
            <a:spLocks noGrp="1"/>
          </p:cNvSpPr>
          <p:nvPr>
            <p:ph type="sldNum" sz="quarter" idx="12"/>
          </p:nvPr>
        </p:nvSpPr>
        <p:spPr/>
        <p:txBody>
          <a:bodyPr/>
          <a:lstStyle/>
          <a:p>
            <a:pPr>
              <a:defRPr/>
            </a:pPr>
            <a:fld id="{82AAA4E8-7E42-4034-9AF7-894DA4FB53A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r>
              <a:rPr lang="en-US" smtClean="0"/>
              <a:t>Cấu trúc dữ liệu và giải thuật - HCMUS 2011</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82AAA4E8-7E42-4034-9AF7-894DA4FB53A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77000" cy="914400"/>
          </a:xfr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none"/>
        </p:style>
        <p:txBody>
          <a:bodyPr>
            <a:noAutofit/>
          </a:bodyPr>
          <a:lstStyle>
            <a:lvl1pPr>
              <a:defRPr sz="32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cs typeface="Tahoma"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457200" y="1143000"/>
            <a:ext cx="8229600" cy="49831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0" y="6629400"/>
            <a:ext cx="1371600" cy="228600"/>
          </a:xfrm>
        </p:spPr>
        <p:style>
          <a:lnRef idx="1">
            <a:schemeClr val="accent1"/>
          </a:lnRef>
          <a:fillRef idx="3">
            <a:schemeClr val="accent1"/>
          </a:fillRef>
          <a:effectRef idx="2">
            <a:schemeClr val="accent1"/>
          </a:effectRef>
          <a:fontRef idx="none"/>
        </p:style>
        <p:txBody>
          <a:bodyPr/>
          <a:lstStyle>
            <a:lvl1pPr>
              <a:defRPr>
                <a:solidFill>
                  <a:schemeClr val="bg1"/>
                </a:solidFill>
                <a:latin typeface="Tahoma" pitchFamily="34" charset="0"/>
                <a:cs typeface="Tahoma" pitchFamily="34" charset="0"/>
              </a:defRPr>
            </a:lvl1pPr>
          </a:lstStyle>
          <a:p>
            <a:pPr>
              <a:defRPr/>
            </a:pPr>
            <a:endParaRPr lang="en-US"/>
          </a:p>
        </p:txBody>
      </p:sp>
      <p:sp>
        <p:nvSpPr>
          <p:cNvPr id="5" name="Footer Placeholder 4"/>
          <p:cNvSpPr>
            <a:spLocks noGrp="1"/>
          </p:cNvSpPr>
          <p:nvPr>
            <p:ph type="ftr" sz="quarter" idx="11"/>
          </p:nvPr>
        </p:nvSpPr>
        <p:spPr>
          <a:xfrm>
            <a:off x="1371600" y="6629400"/>
            <a:ext cx="7086600" cy="228600"/>
          </a:xfrm>
        </p:spPr>
        <p:style>
          <a:lnRef idx="1">
            <a:schemeClr val="accent1"/>
          </a:lnRef>
          <a:fillRef idx="3">
            <a:schemeClr val="accent1"/>
          </a:fillRef>
          <a:effectRef idx="2">
            <a:schemeClr val="accent1"/>
          </a:effectRef>
          <a:fontRef idx="none"/>
        </p:style>
        <p:txBody>
          <a:bodyPr/>
          <a:lstStyle>
            <a:lvl1pPr algn="l">
              <a:defRPr>
                <a:solidFill>
                  <a:schemeClr val="bg1"/>
                </a:solidFill>
                <a:latin typeface="Tahoma" pitchFamily="34" charset="0"/>
                <a:cs typeface="Tahoma" pitchFamily="34" charset="0"/>
              </a:defRPr>
            </a:lvl1pPr>
          </a:lstStyle>
          <a:p>
            <a:pPr>
              <a:defRPr/>
            </a:pPr>
            <a:r>
              <a:rPr lang="en-US" smtClean="0"/>
              <a:t>Cấu trúc dữ liệu và giải thuật - HCMUS 2011</a:t>
            </a:r>
            <a:endParaRPr lang="en-US"/>
          </a:p>
        </p:txBody>
      </p:sp>
      <p:sp>
        <p:nvSpPr>
          <p:cNvPr id="6" name="Slide Number Placeholder 5"/>
          <p:cNvSpPr>
            <a:spLocks noGrp="1"/>
          </p:cNvSpPr>
          <p:nvPr>
            <p:ph type="sldNum" sz="quarter" idx="12"/>
          </p:nvPr>
        </p:nvSpPr>
        <p:spPr>
          <a:xfrm>
            <a:off x="8458200" y="6629400"/>
            <a:ext cx="685800" cy="228600"/>
          </a:xfrm>
        </p:spPr>
        <p:style>
          <a:lnRef idx="1">
            <a:schemeClr val="accent1"/>
          </a:lnRef>
          <a:fillRef idx="3">
            <a:schemeClr val="accent1"/>
          </a:fillRef>
          <a:effectRef idx="2">
            <a:schemeClr val="accent1"/>
          </a:effectRef>
          <a:fontRef idx="none"/>
        </p:style>
        <p:txBody>
          <a:bodyPr/>
          <a:lstStyle>
            <a:lvl1pPr>
              <a:defRPr>
                <a:solidFill>
                  <a:schemeClr val="bg1"/>
                </a:solidFill>
                <a:latin typeface="Tahoma" pitchFamily="34" charset="0"/>
                <a:cs typeface="Tahoma" pitchFamily="34" charset="0"/>
              </a:defRPr>
            </a:lvl1pPr>
          </a:lstStyle>
          <a:p>
            <a:pPr>
              <a:defRPr/>
            </a:pPr>
            <a:fld id="{82AAA4E8-7E42-4034-9AF7-894DA4FB53A7}" type="slidenum">
              <a:rPr lang="en-US" smtClean="0"/>
              <a:pPr>
                <a:defRPr/>
              </a:pPr>
              <a:t>‹#›</a:t>
            </a:fld>
            <a:endParaRPr lang="en-US"/>
          </a:p>
        </p:txBody>
      </p:sp>
      <p:sp>
        <p:nvSpPr>
          <p:cNvPr id="10" name="Text Placeholder 9"/>
          <p:cNvSpPr>
            <a:spLocks noGrp="1"/>
          </p:cNvSpPr>
          <p:nvPr>
            <p:ph type="body" sz="quarter" idx="13"/>
          </p:nvPr>
        </p:nvSpPr>
        <p:spPr>
          <a:xfrm>
            <a:off x="6477000" y="0"/>
            <a:ext cx="2667000" cy="914400"/>
          </a:xfrm>
          <a:effectLst>
            <a:outerShdw blurRad="50800" dist="38100" dir="2700000" algn="tl" rotWithShape="0">
              <a:prstClr val="black">
                <a:alpha val="40000"/>
              </a:prstClr>
            </a:outerShdw>
          </a:effectLst>
        </p:spPr>
        <p:style>
          <a:lnRef idx="0">
            <a:scrgbClr r="0" g="0" b="0"/>
          </a:lnRef>
          <a:fillRef idx="1001">
            <a:schemeClr val="dk2"/>
          </a:fillRef>
          <a:effectRef idx="0">
            <a:scrgbClr r="0" g="0" b="0"/>
          </a:effectRef>
          <a:fontRef idx="major"/>
        </p:style>
        <p:txBody>
          <a:bodyPr>
            <a:noAutofit/>
          </a:bodyPr>
          <a:lstStyle>
            <a:lvl1pPr>
              <a:defRPr sz="1400">
                <a:solidFill>
                  <a:schemeClr val="bg1">
                    <a:lumMod val="65000"/>
                  </a:schemeClr>
                </a:solidFill>
                <a:latin typeface="Tahoma" pitchFamily="34" charset="0"/>
                <a:cs typeface="Tahoma" pitchFamily="34" charset="0"/>
              </a:defRPr>
            </a:lvl1pPr>
            <a:lvl2pPr>
              <a:defRPr sz="1200">
                <a:solidFill>
                  <a:schemeClr val="bg1">
                    <a:lumMod val="65000"/>
                  </a:schemeClr>
                </a:solidFill>
                <a:latin typeface="Tahoma" pitchFamily="34" charset="0"/>
                <a:cs typeface="Tahoma" pitchFamily="34" charset="0"/>
              </a:defRPr>
            </a:lvl2pPr>
            <a:lvl3pPr>
              <a:defRPr sz="1100">
                <a:solidFill>
                  <a:schemeClr val="bg1">
                    <a:lumMod val="65000"/>
                  </a:schemeClr>
                </a:solidFill>
                <a:latin typeface="Tahoma" pitchFamily="34" charset="0"/>
                <a:cs typeface="Tahoma" pitchFamily="34" charset="0"/>
              </a:defRPr>
            </a:lvl3pPr>
            <a:lvl4pPr>
              <a:defRPr sz="1050">
                <a:solidFill>
                  <a:schemeClr val="bg1">
                    <a:lumMod val="65000"/>
                  </a:schemeClr>
                </a:solidFill>
                <a:latin typeface="Tahoma" pitchFamily="34" charset="0"/>
                <a:cs typeface="Tahoma" pitchFamily="34" charset="0"/>
              </a:defRPr>
            </a:lvl4pPr>
            <a:lvl5pPr>
              <a:defRPr sz="1050">
                <a:solidFill>
                  <a:schemeClr val="bg1">
                    <a:lumMod val="65000"/>
                  </a:schemeClr>
                </a:solidFill>
                <a:latin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5" name="Footer Placeholder 4"/>
          <p:cNvSpPr>
            <a:spLocks noGrp="1"/>
          </p:cNvSpPr>
          <p:nvPr>
            <p:ph type="ftr" sz="quarter" idx="11"/>
          </p:nvPr>
        </p:nvSpPr>
        <p:spPr/>
        <p:txBody>
          <a:bodyPr/>
          <a:lstStyle>
            <a:lvl1pPr>
              <a:defRPr sz="1400">
                <a:latin typeface="Verdana" pitchFamily="34" charset="0"/>
              </a:defRPr>
            </a:lvl1pPr>
          </a:lstStyle>
          <a:p>
            <a:pPr>
              <a:defRPr/>
            </a:pPr>
            <a:r>
              <a:rPr lang="en-US" smtClean="0"/>
              <a:t>Cấu trúc dữ liệu và giải thuật - HCMUS 2011</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BAF2C92E-738E-4A8F-81A8-2A7EAA12BD99}" type="slidenum">
              <a:rPr lang="en-US" smtClean="0"/>
              <a:pPr>
                <a:defRPr/>
              </a:pPr>
              <a:t>‹#›</a:t>
            </a:fld>
            <a:endParaRPr lang="en-US"/>
          </a:p>
        </p:txBody>
      </p:sp>
      <p:sp>
        <p:nvSpPr>
          <p:cNvPr id="8" name="Content Placeholder 7"/>
          <p:cNvSpPr>
            <a:spLocks noGrp="1"/>
          </p:cNvSpPr>
          <p:nvPr>
            <p:ph sz="quarter" idx="1"/>
          </p:nvPr>
        </p:nvSpPr>
        <p:spPr>
          <a:xfrm>
            <a:off x="612648" y="1600200"/>
            <a:ext cx="8153400" cy="4495800"/>
          </a:xfrm>
        </p:spPr>
        <p:txBody>
          <a:bodyPr/>
          <a:lstStyle>
            <a:lvl1pPr>
              <a:buFont typeface="Wingdings" pitchFamily="2" charset="2"/>
              <a:buChar char=""/>
              <a:defRPr>
                <a:latin typeface="Arial" pitchFamily="34" charset="0"/>
                <a:cs typeface="Arial" pitchFamily="34" charset="0"/>
              </a:defRPr>
            </a:lvl1pPr>
            <a:lvl2pPr>
              <a:defRPr sz="2600">
                <a:latin typeface="Times New Roman" pitchFamily="18" charset="0"/>
                <a:cs typeface="Times New Roman" pitchFamily="18" charset="0"/>
              </a:defRPr>
            </a:lvl2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normAutofit/>
          </a:bodyPr>
          <a:lstStyle>
            <a:lvl1pPr marL="0" indent="0">
              <a:buNone/>
              <a:defRPr sz="2400">
                <a:solidFill>
                  <a:schemeClr val="tx2"/>
                </a:solidFill>
                <a:latin typeface="Arial" pitchFamily="34" charset="0"/>
                <a:cs typeface="Arial"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19200"/>
            <a:ext cx="1295400" cy="1371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nchorCtr="1"/>
          <a:lstStyle/>
          <a:p>
            <a:pPr algn="ctr" eaLnBrk="1" latinLnBrk="0" hangingPunct="1"/>
            <a:endParaRPr kumimoji="0" lang="en-US"/>
          </a:p>
        </p:txBody>
      </p:sp>
      <p:sp>
        <p:nvSpPr>
          <p:cNvPr id="9" name="Rectangle 8"/>
          <p:cNvSpPr/>
          <p:nvPr/>
        </p:nvSpPr>
        <p:spPr>
          <a:xfrm>
            <a:off x="1371600" y="1219200"/>
            <a:ext cx="7772400" cy="1371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19200"/>
            <a:ext cx="7620000" cy="13716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a:buNone/>
              <a:defRPr sz="40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Verdana" pitchFamily="34" charset="0"/>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a:p>
        </p:txBody>
      </p:sp>
      <p:sp>
        <p:nvSpPr>
          <p:cNvPr id="14" name="Footer Placeholder 13"/>
          <p:cNvSpPr>
            <a:spLocks noGrp="1"/>
          </p:cNvSpPr>
          <p:nvPr>
            <p:ph type="ftr" sz="quarter" idx="12"/>
          </p:nvPr>
        </p:nvSpPr>
        <p:spPr/>
        <p:txBody>
          <a:bodyPr/>
          <a:lstStyle>
            <a:lvl1pPr>
              <a:defRPr>
                <a:latin typeface="Verdana" pitchFamily="34" charset="0"/>
              </a:defRPr>
            </a:lvl1pPr>
          </a:lstStyle>
          <a:p>
            <a:pPr>
              <a:defRPr/>
            </a:pPr>
            <a:r>
              <a:rPr lang="en-US" smtClean="0"/>
              <a:t>Cấu trúc dữ liệu và giải thuật - HCMUS 2011</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endParaRPr lang="en-US"/>
          </a:p>
        </p:txBody>
      </p:sp>
      <p:sp>
        <p:nvSpPr>
          <p:cNvPr id="10" name="Slide Number Placeholder 9"/>
          <p:cNvSpPr>
            <a:spLocks noGrp="1"/>
          </p:cNvSpPr>
          <p:nvPr>
            <p:ph type="sldNum" sz="quarter" idx="16"/>
          </p:nvPr>
        </p:nvSpPr>
        <p:spPr/>
        <p:txBody>
          <a:bodyPr rtlCol="0"/>
          <a:lstStyle/>
          <a:p>
            <a:pPr>
              <a:defRPr/>
            </a:pPr>
            <a:fld id="{82AAA4E8-7E42-4034-9AF7-894DA4FB53A7}" type="slidenum">
              <a:rPr lang="en-US" smtClean="0"/>
              <a:pPr>
                <a:defRPr/>
              </a:pPr>
              <a:t>‹#›</a:t>
            </a:fld>
            <a:endParaRPr lang="en-US"/>
          </a:p>
        </p:txBody>
      </p:sp>
      <p:sp>
        <p:nvSpPr>
          <p:cNvPr id="12" name="Footer Placeholder 11"/>
          <p:cNvSpPr>
            <a:spLocks noGrp="1"/>
          </p:cNvSpPr>
          <p:nvPr>
            <p:ph type="ftr" sz="quarter" idx="17"/>
          </p:nvPr>
        </p:nvSpPr>
        <p:spPr/>
        <p:txBody>
          <a:bodyPr rtlCol="0"/>
          <a:lstStyle>
            <a:lvl1pPr>
              <a:defRPr>
                <a:latin typeface="Verdana" pitchFamily="34" charset="0"/>
              </a:defRPr>
            </a:lvl1pPr>
          </a:lstStyle>
          <a:p>
            <a:pPr>
              <a:defRPr/>
            </a:pPr>
            <a:r>
              <a:rPr lang="en-US" smtClean="0"/>
              <a:t>Cấu trúc dữ liệu và giải thuật - HCMUS 2011</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endParaRPr lang="en-US"/>
          </a:p>
        </p:txBody>
      </p:sp>
      <p:sp>
        <p:nvSpPr>
          <p:cNvPr id="12" name="Slide Number Placeholder 11"/>
          <p:cNvSpPr>
            <a:spLocks noGrp="1"/>
          </p:cNvSpPr>
          <p:nvPr>
            <p:ph type="sldNum" sz="quarter" idx="16"/>
          </p:nvPr>
        </p:nvSpPr>
        <p:spPr/>
        <p:txBody>
          <a:bodyPr rtlCol="0"/>
          <a:lstStyle/>
          <a:p>
            <a:pPr>
              <a:defRPr/>
            </a:pPr>
            <a:fld id="{82AAA4E8-7E42-4034-9AF7-894DA4FB53A7}" type="slidenum">
              <a:rPr lang="en-US" smtClean="0"/>
              <a:pPr>
                <a:defRPr/>
              </a:pPr>
              <a:t>‹#›</a:t>
            </a:fld>
            <a:endParaRPr lang="en-US"/>
          </a:p>
        </p:txBody>
      </p:sp>
      <p:sp>
        <p:nvSpPr>
          <p:cNvPr id="14" name="Footer Placeholder 13"/>
          <p:cNvSpPr>
            <a:spLocks noGrp="1"/>
          </p:cNvSpPr>
          <p:nvPr>
            <p:ph type="ftr" sz="quarter" idx="17"/>
          </p:nvPr>
        </p:nvSpPr>
        <p:spPr/>
        <p:txBody>
          <a:bodyPr rtlCol="0"/>
          <a:lstStyle>
            <a:lvl1pPr>
              <a:defRPr>
                <a:latin typeface="Verdana" pitchFamily="34" charset="0"/>
              </a:defRPr>
            </a:lvl1pPr>
          </a:lstStyle>
          <a:p>
            <a:pPr>
              <a:defRPr/>
            </a:pPr>
            <a:r>
              <a:rPr lang="en-US" smtClean="0"/>
              <a:t>Cấu trúc dữ liệu và giải thuật - HCMUS 2011</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82AAA4E8-7E42-4034-9AF7-894DA4FB53A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lvl1pPr>
              <a:defRPr>
                <a:latin typeface="Verdana" pitchFamily="34" charset="0"/>
              </a:defRPr>
            </a:lvl1p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82AAA4E8-7E42-4034-9AF7-894DA4FB53A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lvl1pPr>
              <a:defRPr>
                <a:latin typeface="Verdana" pitchFamily="34" charset="0"/>
              </a:defRPr>
            </a:lvl1pPr>
          </a:lstStyle>
          <a:p>
            <a:pPr>
              <a:defRPr/>
            </a:pPr>
            <a:r>
              <a:rPr lang="en-US" smtClean="0"/>
              <a:t>Cấu trúc dữ liệu và giải thuật - HCMUS 2011</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82AAA4E8-7E42-4034-9AF7-894DA4FB53A7}" type="slidenum">
              <a:rPr lang="en-US" smtClean="0"/>
              <a:pPr>
                <a:defRPr/>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1">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82AAA4E8-7E42-4034-9AF7-894DA4FB53A7}" type="slidenum">
              <a:rPr lang="en-US" smtClean="0"/>
              <a:pPr>
                <a:defRPr/>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Verdana" pitchFamily="34" charset="0"/>
              </a:defRPr>
            </a:lvl1pPr>
          </a:lstStyle>
          <a:p>
            <a:pPr>
              <a:defRPr/>
            </a:pPr>
            <a:r>
              <a:rPr lang="en-US" smtClean="0"/>
              <a:t>Cấu trúc dữ liệu và giải thuật - HCMUS 2011</a:t>
            </a:r>
            <a:endParaRPr lang="en-US"/>
          </a:p>
        </p:txBody>
      </p:sp>
      <p:pic>
        <p:nvPicPr>
          <p:cNvPr id="16" name="Picture 15" descr="Computer_data_180_144.jpg"/>
          <p:cNvPicPr>
            <a:picLocks noChangeAspect="1"/>
          </p:cNvPicPr>
          <p:nvPr/>
        </p:nvPicPr>
        <p:blipFill>
          <a:blip r:embed="rId2" cstate="print"/>
          <a:stretch>
            <a:fillRect/>
          </a:stretch>
        </p:blipFill>
        <p:spPr>
          <a:xfrm>
            <a:off x="1600200" y="0"/>
            <a:ext cx="7543800" cy="440054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b="0">
                <a:solidFill>
                  <a:srgbClr val="002060"/>
                </a:solidFill>
                <a:latin typeface="Verdana" pitchFamily="34" charset="0"/>
              </a:defRPr>
            </a:lvl1pPr>
          </a:lstStyle>
          <a:p>
            <a:pPr>
              <a:defRPr/>
            </a:pPr>
            <a:r>
              <a:rPr lang="en-US" smtClean="0"/>
              <a:t>Cấu trúc dữ liệu và giải thuật - HCMUS 2011</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82AAA4E8-7E42-4034-9AF7-894DA4FB53A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rtl="0" eaLnBrk="1" latinLnBrk="0" hangingPunct="1">
        <a:spcBef>
          <a:spcPct val="0"/>
        </a:spcBef>
        <a:buNone/>
        <a:defRPr kumimoji="0" sz="3600" b="1" kern="1200"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rial" pitchFamily="34" charset="0"/>
          <a:ea typeface="+mj-ea"/>
          <a:cs typeface="Arial" pitchFamily="34" charset="0"/>
        </a:defRPr>
      </a:lvl1pPr>
    </p:titleStyle>
    <p:bodyStyle>
      <a:lvl1pPr marL="320040" indent="-320040" algn="l" rtl="0" eaLnBrk="1" latinLnBrk="0" hangingPunct="1">
        <a:spcBef>
          <a:spcPts val="700"/>
        </a:spcBef>
        <a:buClr>
          <a:schemeClr val="accent2"/>
        </a:buClr>
        <a:buSzPct val="60000"/>
        <a:buFont typeface="Wingdings"/>
        <a:buChar char=""/>
        <a:defRPr kumimoji="0" sz="2800" kern="1200">
          <a:solidFill>
            <a:srgbClr val="0070C0"/>
          </a:solidFill>
          <a:latin typeface="Arial" pitchFamily="34" charset="0"/>
          <a:ea typeface="+mn-ea"/>
          <a:cs typeface="Arial"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accent1">
              <a:lumMod val="50000"/>
            </a:schemeClr>
          </a:solidFill>
          <a:latin typeface="+mj-lt"/>
          <a:ea typeface="+mn-ea"/>
          <a:cs typeface="Arial"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Arial" pitchFamily="34" charset="0"/>
          <a:ea typeface="+mn-ea"/>
          <a:cs typeface="Arial"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Arial" pitchFamily="34" charset="0"/>
          <a:ea typeface="+mn-ea"/>
          <a:cs typeface="Arial"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Arial" pitchFamily="34" charset="0"/>
          <a:ea typeface="+mn-ea"/>
          <a:cs typeface="Arial"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eter_J._Den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mtClean="0">
                <a:effectLst/>
              </a:rPr>
              <a:t>CÁC KHÁI NiỆM CƠ BẢN</a:t>
            </a:r>
            <a:endParaRPr lang="en-US">
              <a:effectLst/>
            </a:endParaRPr>
          </a:p>
        </p:txBody>
      </p:sp>
      <p:sp>
        <p:nvSpPr>
          <p:cNvPr id="3" name="Subtitle 2"/>
          <p:cNvSpPr>
            <a:spLocks noGrp="1"/>
          </p:cNvSpPr>
          <p:nvPr>
            <p:ph type="subTitle" idx="1"/>
          </p:nvPr>
        </p:nvSpPr>
        <p:spPr/>
        <p:txBody>
          <a:bodyPr rtlCol="0">
            <a:normAutofit fontScale="62500" lnSpcReduction="20000"/>
          </a:bodyPr>
          <a:lstStyle/>
          <a:p>
            <a:r>
              <a:rPr lang="en-US" sz="2200" smtClean="0"/>
              <a:t>Giảng viên:</a:t>
            </a:r>
          </a:p>
          <a:p>
            <a:r>
              <a:rPr lang="en-US" sz="2600" smtClean="0"/>
              <a:t>Văn Chí Nam – Nguyễn Thị Hồng Nhung – Đặng Nguyễn Đức Tiến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Kiểu dữ liệu cơ bản</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10</a:t>
            </a:fld>
            <a:endParaRPr lang="en-US"/>
          </a:p>
        </p:txBody>
      </p:sp>
      <p:sp>
        <p:nvSpPr>
          <p:cNvPr id="5" name="Content Placeholder 4"/>
          <p:cNvSpPr>
            <a:spLocks noGrp="1"/>
          </p:cNvSpPr>
          <p:nvPr>
            <p:ph sz="quarter" idx="1"/>
          </p:nvPr>
        </p:nvSpPr>
        <p:spPr/>
        <p:txBody>
          <a:bodyPr>
            <a:normAutofit lnSpcReduction="10000"/>
          </a:bodyPr>
          <a:lstStyle/>
          <a:p>
            <a:r>
              <a:rPr lang="vi-VN" b="1" i="1" smtClean="0"/>
              <a:t>Kiểu dữ liệu sơ cấp</a:t>
            </a:r>
            <a:r>
              <a:rPr lang="vi-VN" smtClean="0"/>
              <a:t> là kiểu dữ liệu mà giá trị của nó là đơn nhất.</a:t>
            </a:r>
          </a:p>
          <a:p>
            <a:pPr lvl="1"/>
            <a:r>
              <a:rPr lang="en-US" i="1" smtClean="0"/>
              <a:t>V</a:t>
            </a:r>
            <a:r>
              <a:rPr lang="vi-VN" i="1" smtClean="0"/>
              <a:t>í dụ</a:t>
            </a:r>
            <a:r>
              <a:rPr lang="vi-VN" smtClean="0"/>
              <a:t>: Trong ngôn ngữ lập trình C</a:t>
            </a:r>
            <a:r>
              <a:rPr lang="en-US" smtClean="0"/>
              <a:t> chuẩn</a:t>
            </a:r>
            <a:r>
              <a:rPr lang="vi-VN" smtClean="0"/>
              <a:t>, kiểu </a:t>
            </a:r>
            <a:r>
              <a:rPr lang="vi-VN" b="1" i="1" smtClean="0"/>
              <a:t>int</a:t>
            </a:r>
            <a:r>
              <a:rPr lang="vi-VN" smtClean="0"/>
              <a:t> gọi là kiểu sơ cấp vì kiểu này bao gồm các số nguyên từ </a:t>
            </a:r>
            <a:r>
              <a:rPr lang="en-US" smtClean="0"/>
              <a:t/>
            </a:r>
            <a:br>
              <a:rPr lang="en-US" smtClean="0"/>
            </a:br>
            <a:r>
              <a:rPr lang="vi-VN" smtClean="0"/>
              <a:t>-32768 đến 32767 và các phép toán +, -, *, /, %…</a:t>
            </a:r>
          </a:p>
          <a:p>
            <a:endParaRPr lang="en-US" smtClean="0"/>
          </a:p>
          <a:p>
            <a:r>
              <a:rPr lang="en-US" smtClean="0"/>
              <a:t>Mỗi ngôn ngữ đều có cung cấp sẵn các </a:t>
            </a:r>
            <a:r>
              <a:rPr lang="en-US" b="1" i="1" smtClean="0"/>
              <a:t>kiểu dữ liệu cơ bản</a:t>
            </a:r>
            <a:r>
              <a:rPr lang="en-US" smtClean="0"/>
              <a:t> (basic data type) dùng như những thành phần cơ sở để tạo nên các dữ liệu có cấu trúc phức tạp hơn.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Kiểu dữ liệu có cấu trúc</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11</a:t>
            </a:fld>
            <a:endParaRPr lang="en-US"/>
          </a:p>
        </p:txBody>
      </p:sp>
      <p:sp>
        <p:nvSpPr>
          <p:cNvPr id="5" name="Content Placeholder 4"/>
          <p:cNvSpPr>
            <a:spLocks noGrp="1"/>
          </p:cNvSpPr>
          <p:nvPr>
            <p:ph sz="quarter" idx="1"/>
          </p:nvPr>
        </p:nvSpPr>
        <p:spPr/>
        <p:txBody>
          <a:bodyPr>
            <a:normAutofit/>
          </a:bodyPr>
          <a:lstStyle/>
          <a:p>
            <a:r>
              <a:rPr lang="en-US" smtClean="0"/>
              <a:t>Kiểu dữ liệu có cấu trúc (Structured Data Type): là kiểu dữ liệu mà giá trị của nó là sự kết hợp các giá trị khác.</a:t>
            </a:r>
          </a:p>
          <a:p>
            <a:r>
              <a:rPr lang="en-US" smtClean="0"/>
              <a:t>Ví dụ:</a:t>
            </a:r>
          </a:p>
          <a:p>
            <a:pPr lvl="1"/>
            <a:r>
              <a:rPr lang="en-US" smtClean="0"/>
              <a:t>Kiểu dữ liệu có cấu trúc gồm các giá trị giao dịch của một phiên giao dịch (chứng khoán).</a:t>
            </a:r>
          </a:p>
          <a:p>
            <a:pPr lvl="1"/>
            <a:r>
              <a:rPr lang="en-US" smtClean="0"/>
              <a:t>Kiểu dữ liệu mô tả lí lịch sinh viên.</a:t>
            </a:r>
          </a:p>
          <a:p>
            <a:pPr lvl="1"/>
            <a:r>
              <a:rPr lang="en-US" smtClean="0"/>
              <a:t>…</a:t>
            </a:r>
          </a:p>
          <a:p>
            <a:r>
              <a:rPr lang="en-US" smtClean="0"/>
              <a:t>Còn được gọi là </a:t>
            </a:r>
            <a:r>
              <a:rPr lang="en-US" i="1" smtClean="0"/>
              <a:t>kiểu dữ liệu tổ hợp</a:t>
            </a:r>
            <a:r>
              <a:rPr lang="en-US" smtClean="0"/>
              <a:t>.</a:t>
            </a: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 trừu tượng</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12</a:t>
            </a:fld>
            <a:endParaRPr lang="en-US"/>
          </a:p>
        </p:txBody>
      </p:sp>
      <p:sp>
        <p:nvSpPr>
          <p:cNvPr id="6" name="Content Placeholder 5"/>
          <p:cNvSpPr>
            <a:spLocks noGrp="1"/>
          </p:cNvSpPr>
          <p:nvPr>
            <p:ph sz="quarter" idx="1"/>
          </p:nvPr>
        </p:nvSpPr>
        <p:spPr/>
        <p:txBody>
          <a:bodyPr/>
          <a:lstStyle/>
          <a:p>
            <a:r>
              <a:rPr lang="en-US" smtClean="0"/>
              <a:t>Kiểu dữ liệu trừu tượng (abstract data type - ADT) là một mô hình toán kết hợp với các phép toán trên mô hình này.</a:t>
            </a:r>
          </a:p>
          <a:p>
            <a:pPr lvl="1"/>
            <a:r>
              <a:rPr lang="en-US" smtClean="0"/>
              <a:t>ADT là sự trừu tượng các kiểu dữ liệu cơ bản (nguyên, thực,..) và các thủ tục là sự trừu tượng các phép toán nguyên thủy (+, -, …).</a:t>
            </a:r>
          </a:p>
          <a:p>
            <a:pPr lvl="1"/>
            <a:r>
              <a:rPr lang="en-US" smtClean="0"/>
              <a:t>Có thể xem ADT tương đương với khái niệm </a:t>
            </a:r>
            <a:r>
              <a:rPr lang="en-US" i="1" smtClean="0"/>
              <a:t>mô hình dữ liệu</a:t>
            </a:r>
            <a:r>
              <a:rPr lang="en-US" smtClean="0"/>
              <a:t> áp dụng trong lập trình.</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dữ liệu</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13</a:t>
            </a:fld>
            <a:endParaRPr lang="en-US"/>
          </a:p>
        </p:txBody>
      </p:sp>
      <p:sp>
        <p:nvSpPr>
          <p:cNvPr id="5" name="Content Placeholder 4"/>
          <p:cNvSpPr>
            <a:spLocks noGrp="1"/>
          </p:cNvSpPr>
          <p:nvPr>
            <p:ph sz="quarter" idx="1"/>
          </p:nvPr>
        </p:nvSpPr>
        <p:spPr/>
        <p:txBody>
          <a:bodyPr>
            <a:normAutofit fontScale="92500"/>
          </a:bodyPr>
          <a:lstStyle/>
          <a:p>
            <a:r>
              <a:rPr lang="en-US" smtClean="0"/>
              <a:t>Cấu trúc dữ liệu là các thành phần của ngôn ngữ lập trình dùng để biểu diễn các mô hình dữ liệu. </a:t>
            </a:r>
          </a:p>
          <a:p>
            <a:pPr lvl="1"/>
            <a:r>
              <a:rPr lang="en-US" smtClean="0"/>
              <a:t>Ví dụ mảng (array), tập tin (file), danh sách liên kết (linked list), cây nhị phân,…</a:t>
            </a:r>
          </a:p>
          <a:p>
            <a:endParaRPr lang="en-US" smtClean="0"/>
          </a:p>
          <a:p>
            <a:r>
              <a:rPr lang="en-US" smtClean="0"/>
              <a:t>Các cấu trúc dữ liệu được chọn phải có khả năng biểu diễn được tập input và output của bài toán cần giải. Hơn nữa, phải phù hợp với các thao tác của thuật toán và cài đặt được bằng ngôn ngữ lập trình đã được lựa chọn.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dữ liệu và Cấu trúc dữ liệu</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14</a:t>
            </a:fld>
            <a:endParaRPr lang="en-US"/>
          </a:p>
        </p:txBody>
      </p:sp>
      <p:sp>
        <p:nvSpPr>
          <p:cNvPr id="5" name="Content Placeholder 4"/>
          <p:cNvSpPr>
            <a:spLocks noGrp="1"/>
          </p:cNvSpPr>
          <p:nvPr>
            <p:ph sz="quarter" idx="1"/>
          </p:nvPr>
        </p:nvSpPr>
        <p:spPr/>
        <p:txBody>
          <a:bodyPr>
            <a:normAutofit/>
          </a:bodyPr>
          <a:lstStyle/>
          <a:p>
            <a:r>
              <a:rPr lang="en-US" smtClean="0"/>
              <a:t>Mặc dù tên nghe có vẻ giống nhau, “danh sách” và “danh sách liên kết” là những khái niệm khác nhau. </a:t>
            </a:r>
          </a:p>
          <a:p>
            <a:pPr lvl="1"/>
            <a:r>
              <a:rPr lang="en-US" smtClean="0"/>
              <a:t>Danh sách là mô hình dữ liệu.</a:t>
            </a:r>
          </a:p>
          <a:p>
            <a:pPr lvl="1"/>
            <a:r>
              <a:rPr lang="en-US" smtClean="0"/>
              <a:t>Danh sách liên kết là một cấu trúc dữ liệu.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trình</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15</a:t>
            </a:fld>
            <a:endParaRPr lang="en-US"/>
          </a:p>
        </p:txBody>
      </p:sp>
      <p:sp>
        <p:nvSpPr>
          <p:cNvPr id="5" name="Content Placeholder 4"/>
          <p:cNvSpPr>
            <a:spLocks noGrp="1"/>
          </p:cNvSpPr>
          <p:nvPr>
            <p:ph sz="quarter" idx="1"/>
          </p:nvPr>
        </p:nvSpPr>
        <p:spPr/>
        <p:txBody>
          <a:bodyPr/>
          <a:lstStyle/>
          <a:p>
            <a:endParaRPr lang="en-GB"/>
          </a:p>
        </p:txBody>
      </p:sp>
      <p:grpSp>
        <p:nvGrpSpPr>
          <p:cNvPr id="6" name="Group 5"/>
          <p:cNvGrpSpPr/>
          <p:nvPr/>
        </p:nvGrpSpPr>
        <p:grpSpPr>
          <a:xfrm>
            <a:off x="533400" y="3276600"/>
            <a:ext cx="1834381" cy="1834381"/>
            <a:chOff x="1383" y="1574390"/>
            <a:chExt cx="1834381" cy="1834381"/>
          </a:xfrm>
          <a:scene3d>
            <a:camera prst="orthographicFront">
              <a:rot lat="0" lon="0" rev="0"/>
            </a:camera>
            <a:lightRig rig="contrasting" dir="t">
              <a:rot lat="0" lon="0" rev="1200000"/>
            </a:lightRig>
          </a:scene3d>
        </p:grpSpPr>
        <p:sp>
          <p:nvSpPr>
            <p:cNvPr id="19" name="Oval 18"/>
            <p:cNvSpPr/>
            <p:nvPr/>
          </p:nvSpPr>
          <p:spPr>
            <a:xfrm>
              <a:off x="1383" y="1574390"/>
              <a:ext cx="1834381" cy="1834381"/>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0" name="Oval 4"/>
            <p:cNvSpPr/>
            <p:nvPr/>
          </p:nvSpPr>
          <p:spPr>
            <a:xfrm>
              <a:off x="270022" y="1843029"/>
              <a:ext cx="1297103" cy="129710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smtClean="0">
                  <a:latin typeface="Arial" pitchFamily="34" charset="0"/>
                  <a:cs typeface="Arial" pitchFamily="34" charset="0"/>
                </a:rPr>
                <a:t>Cấu trúc dữ liệu</a:t>
              </a:r>
              <a:endParaRPr lang="en-GB" sz="2600" kern="1200">
                <a:latin typeface="Arial" pitchFamily="34" charset="0"/>
                <a:cs typeface="Arial" pitchFamily="34" charset="0"/>
              </a:endParaRPr>
            </a:p>
          </p:txBody>
        </p:sp>
      </p:grpSp>
      <p:grpSp>
        <p:nvGrpSpPr>
          <p:cNvPr id="7" name="Group 6"/>
          <p:cNvGrpSpPr/>
          <p:nvPr/>
        </p:nvGrpSpPr>
        <p:grpSpPr>
          <a:xfrm>
            <a:off x="2516733" y="3661820"/>
            <a:ext cx="1063941" cy="1063941"/>
            <a:chOff x="1984716" y="1959610"/>
            <a:chExt cx="1063941" cy="1063941"/>
          </a:xfrm>
          <a:scene3d>
            <a:camera prst="orthographicFront">
              <a:rot lat="0" lon="0" rev="0"/>
            </a:camera>
            <a:lightRig rig="contrasting" dir="t">
              <a:rot lat="0" lon="0" rev="1200000"/>
            </a:lightRig>
          </a:scene3d>
        </p:grpSpPr>
        <p:sp>
          <p:nvSpPr>
            <p:cNvPr id="17" name="Plus 16"/>
            <p:cNvSpPr/>
            <p:nvPr/>
          </p:nvSpPr>
          <p:spPr>
            <a:xfrm>
              <a:off x="1984716" y="1959610"/>
              <a:ext cx="1063941" cy="1063941"/>
            </a:xfrm>
            <a:prstGeom prst="mathPlus">
              <a:avLst/>
            </a:prstGeom>
            <a:sp3d z="-182000" contourW="19050" prstMaterial="metal">
              <a:bevelT w="88900" h="203200"/>
              <a:bevelB w="165100" h="254000"/>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Plus 6"/>
            <p:cNvSpPr/>
            <p:nvPr/>
          </p:nvSpPr>
          <p:spPr>
            <a:xfrm>
              <a:off x="2125741" y="2366461"/>
              <a:ext cx="781891" cy="250239"/>
            </a:xfrm>
            <a:prstGeom prst="rect">
              <a:avLst/>
            </a:prstGeom>
            <a:sp3d z="-182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GB" sz="1700" kern="1200"/>
            </a:p>
          </p:txBody>
        </p:sp>
      </p:grpSp>
      <p:grpSp>
        <p:nvGrpSpPr>
          <p:cNvPr id="8" name="Group 7"/>
          <p:cNvGrpSpPr/>
          <p:nvPr/>
        </p:nvGrpSpPr>
        <p:grpSpPr>
          <a:xfrm>
            <a:off x="3729626" y="3276600"/>
            <a:ext cx="1834381" cy="1834381"/>
            <a:chOff x="3197609" y="1574390"/>
            <a:chExt cx="1834381" cy="1834381"/>
          </a:xfrm>
          <a:scene3d>
            <a:camera prst="orthographicFront">
              <a:rot lat="0" lon="0" rev="0"/>
            </a:camera>
            <a:lightRig rig="contrasting" dir="t">
              <a:rot lat="0" lon="0" rev="1200000"/>
            </a:lightRig>
          </a:scene3d>
        </p:grpSpPr>
        <p:sp>
          <p:nvSpPr>
            <p:cNvPr id="15" name="Oval 14"/>
            <p:cNvSpPr/>
            <p:nvPr/>
          </p:nvSpPr>
          <p:spPr>
            <a:xfrm>
              <a:off x="3197609" y="1574390"/>
              <a:ext cx="1834381" cy="1834381"/>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6" name="Oval 8"/>
            <p:cNvSpPr/>
            <p:nvPr/>
          </p:nvSpPr>
          <p:spPr>
            <a:xfrm>
              <a:off x="3466248" y="1843029"/>
              <a:ext cx="1297103" cy="129710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smtClean="0">
                  <a:latin typeface="Arial" pitchFamily="34" charset="0"/>
                  <a:cs typeface="Arial" pitchFamily="34" charset="0"/>
                </a:rPr>
                <a:t>Giải thuật</a:t>
              </a:r>
              <a:endParaRPr lang="en-GB" sz="2600" kern="1200">
                <a:latin typeface="Arial" pitchFamily="34" charset="0"/>
                <a:cs typeface="Arial" pitchFamily="34" charset="0"/>
              </a:endParaRPr>
            </a:p>
          </p:txBody>
        </p:sp>
      </p:grpSp>
      <p:grpSp>
        <p:nvGrpSpPr>
          <p:cNvPr id="9" name="Group 8"/>
          <p:cNvGrpSpPr/>
          <p:nvPr/>
        </p:nvGrpSpPr>
        <p:grpSpPr>
          <a:xfrm>
            <a:off x="5712959" y="3661820"/>
            <a:ext cx="1063941" cy="1063941"/>
            <a:chOff x="5180942" y="1959610"/>
            <a:chExt cx="1063941" cy="1063941"/>
          </a:xfrm>
          <a:scene3d>
            <a:camera prst="orthographicFront">
              <a:rot lat="0" lon="0" rev="0"/>
            </a:camera>
            <a:lightRig rig="contrasting" dir="t">
              <a:rot lat="0" lon="0" rev="1200000"/>
            </a:lightRig>
          </a:scene3d>
        </p:grpSpPr>
        <p:sp>
          <p:nvSpPr>
            <p:cNvPr id="13" name="Equal 12"/>
            <p:cNvSpPr/>
            <p:nvPr/>
          </p:nvSpPr>
          <p:spPr>
            <a:xfrm>
              <a:off x="5180942" y="1959610"/>
              <a:ext cx="1063941" cy="1063941"/>
            </a:xfrm>
            <a:prstGeom prst="mathEqual">
              <a:avLst/>
            </a:prstGeom>
            <a:sp3d z="-182000" contourW="19050" prstMaterial="metal">
              <a:bevelT w="88900" h="203200"/>
              <a:bevelB w="165100" h="254000"/>
            </a:sp3d>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Equal 10"/>
            <p:cNvSpPr/>
            <p:nvPr/>
          </p:nvSpPr>
          <p:spPr>
            <a:xfrm>
              <a:off x="5321967" y="2178782"/>
              <a:ext cx="781891" cy="625597"/>
            </a:xfrm>
            <a:prstGeom prst="rect">
              <a:avLst/>
            </a:prstGeom>
            <a:sp3d z="-182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GB" sz="2400" kern="1200"/>
            </a:p>
          </p:txBody>
        </p:sp>
      </p:grpSp>
      <p:grpSp>
        <p:nvGrpSpPr>
          <p:cNvPr id="10" name="Group 9"/>
          <p:cNvGrpSpPr/>
          <p:nvPr/>
        </p:nvGrpSpPr>
        <p:grpSpPr>
          <a:xfrm>
            <a:off x="6925852" y="3276600"/>
            <a:ext cx="1834381" cy="1834381"/>
            <a:chOff x="6393835" y="1574390"/>
            <a:chExt cx="1834381" cy="1834381"/>
          </a:xfrm>
          <a:scene3d>
            <a:camera prst="orthographicFront">
              <a:rot lat="0" lon="0" rev="0"/>
            </a:camera>
            <a:lightRig rig="contrasting" dir="t">
              <a:rot lat="0" lon="0" rev="1200000"/>
            </a:lightRig>
          </a:scene3d>
        </p:grpSpPr>
        <p:sp>
          <p:nvSpPr>
            <p:cNvPr id="11" name="Oval 10"/>
            <p:cNvSpPr/>
            <p:nvPr/>
          </p:nvSpPr>
          <p:spPr>
            <a:xfrm>
              <a:off x="6393835" y="1574390"/>
              <a:ext cx="1834381" cy="1834381"/>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Oval 12"/>
            <p:cNvSpPr/>
            <p:nvPr/>
          </p:nvSpPr>
          <p:spPr>
            <a:xfrm>
              <a:off x="6662474" y="1843029"/>
              <a:ext cx="1297103" cy="129710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smtClean="0">
                  <a:latin typeface="Arial" pitchFamily="34" charset="0"/>
                  <a:cs typeface="Arial" pitchFamily="34" charset="0"/>
                </a:rPr>
                <a:t>Chương trình</a:t>
              </a:r>
              <a:endParaRPr lang="en-GB" sz="2600" kern="120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Tiêu chuẩn đánh giá thuật toán</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CE1065D1-78F2-47EF-A9FA-BC8985D40579}" type="slidenum">
              <a:rPr lang="en-GB"/>
              <a:pPr>
                <a:defRPr/>
              </a:pPr>
              <a:t>16</a:t>
            </a:fld>
            <a:endParaRPr lang="en-GB"/>
          </a:p>
        </p:txBody>
      </p:sp>
      <p:sp>
        <p:nvSpPr>
          <p:cNvPr id="8195" name="Content Placeholder 2"/>
          <p:cNvSpPr>
            <a:spLocks noGrp="1"/>
          </p:cNvSpPr>
          <p:nvPr>
            <p:ph sz="quarter" idx="1"/>
          </p:nvPr>
        </p:nvSpPr>
        <p:spPr/>
        <p:txBody>
          <a:bodyPr/>
          <a:lstStyle/>
          <a:p>
            <a:pPr eaLnBrk="1" hangingPunct="1"/>
            <a:r>
              <a:rPr lang="en-US" smtClean="0">
                <a:latin typeface="Arial" charset="0"/>
                <a:cs typeface="Arial" charset="0"/>
              </a:rPr>
              <a:t>Tốc độ thực thi.</a:t>
            </a:r>
          </a:p>
          <a:p>
            <a:pPr eaLnBrk="1" hangingPunct="1"/>
            <a:r>
              <a:rPr lang="en-US" smtClean="0">
                <a:latin typeface="Arial" charset="0"/>
                <a:cs typeface="Arial" charset="0"/>
              </a:rPr>
              <a:t>Tính chính xác.</a:t>
            </a:r>
          </a:p>
          <a:p>
            <a:pPr eaLnBrk="1" hangingPunct="1"/>
            <a:r>
              <a:rPr lang="en-US" smtClean="0">
                <a:latin typeface="Arial" charset="0"/>
                <a:cs typeface="Arial" charset="0"/>
              </a:rPr>
              <a:t>Đơn giản, dễ hiểu, dễ bảo trì.</a:t>
            </a:r>
          </a:p>
          <a:p>
            <a:pPr eaLnBrk="1" hangingPunct="1"/>
            <a:r>
              <a:rPr lang="en-US" smtClean="0">
                <a:latin typeface="Arial" charset="0"/>
                <a:cs typeface="Arial" charset="0"/>
              </a:rPr>
              <a:t>Mức phổ dụng</a:t>
            </a:r>
          </a:p>
          <a:p>
            <a:pPr eaLnBrk="1" hangingPunct="1"/>
            <a:r>
              <a:rPr lang="en-US" smtClean="0">
                <a:latin typeface="Arial" charset="0"/>
                <a:cs typeface="Arial" charset="0"/>
              </a:rPr>
              <a:t>…</a:t>
            </a:r>
          </a:p>
          <a:p>
            <a:pPr eaLnBrk="1" hangingPunct="1"/>
            <a:endParaRPr lang="en-GB" smtClean="0">
              <a:latin typeface="Arial" charset="0"/>
              <a:cs typeface="Arial" charset="0"/>
            </a:endParaRPr>
          </a:p>
        </p:txBody>
      </p:sp>
      <p:pic>
        <p:nvPicPr>
          <p:cNvPr id="8200" name="Picture 2"/>
          <p:cNvPicPr>
            <a:picLocks noChangeAspect="1" noChangeArrowheads="1"/>
          </p:cNvPicPr>
          <p:nvPr/>
        </p:nvPicPr>
        <p:blipFill>
          <a:blip r:embed="rId3" cstate="print"/>
          <a:srcRect/>
          <a:stretch>
            <a:fillRect/>
          </a:stretch>
        </p:blipFill>
        <p:spPr bwMode="auto">
          <a:xfrm>
            <a:off x="6781800" y="1905000"/>
            <a:ext cx="1676400"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Thời gian giải quyết 1 bài toán?</a:t>
            </a:r>
            <a:endParaRPr lang="en-GB"/>
          </a:p>
        </p:txBody>
      </p:sp>
      <p:sp>
        <p:nvSpPr>
          <p:cNvPr id="5" name="Footer Placeholder 4"/>
          <p:cNvSpPr>
            <a:spLocks noGrp="1"/>
          </p:cNvSpPr>
          <p:nvPr>
            <p:ph type="ftr" sz="quarter" idx="11"/>
          </p:nvPr>
        </p:nvSpPr>
        <p:spPr>
          <a:xfrm>
            <a:off x="609600" y="6248400"/>
            <a:ext cx="5421083" cy="365125"/>
          </a:xfrm>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6C9D8F49-3194-4825-97F6-7F7E456D748A}" type="slidenum">
              <a:rPr lang="en-GB"/>
              <a:pPr>
                <a:defRPr/>
              </a:pPr>
              <a:t>17</a:t>
            </a:fld>
            <a:endParaRPr lang="en-GB"/>
          </a:p>
        </p:txBody>
      </p:sp>
      <p:sp>
        <p:nvSpPr>
          <p:cNvPr id="9219" name="Content Placeholder 2"/>
          <p:cNvSpPr>
            <a:spLocks noGrp="1"/>
          </p:cNvSpPr>
          <p:nvPr>
            <p:ph sz="quarter" idx="1"/>
          </p:nvPr>
        </p:nvSpPr>
        <p:spPr/>
        <p:txBody>
          <a:bodyPr/>
          <a:lstStyle/>
          <a:p>
            <a:pPr eaLnBrk="1" hangingPunct="1"/>
            <a:r>
              <a:rPr lang="en-US" smtClean="0">
                <a:latin typeface="Arial" charset="0"/>
                <a:cs typeface="Arial" charset="0"/>
              </a:rPr>
              <a:t>Thời gian giải quyết một bài toán phụ thuộc vào nhiều yếu tố:</a:t>
            </a:r>
          </a:p>
          <a:p>
            <a:pPr lvl="1" eaLnBrk="1" hangingPunct="1"/>
            <a:r>
              <a:rPr lang="en-US" smtClean="0">
                <a:latin typeface="Arial" charset="0"/>
                <a:cs typeface="Arial" charset="0"/>
              </a:rPr>
              <a:t>Tốc độ thực thi của máy tính (phần cứng lẫn phần mềm).</a:t>
            </a:r>
          </a:p>
          <a:p>
            <a:pPr lvl="1" eaLnBrk="1" hangingPunct="1"/>
            <a:r>
              <a:rPr lang="en-US" smtClean="0">
                <a:latin typeface="Arial" charset="0"/>
                <a:cs typeface="Arial" charset="0"/>
              </a:rPr>
              <a:t>Tài nguyên (ví dụ: bộ nhớ).</a:t>
            </a:r>
          </a:p>
          <a:p>
            <a:pPr lvl="1" eaLnBrk="1" hangingPunct="1"/>
            <a:r>
              <a:rPr lang="en-US" smtClean="0">
                <a:latin typeface="Arial" charset="0"/>
                <a:cs typeface="Arial" charset="0"/>
              </a:rPr>
              <a:t>Thuật toán.</a:t>
            </a:r>
          </a:p>
          <a:p>
            <a:pPr lvl="1" eaLnBrk="1" hangingPunct="1"/>
            <a:endParaRPr lang="en-US" smtClean="0">
              <a:latin typeface="Arial" charset="0"/>
              <a:cs typeface="Arial" charset="0"/>
            </a:endParaRPr>
          </a:p>
          <a:p>
            <a:pPr eaLnBrk="1" hangingPunct="1"/>
            <a:r>
              <a:rPr lang="en-US" smtClean="0">
                <a:latin typeface="Arial" charset="0"/>
                <a:cs typeface="Arial" charset="0"/>
              </a:rPr>
              <a:t>Làm thế nào đánh giá được thời gian thực thi hiệu quả?</a:t>
            </a:r>
          </a:p>
        </p:txBody>
      </p:sp>
      <p:pic>
        <p:nvPicPr>
          <p:cNvPr id="9224" name="Picture 8" descr="bug_red.ico"/>
          <p:cNvPicPr>
            <a:picLocks noChangeAspect="1"/>
          </p:cNvPicPr>
          <p:nvPr/>
        </p:nvPicPr>
        <p:blipFill>
          <a:blip r:embed="rId3" cstate="print"/>
          <a:srcRect/>
          <a:stretch>
            <a:fillRect/>
          </a:stretch>
        </p:blipFill>
        <p:spPr bwMode="auto">
          <a:xfrm>
            <a:off x="533400" y="4876800"/>
            <a:ext cx="4572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z="3000" smtClean="0"/>
              <a:t>Đánh giá thời gian thực thi theo phép toán</a:t>
            </a:r>
            <a:endParaRPr lang="en-GB" sz="3000"/>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E4F27D57-B420-4630-B2A1-96559B8AA9CF}" type="slidenum">
              <a:rPr lang="en-GB"/>
              <a:pPr>
                <a:defRPr/>
              </a:pPr>
              <a:t>18</a:t>
            </a:fld>
            <a:endParaRPr lang="en-GB"/>
          </a:p>
        </p:txBody>
      </p:sp>
      <p:sp>
        <p:nvSpPr>
          <p:cNvPr id="10243" name="Content Placeholder 2"/>
          <p:cNvSpPr>
            <a:spLocks noGrp="1"/>
          </p:cNvSpPr>
          <p:nvPr>
            <p:ph sz="quarter" idx="1"/>
          </p:nvPr>
        </p:nvSpPr>
        <p:spPr/>
        <p:txBody>
          <a:bodyPr>
            <a:normAutofit lnSpcReduction="10000"/>
          </a:bodyPr>
          <a:lstStyle/>
          <a:p>
            <a:pPr eaLnBrk="1" hangingPunct="1">
              <a:lnSpc>
                <a:spcPct val="90000"/>
              </a:lnSpc>
            </a:pPr>
            <a:r>
              <a:rPr lang="en-US" smtClean="0">
                <a:latin typeface="Arial" charset="0"/>
                <a:cs typeface="Arial" charset="0"/>
              </a:rPr>
              <a:t>Đánh giá thời gian thực hiện dựa trên những phép toán quan trọng như:</a:t>
            </a:r>
          </a:p>
          <a:p>
            <a:pPr lvl="1" eaLnBrk="1" hangingPunct="1">
              <a:lnSpc>
                <a:spcPct val="90000"/>
              </a:lnSpc>
            </a:pPr>
            <a:r>
              <a:rPr lang="en-US" smtClean="0">
                <a:latin typeface="Arial" charset="0"/>
                <a:cs typeface="Arial" charset="0"/>
              </a:rPr>
              <a:t>Phép so sánh</a:t>
            </a:r>
          </a:p>
          <a:p>
            <a:pPr lvl="1" eaLnBrk="1" hangingPunct="1">
              <a:lnSpc>
                <a:spcPct val="90000"/>
              </a:lnSpc>
            </a:pPr>
            <a:r>
              <a:rPr lang="en-US" smtClean="0">
                <a:latin typeface="Arial" charset="0"/>
                <a:cs typeface="Arial" charset="0"/>
              </a:rPr>
              <a:t>Phép gán</a:t>
            </a:r>
          </a:p>
          <a:p>
            <a:pPr eaLnBrk="1" hangingPunct="1">
              <a:lnSpc>
                <a:spcPct val="90000"/>
              </a:lnSpc>
            </a:pPr>
            <a:endParaRPr lang="en-US" smtClean="0">
              <a:latin typeface="Arial" charset="0"/>
              <a:cs typeface="Arial" charset="0"/>
            </a:endParaRPr>
          </a:p>
          <a:p>
            <a:pPr eaLnBrk="1" hangingPunct="1">
              <a:lnSpc>
                <a:spcPct val="90000"/>
              </a:lnSpc>
            </a:pPr>
            <a:r>
              <a:rPr lang="en-US" smtClean="0">
                <a:latin typeface="Arial" charset="0"/>
                <a:cs typeface="Arial" charset="0"/>
              </a:rPr>
              <a:t>Đánh giá bằng cách tính số lượng các phép toán quan trọng theo </a:t>
            </a:r>
            <a:r>
              <a:rPr lang="en-US" b="1" smtClean="0">
                <a:latin typeface="Arial" charset="0"/>
                <a:cs typeface="Arial" charset="0"/>
              </a:rPr>
              <a:t>độ lớn của dữ liệu</a:t>
            </a:r>
            <a:r>
              <a:rPr lang="en-US" smtClean="0">
                <a:latin typeface="Arial" charset="0"/>
                <a:cs typeface="Arial" charset="0"/>
              </a:rPr>
              <a:t>.</a:t>
            </a:r>
          </a:p>
          <a:p>
            <a:pPr eaLnBrk="1" hangingPunct="1">
              <a:lnSpc>
                <a:spcPct val="90000"/>
              </a:lnSpc>
            </a:pPr>
            <a:endParaRPr lang="en-US" smtClean="0">
              <a:latin typeface="Arial" charset="0"/>
              <a:cs typeface="Arial" charset="0"/>
            </a:endParaRPr>
          </a:p>
          <a:p>
            <a:pPr eaLnBrk="1" hangingPunct="1">
              <a:lnSpc>
                <a:spcPct val="90000"/>
              </a:lnSpc>
            </a:pPr>
            <a:r>
              <a:rPr lang="en-US" smtClean="0">
                <a:latin typeface="Arial" charset="0"/>
                <a:cs typeface="Arial" charset="0"/>
              </a:rPr>
              <a:t>Từ đó, thời gian thực hiện của một thuật toán có thể được đánh giá theo một hàm phụ thuộc vào độ lớn đầu vào.</a:t>
            </a:r>
            <a:endParaRPr lang="en-GB" smtClean="0">
              <a:latin typeface="Arial" charset="0"/>
              <a:cs typeface="Arial" charset="0"/>
            </a:endParaRPr>
          </a:p>
        </p:txBody>
      </p:sp>
      <p:pic>
        <p:nvPicPr>
          <p:cNvPr id="10248" name="Picture 8" descr="lightbulb_on.ico"/>
          <p:cNvPicPr>
            <a:picLocks noChangeAspect="1"/>
          </p:cNvPicPr>
          <p:nvPr/>
        </p:nvPicPr>
        <p:blipFill>
          <a:blip r:embed="rId2" cstate="print"/>
          <a:srcRect/>
          <a:stretch>
            <a:fillRect/>
          </a:stretch>
        </p:blipFill>
        <p:spPr bwMode="auto">
          <a:xfrm>
            <a:off x="533400" y="4800600"/>
            <a:ext cx="4572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Ví dụ</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506F944E-5260-461C-BC8A-DD64E1353A76}" type="slidenum">
              <a:rPr lang="en-GB"/>
              <a:pPr>
                <a:defRPr/>
              </a:pPr>
              <a:t>19</a:t>
            </a:fld>
            <a:endParaRPr lang="en-GB"/>
          </a:p>
        </p:txBody>
      </p:sp>
      <p:sp>
        <p:nvSpPr>
          <p:cNvPr id="3" name="Content Placeholder 2"/>
          <p:cNvSpPr>
            <a:spLocks noGrp="1"/>
          </p:cNvSpPr>
          <p:nvPr>
            <p:ph sz="quarter" idx="1"/>
          </p:nvPr>
        </p:nvSpPr>
        <p:spPr/>
        <p:txBody>
          <a:bodyPr/>
          <a:lstStyle/>
          <a:p>
            <a:pPr eaLnBrk="1" hangingPunct="1">
              <a:lnSpc>
                <a:spcPct val="80000"/>
              </a:lnSpc>
            </a:pPr>
            <a:r>
              <a:rPr lang="en-US" sz="2600" smtClean="0">
                <a:latin typeface="Comic Sans MS" pitchFamily="66" charset="0"/>
                <a:cs typeface="Courier New" pitchFamily="49" charset="0"/>
              </a:rPr>
              <a:t>Bước 1. Gán tổng = 0. Gán i = 0.</a:t>
            </a:r>
          </a:p>
          <a:p>
            <a:pPr eaLnBrk="1" hangingPunct="1">
              <a:lnSpc>
                <a:spcPct val="80000"/>
              </a:lnSpc>
            </a:pPr>
            <a:r>
              <a:rPr lang="en-US" sz="2600" smtClean="0">
                <a:latin typeface="Comic Sans MS" pitchFamily="66" charset="0"/>
                <a:cs typeface="Courier New" pitchFamily="49" charset="0"/>
              </a:rPr>
              <a:t>Bước 2. </a:t>
            </a:r>
          </a:p>
          <a:p>
            <a:pPr lvl="1" eaLnBrk="1" hangingPunct="1">
              <a:lnSpc>
                <a:spcPct val="80000"/>
              </a:lnSpc>
            </a:pPr>
            <a:r>
              <a:rPr lang="en-US" sz="2600" smtClean="0">
                <a:latin typeface="Comic Sans MS" pitchFamily="66" charset="0"/>
                <a:cs typeface="Courier New" pitchFamily="49" charset="0"/>
              </a:rPr>
              <a:t>Tăng i thêm 1 đơn vị.</a:t>
            </a:r>
          </a:p>
          <a:p>
            <a:pPr lvl="1" eaLnBrk="1" hangingPunct="1">
              <a:lnSpc>
                <a:spcPct val="80000"/>
              </a:lnSpc>
            </a:pPr>
            <a:r>
              <a:rPr lang="en-US" sz="2600" smtClean="0">
                <a:latin typeface="Comic Sans MS" pitchFamily="66" charset="0"/>
                <a:cs typeface="Courier New" pitchFamily="49" charset="0"/>
              </a:rPr>
              <a:t>Gán Tổng = Tổng + i</a:t>
            </a:r>
          </a:p>
          <a:p>
            <a:pPr eaLnBrk="1" hangingPunct="1">
              <a:lnSpc>
                <a:spcPct val="80000"/>
              </a:lnSpc>
            </a:pPr>
            <a:r>
              <a:rPr lang="en-US" sz="2600" smtClean="0">
                <a:latin typeface="Comic Sans MS" pitchFamily="66" charset="0"/>
                <a:cs typeface="Courier New" pitchFamily="49" charset="0"/>
              </a:rPr>
              <a:t>Bước 3. So sánh i với 10</a:t>
            </a:r>
          </a:p>
          <a:p>
            <a:pPr lvl="1" eaLnBrk="1" hangingPunct="1">
              <a:lnSpc>
                <a:spcPct val="80000"/>
              </a:lnSpc>
            </a:pPr>
            <a:r>
              <a:rPr lang="en-US" sz="2600" smtClean="0">
                <a:latin typeface="Comic Sans MS" pitchFamily="66" charset="0"/>
                <a:cs typeface="Courier New" pitchFamily="49" charset="0"/>
              </a:rPr>
              <a:t>Nếu i  &lt; 10, quay lại bước 2.</a:t>
            </a:r>
          </a:p>
          <a:p>
            <a:pPr lvl="1" eaLnBrk="1" hangingPunct="1">
              <a:lnSpc>
                <a:spcPct val="80000"/>
              </a:lnSpc>
            </a:pPr>
            <a:r>
              <a:rPr lang="en-US" sz="2600" smtClean="0">
                <a:latin typeface="Comic Sans MS" pitchFamily="66" charset="0"/>
                <a:cs typeface="Courier New" pitchFamily="49" charset="0"/>
              </a:rPr>
              <a:t>Ngược lại, nếu i ≥ 10, dừng thuật toán.</a:t>
            </a:r>
          </a:p>
          <a:p>
            <a:pPr lvl="1" eaLnBrk="1" hangingPunct="1">
              <a:lnSpc>
                <a:spcPct val="80000"/>
              </a:lnSpc>
              <a:buFont typeface="Arial" charset="0"/>
              <a:buNone/>
            </a:pPr>
            <a:endParaRPr lang="en-US" sz="2600" smtClean="0">
              <a:latin typeface="Arial" charset="0"/>
              <a:cs typeface="Arial" charset="0"/>
            </a:endParaRPr>
          </a:p>
          <a:p>
            <a:pPr eaLnBrk="1" hangingPunct="1">
              <a:lnSpc>
                <a:spcPct val="80000"/>
              </a:lnSpc>
            </a:pPr>
            <a:r>
              <a:rPr lang="en-US" sz="2600" smtClean="0">
                <a:latin typeface="Arial" charset="0"/>
                <a:cs typeface="Arial" charset="0"/>
              </a:rPr>
              <a:t>Số phép gán của thuật toán là bao nhiêu? Số phép so sánh là bao nhiêu?</a:t>
            </a:r>
          </a:p>
          <a:p>
            <a:pPr lvl="1" eaLnBrk="1" hangingPunct="1">
              <a:lnSpc>
                <a:spcPct val="80000"/>
              </a:lnSpc>
            </a:pPr>
            <a:r>
              <a:rPr lang="en-US" sz="2600" smtClean="0">
                <a:latin typeface="Arial" charset="0"/>
                <a:cs typeface="Arial" charset="0"/>
              </a:rPr>
              <a:t>Gán: f(2n + 2), So sánh: f(n)</a:t>
            </a:r>
            <a:endParaRPr lang="en-GB" sz="2600" smtClean="0">
              <a:latin typeface="Arial" charset="0"/>
              <a:cs typeface="Arial" charset="0"/>
            </a:endParaRPr>
          </a:p>
        </p:txBody>
      </p:sp>
      <p:pic>
        <p:nvPicPr>
          <p:cNvPr id="11272" name="Picture 8" descr="bug_red.ico"/>
          <p:cNvPicPr>
            <a:picLocks noChangeAspect="1"/>
          </p:cNvPicPr>
          <p:nvPr/>
        </p:nvPicPr>
        <p:blipFill>
          <a:blip r:embed="rId2" cstate="print"/>
          <a:srcRect/>
          <a:stretch>
            <a:fillRect/>
          </a:stretch>
        </p:blipFill>
        <p:spPr bwMode="auto">
          <a:xfrm>
            <a:off x="533400" y="4724400"/>
            <a:ext cx="457200" cy="45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Tài liệu tham khảo</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C917D01A-57F4-4CCB-B870-BAB3032218B2}" type="slidenum">
              <a:rPr lang="en-GB"/>
              <a:pPr>
                <a:defRPr/>
              </a:pPr>
              <a:t>2</a:t>
            </a:fld>
            <a:endParaRPr lang="en-GB"/>
          </a:p>
        </p:txBody>
      </p:sp>
      <p:sp>
        <p:nvSpPr>
          <p:cNvPr id="6147" name="Content Placeholder 2"/>
          <p:cNvSpPr>
            <a:spLocks noGrp="1"/>
          </p:cNvSpPr>
          <p:nvPr>
            <p:ph sz="quarter" idx="1"/>
          </p:nvPr>
        </p:nvSpPr>
        <p:spPr/>
        <p:txBody>
          <a:bodyPr/>
          <a:lstStyle/>
          <a:p>
            <a:pPr eaLnBrk="1" hangingPunct="1"/>
            <a:r>
              <a:rPr lang="en-US" smtClean="0">
                <a:latin typeface="Arial" charset="0"/>
                <a:cs typeface="Arial" charset="0"/>
              </a:rPr>
              <a:t>Kenneth H.Rosen, </a:t>
            </a:r>
            <a:r>
              <a:rPr lang="en-US" i="1" smtClean="0">
                <a:latin typeface="Arial" charset="0"/>
                <a:cs typeface="Arial" charset="0"/>
              </a:rPr>
              <a:t>Toán rời rạc ứng dụng trong Tin học</a:t>
            </a:r>
            <a:r>
              <a:rPr lang="en-US" smtClean="0">
                <a:latin typeface="Arial" charset="0"/>
                <a:cs typeface="Arial" charset="0"/>
              </a:rPr>
              <a:t>, ltb. 5, nxb. Giáo Dục, 2007, tr. 131 -143.</a:t>
            </a:r>
          </a:p>
          <a:p>
            <a:pPr eaLnBrk="1" hangingPunct="1"/>
            <a:endParaRPr lang="en-US" smtClean="0">
              <a:latin typeface="Arial" charset="0"/>
              <a:cs typeface="Arial" charset="0"/>
            </a:endParaRPr>
          </a:p>
          <a:p>
            <a:pPr eaLnBrk="1" hangingPunct="1"/>
            <a:r>
              <a:rPr lang="en-US" smtClean="0">
                <a:latin typeface="Arial" charset="0"/>
                <a:cs typeface="Arial" charset="0"/>
              </a:rPr>
              <a:t>Mark A. Weiss, </a:t>
            </a:r>
            <a:r>
              <a:rPr lang="en-US" i="1" smtClean="0">
                <a:latin typeface="Arial" charset="0"/>
                <a:cs typeface="Arial" charset="0"/>
              </a:rPr>
              <a:t>Data Structures &amp; Algorithm Analysis in C++</a:t>
            </a:r>
            <a:r>
              <a:rPr lang="en-US" smtClean="0">
                <a:latin typeface="Arial" charset="0"/>
                <a:cs typeface="Arial" charset="0"/>
              </a:rPr>
              <a:t>, 2</a:t>
            </a:r>
            <a:r>
              <a:rPr lang="en-US" baseline="30000" smtClean="0">
                <a:latin typeface="Arial" charset="0"/>
                <a:cs typeface="Arial" charset="0"/>
              </a:rPr>
              <a:t>nd</a:t>
            </a:r>
            <a:r>
              <a:rPr lang="en-US" smtClean="0">
                <a:latin typeface="Arial" charset="0"/>
                <a:cs typeface="Arial" charset="0"/>
              </a:rPr>
              <a:t> edition, Addision Wesley, 1998, p. 41 – 67.</a:t>
            </a:r>
          </a:p>
          <a:p>
            <a:pPr eaLnBrk="1" hangingPunct="1"/>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Độ tăng của hàm</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4C89835F-4CCD-4811-BD15-C8DDCDD67492}" type="slidenum">
              <a:rPr lang="en-GB"/>
              <a:pPr>
                <a:defRPr/>
              </a:pPr>
              <a:t>20</a:t>
            </a:fld>
            <a:endParaRPr lang="en-GB"/>
          </a:p>
        </p:txBody>
      </p:sp>
      <p:sp>
        <p:nvSpPr>
          <p:cNvPr id="12291" name="Content Placeholder 2"/>
          <p:cNvSpPr>
            <a:spLocks noGrp="1"/>
          </p:cNvSpPr>
          <p:nvPr>
            <p:ph sz="quarter" idx="1"/>
          </p:nvPr>
        </p:nvSpPr>
        <p:spPr/>
        <p:txBody>
          <a:bodyPr/>
          <a:lstStyle/>
          <a:p>
            <a:pPr eaLnBrk="1" hangingPunct="1"/>
            <a:r>
              <a:rPr lang="en-US" smtClean="0">
                <a:latin typeface="Arial" charset="0"/>
                <a:cs typeface="Arial" charset="0"/>
              </a:rPr>
              <a:t>Big-O.</a:t>
            </a:r>
          </a:p>
          <a:p>
            <a:pPr eaLnBrk="1" hangingPunct="1"/>
            <a:endParaRPr lang="en-US" smtClean="0">
              <a:latin typeface="Arial" charset="0"/>
              <a:cs typeface="Arial" charset="0"/>
            </a:endParaRPr>
          </a:p>
          <a:p>
            <a:pPr eaLnBrk="1" hangingPunct="1"/>
            <a:r>
              <a:rPr lang="en-US" smtClean="0">
                <a:latin typeface="Arial" charset="0"/>
                <a:cs typeface="Arial" charset="0"/>
              </a:rPr>
              <a:t>Một số kết quả Big-O quan trọng.</a:t>
            </a:r>
          </a:p>
          <a:p>
            <a:pPr eaLnBrk="1" hangingPunct="1"/>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Nguồn gốc lịch sử</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3F08EA96-8813-4C56-B323-FC3990F71FF4}" type="slidenum">
              <a:rPr lang="en-GB"/>
              <a:pPr>
                <a:defRPr/>
              </a:pPr>
              <a:t>21</a:t>
            </a:fld>
            <a:endParaRPr lang="en-GB"/>
          </a:p>
        </p:txBody>
      </p:sp>
      <p:sp>
        <p:nvSpPr>
          <p:cNvPr id="13315" name="Content Placeholder 2"/>
          <p:cNvSpPr>
            <a:spLocks noGrp="1"/>
          </p:cNvSpPr>
          <p:nvPr>
            <p:ph sz="quarter" idx="1"/>
          </p:nvPr>
        </p:nvSpPr>
        <p:spPr/>
        <p:txBody>
          <a:bodyPr>
            <a:normAutofit lnSpcReduction="10000"/>
          </a:bodyPr>
          <a:lstStyle/>
          <a:p>
            <a:pPr eaLnBrk="1" hangingPunct="1">
              <a:lnSpc>
                <a:spcPct val="90000"/>
              </a:lnSpc>
            </a:pPr>
            <a:r>
              <a:rPr lang="en-US" sz="2600" smtClean="0">
                <a:latin typeface="Arial" charset="0"/>
                <a:cs typeface="Arial" charset="0"/>
              </a:rPr>
              <a:t>Khái niệm Big-O lần đầu tiên được đưa ra bởi nhà toán học người Đức Paul Bachmann vào năm 1892.</a:t>
            </a:r>
          </a:p>
          <a:p>
            <a:pPr eaLnBrk="1" hangingPunct="1">
              <a:lnSpc>
                <a:spcPct val="90000"/>
              </a:lnSpc>
            </a:pPr>
            <a:endParaRPr lang="en-US" sz="2600" smtClean="0">
              <a:latin typeface="Arial" charset="0"/>
              <a:cs typeface="Arial" charset="0"/>
            </a:endParaRPr>
          </a:p>
          <a:p>
            <a:pPr eaLnBrk="1" hangingPunct="1">
              <a:lnSpc>
                <a:spcPct val="90000"/>
              </a:lnSpc>
            </a:pPr>
            <a:r>
              <a:rPr lang="en-US" sz="2600" smtClean="0">
                <a:latin typeface="Arial" charset="0"/>
                <a:cs typeface="Arial" charset="0"/>
              </a:rPr>
              <a:t>Big-O được trở nên phổ biến hơn nhờ nhà toán học Landau. Do vậy, Big-O cũng còn được gọi là ký hiệu Landau, hay Bachmann-Landau.</a:t>
            </a:r>
          </a:p>
          <a:p>
            <a:pPr eaLnBrk="1" hangingPunct="1">
              <a:lnSpc>
                <a:spcPct val="90000"/>
              </a:lnSpc>
            </a:pPr>
            <a:endParaRPr lang="en-US" sz="2600" smtClean="0">
              <a:latin typeface="Arial" charset="0"/>
              <a:cs typeface="Arial" charset="0"/>
            </a:endParaRPr>
          </a:p>
          <a:p>
            <a:pPr eaLnBrk="1" hangingPunct="1">
              <a:lnSpc>
                <a:spcPct val="90000"/>
              </a:lnSpc>
            </a:pPr>
            <a:r>
              <a:rPr lang="en-US" sz="2600" smtClean="0">
                <a:latin typeface="Arial" charset="0"/>
                <a:cs typeface="Arial" charset="0"/>
              </a:rPr>
              <a:t>Donald Knuth được xem là người đầu tiên truyền bá khái niệm Big-O trong tin học từ những năm 1970. Ông cũng là người đưa ra các khái niệm Big-Omega và Big-Theta.</a:t>
            </a:r>
          </a:p>
          <a:p>
            <a:pPr eaLnBrk="1" hangingPunct="1">
              <a:lnSpc>
                <a:spcPct val="90000"/>
              </a:lnSpc>
            </a:pPr>
            <a:endParaRPr lang="en-GB" sz="2600" smtClean="0">
              <a:latin typeface="Arial" charset="0"/>
              <a:cs typeface="Arial" charset="0"/>
            </a:endParaRPr>
          </a:p>
        </p:txBody>
      </p:sp>
      <p:pic>
        <p:nvPicPr>
          <p:cNvPr id="13320" name="Picture 7" descr="book_green.ico"/>
          <p:cNvPicPr>
            <a:picLocks noChangeAspect="1"/>
          </p:cNvPicPr>
          <p:nvPr/>
        </p:nvPicPr>
        <p:blipFill>
          <a:blip r:embed="rId3" cstate="print"/>
          <a:srcRect/>
          <a:stretch>
            <a:fillRect/>
          </a:stretch>
        </p:blipFill>
        <p:spPr bwMode="auto">
          <a:xfrm>
            <a:off x="533400" y="1524000"/>
            <a:ext cx="457200" cy="457200"/>
          </a:xfrm>
          <a:prstGeom prst="rect">
            <a:avLst/>
          </a:prstGeom>
          <a:noFill/>
          <a:ln w="9525">
            <a:noFill/>
            <a:miter lim="800000"/>
            <a:headEnd/>
            <a:tailEnd/>
          </a:ln>
        </p:spPr>
      </p:pic>
      <p:pic>
        <p:nvPicPr>
          <p:cNvPr id="13321" name="Picture 9" descr="book_green.ico"/>
          <p:cNvPicPr>
            <a:picLocks noChangeAspect="1"/>
          </p:cNvPicPr>
          <p:nvPr/>
        </p:nvPicPr>
        <p:blipFill>
          <a:blip r:embed="rId3" cstate="print"/>
          <a:srcRect/>
          <a:stretch>
            <a:fillRect/>
          </a:stretch>
        </p:blipFill>
        <p:spPr bwMode="auto">
          <a:xfrm>
            <a:off x="533400" y="2971800"/>
            <a:ext cx="457200" cy="457200"/>
          </a:xfrm>
          <a:prstGeom prst="rect">
            <a:avLst/>
          </a:prstGeom>
          <a:noFill/>
          <a:ln w="9525">
            <a:noFill/>
            <a:miter lim="800000"/>
            <a:headEnd/>
            <a:tailEnd/>
          </a:ln>
        </p:spPr>
      </p:pic>
      <p:pic>
        <p:nvPicPr>
          <p:cNvPr id="13322" name="Picture 10" descr="book_green.ico"/>
          <p:cNvPicPr>
            <a:picLocks noChangeAspect="1"/>
          </p:cNvPicPr>
          <p:nvPr/>
        </p:nvPicPr>
        <p:blipFill>
          <a:blip r:embed="rId3" cstate="print"/>
          <a:srcRect/>
          <a:stretch>
            <a:fillRect/>
          </a:stretch>
        </p:blipFill>
        <p:spPr bwMode="auto">
          <a:xfrm>
            <a:off x="533400" y="4419600"/>
            <a:ext cx="4572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Định nghĩa toán học của Big-O</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5525D3AE-7EB4-44DD-A4E1-4346CB6679B8}" type="slidenum">
              <a:rPr lang="en-GB"/>
              <a:pPr>
                <a:defRPr/>
              </a:pPr>
              <a:t>22</a:t>
            </a:fld>
            <a:endParaRPr lang="en-GB"/>
          </a:p>
        </p:txBody>
      </p:sp>
      <p:sp>
        <p:nvSpPr>
          <p:cNvPr id="3" name="Content Placeholder 2"/>
          <p:cNvSpPr>
            <a:spLocks noGrp="1"/>
          </p:cNvSpPr>
          <p:nvPr>
            <p:ph sz="quarter" idx="1"/>
          </p:nvPr>
        </p:nvSpPr>
        <p:spPr/>
        <p:style>
          <a:lnRef idx="1">
            <a:schemeClr val="accent1"/>
          </a:lnRef>
          <a:fillRef idx="2">
            <a:schemeClr val="accent1"/>
          </a:fillRef>
          <a:effectRef idx="1">
            <a:schemeClr val="accent1"/>
          </a:effectRef>
          <a:fontRef idx="minor">
            <a:schemeClr val="dk1"/>
          </a:fontRef>
        </p:style>
        <p:txBody>
          <a:bodyPr>
            <a:normAutofit/>
          </a:bodyPr>
          <a:lstStyle/>
          <a:p>
            <a:pPr eaLnBrk="1" hangingPunct="1">
              <a:defRPr/>
            </a:pPr>
            <a:r>
              <a:rPr lang="en-US" i="1" smtClean="0">
                <a:solidFill>
                  <a:srgbClr val="000000"/>
                </a:solidFill>
                <a:latin typeface="Arial" charset="0"/>
                <a:cs typeface="Arial" charset="0"/>
              </a:rPr>
              <a:t>Cho f và g là hai hàm số từ tập các số nguyên hoặc số thực đến số thực. Ta nói f(x) là O(g(x)) nếu tồn tại hằng số </a:t>
            </a:r>
            <a:r>
              <a:rPr lang="en-US" i="1" smtClean="0">
                <a:solidFill>
                  <a:schemeClr val="accent6">
                    <a:lumMod val="75000"/>
                  </a:schemeClr>
                </a:solidFill>
                <a:latin typeface="Arial" charset="0"/>
                <a:cs typeface="Arial" charset="0"/>
              </a:rPr>
              <a:t>C</a:t>
            </a:r>
            <a:r>
              <a:rPr lang="en-US" i="1" smtClean="0">
                <a:solidFill>
                  <a:srgbClr val="000000"/>
                </a:solidFill>
                <a:latin typeface="Arial" charset="0"/>
                <a:cs typeface="Arial" charset="0"/>
              </a:rPr>
              <a:t> và </a:t>
            </a:r>
            <a:r>
              <a:rPr lang="en-US" i="1" smtClean="0">
                <a:solidFill>
                  <a:schemeClr val="accent6">
                    <a:lumMod val="75000"/>
                  </a:schemeClr>
                </a:solidFill>
                <a:latin typeface="Arial" charset="0"/>
                <a:cs typeface="Arial" charset="0"/>
              </a:rPr>
              <a:t>k</a:t>
            </a:r>
            <a:r>
              <a:rPr lang="en-US" i="1" smtClean="0">
                <a:solidFill>
                  <a:srgbClr val="000000"/>
                </a:solidFill>
                <a:latin typeface="Arial" charset="0"/>
                <a:cs typeface="Arial" charset="0"/>
              </a:rPr>
              <a:t> sao cho:</a:t>
            </a:r>
          </a:p>
          <a:p>
            <a:pPr algn="ctr" eaLnBrk="1" hangingPunct="1">
              <a:buFont typeface="Arial" charset="0"/>
              <a:buNone/>
              <a:defRPr/>
            </a:pPr>
            <a:r>
              <a:rPr lang="en-US" i="1" smtClean="0">
                <a:solidFill>
                  <a:srgbClr val="000000"/>
                </a:solidFill>
                <a:latin typeface="Arial" charset="0"/>
                <a:cs typeface="Arial" charset="0"/>
              </a:rPr>
              <a:t>	|f(x)| ≤ C |g(x)| </a:t>
            </a:r>
            <a:r>
              <a:rPr lang="en-US" i="1" smtClean="0">
                <a:solidFill>
                  <a:schemeClr val="accent6">
                    <a:lumMod val="75000"/>
                  </a:schemeClr>
                </a:solidFill>
                <a:latin typeface="Arial" charset="0"/>
                <a:cs typeface="Arial" charset="0"/>
              </a:rPr>
              <a:t>với mọi x &gt; k</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Định nghĩa toán học của Big-O</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5525D3AE-7EB4-44DD-A4E1-4346CB6679B8}" type="slidenum">
              <a:rPr lang="en-GB"/>
              <a:pPr>
                <a:defRPr/>
              </a:pPr>
              <a:t>23</a:t>
            </a:fld>
            <a:endParaRPr lang="en-GB"/>
          </a:p>
        </p:txBody>
      </p:sp>
      <p:sp>
        <p:nvSpPr>
          <p:cNvPr id="3" name="Content Placeholder 2"/>
          <p:cNvSpPr>
            <a:spLocks noGrp="1"/>
          </p:cNvSpPr>
          <p:nvPr>
            <p:ph sz="quarter" idx="1"/>
          </p:nvPr>
        </p:nvSpPr>
        <p:spPr/>
        <p:style>
          <a:lnRef idx="1">
            <a:schemeClr val="accent1"/>
          </a:lnRef>
          <a:fillRef idx="2">
            <a:schemeClr val="accent1"/>
          </a:fillRef>
          <a:effectRef idx="1">
            <a:schemeClr val="accent1"/>
          </a:effectRef>
          <a:fontRef idx="minor">
            <a:schemeClr val="dk1"/>
          </a:fontRef>
        </p:style>
        <p:txBody>
          <a:bodyPr>
            <a:normAutofit/>
          </a:bodyPr>
          <a:lstStyle/>
          <a:p>
            <a:pPr eaLnBrk="1" hangingPunct="1">
              <a:defRPr/>
            </a:pPr>
            <a:r>
              <a:rPr lang="en-US" i="1" smtClean="0">
                <a:solidFill>
                  <a:srgbClr val="000000"/>
                </a:solidFill>
                <a:latin typeface="Arial" charset="0"/>
                <a:cs typeface="Arial" charset="0"/>
              </a:rPr>
              <a:t>Cho f và g là hai hàm số từ tập các số nguyên hoặc số thực đến số thực. Ta nói f(x) là O(g(x)) nếu tồn tại hằng số </a:t>
            </a:r>
            <a:r>
              <a:rPr lang="en-US" i="1" smtClean="0">
                <a:solidFill>
                  <a:schemeClr val="accent6">
                    <a:lumMod val="75000"/>
                  </a:schemeClr>
                </a:solidFill>
                <a:latin typeface="Arial" charset="0"/>
                <a:cs typeface="Arial" charset="0"/>
              </a:rPr>
              <a:t>C</a:t>
            </a:r>
            <a:r>
              <a:rPr lang="en-US" i="1" smtClean="0">
                <a:solidFill>
                  <a:srgbClr val="000000"/>
                </a:solidFill>
                <a:latin typeface="Arial" charset="0"/>
                <a:cs typeface="Arial" charset="0"/>
              </a:rPr>
              <a:t> và </a:t>
            </a:r>
            <a:r>
              <a:rPr lang="en-US" i="1" smtClean="0">
                <a:solidFill>
                  <a:schemeClr val="accent6">
                    <a:lumMod val="75000"/>
                  </a:schemeClr>
                </a:solidFill>
                <a:latin typeface="Arial" charset="0"/>
                <a:cs typeface="Arial" charset="0"/>
              </a:rPr>
              <a:t>k</a:t>
            </a:r>
            <a:r>
              <a:rPr lang="en-US" i="1" smtClean="0">
                <a:solidFill>
                  <a:srgbClr val="000000"/>
                </a:solidFill>
                <a:latin typeface="Arial" charset="0"/>
                <a:cs typeface="Arial" charset="0"/>
              </a:rPr>
              <a:t> sao cho:</a:t>
            </a:r>
          </a:p>
          <a:p>
            <a:pPr algn="ctr" eaLnBrk="1" hangingPunct="1">
              <a:buFont typeface="Arial" charset="0"/>
              <a:buNone/>
              <a:defRPr/>
            </a:pPr>
            <a:r>
              <a:rPr lang="en-US" i="1" smtClean="0">
                <a:solidFill>
                  <a:srgbClr val="000000"/>
                </a:solidFill>
                <a:latin typeface="Arial" charset="0"/>
                <a:cs typeface="Arial" charset="0"/>
              </a:rPr>
              <a:t>	|f(x)| ≤ C |g(x)| </a:t>
            </a:r>
            <a:r>
              <a:rPr lang="en-US" i="1" smtClean="0">
                <a:solidFill>
                  <a:schemeClr val="accent6">
                    <a:lumMod val="75000"/>
                  </a:schemeClr>
                </a:solidFill>
                <a:latin typeface="Arial" charset="0"/>
                <a:cs typeface="Arial" charset="0"/>
              </a:rPr>
              <a:t>với mọi x &gt; k</a:t>
            </a:r>
          </a:p>
        </p:txBody>
      </p:sp>
      <p:sp>
        <p:nvSpPr>
          <p:cNvPr id="9" name="Content Placeholder 2"/>
          <p:cNvSpPr txBox="1">
            <a:spLocks/>
          </p:cNvSpPr>
          <p:nvPr/>
        </p:nvSpPr>
        <p:spPr>
          <a:xfrm>
            <a:off x="609600" y="3886200"/>
            <a:ext cx="8229600" cy="2286000"/>
          </a:xfrm>
          <a:prstGeom prst="rect">
            <a:avLst/>
          </a:prstGeom>
        </p:spPr>
        <p:txBody>
          <a:bodyPr>
            <a:normAutofit/>
          </a:bodyPr>
          <a:lstStyle/>
          <a:p>
            <a:pPr marL="342900" indent="-342900" fontAlgn="auto">
              <a:spcBef>
                <a:spcPct val="20000"/>
              </a:spcBef>
              <a:spcAft>
                <a:spcPts val="0"/>
              </a:spcAft>
              <a:buFont typeface="Arial" pitchFamily="34" charset="0"/>
              <a:buChar char="•"/>
              <a:defRPr/>
            </a:pPr>
            <a:r>
              <a:rPr lang="en-US" sz="2800">
                <a:latin typeface="Arial" pitchFamily="34" charset="0"/>
                <a:cs typeface="Arial" pitchFamily="34" charset="0"/>
              </a:rPr>
              <a:t>Ví dụ, hàm f(x) = x</a:t>
            </a:r>
            <a:r>
              <a:rPr lang="en-US" sz="2800" baseline="30000">
                <a:latin typeface="Arial" pitchFamily="34" charset="0"/>
                <a:cs typeface="Arial" pitchFamily="34" charset="0"/>
              </a:rPr>
              <a:t>2</a:t>
            </a:r>
            <a:r>
              <a:rPr lang="en-US" sz="2800">
                <a:latin typeface="Arial" pitchFamily="34" charset="0"/>
                <a:cs typeface="Arial" pitchFamily="34" charset="0"/>
              </a:rPr>
              <a:t> + 3x + 2 là O(x</a:t>
            </a:r>
            <a:r>
              <a:rPr lang="en-US" sz="2800" baseline="30000">
                <a:latin typeface="Arial" pitchFamily="34" charset="0"/>
                <a:cs typeface="Arial" pitchFamily="34" charset="0"/>
              </a:rPr>
              <a:t>2</a:t>
            </a:r>
            <a:r>
              <a:rPr lang="en-US" sz="2800">
                <a:latin typeface="Arial" pitchFamily="34" charset="0"/>
                <a:cs typeface="Arial" pitchFamily="34" charset="0"/>
              </a:rPr>
              <a:t>).</a:t>
            </a:r>
          </a:p>
          <a:p>
            <a:pPr marL="342900" indent="-342900" fontAlgn="auto">
              <a:spcBef>
                <a:spcPct val="20000"/>
              </a:spcBef>
              <a:spcAft>
                <a:spcPts val="0"/>
              </a:spcAft>
              <a:defRPr/>
            </a:pPr>
            <a:r>
              <a:rPr lang="en-US" sz="2800">
                <a:latin typeface="Arial" pitchFamily="34" charset="0"/>
                <a:cs typeface="Arial" pitchFamily="34" charset="0"/>
              </a:rPr>
              <a:t>	Thật vậy, khi x &gt; 2 thì x &lt; x</a:t>
            </a:r>
            <a:r>
              <a:rPr lang="en-US" sz="2800" baseline="30000">
                <a:latin typeface="Arial" pitchFamily="34" charset="0"/>
                <a:cs typeface="Arial" pitchFamily="34" charset="0"/>
              </a:rPr>
              <a:t>2</a:t>
            </a:r>
            <a:r>
              <a:rPr lang="en-US" sz="2800">
                <a:latin typeface="Arial" pitchFamily="34" charset="0"/>
                <a:cs typeface="Arial" pitchFamily="34" charset="0"/>
              </a:rPr>
              <a:t> và 2 &lt; 2x</a:t>
            </a:r>
            <a:r>
              <a:rPr lang="en-US" sz="2800" baseline="30000">
                <a:latin typeface="Arial" pitchFamily="34" charset="0"/>
                <a:cs typeface="Arial" pitchFamily="34" charset="0"/>
              </a:rPr>
              <a:t>2</a:t>
            </a:r>
          </a:p>
          <a:p>
            <a:pPr marL="342900" indent="-342900" fontAlgn="auto">
              <a:spcBef>
                <a:spcPct val="20000"/>
              </a:spcBef>
              <a:spcAft>
                <a:spcPts val="0"/>
              </a:spcAft>
              <a:defRPr/>
            </a:pPr>
            <a:r>
              <a:rPr lang="en-US" sz="2800">
                <a:latin typeface="Arial" pitchFamily="34" charset="0"/>
                <a:cs typeface="Arial" pitchFamily="34" charset="0"/>
              </a:rPr>
              <a:t>	Do đó x</a:t>
            </a:r>
            <a:r>
              <a:rPr lang="en-US" sz="2800" baseline="30000">
                <a:latin typeface="Arial" pitchFamily="34" charset="0"/>
                <a:cs typeface="Arial" pitchFamily="34" charset="0"/>
              </a:rPr>
              <a:t>2</a:t>
            </a:r>
            <a:r>
              <a:rPr lang="en-US" sz="2800">
                <a:latin typeface="Arial" pitchFamily="34" charset="0"/>
                <a:cs typeface="Arial" pitchFamily="34" charset="0"/>
              </a:rPr>
              <a:t> + 3x + 2 &lt; 6x</a:t>
            </a:r>
            <a:r>
              <a:rPr lang="en-US" sz="2800" baseline="30000">
                <a:latin typeface="Arial" pitchFamily="34" charset="0"/>
                <a:cs typeface="Arial" pitchFamily="34" charset="0"/>
              </a:rPr>
              <a:t>2</a:t>
            </a:r>
            <a:r>
              <a:rPr lang="en-US" sz="2800">
                <a:latin typeface="Arial" pitchFamily="34" charset="0"/>
                <a:cs typeface="Arial" pitchFamily="34" charset="0"/>
              </a:rPr>
              <a:t>. </a:t>
            </a:r>
          </a:p>
          <a:p>
            <a:pPr marL="342900" indent="-342900" fontAlgn="auto">
              <a:spcBef>
                <a:spcPct val="20000"/>
              </a:spcBef>
              <a:spcAft>
                <a:spcPts val="0"/>
              </a:spcAft>
              <a:defRPr/>
            </a:pPr>
            <a:r>
              <a:rPr lang="en-US" sz="2800">
                <a:latin typeface="Arial" pitchFamily="34" charset="0"/>
                <a:cs typeface="Arial" pitchFamily="34" charset="0"/>
              </a:rPr>
              <a:t>	Nghĩa là </a:t>
            </a:r>
            <a:r>
              <a:rPr lang="en-US" sz="2800" b="1">
                <a:solidFill>
                  <a:schemeClr val="accent6">
                    <a:lumMod val="75000"/>
                  </a:schemeClr>
                </a:solidFill>
                <a:latin typeface="Arial" pitchFamily="34" charset="0"/>
                <a:cs typeface="Arial" pitchFamily="34" charset="0"/>
              </a:rPr>
              <a:t>ta chọn được C = 6 và k = 2</a:t>
            </a:r>
            <a:r>
              <a:rPr lang="en-US" sz="2800">
                <a:latin typeface="Arial" pitchFamily="34" charset="0"/>
                <a:cs typeface="Arial" pitchFamily="34" charset="0"/>
              </a:rPr>
              <a:t>.</a:t>
            </a:r>
            <a:endParaRPr lang="en-US" sz="2800" baseline="3000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Ý nghĩa của Big-O (1)</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F6A69720-8802-4E26-8CBC-C01122D6A9FE}" type="slidenum">
              <a:rPr lang="en-GB"/>
              <a:pPr>
                <a:defRPr/>
              </a:pPr>
              <a:t>24</a:t>
            </a:fld>
            <a:endParaRPr lang="en-GB"/>
          </a:p>
        </p:txBody>
      </p:sp>
      <p:sp>
        <p:nvSpPr>
          <p:cNvPr id="15363" name="Content Placeholder 2"/>
          <p:cNvSpPr>
            <a:spLocks noGrp="1"/>
          </p:cNvSpPr>
          <p:nvPr>
            <p:ph sz="quarter" idx="1"/>
          </p:nvPr>
        </p:nvSpPr>
        <p:spPr/>
        <p:txBody>
          <a:bodyPr/>
          <a:lstStyle/>
          <a:p>
            <a:pPr eaLnBrk="1" hangingPunct="1"/>
            <a:r>
              <a:rPr lang="en-US" smtClean="0">
                <a:latin typeface="Arial" charset="0"/>
                <a:cs typeface="Arial" charset="0"/>
              </a:rPr>
              <a:t>Big-O giúp xác định được </a:t>
            </a:r>
            <a:r>
              <a:rPr lang="en-US" b="1" smtClean="0">
                <a:latin typeface="Arial" charset="0"/>
                <a:cs typeface="Arial" charset="0"/>
              </a:rPr>
              <a:t>mối quan hệ</a:t>
            </a:r>
            <a:r>
              <a:rPr lang="en-US" smtClean="0">
                <a:latin typeface="Arial" charset="0"/>
                <a:cs typeface="Arial" charset="0"/>
              </a:rPr>
              <a:t> giữa f(x) và g(x), trong đó </a:t>
            </a:r>
            <a:r>
              <a:rPr lang="en-US" b="1" smtClean="0">
                <a:latin typeface="Arial" charset="0"/>
                <a:cs typeface="Arial" charset="0"/>
              </a:rPr>
              <a:t>g(x) thường là hàm ta đã biết trước</a:t>
            </a:r>
            <a:r>
              <a:rPr lang="en-US" smtClean="0">
                <a:latin typeface="Arial" charset="0"/>
                <a:cs typeface="Arial" charset="0"/>
              </a:rPr>
              <a:t>. Từ đó ta xác định được sự tăng trưởng của hàm f(x) cần khảo sát.</a:t>
            </a:r>
          </a:p>
          <a:p>
            <a:pPr eaLnBrk="1" hangingPunct="1"/>
            <a:endParaRPr lang="en-US" smtClean="0">
              <a:latin typeface="Arial" charset="0"/>
              <a:cs typeface="Arial" charset="0"/>
            </a:endParaRPr>
          </a:p>
          <a:p>
            <a:pPr eaLnBrk="1" hangingPunct="1"/>
            <a:r>
              <a:rPr lang="en-US" i="1" smtClean="0">
                <a:latin typeface="Arial" charset="0"/>
                <a:cs typeface="Arial" charset="0"/>
              </a:rPr>
              <a:t>C</a:t>
            </a:r>
            <a:r>
              <a:rPr lang="en-US" smtClean="0">
                <a:latin typeface="Arial" charset="0"/>
                <a:cs typeface="Arial" charset="0"/>
              </a:rPr>
              <a:t> và </a:t>
            </a:r>
            <a:r>
              <a:rPr lang="en-US" i="1" smtClean="0">
                <a:latin typeface="Arial" charset="0"/>
                <a:cs typeface="Arial" charset="0"/>
              </a:rPr>
              <a:t>k</a:t>
            </a:r>
            <a:r>
              <a:rPr lang="en-US" smtClean="0">
                <a:latin typeface="Arial" charset="0"/>
                <a:cs typeface="Arial" charset="0"/>
              </a:rPr>
              <a:t> trong định nghĩa của khái niệm Big-O được gọi là </a:t>
            </a:r>
            <a:r>
              <a:rPr lang="en-US" b="1" smtClean="0">
                <a:solidFill>
                  <a:srgbClr val="FF0000"/>
                </a:solidFill>
                <a:latin typeface="Arial" charset="0"/>
                <a:cs typeface="Arial" charset="0"/>
              </a:rPr>
              <a:t>bằng chứng</a:t>
            </a:r>
            <a:r>
              <a:rPr lang="en-US" smtClean="0">
                <a:latin typeface="Arial" charset="0"/>
                <a:cs typeface="Arial" charset="0"/>
              </a:rPr>
              <a:t> của mối quan hệ f(x) là O(g(x)).</a:t>
            </a:r>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Ý nghĩa của Big-O (2)</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85D60CC6-B639-46C7-BCC6-CD458A3B4E03}" type="slidenum">
              <a:rPr lang="en-GB"/>
              <a:pPr>
                <a:defRPr/>
              </a:pPr>
              <a:t>25</a:t>
            </a:fld>
            <a:endParaRPr lang="en-GB"/>
          </a:p>
        </p:txBody>
      </p:sp>
      <p:sp>
        <p:nvSpPr>
          <p:cNvPr id="16387" name="Content Placeholder 2"/>
          <p:cNvSpPr>
            <a:spLocks noGrp="1"/>
          </p:cNvSpPr>
          <p:nvPr>
            <p:ph sz="quarter" idx="1"/>
          </p:nvPr>
        </p:nvSpPr>
        <p:spPr/>
        <p:txBody>
          <a:bodyPr/>
          <a:lstStyle/>
          <a:p>
            <a:pPr eaLnBrk="1" hangingPunct="1"/>
            <a:r>
              <a:rPr lang="en-US" smtClean="0">
                <a:latin typeface="Arial" charset="0"/>
                <a:cs typeface="Arial" charset="0"/>
              </a:rPr>
              <a:t>Big-O phân hoạch được các hàm với các độ tăng khác nhau. Nếu có hai hàm f(x) và g(x) sao cho f(x) là O(g(x)) và g(x) là O(f(x)) thì ta nói hai hàm f(x) và g(x) đó là có </a:t>
            </a:r>
            <a:r>
              <a:rPr lang="en-US" b="1" smtClean="0">
                <a:solidFill>
                  <a:srgbClr val="FF0000"/>
                </a:solidFill>
                <a:latin typeface="Arial" charset="0"/>
                <a:cs typeface="Arial" charset="0"/>
              </a:rPr>
              <a:t>cùng bậc</a:t>
            </a:r>
            <a:r>
              <a:rPr lang="en-US" smtClean="0">
                <a:latin typeface="Arial" charset="0"/>
                <a:cs typeface="Arial" charset="0"/>
              </a:rPr>
              <a:t>.</a:t>
            </a:r>
          </a:p>
          <a:p>
            <a:pPr eaLnBrk="1" hangingPunct="1"/>
            <a:endParaRPr lang="en-US" smtClean="0">
              <a:latin typeface="Arial" charset="0"/>
              <a:cs typeface="Arial" charset="0"/>
            </a:endParaRPr>
          </a:p>
          <a:p>
            <a:pPr eaLnBrk="1" hangingPunct="1"/>
            <a:r>
              <a:rPr lang="en-US" smtClean="0">
                <a:latin typeface="Arial" charset="0"/>
                <a:cs typeface="Arial" charset="0"/>
              </a:rPr>
              <a:t>Ví dụ: f(x) 7x</a:t>
            </a:r>
            <a:r>
              <a:rPr lang="en-US" baseline="30000" smtClean="0">
                <a:latin typeface="Arial" charset="0"/>
                <a:cs typeface="Arial" charset="0"/>
              </a:rPr>
              <a:t>2</a:t>
            </a:r>
            <a:r>
              <a:rPr lang="en-US" smtClean="0">
                <a:latin typeface="Arial" charset="0"/>
                <a:cs typeface="Arial" charset="0"/>
              </a:rPr>
              <a:t> là O(x</a:t>
            </a:r>
            <a:r>
              <a:rPr lang="en-US" baseline="30000" smtClean="0">
                <a:latin typeface="Arial" charset="0"/>
                <a:cs typeface="Arial" charset="0"/>
              </a:rPr>
              <a:t>2</a:t>
            </a:r>
            <a:r>
              <a:rPr lang="en-US" smtClean="0">
                <a:latin typeface="Arial" charset="0"/>
                <a:cs typeface="Arial" charset="0"/>
              </a:rPr>
              <a:t>) (chọn k = 0, C = 7).</a:t>
            </a:r>
          </a:p>
          <a:p>
            <a:pPr eaLnBrk="1" hangingPunct="1">
              <a:buFont typeface="Arial" charset="0"/>
              <a:buNone/>
            </a:pPr>
            <a:r>
              <a:rPr lang="en-US" smtClean="0">
                <a:latin typeface="Arial" charset="0"/>
                <a:cs typeface="Arial" charset="0"/>
              </a:rPr>
              <a:t>	Do vậy </a:t>
            </a:r>
            <a:r>
              <a:rPr lang="en-US" i="1" smtClean="0">
                <a:latin typeface="Arial" charset="0"/>
                <a:cs typeface="Arial" charset="0"/>
              </a:rPr>
              <a:t>7x</a:t>
            </a:r>
            <a:r>
              <a:rPr lang="en-US" i="1" baseline="30000" smtClean="0">
                <a:latin typeface="Arial" charset="0"/>
                <a:cs typeface="Arial" charset="0"/>
              </a:rPr>
              <a:t>2</a:t>
            </a:r>
            <a:r>
              <a:rPr lang="en-US" smtClean="0">
                <a:latin typeface="Arial" charset="0"/>
                <a:cs typeface="Arial" charset="0"/>
              </a:rPr>
              <a:t> và </a:t>
            </a:r>
            <a:r>
              <a:rPr lang="en-US" i="1" smtClean="0">
                <a:latin typeface="Arial" charset="0"/>
                <a:cs typeface="Arial" charset="0"/>
              </a:rPr>
              <a:t>x</a:t>
            </a:r>
            <a:r>
              <a:rPr lang="en-US" i="1" baseline="30000" smtClean="0">
                <a:latin typeface="Arial" charset="0"/>
                <a:cs typeface="Arial" charset="0"/>
              </a:rPr>
              <a:t>2</a:t>
            </a:r>
            <a:r>
              <a:rPr lang="en-US" i="1" smtClean="0">
                <a:latin typeface="Arial" charset="0"/>
                <a:cs typeface="Arial" charset="0"/>
              </a:rPr>
              <a:t> + 3x + 2</a:t>
            </a:r>
            <a:r>
              <a:rPr lang="en-US" smtClean="0">
                <a:latin typeface="Arial" charset="0"/>
                <a:cs typeface="Arial" charset="0"/>
              </a:rPr>
              <a:t>, và </a:t>
            </a:r>
            <a:r>
              <a:rPr lang="en-US" i="1" smtClean="0">
                <a:latin typeface="Arial" charset="0"/>
                <a:cs typeface="Arial" charset="0"/>
              </a:rPr>
              <a:t>x</a:t>
            </a:r>
            <a:r>
              <a:rPr lang="en-US" i="1" baseline="30000" smtClean="0">
                <a:latin typeface="Arial" charset="0"/>
                <a:cs typeface="Arial" charset="0"/>
              </a:rPr>
              <a:t>2</a:t>
            </a:r>
            <a:r>
              <a:rPr lang="en-US" smtClean="0">
                <a:latin typeface="Arial" charset="0"/>
                <a:cs typeface="Arial" charset="0"/>
              </a:rPr>
              <a:t> là 3 hàm có cùng bậc.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Ý nghĩa của Big-O (3)</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00353007-312F-4B99-8276-E4D88A674616}" type="slidenum">
              <a:rPr lang="en-GB"/>
              <a:pPr>
                <a:defRPr/>
              </a:pPr>
              <a:t>26</a:t>
            </a:fld>
            <a:endParaRPr lang="en-GB"/>
          </a:p>
        </p:txBody>
      </p:sp>
      <p:sp>
        <p:nvSpPr>
          <p:cNvPr id="17411" name="Content Placeholder 2"/>
          <p:cNvSpPr>
            <a:spLocks noGrp="1"/>
          </p:cNvSpPr>
          <p:nvPr>
            <p:ph sz="quarter" idx="1"/>
          </p:nvPr>
        </p:nvSpPr>
        <p:spPr/>
        <p:txBody>
          <a:bodyPr>
            <a:normAutofit lnSpcReduction="10000"/>
          </a:bodyPr>
          <a:lstStyle/>
          <a:p>
            <a:pPr eaLnBrk="1" hangingPunct="1"/>
            <a:r>
              <a:rPr lang="en-US" smtClean="0">
                <a:latin typeface="Arial" charset="0"/>
                <a:cs typeface="Arial" charset="0"/>
              </a:rPr>
              <a:t>Lưu ý: 7x</a:t>
            </a:r>
            <a:r>
              <a:rPr lang="en-US" baseline="30000" smtClean="0">
                <a:latin typeface="Arial" charset="0"/>
                <a:cs typeface="Arial" charset="0"/>
              </a:rPr>
              <a:t>2</a:t>
            </a:r>
            <a:r>
              <a:rPr lang="en-US" smtClean="0">
                <a:latin typeface="Arial" charset="0"/>
                <a:cs typeface="Arial" charset="0"/>
              </a:rPr>
              <a:t> cũng là O(x</a:t>
            </a:r>
            <a:r>
              <a:rPr lang="en-US" baseline="30000" smtClean="0">
                <a:latin typeface="Arial" charset="0"/>
                <a:cs typeface="Arial" charset="0"/>
              </a:rPr>
              <a:t>3</a:t>
            </a:r>
            <a:r>
              <a:rPr lang="en-US" smtClean="0">
                <a:latin typeface="Arial" charset="0"/>
                <a:cs typeface="Arial" charset="0"/>
              </a:rPr>
              <a:t>) nhưng x</a:t>
            </a:r>
            <a:r>
              <a:rPr lang="en-US" baseline="30000" smtClean="0">
                <a:latin typeface="Arial" charset="0"/>
                <a:cs typeface="Arial" charset="0"/>
              </a:rPr>
              <a:t>3</a:t>
            </a:r>
            <a:r>
              <a:rPr lang="en-US" smtClean="0">
                <a:latin typeface="Arial" charset="0"/>
                <a:cs typeface="Arial" charset="0"/>
              </a:rPr>
              <a:t> không là O(7x</a:t>
            </a:r>
            <a:r>
              <a:rPr lang="en-US" baseline="30000" smtClean="0">
                <a:latin typeface="Arial" charset="0"/>
                <a:cs typeface="Arial" charset="0"/>
              </a:rPr>
              <a:t>2</a:t>
            </a:r>
            <a:r>
              <a:rPr lang="en-US" smtClean="0">
                <a:latin typeface="Arial" charset="0"/>
                <a:cs typeface="Arial" charset="0"/>
              </a:rPr>
              <a:t>). </a:t>
            </a:r>
          </a:p>
          <a:p>
            <a:pPr eaLnBrk="1" hangingPunct="1">
              <a:buFont typeface="Arial" charset="0"/>
              <a:buNone/>
            </a:pPr>
            <a:r>
              <a:rPr lang="en-US" smtClean="0">
                <a:latin typeface="Arial" charset="0"/>
                <a:cs typeface="Arial" charset="0"/>
              </a:rPr>
              <a:t>	</a:t>
            </a:r>
            <a:r>
              <a:rPr lang="en-US" i="1" smtClean="0">
                <a:latin typeface="Arial" charset="0"/>
                <a:cs typeface="Arial" charset="0"/>
              </a:rPr>
              <a:t>Thật vậy: Nếu x</a:t>
            </a:r>
            <a:r>
              <a:rPr lang="en-US" i="1" baseline="30000" smtClean="0">
                <a:latin typeface="Arial" charset="0"/>
                <a:cs typeface="Arial" charset="0"/>
              </a:rPr>
              <a:t>3</a:t>
            </a:r>
            <a:r>
              <a:rPr lang="en-US" i="1" smtClean="0">
                <a:latin typeface="Arial" charset="0"/>
                <a:cs typeface="Arial" charset="0"/>
              </a:rPr>
              <a:t> là O(7x</a:t>
            </a:r>
            <a:r>
              <a:rPr lang="en-US" i="1" baseline="30000" smtClean="0">
                <a:latin typeface="Arial" charset="0"/>
                <a:cs typeface="Arial" charset="0"/>
              </a:rPr>
              <a:t>2</a:t>
            </a:r>
            <a:r>
              <a:rPr lang="en-US" i="1" smtClean="0">
                <a:latin typeface="Arial" charset="0"/>
                <a:cs typeface="Arial" charset="0"/>
              </a:rPr>
              <a:t>) thì ta phải tìm được C và k sao cho </a:t>
            </a:r>
          </a:p>
          <a:p>
            <a:pPr algn="ctr" eaLnBrk="1" hangingPunct="1">
              <a:buFont typeface="Arial" charset="0"/>
              <a:buNone/>
            </a:pPr>
            <a:r>
              <a:rPr lang="en-US" i="1" smtClean="0">
                <a:latin typeface="Arial" charset="0"/>
                <a:cs typeface="Arial" charset="0"/>
              </a:rPr>
              <a:t>|x</a:t>
            </a:r>
            <a:r>
              <a:rPr lang="en-US" i="1" baseline="30000" smtClean="0">
                <a:latin typeface="Arial" charset="0"/>
                <a:cs typeface="Arial" charset="0"/>
              </a:rPr>
              <a:t>3</a:t>
            </a:r>
            <a:r>
              <a:rPr lang="en-US" i="1" smtClean="0">
                <a:latin typeface="Arial" charset="0"/>
                <a:cs typeface="Arial" charset="0"/>
              </a:rPr>
              <a:t>| ≤ C|7x</a:t>
            </a:r>
            <a:r>
              <a:rPr lang="en-US" i="1" baseline="30000" smtClean="0">
                <a:latin typeface="Arial" charset="0"/>
                <a:cs typeface="Arial" charset="0"/>
              </a:rPr>
              <a:t>2</a:t>
            </a:r>
            <a:r>
              <a:rPr lang="en-US" i="1" smtClean="0">
                <a:latin typeface="Arial" charset="0"/>
                <a:cs typeface="Arial" charset="0"/>
              </a:rPr>
              <a:t>| </a:t>
            </a:r>
            <a:r>
              <a:rPr lang="en-US" i="1" smtClean="0">
                <a:latin typeface="Arial" charset="0"/>
                <a:cs typeface="Arial" charset="0"/>
                <a:sym typeface="Symbol" pitchFamily="18" charset="2"/>
              </a:rPr>
              <a:t> x </a:t>
            </a:r>
            <a:r>
              <a:rPr lang="en-US" i="1" smtClean="0">
                <a:latin typeface="Arial" charset="0"/>
                <a:cs typeface="Arial" charset="0"/>
              </a:rPr>
              <a:t>≤ 7C với mọi x &gt; k. </a:t>
            </a:r>
          </a:p>
          <a:p>
            <a:pPr eaLnBrk="1" hangingPunct="1">
              <a:buFont typeface="Arial" charset="0"/>
              <a:buNone/>
            </a:pPr>
            <a:r>
              <a:rPr lang="en-US" b="1" i="1" smtClean="0">
                <a:latin typeface="Arial" charset="0"/>
                <a:cs typeface="Arial" charset="0"/>
              </a:rPr>
              <a:t>	Điều này không thể xảy ra vì không thể tìm được k và C nào như vậy</a:t>
            </a:r>
            <a:r>
              <a:rPr lang="en-US" i="1" smtClean="0">
                <a:latin typeface="Arial" charset="0"/>
                <a:cs typeface="Arial" charset="0"/>
              </a:rPr>
              <a:t>.</a:t>
            </a:r>
            <a:endParaRPr lang="en-GB" i="1" smtClean="0">
              <a:latin typeface="Arial" charset="0"/>
              <a:cs typeface="Arial" charset="0"/>
            </a:endParaRPr>
          </a:p>
          <a:p>
            <a:pPr eaLnBrk="1" hangingPunct="1"/>
            <a:endParaRPr lang="en-US" smtClean="0">
              <a:latin typeface="Arial" charset="0"/>
              <a:cs typeface="Arial" charset="0"/>
            </a:endParaRPr>
          </a:p>
          <a:p>
            <a:pPr eaLnBrk="1" hangingPunct="1"/>
            <a:r>
              <a:rPr lang="en-US" smtClean="0">
                <a:latin typeface="Arial" charset="0"/>
                <a:cs typeface="Arial" charset="0"/>
              </a:rPr>
              <a:t>Do vậy, trong quan hệ f(x) là O(g(x)), hàm g(x) thường được chọn là </a:t>
            </a:r>
            <a:r>
              <a:rPr lang="en-US" b="1" smtClean="0">
                <a:latin typeface="Arial" charset="0"/>
                <a:cs typeface="Arial" charset="0"/>
              </a:rPr>
              <a:t>nhỏ nhất có thể</a:t>
            </a:r>
            <a:r>
              <a:rPr lang="en-US" smtClean="0">
                <a:latin typeface="Arial" charset="0"/>
                <a:cs typeface="Arial" charset="0"/>
              </a:rPr>
              <a:t>.</a:t>
            </a:r>
            <a:endParaRPr lang="en-GB" smtClean="0">
              <a:latin typeface="Arial" charset="0"/>
              <a:cs typeface="Arial" charset="0"/>
            </a:endParaRPr>
          </a:p>
        </p:txBody>
      </p:sp>
      <p:pic>
        <p:nvPicPr>
          <p:cNvPr id="17416" name="Picture 7" descr="lightbulb_on.ico"/>
          <p:cNvPicPr>
            <a:picLocks noChangeAspect="1"/>
          </p:cNvPicPr>
          <p:nvPr/>
        </p:nvPicPr>
        <p:blipFill>
          <a:blip r:embed="rId2" cstate="print"/>
          <a:srcRect/>
          <a:stretch>
            <a:fillRect/>
          </a:stretch>
        </p:blipFill>
        <p:spPr bwMode="auto">
          <a:xfrm>
            <a:off x="533400" y="5181600"/>
            <a:ext cx="4572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Một số kết quả Big-O quan trọng</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AC26643F-7E07-48D6-BEC3-83E28BBD7DE5}" type="slidenum">
              <a:rPr lang="en-GB"/>
              <a:pPr>
                <a:defRPr/>
              </a:pPr>
              <a:t>27</a:t>
            </a:fld>
            <a:endParaRPr lang="en-GB"/>
          </a:p>
        </p:txBody>
      </p:sp>
      <p:sp>
        <p:nvSpPr>
          <p:cNvPr id="18435" name="Content Placeholder 2"/>
          <p:cNvSpPr>
            <a:spLocks noGrp="1"/>
          </p:cNvSpPr>
          <p:nvPr>
            <p:ph sz="quarter" idx="1"/>
          </p:nvPr>
        </p:nvSpPr>
        <p:spPr/>
        <p:txBody>
          <a:bodyPr/>
          <a:lstStyle/>
          <a:p>
            <a:pPr marL="514350" indent="-514350" eaLnBrk="1" hangingPunct="1">
              <a:lnSpc>
                <a:spcPct val="90000"/>
              </a:lnSpc>
              <a:buFont typeface="Arial" charset="0"/>
              <a:buNone/>
            </a:pPr>
            <a:r>
              <a:rPr lang="en-US" smtClean="0">
                <a:latin typeface="Arial" charset="0"/>
                <a:cs typeface="Arial" charset="0"/>
              </a:rPr>
              <a:t>1. Hàm đa thức:</a:t>
            </a:r>
          </a:p>
          <a:p>
            <a:pPr marL="514350" indent="-514350" eaLnBrk="1" hangingPunct="1">
              <a:lnSpc>
                <a:spcPct val="90000"/>
              </a:lnSpc>
              <a:buFont typeface="Arial" charset="0"/>
              <a:buNone/>
            </a:pPr>
            <a:r>
              <a:rPr lang="en-US" smtClean="0">
                <a:latin typeface="Arial" charset="0"/>
                <a:cs typeface="Arial" charset="0"/>
              </a:rPr>
              <a:t>	f(x) = a</a:t>
            </a:r>
            <a:r>
              <a:rPr lang="en-US" baseline="-25000" smtClean="0">
                <a:latin typeface="Arial" charset="0"/>
                <a:cs typeface="Arial" charset="0"/>
              </a:rPr>
              <a:t>n</a:t>
            </a:r>
            <a:r>
              <a:rPr lang="en-US" smtClean="0">
                <a:latin typeface="Arial" charset="0"/>
                <a:cs typeface="Arial" charset="0"/>
              </a:rPr>
              <a:t>x</a:t>
            </a:r>
            <a:r>
              <a:rPr lang="en-US" baseline="30000" smtClean="0">
                <a:latin typeface="Arial" charset="0"/>
                <a:cs typeface="Arial" charset="0"/>
              </a:rPr>
              <a:t>n</a:t>
            </a:r>
            <a:r>
              <a:rPr lang="en-US" smtClean="0">
                <a:latin typeface="Arial" charset="0"/>
                <a:cs typeface="Arial" charset="0"/>
              </a:rPr>
              <a:t> + a</a:t>
            </a:r>
            <a:r>
              <a:rPr lang="en-US" baseline="-25000" smtClean="0">
                <a:latin typeface="Arial" charset="0"/>
                <a:cs typeface="Arial" charset="0"/>
              </a:rPr>
              <a:t>n-1</a:t>
            </a:r>
            <a:r>
              <a:rPr lang="en-US" smtClean="0">
                <a:latin typeface="Arial" charset="0"/>
                <a:cs typeface="Arial" charset="0"/>
              </a:rPr>
              <a:t>x</a:t>
            </a:r>
            <a:r>
              <a:rPr lang="en-US" baseline="30000" smtClean="0">
                <a:latin typeface="Arial" charset="0"/>
                <a:cs typeface="Arial" charset="0"/>
              </a:rPr>
              <a:t>n-1</a:t>
            </a:r>
            <a:r>
              <a:rPr lang="en-US" smtClean="0">
                <a:latin typeface="Arial" charset="0"/>
                <a:cs typeface="Arial" charset="0"/>
              </a:rPr>
              <a:t> + … + a</a:t>
            </a:r>
            <a:r>
              <a:rPr lang="en-US" baseline="-25000" smtClean="0">
                <a:latin typeface="Arial" charset="0"/>
                <a:cs typeface="Arial" charset="0"/>
              </a:rPr>
              <a:t>1</a:t>
            </a:r>
            <a:r>
              <a:rPr lang="en-US" smtClean="0">
                <a:latin typeface="Arial" charset="0"/>
                <a:cs typeface="Arial" charset="0"/>
              </a:rPr>
              <a:t>x + a</a:t>
            </a:r>
            <a:r>
              <a:rPr lang="en-US" baseline="-25000" smtClean="0">
                <a:latin typeface="Arial" charset="0"/>
                <a:cs typeface="Arial" charset="0"/>
              </a:rPr>
              <a:t>0</a:t>
            </a:r>
          </a:p>
          <a:p>
            <a:pPr marL="514350" indent="-514350" eaLnBrk="1" hangingPunct="1">
              <a:lnSpc>
                <a:spcPct val="90000"/>
              </a:lnSpc>
              <a:buFont typeface="Arial" charset="0"/>
              <a:buNone/>
            </a:pPr>
            <a:r>
              <a:rPr lang="en-US" smtClean="0">
                <a:latin typeface="Arial" charset="0"/>
                <a:cs typeface="Arial" charset="0"/>
              </a:rPr>
              <a:t>	Khi đó f(x) là O(x</a:t>
            </a:r>
            <a:r>
              <a:rPr lang="en-US" baseline="30000" smtClean="0">
                <a:latin typeface="Arial" charset="0"/>
                <a:cs typeface="Arial" charset="0"/>
              </a:rPr>
              <a:t>n</a:t>
            </a:r>
            <a:r>
              <a:rPr lang="en-US" smtClean="0">
                <a:latin typeface="Arial" charset="0"/>
                <a:cs typeface="Arial" charset="0"/>
              </a:rPr>
              <a:t>).</a:t>
            </a:r>
          </a:p>
          <a:p>
            <a:pPr marL="514350" indent="-514350" eaLnBrk="1" hangingPunct="1">
              <a:lnSpc>
                <a:spcPct val="90000"/>
              </a:lnSpc>
              <a:buFont typeface="Arial" charset="0"/>
              <a:buNone/>
            </a:pPr>
            <a:r>
              <a:rPr lang="en-US" smtClean="0">
                <a:latin typeface="Arial" charset="0"/>
                <a:cs typeface="Arial" charset="0"/>
              </a:rPr>
              <a:t>2. Hàm giai thừa:</a:t>
            </a:r>
          </a:p>
          <a:p>
            <a:pPr marL="514350" indent="-514350" eaLnBrk="1" hangingPunct="1">
              <a:lnSpc>
                <a:spcPct val="90000"/>
              </a:lnSpc>
              <a:buFont typeface="Arial" charset="0"/>
              <a:buNone/>
            </a:pPr>
            <a:r>
              <a:rPr lang="en-US" smtClean="0">
                <a:latin typeface="Arial" charset="0"/>
                <a:cs typeface="Arial" charset="0"/>
              </a:rPr>
              <a:t>	</a:t>
            </a:r>
            <a:r>
              <a:rPr lang="en-US" smtClean="0">
                <a:latin typeface="Arial" charset="0"/>
                <a:cs typeface="Arial" charset="0"/>
              </a:rPr>
              <a:t>f(x) </a:t>
            </a:r>
            <a:r>
              <a:rPr lang="en-US" smtClean="0">
                <a:latin typeface="Arial" charset="0"/>
                <a:cs typeface="Arial" charset="0"/>
              </a:rPr>
              <a:t>= </a:t>
            </a:r>
            <a:r>
              <a:rPr lang="en-US" smtClean="0">
                <a:latin typeface="Arial" charset="0"/>
                <a:cs typeface="Arial" charset="0"/>
              </a:rPr>
              <a:t>x! </a:t>
            </a:r>
            <a:r>
              <a:rPr lang="en-US" smtClean="0">
                <a:latin typeface="Arial" charset="0"/>
                <a:cs typeface="Arial" charset="0"/>
              </a:rPr>
              <a:t>là </a:t>
            </a:r>
            <a:r>
              <a:rPr lang="en-US" smtClean="0">
                <a:latin typeface="Arial" charset="0"/>
                <a:cs typeface="Arial" charset="0"/>
              </a:rPr>
              <a:t>O(x</a:t>
            </a:r>
            <a:r>
              <a:rPr lang="en-US" baseline="30000" smtClean="0">
                <a:latin typeface="Arial" charset="0"/>
                <a:cs typeface="Arial" charset="0"/>
              </a:rPr>
              <a:t>x</a:t>
            </a:r>
            <a:r>
              <a:rPr lang="en-US" smtClean="0">
                <a:latin typeface="Arial" charset="0"/>
                <a:cs typeface="Arial" charset="0"/>
              </a:rPr>
              <a:t>)</a:t>
            </a:r>
            <a:endParaRPr lang="en-US" smtClean="0">
              <a:latin typeface="Arial" charset="0"/>
              <a:cs typeface="Arial" charset="0"/>
            </a:endParaRPr>
          </a:p>
          <a:p>
            <a:pPr marL="514350" indent="-514350" eaLnBrk="1" hangingPunct="1">
              <a:lnSpc>
                <a:spcPct val="90000"/>
              </a:lnSpc>
              <a:buFont typeface="Arial" charset="0"/>
              <a:buNone/>
            </a:pPr>
            <a:r>
              <a:rPr lang="en-US" smtClean="0">
                <a:latin typeface="Arial" charset="0"/>
                <a:cs typeface="Arial" charset="0"/>
              </a:rPr>
              <a:t>3. Logarit của hàm giai thừa:</a:t>
            </a:r>
          </a:p>
          <a:p>
            <a:pPr marL="514350" indent="-514350" eaLnBrk="1" hangingPunct="1">
              <a:lnSpc>
                <a:spcPct val="90000"/>
              </a:lnSpc>
              <a:buFont typeface="Arial" charset="0"/>
              <a:buNone/>
            </a:pPr>
            <a:r>
              <a:rPr lang="en-US" smtClean="0">
                <a:latin typeface="Arial" charset="0"/>
                <a:cs typeface="Arial" charset="0"/>
              </a:rPr>
              <a:t>	</a:t>
            </a:r>
            <a:r>
              <a:rPr lang="en-US" smtClean="0">
                <a:latin typeface="Arial" charset="0"/>
                <a:cs typeface="Arial" charset="0"/>
              </a:rPr>
              <a:t>f(x) </a:t>
            </a:r>
            <a:r>
              <a:rPr lang="en-US" smtClean="0">
                <a:latin typeface="Arial" charset="0"/>
                <a:cs typeface="Arial" charset="0"/>
              </a:rPr>
              <a:t>= </a:t>
            </a:r>
            <a:r>
              <a:rPr lang="en-US" smtClean="0">
                <a:latin typeface="Arial" charset="0"/>
                <a:cs typeface="Arial" charset="0"/>
              </a:rPr>
              <a:t>logx! </a:t>
            </a:r>
            <a:r>
              <a:rPr lang="en-US" smtClean="0">
                <a:latin typeface="Arial" charset="0"/>
                <a:cs typeface="Arial" charset="0"/>
              </a:rPr>
              <a:t>là </a:t>
            </a:r>
            <a:r>
              <a:rPr lang="en-US" smtClean="0">
                <a:latin typeface="Arial" charset="0"/>
                <a:cs typeface="Arial" charset="0"/>
              </a:rPr>
              <a:t>O(xlogx)</a:t>
            </a:r>
            <a:endParaRPr lang="en-US" smtClean="0">
              <a:latin typeface="Arial" charset="0"/>
              <a:cs typeface="Arial" charset="0"/>
            </a:endParaRPr>
          </a:p>
          <a:p>
            <a:pPr marL="514350" indent="-514350" eaLnBrk="1" hangingPunct="1">
              <a:lnSpc>
                <a:spcPct val="90000"/>
              </a:lnSpc>
              <a:buFont typeface="Arial" charset="0"/>
              <a:buNone/>
            </a:pPr>
            <a:r>
              <a:rPr lang="en-US" smtClean="0">
                <a:latin typeface="Arial" charset="0"/>
                <a:cs typeface="Arial" charset="0"/>
              </a:rPr>
              <a:t>4. Hàm điều hòa</a:t>
            </a:r>
          </a:p>
          <a:p>
            <a:pPr marL="514350" indent="-514350" eaLnBrk="1" hangingPunct="1">
              <a:lnSpc>
                <a:spcPct val="90000"/>
              </a:lnSpc>
              <a:buFont typeface="Arial" charset="0"/>
              <a:buNone/>
            </a:pPr>
            <a:r>
              <a:rPr lang="en-US" smtClean="0">
                <a:latin typeface="Arial" charset="0"/>
                <a:cs typeface="Arial" charset="0"/>
              </a:rPr>
              <a:t>	H(n) = 1 + 1/2 + 1/3 + .. + 1/n là O(logn)</a:t>
            </a:r>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Độ tăng của tổ hợp các hàm</a:t>
            </a:r>
            <a:endParaRPr lang="en-US"/>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28</a:t>
            </a:fld>
            <a:endParaRPr lang="en-US"/>
          </a:p>
        </p:txBody>
      </p:sp>
      <p:sp>
        <p:nvSpPr>
          <p:cNvPr id="5" name="Content Placeholder 4"/>
          <p:cNvSpPr>
            <a:spLocks noGrp="1"/>
          </p:cNvSpPr>
          <p:nvPr>
            <p:ph sz="quarter" idx="1"/>
          </p:nvPr>
        </p:nvSpPr>
        <p:spPr/>
        <p:txBody>
          <a:bodyPr/>
          <a:lstStyle/>
          <a:p>
            <a:r>
              <a:rPr lang="en-US" smtClean="0">
                <a:latin typeface="Arial" charset="0"/>
                <a:cs typeface="Arial" charset="0"/>
              </a:rPr>
              <a:t>Cho f</a:t>
            </a:r>
            <a:r>
              <a:rPr lang="en-US" baseline="-25000" smtClean="0">
                <a:latin typeface="Arial" charset="0"/>
                <a:cs typeface="Arial" charset="0"/>
              </a:rPr>
              <a:t>1</a:t>
            </a:r>
            <a:r>
              <a:rPr lang="en-US" smtClean="0">
                <a:latin typeface="Arial" charset="0"/>
                <a:cs typeface="Arial" charset="0"/>
              </a:rPr>
              <a:t>(x) là O(g</a:t>
            </a:r>
            <a:r>
              <a:rPr lang="en-US" baseline="-25000" smtClean="0">
                <a:latin typeface="Arial" charset="0"/>
                <a:cs typeface="Arial" charset="0"/>
              </a:rPr>
              <a:t>1</a:t>
            </a:r>
            <a:r>
              <a:rPr lang="en-US" smtClean="0">
                <a:latin typeface="Arial" charset="0"/>
                <a:cs typeface="Arial" charset="0"/>
              </a:rPr>
              <a:t>(x)) và f</a:t>
            </a:r>
            <a:r>
              <a:rPr lang="en-US" baseline="-25000" smtClean="0">
                <a:latin typeface="Arial" charset="0"/>
                <a:cs typeface="Arial" charset="0"/>
              </a:rPr>
              <a:t>2</a:t>
            </a:r>
            <a:r>
              <a:rPr lang="en-US" smtClean="0">
                <a:latin typeface="Arial" charset="0"/>
                <a:cs typeface="Arial" charset="0"/>
              </a:rPr>
              <a:t>(x) là O(g</a:t>
            </a:r>
            <a:r>
              <a:rPr lang="en-US" baseline="-25000" smtClean="0">
                <a:latin typeface="Arial" charset="0"/>
                <a:cs typeface="Arial" charset="0"/>
              </a:rPr>
              <a:t>2</a:t>
            </a:r>
            <a:r>
              <a:rPr lang="en-US" smtClean="0">
                <a:latin typeface="Arial" charset="0"/>
                <a:cs typeface="Arial" charset="0"/>
              </a:rPr>
              <a:t>(x)).</a:t>
            </a:r>
          </a:p>
          <a:p>
            <a:pPr>
              <a:buNone/>
            </a:pPr>
            <a:r>
              <a:rPr lang="en-US" smtClean="0">
                <a:latin typeface="Arial" charset="0"/>
                <a:cs typeface="Arial" charset="0"/>
              </a:rPr>
              <a:t>Khi đó:</a:t>
            </a:r>
          </a:p>
          <a:p>
            <a:pPr lvl="1"/>
            <a:r>
              <a:rPr lang="en-US" smtClean="0">
                <a:latin typeface="Arial" charset="0"/>
                <a:cs typeface="Arial" charset="0"/>
              </a:rPr>
              <a:t>Quy tắc tổng:</a:t>
            </a:r>
          </a:p>
          <a:p>
            <a:pPr lvl="1">
              <a:buNone/>
            </a:pPr>
            <a:r>
              <a:rPr lang="en-US" smtClean="0">
                <a:latin typeface="Arial" charset="0"/>
                <a:cs typeface="Arial" charset="0"/>
              </a:rPr>
              <a:t>(f</a:t>
            </a:r>
            <a:r>
              <a:rPr lang="en-US" baseline="-25000" smtClean="0">
                <a:latin typeface="Arial" charset="0"/>
                <a:cs typeface="Arial" charset="0"/>
              </a:rPr>
              <a:t>1</a:t>
            </a:r>
            <a:r>
              <a:rPr lang="en-US" smtClean="0">
                <a:latin typeface="Arial" charset="0"/>
                <a:cs typeface="Arial" charset="0"/>
              </a:rPr>
              <a:t>+f</a:t>
            </a:r>
            <a:r>
              <a:rPr lang="en-US" baseline="-25000" smtClean="0">
                <a:latin typeface="Arial" charset="0"/>
                <a:cs typeface="Arial" charset="0"/>
              </a:rPr>
              <a:t>2</a:t>
            </a:r>
            <a:r>
              <a:rPr lang="en-US" smtClean="0">
                <a:latin typeface="Arial" charset="0"/>
                <a:cs typeface="Arial" charset="0"/>
              </a:rPr>
              <a:t>)(x) là O(max(|g</a:t>
            </a:r>
            <a:r>
              <a:rPr lang="en-US" baseline="-25000" smtClean="0">
                <a:latin typeface="Arial" charset="0"/>
                <a:cs typeface="Arial" charset="0"/>
              </a:rPr>
              <a:t>1</a:t>
            </a:r>
            <a:r>
              <a:rPr lang="en-US" smtClean="0">
                <a:latin typeface="Arial" charset="0"/>
                <a:cs typeface="Arial" charset="0"/>
              </a:rPr>
              <a:t>(x)|, |g</a:t>
            </a:r>
            <a:r>
              <a:rPr lang="en-US" baseline="-25000" smtClean="0">
                <a:latin typeface="Arial" charset="0"/>
                <a:cs typeface="Arial" charset="0"/>
              </a:rPr>
              <a:t>2</a:t>
            </a:r>
            <a:r>
              <a:rPr lang="en-US" smtClean="0">
                <a:latin typeface="Arial" charset="0"/>
                <a:cs typeface="Arial" charset="0"/>
              </a:rPr>
              <a:t>(x)|))</a:t>
            </a:r>
          </a:p>
          <a:p>
            <a:pPr lvl="1"/>
            <a:endParaRPr lang="en-US" smtClean="0">
              <a:latin typeface="Arial" charset="0"/>
              <a:cs typeface="Arial" charset="0"/>
            </a:endParaRPr>
          </a:p>
          <a:p>
            <a:pPr lvl="1"/>
            <a:r>
              <a:rPr lang="en-US" smtClean="0">
                <a:latin typeface="Arial" charset="0"/>
                <a:cs typeface="Arial" charset="0"/>
              </a:rPr>
              <a:t>Quy tắc nhân:</a:t>
            </a:r>
          </a:p>
          <a:p>
            <a:pPr lvl="1">
              <a:buNone/>
            </a:pPr>
            <a:r>
              <a:rPr lang="en-US" smtClean="0">
                <a:latin typeface="Arial" charset="0"/>
                <a:cs typeface="Arial" charset="0"/>
              </a:rPr>
              <a:t>(f</a:t>
            </a:r>
            <a:r>
              <a:rPr lang="en-US" baseline="-25000" smtClean="0">
                <a:latin typeface="Arial" charset="0"/>
                <a:cs typeface="Arial" charset="0"/>
              </a:rPr>
              <a:t>1</a:t>
            </a:r>
            <a:r>
              <a:rPr lang="en-US" smtClean="0">
                <a:latin typeface="Arial" charset="0"/>
                <a:cs typeface="Arial" charset="0"/>
              </a:rPr>
              <a:t>f</a:t>
            </a:r>
            <a:r>
              <a:rPr lang="en-US" baseline="-25000" smtClean="0">
                <a:latin typeface="Arial" charset="0"/>
                <a:cs typeface="Arial" charset="0"/>
              </a:rPr>
              <a:t>2</a:t>
            </a:r>
            <a:r>
              <a:rPr lang="en-US" smtClean="0">
                <a:latin typeface="Arial" charset="0"/>
                <a:cs typeface="Arial" charset="0"/>
              </a:rPr>
              <a:t>)(x) là O(g</a:t>
            </a:r>
            <a:r>
              <a:rPr lang="en-US" baseline="-25000" smtClean="0">
                <a:latin typeface="Arial" charset="0"/>
                <a:cs typeface="Arial" charset="0"/>
              </a:rPr>
              <a:t>1</a:t>
            </a:r>
            <a:r>
              <a:rPr lang="en-US" smtClean="0">
                <a:latin typeface="Arial" charset="0"/>
                <a:cs typeface="Arial" charset="0"/>
              </a:rPr>
              <a:t>(x)g</a:t>
            </a:r>
            <a:r>
              <a:rPr lang="en-US" baseline="-25000" smtClean="0">
                <a:latin typeface="Arial" charset="0"/>
                <a:cs typeface="Arial" charset="0"/>
              </a:rPr>
              <a:t>2</a:t>
            </a:r>
            <a:r>
              <a:rPr lang="en-US" smtClean="0">
                <a:latin typeface="Arial" charset="0"/>
                <a:cs typeface="Arial" charset="0"/>
              </a:rPr>
              <a:t>(x)).</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Độ phức tạp thuật toán</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04F56AFB-9874-43DB-BF41-F1DCC458A06A}" type="slidenum">
              <a:rPr lang="en-GB"/>
              <a:pPr>
                <a:defRPr/>
              </a:pPr>
              <a:t>29</a:t>
            </a:fld>
            <a:endParaRPr lang="en-GB"/>
          </a:p>
        </p:txBody>
      </p:sp>
      <p:graphicFrame>
        <p:nvGraphicFramePr>
          <p:cNvPr id="8" name="Content Placeholder 7"/>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Nội dung</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E5812893-6DD7-42FE-8064-BE396F6911F6}" type="slidenum">
              <a:rPr lang="en-GB"/>
              <a:pPr>
                <a:defRPr/>
              </a:pPr>
              <a:t>3</a:t>
            </a:fld>
            <a:endParaRPr lang="en-GB"/>
          </a:p>
        </p:txBody>
      </p:sp>
      <p:graphicFrame>
        <p:nvGraphicFramePr>
          <p:cNvPr id="7" name="Content Placeholder 6"/>
          <p:cNvGraphicFramePr>
            <a:graphicFrameLocks noGrp="1"/>
          </p:cNvGraphicFramePr>
          <p:nvPr>
            <p:ph sz="quarter" idx="1"/>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mtClean="0"/>
              <a:t>Độ phức tạp cố định của thuật toán</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24F9495F-C2DF-4A1A-BA58-29ED071BFB75}" type="slidenum">
              <a:rPr lang="en-GB"/>
              <a:pPr>
                <a:defRPr/>
              </a:pPr>
              <a:t>30</a:t>
            </a:fld>
            <a:endParaRPr lang="en-GB"/>
          </a:p>
        </p:txBody>
      </p:sp>
      <p:sp>
        <p:nvSpPr>
          <p:cNvPr id="21507" name="Content Placeholder 2"/>
          <p:cNvSpPr>
            <a:spLocks noGrp="1"/>
          </p:cNvSpPr>
          <p:nvPr>
            <p:ph sz="quarter" idx="1"/>
          </p:nvPr>
        </p:nvSpPr>
        <p:spPr/>
        <p:txBody>
          <a:bodyPr>
            <a:normAutofit lnSpcReduction="10000"/>
          </a:bodyPr>
          <a:lstStyle/>
          <a:p>
            <a:pPr eaLnBrk="1" hangingPunct="1">
              <a:lnSpc>
                <a:spcPct val="90000"/>
              </a:lnSpc>
            </a:pPr>
            <a:r>
              <a:rPr lang="en-US" sz="2600" smtClean="0">
                <a:latin typeface="Arial" charset="0"/>
                <a:cs typeface="Arial" charset="0"/>
              </a:rPr>
              <a:t>Thuật toán:</a:t>
            </a:r>
          </a:p>
          <a:p>
            <a:pPr lvl="1" eaLnBrk="1" hangingPunct="1">
              <a:lnSpc>
                <a:spcPct val="90000"/>
              </a:lnSpc>
            </a:pPr>
            <a:r>
              <a:rPr lang="en-US" sz="2600" smtClean="0">
                <a:latin typeface="Courier New" pitchFamily="49" charset="0"/>
                <a:cs typeface="Courier New" pitchFamily="49" charset="0"/>
              </a:rPr>
              <a:t>B1. Đặt giá trị cực đại tạm thời bằng số nguyên đầu tiên trong dãy.</a:t>
            </a:r>
          </a:p>
          <a:p>
            <a:pPr lvl="1" eaLnBrk="1" hangingPunct="1">
              <a:lnSpc>
                <a:spcPct val="90000"/>
              </a:lnSpc>
            </a:pPr>
            <a:r>
              <a:rPr lang="en-US" sz="2600" smtClean="0">
                <a:latin typeface="Courier New" pitchFamily="49" charset="0"/>
                <a:cs typeface="Courier New" pitchFamily="49" charset="0"/>
              </a:rPr>
              <a:t>B2. So sánh số nguyên tiếp sau với giá trị cực đại tạm thời. Nếu nó lớn hơn giá trị cực đại tạm thời thì đặt cực đại tạm thời bằng số nguyên đó.</a:t>
            </a:r>
          </a:p>
          <a:p>
            <a:pPr lvl="1" eaLnBrk="1" hangingPunct="1">
              <a:lnSpc>
                <a:spcPct val="90000"/>
              </a:lnSpc>
            </a:pPr>
            <a:r>
              <a:rPr lang="en-US" sz="2600" smtClean="0">
                <a:latin typeface="Courier New" pitchFamily="49" charset="0"/>
                <a:cs typeface="Courier New" pitchFamily="49" charset="0"/>
              </a:rPr>
              <a:t>B3. Lặp lại B2 nếu còn các số nguyên trong dãy.</a:t>
            </a:r>
          </a:p>
          <a:p>
            <a:pPr lvl="1" eaLnBrk="1" hangingPunct="1">
              <a:lnSpc>
                <a:spcPct val="90000"/>
              </a:lnSpc>
            </a:pPr>
            <a:r>
              <a:rPr lang="en-US" sz="2600" smtClean="0">
                <a:latin typeface="Courier New" pitchFamily="49" charset="0"/>
                <a:cs typeface="Courier New" pitchFamily="49" charset="0"/>
              </a:rPr>
              <a:t>B4. Dừng khi không còn số nguyên nào nữa trong dãy. Cực đại tạm thời chính là số nguyên lớn nhất của dãy.</a:t>
            </a:r>
            <a:endParaRPr lang="en-GB" sz="26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mtClean="0"/>
              <a:t>Độ phức tạp cố định của thuật toán</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9B697C79-6A43-430A-8487-470A44AC5807}" type="slidenum">
              <a:rPr lang="en-GB"/>
              <a:pPr>
                <a:defRPr/>
              </a:pPr>
              <a:t>31</a:t>
            </a:fld>
            <a:endParaRPr lang="en-GB"/>
          </a:p>
        </p:txBody>
      </p:sp>
      <p:sp>
        <p:nvSpPr>
          <p:cNvPr id="22531" name="Content Placeholder 2"/>
          <p:cNvSpPr>
            <a:spLocks noGrp="1"/>
          </p:cNvSpPr>
          <p:nvPr>
            <p:ph sz="quarter" idx="1"/>
          </p:nvPr>
        </p:nvSpPr>
        <p:spPr/>
        <p:txBody>
          <a:bodyPr/>
          <a:lstStyle/>
          <a:p>
            <a:pPr eaLnBrk="1" hangingPunct="1">
              <a:lnSpc>
                <a:spcPct val="90000"/>
              </a:lnSpc>
            </a:pPr>
            <a:r>
              <a:rPr lang="en-US" sz="2600" smtClean="0">
                <a:latin typeface="Arial" charset="0"/>
                <a:cs typeface="Arial" charset="0"/>
              </a:rPr>
              <a:t>Vì phép sơ cấp sử dụng trong thuật toán là phép so sánh, nên phép so sánh được dùng làm thước đo độ phức tạp.</a:t>
            </a:r>
          </a:p>
          <a:p>
            <a:pPr eaLnBrk="1" hangingPunct="1">
              <a:lnSpc>
                <a:spcPct val="90000"/>
              </a:lnSpc>
            </a:pPr>
            <a:r>
              <a:rPr lang="en-US" sz="2600" smtClean="0">
                <a:latin typeface="Arial" charset="0"/>
                <a:cs typeface="Arial" charset="0"/>
              </a:rPr>
              <a:t>Tại mỗi số hạng, ta thực hiện 2 phép so sánh, 1 phép xem đã hết dãy hay chưa và 1 phép so với cực đại tạm thời.</a:t>
            </a:r>
          </a:p>
          <a:p>
            <a:pPr eaLnBrk="1" hangingPunct="1">
              <a:lnSpc>
                <a:spcPct val="90000"/>
              </a:lnSpc>
            </a:pPr>
            <a:r>
              <a:rPr lang="en-US" sz="2600" smtClean="0">
                <a:latin typeface="Arial" charset="0"/>
                <a:cs typeface="Arial" charset="0"/>
              </a:rPr>
              <a:t>Vì hai phép so sánh được dùng từ số hạng thứ 2 đến n, và thêm 1 phép so sánh nữa để ra khỏi vòng lặp, nên ta có chính xác 2(n-1) + 1 = 2n – 1 phép so sánh.</a:t>
            </a:r>
          </a:p>
          <a:p>
            <a:pPr eaLnBrk="1" hangingPunct="1">
              <a:lnSpc>
                <a:spcPct val="90000"/>
              </a:lnSpc>
            </a:pPr>
            <a:r>
              <a:rPr lang="en-US" sz="2600" smtClean="0">
                <a:latin typeface="Arial" charset="0"/>
                <a:cs typeface="Arial" charset="0"/>
              </a:rPr>
              <a:t>Do vậy, độ phức tạp của thuật toán là O</a:t>
            </a:r>
            <a:r>
              <a:rPr lang="en-US" sz="2600" smtClean="0">
                <a:latin typeface="Arial" charset="0"/>
                <a:cs typeface="Arial" charset="0"/>
                <a:sym typeface="Symbol" pitchFamily="18" charset="2"/>
              </a:rPr>
              <a:t>(n).</a:t>
            </a:r>
            <a:endParaRPr lang="en-GB" sz="2600" smtClean="0">
              <a:latin typeface="Arial"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eaLnBrk="1" fontAlgn="auto" hangingPunct="1">
              <a:spcAft>
                <a:spcPts val="0"/>
              </a:spcAft>
              <a:defRPr/>
            </a:pPr>
            <a:r>
              <a:rPr lang="en-US" smtClean="0"/>
              <a:t>Độ phức tạp trong trường hợp xấu nhất</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EA2E100B-F067-4462-A8BC-A496F349534D}" type="slidenum">
              <a:rPr lang="en-GB"/>
              <a:pPr>
                <a:defRPr/>
              </a:pPr>
              <a:t>32</a:t>
            </a:fld>
            <a:endParaRPr lang="en-GB"/>
          </a:p>
        </p:txBody>
      </p:sp>
      <p:sp>
        <p:nvSpPr>
          <p:cNvPr id="23555" name="Content Placeholder 2"/>
          <p:cNvSpPr>
            <a:spLocks noGrp="1"/>
          </p:cNvSpPr>
          <p:nvPr>
            <p:ph sz="quarter" idx="1"/>
          </p:nvPr>
        </p:nvSpPr>
        <p:spPr/>
        <p:txBody>
          <a:bodyPr/>
          <a:lstStyle/>
          <a:p>
            <a:pPr eaLnBrk="1" hangingPunct="1">
              <a:lnSpc>
                <a:spcPct val="90000"/>
              </a:lnSpc>
            </a:pPr>
            <a:r>
              <a:rPr lang="en-US" smtClean="0">
                <a:latin typeface="Courier New" pitchFamily="49" charset="0"/>
                <a:cs typeface="Courier New" pitchFamily="49" charset="0"/>
              </a:rPr>
              <a:t>Bước 1. Gán i = 1.</a:t>
            </a:r>
          </a:p>
          <a:p>
            <a:pPr eaLnBrk="1" hangingPunct="1">
              <a:lnSpc>
                <a:spcPct val="90000"/>
              </a:lnSpc>
            </a:pPr>
            <a:r>
              <a:rPr lang="en-US" smtClean="0">
                <a:latin typeface="Courier New" pitchFamily="49" charset="0"/>
                <a:cs typeface="Courier New" pitchFamily="49" charset="0"/>
              </a:rPr>
              <a:t>Bước 2. Trong khi i ≤ n và x</a:t>
            </a:r>
            <a:r>
              <a:rPr lang="en-US" smtClean="0">
                <a:latin typeface="Courier New" pitchFamily="49" charset="0"/>
                <a:cs typeface="Courier New" pitchFamily="49" charset="0"/>
                <a:sym typeface="Symbol" pitchFamily="18" charset="2"/>
              </a:rPr>
              <a:t> a</a:t>
            </a:r>
            <a:r>
              <a:rPr lang="en-US" baseline="-25000" smtClean="0">
                <a:latin typeface="Courier New" pitchFamily="49" charset="0"/>
                <a:cs typeface="Courier New" pitchFamily="49" charset="0"/>
                <a:sym typeface="Symbol" pitchFamily="18" charset="2"/>
              </a:rPr>
              <a:t>i</a:t>
            </a:r>
            <a:r>
              <a:rPr lang="en-US" smtClean="0">
                <a:latin typeface="Courier New" pitchFamily="49" charset="0"/>
                <a:cs typeface="Courier New" pitchFamily="49" charset="0"/>
                <a:sym typeface="Symbol" pitchFamily="18" charset="2"/>
              </a:rPr>
              <a:t> thì tăng i thêm 1.</a:t>
            </a:r>
          </a:p>
          <a:p>
            <a:pPr eaLnBrk="1" hangingPunct="1">
              <a:lnSpc>
                <a:spcPct val="90000"/>
              </a:lnSpc>
              <a:buFont typeface="Arial" charset="0"/>
              <a:buNone/>
            </a:pPr>
            <a:r>
              <a:rPr lang="en-US" smtClean="0">
                <a:latin typeface="Courier New" pitchFamily="49" charset="0"/>
                <a:cs typeface="Courier New" pitchFamily="49" charset="0"/>
                <a:sym typeface="Symbol" pitchFamily="18" charset="2"/>
              </a:rPr>
              <a:t>		</a:t>
            </a:r>
            <a:r>
              <a:rPr lang="en-US" i="1" smtClean="0">
                <a:latin typeface="Courier New" pitchFamily="49" charset="0"/>
                <a:cs typeface="Courier New" pitchFamily="49" charset="0"/>
                <a:sym typeface="Symbol" pitchFamily="18" charset="2"/>
              </a:rPr>
              <a:t>while (</a:t>
            </a:r>
            <a:r>
              <a:rPr lang="en-US" i="1" smtClean="0">
                <a:latin typeface="Courier New" pitchFamily="49" charset="0"/>
                <a:cs typeface="Courier New" pitchFamily="49" charset="0"/>
              </a:rPr>
              <a:t>i ≤ n and x</a:t>
            </a:r>
            <a:r>
              <a:rPr lang="en-US" i="1" smtClean="0">
                <a:latin typeface="Courier New" pitchFamily="49" charset="0"/>
                <a:cs typeface="Courier New" pitchFamily="49" charset="0"/>
                <a:sym typeface="Symbol" pitchFamily="18" charset="2"/>
              </a:rPr>
              <a:t> a</a:t>
            </a:r>
            <a:r>
              <a:rPr lang="en-US" i="1" baseline="-25000" smtClean="0">
                <a:latin typeface="Courier New" pitchFamily="49" charset="0"/>
                <a:cs typeface="Courier New" pitchFamily="49" charset="0"/>
                <a:sym typeface="Symbol" pitchFamily="18" charset="2"/>
              </a:rPr>
              <a:t>i</a:t>
            </a:r>
            <a:r>
              <a:rPr lang="en-US" i="1" smtClean="0">
                <a:latin typeface="Courier New" pitchFamily="49" charset="0"/>
                <a:cs typeface="Courier New" pitchFamily="49" charset="0"/>
                <a:sym typeface="Symbol" pitchFamily="18" charset="2"/>
              </a:rPr>
              <a:t>)</a:t>
            </a:r>
          </a:p>
          <a:p>
            <a:pPr lvl="1" eaLnBrk="1" hangingPunct="1">
              <a:lnSpc>
                <a:spcPct val="90000"/>
              </a:lnSpc>
              <a:buFont typeface="Arial" charset="0"/>
              <a:buNone/>
            </a:pPr>
            <a:r>
              <a:rPr lang="en-US" i="1" smtClean="0">
                <a:latin typeface="Courier New" pitchFamily="49" charset="0"/>
                <a:cs typeface="Courier New" pitchFamily="49" charset="0"/>
                <a:sym typeface="Symbol" pitchFamily="18" charset="2"/>
              </a:rPr>
              <a:t>			i = i + 1</a:t>
            </a:r>
          </a:p>
          <a:p>
            <a:pPr eaLnBrk="1" hangingPunct="1">
              <a:lnSpc>
                <a:spcPct val="90000"/>
              </a:lnSpc>
            </a:pPr>
            <a:r>
              <a:rPr lang="en-US" smtClean="0">
                <a:latin typeface="Courier New" pitchFamily="49" charset="0"/>
                <a:cs typeface="Courier New" pitchFamily="49" charset="0"/>
              </a:rPr>
              <a:t>Bước 3. </a:t>
            </a:r>
          </a:p>
          <a:p>
            <a:pPr lvl="1" eaLnBrk="1" hangingPunct="1">
              <a:lnSpc>
                <a:spcPct val="90000"/>
              </a:lnSpc>
            </a:pPr>
            <a:r>
              <a:rPr lang="en-US" smtClean="0">
                <a:latin typeface="Courier New" pitchFamily="49" charset="0"/>
                <a:cs typeface="Courier New" pitchFamily="49" charset="0"/>
              </a:rPr>
              <a:t>Nếu i ≤ n, trả về giá trị là i.</a:t>
            </a:r>
          </a:p>
          <a:p>
            <a:pPr lvl="1" eaLnBrk="1" hangingPunct="1">
              <a:lnSpc>
                <a:spcPct val="90000"/>
              </a:lnSpc>
            </a:pPr>
            <a:r>
              <a:rPr lang="en-US" smtClean="0">
                <a:latin typeface="Courier New" pitchFamily="49" charset="0"/>
                <a:cs typeface="Courier New" pitchFamily="49" charset="0"/>
              </a:rPr>
              <a:t>Ngược lại, i &gt; n, trả về giá trị 0 cho biết không tìm được x trong dãy a.</a:t>
            </a:r>
            <a:endParaRPr lang="en-GB"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eaLnBrk="1" fontAlgn="auto" hangingPunct="1">
              <a:spcAft>
                <a:spcPts val="0"/>
              </a:spcAft>
              <a:defRPr/>
            </a:pPr>
            <a:r>
              <a:rPr lang="en-US" smtClean="0"/>
              <a:t>Độ phức tạp trong trường hợp xấu nhất</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4DCE8CD9-BC89-43FD-9641-3259C4900DD0}" type="slidenum">
              <a:rPr lang="en-GB"/>
              <a:pPr>
                <a:defRPr/>
              </a:pPr>
              <a:t>33</a:t>
            </a:fld>
            <a:endParaRPr lang="en-GB"/>
          </a:p>
        </p:txBody>
      </p:sp>
      <p:sp>
        <p:nvSpPr>
          <p:cNvPr id="24579" name="Content Placeholder 2"/>
          <p:cNvSpPr>
            <a:spLocks noGrp="1"/>
          </p:cNvSpPr>
          <p:nvPr>
            <p:ph sz="quarter" idx="1"/>
          </p:nvPr>
        </p:nvSpPr>
        <p:spPr/>
        <p:txBody>
          <a:bodyPr/>
          <a:lstStyle/>
          <a:p>
            <a:pPr eaLnBrk="1" hangingPunct="1">
              <a:lnSpc>
                <a:spcPct val="90000"/>
              </a:lnSpc>
            </a:pPr>
            <a:r>
              <a:rPr lang="en-US" smtClean="0">
                <a:latin typeface="Arial" charset="0"/>
                <a:cs typeface="Arial" charset="0"/>
              </a:rPr>
              <a:t>Số phép so sánh dùng làm thước đo.</a:t>
            </a:r>
          </a:p>
          <a:p>
            <a:pPr eaLnBrk="1" hangingPunct="1">
              <a:lnSpc>
                <a:spcPct val="90000"/>
              </a:lnSpc>
            </a:pPr>
            <a:r>
              <a:rPr lang="en-US" smtClean="0">
                <a:latin typeface="Arial" charset="0"/>
                <a:cs typeface="Arial" charset="0"/>
              </a:rPr>
              <a:t>Ở mỗi bước của vòng lặp, thực hiện 2 phép so sánh.</a:t>
            </a:r>
          </a:p>
          <a:p>
            <a:pPr eaLnBrk="1" hangingPunct="1">
              <a:lnSpc>
                <a:spcPct val="90000"/>
              </a:lnSpc>
            </a:pPr>
            <a:r>
              <a:rPr lang="en-US" smtClean="0">
                <a:latin typeface="Arial" charset="0"/>
                <a:cs typeface="Arial" charset="0"/>
              </a:rPr>
              <a:t>Cuối vòng lặp, thực hiện 1 phép so sánh.</a:t>
            </a:r>
          </a:p>
          <a:p>
            <a:pPr eaLnBrk="1" hangingPunct="1">
              <a:lnSpc>
                <a:spcPct val="90000"/>
              </a:lnSpc>
            </a:pPr>
            <a:r>
              <a:rPr lang="en-US" smtClean="0">
                <a:latin typeface="Arial" charset="0"/>
                <a:cs typeface="Arial" charset="0"/>
              </a:rPr>
              <a:t>Như vậy, nếu x = a</a:t>
            </a:r>
            <a:r>
              <a:rPr lang="en-US" baseline="-25000" smtClean="0">
                <a:latin typeface="Arial" charset="0"/>
                <a:cs typeface="Arial" charset="0"/>
              </a:rPr>
              <a:t>i</a:t>
            </a:r>
            <a:r>
              <a:rPr lang="en-US" smtClean="0">
                <a:latin typeface="Arial" charset="0"/>
                <a:cs typeface="Arial" charset="0"/>
              </a:rPr>
              <a:t>, số phép so sánh thực hiện là (2i +1).</a:t>
            </a:r>
          </a:p>
          <a:p>
            <a:pPr eaLnBrk="1" hangingPunct="1">
              <a:lnSpc>
                <a:spcPct val="90000"/>
              </a:lnSpc>
            </a:pPr>
            <a:r>
              <a:rPr lang="en-US" smtClean="0">
                <a:latin typeface="Arial" charset="0"/>
                <a:cs typeface="Arial" charset="0"/>
              </a:rPr>
              <a:t>Trong trường hợp xấu nhất, không tìm được x thì tổng số phép so sánh là 2n + 2. </a:t>
            </a:r>
          </a:p>
          <a:p>
            <a:pPr eaLnBrk="1" hangingPunct="1">
              <a:lnSpc>
                <a:spcPct val="90000"/>
              </a:lnSpc>
            </a:pPr>
            <a:r>
              <a:rPr lang="en-US" smtClean="0">
                <a:latin typeface="Arial" charset="0"/>
                <a:cs typeface="Arial" charset="0"/>
              </a:rPr>
              <a:t>Từ đó, thuật toán tìm kiếm tuần tự đòi hỏi tối đa O(n) phép so sánh.</a:t>
            </a:r>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eaLnBrk="1" fontAlgn="auto" hangingPunct="1">
              <a:spcAft>
                <a:spcPts val="0"/>
              </a:spcAft>
              <a:defRPr/>
            </a:pPr>
            <a:r>
              <a:rPr lang="en-US" smtClean="0"/>
              <a:t>Độ phức tạp trong trường hợp tốt nhất</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AF3E38CA-02D7-4F1F-BE26-D17403C05626}" type="slidenum">
              <a:rPr lang="en-GB"/>
              <a:pPr>
                <a:defRPr/>
              </a:pPr>
              <a:t>34</a:t>
            </a:fld>
            <a:endParaRPr lang="en-GB"/>
          </a:p>
        </p:txBody>
      </p:sp>
      <p:sp>
        <p:nvSpPr>
          <p:cNvPr id="25603" name="Content Placeholder 2"/>
          <p:cNvSpPr>
            <a:spLocks noGrp="1"/>
          </p:cNvSpPr>
          <p:nvPr>
            <p:ph sz="quarter" idx="1"/>
          </p:nvPr>
        </p:nvSpPr>
        <p:spPr/>
        <p:txBody>
          <a:bodyPr/>
          <a:lstStyle/>
          <a:p>
            <a:pPr eaLnBrk="1" hangingPunct="1"/>
            <a:r>
              <a:rPr lang="en-US" smtClean="0">
                <a:latin typeface="Arial" charset="0"/>
                <a:cs typeface="Arial" charset="0"/>
              </a:rPr>
              <a:t>Trong trường hợp tốt nhất, ta bắt gặp x ngay phần tử đầu tiên nên chỉ cần tốn 3 phép so sánh.</a:t>
            </a:r>
          </a:p>
          <a:p>
            <a:pPr eaLnBrk="1" hangingPunct="1"/>
            <a:endParaRPr lang="en-US" smtClean="0">
              <a:latin typeface="Arial" charset="0"/>
              <a:cs typeface="Arial" charset="0"/>
            </a:endParaRPr>
          </a:p>
          <a:p>
            <a:pPr eaLnBrk="1" hangingPunct="1"/>
            <a:r>
              <a:rPr lang="en-US" smtClean="0">
                <a:latin typeface="Arial" charset="0"/>
                <a:cs typeface="Arial" charset="0"/>
              </a:rPr>
              <a:t>Khi đó, ta nói thuật toán tìm kiếm tuần tự đòi hỏi ít nhất O</a:t>
            </a:r>
            <a:r>
              <a:rPr lang="en-US" smtClean="0">
                <a:latin typeface="Arial" charset="0"/>
                <a:cs typeface="Arial" charset="0"/>
                <a:sym typeface="Symbol" pitchFamily="18" charset="2"/>
              </a:rPr>
              <a:t>(1) phép so sánh.</a:t>
            </a:r>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eaLnBrk="1" fontAlgn="auto" hangingPunct="1">
              <a:spcAft>
                <a:spcPts val="0"/>
              </a:spcAft>
              <a:defRPr/>
            </a:pPr>
            <a:r>
              <a:rPr lang="en-US" smtClean="0"/>
              <a:t>Độ phức tạp trong </a:t>
            </a:r>
            <a:br>
              <a:rPr lang="en-US" smtClean="0"/>
            </a:br>
            <a:r>
              <a:rPr lang="en-US" smtClean="0"/>
              <a:t>trường hợp trung bình</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3BC322A6-464D-4C8B-9722-0FD3D54927B5}" type="slidenum">
              <a:rPr lang="en-GB"/>
              <a:pPr>
                <a:defRPr/>
              </a:pPr>
              <a:t>35</a:t>
            </a:fld>
            <a:endParaRPr lang="en-GB"/>
          </a:p>
        </p:txBody>
      </p:sp>
      <p:sp>
        <p:nvSpPr>
          <p:cNvPr id="1028" name="Content Placeholder 2"/>
          <p:cNvSpPr>
            <a:spLocks noGrp="1"/>
          </p:cNvSpPr>
          <p:nvPr>
            <p:ph sz="quarter" idx="1"/>
          </p:nvPr>
        </p:nvSpPr>
        <p:spPr/>
        <p:txBody>
          <a:bodyPr/>
          <a:lstStyle/>
          <a:p>
            <a:pPr eaLnBrk="1" hangingPunct="1"/>
            <a:r>
              <a:rPr lang="en-US" smtClean="0">
                <a:latin typeface="Arial" charset="0"/>
                <a:cs typeface="Arial" charset="0"/>
              </a:rPr>
              <a:t>Nếu x là số hạng thứ i, số phép so sánh sử dụng để tìm ra x là 2i + 1.</a:t>
            </a:r>
          </a:p>
          <a:p>
            <a:pPr eaLnBrk="1" hangingPunct="1"/>
            <a:r>
              <a:rPr lang="en-US" smtClean="0">
                <a:latin typeface="Arial" charset="0"/>
                <a:cs typeface="Arial" charset="0"/>
              </a:rPr>
              <a:t>Do đó, số phép so sánh trung bình ta cần sử dụng là:</a:t>
            </a:r>
          </a:p>
          <a:p>
            <a:pPr eaLnBrk="1" hangingPunct="1"/>
            <a:endParaRPr lang="en-US" smtClean="0">
              <a:latin typeface="Arial" charset="0"/>
              <a:cs typeface="Arial" charset="0"/>
            </a:endParaRPr>
          </a:p>
          <a:p>
            <a:pPr eaLnBrk="1" hangingPunct="1"/>
            <a:endParaRPr lang="en-US" smtClean="0">
              <a:latin typeface="Arial" charset="0"/>
              <a:cs typeface="Arial" charset="0"/>
            </a:endParaRPr>
          </a:p>
          <a:p>
            <a:pPr eaLnBrk="1" hangingPunct="1"/>
            <a:endParaRPr lang="en-US" smtClean="0">
              <a:latin typeface="Arial" charset="0"/>
              <a:cs typeface="Arial" charset="0"/>
            </a:endParaRPr>
          </a:p>
          <a:p>
            <a:pPr eaLnBrk="1" hangingPunct="1"/>
            <a:r>
              <a:rPr lang="en-US" smtClean="0">
                <a:latin typeface="Arial" charset="0"/>
                <a:cs typeface="Arial" charset="0"/>
              </a:rPr>
              <a:t>Như vậy độ phức tạp trung bình của thuật toán tìm kiếm tuần tự là O</a:t>
            </a:r>
            <a:r>
              <a:rPr lang="en-US" smtClean="0">
                <a:latin typeface="Arial" charset="0"/>
                <a:cs typeface="Arial" charset="0"/>
                <a:sym typeface="Symbol" pitchFamily="18" charset="2"/>
              </a:rPr>
              <a:t>(n)</a:t>
            </a:r>
            <a:endParaRPr lang="en-GB" smtClean="0">
              <a:latin typeface="Arial" charset="0"/>
              <a:cs typeface="Arial" charset="0"/>
            </a:endParaRPr>
          </a:p>
        </p:txBody>
      </p:sp>
      <p:graphicFrame>
        <p:nvGraphicFramePr>
          <p:cNvPr id="1026" name="Object 2"/>
          <p:cNvGraphicFramePr>
            <a:graphicFrameLocks noChangeAspect="1"/>
          </p:cNvGraphicFramePr>
          <p:nvPr/>
        </p:nvGraphicFramePr>
        <p:xfrm>
          <a:off x="914400" y="3276600"/>
          <a:ext cx="7308850" cy="990600"/>
        </p:xfrm>
        <a:graphic>
          <a:graphicData uri="http://schemas.openxmlformats.org/presentationml/2006/ole">
            <p:oleObj spid="_x0000_s1026" name="Equation" r:id="rId3" imgW="4216320" imgH="57132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Ghi chú</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2483B8EE-21F8-4DCE-919D-FFF61C3EF560}" type="slidenum">
              <a:rPr lang="en-GB"/>
              <a:pPr>
                <a:defRPr/>
              </a:pPr>
              <a:t>36</a:t>
            </a:fld>
            <a:endParaRPr lang="en-GB"/>
          </a:p>
        </p:txBody>
      </p:sp>
      <p:sp>
        <p:nvSpPr>
          <p:cNvPr id="3" name="Content Placeholder 2"/>
          <p:cNvSpPr>
            <a:spLocks noGrp="1"/>
          </p:cNvSpPr>
          <p:nvPr>
            <p:ph sz="quarter" idx="1"/>
          </p:nvPr>
        </p:nvSpPr>
        <p:spPr/>
        <p:txBody>
          <a:bodyPr>
            <a:normAutofit fontScale="92500" lnSpcReduction="10000"/>
          </a:bodyPr>
          <a:lstStyle/>
          <a:p>
            <a:pPr algn="just" eaLnBrk="1" hangingPunct="1">
              <a:defRPr/>
            </a:pPr>
            <a:r>
              <a:rPr lang="en-US" sz="2600" smtClean="0">
                <a:latin typeface="Arial" charset="0"/>
                <a:cs typeface="Arial" charset="0"/>
              </a:rPr>
              <a:t>Trong thực tế, các phép so sánh cần để xác định xem đã tới cuối vòng lặp hay chưa thường được bỏ qua, không đếm.</a:t>
            </a:r>
          </a:p>
          <a:p>
            <a:pPr algn="just" eaLnBrk="1" hangingPunct="1">
              <a:defRPr/>
            </a:pPr>
            <a:endParaRPr lang="en-US" sz="2600" smtClean="0">
              <a:latin typeface="Arial" charset="0"/>
              <a:cs typeface="Arial" charset="0"/>
            </a:endParaRPr>
          </a:p>
          <a:p>
            <a:pPr algn="just" eaLnBrk="1" hangingPunct="1">
              <a:defRPr/>
            </a:pPr>
            <a:r>
              <a:rPr lang="en-US" sz="2600" smtClean="0">
                <a:latin typeface="Arial" charset="0"/>
                <a:cs typeface="Arial" charset="0"/>
              </a:rPr>
              <a:t>Trong đa số các trường hợp không đòi khỏi sự khắt khe về tính chính xác, người ta sử dụng Big-O cho mọi trường hợp.</a:t>
            </a:r>
          </a:p>
          <a:p>
            <a:pPr algn="just" eaLnBrk="1" hangingPunct="1">
              <a:defRPr/>
            </a:pPr>
            <a:endParaRPr lang="en-US" sz="2600" smtClean="0">
              <a:latin typeface="Arial" charset="0"/>
              <a:cs typeface="Arial" charset="0"/>
            </a:endParaRPr>
          </a:p>
          <a:p>
            <a:pPr algn="just" eaLnBrk="1" hangingPunct="1">
              <a:defRPr/>
            </a:pPr>
            <a:r>
              <a:rPr lang="en-US" sz="2600" smtClean="0">
                <a:latin typeface="Arial" charset="0"/>
                <a:cs typeface="Arial" charset="0"/>
              </a:rPr>
              <a:t>Hệ số trong các hàm theo đa thức không được tính trong phân tích độ phức tạp, ví dụ </a:t>
            </a:r>
            <a:r>
              <a:rPr lang="en-US" sz="2600" smtClean="0">
                <a:solidFill>
                  <a:srgbClr val="FF0000"/>
                </a:solidFill>
                <a:latin typeface="Arial" charset="0"/>
                <a:cs typeface="Arial" charset="0"/>
              </a:rPr>
              <a:t>O(n</a:t>
            </a:r>
            <a:r>
              <a:rPr lang="en-US" sz="2600" baseline="30000" smtClean="0">
                <a:solidFill>
                  <a:srgbClr val="FF0000"/>
                </a:solidFill>
                <a:latin typeface="Arial" charset="0"/>
                <a:cs typeface="Arial" charset="0"/>
              </a:rPr>
              <a:t>3</a:t>
            </a:r>
            <a:r>
              <a:rPr lang="en-US" sz="2600" smtClean="0">
                <a:solidFill>
                  <a:srgbClr val="FF0000"/>
                </a:solidFill>
                <a:latin typeface="Arial" charset="0"/>
                <a:cs typeface="Arial" charset="0"/>
              </a:rPr>
              <a:t>)</a:t>
            </a:r>
            <a:r>
              <a:rPr lang="en-US" sz="2600" smtClean="0">
                <a:latin typeface="Arial" charset="0"/>
                <a:cs typeface="Arial" charset="0"/>
              </a:rPr>
              <a:t> và </a:t>
            </a:r>
            <a:r>
              <a:rPr lang="en-US" sz="2600" smtClean="0">
                <a:solidFill>
                  <a:srgbClr val="FF0000"/>
                </a:solidFill>
                <a:latin typeface="Arial" charset="0"/>
                <a:cs typeface="Arial" charset="0"/>
              </a:rPr>
              <a:t>O(</a:t>
            </a:r>
            <a:r>
              <a:rPr lang="en-US" sz="2600" i="1" smtClean="0">
                <a:solidFill>
                  <a:srgbClr val="FF0000"/>
                </a:solidFill>
                <a:latin typeface="Arial" charset="0"/>
                <a:cs typeface="Arial" charset="0"/>
              </a:rPr>
              <a:t>20000</a:t>
            </a:r>
            <a:r>
              <a:rPr lang="en-US" sz="2600" smtClean="0">
                <a:solidFill>
                  <a:srgbClr val="FF0000"/>
                </a:solidFill>
                <a:latin typeface="Arial" charset="0"/>
                <a:cs typeface="Arial" charset="0"/>
              </a:rPr>
              <a:t>n</a:t>
            </a:r>
            <a:r>
              <a:rPr lang="en-US" sz="2600" baseline="30000" smtClean="0">
                <a:solidFill>
                  <a:srgbClr val="FF0000"/>
                </a:solidFill>
                <a:latin typeface="Arial" charset="0"/>
                <a:cs typeface="Arial" charset="0"/>
              </a:rPr>
              <a:t>3</a:t>
            </a:r>
            <a:r>
              <a:rPr lang="en-US" sz="2600" smtClean="0">
                <a:solidFill>
                  <a:srgbClr val="FF0000"/>
                </a:solidFill>
                <a:latin typeface="Arial" charset="0"/>
                <a:cs typeface="Arial" charset="0"/>
              </a:rPr>
              <a:t>)</a:t>
            </a:r>
            <a:r>
              <a:rPr lang="en-US" sz="2600" smtClean="0">
                <a:latin typeface="Arial" charset="0"/>
                <a:cs typeface="Arial" charset="0"/>
              </a:rPr>
              <a:t> là như nhau, nhưng trong thực tế đôi khi hệ số rất quan trọng.</a:t>
            </a:r>
            <a:endParaRPr lang="en-GB" sz="2600" smtClean="0">
              <a:latin typeface="Arial" charset="0"/>
              <a:cs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Sự phân lớp các độ phức tạp</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9DD72705-31E9-4804-A90D-C12848C38E7C}" type="slidenum">
              <a:rPr lang="en-GB"/>
              <a:pPr>
                <a:defRPr/>
              </a:pPr>
              <a:t>37</a:t>
            </a:fld>
            <a:endParaRPr lang="en-GB"/>
          </a:p>
        </p:txBody>
      </p:sp>
      <p:graphicFrame>
        <p:nvGraphicFramePr>
          <p:cNvPr id="8" name="Content Placeholder 7"/>
          <p:cNvGraphicFramePr>
            <a:graphicFrameLocks noGrp="1"/>
          </p:cNvGraphicFramePr>
          <p:nvPr>
            <p:ph sz="quarter" idx="1"/>
          </p:nvPr>
        </p:nvGraphicFramePr>
        <p:xfrm>
          <a:off x="612775" y="1600200"/>
          <a:ext cx="8153400" cy="2971800"/>
        </p:xfrm>
        <a:graphic>
          <a:graphicData uri="http://schemas.openxmlformats.org/drawingml/2006/table">
            <a:tbl>
              <a:tblPr/>
              <a:tblGrid>
                <a:gridCol w="2491317"/>
                <a:gridCol w="566208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cs typeface="Arial" charset="0"/>
                        </a:rPr>
                        <a:t>Độ phức tạp</a:t>
                      </a:r>
                      <a:endParaRPr kumimoji="0" lang="en-GB" sz="1600" b="1" i="0" u="none" strike="noStrike" cap="none" normalizeH="0" baseline="0" smtClean="0">
                        <a:ln>
                          <a:noFill/>
                        </a:ln>
                        <a:solidFill>
                          <a:srgbClr val="FFFFFF"/>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cs typeface="Arial" charset="0"/>
                        </a:rPr>
                        <a:t>Thuật ngữ/tên phân lớp</a:t>
                      </a:r>
                      <a:endParaRPr kumimoji="0" lang="en-GB" sz="1600" b="1" i="0" u="none" strike="noStrike" cap="none" normalizeH="0" baseline="0" smtClean="0">
                        <a:ln>
                          <a:noFill/>
                        </a:ln>
                        <a:solidFill>
                          <a:srgbClr val="FFFFFF"/>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O(1)</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Độ phức tạp hằng số</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O(log</a:t>
                      </a:r>
                      <a:r>
                        <a:rPr kumimoji="0" lang="en-US" sz="1600" b="0" i="0" u="none" strike="noStrike" cap="none" normalizeH="0" baseline="-25000" smtClean="0">
                          <a:ln>
                            <a:noFill/>
                          </a:ln>
                          <a:solidFill>
                            <a:srgbClr val="000000"/>
                          </a:solidFill>
                          <a:effectLst/>
                          <a:latin typeface="Arial" charset="0"/>
                          <a:cs typeface="Arial" charset="0"/>
                        </a:rPr>
                        <a:t>2</a:t>
                      </a:r>
                      <a:r>
                        <a:rPr kumimoji="0" lang="en-US" sz="1600" b="0" i="0" u="none" strike="noStrike" cap="none" normalizeH="0" baseline="0" smtClean="0">
                          <a:ln>
                            <a:noFill/>
                          </a:ln>
                          <a:solidFill>
                            <a:srgbClr val="000000"/>
                          </a:solidFill>
                          <a:effectLst/>
                          <a:latin typeface="Arial" charset="0"/>
                          <a:cs typeface="Arial" charset="0"/>
                        </a:rPr>
                        <a:t>n)</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Độ phức tạp logarit</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O(n)</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Độ phức tạp tuyến tính</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O(nlog</a:t>
                      </a:r>
                      <a:r>
                        <a:rPr kumimoji="0" lang="en-US" sz="1600" b="0" i="0" u="none" strike="noStrike" cap="none" normalizeH="0" baseline="-25000" smtClean="0">
                          <a:ln>
                            <a:noFill/>
                          </a:ln>
                          <a:solidFill>
                            <a:srgbClr val="000000"/>
                          </a:solidFill>
                          <a:effectLst/>
                          <a:latin typeface="Arial" charset="0"/>
                          <a:cs typeface="Arial" charset="0"/>
                        </a:rPr>
                        <a:t>2</a:t>
                      </a:r>
                      <a:r>
                        <a:rPr kumimoji="0" lang="en-US" sz="1600" b="0" i="0" u="none" strike="noStrike" cap="none" normalizeH="0" baseline="0" smtClean="0">
                          <a:ln>
                            <a:noFill/>
                          </a:ln>
                          <a:solidFill>
                            <a:srgbClr val="000000"/>
                          </a:solidFill>
                          <a:effectLst/>
                          <a:latin typeface="Arial" charset="0"/>
                          <a:cs typeface="Arial" charset="0"/>
                        </a:rPr>
                        <a:t>n)</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Độ phức tạp nlog</a:t>
                      </a:r>
                      <a:r>
                        <a:rPr kumimoji="0" lang="en-US" sz="1600" b="0" i="0" u="none" strike="noStrike" cap="none" normalizeH="0" baseline="-25000" smtClean="0">
                          <a:ln>
                            <a:noFill/>
                          </a:ln>
                          <a:solidFill>
                            <a:srgbClr val="000000"/>
                          </a:solidFill>
                          <a:effectLst/>
                          <a:latin typeface="Arial" charset="0"/>
                          <a:cs typeface="Arial" charset="0"/>
                        </a:rPr>
                        <a:t>2</a:t>
                      </a:r>
                      <a:r>
                        <a:rPr kumimoji="0" lang="en-US" sz="1600" b="0" i="0" u="none" strike="noStrike" cap="none" normalizeH="0" baseline="0" smtClean="0">
                          <a:ln>
                            <a:noFill/>
                          </a:ln>
                          <a:solidFill>
                            <a:srgbClr val="000000"/>
                          </a:solidFill>
                          <a:effectLst/>
                          <a:latin typeface="Arial" charset="0"/>
                          <a:cs typeface="Arial" charset="0"/>
                        </a:rPr>
                        <a:t>n</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O(n</a:t>
                      </a:r>
                      <a:r>
                        <a:rPr kumimoji="0" lang="en-US" sz="1600" b="0" i="0" u="none" strike="noStrike" cap="none" normalizeH="0" baseline="30000" smtClean="0">
                          <a:ln>
                            <a:noFill/>
                          </a:ln>
                          <a:solidFill>
                            <a:srgbClr val="000000"/>
                          </a:solidFill>
                          <a:effectLst/>
                          <a:latin typeface="Arial" charset="0"/>
                          <a:cs typeface="Arial" charset="0"/>
                        </a:rPr>
                        <a:t>a</a:t>
                      </a:r>
                      <a:r>
                        <a:rPr kumimoji="0" lang="en-US" sz="1600" b="0" i="0" u="none" strike="noStrike" cap="none" normalizeH="0" baseline="0" smtClean="0">
                          <a:ln>
                            <a:noFill/>
                          </a:ln>
                          <a:solidFill>
                            <a:srgbClr val="000000"/>
                          </a:solidFill>
                          <a:effectLst/>
                          <a:latin typeface="Arial" charset="0"/>
                          <a:cs typeface="Arial" charset="0"/>
                        </a:rPr>
                        <a:t>)</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Độ phức tạp đa thức</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O(a</a:t>
                      </a:r>
                      <a:r>
                        <a:rPr kumimoji="0" lang="en-US" sz="1600" b="0" i="0" u="none" strike="noStrike" cap="none" normalizeH="0" baseline="30000" smtClean="0">
                          <a:ln>
                            <a:noFill/>
                          </a:ln>
                          <a:solidFill>
                            <a:srgbClr val="000000"/>
                          </a:solidFill>
                          <a:effectLst/>
                          <a:latin typeface="Arial" charset="0"/>
                          <a:cs typeface="Arial" charset="0"/>
                        </a:rPr>
                        <a:t>n</a:t>
                      </a:r>
                      <a:r>
                        <a:rPr kumimoji="0" lang="en-US" sz="1600" b="0" i="0" u="none" strike="noStrike" cap="none" normalizeH="0" baseline="0" smtClean="0">
                          <a:ln>
                            <a:noFill/>
                          </a:ln>
                          <a:solidFill>
                            <a:srgbClr val="000000"/>
                          </a:solidFill>
                          <a:effectLst/>
                          <a:latin typeface="Arial" charset="0"/>
                          <a:cs typeface="Arial" charset="0"/>
                        </a:rPr>
                        <a:t>), a &gt; 1</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Độ phức tạp hàm mũ</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O(n!)</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Độ phức tạp giai thừa</a:t>
                      </a:r>
                      <a:endParaRPr kumimoji="0" lang="en-GB" sz="1600" b="0" i="0" u="none" strike="noStrike" cap="none" normalizeH="0" baseline="0" smtClean="0">
                        <a:ln>
                          <a:noFill/>
                        </a:ln>
                        <a:solidFill>
                          <a:srgbClr val="000000"/>
                        </a:solidFill>
                        <a:effectLst/>
                        <a:latin typeface="Arial" charset="0"/>
                        <a:cs typeface="Arial" charset="0"/>
                      </a:endParaRPr>
                    </a:p>
                  </a:txBody>
                  <a:tcPr marL="90593" marR="905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Sự phân lớp các độ phức tạp</a:t>
            </a:r>
            <a:endParaRPr lang="vi-VN"/>
          </a:p>
        </p:txBody>
      </p:sp>
      <p:sp>
        <p:nvSpPr>
          <p:cNvPr id="5" name="Footer Placeholder 4"/>
          <p:cNvSpPr>
            <a:spLocks noGrp="1"/>
          </p:cNvSpPr>
          <p:nvPr>
            <p:ph type="ftr" sz="quarter" idx="11"/>
          </p:nvPr>
        </p:nvSpPr>
        <p:spPr>
          <a:prstGeom prst="rect">
            <a:avLst/>
          </a:prstGeom>
        </p:spPr>
        <p:txBody>
          <a:bodyPr/>
          <a:lstStyle/>
          <a:p>
            <a:pPr>
              <a:defRPr/>
            </a:pPr>
            <a:r>
              <a:rPr lang="en-US"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9A4750AA-94FB-45E1-A746-ABF33DFE02AF}" type="slidenum">
              <a:rPr lang="en-GB"/>
              <a:pPr>
                <a:defRPr/>
              </a:pPr>
              <a:t>38</a:t>
            </a:fld>
            <a:endParaRPr lang="en-GB"/>
          </a:p>
        </p:txBody>
      </p:sp>
      <p:graphicFrame>
        <p:nvGraphicFramePr>
          <p:cNvPr id="11" name="Content Placeholder 10"/>
          <p:cNvGraphicFramePr>
            <a:graphicFrameLocks noGrp="1"/>
          </p:cNvGraphicFramePr>
          <p:nvPr>
            <p:ph sz="quarter" idx="1"/>
          </p:nvPr>
        </p:nvGraphicFramePr>
        <p:xfrm>
          <a:off x="612775" y="1600200"/>
          <a:ext cx="8153402" cy="2600325"/>
        </p:xfrm>
        <a:graphic>
          <a:graphicData uri="http://schemas.openxmlformats.org/drawingml/2006/table">
            <a:tbl>
              <a:tblPr/>
              <a:tblGrid>
                <a:gridCol w="1164987"/>
                <a:gridCol w="1164986"/>
                <a:gridCol w="1164987"/>
                <a:gridCol w="1163483"/>
                <a:gridCol w="1164986"/>
                <a:gridCol w="1164987"/>
                <a:gridCol w="1164986"/>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600" b="1" i="0" u="none" strike="noStrike" cap="none" normalizeH="0" baseline="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logn</a:t>
                      </a:r>
                      <a:endParaRPr kumimoji="0" lang="en-GB" sz="1600" b="1" i="0" u="none" strike="noStrike" cap="none" normalizeH="0" baseline="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n</a:t>
                      </a:r>
                      <a:endParaRPr kumimoji="0" lang="en-GB" sz="1600" b="1" i="0" u="none" strike="noStrike" cap="none" normalizeH="0" baseline="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nlogn</a:t>
                      </a:r>
                      <a:endParaRPr kumimoji="0" lang="en-GB" sz="1600" b="1" i="0" u="none" strike="noStrike" cap="none" normalizeH="0" baseline="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n</a:t>
                      </a:r>
                      <a:r>
                        <a:rPr kumimoji="0" lang="en-US" sz="1600" b="1" i="0" u="none" strike="noStrike" cap="none" normalizeH="0" baseline="30000" smtClean="0">
                          <a:ln>
                            <a:noFill/>
                          </a:ln>
                          <a:solidFill>
                            <a:srgbClr val="FFFFFF"/>
                          </a:solidFill>
                          <a:effectLst/>
                          <a:latin typeface="Calibri" pitchFamily="34" charset="0"/>
                        </a:rPr>
                        <a:t>2</a:t>
                      </a:r>
                      <a:endParaRPr kumimoji="0" lang="en-GB" sz="1600" b="1" i="0" u="none" strike="noStrike" cap="none" normalizeH="0" baseline="3000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2</a:t>
                      </a:r>
                      <a:r>
                        <a:rPr kumimoji="0" lang="en-US" sz="1600" b="1" i="0" u="none" strike="noStrike" cap="none" normalizeH="0" baseline="30000" smtClean="0">
                          <a:ln>
                            <a:noFill/>
                          </a:ln>
                          <a:solidFill>
                            <a:srgbClr val="FFFFFF"/>
                          </a:solidFill>
                          <a:effectLst/>
                          <a:latin typeface="Calibri" pitchFamily="34" charset="0"/>
                        </a:rPr>
                        <a:t>n</a:t>
                      </a:r>
                      <a:endParaRPr kumimoji="0" lang="en-GB" sz="1600" b="1" i="0" u="none" strike="noStrike" cap="none" normalizeH="0" baseline="3000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n!</a:t>
                      </a:r>
                      <a:endParaRPr kumimoji="0" lang="en-GB" sz="1600" b="1" i="0" u="none" strike="noStrike" cap="none" normalizeH="0" baseline="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10</a:t>
                      </a:r>
                      <a:endParaRPr kumimoji="0" lang="en-GB" sz="1600" b="1" i="0" u="none" strike="noStrike" cap="none" normalizeH="0" baseline="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3.10</a:t>
                      </a:r>
                      <a:r>
                        <a:rPr kumimoji="0" lang="en-US" sz="1600" b="0" i="0" u="none" strike="noStrike" cap="none" normalizeH="0" baseline="30000" smtClean="0">
                          <a:ln>
                            <a:noFill/>
                          </a:ln>
                          <a:solidFill>
                            <a:srgbClr val="000000"/>
                          </a:solidFill>
                          <a:effectLst/>
                          <a:latin typeface="Calibri" pitchFamily="34" charset="0"/>
                        </a:rPr>
                        <a:t>-9</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-8</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3.10</a:t>
                      </a:r>
                      <a:r>
                        <a:rPr kumimoji="0" lang="en-US" sz="1600" b="0" i="0" u="none" strike="noStrike" cap="none" normalizeH="0" baseline="30000" smtClean="0">
                          <a:ln>
                            <a:noFill/>
                          </a:ln>
                          <a:solidFill>
                            <a:srgbClr val="000000"/>
                          </a:solidFill>
                          <a:effectLst/>
                          <a:latin typeface="Calibri" pitchFamily="34" charset="0"/>
                        </a:rPr>
                        <a:t>-8</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-7</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-6</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3.10</a:t>
                      </a:r>
                      <a:r>
                        <a:rPr kumimoji="0" lang="en-US" sz="1600" b="0" i="0" u="none" strike="noStrike" cap="none" normalizeH="0" baseline="30000" smtClean="0">
                          <a:ln>
                            <a:noFill/>
                          </a:ln>
                          <a:solidFill>
                            <a:srgbClr val="000000"/>
                          </a:solidFill>
                          <a:effectLst/>
                          <a:latin typeface="Calibri" pitchFamily="34" charset="0"/>
                        </a:rPr>
                        <a:t>-3</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10</a:t>
                      </a:r>
                      <a:r>
                        <a:rPr kumimoji="0" lang="en-US" sz="1600" b="1" i="0" u="none" strike="noStrike" cap="none" normalizeH="0" baseline="30000" smtClean="0">
                          <a:ln>
                            <a:noFill/>
                          </a:ln>
                          <a:solidFill>
                            <a:srgbClr val="FFFFFF"/>
                          </a:solidFill>
                          <a:effectLst/>
                          <a:latin typeface="Calibri" pitchFamily="34" charset="0"/>
                        </a:rPr>
                        <a:t>2</a:t>
                      </a:r>
                      <a:endParaRPr kumimoji="0" lang="en-GB" sz="1600" b="1" i="0" u="none" strike="noStrike" cap="none" normalizeH="0" baseline="3000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7.10</a:t>
                      </a:r>
                      <a:r>
                        <a:rPr kumimoji="0" lang="en-US" sz="1600" b="0" i="0" u="none" strike="noStrike" cap="none" normalizeH="0" baseline="30000" smtClean="0">
                          <a:ln>
                            <a:noFill/>
                          </a:ln>
                          <a:solidFill>
                            <a:srgbClr val="000000"/>
                          </a:solidFill>
                          <a:effectLst/>
                          <a:latin typeface="Calibri" pitchFamily="34" charset="0"/>
                        </a:rPr>
                        <a:t>-9</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-7</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7.10</a:t>
                      </a:r>
                      <a:r>
                        <a:rPr kumimoji="0" lang="en-US" sz="1600" b="0" i="0" u="none" strike="noStrike" cap="none" normalizeH="0" baseline="30000" smtClean="0">
                          <a:ln>
                            <a:noFill/>
                          </a:ln>
                          <a:solidFill>
                            <a:srgbClr val="000000"/>
                          </a:solidFill>
                          <a:effectLst/>
                          <a:latin typeface="Calibri" pitchFamily="34" charset="0"/>
                        </a:rPr>
                        <a:t>-7</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-5</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4.10</a:t>
                      </a:r>
                      <a:r>
                        <a:rPr kumimoji="0" lang="en-US" sz="1600" b="0" i="0" u="none" strike="noStrike" cap="none" normalizeH="0" baseline="30000" smtClean="0">
                          <a:ln>
                            <a:noFill/>
                          </a:ln>
                          <a:solidFill>
                            <a:srgbClr val="000000"/>
                          </a:solidFill>
                          <a:effectLst/>
                          <a:latin typeface="Calibri" pitchFamily="34" charset="0"/>
                        </a:rPr>
                        <a:t>13 </a:t>
                      </a:r>
                      <a:r>
                        <a:rPr kumimoji="0" lang="en-US" sz="1600" b="0" i="0" u="none" strike="noStrike" cap="none" normalizeH="0" baseline="0" smtClean="0">
                          <a:ln>
                            <a:noFill/>
                          </a:ln>
                          <a:solidFill>
                            <a:srgbClr val="000000"/>
                          </a:solidFill>
                          <a:effectLst/>
                          <a:latin typeface="Calibri" pitchFamily="34" charset="0"/>
                        </a:rPr>
                        <a:t>năm</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10</a:t>
                      </a:r>
                      <a:r>
                        <a:rPr kumimoji="0" lang="en-US" sz="1600" b="1" i="0" u="none" strike="noStrike" cap="none" normalizeH="0" baseline="30000" smtClean="0">
                          <a:ln>
                            <a:noFill/>
                          </a:ln>
                          <a:solidFill>
                            <a:srgbClr val="FFFFFF"/>
                          </a:solidFill>
                          <a:effectLst/>
                          <a:latin typeface="Calibri" pitchFamily="34" charset="0"/>
                        </a:rPr>
                        <a:t>3</a:t>
                      </a:r>
                      <a:endParaRPr kumimoji="0" lang="en-GB" sz="1600" b="1" i="0" u="none" strike="noStrike" cap="none" normalizeH="0" baseline="3000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1,0.10</a:t>
                      </a:r>
                      <a:r>
                        <a:rPr kumimoji="0" lang="en-US" sz="1600" b="0" i="0" u="none" strike="noStrike" cap="none" normalizeH="0" baseline="30000" smtClean="0">
                          <a:ln>
                            <a:noFill/>
                          </a:ln>
                          <a:solidFill>
                            <a:srgbClr val="000000"/>
                          </a:solidFill>
                          <a:effectLst/>
                          <a:latin typeface="Calibri" pitchFamily="34" charset="0"/>
                        </a:rPr>
                        <a:t>-8</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-6</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1.10</a:t>
                      </a:r>
                      <a:r>
                        <a:rPr kumimoji="0" lang="en-US" sz="1600" b="0" i="0" u="none" strike="noStrike" cap="none" normalizeH="0" baseline="30000" smtClean="0">
                          <a:ln>
                            <a:noFill/>
                          </a:ln>
                          <a:solidFill>
                            <a:srgbClr val="000000"/>
                          </a:solidFill>
                          <a:effectLst/>
                          <a:latin typeface="Calibri" pitchFamily="34" charset="0"/>
                        </a:rPr>
                        <a:t>-5</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-3</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10</a:t>
                      </a:r>
                      <a:r>
                        <a:rPr kumimoji="0" lang="en-US" sz="1600" b="1" i="0" u="none" strike="noStrike" cap="none" normalizeH="0" baseline="30000" smtClean="0">
                          <a:ln>
                            <a:noFill/>
                          </a:ln>
                          <a:solidFill>
                            <a:srgbClr val="FFFFFF"/>
                          </a:solidFill>
                          <a:effectLst/>
                          <a:latin typeface="Calibri" pitchFamily="34" charset="0"/>
                        </a:rPr>
                        <a:t>4</a:t>
                      </a:r>
                      <a:endParaRPr kumimoji="0" lang="en-GB" sz="1600" b="1" i="0" u="none" strike="noStrike" cap="none" normalizeH="0" baseline="3000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1,3.10</a:t>
                      </a:r>
                      <a:r>
                        <a:rPr kumimoji="0" lang="en-US" sz="1600" b="0" i="0" u="none" strike="noStrike" cap="none" normalizeH="0" baseline="30000" smtClean="0">
                          <a:ln>
                            <a:noFill/>
                          </a:ln>
                          <a:solidFill>
                            <a:srgbClr val="000000"/>
                          </a:solidFill>
                          <a:effectLst/>
                          <a:latin typeface="Calibri" pitchFamily="34" charset="0"/>
                        </a:rPr>
                        <a:t>-8</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-5</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1.10</a:t>
                      </a:r>
                      <a:r>
                        <a:rPr kumimoji="0" lang="en-US" sz="1600" b="0" i="0" u="none" strike="noStrike" cap="none" normalizeH="0" baseline="30000" smtClean="0">
                          <a:ln>
                            <a:noFill/>
                          </a:ln>
                          <a:solidFill>
                            <a:srgbClr val="000000"/>
                          </a:solidFill>
                          <a:effectLst/>
                          <a:latin typeface="Calibri" pitchFamily="34" charset="0"/>
                        </a:rPr>
                        <a:t>-4</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-1</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10</a:t>
                      </a:r>
                      <a:r>
                        <a:rPr kumimoji="0" lang="en-US" sz="1600" b="1" i="0" u="none" strike="noStrike" cap="none" normalizeH="0" baseline="30000" smtClean="0">
                          <a:ln>
                            <a:noFill/>
                          </a:ln>
                          <a:solidFill>
                            <a:srgbClr val="FFFFFF"/>
                          </a:solidFill>
                          <a:effectLst/>
                          <a:latin typeface="Calibri" pitchFamily="34" charset="0"/>
                        </a:rPr>
                        <a:t>5</a:t>
                      </a:r>
                      <a:endParaRPr kumimoji="0" lang="en-GB" sz="1600" b="1" i="0" u="none" strike="noStrike" cap="none" normalizeH="0" baseline="3000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1,7.10</a:t>
                      </a:r>
                      <a:r>
                        <a:rPr kumimoji="0" lang="en-US" sz="1600" b="0" i="0" u="none" strike="noStrike" cap="none" normalizeH="0" baseline="30000" smtClean="0">
                          <a:ln>
                            <a:noFill/>
                          </a:ln>
                          <a:solidFill>
                            <a:srgbClr val="000000"/>
                          </a:solidFill>
                          <a:effectLst/>
                          <a:latin typeface="Calibri" pitchFamily="34" charset="0"/>
                        </a:rPr>
                        <a:t>-8</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-4</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2.10</a:t>
                      </a:r>
                      <a:r>
                        <a:rPr kumimoji="0" lang="en-US" sz="1600" b="0" i="0" u="none" strike="noStrike" cap="none" normalizeH="0" baseline="30000" smtClean="0">
                          <a:ln>
                            <a:noFill/>
                          </a:ln>
                          <a:solidFill>
                            <a:srgbClr val="000000"/>
                          </a:solidFill>
                          <a:effectLst/>
                          <a:latin typeface="Calibri" pitchFamily="34" charset="0"/>
                        </a:rPr>
                        <a:t>-3</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rPr>
                        <a:t>10</a:t>
                      </a:r>
                      <a:r>
                        <a:rPr kumimoji="0" lang="en-US" sz="1600" b="1" i="0" u="none" strike="noStrike" cap="none" normalizeH="0" baseline="30000" smtClean="0">
                          <a:ln>
                            <a:noFill/>
                          </a:ln>
                          <a:solidFill>
                            <a:srgbClr val="FFFFFF"/>
                          </a:solidFill>
                          <a:effectLst/>
                          <a:latin typeface="Calibri" pitchFamily="34" charset="0"/>
                        </a:rPr>
                        <a:t>6</a:t>
                      </a:r>
                      <a:endParaRPr kumimoji="0" lang="en-GB" sz="1600" b="1" i="0" u="none" strike="noStrike" cap="none" normalizeH="0" baseline="30000" smtClean="0">
                        <a:ln>
                          <a:noFill/>
                        </a:ln>
                        <a:solidFill>
                          <a:srgbClr val="FFFFFF"/>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2.10</a:t>
                      </a:r>
                      <a:r>
                        <a:rPr kumimoji="0" lang="en-US" sz="1600" b="0" i="0" u="none" strike="noStrike" cap="none" normalizeH="0" baseline="30000" smtClean="0">
                          <a:ln>
                            <a:noFill/>
                          </a:ln>
                          <a:solidFill>
                            <a:srgbClr val="000000"/>
                          </a:solidFill>
                          <a:effectLst/>
                          <a:latin typeface="Calibri" pitchFamily="34" charset="0"/>
                        </a:rPr>
                        <a:t>-8</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10</a:t>
                      </a:r>
                      <a:r>
                        <a:rPr kumimoji="0" lang="en-US" sz="1600" b="0" i="0" u="none" strike="noStrike" cap="none" normalizeH="0" baseline="30000" smtClean="0">
                          <a:ln>
                            <a:noFill/>
                          </a:ln>
                          <a:solidFill>
                            <a:srgbClr val="000000"/>
                          </a:solidFill>
                          <a:effectLst/>
                          <a:latin typeface="Calibri" pitchFamily="34" charset="0"/>
                        </a:rPr>
                        <a:t>-3</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2.10</a:t>
                      </a:r>
                      <a:r>
                        <a:rPr kumimoji="0" lang="en-US" sz="1600" b="0" i="0" u="none" strike="noStrike" cap="none" normalizeH="0" baseline="30000" smtClean="0">
                          <a:ln>
                            <a:noFill/>
                          </a:ln>
                          <a:solidFill>
                            <a:srgbClr val="000000"/>
                          </a:solidFill>
                          <a:effectLst/>
                          <a:latin typeface="Calibri" pitchFamily="34" charset="0"/>
                        </a:rPr>
                        <a:t>-2</a:t>
                      </a:r>
                      <a:endParaRPr kumimoji="0" lang="en-GB" sz="1600" b="0" i="0" u="none" strike="noStrike" cap="none" normalizeH="0" baseline="3000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17 phút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rPr>
                        <a:t>*</a:t>
                      </a:r>
                      <a:endParaRPr kumimoji="0" lang="en-GB" sz="1600" b="0" i="0" u="none" strike="noStrike" cap="none" normalizeH="0" baseline="0" smtClean="0">
                        <a:ln>
                          <a:noFill/>
                        </a:ln>
                        <a:solidFill>
                          <a:srgbClr val="000000"/>
                        </a:solidFill>
                        <a:effectLst/>
                        <a:latin typeface="Calibri" pitchFamily="34" charset="0"/>
                      </a:endParaRPr>
                    </a:p>
                  </a:txBody>
                  <a:tcPr marL="86585" marR="865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2" name="Content Placeholder 2"/>
          <p:cNvSpPr txBox="1">
            <a:spLocks/>
          </p:cNvSpPr>
          <p:nvPr/>
        </p:nvSpPr>
        <p:spPr>
          <a:xfrm>
            <a:off x="533400" y="4343401"/>
            <a:ext cx="8229600" cy="1752600"/>
          </a:xfrm>
          <a:prstGeom prst="rect">
            <a:avLst/>
          </a:prstGeom>
        </p:spPr>
        <p:txBody>
          <a:bodyPr>
            <a:normAutofit/>
          </a:bodyPr>
          <a:lstStyle/>
          <a:p>
            <a:pPr marL="342900" indent="-342900" fontAlgn="auto">
              <a:spcBef>
                <a:spcPct val="20000"/>
              </a:spcBef>
              <a:spcAft>
                <a:spcPts val="0"/>
              </a:spcAft>
              <a:buFont typeface="Arial" pitchFamily="34" charset="0"/>
              <a:buChar char="•"/>
              <a:defRPr/>
            </a:pPr>
            <a:r>
              <a:rPr lang="en-US" sz="2400">
                <a:latin typeface="Arial" pitchFamily="34" charset="0"/>
                <a:cs typeface="Arial" pitchFamily="34" charset="0"/>
              </a:rPr>
              <a:t>Lưu ý:</a:t>
            </a:r>
          </a:p>
          <a:p>
            <a:pPr marL="800100" lvl="1" indent="-342900" fontAlgn="auto">
              <a:spcBef>
                <a:spcPct val="20000"/>
              </a:spcBef>
              <a:spcAft>
                <a:spcPts val="0"/>
              </a:spcAft>
              <a:buFont typeface="Arial" pitchFamily="34" charset="0"/>
              <a:buChar char="•"/>
              <a:defRPr/>
            </a:pPr>
            <a:r>
              <a:rPr lang="en-US" sz="2400">
                <a:latin typeface="Arial" pitchFamily="34" charset="0"/>
                <a:cs typeface="Arial" pitchFamily="34" charset="0"/>
              </a:rPr>
              <a:t>Mỗi phép toán giả sử thực hiện trong 10</a:t>
            </a:r>
            <a:r>
              <a:rPr lang="en-US" sz="2400" baseline="30000">
                <a:latin typeface="Arial" pitchFamily="34" charset="0"/>
                <a:cs typeface="Arial" pitchFamily="34" charset="0"/>
              </a:rPr>
              <a:t>-9</a:t>
            </a:r>
            <a:r>
              <a:rPr lang="en-US" sz="2400">
                <a:latin typeface="Arial" pitchFamily="34" charset="0"/>
                <a:cs typeface="Arial" pitchFamily="34" charset="0"/>
              </a:rPr>
              <a:t> giây (~ CPU 1GHz).</a:t>
            </a:r>
          </a:p>
          <a:p>
            <a:pPr marL="800100" lvl="1" indent="-342900" fontAlgn="auto">
              <a:spcBef>
                <a:spcPct val="20000"/>
              </a:spcBef>
              <a:spcAft>
                <a:spcPts val="0"/>
              </a:spcAft>
              <a:buFont typeface="Arial" pitchFamily="34" charset="0"/>
              <a:buChar char="•"/>
              <a:defRPr/>
            </a:pPr>
            <a:r>
              <a:rPr lang="en-US" sz="2400">
                <a:latin typeface="Arial" pitchFamily="34" charset="0"/>
                <a:cs typeface="Arial" pitchFamily="34" charset="0"/>
              </a:rPr>
              <a:t>*: thời gian lớn hơn 100</a:t>
            </a:r>
            <a:r>
              <a:rPr lang="en-US" sz="2400" baseline="30000">
                <a:latin typeface="Arial" pitchFamily="34" charset="0"/>
                <a:cs typeface="Arial" pitchFamily="34" charset="0"/>
              </a:rPr>
              <a:t>100</a:t>
            </a:r>
            <a:r>
              <a:rPr lang="en-US" sz="2400">
                <a:latin typeface="Arial" pitchFamily="34" charset="0"/>
                <a:cs typeface="Arial" pitchFamily="34" charset="0"/>
              </a:rPr>
              <a:t> năm</a:t>
            </a:r>
            <a:endParaRPr lang="en-GB" sz="24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Một số lưu ý mở rộng</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A1175429-2891-4D26-B51C-8C5E52A1382C}" type="slidenum">
              <a:rPr lang="en-GB"/>
              <a:pPr>
                <a:defRPr/>
              </a:pPr>
              <a:t>39</a:t>
            </a:fld>
            <a:endParaRPr lang="en-GB"/>
          </a:p>
        </p:txBody>
      </p:sp>
      <p:sp>
        <p:nvSpPr>
          <p:cNvPr id="29699" name="Content Placeholder 2"/>
          <p:cNvSpPr>
            <a:spLocks noGrp="1"/>
          </p:cNvSpPr>
          <p:nvPr>
            <p:ph sz="quarter" idx="1"/>
          </p:nvPr>
        </p:nvSpPr>
        <p:spPr/>
        <p:txBody>
          <a:bodyPr/>
          <a:lstStyle/>
          <a:p>
            <a:pPr eaLnBrk="1" hangingPunct="1"/>
            <a:r>
              <a:rPr lang="en-US" sz="2600" smtClean="0">
                <a:latin typeface="Arial" charset="0"/>
                <a:cs typeface="Arial" charset="0"/>
              </a:rPr>
              <a:t>Có một số thuật toán có độ phức tạp trong trường hợp xấu nhất là rất lớn nhưng trong trường hợp trung bình lại chấp nhận được.</a:t>
            </a:r>
          </a:p>
          <a:p>
            <a:pPr eaLnBrk="1" hangingPunct="1"/>
            <a:r>
              <a:rPr lang="en-US" sz="2600" smtClean="0">
                <a:latin typeface="Arial" charset="0"/>
                <a:cs typeface="Arial" charset="0"/>
              </a:rPr>
              <a:t>Đôi khi, trong thực tế ta phải tìm nghiệm gần đúng thay vì nghiệm chính xác.</a:t>
            </a:r>
          </a:p>
          <a:p>
            <a:pPr eaLnBrk="1" hangingPunct="1"/>
            <a:r>
              <a:rPr lang="en-US" sz="2600" smtClean="0">
                <a:latin typeface="Arial" charset="0"/>
                <a:cs typeface="Arial" charset="0"/>
              </a:rPr>
              <a:t>Có một số bài toán tồn tại nhưng có thể chứng minh được không có lời giải cho chúng (ví dụ bài toán Halting).</a:t>
            </a:r>
          </a:p>
          <a:p>
            <a:pPr eaLnBrk="1" hangingPunct="1"/>
            <a:r>
              <a:rPr lang="en-US" sz="2600" smtClean="0">
                <a:latin typeface="Arial" charset="0"/>
                <a:cs typeface="Arial" charset="0"/>
              </a:rPr>
              <a:t>Trong thực tế, đa số ta chỉ khảo sát các bài toán có độ phức tạp đa thức trở xuống. </a:t>
            </a:r>
            <a:endParaRPr lang="en-GB" sz="2600" smtClean="0">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Dẫn nhập</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4</a:t>
            </a:fld>
            <a:endParaRPr lang="en-US"/>
          </a:p>
        </p:txBody>
      </p:sp>
      <p:sp>
        <p:nvSpPr>
          <p:cNvPr id="5" name="Content Placeholder 4"/>
          <p:cNvSpPr>
            <a:spLocks noGrp="1"/>
          </p:cNvSpPr>
          <p:nvPr>
            <p:ph sz="quarter" idx="1"/>
          </p:nvPr>
        </p:nvSpPr>
        <p:spPr/>
        <p:txBody>
          <a:bodyPr anchor="ctr"/>
          <a:lstStyle/>
          <a:p>
            <a:r>
              <a:rPr lang="en-US" smtClean="0"/>
              <a:t>According to </a:t>
            </a:r>
            <a:r>
              <a:rPr lang="en-US" smtClean="0">
                <a:hlinkClick r:id="rId3" action="ppaction://hlinkfile" tooltip="Peter J. Denning"/>
              </a:rPr>
              <a:t>Peter J. Denning</a:t>
            </a:r>
            <a:r>
              <a:rPr lang="en-US" smtClean="0"/>
              <a:t>, the fundamental question underlying computer science is, </a:t>
            </a:r>
            <a:r>
              <a:rPr lang="en-US" i="1" smtClean="0"/>
              <a:t>"What can be (efficiently) automated?“</a:t>
            </a:r>
            <a:r>
              <a:rPr lang="en-US" i="1" baseline="30000" smtClean="0"/>
              <a:t> </a:t>
            </a:r>
            <a:r>
              <a:rPr lang="en-US" i="1" smtClean="0"/>
              <a:t> </a:t>
            </a:r>
          </a:p>
          <a:p>
            <a:pPr algn="ctr">
              <a:buNone/>
            </a:pPr>
            <a:r>
              <a:rPr lang="en-US" i="1" smtClean="0"/>
              <a:t>[Wikipedia.org, tháng 9 – 2009]</a:t>
            </a:r>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eaLnBrk="1" fontAlgn="auto" hangingPunct="1">
              <a:spcAft>
                <a:spcPts val="0"/>
              </a:spcAft>
              <a:defRPr/>
            </a:pPr>
            <a:r>
              <a:rPr lang="en-US" smtClean="0"/>
              <a:t>Các phương pháp </a:t>
            </a:r>
            <a:br>
              <a:rPr lang="en-US" smtClean="0"/>
            </a:br>
            <a:r>
              <a:rPr lang="en-US" smtClean="0"/>
              <a:t>đánh giá độ phức tạp</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A4F8324A-6B8F-49D5-A2AB-2CD323389A4A}" type="slidenum">
              <a:rPr lang="en-GB"/>
              <a:pPr>
                <a:defRPr/>
              </a:pPr>
              <a:t>40</a:t>
            </a:fld>
            <a:endParaRPr lang="en-GB"/>
          </a:p>
        </p:txBody>
      </p:sp>
      <p:sp>
        <p:nvSpPr>
          <p:cNvPr id="30723" name="Content Placeholder 2"/>
          <p:cNvSpPr>
            <a:spLocks noGrp="1"/>
          </p:cNvSpPr>
          <p:nvPr>
            <p:ph sz="quarter" idx="1"/>
          </p:nvPr>
        </p:nvSpPr>
        <p:spPr/>
        <p:txBody>
          <a:bodyPr/>
          <a:lstStyle/>
          <a:p>
            <a:pPr eaLnBrk="1" hangingPunct="1"/>
            <a:r>
              <a:rPr lang="en-US" smtClean="0">
                <a:latin typeface="Arial" charset="0"/>
                <a:cs typeface="Arial" charset="0"/>
              </a:rPr>
              <a:t>Phương pháp đếm</a:t>
            </a:r>
          </a:p>
          <a:p>
            <a:pPr eaLnBrk="1" hangingPunct="1"/>
            <a:r>
              <a:rPr lang="en-US" smtClean="0">
                <a:latin typeface="Arial" charset="0"/>
                <a:cs typeface="Arial" charset="0"/>
              </a:rPr>
              <a:t>Phương pháp hàm sinh</a:t>
            </a:r>
          </a:p>
          <a:p>
            <a:pPr eaLnBrk="1" hangingPunct="1"/>
            <a:r>
              <a:rPr lang="en-US" smtClean="0">
                <a:latin typeface="Arial" charset="0"/>
                <a:cs typeface="Arial" charset="0"/>
              </a:rPr>
              <a:t>Một số kết quả hoán vị</a:t>
            </a:r>
          </a:p>
          <a:p>
            <a:pPr eaLnBrk="1" hangingPunct="1"/>
            <a:r>
              <a:rPr lang="en-US" smtClean="0">
                <a:latin typeface="Arial" charset="0"/>
                <a:cs typeface="Arial" charset="0"/>
              </a:rPr>
              <a:t>Các kết quả, định lý liên quan đến các cấu trúc dữ liệu cụ thể</a:t>
            </a:r>
          </a:p>
          <a:p>
            <a:pPr eaLnBrk="1" hangingPunct="1"/>
            <a:r>
              <a:rPr lang="en-US" smtClean="0">
                <a:latin typeface="Arial" charset="0"/>
                <a:cs typeface="Arial" charset="0"/>
              </a:rPr>
              <a:t>…</a:t>
            </a:r>
          </a:p>
          <a:p>
            <a:pPr eaLnBrk="1" hangingPunct="1"/>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Bài tập</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A6820EB0-9C00-4581-91EC-D5E4D0DA53FC}" type="slidenum">
              <a:rPr lang="en-GB"/>
              <a:pPr>
                <a:defRPr/>
              </a:pPr>
              <a:t>41</a:t>
            </a:fld>
            <a:endParaRPr lang="en-GB"/>
          </a:p>
        </p:txBody>
      </p:sp>
      <p:sp>
        <p:nvSpPr>
          <p:cNvPr id="31747" name="Content Placeholder 2"/>
          <p:cNvSpPr>
            <a:spLocks noGrp="1"/>
          </p:cNvSpPr>
          <p:nvPr>
            <p:ph sz="quarter" idx="1"/>
          </p:nvPr>
        </p:nvSpPr>
        <p:spPr/>
        <p:txBody>
          <a:bodyPr/>
          <a:lstStyle/>
          <a:p>
            <a:pPr marL="514350" indent="-514350" eaLnBrk="1" hangingPunct="1">
              <a:lnSpc>
                <a:spcPct val="90000"/>
              </a:lnSpc>
              <a:buNone/>
            </a:pPr>
            <a:r>
              <a:rPr lang="en-US" smtClean="0">
                <a:latin typeface="Arial" charset="0"/>
                <a:cs typeface="Arial" charset="0"/>
              </a:rPr>
              <a:t>1. Các hàm sau đây có là O(x) hay không?</a:t>
            </a:r>
          </a:p>
          <a:p>
            <a:pPr marL="914400" lvl="1" indent="-514350" eaLnBrk="1" hangingPunct="1">
              <a:lnSpc>
                <a:spcPct val="90000"/>
              </a:lnSpc>
              <a:buFont typeface="Calibri" pitchFamily="34" charset="0"/>
              <a:buAutoNum type="alphaLcParenR"/>
            </a:pPr>
            <a:r>
              <a:rPr lang="en-US" smtClean="0">
                <a:latin typeface="Arial" charset="0"/>
                <a:cs typeface="Arial" charset="0"/>
              </a:rPr>
              <a:t>f(x) = 10</a:t>
            </a:r>
          </a:p>
          <a:p>
            <a:pPr marL="914400" lvl="1" indent="-514350" eaLnBrk="1" hangingPunct="1">
              <a:lnSpc>
                <a:spcPct val="90000"/>
              </a:lnSpc>
              <a:buFont typeface="Calibri" pitchFamily="34" charset="0"/>
              <a:buAutoNum type="alphaLcParenR"/>
            </a:pPr>
            <a:r>
              <a:rPr lang="en-US" smtClean="0">
                <a:latin typeface="Arial" charset="0"/>
                <a:cs typeface="Arial" charset="0"/>
              </a:rPr>
              <a:t>f(x) = 3x + 7</a:t>
            </a:r>
          </a:p>
          <a:p>
            <a:pPr marL="914400" lvl="1" indent="-514350" eaLnBrk="1" hangingPunct="1">
              <a:lnSpc>
                <a:spcPct val="90000"/>
              </a:lnSpc>
              <a:buFont typeface="Calibri" pitchFamily="34" charset="0"/>
              <a:buAutoNum type="alphaLcParenR"/>
            </a:pPr>
            <a:r>
              <a:rPr lang="en-US" smtClean="0">
                <a:latin typeface="Arial" charset="0"/>
                <a:cs typeface="Arial" charset="0"/>
              </a:rPr>
              <a:t>f(x) = 2x</a:t>
            </a:r>
            <a:r>
              <a:rPr lang="en-US" baseline="30000" smtClean="0">
                <a:latin typeface="Arial" charset="0"/>
                <a:cs typeface="Arial" charset="0"/>
              </a:rPr>
              <a:t>2</a:t>
            </a:r>
            <a:r>
              <a:rPr lang="en-US" smtClean="0">
                <a:latin typeface="Arial" charset="0"/>
                <a:cs typeface="Arial" charset="0"/>
              </a:rPr>
              <a:t> + 2</a:t>
            </a:r>
          </a:p>
          <a:p>
            <a:pPr marL="514350" indent="-514350" eaLnBrk="1" hangingPunct="1">
              <a:lnSpc>
                <a:spcPct val="90000"/>
              </a:lnSpc>
              <a:buFont typeface="Calibri" pitchFamily="34" charset="0"/>
              <a:buAutoNum type="arabicPeriod"/>
            </a:pPr>
            <a:endParaRPr lang="en-US" smtClean="0">
              <a:latin typeface="Arial" charset="0"/>
              <a:cs typeface="Arial" charset="0"/>
            </a:endParaRPr>
          </a:p>
          <a:p>
            <a:pPr marL="514350" indent="-514350" algn="just" eaLnBrk="1" hangingPunct="1">
              <a:lnSpc>
                <a:spcPct val="90000"/>
              </a:lnSpc>
              <a:buNone/>
            </a:pPr>
            <a:r>
              <a:rPr lang="en-US" smtClean="0">
                <a:latin typeface="Arial" charset="0"/>
                <a:cs typeface="Arial" charset="0"/>
              </a:rPr>
              <a:t>2. Mô tả thuật toán tìm số nhỏ nhất trong dãy hữu hạn các số tự nhiên. Có bao nhiêu phép so sánh, bao nhiêu phép gán trong thuật toán?</a:t>
            </a:r>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Bài tập</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4FEC3F4D-4A19-4E5F-985B-42897EE84984}" type="slidenum">
              <a:rPr lang="en-GB"/>
              <a:pPr>
                <a:defRPr/>
              </a:pPr>
              <a:t>42</a:t>
            </a:fld>
            <a:endParaRPr lang="en-GB"/>
          </a:p>
        </p:txBody>
      </p:sp>
      <p:sp>
        <p:nvSpPr>
          <p:cNvPr id="2052" name="Content Placeholder 2"/>
          <p:cNvSpPr>
            <a:spLocks noGrp="1"/>
          </p:cNvSpPr>
          <p:nvPr>
            <p:ph sz="quarter" idx="1"/>
          </p:nvPr>
        </p:nvSpPr>
        <p:spPr/>
        <p:txBody>
          <a:bodyPr>
            <a:normAutofit fontScale="85000" lnSpcReduction="20000"/>
          </a:bodyPr>
          <a:lstStyle/>
          <a:p>
            <a:pPr marL="514350" indent="-514350" eaLnBrk="1" hangingPunct="1">
              <a:lnSpc>
                <a:spcPct val="90000"/>
              </a:lnSpc>
              <a:buNone/>
            </a:pPr>
            <a:r>
              <a:rPr lang="en-US" sz="2600" smtClean="0">
                <a:latin typeface="Arial" charset="0"/>
                <a:cs typeface="Arial" charset="0"/>
              </a:rPr>
              <a:t>3. Phân tích độ phức tạp của thuật toán tính tổng dãy số sau:</a:t>
            </a:r>
          </a:p>
          <a:p>
            <a:pPr marL="514350" indent="-514350" eaLnBrk="1" hangingPunct="1">
              <a:lnSpc>
                <a:spcPct val="90000"/>
              </a:lnSpc>
              <a:buFont typeface="Calibri" pitchFamily="34" charset="0"/>
              <a:buAutoNum type="arabicPeriod" startAt="3"/>
            </a:pPr>
            <a:endParaRPr lang="en-US" sz="2600" smtClean="0">
              <a:latin typeface="Arial" charset="0"/>
              <a:cs typeface="Arial" charset="0"/>
            </a:endParaRPr>
          </a:p>
          <a:p>
            <a:pPr marL="514350" indent="-514350" eaLnBrk="1" hangingPunct="1">
              <a:lnSpc>
                <a:spcPct val="90000"/>
              </a:lnSpc>
              <a:buFont typeface="Calibri" pitchFamily="34" charset="0"/>
              <a:buAutoNum type="arabicPeriod" startAt="3"/>
            </a:pPr>
            <a:endParaRPr lang="en-US" sz="2600" smtClean="0">
              <a:latin typeface="Arial" charset="0"/>
              <a:cs typeface="Arial" charset="0"/>
            </a:endParaRPr>
          </a:p>
          <a:p>
            <a:pPr marL="514350" indent="-514350" eaLnBrk="1" hangingPunct="1">
              <a:lnSpc>
                <a:spcPct val="90000"/>
              </a:lnSpc>
              <a:buFont typeface="Calibri" pitchFamily="34" charset="0"/>
              <a:buAutoNum type="arabicPeriod" startAt="3"/>
            </a:pPr>
            <a:endParaRPr lang="en-US" sz="2600" smtClean="0">
              <a:latin typeface="Arial" charset="0"/>
              <a:cs typeface="Arial" charset="0"/>
            </a:endParaRPr>
          </a:p>
          <a:p>
            <a:pPr marL="514350" indent="-514350" eaLnBrk="1" hangingPunct="1">
              <a:lnSpc>
                <a:spcPct val="90000"/>
              </a:lnSpc>
              <a:buNone/>
            </a:pPr>
            <a:r>
              <a:rPr lang="en-US" sz="2600" smtClean="0">
                <a:latin typeface="Arial" charset="0"/>
                <a:cs typeface="Arial" charset="0"/>
              </a:rPr>
              <a:t>4. Cho biết số phép gán, số phép so sánh trong đoạn code sau đây theo n:</a:t>
            </a:r>
          </a:p>
          <a:p>
            <a:pPr marL="514350" indent="-514350" eaLnBrk="1" hangingPunct="1">
              <a:lnSpc>
                <a:spcPct val="90000"/>
              </a:lnSpc>
              <a:buNone/>
            </a:pPr>
            <a:r>
              <a:rPr lang="nn-NO" sz="2600" smtClean="0">
                <a:latin typeface="Courier New" pitchFamily="49" charset="0"/>
                <a:cs typeface="Courier New" pitchFamily="49" charset="0"/>
              </a:rPr>
              <a:t>    sum = 0;</a:t>
            </a:r>
          </a:p>
          <a:p>
            <a:pPr marL="514350" indent="-514350" eaLnBrk="1" hangingPunct="1">
              <a:lnSpc>
                <a:spcPct val="90000"/>
              </a:lnSpc>
              <a:buNone/>
            </a:pPr>
            <a:r>
              <a:rPr lang="nn-NO" sz="2600" smtClean="0">
                <a:latin typeface="Courier New" pitchFamily="49" charset="0"/>
                <a:cs typeface="Courier New" pitchFamily="49" charset="0"/>
              </a:rPr>
              <a:t>    for (i = 0; i &lt; n; i++)</a:t>
            </a:r>
          </a:p>
          <a:p>
            <a:pPr marL="514350" indent="-514350" eaLnBrk="1" hangingPunct="1">
              <a:lnSpc>
                <a:spcPct val="90000"/>
              </a:lnSpc>
              <a:buNone/>
            </a:pPr>
            <a:r>
              <a:rPr lang="nn-NO" sz="2600" smtClean="0">
                <a:latin typeface="Courier New" pitchFamily="49" charset="0"/>
                <a:cs typeface="Courier New" pitchFamily="49" charset="0"/>
              </a:rPr>
              <a:t>    {</a:t>
            </a:r>
          </a:p>
          <a:p>
            <a:pPr marL="514350" indent="-514350" eaLnBrk="1" hangingPunct="1">
              <a:lnSpc>
                <a:spcPct val="90000"/>
              </a:lnSpc>
              <a:buNone/>
            </a:pPr>
            <a:r>
              <a:rPr lang="nn-NO" sz="2600" smtClean="0">
                <a:latin typeface="Courier New" pitchFamily="49" charset="0"/>
                <a:cs typeface="Courier New" pitchFamily="49" charset="0"/>
              </a:rPr>
              <a:t>       scanf("%d", &amp;x);</a:t>
            </a:r>
          </a:p>
          <a:p>
            <a:pPr marL="514350" indent="-514350" eaLnBrk="1" hangingPunct="1">
              <a:lnSpc>
                <a:spcPct val="90000"/>
              </a:lnSpc>
              <a:buNone/>
            </a:pPr>
            <a:r>
              <a:rPr lang="nn-NO" sz="2600" smtClean="0">
                <a:latin typeface="Courier New" pitchFamily="49" charset="0"/>
                <a:cs typeface="Courier New" pitchFamily="49" charset="0"/>
              </a:rPr>
              <a:t>       sum = sum + x;</a:t>
            </a:r>
          </a:p>
          <a:p>
            <a:pPr marL="514350" indent="-514350" eaLnBrk="1" hangingPunct="1">
              <a:lnSpc>
                <a:spcPct val="90000"/>
              </a:lnSpc>
              <a:buNone/>
            </a:pPr>
            <a:r>
              <a:rPr lang="nn-NO" sz="2600" smtClean="0">
                <a:latin typeface="Courier New" pitchFamily="49" charset="0"/>
                <a:cs typeface="Courier New" pitchFamily="49" charset="0"/>
              </a:rPr>
              <a:t>    }</a:t>
            </a:r>
            <a:endParaRPr lang="en-US" sz="2600" smtClean="0">
              <a:latin typeface="Arial" charset="0"/>
              <a:cs typeface="Arial" charset="0"/>
            </a:endParaRPr>
          </a:p>
          <a:p>
            <a:pPr marL="514350" indent="-514350" eaLnBrk="1" hangingPunct="1">
              <a:lnSpc>
                <a:spcPct val="90000"/>
              </a:lnSpc>
              <a:buFont typeface="Calibri" pitchFamily="34" charset="0"/>
              <a:buAutoNum type="arabicPeriod" startAt="4"/>
            </a:pPr>
            <a:endParaRPr lang="en-US" sz="2600" smtClean="0">
              <a:latin typeface="Arial" charset="0"/>
              <a:cs typeface="Arial" charset="0"/>
            </a:endParaRPr>
          </a:p>
          <a:p>
            <a:pPr marL="514350" indent="-514350" eaLnBrk="1" hangingPunct="1">
              <a:lnSpc>
                <a:spcPct val="90000"/>
              </a:lnSpc>
              <a:buFont typeface="Arial" charset="0"/>
              <a:buNone/>
            </a:pPr>
            <a:r>
              <a:rPr lang="en-US" sz="2600" smtClean="0">
                <a:latin typeface="Arial" charset="0"/>
                <a:cs typeface="Arial" charset="0"/>
              </a:rPr>
              <a:t>	</a:t>
            </a:r>
          </a:p>
          <a:p>
            <a:pPr marL="914400" lvl="1" indent="-514350" eaLnBrk="1" hangingPunct="1">
              <a:lnSpc>
                <a:spcPct val="90000"/>
              </a:lnSpc>
              <a:buFont typeface="Calibri" pitchFamily="34" charset="0"/>
              <a:buAutoNum type="alphaLcParenR"/>
            </a:pPr>
            <a:endParaRPr lang="en-GB" sz="2600" smtClean="0">
              <a:latin typeface="Arial" charset="0"/>
              <a:cs typeface="Arial" charset="0"/>
            </a:endParaRPr>
          </a:p>
        </p:txBody>
      </p:sp>
      <p:graphicFrame>
        <p:nvGraphicFramePr>
          <p:cNvPr id="2050" name="Object 2"/>
          <p:cNvGraphicFramePr>
            <a:graphicFrameLocks noChangeAspect="1"/>
          </p:cNvGraphicFramePr>
          <p:nvPr/>
        </p:nvGraphicFramePr>
        <p:xfrm>
          <a:off x="2971800" y="1905000"/>
          <a:ext cx="2971800" cy="894645"/>
        </p:xfrm>
        <a:graphic>
          <a:graphicData uri="http://schemas.openxmlformats.org/presentationml/2006/ole">
            <p:oleObj spid="_x0000_s2050" name="Equation" r:id="rId3" imgW="1307880" imgH="39348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smtClean="0"/>
              <a:t>Bài tập</a:t>
            </a:r>
            <a:endParaRPr lang="en-GB"/>
          </a:p>
        </p:txBody>
      </p:sp>
      <p:sp>
        <p:nvSpPr>
          <p:cNvPr id="5" name="Footer Placeholder 4"/>
          <p:cNvSpPr>
            <a:spLocks noGrp="1"/>
          </p:cNvSpPr>
          <p:nvPr>
            <p:ph type="ftr" sz="quarter" idx="11"/>
          </p:nvPr>
        </p:nvSpPr>
        <p:spPr>
          <a:prstGeom prst="rect">
            <a:avLst/>
          </a:prstGeom>
        </p:spPr>
        <p:txBody>
          <a:bodyPr/>
          <a:lstStyle/>
          <a:p>
            <a:pPr>
              <a:defRPr/>
            </a:pPr>
            <a:r>
              <a:rPr lang="en-GB" smtClean="0"/>
              <a:t>Cấu trúc dữ liệu và giải thuật - HCMUS 2011</a:t>
            </a:r>
            <a:endParaRPr lang="en-GB"/>
          </a:p>
        </p:txBody>
      </p:sp>
      <p:sp>
        <p:nvSpPr>
          <p:cNvPr id="6" name="Slide Number Placeholder 5"/>
          <p:cNvSpPr>
            <a:spLocks noGrp="1"/>
          </p:cNvSpPr>
          <p:nvPr>
            <p:ph type="sldNum" sz="quarter" idx="12"/>
          </p:nvPr>
        </p:nvSpPr>
        <p:spPr>
          <a:prstGeom prst="rect">
            <a:avLst/>
          </a:prstGeom>
        </p:spPr>
        <p:txBody>
          <a:bodyPr>
            <a:normAutofit fontScale="85000" lnSpcReduction="20000"/>
          </a:bodyPr>
          <a:lstStyle/>
          <a:p>
            <a:pPr>
              <a:defRPr/>
            </a:pPr>
            <a:fld id="{4FEC3F4D-4A19-4E5F-985B-42897EE84984}" type="slidenum">
              <a:rPr lang="en-GB"/>
              <a:pPr>
                <a:defRPr/>
              </a:pPr>
              <a:t>43</a:t>
            </a:fld>
            <a:endParaRPr lang="en-GB"/>
          </a:p>
        </p:txBody>
      </p:sp>
      <p:sp>
        <p:nvSpPr>
          <p:cNvPr id="2052" name="Content Placeholder 2"/>
          <p:cNvSpPr>
            <a:spLocks noGrp="1"/>
          </p:cNvSpPr>
          <p:nvPr>
            <p:ph sz="quarter" idx="1"/>
          </p:nvPr>
        </p:nvSpPr>
        <p:spPr/>
        <p:txBody>
          <a:bodyPr/>
          <a:lstStyle/>
          <a:p>
            <a:pPr marL="514350" indent="-514350" eaLnBrk="1" hangingPunct="1">
              <a:lnSpc>
                <a:spcPct val="90000"/>
              </a:lnSpc>
              <a:buNone/>
            </a:pPr>
            <a:r>
              <a:rPr lang="en-US" sz="2600" smtClean="0">
                <a:latin typeface="Arial" charset="0"/>
                <a:cs typeface="Arial" charset="0"/>
              </a:rPr>
              <a:t>5. Cho biết số phép gán, số phép so sánh trong đoạn code sau đây theo n:</a:t>
            </a:r>
          </a:p>
          <a:p>
            <a:pPr marL="514350" indent="-514350" eaLnBrk="1" hangingPunct="1">
              <a:lnSpc>
                <a:spcPct val="90000"/>
              </a:lnSpc>
              <a:buNone/>
            </a:pPr>
            <a:r>
              <a:rPr lang="nn-NO" sz="2600" smtClean="0">
                <a:latin typeface="Courier New" pitchFamily="49" charset="0"/>
                <a:cs typeface="Courier New" pitchFamily="49" charset="0"/>
              </a:rPr>
              <a:t>for (i = 0; i &lt; n ; i++)</a:t>
            </a:r>
          </a:p>
          <a:p>
            <a:pPr marL="514350" indent="-514350" eaLnBrk="1" hangingPunct="1">
              <a:lnSpc>
                <a:spcPct val="90000"/>
              </a:lnSpc>
              <a:buNone/>
            </a:pPr>
            <a:r>
              <a:rPr lang="nn-NO" sz="2600" smtClean="0">
                <a:latin typeface="Courier New" pitchFamily="49" charset="0"/>
                <a:cs typeface="Courier New" pitchFamily="49" charset="0"/>
              </a:rPr>
              <a:t>	for (j = 0; j &lt; n; j++)</a:t>
            </a:r>
          </a:p>
          <a:p>
            <a:pPr marL="514350" indent="-514350" eaLnBrk="1" hangingPunct="1">
              <a:lnSpc>
                <a:spcPct val="90000"/>
              </a:lnSpc>
              <a:buNone/>
            </a:pPr>
            <a:r>
              <a:rPr lang="nn-NO" sz="2600" smtClean="0">
                <a:latin typeface="Courier New" pitchFamily="49" charset="0"/>
                <a:cs typeface="Courier New" pitchFamily="49" charset="0"/>
              </a:rPr>
              <a:t>	{</a:t>
            </a:r>
          </a:p>
          <a:p>
            <a:pPr marL="514350" indent="-514350" eaLnBrk="1" hangingPunct="1">
              <a:lnSpc>
                <a:spcPct val="90000"/>
              </a:lnSpc>
              <a:buNone/>
            </a:pPr>
            <a:r>
              <a:rPr lang="nn-NO" sz="2600" smtClean="0">
                <a:latin typeface="Courier New" pitchFamily="49" charset="0"/>
                <a:cs typeface="Courier New" pitchFamily="49" charset="0"/>
              </a:rPr>
              <a:t>		C[i][j] = 0;</a:t>
            </a:r>
          </a:p>
          <a:p>
            <a:pPr marL="514350" indent="-514350" eaLnBrk="1" hangingPunct="1">
              <a:lnSpc>
                <a:spcPct val="90000"/>
              </a:lnSpc>
              <a:buNone/>
            </a:pPr>
            <a:r>
              <a:rPr lang="nn-NO" sz="2600" smtClean="0">
                <a:latin typeface="Courier New" pitchFamily="49" charset="0"/>
                <a:cs typeface="Courier New" pitchFamily="49" charset="0"/>
              </a:rPr>
              <a:t>		for (k = 0; k &lt; n; k++)</a:t>
            </a:r>
          </a:p>
          <a:p>
            <a:pPr marL="514350" indent="-514350" eaLnBrk="1" hangingPunct="1">
              <a:lnSpc>
                <a:spcPct val="90000"/>
              </a:lnSpc>
              <a:buNone/>
            </a:pPr>
            <a:r>
              <a:rPr lang="nn-NO" sz="2600" smtClean="0">
                <a:latin typeface="Courier New" pitchFamily="49" charset="0"/>
                <a:cs typeface="Courier New" pitchFamily="49" charset="0"/>
              </a:rPr>
              <a:t>			C[i][j] = C[i][j] + 						A[i][k]*B[k][j];</a:t>
            </a:r>
          </a:p>
          <a:p>
            <a:pPr marL="514350" indent="-514350" eaLnBrk="1" hangingPunct="1">
              <a:lnSpc>
                <a:spcPct val="90000"/>
              </a:lnSpc>
              <a:buNone/>
            </a:pPr>
            <a:r>
              <a:rPr lang="nn-NO" sz="2600" smtClean="0">
                <a:latin typeface="Courier New" pitchFamily="49" charset="0"/>
                <a:cs typeface="Courier New" pitchFamily="49" charset="0"/>
              </a:rPr>
              <a:t>	}</a:t>
            </a:r>
            <a:endParaRPr lang="en-US" sz="2600" smtClean="0">
              <a:latin typeface="Arial" charset="0"/>
              <a:cs typeface="Arial" charset="0"/>
            </a:endParaRPr>
          </a:p>
          <a:p>
            <a:pPr marL="914400" lvl="1" indent="-514350" eaLnBrk="1" hangingPunct="1">
              <a:lnSpc>
                <a:spcPct val="90000"/>
              </a:lnSpc>
              <a:buFont typeface="Calibri" pitchFamily="34" charset="0"/>
              <a:buAutoNum type="alphaLcParenR"/>
            </a:pPr>
            <a:endParaRPr lang="en-GB" sz="2600" smtClean="0">
              <a:latin typeface="Arial" charset="0"/>
              <a:cs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44</a:t>
            </a:fld>
            <a:endParaRPr lang="en-US"/>
          </a:p>
        </p:txBody>
      </p:sp>
      <p:sp>
        <p:nvSpPr>
          <p:cNvPr id="5" name="Content Placeholder 4"/>
          <p:cNvSpPr>
            <a:spLocks noGrp="1"/>
          </p:cNvSpPr>
          <p:nvPr>
            <p:ph sz="quarter" idx="1"/>
          </p:nvPr>
        </p:nvSpPr>
        <p:spPr/>
        <p:txBody>
          <a:bodyPr/>
          <a:lstStyle/>
          <a:p>
            <a:pPr>
              <a:buNone/>
            </a:pPr>
            <a:r>
              <a:rPr lang="en-US" smtClean="0"/>
              <a:t>6. Hãy cho biết các hàm g(n) cho các hàm f(n) dưới đây (f(n) là O(g(n))).</a:t>
            </a:r>
          </a:p>
          <a:p>
            <a:pPr lvl="1"/>
            <a:r>
              <a:rPr lang="en-US" smtClean="0"/>
              <a:t>f(n) = (2 + n) * (3 + log</a:t>
            </a:r>
            <a:r>
              <a:rPr lang="en-US" baseline="-25000" smtClean="0"/>
              <a:t>2</a:t>
            </a:r>
            <a:r>
              <a:rPr lang="en-US" smtClean="0"/>
              <a:t>n)</a:t>
            </a:r>
          </a:p>
          <a:p>
            <a:pPr lvl="1"/>
            <a:r>
              <a:rPr lang="en-US" smtClean="0"/>
              <a:t>f(n) = 11 * log</a:t>
            </a:r>
            <a:r>
              <a:rPr lang="en-US" baseline="-25000" smtClean="0"/>
              <a:t>2</a:t>
            </a:r>
            <a:r>
              <a:rPr lang="en-US" smtClean="0"/>
              <a:t>n  + n/2 – 3542</a:t>
            </a:r>
          </a:p>
          <a:p>
            <a:pPr lvl="1"/>
            <a:r>
              <a:rPr lang="en-US" smtClean="0"/>
              <a:t>f(n) = n * (3 + n) – 7 * n</a:t>
            </a:r>
          </a:p>
          <a:p>
            <a:pPr lvl="1"/>
            <a:r>
              <a:rPr lang="en-US" smtClean="0"/>
              <a:t>f(n) = log</a:t>
            </a:r>
            <a:r>
              <a:rPr lang="en-US" baseline="-25000" smtClean="0"/>
              <a:t>2</a:t>
            </a:r>
            <a:r>
              <a:rPr lang="en-US" smtClean="0"/>
              <a:t>(n</a:t>
            </a:r>
            <a:r>
              <a:rPr lang="en-US" baseline="30000" smtClean="0"/>
              <a:t>2</a:t>
            </a:r>
            <a:r>
              <a:rPr lang="en-US" smtClean="0"/>
              <a:t>) + n</a:t>
            </a:r>
          </a:p>
          <a:p>
            <a:pPr lvl="1"/>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2" name="Title 1"/>
          <p:cNvSpPr>
            <a:spLocks noGrp="1"/>
          </p:cNvSpPr>
          <p:nvPr>
            <p:ph type="title"/>
          </p:nvPr>
        </p:nvSpPr>
        <p:spPr/>
        <p:txBody>
          <a:bodyPr/>
          <a:lstStyle/>
          <a:p>
            <a:r>
              <a:rPr lang="en-US" smtClean="0"/>
              <a:t>Hỏi và Đáp</a:t>
            </a:r>
            <a:endParaRPr lang="en-US"/>
          </a:p>
        </p:txBody>
      </p:sp>
      <p:sp>
        <p:nvSpPr>
          <p:cNvPr id="5" name="Footer Placeholder 4"/>
          <p:cNvSpPr>
            <a:spLocks noGrp="1"/>
          </p:cNvSpPr>
          <p:nvPr>
            <p:ph type="ftr" sz="quarter" idx="12"/>
          </p:nvPr>
        </p:nvSpPr>
        <p:spPr/>
        <p:txBody>
          <a:bodyPr/>
          <a:lstStyle/>
          <a:p>
            <a:pPr>
              <a:defRPr/>
            </a:pPr>
            <a:r>
              <a:rPr lang="en-US" smtClean="0"/>
              <a:t>Cấu trúc dữ liệu và giải thuật - HCMUS 2011</a:t>
            </a:r>
            <a:endParaRPr lang="en-US"/>
          </a:p>
        </p:txBody>
      </p:sp>
      <p:sp>
        <p:nvSpPr>
          <p:cNvPr id="6" name="Slide Number Placeholder 5"/>
          <p:cNvSpPr>
            <a:spLocks noGrp="1"/>
          </p:cNvSpPr>
          <p:nvPr>
            <p:ph type="sldNum" sz="quarter" idx="4294967295"/>
          </p:nvPr>
        </p:nvSpPr>
        <p:spPr>
          <a:xfrm>
            <a:off x="0" y="1271588"/>
            <a:ext cx="533400" cy="244475"/>
          </a:xfrm>
        </p:spPr>
        <p:txBody>
          <a:bodyPr>
            <a:normAutofit fontScale="85000" lnSpcReduction="20000"/>
          </a:bodyPr>
          <a:lstStyle/>
          <a:p>
            <a:pPr>
              <a:defRPr/>
            </a:pPr>
            <a:fld id="{82AAA4E8-7E42-4034-9AF7-894DA4FB53A7}"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Dẫn nhập</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5</a:t>
            </a:fld>
            <a:endParaRPr lang="en-US"/>
          </a:p>
        </p:txBody>
      </p:sp>
      <p:sp>
        <p:nvSpPr>
          <p:cNvPr id="5" name="Content Placeholder 4"/>
          <p:cNvSpPr>
            <a:spLocks noGrp="1"/>
          </p:cNvSpPr>
          <p:nvPr>
            <p:ph sz="quarter" idx="1"/>
          </p:nvPr>
        </p:nvSpPr>
        <p:spPr/>
        <p:txBody>
          <a:bodyPr>
            <a:normAutofit fontScale="92500" lnSpcReduction="10000"/>
          </a:bodyPr>
          <a:lstStyle/>
          <a:p>
            <a:r>
              <a:rPr lang="en-US" smtClean="0"/>
              <a:t>Để giải quyết nhu cầu tự động hóa, nhu cầu căn bản của Khoa học Máy tính, các nhà khoa học máy tính phải tạo ra sự </a:t>
            </a:r>
            <a:r>
              <a:rPr lang="en-US" i="1" smtClean="0">
                <a:solidFill>
                  <a:srgbClr val="FF0000"/>
                </a:solidFill>
              </a:rPr>
              <a:t>trừu tượng hóa</a:t>
            </a:r>
            <a:r>
              <a:rPr lang="en-US" smtClean="0"/>
              <a:t> về những bài toán trong thế giới thực, </a:t>
            </a:r>
          </a:p>
          <a:p>
            <a:pPr lvl="1"/>
            <a:r>
              <a:rPr lang="en-US" smtClean="0"/>
              <a:t>để người sử dụng máy tính có thể hiểu được</a:t>
            </a:r>
          </a:p>
          <a:p>
            <a:pPr lvl="1"/>
            <a:r>
              <a:rPr lang="en-US" smtClean="0"/>
              <a:t>và có thể biểu diễn và xử lý được bên trong máy tính. </a:t>
            </a:r>
          </a:p>
          <a:p>
            <a:endParaRPr lang="en-US" smtClean="0"/>
          </a:p>
          <a:p>
            <a:r>
              <a:rPr lang="en-US" smtClean="0"/>
              <a:t>Ví dụ:</a:t>
            </a:r>
          </a:p>
          <a:p>
            <a:pPr lvl="1"/>
            <a:r>
              <a:rPr lang="en-US" smtClean="0"/>
              <a:t>Mô hình hóa việc biểu diễn cầu thủ bóng đá</a:t>
            </a:r>
          </a:p>
          <a:p>
            <a:pPr lvl="1"/>
            <a:r>
              <a:rPr lang="en-US" smtClean="0"/>
              <a:t>Mô hình hóa mạch điện</a:t>
            </a:r>
          </a:p>
          <a:p>
            <a:pPr lvl="1"/>
            <a:r>
              <a:rPr lang="en-US" smtClean="0"/>
              <a:t>…</a:t>
            </a: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Dẫn nhập</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6</a:t>
            </a:fld>
            <a:endParaRPr lang="en-US"/>
          </a:p>
        </p:txBody>
      </p:sp>
      <p:sp>
        <p:nvSpPr>
          <p:cNvPr id="5" name="Content Placeholder 4"/>
          <p:cNvSpPr>
            <a:spLocks noGrp="1"/>
          </p:cNvSpPr>
          <p:nvPr>
            <p:ph sz="quarter" idx="1"/>
          </p:nvPr>
        </p:nvSpPr>
        <p:spPr/>
        <p:txBody>
          <a:bodyPr/>
          <a:lstStyle/>
          <a:p>
            <a:r>
              <a:rPr lang="en-US" smtClean="0"/>
              <a:t>Thông thường, tìm ra một sự trừu tượng hóa thường rất khó, vì:</a:t>
            </a:r>
          </a:p>
          <a:p>
            <a:pPr lvl="1"/>
            <a:r>
              <a:rPr lang="en-US" smtClean="0"/>
              <a:t>Giới hạn về khả năng xử lý của máy.</a:t>
            </a:r>
          </a:p>
          <a:p>
            <a:pPr lvl="1"/>
            <a:endParaRPr lang="en-US" smtClean="0"/>
          </a:p>
          <a:p>
            <a:pPr lvl="1"/>
            <a:r>
              <a:rPr lang="en-US" smtClean="0"/>
              <a:t>Phải cung cấp cho máy một mô hình về thế giới đến mức chi tiết như những gì con người có, không chỉ là sự kiện mà còn cả các nguyên tắc và mối liên hệ.</a:t>
            </a:r>
          </a:p>
          <a:p>
            <a:pPr lvl="1">
              <a:buNone/>
            </a:pP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Trừu tượng hóa: sự đơn giản hóa</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7</a:t>
            </a:fld>
            <a:endParaRPr lang="en-US"/>
          </a:p>
        </p:txBody>
      </p:sp>
      <p:sp>
        <p:nvSpPr>
          <p:cNvPr id="5" name="Content Placeholder 4"/>
          <p:cNvSpPr>
            <a:spLocks noGrp="1"/>
          </p:cNvSpPr>
          <p:nvPr>
            <p:ph sz="quarter" idx="1"/>
          </p:nvPr>
        </p:nvSpPr>
        <p:spPr/>
        <p:txBody>
          <a:bodyPr>
            <a:normAutofit fontScale="92500" lnSpcReduction="10000"/>
          </a:bodyPr>
          <a:lstStyle/>
          <a:p>
            <a:r>
              <a:rPr lang="en-US" smtClean="0"/>
              <a:t>Sự trừu tượng hóa ở đây được sử dụng là sự </a:t>
            </a:r>
            <a:r>
              <a:rPr lang="en-US" b="1" smtClean="0"/>
              <a:t>đơn giản hóa</a:t>
            </a:r>
            <a:r>
              <a:rPr lang="en-US" smtClean="0"/>
              <a:t>, thay thế một tình huống phức tạp và nhiều chi tiết trong thế giới thực bằng một mô hình dễ hiểu để chúng ta có thể giải quyết được bài toán trong đó.</a:t>
            </a:r>
          </a:p>
          <a:p>
            <a:endParaRPr lang="en-US" smtClean="0"/>
          </a:p>
          <a:p>
            <a:r>
              <a:rPr lang="en-US" smtClean="0"/>
              <a:t>Có thể hiểu là chúng ta </a:t>
            </a:r>
            <a:r>
              <a:rPr lang="en-US" b="1" smtClean="0"/>
              <a:t>loại bớt</a:t>
            </a:r>
            <a:r>
              <a:rPr lang="en-US" smtClean="0"/>
              <a:t> những chi tiết có tác dụng rất ít hoặc không có tác dụng gì đối với lời giải của bài toán</a:t>
            </a:r>
          </a:p>
          <a:p>
            <a:pPr>
              <a:buNone/>
            </a:pPr>
            <a:r>
              <a:rPr lang="en-US" smtClean="0"/>
              <a:t>-&gt; tạo ra một mô hình cho phép chúng ta giải quyết với </a:t>
            </a:r>
            <a:r>
              <a:rPr lang="en-US" b="1" smtClean="0"/>
              <a:t>bản chất </a:t>
            </a:r>
            <a:r>
              <a:rPr lang="en-US" smtClean="0"/>
              <a:t>của bài toán.</a:t>
            </a: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dữ liệu</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8</a:t>
            </a:fld>
            <a:endParaRPr lang="en-US"/>
          </a:p>
        </p:txBody>
      </p:sp>
      <p:sp>
        <p:nvSpPr>
          <p:cNvPr id="5" name="Content Placeholder 4"/>
          <p:cNvSpPr>
            <a:spLocks noGrp="1"/>
          </p:cNvSpPr>
          <p:nvPr>
            <p:ph sz="quarter" idx="1"/>
          </p:nvPr>
        </p:nvSpPr>
        <p:spPr/>
        <p:txBody>
          <a:bodyPr/>
          <a:lstStyle/>
          <a:p>
            <a:r>
              <a:rPr lang="en-US" smtClean="0"/>
              <a:t>Mô hình dữ liệu (data model) là các trừu tượng dùng để mô tả bài toán, thông thường là mô tả cách thức mà </a:t>
            </a:r>
            <a:r>
              <a:rPr lang="en-US" i="1" smtClean="0">
                <a:solidFill>
                  <a:srgbClr val="FF0000"/>
                </a:solidFill>
              </a:rPr>
              <a:t>dữ liệu</a:t>
            </a:r>
            <a:r>
              <a:rPr lang="en-US" smtClean="0"/>
              <a:t> (data) được </a:t>
            </a:r>
            <a:r>
              <a:rPr lang="en-US" i="1" smtClean="0">
                <a:solidFill>
                  <a:srgbClr val="FF0000"/>
                </a:solidFill>
              </a:rPr>
              <a:t>biểu diễn</a:t>
            </a:r>
            <a:r>
              <a:rPr lang="en-US" smtClean="0"/>
              <a:t> (represented) và </a:t>
            </a:r>
            <a:r>
              <a:rPr lang="en-US" i="1" smtClean="0">
                <a:solidFill>
                  <a:srgbClr val="FF0000"/>
                </a:solidFill>
              </a:rPr>
              <a:t>truy xuất</a:t>
            </a:r>
            <a:r>
              <a:rPr lang="en-US" smtClean="0"/>
              <a:t> (accessed) như thế nào.</a:t>
            </a:r>
          </a:p>
          <a:p>
            <a:endParaRPr lang="en-US" smtClean="0"/>
          </a:p>
          <a:p>
            <a:r>
              <a:rPr lang="en-US" smtClean="0"/>
              <a:t>Ví dụ:</a:t>
            </a:r>
          </a:p>
          <a:p>
            <a:pPr lvl="1"/>
            <a:r>
              <a:rPr lang="en-US" smtClean="0"/>
              <a:t>Mô hình dữ liệu danh sách, cây, đồ thị, tập hợp, ..</a:t>
            </a:r>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a:t>
            </a:r>
            <a:endParaRPr lang="en-GB"/>
          </a:p>
        </p:txBody>
      </p:sp>
      <p:sp>
        <p:nvSpPr>
          <p:cNvPr id="3" name="Footer Placeholder 2"/>
          <p:cNvSpPr>
            <a:spLocks noGrp="1"/>
          </p:cNvSpPr>
          <p:nvPr>
            <p:ph type="ftr" sz="quarter" idx="11"/>
          </p:nvPr>
        </p:nvSpPr>
        <p:spPr/>
        <p:txBody>
          <a:bodyPr/>
          <a:lstStyle/>
          <a:p>
            <a:pPr>
              <a:defRPr/>
            </a:pPr>
            <a:r>
              <a:rPr lang="en-US" smtClean="0"/>
              <a:t>Cấu trúc dữ liệu và giải thuật - HCMUS 2011</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BAF2C92E-738E-4A8F-81A8-2A7EAA12BD99}" type="slidenum">
              <a:rPr lang="en-US" smtClean="0"/>
              <a:pPr>
                <a:defRPr/>
              </a:pPr>
              <a:t>9</a:t>
            </a:fld>
            <a:endParaRPr lang="en-US"/>
          </a:p>
        </p:txBody>
      </p:sp>
      <p:sp>
        <p:nvSpPr>
          <p:cNvPr id="5" name="Content Placeholder 4"/>
          <p:cNvSpPr>
            <a:spLocks noGrp="1"/>
          </p:cNvSpPr>
          <p:nvPr>
            <p:ph sz="quarter" idx="1"/>
          </p:nvPr>
        </p:nvSpPr>
        <p:spPr/>
        <p:txBody>
          <a:bodyPr/>
          <a:lstStyle/>
          <a:p>
            <a:r>
              <a:rPr lang="en-US" smtClean="0"/>
              <a:t>Kiểu dữ liệu (của biến) xác định tập các giá trị mà biến có thể chấp nhận và các phép toán có thể thực hiện trên các giá trị đó. </a:t>
            </a:r>
          </a:p>
          <a:p>
            <a:endParaRPr lang="en-US" smtClean="0"/>
          </a:p>
          <a:p>
            <a:r>
              <a:rPr lang="en-US" smtClean="0"/>
              <a:t>Ví dụ: </a:t>
            </a:r>
          </a:p>
          <a:p>
            <a:pPr lvl="1"/>
            <a:r>
              <a:rPr lang="en-US" smtClean="0"/>
              <a:t>Kiểu dữ liệu kiểu số nguyên, </a:t>
            </a:r>
          </a:p>
          <a:p>
            <a:pPr lvl="1"/>
            <a:r>
              <a:rPr lang="en-US" smtClean="0"/>
              <a:t>Kiểu dữ liệu kiểu số thực,</a:t>
            </a:r>
          </a:p>
          <a:p>
            <a:pPr lvl="1"/>
            <a:r>
              <a:rPr lang="en-US" smtClean="0"/>
              <a:t>Kiểu dữ liệu ký tự.</a:t>
            </a:r>
            <a:endParaRPr lang="en-GB"/>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TDL-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am">
      <a:majorFont>
        <a:latin typeface="Times New Roman"/>
        <a:ea typeface=""/>
        <a:cs typeface=""/>
      </a:majorFont>
      <a:minorFont>
        <a:latin typeface="Times New Roman"/>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CTDL-Template</Template>
  <TotalTime>658</TotalTime>
  <Words>3680</Words>
  <Application>Microsoft Office PowerPoint</Application>
  <PresentationFormat>On-screen Show (4:3)</PresentationFormat>
  <Paragraphs>452</Paragraphs>
  <Slides>45</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CTDL-Template</vt:lpstr>
      <vt:lpstr>Equation</vt:lpstr>
      <vt:lpstr>CÁC KHÁI NiỆM CƠ BẢN</vt:lpstr>
      <vt:lpstr>Tài liệu tham khảo</vt:lpstr>
      <vt:lpstr>Nội dung</vt:lpstr>
      <vt:lpstr>Dẫn nhập</vt:lpstr>
      <vt:lpstr>Dẫn nhập</vt:lpstr>
      <vt:lpstr>Dẫn nhập</vt:lpstr>
      <vt:lpstr>Trừu tượng hóa: sự đơn giản hóa</vt:lpstr>
      <vt:lpstr>Mô hình dữ liệu</vt:lpstr>
      <vt:lpstr>Kiểu dữ liệu</vt:lpstr>
      <vt:lpstr>Kiểu dữ liệu cơ bản</vt:lpstr>
      <vt:lpstr>Kiểu dữ liệu có cấu trúc</vt:lpstr>
      <vt:lpstr>Kiểu dữ liệu trừu tượng</vt:lpstr>
      <vt:lpstr>Cấu trúc dữ liệu</vt:lpstr>
      <vt:lpstr>Mô hình dữ liệu và Cấu trúc dữ liệu</vt:lpstr>
      <vt:lpstr>Chương trình</vt:lpstr>
      <vt:lpstr>Tiêu chuẩn đánh giá thuật toán</vt:lpstr>
      <vt:lpstr>Thời gian giải quyết 1 bài toán?</vt:lpstr>
      <vt:lpstr>Đánh giá thời gian thực thi theo phép toán</vt:lpstr>
      <vt:lpstr>Ví dụ</vt:lpstr>
      <vt:lpstr>Độ tăng của hàm</vt:lpstr>
      <vt:lpstr>Nguồn gốc lịch sử</vt:lpstr>
      <vt:lpstr>Định nghĩa toán học của Big-O</vt:lpstr>
      <vt:lpstr>Định nghĩa toán học của Big-O</vt:lpstr>
      <vt:lpstr>Ý nghĩa của Big-O (1)</vt:lpstr>
      <vt:lpstr>Ý nghĩa của Big-O (2)</vt:lpstr>
      <vt:lpstr>Ý nghĩa của Big-O (3)</vt:lpstr>
      <vt:lpstr>Một số kết quả Big-O quan trọng</vt:lpstr>
      <vt:lpstr>Độ tăng của tổ hợp các hàm</vt:lpstr>
      <vt:lpstr>Độ phức tạp thuật toán</vt:lpstr>
      <vt:lpstr>Độ phức tạp cố định của thuật toán</vt:lpstr>
      <vt:lpstr>Độ phức tạp cố định của thuật toán</vt:lpstr>
      <vt:lpstr>Độ phức tạp trong trường hợp xấu nhất</vt:lpstr>
      <vt:lpstr>Độ phức tạp trong trường hợp xấu nhất</vt:lpstr>
      <vt:lpstr>Độ phức tạp trong trường hợp tốt nhất</vt:lpstr>
      <vt:lpstr>Độ phức tạp trong  trường hợp trung bình</vt:lpstr>
      <vt:lpstr>Ghi chú</vt:lpstr>
      <vt:lpstr>Sự phân lớp các độ phức tạp</vt:lpstr>
      <vt:lpstr>Sự phân lớp các độ phức tạp</vt:lpstr>
      <vt:lpstr>Một số lưu ý mở rộng</vt:lpstr>
      <vt:lpstr>Các phương pháp  đánh giá độ phức tạp</vt:lpstr>
      <vt:lpstr>Bài tập</vt:lpstr>
      <vt:lpstr>Bài tập</vt:lpstr>
      <vt:lpstr>Bài tập</vt:lpstr>
      <vt:lpstr>Bài tập</vt:lpstr>
      <vt:lpstr>Hỏi và Đáp</vt:lpstr>
    </vt:vector>
  </TitlesOfParts>
  <Company>University of Science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Ôn tập Ngôn ngữ Lập trình</dc:title>
  <dc:creator>Van Chi Nam</dc:creator>
  <cp:lastModifiedBy>Van Chi Nam</cp:lastModifiedBy>
  <cp:revision>95</cp:revision>
  <dcterms:created xsi:type="dcterms:W3CDTF">2009-09-22T14:49:03Z</dcterms:created>
  <dcterms:modified xsi:type="dcterms:W3CDTF">2011-09-12T16:20:14Z</dcterms:modified>
</cp:coreProperties>
</file>