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8"/>
  </p:notesMasterIdLst>
  <p:handoutMasterIdLst>
    <p:handoutMasterId r:id="rId79"/>
  </p:handoutMasterIdLst>
  <p:sldIdLst>
    <p:sldId id="260" r:id="rId2"/>
    <p:sldId id="257" r:id="rId3"/>
    <p:sldId id="330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4" r:id="rId16"/>
    <p:sldId id="275" r:id="rId17"/>
    <p:sldId id="271" r:id="rId18"/>
    <p:sldId id="272" r:id="rId19"/>
    <p:sldId id="273" r:id="rId20"/>
    <p:sldId id="33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9" r:id="rId31"/>
    <p:sldId id="284" r:id="rId32"/>
    <p:sldId id="285" r:id="rId33"/>
    <p:sldId id="287" r:id="rId34"/>
    <p:sldId id="286" r:id="rId35"/>
    <p:sldId id="331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32" r:id="rId60"/>
    <p:sldId id="314" r:id="rId61"/>
    <p:sldId id="315" r:id="rId62"/>
    <p:sldId id="316" r:id="rId63"/>
    <p:sldId id="317" r:id="rId64"/>
    <p:sldId id="320" r:id="rId65"/>
    <p:sldId id="318" r:id="rId66"/>
    <p:sldId id="319" r:id="rId67"/>
    <p:sldId id="321" r:id="rId68"/>
    <p:sldId id="322" r:id="rId69"/>
    <p:sldId id="327" r:id="rId70"/>
    <p:sldId id="323" r:id="rId71"/>
    <p:sldId id="328" r:id="rId72"/>
    <p:sldId id="324" r:id="rId73"/>
    <p:sldId id="329" r:id="rId74"/>
    <p:sldId id="325" r:id="rId75"/>
    <p:sldId id="326" r:id="rId76"/>
    <p:sldId id="25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53" autoAdjust="0"/>
  </p:normalViewPr>
  <p:slideViewPr>
    <p:cSldViewPr>
      <p:cViewPr varScale="1">
        <p:scale>
          <a:sx n="105" d="100"/>
          <a:sy n="105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AB511-131A-4952-A3B4-C821821EF130}" type="doc">
      <dgm:prSet loTypeId="urn:microsoft.com/office/officeart/2005/8/layout/vProcess5" loCatId="process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88FD3216-7502-4B53-8231-B02A29638034}">
      <dgm:prSet/>
      <dgm:spPr/>
      <dgm:t>
        <a:bodyPr/>
        <a:lstStyle/>
        <a:p>
          <a:pPr rtl="0"/>
          <a:r>
            <a:rPr lang="en-US"/>
            <a:t>Danh sách liên kết</a:t>
          </a:r>
        </a:p>
      </dgm:t>
    </dgm:pt>
    <dgm:pt modelId="{211014B1-FDA9-42A0-AA73-9C5D829BC047}" type="parTrans" cxnId="{CEBFAAD5-7FED-4559-A75D-0300166121FC}">
      <dgm:prSet/>
      <dgm:spPr/>
      <dgm:t>
        <a:bodyPr/>
        <a:lstStyle/>
        <a:p>
          <a:endParaRPr lang="en-US"/>
        </a:p>
      </dgm:t>
    </dgm:pt>
    <dgm:pt modelId="{E3EE54AD-52BB-477E-9739-4BB2484D1610}" type="sibTrans" cxnId="{CEBFAAD5-7FED-4559-A75D-0300166121FC}">
      <dgm:prSet/>
      <dgm:spPr/>
      <dgm:t>
        <a:bodyPr/>
        <a:lstStyle/>
        <a:p>
          <a:endParaRPr lang="en-US"/>
        </a:p>
      </dgm:t>
    </dgm:pt>
    <dgm:pt modelId="{452477D4-2D8B-4464-A0D9-AD05E97FB602}">
      <dgm:prSet/>
      <dgm:spPr/>
      <dgm:t>
        <a:bodyPr/>
        <a:lstStyle/>
        <a:p>
          <a:pPr rtl="0"/>
          <a:r>
            <a:rPr lang="en-US"/>
            <a:t>Ngăn xếp</a:t>
          </a:r>
        </a:p>
      </dgm:t>
    </dgm:pt>
    <dgm:pt modelId="{1A414332-93D7-4DED-BD44-F804910E8B9D}" type="parTrans" cxnId="{F13C23E7-4325-4104-A24B-8ECC55EC5040}">
      <dgm:prSet/>
      <dgm:spPr/>
      <dgm:t>
        <a:bodyPr/>
        <a:lstStyle/>
        <a:p>
          <a:endParaRPr lang="en-US"/>
        </a:p>
      </dgm:t>
    </dgm:pt>
    <dgm:pt modelId="{055DE202-069D-4340-A6E1-72763AB7A00F}" type="sibTrans" cxnId="{F13C23E7-4325-4104-A24B-8ECC55EC5040}">
      <dgm:prSet/>
      <dgm:spPr/>
      <dgm:t>
        <a:bodyPr/>
        <a:lstStyle/>
        <a:p>
          <a:endParaRPr lang="en-US"/>
        </a:p>
      </dgm:t>
    </dgm:pt>
    <dgm:pt modelId="{1E13727D-3A98-4826-8B8F-44D6B9539662}">
      <dgm:prSet/>
      <dgm:spPr/>
      <dgm:t>
        <a:bodyPr/>
        <a:lstStyle/>
        <a:p>
          <a:pPr rtl="0"/>
          <a:r>
            <a:rPr lang="en-US"/>
            <a:t>Hàng đợi</a:t>
          </a:r>
        </a:p>
      </dgm:t>
    </dgm:pt>
    <dgm:pt modelId="{BCD548C3-D999-42EE-9E13-BD401B6C3181}" type="parTrans" cxnId="{7AF45270-5E3D-41B5-99FC-084A502DB5D1}">
      <dgm:prSet/>
      <dgm:spPr/>
      <dgm:t>
        <a:bodyPr/>
        <a:lstStyle/>
        <a:p>
          <a:endParaRPr lang="en-US"/>
        </a:p>
      </dgm:t>
    </dgm:pt>
    <dgm:pt modelId="{00A2D124-88FB-4D07-8C93-C325CC2BB9CB}" type="sibTrans" cxnId="{7AF45270-5E3D-41B5-99FC-084A502DB5D1}">
      <dgm:prSet/>
      <dgm:spPr/>
      <dgm:t>
        <a:bodyPr/>
        <a:lstStyle/>
        <a:p>
          <a:endParaRPr lang="en-US"/>
        </a:p>
      </dgm:t>
    </dgm:pt>
    <dgm:pt modelId="{CCA58770-25BD-4A10-A680-8F2B5471C196}" type="pres">
      <dgm:prSet presAssocID="{DA3AB511-131A-4952-A3B4-C821821EF130}" presName="outerComposite" presStyleCnt="0">
        <dgm:presLayoutVars>
          <dgm:chMax val="5"/>
          <dgm:dir/>
          <dgm:resizeHandles val="exact"/>
        </dgm:presLayoutVars>
      </dgm:prSet>
      <dgm:spPr/>
    </dgm:pt>
    <dgm:pt modelId="{6738AE47-087B-472B-942C-4A4DBF7ABBAA}" type="pres">
      <dgm:prSet presAssocID="{DA3AB511-131A-4952-A3B4-C821821EF130}" presName="dummyMaxCanvas" presStyleCnt="0">
        <dgm:presLayoutVars/>
      </dgm:prSet>
      <dgm:spPr/>
    </dgm:pt>
    <dgm:pt modelId="{F339B3D3-7652-446D-ABFC-B9894864DB9C}" type="pres">
      <dgm:prSet presAssocID="{DA3AB511-131A-4952-A3B4-C821821EF130}" presName="ThreeNodes_1" presStyleLbl="node1" presStyleIdx="0" presStyleCnt="3">
        <dgm:presLayoutVars>
          <dgm:bulletEnabled val="1"/>
        </dgm:presLayoutVars>
      </dgm:prSet>
      <dgm:spPr/>
    </dgm:pt>
    <dgm:pt modelId="{6C66839B-0769-4108-9774-AEBD2B066DCD}" type="pres">
      <dgm:prSet presAssocID="{DA3AB511-131A-4952-A3B4-C821821EF130}" presName="ThreeNodes_2" presStyleLbl="node1" presStyleIdx="1" presStyleCnt="3">
        <dgm:presLayoutVars>
          <dgm:bulletEnabled val="1"/>
        </dgm:presLayoutVars>
      </dgm:prSet>
      <dgm:spPr/>
    </dgm:pt>
    <dgm:pt modelId="{41689125-6C9C-45DC-8ED8-080467E463F8}" type="pres">
      <dgm:prSet presAssocID="{DA3AB511-131A-4952-A3B4-C821821EF130}" presName="ThreeNodes_3" presStyleLbl="node1" presStyleIdx="2" presStyleCnt="3">
        <dgm:presLayoutVars>
          <dgm:bulletEnabled val="1"/>
        </dgm:presLayoutVars>
      </dgm:prSet>
      <dgm:spPr/>
    </dgm:pt>
    <dgm:pt modelId="{453066AA-BB6A-4573-B4DA-1792AB8875F4}" type="pres">
      <dgm:prSet presAssocID="{DA3AB511-131A-4952-A3B4-C821821EF130}" presName="ThreeConn_1-2" presStyleLbl="fgAccFollowNode1" presStyleIdx="0" presStyleCnt="2">
        <dgm:presLayoutVars>
          <dgm:bulletEnabled val="1"/>
        </dgm:presLayoutVars>
      </dgm:prSet>
      <dgm:spPr/>
    </dgm:pt>
    <dgm:pt modelId="{09BD45EE-F10F-4C43-AB08-295A0AE40A30}" type="pres">
      <dgm:prSet presAssocID="{DA3AB511-131A-4952-A3B4-C821821EF130}" presName="ThreeConn_2-3" presStyleLbl="fgAccFollowNode1" presStyleIdx="1" presStyleCnt="2">
        <dgm:presLayoutVars>
          <dgm:bulletEnabled val="1"/>
        </dgm:presLayoutVars>
      </dgm:prSet>
      <dgm:spPr/>
    </dgm:pt>
    <dgm:pt modelId="{94DFB62E-E5A4-45BE-BF97-0E99705D12EC}" type="pres">
      <dgm:prSet presAssocID="{DA3AB511-131A-4952-A3B4-C821821EF130}" presName="ThreeNodes_1_text" presStyleLbl="node1" presStyleIdx="2" presStyleCnt="3">
        <dgm:presLayoutVars>
          <dgm:bulletEnabled val="1"/>
        </dgm:presLayoutVars>
      </dgm:prSet>
      <dgm:spPr/>
    </dgm:pt>
    <dgm:pt modelId="{2B47C08B-7C14-40BB-BD25-542590197BF7}" type="pres">
      <dgm:prSet presAssocID="{DA3AB511-131A-4952-A3B4-C821821EF130}" presName="ThreeNodes_2_text" presStyleLbl="node1" presStyleIdx="2" presStyleCnt="3">
        <dgm:presLayoutVars>
          <dgm:bulletEnabled val="1"/>
        </dgm:presLayoutVars>
      </dgm:prSet>
      <dgm:spPr/>
    </dgm:pt>
    <dgm:pt modelId="{F337E031-DE27-4C41-A4BF-74C41556F937}" type="pres">
      <dgm:prSet presAssocID="{DA3AB511-131A-4952-A3B4-C821821EF13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6663428-1DED-4F41-AFEF-5A86D6B01D1A}" type="presOf" srcId="{E3EE54AD-52BB-477E-9739-4BB2484D1610}" destId="{453066AA-BB6A-4573-B4DA-1792AB8875F4}" srcOrd="0" destOrd="0" presId="urn:microsoft.com/office/officeart/2005/8/layout/vProcess5"/>
    <dgm:cxn modelId="{64E62D31-663F-4EB9-82A3-BF3203990F32}" type="presOf" srcId="{88FD3216-7502-4B53-8231-B02A29638034}" destId="{F339B3D3-7652-446D-ABFC-B9894864DB9C}" srcOrd="0" destOrd="0" presId="urn:microsoft.com/office/officeart/2005/8/layout/vProcess5"/>
    <dgm:cxn modelId="{719D2F5A-E46C-4A92-889B-9CDB10BA49C2}" type="presOf" srcId="{88FD3216-7502-4B53-8231-B02A29638034}" destId="{94DFB62E-E5A4-45BE-BF97-0E99705D12EC}" srcOrd="1" destOrd="0" presId="urn:microsoft.com/office/officeart/2005/8/layout/vProcess5"/>
    <dgm:cxn modelId="{360D0367-6FF3-4B41-A37E-D73BFC602DE2}" type="presOf" srcId="{452477D4-2D8B-4464-A0D9-AD05E97FB602}" destId="{2B47C08B-7C14-40BB-BD25-542590197BF7}" srcOrd="1" destOrd="0" presId="urn:microsoft.com/office/officeart/2005/8/layout/vProcess5"/>
    <dgm:cxn modelId="{7AF45270-5E3D-41B5-99FC-084A502DB5D1}" srcId="{DA3AB511-131A-4952-A3B4-C821821EF130}" destId="{1E13727D-3A98-4826-8B8F-44D6B9539662}" srcOrd="2" destOrd="0" parTransId="{BCD548C3-D999-42EE-9E13-BD401B6C3181}" sibTransId="{00A2D124-88FB-4D07-8C93-C325CC2BB9CB}"/>
    <dgm:cxn modelId="{49E86FB4-3E0C-4345-9FD4-E536BB22DF7A}" type="presOf" srcId="{055DE202-069D-4340-A6E1-72763AB7A00F}" destId="{09BD45EE-F10F-4C43-AB08-295A0AE40A30}" srcOrd="0" destOrd="0" presId="urn:microsoft.com/office/officeart/2005/8/layout/vProcess5"/>
    <dgm:cxn modelId="{CB2F51BC-51DE-483A-8EF3-581657F060A5}" type="presOf" srcId="{DA3AB511-131A-4952-A3B4-C821821EF130}" destId="{CCA58770-25BD-4A10-A680-8F2B5471C196}" srcOrd="0" destOrd="0" presId="urn:microsoft.com/office/officeart/2005/8/layout/vProcess5"/>
    <dgm:cxn modelId="{C7F13FC2-D3AA-4BAD-834D-5E0C19DCFE87}" type="presOf" srcId="{1E13727D-3A98-4826-8B8F-44D6B9539662}" destId="{41689125-6C9C-45DC-8ED8-080467E463F8}" srcOrd="0" destOrd="0" presId="urn:microsoft.com/office/officeart/2005/8/layout/vProcess5"/>
    <dgm:cxn modelId="{E4F15ECF-BB78-44EF-A6BD-153B63777140}" type="presOf" srcId="{452477D4-2D8B-4464-A0D9-AD05E97FB602}" destId="{6C66839B-0769-4108-9774-AEBD2B066DCD}" srcOrd="0" destOrd="0" presId="urn:microsoft.com/office/officeart/2005/8/layout/vProcess5"/>
    <dgm:cxn modelId="{CEBFAAD5-7FED-4559-A75D-0300166121FC}" srcId="{DA3AB511-131A-4952-A3B4-C821821EF130}" destId="{88FD3216-7502-4B53-8231-B02A29638034}" srcOrd="0" destOrd="0" parTransId="{211014B1-FDA9-42A0-AA73-9C5D829BC047}" sibTransId="{E3EE54AD-52BB-477E-9739-4BB2484D1610}"/>
    <dgm:cxn modelId="{F13C23E7-4325-4104-A24B-8ECC55EC5040}" srcId="{DA3AB511-131A-4952-A3B4-C821821EF130}" destId="{452477D4-2D8B-4464-A0D9-AD05E97FB602}" srcOrd="1" destOrd="0" parTransId="{1A414332-93D7-4DED-BD44-F804910E8B9D}" sibTransId="{055DE202-069D-4340-A6E1-72763AB7A00F}"/>
    <dgm:cxn modelId="{326416EA-B479-4C2F-9C83-068848B38076}" type="presOf" srcId="{1E13727D-3A98-4826-8B8F-44D6B9539662}" destId="{F337E031-DE27-4C41-A4BF-74C41556F937}" srcOrd="1" destOrd="0" presId="urn:microsoft.com/office/officeart/2005/8/layout/vProcess5"/>
    <dgm:cxn modelId="{D42651EF-AA97-4BC9-9D97-AF9047E08055}" type="presParOf" srcId="{CCA58770-25BD-4A10-A680-8F2B5471C196}" destId="{6738AE47-087B-472B-942C-4A4DBF7ABBAA}" srcOrd="0" destOrd="0" presId="urn:microsoft.com/office/officeart/2005/8/layout/vProcess5"/>
    <dgm:cxn modelId="{93E83B3D-67D9-4736-9A34-7507F0A12F33}" type="presParOf" srcId="{CCA58770-25BD-4A10-A680-8F2B5471C196}" destId="{F339B3D3-7652-446D-ABFC-B9894864DB9C}" srcOrd="1" destOrd="0" presId="urn:microsoft.com/office/officeart/2005/8/layout/vProcess5"/>
    <dgm:cxn modelId="{7454A047-5CA7-49DF-8222-5E6E9C574538}" type="presParOf" srcId="{CCA58770-25BD-4A10-A680-8F2B5471C196}" destId="{6C66839B-0769-4108-9774-AEBD2B066DCD}" srcOrd="2" destOrd="0" presId="urn:microsoft.com/office/officeart/2005/8/layout/vProcess5"/>
    <dgm:cxn modelId="{2255C9AF-528B-4249-B23D-DF884D673222}" type="presParOf" srcId="{CCA58770-25BD-4A10-A680-8F2B5471C196}" destId="{41689125-6C9C-45DC-8ED8-080467E463F8}" srcOrd="3" destOrd="0" presId="urn:microsoft.com/office/officeart/2005/8/layout/vProcess5"/>
    <dgm:cxn modelId="{B5BF7BD6-679A-456D-A869-41417D4D9132}" type="presParOf" srcId="{CCA58770-25BD-4A10-A680-8F2B5471C196}" destId="{453066AA-BB6A-4573-B4DA-1792AB8875F4}" srcOrd="4" destOrd="0" presId="urn:microsoft.com/office/officeart/2005/8/layout/vProcess5"/>
    <dgm:cxn modelId="{F14811C5-5C70-4C6F-A1BD-F636A836668E}" type="presParOf" srcId="{CCA58770-25BD-4A10-A680-8F2B5471C196}" destId="{09BD45EE-F10F-4C43-AB08-295A0AE40A30}" srcOrd="5" destOrd="0" presId="urn:microsoft.com/office/officeart/2005/8/layout/vProcess5"/>
    <dgm:cxn modelId="{BE331F81-F330-406D-977A-39C066C28E43}" type="presParOf" srcId="{CCA58770-25BD-4A10-A680-8F2B5471C196}" destId="{94DFB62E-E5A4-45BE-BF97-0E99705D12EC}" srcOrd="6" destOrd="0" presId="urn:microsoft.com/office/officeart/2005/8/layout/vProcess5"/>
    <dgm:cxn modelId="{1A6B24DC-7715-43D1-A1D8-0238E7D579CC}" type="presParOf" srcId="{CCA58770-25BD-4A10-A680-8F2B5471C196}" destId="{2B47C08B-7C14-40BB-BD25-542590197BF7}" srcOrd="7" destOrd="0" presId="urn:microsoft.com/office/officeart/2005/8/layout/vProcess5"/>
    <dgm:cxn modelId="{E1119BCB-5352-4222-A7A2-DB163145ED67}" type="presParOf" srcId="{CCA58770-25BD-4A10-A680-8F2B5471C196}" destId="{F337E031-DE27-4C41-A4BF-74C41556F93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B3D3-7652-446D-ABFC-B9894864DB9C}">
      <dsp:nvSpPr>
        <dsp:cNvPr id="0" name=""/>
        <dsp:cNvSpPr/>
      </dsp:nvSpPr>
      <dsp:spPr>
        <a:xfrm>
          <a:off x="0" y="0"/>
          <a:ext cx="5761939" cy="640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Danh sách liên kết</a:t>
          </a:r>
        </a:p>
      </dsp:txBody>
      <dsp:txXfrm>
        <a:off x="0" y="0"/>
        <a:ext cx="5108737" cy="640080"/>
      </dsp:txXfrm>
    </dsp:sp>
    <dsp:sp modelId="{6C66839B-0769-4108-9774-AEBD2B066DCD}">
      <dsp:nvSpPr>
        <dsp:cNvPr id="0" name=""/>
        <dsp:cNvSpPr/>
      </dsp:nvSpPr>
      <dsp:spPr>
        <a:xfrm>
          <a:off x="508406" y="746760"/>
          <a:ext cx="5761939" cy="640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Ngăn xếp</a:t>
          </a:r>
        </a:p>
      </dsp:txBody>
      <dsp:txXfrm>
        <a:off x="508406" y="746760"/>
        <a:ext cx="4837480" cy="640080"/>
      </dsp:txXfrm>
    </dsp:sp>
    <dsp:sp modelId="{41689125-6C9C-45DC-8ED8-080467E463F8}">
      <dsp:nvSpPr>
        <dsp:cNvPr id="0" name=""/>
        <dsp:cNvSpPr/>
      </dsp:nvSpPr>
      <dsp:spPr>
        <a:xfrm>
          <a:off x="1016812" y="1493520"/>
          <a:ext cx="5761939" cy="640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Hàng đợi</a:t>
          </a:r>
        </a:p>
      </dsp:txBody>
      <dsp:txXfrm>
        <a:off x="1016812" y="1493520"/>
        <a:ext cx="4837480" cy="640080"/>
      </dsp:txXfrm>
    </dsp:sp>
    <dsp:sp modelId="{453066AA-BB6A-4573-B4DA-1792AB8875F4}">
      <dsp:nvSpPr>
        <dsp:cNvPr id="0" name=""/>
        <dsp:cNvSpPr/>
      </dsp:nvSpPr>
      <dsp:spPr>
        <a:xfrm>
          <a:off x="5345887" y="485394"/>
          <a:ext cx="416052" cy="416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45887" y="485394"/>
        <a:ext cx="416052" cy="416052"/>
      </dsp:txXfrm>
    </dsp:sp>
    <dsp:sp modelId="{09BD45EE-F10F-4C43-AB08-295A0AE40A30}">
      <dsp:nvSpPr>
        <dsp:cNvPr id="0" name=""/>
        <dsp:cNvSpPr/>
      </dsp:nvSpPr>
      <dsp:spPr>
        <a:xfrm>
          <a:off x="5854293" y="1227886"/>
          <a:ext cx="416052" cy="4160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854293" y="1227886"/>
        <a:ext cx="416052" cy="416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©FIT-HCMUS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9D4C6-0265-460A-A6A2-B8DA2397E8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0488E-7C4C-4E56-A4C8-20FE1EB5A663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D252A-E143-4D15-ACB1-BD05749CEB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err="1"/>
              <a:t>Khởi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: </a:t>
            </a:r>
          </a:p>
          <a:p>
            <a:pPr lvl="1" eaLnBrk="1" hangingPunct="1">
              <a:buFont typeface="Arial" charset="0"/>
              <a:buNone/>
            </a:pPr>
            <a:r>
              <a:rPr lang="en-US"/>
              <a:t>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/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nào</a:t>
            </a:r>
            <a:endParaRPr lang="en-US"/>
          </a:p>
          <a:p>
            <a:pPr lvl="2" eaLnBrk="1" hangingPunct="1"/>
            <a:endParaRPr lang="en-US"/>
          </a:p>
          <a:p>
            <a:pPr lvl="2" eaLnBrk="1" hangingPunct="1"/>
            <a:r>
              <a:rPr lang="en-US" err="1"/>
              <a:t>pHead</a:t>
            </a:r>
            <a:r>
              <a:rPr lang="en-US"/>
              <a:t> = NULL</a:t>
            </a:r>
          </a:p>
          <a:p>
            <a:pPr lvl="2" eaLnBrk="1" hangingPunct="1"/>
            <a:r>
              <a:rPr lang="en-US" err="1"/>
              <a:t>pTail</a:t>
            </a:r>
            <a:r>
              <a:rPr lang="en-US"/>
              <a:t> = NULL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Các</a:t>
            </a:r>
            <a:r>
              <a:rPr lang="en-US" baseline="0"/>
              <a:t> phần tử được đặt/đưa vào trước thì được lấy/sử dụng sau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D252A-E143-4D15-ACB1-BD05749CEB5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429000"/>
            <a:ext cx="6477000" cy="1828800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 sz="4000" b="1" cap="all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0">
                <a:solidFill>
                  <a:srgbClr val="FFFFFF"/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95400" y="1676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Cấu</a:t>
            </a:r>
            <a:r>
              <a:rPr lang="en-US" sz="3200" b="1" cap="none" spc="50" baseline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erdana" pitchFamily="34" charset="0"/>
              </a:rPr>
              <a:t> trúc dữ liệu và giải thuật</a:t>
            </a:r>
            <a:endParaRPr lang="en-US" sz="3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erdana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EA2-6146-43A2-B4F0-EB0D7DCC7D09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785CEF-2CCF-41D3-AD6F-EAB5644BED4B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Font typeface="Wingdings" pitchFamily="2" charset="2"/>
              <a:buChar char=""/>
              <a:defRPr>
                <a:latin typeface="Arial" pitchFamily="34" charset="0"/>
                <a:cs typeface="Arial" pitchFamily="34" charset="0"/>
              </a:defRPr>
            </a:lvl1pPr>
            <a:lvl2pPr>
              <a:defRPr sz="2600"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5B36-2E6B-4EFA-92A9-9C2DAD65CC17}" type="datetime1">
              <a:rPr lang="en-US" smtClean="0"/>
              <a:pPr/>
              <a:t>9/20/21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1295400" cy="1371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19200"/>
            <a:ext cx="7772400" cy="1371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620000" cy="13716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buNone/>
              <a:defRPr sz="40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6650-F3FD-4A5C-8B0D-A03CBCE562D4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33A9230-855D-47B1-9F11-A496DB3F92F1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5E6985E-7D03-4FE8-A901-5CED7BC871FD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3CB5-F294-480D-B4CA-FAD9B8A4F88B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AFC3-24A0-4F6E-9574-88F3204B113E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FE32-37EB-464E-9247-588CEE29D980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E0E998-7BD2-456A-B9B9-7970D0882AD2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pic>
        <p:nvPicPr>
          <p:cNvPr id="16" name="Picture 15" descr="Computer_data_180_14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00200" y="0"/>
            <a:ext cx="7543800" cy="44005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BFF8AD-1B0F-4746-ABB6-579DA35B6B5D}" type="datetime1">
              <a:rPr lang="en-US" smtClean="0"/>
              <a:pPr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="0">
                <a:solidFill>
                  <a:srgbClr val="002060"/>
                </a:solidFill>
                <a:latin typeface="Verdana" pitchFamily="34" charset="0"/>
              </a:defRPr>
            </a:lvl1pPr>
          </a:lstStyle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80B4C7-B03D-4C37-A2FB-87FA4BB6C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accent1">
              <a:lumMod val="50000"/>
            </a:schemeClr>
          </a:solidFill>
          <a:latin typeface="+mj-lt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CÁC CẤU TRÚC DỮ </a:t>
            </a:r>
            <a:r>
              <a:rPr lang="en-US" err="1"/>
              <a:t>LiỆU</a:t>
            </a:r>
            <a:r>
              <a:rPr lang="en-US"/>
              <a:t> CƠ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err="1"/>
              <a:t>Giảng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: </a:t>
            </a:r>
          </a:p>
          <a:p>
            <a:r>
              <a:rPr lang="en-US" err="1"/>
              <a:t>Văn</a:t>
            </a:r>
            <a:r>
              <a:rPr lang="en-US"/>
              <a:t> </a:t>
            </a:r>
            <a:r>
              <a:rPr lang="en-US" err="1"/>
              <a:t>Chí</a:t>
            </a:r>
            <a:r>
              <a:rPr lang="en-US"/>
              <a:t> Nam – </a:t>
            </a: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Hồng</a:t>
            </a:r>
            <a:r>
              <a:rPr lang="en-US"/>
              <a:t> </a:t>
            </a:r>
            <a:r>
              <a:rPr lang="en-US" err="1"/>
              <a:t>Nhung</a:t>
            </a:r>
            <a:r>
              <a:rPr lang="en-US"/>
              <a:t> – </a:t>
            </a:r>
            <a:r>
              <a:rPr lang="en-US" err="1"/>
              <a:t>Đặng</a:t>
            </a:r>
            <a:r>
              <a:rPr lang="en-US"/>
              <a:t> </a:t>
            </a:r>
            <a:r>
              <a:rPr lang="en-US" err="1"/>
              <a:t>Nguyễn</a:t>
            </a:r>
            <a:r>
              <a:rPr lang="en-US"/>
              <a:t> </a:t>
            </a:r>
            <a:r>
              <a:rPr lang="en-US" err="1"/>
              <a:t>Đức</a:t>
            </a:r>
            <a:r>
              <a:rPr lang="en-US"/>
              <a:t> </a:t>
            </a:r>
            <a:r>
              <a:rPr lang="en-US" err="1"/>
              <a:t>Tiến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kép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HAI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đứng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trước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19200" y="3124200"/>
            <a:ext cx="2057400" cy="685800"/>
            <a:chOff x="914400" y="4114800"/>
            <a:chExt cx="2057400" cy="685800"/>
          </a:xfrm>
        </p:grpSpPr>
        <p:sp>
          <p:nvSpPr>
            <p:cNvPr id="8" name="Rectangle 7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914400" y="4454456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810000" y="3124200"/>
            <a:ext cx="1752600" cy="685800"/>
            <a:chOff x="1219200" y="4114800"/>
            <a:chExt cx="1752600" cy="685800"/>
          </a:xfrm>
        </p:grpSpPr>
        <p:sp>
          <p:nvSpPr>
            <p:cNvPr id="24" name="Rectangle 23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05940" y="3124200"/>
            <a:ext cx="1752600" cy="685800"/>
            <a:chOff x="1219200" y="4114800"/>
            <a:chExt cx="1752600" cy="685800"/>
          </a:xfrm>
        </p:grpSpPr>
        <p:sp>
          <p:nvSpPr>
            <p:cNvPr id="29" name="Rectangle 28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800" y="3200400"/>
            <a:ext cx="533400" cy="533400"/>
            <a:chOff x="6477000" y="3283224"/>
            <a:chExt cx="533400" cy="533400"/>
          </a:xfrm>
        </p:grpSpPr>
        <p:sp>
          <p:nvSpPr>
            <p:cNvPr id="34" name="Rectangle 33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8153400" y="3200400"/>
            <a:ext cx="533400" cy="533400"/>
            <a:chOff x="6477000" y="3283224"/>
            <a:chExt cx="533400" cy="533400"/>
          </a:xfrm>
        </p:grpSpPr>
        <p:sp>
          <p:nvSpPr>
            <p:cNvPr id="38" name="Rectangle 37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 42"/>
          <p:cNvSpPr/>
          <p:nvPr/>
        </p:nvSpPr>
        <p:spPr>
          <a:xfrm>
            <a:off x="2915478" y="3183835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273287" y="3462130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204792" y="3173896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562601" y="3452191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480852" y="345550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vòng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đầu</a:t>
            </a:r>
            <a:endParaRPr lang="en-US"/>
          </a:p>
          <a:p>
            <a:endParaRPr lang="en-US"/>
          </a:p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352260" y="2978424"/>
            <a:ext cx="1563756" cy="685800"/>
            <a:chOff x="1752600" y="4038600"/>
            <a:chExt cx="1563756" cy="685800"/>
          </a:xfrm>
        </p:grpSpPr>
        <p:sp>
          <p:nvSpPr>
            <p:cNvPr id="8" name="Rectangle 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12704" y="2975112"/>
            <a:ext cx="1563756" cy="685800"/>
            <a:chOff x="1752600" y="4038600"/>
            <a:chExt cx="1563756" cy="685800"/>
          </a:xfrm>
        </p:grpSpPr>
        <p:sp>
          <p:nvSpPr>
            <p:cNvPr id="13" name="Rectangle 12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86400" y="2971800"/>
            <a:ext cx="1219200" cy="685800"/>
            <a:chOff x="1752600" y="4038600"/>
            <a:chExt cx="1219200" cy="685800"/>
          </a:xfrm>
        </p:grpSpPr>
        <p:sp>
          <p:nvSpPr>
            <p:cNvPr id="18" name="Rectangle 1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26"/>
          <p:cNvSpPr/>
          <p:nvPr/>
        </p:nvSpPr>
        <p:spPr>
          <a:xfrm>
            <a:off x="1528417" y="3289850"/>
            <a:ext cx="5110921" cy="795130"/>
          </a:xfrm>
          <a:custGeom>
            <a:avLst/>
            <a:gdLst>
              <a:gd name="connsiteX0" fmla="*/ 4852504 w 5110921"/>
              <a:gd name="connsiteY0" fmla="*/ 39757 h 795130"/>
              <a:gd name="connsiteX1" fmla="*/ 4401930 w 5110921"/>
              <a:gd name="connsiteY1" fmla="*/ 636104 h 795130"/>
              <a:gd name="connsiteX2" fmla="*/ 598556 w 5110921"/>
              <a:gd name="connsiteY2" fmla="*/ 689113 h 795130"/>
              <a:gd name="connsiteX3" fmla="*/ 810591 w 5110921"/>
              <a:gd name="connsiteY3" fmla="*/ 0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0921" h="795130">
                <a:moveTo>
                  <a:pt x="4852504" y="39757"/>
                </a:moveTo>
                <a:cubicBezTo>
                  <a:pt x="4981712" y="283817"/>
                  <a:pt x="5110921" y="527878"/>
                  <a:pt x="4401930" y="636104"/>
                </a:cubicBezTo>
                <a:cubicBezTo>
                  <a:pt x="3692939" y="744330"/>
                  <a:pt x="1197113" y="795130"/>
                  <a:pt x="598556" y="689113"/>
                </a:cubicBezTo>
                <a:cubicBezTo>
                  <a:pt x="0" y="583096"/>
                  <a:pt x="405295" y="291548"/>
                  <a:pt x="810591" y="0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(Node, Element)</a:t>
            </a:r>
          </a:p>
          <a:p>
            <a:pPr lvl="1"/>
            <a:r>
              <a:rPr lang="en-US" b="1" err="1"/>
              <a:t>Phần</a:t>
            </a:r>
            <a:r>
              <a:rPr lang="en-US" b="1"/>
              <a:t> </a:t>
            </a:r>
            <a:r>
              <a:rPr lang="en-US" b="1" err="1"/>
              <a:t>tử</a:t>
            </a:r>
            <a:r>
              <a:rPr lang="en-US" b="1"/>
              <a:t> = </a:t>
            </a:r>
            <a:r>
              <a:rPr lang="en-US" b="1" err="1"/>
              <a:t>Dữ</a:t>
            </a:r>
            <a:r>
              <a:rPr lang="en-US" b="1"/>
              <a:t> </a:t>
            </a:r>
            <a:r>
              <a:rPr lang="en-US" b="1" err="1"/>
              <a:t>liệu</a:t>
            </a:r>
            <a:r>
              <a:rPr lang="en-US" b="1"/>
              <a:t> + </a:t>
            </a:r>
            <a:r>
              <a:rPr lang="en-US" b="1" err="1"/>
              <a:t>Liên</a:t>
            </a:r>
            <a:r>
              <a:rPr lang="en-US" b="1"/>
              <a:t> </a:t>
            </a:r>
            <a:r>
              <a:rPr lang="en-US" b="1" err="1"/>
              <a:t>kết</a:t>
            </a:r>
            <a:endParaRPr lang="en-US" b="1"/>
          </a:p>
          <a:p>
            <a:pPr lvl="1"/>
            <a:endParaRPr lang="en-US"/>
          </a:p>
          <a:p>
            <a:pPr lvl="1"/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pPr lvl="2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1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rỗng</a:t>
            </a:r>
            <a:endParaRPr lang="en-US"/>
          </a:p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056244" y="3276600"/>
            <a:ext cx="1563756" cy="685800"/>
            <a:chOff x="1752600" y="4038600"/>
            <a:chExt cx="1563756" cy="685800"/>
          </a:xfrm>
        </p:grpSpPr>
        <p:sp>
          <p:nvSpPr>
            <p:cNvPr id="10" name="Rectangle 9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4513" y="4191000"/>
            <a:ext cx="1752600" cy="685800"/>
            <a:chOff x="1219200" y="4114800"/>
            <a:chExt cx="1752600" cy="685800"/>
          </a:xfrm>
        </p:grpSpPr>
        <p:sp>
          <p:nvSpPr>
            <p:cNvPr id="15" name="Rectangle 14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>
            <a:off x="5257800" y="4528930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189305" y="4240696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00800" y="5105400"/>
            <a:ext cx="533400" cy="533400"/>
            <a:chOff x="6477000" y="3283224"/>
            <a:chExt cx="533400" cy="533400"/>
          </a:xfrm>
        </p:grpSpPr>
        <p:sp>
          <p:nvSpPr>
            <p:cNvPr id="22" name="Rectangle 21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  <a:p>
            <a:pPr lvl="1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1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3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 1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67000" y="2590800"/>
            <a:ext cx="2173356" cy="685800"/>
            <a:chOff x="1143000" y="4038600"/>
            <a:chExt cx="2173356" cy="685800"/>
          </a:xfrm>
        </p:grpSpPr>
        <p:sp>
          <p:nvSpPr>
            <p:cNvPr id="10" name="Rectangle 9"/>
            <p:cNvSpPr/>
            <p:nvPr/>
          </p:nvSpPr>
          <p:spPr>
            <a:xfrm>
              <a:off x="1219200" y="4114800"/>
              <a:ext cx="11430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number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143000" y="4038600"/>
              <a:ext cx="1828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98644" y="4038600"/>
            <a:ext cx="3621156" cy="685800"/>
            <a:chOff x="1371600" y="4038600"/>
            <a:chExt cx="3621156" cy="685800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0" y="4038600"/>
              <a:ext cx="3621156" cy="685800"/>
              <a:chOff x="-304800" y="4038600"/>
              <a:chExt cx="3621156" cy="685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19200" y="4114800"/>
                <a:ext cx="11430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number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-304800" y="4038600"/>
                <a:ext cx="32766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id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47800" y="4114800"/>
              <a:ext cx="914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name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2200" y="5410200"/>
            <a:ext cx="3886200" cy="838200"/>
            <a:chOff x="1944756" y="5410200"/>
            <a:chExt cx="3886200" cy="838200"/>
          </a:xfrm>
        </p:grpSpPr>
        <p:sp>
          <p:nvSpPr>
            <p:cNvPr id="26" name="Rectangle 25"/>
            <p:cNvSpPr/>
            <p:nvPr/>
          </p:nvSpPr>
          <p:spPr>
            <a:xfrm>
              <a:off x="3581400" y="5562600"/>
              <a:ext cx="11430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number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00600" y="5509592"/>
              <a:ext cx="609600" cy="64935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45156" y="58143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944756" y="5410200"/>
              <a:ext cx="3581400" cy="838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0" y="55626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33600" y="5562600"/>
              <a:ext cx="914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name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400" y="5509592"/>
              <a:ext cx="2743200" cy="64935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cài</a:t>
            </a:r>
            <a:r>
              <a:rPr lang="en-US"/>
              <a:t> </a:t>
            </a:r>
            <a:r>
              <a:rPr lang="en-US" err="1"/>
              <a:t>đặt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 </a:t>
            </a:r>
            <a:r>
              <a:rPr lang="en-US" err="1"/>
              <a:t>trên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bao</a:t>
            </a:r>
            <a:r>
              <a:rPr lang="en-US"/>
              <a:t> </a:t>
            </a:r>
            <a:r>
              <a:rPr lang="en-US" err="1"/>
              <a:t>gồm</a:t>
            </a:r>
            <a:r>
              <a:rPr lang="en-US"/>
              <a:t>:</a:t>
            </a:r>
          </a:p>
          <a:p>
            <a:pPr lvl="1"/>
            <a:r>
              <a:rPr lang="en-US"/>
              <a:t>Con </a:t>
            </a:r>
            <a:r>
              <a:rPr lang="en-US" err="1"/>
              <a:t>trỏ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(</a:t>
            </a:r>
            <a:r>
              <a:rPr lang="en-US" err="1"/>
              <a:t>hoặc</a:t>
            </a:r>
            <a:r>
              <a:rPr lang="en-US"/>
              <a:t>/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)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/>
              <a:t>(</a:t>
            </a:r>
            <a:r>
              <a:rPr lang="en-US" err="1"/>
              <a:t>Các</a:t>
            </a:r>
            <a:r>
              <a:rPr lang="en-US"/>
              <a:t>)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  <a:p>
            <a:pPr lvl="2"/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2"/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19200" y="4800600"/>
            <a:ext cx="2057400" cy="685800"/>
            <a:chOff x="914400" y="4114800"/>
            <a:chExt cx="2057400" cy="685800"/>
          </a:xfrm>
        </p:grpSpPr>
        <p:sp>
          <p:nvSpPr>
            <p:cNvPr id="8" name="Rectangle 7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914400" y="4454456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10000" y="4800600"/>
            <a:ext cx="1752600" cy="685800"/>
            <a:chOff x="1219200" y="4114800"/>
            <a:chExt cx="1752600" cy="685800"/>
          </a:xfrm>
        </p:grpSpPr>
        <p:sp>
          <p:nvSpPr>
            <p:cNvPr id="14" name="Rectangle 13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5940" y="4800600"/>
            <a:ext cx="1752600" cy="685800"/>
            <a:chOff x="1219200" y="4114800"/>
            <a:chExt cx="1752600" cy="685800"/>
          </a:xfrm>
        </p:grpSpPr>
        <p:sp>
          <p:nvSpPr>
            <p:cNvPr id="19" name="Rectangle 18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876800"/>
            <a:ext cx="533400" cy="533400"/>
            <a:chOff x="6477000" y="3283224"/>
            <a:chExt cx="533400" cy="533400"/>
          </a:xfrm>
        </p:grpSpPr>
        <p:sp>
          <p:nvSpPr>
            <p:cNvPr id="24" name="Rectangle 23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153400" y="4876800"/>
            <a:ext cx="533400" cy="533400"/>
            <a:chOff x="6477000" y="3283224"/>
            <a:chExt cx="533400" cy="533400"/>
          </a:xfrm>
        </p:grpSpPr>
        <p:sp>
          <p:nvSpPr>
            <p:cNvPr id="28" name="Rectangle 27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/>
          <p:cNvSpPr/>
          <p:nvPr/>
        </p:nvSpPr>
        <p:spPr>
          <a:xfrm>
            <a:off x="2915478" y="4860235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273287" y="5138530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5204792" y="4850296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562601" y="5128591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80852" y="513190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3429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pHead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200400" y="28194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752600" y="5410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pHead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2362200" y="48006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477000" y="54102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pTail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7010400" y="48006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19200" y="4114800"/>
            <a:ext cx="2057400" cy="685800"/>
            <a:chOff x="914400" y="4114800"/>
            <a:chExt cx="2057400" cy="685800"/>
          </a:xfrm>
        </p:grpSpPr>
        <p:sp>
          <p:nvSpPr>
            <p:cNvPr id="15" name="Rectangle 14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914400" y="4454456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4114800"/>
            <a:ext cx="1752600" cy="685800"/>
            <a:chOff x="1219200" y="4114800"/>
            <a:chExt cx="1752600" cy="685800"/>
          </a:xfrm>
        </p:grpSpPr>
        <p:sp>
          <p:nvSpPr>
            <p:cNvPr id="21" name="Rectangle 20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05940" y="4114800"/>
            <a:ext cx="1752600" cy="685800"/>
            <a:chOff x="1219200" y="4114800"/>
            <a:chExt cx="1752600" cy="685800"/>
          </a:xfrm>
        </p:grpSpPr>
        <p:sp>
          <p:nvSpPr>
            <p:cNvPr id="26" name="Rectangle 25"/>
            <p:cNvSpPr/>
            <p:nvPr/>
          </p:nvSpPr>
          <p:spPr>
            <a:xfrm>
              <a:off x="18288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4114800"/>
              <a:ext cx="1752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5400" y="41910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5800" y="4191000"/>
            <a:ext cx="533400" cy="533400"/>
            <a:chOff x="6477000" y="3283224"/>
            <a:chExt cx="533400" cy="533400"/>
          </a:xfrm>
        </p:grpSpPr>
        <p:sp>
          <p:nvSpPr>
            <p:cNvPr id="31" name="Rectangle 30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153400" y="4191000"/>
            <a:ext cx="533400" cy="533400"/>
            <a:chOff x="6477000" y="3283224"/>
            <a:chExt cx="533400" cy="533400"/>
          </a:xfrm>
        </p:grpSpPr>
        <p:sp>
          <p:nvSpPr>
            <p:cNvPr id="35" name="Rectangle 34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2915478" y="4174435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273287" y="4452730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5204792" y="4164496"/>
            <a:ext cx="901148" cy="278295"/>
          </a:xfrm>
          <a:custGeom>
            <a:avLst/>
            <a:gdLst>
              <a:gd name="connsiteX0" fmla="*/ 0 w 901148"/>
              <a:gd name="connsiteY0" fmla="*/ 278295 h 278295"/>
              <a:gd name="connsiteX1" fmla="*/ 490331 w 901148"/>
              <a:gd name="connsiteY1" fmla="*/ 13252 h 278295"/>
              <a:gd name="connsiteX2" fmla="*/ 901148 w 901148"/>
              <a:gd name="connsiteY2" fmla="*/ 198782 h 27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148" h="278295">
                <a:moveTo>
                  <a:pt x="0" y="278295"/>
                </a:moveTo>
                <a:cubicBezTo>
                  <a:pt x="170070" y="152399"/>
                  <a:pt x="340140" y="26504"/>
                  <a:pt x="490331" y="13252"/>
                </a:cubicBezTo>
                <a:cubicBezTo>
                  <a:pt x="640522" y="0"/>
                  <a:pt x="770835" y="99391"/>
                  <a:pt x="901148" y="198782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5562601" y="4442791"/>
            <a:ext cx="874643" cy="309218"/>
          </a:xfrm>
          <a:custGeom>
            <a:avLst/>
            <a:gdLst>
              <a:gd name="connsiteX0" fmla="*/ 874643 w 874643"/>
              <a:gd name="connsiteY0" fmla="*/ 0 h 309218"/>
              <a:gd name="connsiteX1" fmla="*/ 450574 w 874643"/>
              <a:gd name="connsiteY1" fmla="*/ 278296 h 309218"/>
              <a:gd name="connsiteX2" fmla="*/ 0 w 874643"/>
              <a:gd name="connsiteY2" fmla="*/ 185531 h 30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3" h="309218">
                <a:moveTo>
                  <a:pt x="874643" y="0"/>
                </a:moveTo>
                <a:cubicBezTo>
                  <a:pt x="735495" y="123687"/>
                  <a:pt x="596348" y="247374"/>
                  <a:pt x="450574" y="278296"/>
                </a:cubicBezTo>
                <a:cubicBezTo>
                  <a:pt x="304800" y="309218"/>
                  <a:pt x="152400" y="247374"/>
                  <a:pt x="0" y="185531"/>
                </a:cubicBezTo>
              </a:path>
            </a:pathLst>
          </a:cu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480852" y="444610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590800" y="2133600"/>
            <a:ext cx="5257800" cy="692424"/>
            <a:chOff x="2590800" y="2133600"/>
            <a:chExt cx="5257800" cy="692424"/>
          </a:xfrm>
        </p:grpSpPr>
        <p:grpSp>
          <p:nvGrpSpPr>
            <p:cNvPr id="43" name="Group 4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Duyệt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Xoá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Xoá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  <a:p>
            <a:endParaRPr lang="en-US"/>
          </a:p>
          <a:p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  <a:p>
            <a:endParaRPr lang="en-US"/>
          </a:p>
          <a:p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cuối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lvl="2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819400" y="5257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pHead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3352800" y="46482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859156" y="3969024"/>
            <a:ext cx="1563756" cy="685800"/>
            <a:chOff x="1752600" y="4038600"/>
            <a:chExt cx="1563756" cy="685800"/>
          </a:xfrm>
        </p:grpSpPr>
        <p:sp>
          <p:nvSpPr>
            <p:cNvPr id="18" name="Rectangle 1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19600" y="3965712"/>
            <a:ext cx="1563756" cy="685800"/>
            <a:chOff x="1752600" y="4038600"/>
            <a:chExt cx="1563756" cy="685800"/>
          </a:xfrm>
        </p:grpSpPr>
        <p:sp>
          <p:nvSpPr>
            <p:cNvPr id="23" name="Rectangle 22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93296" y="3962400"/>
            <a:ext cx="1563756" cy="685800"/>
            <a:chOff x="1752600" y="4038600"/>
            <a:chExt cx="1563756" cy="685800"/>
          </a:xfrm>
        </p:grpSpPr>
        <p:sp>
          <p:nvSpPr>
            <p:cNvPr id="28" name="Rectangle 2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583556" y="4045224"/>
            <a:ext cx="533400" cy="533400"/>
            <a:chOff x="6477000" y="3283224"/>
            <a:chExt cx="533400" cy="533400"/>
          </a:xfrm>
        </p:grpSpPr>
        <p:sp>
          <p:nvSpPr>
            <p:cNvPr id="33" name="Rectangle 32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355036" y="3962400"/>
            <a:ext cx="1219200" cy="685800"/>
            <a:chOff x="1355036" y="3962400"/>
            <a:chExt cx="1219200" cy="685800"/>
          </a:xfrm>
        </p:grpSpPr>
        <p:grpSp>
          <p:nvGrpSpPr>
            <p:cNvPr id="36" name="Group 35"/>
            <p:cNvGrpSpPr/>
            <p:nvPr/>
          </p:nvGrpSpPr>
          <p:grpSpPr>
            <a:xfrm>
              <a:off x="1355036" y="3962400"/>
              <a:ext cx="1219200" cy="685800"/>
              <a:chOff x="1752600" y="4038600"/>
              <a:chExt cx="1219200" cy="6858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2156792" y="4227444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42"/>
          <p:cNvSpPr/>
          <p:nvPr/>
        </p:nvSpPr>
        <p:spPr>
          <a:xfrm>
            <a:off x="2239617" y="4359965"/>
            <a:ext cx="636105" cy="454992"/>
          </a:xfrm>
          <a:custGeom>
            <a:avLst/>
            <a:gdLst>
              <a:gd name="connsiteX0" fmla="*/ 0 w 636105"/>
              <a:gd name="connsiteY0" fmla="*/ 0 h 454992"/>
              <a:gd name="connsiteX1" fmla="*/ 159026 w 636105"/>
              <a:gd name="connsiteY1" fmla="*/ 424070 h 454992"/>
              <a:gd name="connsiteX2" fmla="*/ 636105 w 636105"/>
              <a:gd name="connsiteY2" fmla="*/ 185531 h 45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105" h="454992">
                <a:moveTo>
                  <a:pt x="0" y="0"/>
                </a:moveTo>
                <a:cubicBezTo>
                  <a:pt x="26504" y="196574"/>
                  <a:pt x="53008" y="393148"/>
                  <a:pt x="159026" y="424070"/>
                </a:cubicBezTo>
                <a:cubicBezTo>
                  <a:pt x="265044" y="454992"/>
                  <a:pt x="450574" y="320261"/>
                  <a:pt x="636105" y="185531"/>
                </a:cubicBezTo>
              </a:path>
            </a:pathLst>
          </a:custGeom>
          <a:ln w="381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948070" y="4678017"/>
            <a:ext cx="940904" cy="1016001"/>
          </a:xfrm>
          <a:custGeom>
            <a:avLst/>
            <a:gdLst>
              <a:gd name="connsiteX0" fmla="*/ 940904 w 940904"/>
              <a:gd name="connsiteY0" fmla="*/ 927653 h 1016001"/>
              <a:gd name="connsiteX1" fmla="*/ 437321 w 940904"/>
              <a:gd name="connsiteY1" fmla="*/ 861392 h 1016001"/>
              <a:gd name="connsiteX2" fmla="*/ 0 w 940904"/>
              <a:gd name="connsiteY2" fmla="*/ 0 h 10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904" h="1016001">
                <a:moveTo>
                  <a:pt x="940904" y="927653"/>
                </a:moveTo>
                <a:cubicBezTo>
                  <a:pt x="767521" y="971827"/>
                  <a:pt x="594138" y="1016001"/>
                  <a:pt x="437321" y="861392"/>
                </a:cubicBezTo>
                <a:cubicBezTo>
                  <a:pt x="280504" y="706783"/>
                  <a:pt x="140252" y="353391"/>
                  <a:pt x="0" y="0"/>
                </a:cubicBezTo>
              </a:path>
            </a:pathLst>
          </a:cu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2C6A704A-22E8-6F4A-A1E8-2C03A748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23" y="5273837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pNew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9574BBA9-95EE-994B-BC0E-269D1D3A91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6023" y="4664237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2" animBg="1"/>
      <p:bldP spid="43" grpId="0" animBg="1"/>
      <p:bldP spid="44" grpId="0" animBg="1"/>
      <p:bldP spid="39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trình bày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648" y="1600200"/>
          <a:ext cx="6778752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Thêm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lvl="2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</a:t>
            </a:r>
          </a:p>
          <a:p>
            <a:endParaRPr 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17744" y="54483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pHead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1751144" y="48387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3000" y="4114800"/>
            <a:ext cx="1563756" cy="685800"/>
            <a:chOff x="1752600" y="4038600"/>
            <a:chExt cx="1563756" cy="685800"/>
          </a:xfrm>
        </p:grpSpPr>
        <p:sp>
          <p:nvSpPr>
            <p:cNvPr id="18" name="Rectangle 1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03444" y="4111488"/>
            <a:ext cx="1563756" cy="685800"/>
            <a:chOff x="1752600" y="4038600"/>
            <a:chExt cx="1563756" cy="685800"/>
          </a:xfrm>
        </p:grpSpPr>
        <p:sp>
          <p:nvSpPr>
            <p:cNvPr id="23" name="Rectangle 22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77140" y="4108176"/>
            <a:ext cx="1563756" cy="685800"/>
            <a:chOff x="1752600" y="4038600"/>
            <a:chExt cx="1563756" cy="685800"/>
          </a:xfrm>
        </p:grpSpPr>
        <p:sp>
          <p:nvSpPr>
            <p:cNvPr id="28" name="Rectangle 27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7400" y="4191000"/>
            <a:ext cx="533400" cy="533400"/>
            <a:chOff x="6477000" y="3283224"/>
            <a:chExt cx="533400" cy="533400"/>
          </a:xfrm>
        </p:grpSpPr>
        <p:sp>
          <p:nvSpPr>
            <p:cNvPr id="33" name="Rectangle 32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273536" y="4165418"/>
            <a:ext cx="1219200" cy="685800"/>
            <a:chOff x="1355036" y="3962400"/>
            <a:chExt cx="1219200" cy="685800"/>
          </a:xfrm>
        </p:grpSpPr>
        <p:grpSp>
          <p:nvGrpSpPr>
            <p:cNvPr id="36" name="Group 35"/>
            <p:cNvGrpSpPr/>
            <p:nvPr/>
          </p:nvGrpSpPr>
          <p:grpSpPr>
            <a:xfrm>
              <a:off x="1355036" y="3962400"/>
              <a:ext cx="1219200" cy="685800"/>
              <a:chOff x="1752600" y="4038600"/>
              <a:chExt cx="1219200" cy="6858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2156792" y="4227444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42"/>
          <p:cNvSpPr/>
          <p:nvPr/>
        </p:nvSpPr>
        <p:spPr>
          <a:xfrm rot="20068760">
            <a:off x="5328164" y="3658938"/>
            <a:ext cx="1770632" cy="1212081"/>
          </a:xfrm>
          <a:custGeom>
            <a:avLst/>
            <a:gdLst>
              <a:gd name="connsiteX0" fmla="*/ 0 w 636105"/>
              <a:gd name="connsiteY0" fmla="*/ 0 h 454992"/>
              <a:gd name="connsiteX1" fmla="*/ 159026 w 636105"/>
              <a:gd name="connsiteY1" fmla="*/ 424070 h 454992"/>
              <a:gd name="connsiteX2" fmla="*/ 636105 w 636105"/>
              <a:gd name="connsiteY2" fmla="*/ 185531 h 454992"/>
              <a:gd name="connsiteX0" fmla="*/ 0 w 636105"/>
              <a:gd name="connsiteY0" fmla="*/ 277122 h 483377"/>
              <a:gd name="connsiteX1" fmla="*/ 259418 w 636105"/>
              <a:gd name="connsiteY1" fmla="*/ 1374 h 483377"/>
              <a:gd name="connsiteX2" fmla="*/ 636105 w 636105"/>
              <a:gd name="connsiteY2" fmla="*/ 462653 h 483377"/>
              <a:gd name="connsiteX0" fmla="*/ 0 w 607381"/>
              <a:gd name="connsiteY0" fmla="*/ 277122 h 1018908"/>
              <a:gd name="connsiteX1" fmla="*/ 259418 w 607381"/>
              <a:gd name="connsiteY1" fmla="*/ 1374 h 1018908"/>
              <a:gd name="connsiteX2" fmla="*/ 607381 w 607381"/>
              <a:gd name="connsiteY2" fmla="*/ 1007572 h 1018908"/>
              <a:gd name="connsiteX0" fmla="*/ 0 w 607381"/>
              <a:gd name="connsiteY0" fmla="*/ 277122 h 1007572"/>
              <a:gd name="connsiteX1" fmla="*/ 259418 w 607381"/>
              <a:gd name="connsiteY1" fmla="*/ 1374 h 1007572"/>
              <a:gd name="connsiteX2" fmla="*/ 607381 w 607381"/>
              <a:gd name="connsiteY2" fmla="*/ 1007572 h 1007572"/>
              <a:gd name="connsiteX0" fmla="*/ 0 w 607381"/>
              <a:gd name="connsiteY0" fmla="*/ 278426 h 1008876"/>
              <a:gd name="connsiteX1" fmla="*/ 259418 w 607381"/>
              <a:gd name="connsiteY1" fmla="*/ 2678 h 1008876"/>
              <a:gd name="connsiteX2" fmla="*/ 607381 w 607381"/>
              <a:gd name="connsiteY2" fmla="*/ 1008876 h 1008876"/>
              <a:gd name="connsiteX0" fmla="*/ 0 w 607381"/>
              <a:gd name="connsiteY0" fmla="*/ 220322 h 950772"/>
              <a:gd name="connsiteX1" fmla="*/ 314318 w 607381"/>
              <a:gd name="connsiteY1" fmla="*/ 3427 h 950772"/>
              <a:gd name="connsiteX2" fmla="*/ 607381 w 607381"/>
              <a:gd name="connsiteY2" fmla="*/ 950772 h 9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381" h="950772">
                <a:moveTo>
                  <a:pt x="0" y="220322"/>
                </a:moveTo>
                <a:cubicBezTo>
                  <a:pt x="20775" y="159460"/>
                  <a:pt x="208300" y="-27495"/>
                  <a:pt x="314318" y="3427"/>
                </a:cubicBezTo>
                <a:cubicBezTo>
                  <a:pt x="420336" y="34349"/>
                  <a:pt x="476776" y="533654"/>
                  <a:pt x="607381" y="950772"/>
                </a:cubicBezTo>
              </a:path>
            </a:pathLst>
          </a:custGeom>
          <a:ln w="381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8D4E241D-C2ED-CE4A-B089-8B1271965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532" y="54483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pTail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883148F1-BC3A-524B-9A89-02C5102FB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8932" y="48387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977CEDC3-330B-EE42-AA19-4806DDFA2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736" y="550627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pNew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6AD9EBB2-AAF1-AE48-85E7-4CC307C6C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3136" y="4896678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/>
      <p:bldP spid="45" grpId="0" animBg="1"/>
      <p:bldP spid="46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Sau một phần tử (pNode): </a:t>
            </a:r>
          </a:p>
          <a:p>
            <a:pPr lvl="1"/>
            <a:r>
              <a:rPr lang="en-US"/>
              <a:t>Nếu danh sách rỗng?</a:t>
            </a:r>
          </a:p>
          <a:p>
            <a:pPr lvl="1"/>
            <a:r>
              <a:rPr lang="en-US"/>
              <a:t>Nếu danh sách khác rỗng?</a:t>
            </a:r>
          </a:p>
          <a:p>
            <a:pPr lvl="2"/>
            <a:r>
              <a:rPr lang="en-US"/>
              <a:t>Tạo node mới có dữ liệu là </a:t>
            </a:r>
            <a:r>
              <a:rPr lang="en-US">
                <a:solidFill>
                  <a:schemeClr val="accent2"/>
                </a:solidFill>
              </a:rPr>
              <a:t>Data</a:t>
            </a:r>
            <a:r>
              <a:rPr lang="en-US"/>
              <a:t>.</a:t>
            </a:r>
          </a:p>
          <a:p>
            <a:pPr lvl="2"/>
            <a:r>
              <a:rPr lang="en-US"/>
              <a:t>Cập nhật lại liên kết của </a:t>
            </a:r>
            <a:r>
              <a:rPr lang="en-US">
                <a:solidFill>
                  <a:schemeClr val="accent2"/>
                </a:solidFill>
              </a:rPr>
              <a:t>pNode</a:t>
            </a:r>
            <a:r>
              <a:rPr lang="en-US"/>
              <a:t> và node vừa tạo.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600" y="4217504"/>
            <a:ext cx="45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Freeform 8"/>
          <p:cNvSpPr/>
          <p:nvPr/>
        </p:nvSpPr>
        <p:spPr>
          <a:xfrm>
            <a:off x="2733675" y="4500563"/>
            <a:ext cx="390525" cy="909637"/>
          </a:xfrm>
          <a:custGeom>
            <a:avLst/>
            <a:gdLst>
              <a:gd name="connsiteX0" fmla="*/ 258097 w 390832"/>
              <a:gd name="connsiteY0" fmla="*/ 0 h 1091381"/>
              <a:gd name="connsiteX1" fmla="*/ 22122 w 390832"/>
              <a:gd name="connsiteY1" fmla="*/ 589936 h 1091381"/>
              <a:gd name="connsiteX2" fmla="*/ 390832 w 390832"/>
              <a:gd name="connsiteY2" fmla="*/ 1091381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32" h="1091381">
                <a:moveTo>
                  <a:pt x="258097" y="0"/>
                </a:moveTo>
                <a:cubicBezTo>
                  <a:pt x="129048" y="204019"/>
                  <a:pt x="0" y="408039"/>
                  <a:pt x="22122" y="589936"/>
                </a:cubicBezTo>
                <a:cubicBezTo>
                  <a:pt x="44244" y="771833"/>
                  <a:pt x="217538" y="931607"/>
                  <a:pt x="390832" y="1091381"/>
                </a:cubicBezTo>
              </a:path>
            </a:pathLst>
          </a:custGeom>
          <a:ln w="38100">
            <a:solidFill>
              <a:srgbClr val="0033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882405" y="4800600"/>
            <a:ext cx="308595" cy="1100412"/>
          </a:xfrm>
          <a:custGeom>
            <a:avLst/>
            <a:gdLst>
              <a:gd name="connsiteX0" fmla="*/ 0 w 759542"/>
              <a:gd name="connsiteY0" fmla="*/ 1076632 h 1211826"/>
              <a:gd name="connsiteX1" fmla="*/ 634181 w 759542"/>
              <a:gd name="connsiteY1" fmla="*/ 1032387 h 1211826"/>
              <a:gd name="connsiteX2" fmla="*/ 752168 w 759542"/>
              <a:gd name="connsiteY2" fmla="*/ 0 h 121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42" h="1211826">
                <a:moveTo>
                  <a:pt x="0" y="1076632"/>
                </a:moveTo>
                <a:cubicBezTo>
                  <a:pt x="254410" y="1144229"/>
                  <a:pt x="508820" y="1211826"/>
                  <a:pt x="634181" y="1032387"/>
                </a:cubicBezTo>
                <a:cubicBezTo>
                  <a:pt x="759542" y="852948"/>
                  <a:pt x="755855" y="426474"/>
                  <a:pt x="752168" y="0"/>
                </a:cubicBez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55435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pNode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447800" y="4933950"/>
            <a:ext cx="762000" cy="609600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133600" y="4191000"/>
            <a:ext cx="1563756" cy="685800"/>
            <a:chOff x="1752600" y="4038600"/>
            <a:chExt cx="1563756" cy="685800"/>
          </a:xfrm>
        </p:grpSpPr>
        <p:sp>
          <p:nvSpPr>
            <p:cNvPr id="19" name="Rectangle 18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94044" y="4187688"/>
            <a:ext cx="1563756" cy="685800"/>
            <a:chOff x="1752600" y="4038600"/>
            <a:chExt cx="1563756" cy="685800"/>
          </a:xfrm>
        </p:grpSpPr>
        <p:sp>
          <p:nvSpPr>
            <p:cNvPr id="24" name="Rectangle 23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67740" y="4184376"/>
            <a:ext cx="1563756" cy="685800"/>
            <a:chOff x="1752600" y="4038600"/>
            <a:chExt cx="1563756" cy="685800"/>
          </a:xfrm>
        </p:grpSpPr>
        <p:sp>
          <p:nvSpPr>
            <p:cNvPr id="29" name="Rectangle 28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58000" y="4267200"/>
            <a:ext cx="533400" cy="533400"/>
            <a:chOff x="6477000" y="3283224"/>
            <a:chExt cx="533400" cy="533400"/>
          </a:xfrm>
        </p:grpSpPr>
        <p:sp>
          <p:nvSpPr>
            <p:cNvPr id="34" name="Rectangle 33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961860" y="5420140"/>
            <a:ext cx="1219200" cy="685800"/>
            <a:chOff x="1355036" y="3962400"/>
            <a:chExt cx="1219200" cy="685800"/>
          </a:xfrm>
        </p:grpSpPr>
        <p:grpSp>
          <p:nvGrpSpPr>
            <p:cNvPr id="38" name="Group 35"/>
            <p:cNvGrpSpPr/>
            <p:nvPr/>
          </p:nvGrpSpPr>
          <p:grpSpPr>
            <a:xfrm>
              <a:off x="1355036" y="3962400"/>
              <a:ext cx="1219200" cy="685800"/>
              <a:chOff x="1752600" y="4038600"/>
              <a:chExt cx="1219200" cy="6858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2156792" y="4227444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Duyệt danh sách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Đảm bảo việc truy xuất đến tất cả các phần tử trên danh sách</a:t>
            </a:r>
          </a:p>
          <a:p>
            <a:endParaRPr lang="en-US"/>
          </a:p>
          <a:p>
            <a:r>
              <a:rPr lang="en-US"/>
              <a:t>Thuật toán:</a:t>
            </a:r>
          </a:p>
          <a:p>
            <a:pPr lvl="1"/>
            <a:r>
              <a:rPr lang="en-US"/>
              <a:t>Bắt đầu từ phần tử đầu tiên</a:t>
            </a:r>
          </a:p>
          <a:p>
            <a:pPr lvl="1"/>
            <a:r>
              <a:rPr lang="en-US"/>
              <a:t>Trong khi chưa hết danh sách</a:t>
            </a:r>
          </a:p>
          <a:p>
            <a:pPr lvl="2"/>
            <a:r>
              <a:rPr lang="en-US"/>
              <a:t>Xử lý phần tử hiện hành</a:t>
            </a:r>
          </a:p>
          <a:p>
            <a:pPr lvl="2"/>
            <a:r>
              <a:rPr lang="en-US"/>
              <a:t>Di chuyển đến phần tử kế tiếp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Xoá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Đầu danh sách</a:t>
            </a:r>
          </a:p>
          <a:p>
            <a:endParaRPr lang="en-US"/>
          </a:p>
          <a:p>
            <a:r>
              <a:rPr lang="en-US"/>
              <a:t>Cuối danh sách</a:t>
            </a:r>
          </a:p>
          <a:p>
            <a:endParaRPr lang="en-US"/>
          </a:p>
          <a:p>
            <a:r>
              <a:rPr lang="en-US"/>
              <a:t>Sau một phần tử</a:t>
            </a:r>
          </a:p>
          <a:p>
            <a:endParaRPr lang="en-US"/>
          </a:p>
          <a:p>
            <a:r>
              <a:rPr lang="en-US"/>
              <a:t>Theo khóa 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Xoá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Đầu danh sách</a:t>
            </a:r>
          </a:p>
          <a:p>
            <a:pPr lvl="1"/>
            <a:r>
              <a:rPr lang="en-US"/>
              <a:t>Nếu danh sách rỗng:</a:t>
            </a:r>
          </a:p>
          <a:p>
            <a:pPr lvl="1"/>
            <a:r>
              <a:rPr lang="en-US"/>
              <a:t>Nếu danh sách khác rỗng:</a:t>
            </a:r>
          </a:p>
          <a:p>
            <a:pPr lvl="2"/>
            <a:r>
              <a:rPr lang="en-US"/>
              <a:t>Cập nhật lại pHead</a:t>
            </a:r>
          </a:p>
          <a:p>
            <a:pPr lvl="2"/>
            <a:r>
              <a:rPr lang="en-US"/>
              <a:t>Xóa con trỏ pHead cũ</a:t>
            </a:r>
          </a:p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791494" y="5240027"/>
            <a:ext cx="83820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52600" y="5701196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pHead</a:t>
            </a:r>
          </a:p>
        </p:txBody>
      </p:sp>
      <p:sp>
        <p:nvSpPr>
          <p:cNvPr id="9" name="Freeform 8"/>
          <p:cNvSpPr/>
          <p:nvPr/>
        </p:nvSpPr>
        <p:spPr>
          <a:xfrm>
            <a:off x="2398712" y="4800600"/>
            <a:ext cx="1106488" cy="914400"/>
          </a:xfrm>
          <a:custGeom>
            <a:avLst/>
            <a:gdLst>
              <a:gd name="connsiteX0" fmla="*/ 0 w 1106129"/>
              <a:gd name="connsiteY0" fmla="*/ 1150375 h 1150375"/>
              <a:gd name="connsiteX1" fmla="*/ 1106129 w 1106129"/>
              <a:gd name="connsiteY1" fmla="*/ 0 h 1150375"/>
              <a:gd name="connsiteX2" fmla="*/ 1106129 w 1106129"/>
              <a:gd name="connsiteY2" fmla="*/ 0 h 115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150375">
                <a:moveTo>
                  <a:pt x="0" y="1150375"/>
                </a:moveTo>
                <a:lnTo>
                  <a:pt x="1106129" y="0"/>
                </a:lnTo>
                <a:lnTo>
                  <a:pt x="1106129" y="0"/>
                </a:lnTo>
              </a:path>
            </a:pathLst>
          </a:custGeom>
          <a:ln w="38100">
            <a:solidFill>
              <a:srgbClr val="0033C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00200" y="4108176"/>
            <a:ext cx="5257800" cy="692424"/>
            <a:chOff x="2590800" y="2133600"/>
            <a:chExt cx="5257800" cy="692424"/>
          </a:xfrm>
        </p:grpSpPr>
        <p:grpSp>
          <p:nvGrpSpPr>
            <p:cNvPr id="12" name="Group 4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52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57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1878496" y="4012096"/>
            <a:ext cx="762000" cy="838200"/>
            <a:chOff x="5181600" y="4279900"/>
            <a:chExt cx="762000" cy="838200"/>
          </a:xfrm>
        </p:grpSpPr>
        <p:cxnSp>
          <p:nvCxnSpPr>
            <p:cNvPr id="32" name="Straight Connector 31"/>
            <p:cNvCxnSpPr/>
            <p:nvPr/>
          </p:nvCxnSpPr>
          <p:spPr>
            <a:xfrm rot="5400000" flipH="1" flipV="1">
              <a:off x="5105400" y="4356100"/>
              <a:ext cx="838200" cy="6858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5143500" y="4318000"/>
              <a:ext cx="838200" cy="7620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Xoá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Cuối danh sách:</a:t>
            </a:r>
          </a:p>
          <a:p>
            <a:pPr lvl="1"/>
            <a:r>
              <a:rPr lang="en-US"/>
              <a:t>Danh sách rỗng?</a:t>
            </a:r>
          </a:p>
          <a:p>
            <a:pPr lvl="1"/>
            <a:r>
              <a:rPr lang="en-US"/>
              <a:t>Danh sách khác rỗng: </a:t>
            </a:r>
          </a:p>
          <a:p>
            <a:pPr lvl="2"/>
            <a:r>
              <a:rPr lang="en-US"/>
              <a:t>tìm con trỏ cuối danh sách pTail</a:t>
            </a:r>
          </a:p>
          <a:p>
            <a:pPr lvl="2"/>
            <a:r>
              <a:rPr lang="en-US"/>
              <a:t>Cập nhật lại pTail</a:t>
            </a:r>
          </a:p>
          <a:p>
            <a:pPr lvl="2"/>
            <a:r>
              <a:rPr lang="en-US"/>
              <a:t>Xóa pTail cũ</a:t>
            </a:r>
          </a:p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5053186" y="5475114"/>
            <a:ext cx="914400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5128592" y="5933108"/>
            <a:ext cx="76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33CC"/>
                </a:solidFill>
              </a:rPr>
              <a:t>pTail</a:t>
            </a:r>
            <a:endParaRPr lang="en-US" b="1" dirty="0">
              <a:solidFill>
                <a:srgbClr val="0033CC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81600" y="4279900"/>
            <a:ext cx="762000" cy="838200"/>
            <a:chOff x="5181600" y="4279900"/>
            <a:chExt cx="762000" cy="838200"/>
          </a:xfrm>
        </p:grpSpPr>
        <p:cxnSp>
          <p:nvCxnSpPr>
            <p:cNvPr id="9" name="Straight Connector 8"/>
            <p:cNvCxnSpPr/>
            <p:nvPr/>
          </p:nvCxnSpPr>
          <p:spPr>
            <a:xfrm rot="5400000" flipH="1" flipV="1">
              <a:off x="5105400" y="4356100"/>
              <a:ext cx="838200" cy="6858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143500" y="4318000"/>
              <a:ext cx="838200" cy="7620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 10"/>
          <p:cNvSpPr/>
          <p:nvPr/>
        </p:nvSpPr>
        <p:spPr>
          <a:xfrm>
            <a:off x="4173538" y="4692650"/>
            <a:ext cx="2508250" cy="654050"/>
          </a:xfrm>
          <a:custGeom>
            <a:avLst/>
            <a:gdLst>
              <a:gd name="connsiteX0" fmla="*/ 0 w 2507225"/>
              <a:gd name="connsiteY0" fmla="*/ 44245 h 980767"/>
              <a:gd name="connsiteX1" fmla="*/ 619432 w 2507225"/>
              <a:gd name="connsiteY1" fmla="*/ 973393 h 980767"/>
              <a:gd name="connsiteX2" fmla="*/ 2507225 w 2507225"/>
              <a:gd name="connsiteY2" fmla="*/ 0 h 98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7225" h="980767">
                <a:moveTo>
                  <a:pt x="0" y="44245"/>
                </a:moveTo>
                <a:cubicBezTo>
                  <a:pt x="100780" y="512506"/>
                  <a:pt x="201561" y="980767"/>
                  <a:pt x="619432" y="973393"/>
                </a:cubicBezTo>
                <a:cubicBezTo>
                  <a:pt x="1037303" y="966019"/>
                  <a:pt x="1772264" y="483009"/>
                  <a:pt x="2507225" y="0"/>
                </a:cubicBezTo>
              </a:path>
            </a:pathLst>
          </a:custGeom>
          <a:ln w="381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81670" y="5008769"/>
            <a:ext cx="1139687" cy="1011031"/>
          </a:xfrm>
          <a:custGeom>
            <a:avLst/>
            <a:gdLst>
              <a:gd name="connsiteX0" fmla="*/ 1139687 w 1139687"/>
              <a:gd name="connsiteY0" fmla="*/ 1099930 h 1099930"/>
              <a:gd name="connsiteX1" fmla="*/ 596347 w 1139687"/>
              <a:gd name="connsiteY1" fmla="*/ 874643 h 1099930"/>
              <a:gd name="connsiteX2" fmla="*/ 0 w 1139687"/>
              <a:gd name="connsiteY2" fmla="*/ 0 h 109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9687" h="1099930">
                <a:moveTo>
                  <a:pt x="1139687" y="1099930"/>
                </a:moveTo>
                <a:cubicBezTo>
                  <a:pt x="962991" y="1078947"/>
                  <a:pt x="786295" y="1057965"/>
                  <a:pt x="596347" y="874643"/>
                </a:cubicBezTo>
                <a:cubicBezTo>
                  <a:pt x="406399" y="691321"/>
                  <a:pt x="203199" y="345660"/>
                  <a:pt x="0" y="0"/>
                </a:cubicBezTo>
              </a:path>
            </a:pathLst>
          </a:cu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4336776"/>
            <a:ext cx="5257800" cy="692424"/>
            <a:chOff x="2590800" y="2133600"/>
            <a:chExt cx="5257800" cy="692424"/>
          </a:xfrm>
        </p:grpSpPr>
        <p:grpSp>
          <p:nvGrpSpPr>
            <p:cNvPr id="16" name="Group 4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7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2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7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Xoá phần tử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Sau một phần tử (pNode)</a:t>
            </a:r>
          </a:p>
          <a:p>
            <a:pPr marL="342900" lvl="1" indent="-342900">
              <a:buFont typeface="Arial" charset="0"/>
              <a:buNone/>
            </a:pPr>
            <a:r>
              <a:rPr lang="en-US"/>
              <a:t>	- Trường hợp chung:</a:t>
            </a:r>
          </a:p>
          <a:p>
            <a:pPr marL="342900" lvl="1" indent="-342900">
              <a:buFont typeface="Arial" charset="0"/>
              <a:buNone/>
            </a:pPr>
            <a:endParaRPr lang="en-US"/>
          </a:p>
          <a:p>
            <a:pPr marL="342900" lvl="1" indent="-342900">
              <a:buFont typeface="Arial" charset="0"/>
              <a:buNone/>
            </a:pPr>
            <a:endParaRPr lang="en-US"/>
          </a:p>
          <a:p>
            <a:pPr marL="342900" lvl="1" indent="-342900">
              <a:buFont typeface="Arial" charset="0"/>
              <a:buNone/>
            </a:pPr>
            <a:endParaRPr lang="en-US"/>
          </a:p>
          <a:p>
            <a:pPr marL="342900" lvl="1" indent="-342900">
              <a:buFont typeface="Arial" charset="0"/>
              <a:buNone/>
            </a:pPr>
            <a:r>
              <a:rPr lang="en-US"/>
              <a:t>	- Trường hợp đặc biệt:</a:t>
            </a:r>
          </a:p>
        </p:txBody>
      </p:sp>
      <p:sp>
        <p:nvSpPr>
          <p:cNvPr id="6" name="Freeform 5"/>
          <p:cNvSpPr/>
          <p:nvPr/>
        </p:nvSpPr>
        <p:spPr>
          <a:xfrm>
            <a:off x="2224039" y="2662238"/>
            <a:ext cx="635000" cy="533400"/>
          </a:xfrm>
          <a:custGeom>
            <a:avLst/>
            <a:gdLst>
              <a:gd name="connsiteX0" fmla="*/ 0 w 634181"/>
              <a:gd name="connsiteY0" fmla="*/ 0 h 648929"/>
              <a:gd name="connsiteX1" fmla="*/ 412955 w 634181"/>
              <a:gd name="connsiteY1" fmla="*/ 176981 h 648929"/>
              <a:gd name="connsiteX2" fmla="*/ 634181 w 634181"/>
              <a:gd name="connsiteY2" fmla="*/ 648929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181" h="648929">
                <a:moveTo>
                  <a:pt x="0" y="0"/>
                </a:moveTo>
                <a:cubicBezTo>
                  <a:pt x="153629" y="34413"/>
                  <a:pt x="307258" y="68826"/>
                  <a:pt x="412955" y="176981"/>
                </a:cubicBezTo>
                <a:cubicBezTo>
                  <a:pt x="518652" y="285136"/>
                  <a:pt x="576416" y="467032"/>
                  <a:pt x="634181" y="648929"/>
                </a:cubicBezTo>
              </a:path>
            </a:pathLst>
          </a:cu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681239" y="2514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pNode</a:t>
            </a:r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4061260" y="3101008"/>
            <a:ext cx="1322436" cy="838200"/>
            <a:chOff x="3429000" y="3962400"/>
            <a:chExt cx="1219200" cy="609600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429000" y="3962400"/>
              <a:ext cx="1219200" cy="6096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429000" y="3962400"/>
              <a:ext cx="1181100" cy="609600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11"/>
          <p:cNvSpPr/>
          <p:nvPr/>
        </p:nvSpPr>
        <p:spPr>
          <a:xfrm>
            <a:off x="3367039" y="3512654"/>
            <a:ext cx="2271761" cy="574675"/>
          </a:xfrm>
          <a:custGeom>
            <a:avLst/>
            <a:gdLst>
              <a:gd name="connsiteX0" fmla="*/ 0 w 2507226"/>
              <a:gd name="connsiteY0" fmla="*/ 29497 h 948813"/>
              <a:gd name="connsiteX1" fmla="*/ 766917 w 2507226"/>
              <a:gd name="connsiteY1" fmla="*/ 943897 h 948813"/>
              <a:gd name="connsiteX2" fmla="*/ 2507226 w 2507226"/>
              <a:gd name="connsiteY2" fmla="*/ 0 h 948813"/>
              <a:gd name="connsiteX3" fmla="*/ 2507226 w 2507226"/>
              <a:gd name="connsiteY3" fmla="*/ 0 h 94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7226" h="948813">
                <a:moveTo>
                  <a:pt x="0" y="29497"/>
                </a:moveTo>
                <a:cubicBezTo>
                  <a:pt x="174523" y="489155"/>
                  <a:pt x="349046" y="948813"/>
                  <a:pt x="766917" y="943897"/>
                </a:cubicBezTo>
                <a:cubicBezTo>
                  <a:pt x="1184788" y="938981"/>
                  <a:pt x="2507226" y="0"/>
                  <a:pt x="2507226" y="0"/>
                </a:cubicBezTo>
                <a:lnTo>
                  <a:pt x="2507226" y="0"/>
                </a:lnTo>
              </a:path>
            </a:pathLst>
          </a:cu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900439" y="2662238"/>
            <a:ext cx="635000" cy="496887"/>
          </a:xfrm>
          <a:custGeom>
            <a:avLst/>
            <a:gdLst>
              <a:gd name="connsiteX0" fmla="*/ 0 w 634181"/>
              <a:gd name="connsiteY0" fmla="*/ 0 h 648929"/>
              <a:gd name="connsiteX1" fmla="*/ 412955 w 634181"/>
              <a:gd name="connsiteY1" fmla="*/ 176981 h 648929"/>
              <a:gd name="connsiteX2" fmla="*/ 634181 w 634181"/>
              <a:gd name="connsiteY2" fmla="*/ 648929 h 64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181" h="648929">
                <a:moveTo>
                  <a:pt x="0" y="0"/>
                </a:moveTo>
                <a:cubicBezTo>
                  <a:pt x="153629" y="34413"/>
                  <a:pt x="307258" y="68826"/>
                  <a:pt x="412955" y="176981"/>
                </a:cubicBezTo>
                <a:cubicBezTo>
                  <a:pt x="518652" y="285136"/>
                  <a:pt x="576416" y="467032"/>
                  <a:pt x="634181" y="648929"/>
                </a:cubicBezTo>
              </a:path>
            </a:pathLst>
          </a:cu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4284614" y="2519363"/>
            <a:ext cx="1066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33CC"/>
                </a:solidFill>
              </a:rPr>
              <a:t>cần xóa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14600" y="3167272"/>
            <a:ext cx="5257800" cy="692424"/>
            <a:chOff x="2590800" y="2133600"/>
            <a:chExt cx="5257800" cy="692424"/>
          </a:xfrm>
        </p:grpSpPr>
        <p:grpSp>
          <p:nvGrpSpPr>
            <p:cNvPr id="23" name="Group 2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950844" y="3190460"/>
            <a:ext cx="1563756" cy="685800"/>
            <a:chOff x="1752600" y="4038600"/>
            <a:chExt cx="1563756" cy="685800"/>
          </a:xfrm>
        </p:grpSpPr>
        <p:sp>
          <p:nvSpPr>
            <p:cNvPr id="44" name="Rectangle 43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866860" y="4343400"/>
            <a:ext cx="3743740" cy="1817688"/>
            <a:chOff x="4485860" y="4343400"/>
            <a:chExt cx="3743740" cy="1817688"/>
          </a:xfrm>
        </p:grpSpPr>
        <p:sp>
          <p:nvSpPr>
            <p:cNvPr id="19" name="Freeform 18"/>
            <p:cNvSpPr/>
            <p:nvPr/>
          </p:nvSpPr>
          <p:spPr>
            <a:xfrm>
              <a:off x="4485860" y="4535556"/>
              <a:ext cx="633413" cy="528638"/>
            </a:xfrm>
            <a:custGeom>
              <a:avLst/>
              <a:gdLst>
                <a:gd name="connsiteX0" fmla="*/ 0 w 634181"/>
                <a:gd name="connsiteY0" fmla="*/ 0 h 648929"/>
                <a:gd name="connsiteX1" fmla="*/ 412955 w 634181"/>
                <a:gd name="connsiteY1" fmla="*/ 176981 h 648929"/>
                <a:gd name="connsiteX2" fmla="*/ 634181 w 634181"/>
                <a:gd name="connsiteY2" fmla="*/ 648929 h 64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181" h="648929">
                  <a:moveTo>
                    <a:pt x="0" y="0"/>
                  </a:moveTo>
                  <a:cubicBezTo>
                    <a:pt x="153629" y="34413"/>
                    <a:pt x="307258" y="68826"/>
                    <a:pt x="412955" y="176981"/>
                  </a:cubicBezTo>
                  <a:cubicBezTo>
                    <a:pt x="518652" y="285136"/>
                    <a:pt x="576416" y="467032"/>
                    <a:pt x="634181" y="648929"/>
                  </a:cubicBezTo>
                </a:path>
              </a:pathLst>
            </a:custGeom>
            <a:ln w="381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876800" y="4343400"/>
              <a:ext cx="914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33CC"/>
                  </a:solidFill>
                </a:rPr>
                <a:t>pNode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724400" y="5791200"/>
              <a:ext cx="914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33CC"/>
                  </a:solidFill>
                </a:rPr>
                <a:t>pHead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532244" y="5095460"/>
              <a:ext cx="1563756" cy="685800"/>
              <a:chOff x="1752600" y="4038600"/>
              <a:chExt cx="1563756" cy="6858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6105940" y="5092148"/>
              <a:ext cx="1563756" cy="685800"/>
              <a:chOff x="1752600" y="4038600"/>
              <a:chExt cx="1563756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696200" y="5174972"/>
              <a:ext cx="533400" cy="533400"/>
              <a:chOff x="6477000" y="3283224"/>
              <a:chExt cx="533400" cy="5334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559904" y="4365625"/>
            <a:ext cx="3707296" cy="1795463"/>
            <a:chOff x="304800" y="4365625"/>
            <a:chExt cx="3707296" cy="1795463"/>
          </a:xfrm>
        </p:grpSpPr>
        <p:grpSp>
          <p:nvGrpSpPr>
            <p:cNvPr id="88" name="Group 87"/>
            <p:cNvGrpSpPr/>
            <p:nvPr/>
          </p:nvGrpSpPr>
          <p:grpSpPr>
            <a:xfrm>
              <a:off x="1878496" y="4365625"/>
              <a:ext cx="2133600" cy="1425575"/>
              <a:chOff x="1066800" y="4365625"/>
              <a:chExt cx="2133600" cy="1425575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1066800" y="4576762"/>
                <a:ext cx="633413" cy="528638"/>
              </a:xfrm>
              <a:custGeom>
                <a:avLst/>
                <a:gdLst>
                  <a:gd name="connsiteX0" fmla="*/ 0 w 634181"/>
                  <a:gd name="connsiteY0" fmla="*/ 0 h 648929"/>
                  <a:gd name="connsiteX1" fmla="*/ 412955 w 634181"/>
                  <a:gd name="connsiteY1" fmla="*/ 176981 h 648929"/>
                  <a:gd name="connsiteX2" fmla="*/ 634181 w 634181"/>
                  <a:gd name="connsiteY2" fmla="*/ 648929 h 64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4181" h="648929">
                    <a:moveTo>
                      <a:pt x="0" y="0"/>
                    </a:moveTo>
                    <a:cubicBezTo>
                      <a:pt x="153629" y="34413"/>
                      <a:pt x="307258" y="68826"/>
                      <a:pt x="412955" y="176981"/>
                    </a:cubicBezTo>
                    <a:cubicBezTo>
                      <a:pt x="518652" y="285136"/>
                      <a:pt x="576416" y="467032"/>
                      <a:pt x="634181" y="648929"/>
                    </a:cubicBezTo>
                  </a:path>
                </a:pathLst>
              </a:cu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1573164" y="4365625"/>
                <a:ext cx="91440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0033CC"/>
                    </a:solidFill>
                  </a:rPr>
                  <a:t>pNode</a:t>
                </a: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066800" y="5105400"/>
                <a:ext cx="1563756" cy="685800"/>
                <a:chOff x="1752600" y="4038600"/>
                <a:chExt cx="1563756" cy="6858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1828800" y="4114800"/>
                  <a:ext cx="5334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500">
                      <a:solidFill>
                        <a:schemeClr val="tx1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21</a:t>
                  </a: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2362200" y="4114800"/>
                  <a:ext cx="5334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630556" y="4366592"/>
                  <a:ext cx="685800" cy="15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oval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1752600" y="4038600"/>
                  <a:ext cx="12192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2667000" y="5168348"/>
                <a:ext cx="533400" cy="533400"/>
                <a:chOff x="6477000" y="3283224"/>
                <a:chExt cx="533400" cy="5334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6477000" y="3283224"/>
                  <a:ext cx="533400" cy="533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rot="16200000" flipH="1">
                  <a:off x="6477000" y="3283224"/>
                  <a:ext cx="5334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5400000" flipH="1" flipV="1">
                  <a:off x="6477000" y="3283224"/>
                  <a:ext cx="533400" cy="533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Group 91"/>
            <p:cNvGrpSpPr/>
            <p:nvPr/>
          </p:nvGrpSpPr>
          <p:grpSpPr>
            <a:xfrm>
              <a:off x="304800" y="5105400"/>
              <a:ext cx="1563756" cy="685800"/>
              <a:chOff x="1752600" y="4038600"/>
              <a:chExt cx="1563756" cy="6858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9144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33CC"/>
                  </a:solidFill>
                </a:rPr>
                <a:t>pHead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Xoá danh sách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Danh sách liên kết bao gồm các phần tử được cấp phát động.</a:t>
            </a:r>
          </a:p>
          <a:p>
            <a:endParaRPr lang="en-US"/>
          </a:p>
          <a:p>
            <a:r>
              <a:rPr lang="en-US"/>
              <a:t>Phải xoá các phần tử trên danh sách sau khi đã sử dụng xong danh sách.</a:t>
            </a:r>
          </a:p>
          <a:p>
            <a:endParaRPr lang="en-US"/>
          </a:p>
          <a:p>
            <a:r>
              <a:rPr lang="en-US"/>
              <a:t>Thuật toán:</a:t>
            </a:r>
          </a:p>
          <a:p>
            <a:pPr lvl="1"/>
            <a:r>
              <a:rPr lang="en-US"/>
              <a:t>Duyệt qua các phần tử trên danh sách</a:t>
            </a:r>
          </a:p>
          <a:p>
            <a:pPr lvl="1"/>
            <a:r>
              <a:rPr lang="en-US"/>
              <a:t>Xoá từng phần tử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liên kết là gì?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Một dãy tuần tự các phần tử (node)</a:t>
            </a:r>
          </a:p>
          <a:p>
            <a:pPr>
              <a:lnSpc>
                <a:spcPct val="90000"/>
              </a:lnSpc>
            </a:pPr>
            <a:r>
              <a:rPr lang="en-US"/>
              <a:t>Giữa hai phần tử có liên kết với nhau.</a:t>
            </a:r>
          </a:p>
          <a:p>
            <a:pPr>
              <a:lnSpc>
                <a:spcPct val="90000"/>
              </a:lnSpc>
            </a:pPr>
            <a:r>
              <a:rPr lang="en-US"/>
              <a:t>Các phần tử không cần phải lưu trữ liên tiếp nhau trong bộ nhớ</a:t>
            </a:r>
          </a:p>
          <a:p>
            <a:pPr>
              <a:lnSpc>
                <a:spcPct val="90000"/>
              </a:lnSpc>
            </a:pPr>
            <a:r>
              <a:rPr lang="en-US"/>
              <a:t>Có thể mở rộng tuỳ ý (chỉ giới hạn bởi dung lượng bộ nhớ)</a:t>
            </a:r>
          </a:p>
          <a:p>
            <a:pPr>
              <a:lnSpc>
                <a:spcPct val="90000"/>
              </a:lnSpc>
            </a:pPr>
            <a:r>
              <a:rPr lang="en-US"/>
              <a:t>Thao tác Chèn/Xóa không cần phải dịch chuyển phần tử</a:t>
            </a:r>
          </a:p>
          <a:p>
            <a:pPr>
              <a:lnSpc>
                <a:spcPct val="90000"/>
              </a:lnSpc>
            </a:pPr>
            <a:r>
              <a:rPr lang="en-US"/>
              <a:t>Có thể truy xuất đến các phần tử khác thông qua các liên kết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danh sách liên kết và mảng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191000" cy="358140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Cần xác định trước số phần tử. </a:t>
            </a:r>
          </a:p>
          <a:p>
            <a:r>
              <a:rPr lang="en-US" sz="2000"/>
              <a:t>Cần cấp phát vùng nhớ liên tục đủ lớn để lưu trữ mảng </a:t>
            </a:r>
            <a:r>
              <a:rPr lang="en-US" sz="2000" b="1">
                <a:sym typeface="Symbol"/>
              </a:rPr>
              <a:t></a:t>
            </a:r>
            <a:r>
              <a:rPr lang="en-US" sz="2000"/>
              <a:t> lãng phí nếu không dùng hết.</a:t>
            </a:r>
            <a:r>
              <a:rPr lang="en-US"/>
              <a:t> </a:t>
            </a:r>
          </a:p>
          <a:p>
            <a:endParaRPr lang="en-US" sz="2000"/>
          </a:p>
          <a:p>
            <a:r>
              <a:rPr lang="en-US" sz="2000"/>
              <a:t>Truy xuất ngẫu nhiên, đơn giản, nhanh chóng. </a:t>
            </a:r>
          </a:p>
          <a:p>
            <a:r>
              <a:rPr lang="en-US" sz="2000"/>
              <a:t>Không cần </a:t>
            </a:r>
          </a:p>
          <a:p>
            <a:r>
              <a:rPr lang="en-US" sz="2000"/>
              <a:t>Thêm/xóa phần tử cuối: O(1) </a:t>
            </a:r>
          </a:p>
          <a:p>
            <a:r>
              <a:rPr lang="en-US" sz="2000"/>
              <a:t>Thêm/xóa phần tử giữa: O(n) </a:t>
            </a:r>
          </a:p>
          <a:p>
            <a:endParaRPr lang="en-US" sz="2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en-US"/>
              <a:t>Danh sách liên kết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/>
              <a:t>Mảng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381000" y="2438400"/>
            <a:ext cx="41148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Số phần tử không cần xác định trước. </a:t>
            </a:r>
          </a:p>
          <a:p>
            <a:r>
              <a:rPr lang="en-US" sz="2000"/>
              <a:t>Cấp phát vùng nhớ riêng lẻ cho từng phần tử. </a:t>
            </a:r>
          </a:p>
          <a:p>
            <a:endParaRPr lang="en-US" sz="2000"/>
          </a:p>
          <a:p>
            <a:r>
              <a:rPr lang="en-US" sz="2000"/>
              <a:t>Truy xuất tuần tự,  danh sách liên kết đơn chỉ có thể duyệt 1 chiều. </a:t>
            </a:r>
          </a:p>
          <a:p>
            <a:r>
              <a:rPr lang="en-US" sz="2000"/>
              <a:t>Cần nhiều bộ nhớ hơn để lưu trữ các liên kết</a:t>
            </a:r>
          </a:p>
          <a:p>
            <a:r>
              <a:rPr lang="en-US" sz="2000"/>
              <a:t>Thêm/xóa phần tử cuối: O(1)</a:t>
            </a:r>
          </a:p>
          <a:p>
            <a:r>
              <a:rPr lang="en-US" sz="2000"/>
              <a:t>Thêm/xóa phần tử giữa: O(1)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Danh sách liên kết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Là cấu trúc dữ liệu chính cho ngôn ngữ lập trình LISP (LIst Processing Language) – ngôn ngữ lập trình hàm.</a:t>
            </a:r>
          </a:p>
          <a:p>
            <a:r>
              <a:rPr lang="en-US"/>
              <a:t>Giúp nâng cao hiệu quả của một số thuật toán sắp xếp: Quick Sort, Radix Sort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 một DSLK đơn, mỗi node trong DSLK lưu thông tin là 1 số nguyên và con trỏ đến node kế. Tạo 2 DSLK đơn mới (không phá huỷ DSLK đã cho).</a:t>
            </a:r>
          </a:p>
          <a:p>
            <a:pPr lvl="1">
              <a:defRPr/>
            </a:pPr>
            <a:r>
              <a:rPr lang="en-US" sz="2800"/>
              <a:t>Một danh sách chứa các số lẻ của danh sách đã cho.</a:t>
            </a:r>
          </a:p>
          <a:p>
            <a:pPr lvl="1">
              <a:defRPr/>
            </a:pPr>
            <a:r>
              <a:rPr lang="en-US" sz="2800"/>
              <a:t>Một danh sách chứa các số chẵn của danh sách đã cho.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/>
              <a:t>In ra các </a:t>
            </a:r>
            <a:r>
              <a:rPr lang="en-US" i="1"/>
              <a:t>đường chạy</a:t>
            </a:r>
            <a:r>
              <a:rPr lang="en-US"/>
              <a:t> tự nhiên từ DSLK đã cho:</a:t>
            </a:r>
          </a:p>
          <a:p>
            <a:pPr lvl="1">
              <a:buFont typeface="Arial" charset="0"/>
              <a:buNone/>
              <a:defRPr/>
            </a:pPr>
            <a:r>
              <a:rPr lang="en-US" b="1" u="sng"/>
              <a:t>VÍ DỤ</a:t>
            </a:r>
            <a:r>
              <a:rPr lang="en-US"/>
              <a:t>: DSLK ban đầu biểu diễn các số: 1  5   6  4  8  3  7 </a:t>
            </a:r>
          </a:p>
          <a:p>
            <a:pPr>
              <a:buFont typeface="Arial" charset="0"/>
              <a:buNone/>
              <a:defRPr/>
            </a:pPr>
            <a:r>
              <a:rPr lang="en-US"/>
              <a:t>	In ra các dãy số: 	1   5    6</a:t>
            </a:r>
          </a:p>
          <a:p>
            <a:pPr>
              <a:buFont typeface="Arial" charset="0"/>
              <a:buNone/>
              <a:defRPr/>
            </a:pPr>
            <a:r>
              <a:rPr lang="en-US"/>
              <a:t>					4   8    </a:t>
            </a:r>
          </a:p>
          <a:p>
            <a:pPr>
              <a:buFont typeface="Arial" charset="0"/>
              <a:buNone/>
              <a:defRPr/>
            </a:pPr>
            <a:r>
              <a:rPr lang="en-US"/>
              <a:t>					3   7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Cho danh sách liên kết đơn L, lập giải thuật thực hiện các phép sau đây:</a:t>
            </a:r>
          </a:p>
          <a:p>
            <a:pPr lvl="1"/>
            <a:r>
              <a:rPr lang="en-US"/>
              <a:t>Tính số lượng các nút của danh sách.</a:t>
            </a:r>
          </a:p>
          <a:p>
            <a:pPr lvl="1"/>
            <a:r>
              <a:rPr lang="en-US"/>
              <a:t>Tìm tới nút thứ k trong danh sách, nếu có nút thứ k thì cho biết địa chỉ của nút đó, ngược lại trả về null.</a:t>
            </a:r>
          </a:p>
          <a:p>
            <a:pPr lvl="1"/>
            <a:r>
              <a:rPr lang="en-US"/>
              <a:t>Bổ sung một nút vào sau nút k.</a:t>
            </a:r>
          </a:p>
          <a:p>
            <a:pPr lvl="1"/>
            <a:r>
              <a:rPr lang="en-US"/>
              <a:t>Loại bỏ nút đứng trước nút k.</a:t>
            </a:r>
          </a:p>
          <a:p>
            <a:pPr lvl="1"/>
            <a:r>
              <a:rPr lang="en-US"/>
              <a:t>Đảo ngược danh sách đã cho.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Hàm </a:t>
            </a:r>
            <a:r>
              <a:rPr lang="en-US">
                <a:solidFill>
                  <a:srgbClr val="FF0066"/>
                </a:solidFill>
              </a:rPr>
              <a:t>MoveToFront</a:t>
            </a:r>
            <a:r>
              <a:rPr lang="en-US"/>
              <a:t> có tác dụng di chuyển 1 node trong xâu lên đầu xâu, như hình sau:</a:t>
            </a:r>
          </a:p>
          <a:p>
            <a:endParaRPr lang="en-US"/>
          </a:p>
          <a:p>
            <a:pPr>
              <a:buFont typeface="Arial" charset="0"/>
              <a:buNone/>
            </a:pPr>
            <a:endParaRPr lang="en-US"/>
          </a:p>
          <a:p>
            <a:pPr>
              <a:buFont typeface="Arial" charset="0"/>
              <a:buNone/>
            </a:pPr>
            <a:endParaRPr lang="en-US"/>
          </a:p>
          <a:p>
            <a:r>
              <a:rPr lang="en-US"/>
              <a:t>Chọn kiểu khai báo hàm phù hợp và viết code</a:t>
            </a:r>
          </a:p>
          <a:p>
            <a:pPr>
              <a:buFont typeface="Arial" charset="0"/>
              <a:buNone/>
            </a:pPr>
            <a:r>
              <a:rPr lang="en-US" sz="2400"/>
              <a:t>void </a:t>
            </a:r>
            <a:r>
              <a:rPr lang="en-US" sz="2400">
                <a:solidFill>
                  <a:srgbClr val="FF0066"/>
                </a:solidFill>
              </a:rPr>
              <a:t>MoveToFront</a:t>
            </a:r>
            <a:r>
              <a:rPr lang="en-US" sz="2400"/>
              <a:t>(NODE  </a:t>
            </a:r>
            <a:r>
              <a:rPr lang="en-US" sz="2400">
                <a:sym typeface="Symbol" pitchFamily="18" charset="2"/>
              </a:rPr>
              <a:t>  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pHead</a:t>
            </a:r>
            <a:r>
              <a:rPr lang="en-US" sz="2400">
                <a:sym typeface="Symbol" pitchFamily="18" charset="2"/>
              </a:rPr>
              <a:t>,</a:t>
            </a:r>
            <a:r>
              <a:rPr lang="en-US" sz="2400"/>
              <a:t> NODE  </a:t>
            </a:r>
            <a:r>
              <a:rPr lang="en-US" sz="2400">
                <a:sym typeface="Symbol" pitchFamily="18" charset="2"/>
              </a:rPr>
              <a:t>  </a:t>
            </a: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pTail</a:t>
            </a:r>
            <a:r>
              <a:rPr lang="en-US" sz="2400">
                <a:sym typeface="Symbol" pitchFamily="18" charset="2"/>
              </a:rPr>
              <a:t>, </a:t>
            </a:r>
            <a:r>
              <a:rPr lang="en-US" sz="2400"/>
              <a:t>NODE  </a:t>
            </a:r>
            <a:r>
              <a:rPr lang="en-US" sz="2400">
                <a:sym typeface="Symbol" pitchFamily="18" charset="2"/>
              </a:rPr>
              <a:t>  </a:t>
            </a:r>
            <a:r>
              <a:rPr lang="en-US" sz="2400">
                <a:solidFill>
                  <a:srgbClr val="C00000"/>
                </a:solidFill>
                <a:sym typeface="Symbol" pitchFamily="18" charset="2"/>
              </a:rPr>
              <a:t>pNode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400"/>
              <a:t> )</a:t>
            </a:r>
          </a:p>
          <a:p>
            <a:pPr>
              <a:buFont typeface="Arial" charset="0"/>
              <a:buNone/>
            </a:pPr>
            <a:r>
              <a:rPr lang="en-US" sz="2400"/>
              <a:t>     </a:t>
            </a:r>
            <a:r>
              <a:rPr lang="en-US" sz="2400" i="1"/>
              <a:t>Lưu ý</a:t>
            </a:r>
            <a:r>
              <a:rPr lang="en-US" sz="2400"/>
              <a:t>: các kí hiệu </a:t>
            </a:r>
            <a:r>
              <a:rPr lang="en-US">
                <a:sym typeface="Symbol" pitchFamily="18" charset="2"/>
              </a:rPr>
              <a:t> có thể là *, &amp; hoặc khoảng trắng</a:t>
            </a:r>
            <a:endParaRPr lang="en-US"/>
          </a:p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067594" y="3656806"/>
            <a:ext cx="609600" cy="1588"/>
          </a:xfrm>
          <a:prstGeom prst="straightConnector1">
            <a:avLst/>
          </a:prstGeom>
          <a:ln w="38100">
            <a:solidFill>
              <a:srgbClr val="0033C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47800" y="35052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CC"/>
                </a:solidFill>
              </a:rPr>
              <a:t>pHead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344194" y="3656806"/>
            <a:ext cx="609600" cy="1588"/>
          </a:xfrm>
          <a:prstGeom prst="straightConnector1">
            <a:avLst/>
          </a:prstGeom>
          <a:ln w="38100">
            <a:solidFill>
              <a:srgbClr val="0033C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8200" y="363855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33CC"/>
                </a:solidFill>
              </a:rPr>
              <a:t>pNode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14600" y="2667000"/>
            <a:ext cx="5257800" cy="692424"/>
            <a:chOff x="2590800" y="2133600"/>
            <a:chExt cx="5257800" cy="692424"/>
          </a:xfrm>
        </p:grpSpPr>
        <p:grpSp>
          <p:nvGrpSpPr>
            <p:cNvPr id="14" name="Group 2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5" name="Group 23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6" name="Group 24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17" name="Group 25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950844" y="2690188"/>
            <a:ext cx="1563756" cy="685800"/>
            <a:chOff x="1752600" y="4038600"/>
            <a:chExt cx="1563756" cy="685800"/>
          </a:xfrm>
        </p:grpSpPr>
        <p:sp>
          <p:nvSpPr>
            <p:cNvPr id="34" name="Rectangle 33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21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1550504" y="2332383"/>
            <a:ext cx="3432313" cy="596347"/>
          </a:xfrm>
          <a:custGeom>
            <a:avLst/>
            <a:gdLst>
              <a:gd name="connsiteX0" fmla="*/ 3432313 w 3432313"/>
              <a:gd name="connsiteY0" fmla="*/ 596347 h 596347"/>
              <a:gd name="connsiteX1" fmla="*/ 2650435 w 3432313"/>
              <a:gd name="connsiteY1" fmla="*/ 39756 h 596347"/>
              <a:gd name="connsiteX2" fmla="*/ 0 w 3432313"/>
              <a:gd name="connsiteY2" fmla="*/ 357808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2313" h="596347">
                <a:moveTo>
                  <a:pt x="3432313" y="596347"/>
                </a:moveTo>
                <a:cubicBezTo>
                  <a:pt x="3327400" y="337929"/>
                  <a:pt x="3222487" y="79512"/>
                  <a:pt x="2650435" y="39756"/>
                </a:cubicBezTo>
                <a:cubicBezTo>
                  <a:pt x="2078383" y="0"/>
                  <a:pt x="1039191" y="178904"/>
                  <a:pt x="0" y="357808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405809" y="3074504"/>
            <a:ext cx="2610678" cy="567635"/>
          </a:xfrm>
          <a:custGeom>
            <a:avLst/>
            <a:gdLst>
              <a:gd name="connsiteX0" fmla="*/ 0 w 2610678"/>
              <a:gd name="connsiteY0" fmla="*/ 0 h 567635"/>
              <a:gd name="connsiteX1" fmla="*/ 636104 w 2610678"/>
              <a:gd name="connsiteY1" fmla="*/ 516835 h 567635"/>
              <a:gd name="connsiteX2" fmla="*/ 2610678 w 2610678"/>
              <a:gd name="connsiteY2" fmla="*/ 304800 h 567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0678" h="567635">
                <a:moveTo>
                  <a:pt x="0" y="0"/>
                </a:moveTo>
                <a:cubicBezTo>
                  <a:pt x="100495" y="233017"/>
                  <a:pt x="200991" y="466035"/>
                  <a:pt x="636104" y="516835"/>
                </a:cubicBezTo>
                <a:cubicBezTo>
                  <a:pt x="1071217" y="567635"/>
                  <a:pt x="1840947" y="436217"/>
                  <a:pt x="2610678" y="3048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Ngăn xếp - stack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  <a:p>
            <a:r>
              <a:rPr lang="en-US"/>
              <a:t>Các thao tác cơ bản</a:t>
            </a:r>
          </a:p>
          <a:p>
            <a:r>
              <a:rPr lang="en-US"/>
              <a:t>Ký pháp Ba Lan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Một số hình ảnh thông dụng: </a:t>
            </a:r>
          </a:p>
          <a:p>
            <a:pPr lvl="1"/>
            <a:endParaRPr lang="en-US"/>
          </a:p>
          <a:p>
            <a:pPr lvl="1"/>
            <a:r>
              <a:rPr lang="en-US"/>
              <a:t>Một chồng sách vở ở trên bàn</a:t>
            </a:r>
          </a:p>
          <a:p>
            <a:pPr lvl="1"/>
            <a:endParaRPr lang="en-US"/>
          </a:p>
          <a:p>
            <a:pPr lvl="1">
              <a:buNone/>
            </a:pPr>
            <a:endParaRPr lang="en-US"/>
          </a:p>
          <a:p>
            <a:pPr lvl="1"/>
            <a:r>
              <a:rPr lang="en-US"/>
              <a:t>Một chồng đĩa</a:t>
            </a:r>
          </a:p>
          <a:p>
            <a:pPr lvl="1"/>
            <a:r>
              <a:rPr lang="en-US"/>
              <a:t>Cơ cấu của một hộp chứa đạn súng trường.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Nhận xét gì từ các ví dụ trên?</a:t>
            </a:r>
          </a:p>
          <a:p>
            <a:endParaRPr lang="en-US"/>
          </a:p>
        </p:txBody>
      </p:sp>
      <p:pic>
        <p:nvPicPr>
          <p:cNvPr id="6" name="Picture 8" descr="lightbulb_on.ico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410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400" y="3500437"/>
            <a:ext cx="1499189" cy="995363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1593773"/>
            <a:ext cx="1524000" cy="23686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559552" cy="4495800"/>
          </a:xfrm>
        </p:spPr>
        <p:txBody>
          <a:bodyPr/>
          <a:lstStyle/>
          <a:p>
            <a:r>
              <a:rPr lang="en-US"/>
              <a:t>Định nghĩa:</a:t>
            </a:r>
          </a:p>
          <a:p>
            <a:pPr lvl="1" algn="just"/>
            <a:r>
              <a:rPr lang="en-US"/>
              <a:t>Ngăn xếp là vật chứa các đối tượng làm việc theo cơ chế “</a:t>
            </a:r>
            <a:r>
              <a:rPr lang="en-US">
                <a:latin typeface="Book Antiqua" pitchFamily="18" charset="0"/>
              </a:rPr>
              <a:t>vào sau ra trước</a:t>
            </a:r>
            <a:r>
              <a:rPr lang="en-US"/>
              <a:t>” (</a:t>
            </a:r>
            <a:r>
              <a:rPr lang="en-US" b="1"/>
              <a:t>L</a:t>
            </a:r>
            <a:r>
              <a:rPr lang="en-US"/>
              <a:t>ast </a:t>
            </a:r>
            <a:r>
              <a:rPr lang="en-US" b="1"/>
              <a:t>I</a:t>
            </a:r>
            <a:r>
              <a:rPr lang="en-US"/>
              <a:t>n </a:t>
            </a:r>
            <a:r>
              <a:rPr lang="en-US" b="1"/>
              <a:t>F</a:t>
            </a:r>
            <a:r>
              <a:rPr lang="en-US"/>
              <a:t>irst </a:t>
            </a:r>
            <a:r>
              <a:rPr lang="en-US" b="1"/>
              <a:t>O</a:t>
            </a:r>
            <a:r>
              <a:rPr lang="en-US"/>
              <a:t>ut)</a:t>
            </a:r>
          </a:p>
          <a:p>
            <a:pPr lvl="1" algn="just"/>
            <a:r>
              <a:rPr lang="en-US"/>
              <a:t>Đối tượng có thể được thêm vào bất kì lúc nào, nhưng chỉ có </a:t>
            </a:r>
            <a:r>
              <a:rPr lang="en-US" b="1" i="1">
                <a:latin typeface="Book Antiqua" pitchFamily="18" charset="0"/>
              </a:rPr>
              <a:t>đối tượng vào sau cùng mới được phép lấy ra khỏi ngăn xếp</a:t>
            </a:r>
            <a:r>
              <a:rPr lang="en-US"/>
              <a:t>.</a:t>
            </a:r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24600" y="2114490"/>
          <a:ext cx="914400" cy="2819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>
            <a:off x="7239000" y="4857690"/>
            <a:ext cx="7620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7239000" y="2038290"/>
            <a:ext cx="6858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79228" y="1733490"/>
            <a:ext cx="78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1628" y="5010090"/>
            <a:ext cx="78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Đáy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trên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Các thao tác cơ bản:</a:t>
            </a:r>
          </a:p>
          <a:p>
            <a:pPr lvl="1"/>
            <a:r>
              <a:rPr lang="en-US"/>
              <a:t>Push: Thêm 1 phần tử vào ngăn xếp</a:t>
            </a:r>
          </a:p>
          <a:p>
            <a:pPr lvl="1"/>
            <a:r>
              <a:rPr lang="en-US"/>
              <a:t>Pop: Lấy 1 phần tử ra khỏi ngăn xếp</a:t>
            </a:r>
          </a:p>
          <a:p>
            <a:endParaRPr lang="en-US"/>
          </a:p>
          <a:p>
            <a:r>
              <a:rPr lang="en-US"/>
              <a:t>Các thao tác khác:</a:t>
            </a:r>
          </a:p>
          <a:p>
            <a:pPr lvl="1"/>
            <a:r>
              <a:rPr lang="en-US"/>
              <a:t>Lưu trữ ngăn xếp</a:t>
            </a:r>
          </a:p>
          <a:p>
            <a:pPr lvl="1"/>
            <a:r>
              <a:rPr lang="en-US"/>
              <a:t>Kiểm tra ngăn xếp rỗng </a:t>
            </a:r>
          </a:p>
          <a:p>
            <a:pPr lvl="1"/>
            <a:r>
              <a:rPr lang="en-US"/>
              <a:t>Lấy thông tin của phần tử đầu ngăn xếp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So </a:t>
            </a:r>
            <a:r>
              <a:rPr lang="en-US" err="1"/>
              <a:t>sánh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mảng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trữ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Lưu trữ bằng mảng</a:t>
            </a:r>
          </a:p>
          <a:p>
            <a:pPr lvl="1"/>
            <a:r>
              <a:rPr lang="en-US"/>
              <a:t>Khai báo mảng 1 chiều với kích thước tối đa N.</a:t>
            </a:r>
          </a:p>
          <a:p>
            <a:pPr lvl="1"/>
            <a:r>
              <a:rPr lang="en-US"/>
              <a:t>t là địa chỉ của phần tử đỉnh của ngăn xếp → t sẽ thay đổi khi ngăn xếp hoạt động.</a:t>
            </a:r>
          </a:p>
          <a:p>
            <a:pPr lvl="2"/>
            <a:r>
              <a:rPr lang="en-US" i="1">
                <a:solidFill>
                  <a:schemeClr val="accent1"/>
                </a:solidFill>
              </a:rPr>
              <a:t>Ngăn xếp rỗng thì giá trị của t là 0</a:t>
            </a:r>
          </a:p>
          <a:p>
            <a:pPr lvl="1"/>
            <a:endParaRPr lang="en-US"/>
          </a:p>
          <a:p>
            <a:pPr lvl="1"/>
            <a:r>
              <a:rPr lang="en-US"/>
              <a:t>Tạo ngăn xếp S và quản lý ngăn xếp bằng biến t:</a:t>
            </a:r>
          </a:p>
          <a:p>
            <a:pPr>
              <a:buNone/>
            </a:pPr>
            <a:r>
              <a:rPr lang="en-US"/>
              <a:t>		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Data</a:t>
            </a:r>
            <a:r>
              <a:rPr lang="en-US">
                <a:latin typeface="Book Antiqua" pitchFamily="18" charset="0"/>
              </a:rPr>
              <a:t> S[N];</a:t>
            </a:r>
          </a:p>
          <a:p>
            <a:pPr>
              <a:buNone/>
            </a:pPr>
            <a:r>
              <a:rPr lang="en-US">
                <a:latin typeface="Book Antiqua" pitchFamily="18" charset="0"/>
              </a:rPr>
              <a:t>		int 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trữ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DSLK: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-27432" y="250282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pHead</a:t>
            </a:r>
            <a:endParaRPr lang="en-US" sz="2400" b="1" dirty="0">
              <a:solidFill>
                <a:srgbClr val="0033CC"/>
              </a:solidFill>
            </a:endParaRPr>
          </a:p>
        </p:txBody>
      </p:sp>
      <p:grpSp>
        <p:nvGrpSpPr>
          <p:cNvPr id="12" name="Group 42"/>
          <p:cNvGrpSpPr/>
          <p:nvPr/>
        </p:nvGrpSpPr>
        <p:grpSpPr>
          <a:xfrm>
            <a:off x="1386872" y="2350428"/>
            <a:ext cx="1219200" cy="685800"/>
            <a:chOff x="1752600" y="4038600"/>
            <a:chExt cx="1219200" cy="685800"/>
          </a:xfrm>
        </p:grpSpPr>
        <p:sp>
          <p:nvSpPr>
            <p:cNvPr id="27" name="Rectangle 26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7"/>
          <p:cNvGrpSpPr/>
          <p:nvPr/>
        </p:nvGrpSpPr>
        <p:grpSpPr>
          <a:xfrm>
            <a:off x="1389887" y="3238389"/>
            <a:ext cx="1219200" cy="685800"/>
            <a:chOff x="1752600" y="4038600"/>
            <a:chExt cx="1219200" cy="685800"/>
          </a:xfrm>
        </p:grpSpPr>
        <p:sp>
          <p:nvSpPr>
            <p:cNvPr id="23" name="Rectangle 22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52"/>
          <p:cNvGrpSpPr/>
          <p:nvPr/>
        </p:nvGrpSpPr>
        <p:grpSpPr>
          <a:xfrm>
            <a:off x="1386872" y="4126350"/>
            <a:ext cx="1219200" cy="685800"/>
            <a:chOff x="1752600" y="4038600"/>
            <a:chExt cx="1219200" cy="685800"/>
          </a:xfrm>
        </p:grpSpPr>
        <p:sp>
          <p:nvSpPr>
            <p:cNvPr id="19" name="Rectangle 18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57"/>
          <p:cNvGrpSpPr/>
          <p:nvPr/>
        </p:nvGrpSpPr>
        <p:grpSpPr>
          <a:xfrm>
            <a:off x="1727816" y="5019906"/>
            <a:ext cx="533400" cy="533400"/>
            <a:chOff x="6477000" y="3283224"/>
            <a:chExt cx="533400" cy="533400"/>
          </a:xfrm>
        </p:grpSpPr>
        <p:sp>
          <p:nvSpPr>
            <p:cNvPr id="16" name="Rectangle 15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35A963-E809-114E-8578-0DD67A4ECCA7}"/>
              </a:ext>
            </a:extLst>
          </p:cNvPr>
          <p:cNvGrpSpPr/>
          <p:nvPr/>
        </p:nvGrpSpPr>
        <p:grpSpPr>
          <a:xfrm>
            <a:off x="1018162" y="2286000"/>
            <a:ext cx="2000416" cy="3417227"/>
            <a:chOff x="990600" y="3276600"/>
            <a:chExt cx="1371600" cy="28260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361CB2-B984-464A-A3A8-82CB6F04DEA6}"/>
                </a:ext>
              </a:extLst>
            </p:cNvPr>
            <p:cNvCxnSpPr/>
            <p:nvPr/>
          </p:nvCxnSpPr>
          <p:spPr>
            <a:xfrm>
              <a:off x="990600" y="3276600"/>
              <a:ext cx="0" cy="2819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7645D-39AC-764C-9BCC-8BD09A7163E5}"/>
                </a:ext>
              </a:extLst>
            </p:cNvPr>
            <p:cNvCxnSpPr/>
            <p:nvPr/>
          </p:nvCxnSpPr>
          <p:spPr>
            <a:xfrm>
              <a:off x="2362200" y="3283224"/>
              <a:ext cx="0" cy="2819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3668C6-0CBA-7144-ADE6-37679EFB75B1}"/>
                </a:ext>
              </a:extLst>
            </p:cNvPr>
            <p:cNvCxnSpPr/>
            <p:nvPr/>
          </p:nvCxnSpPr>
          <p:spPr>
            <a:xfrm>
              <a:off x="990600" y="6096000"/>
              <a:ext cx="1371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C7E81D7-94D3-DF43-B542-E47C31BEE9B4}"/>
              </a:ext>
            </a:extLst>
          </p:cNvPr>
          <p:cNvCxnSpPr>
            <a:stCxn id="30" idx="3"/>
            <a:endCxn id="26" idx="1"/>
          </p:cNvCxnSpPr>
          <p:nvPr/>
        </p:nvCxnSpPr>
        <p:spPr>
          <a:xfrm flipH="1">
            <a:off x="1389887" y="2693328"/>
            <a:ext cx="1216185" cy="887961"/>
          </a:xfrm>
          <a:prstGeom prst="bentConnector5">
            <a:avLst>
              <a:gd name="adj1" fmla="val -18796"/>
              <a:gd name="adj2" fmla="val 50000"/>
              <a:gd name="adj3" fmla="val 1187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184CAE9-9489-104E-93A0-0BB88543F33C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 flipH="1">
            <a:off x="1727816" y="4469250"/>
            <a:ext cx="878256" cy="817356"/>
          </a:xfrm>
          <a:prstGeom prst="bentConnector5">
            <a:avLst>
              <a:gd name="adj1" fmla="val -26029"/>
              <a:gd name="adj2" fmla="val 54661"/>
              <a:gd name="adj3" fmla="val 1260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1D9DC5A-313E-314A-8BF1-2ABC2ED18E69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H="1">
            <a:off x="1386872" y="3581289"/>
            <a:ext cx="1222215" cy="887961"/>
          </a:xfrm>
          <a:prstGeom prst="bentConnector5">
            <a:avLst>
              <a:gd name="adj1" fmla="val -18704"/>
              <a:gd name="adj2" fmla="val 50000"/>
              <a:gd name="adj3" fmla="val 1187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5">
            <a:extLst>
              <a:ext uri="{FF2B5EF4-FFF2-40B4-BE49-F238E27FC236}">
                <a16:creationId xmlns:a16="http://schemas.microsoft.com/office/drawing/2014/main" id="{7B9B5257-8837-184B-A3D9-EC0DD4C3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723" y="4922799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33CC"/>
                </a:solidFill>
              </a:rPr>
              <a:t>pHead</a:t>
            </a:r>
            <a:endParaRPr lang="en-US" sz="2400" b="1" dirty="0">
              <a:solidFill>
                <a:srgbClr val="0033CC"/>
              </a:solidFill>
            </a:endParaRPr>
          </a:p>
        </p:txBody>
      </p:sp>
      <p:grpSp>
        <p:nvGrpSpPr>
          <p:cNvPr id="47" name="Group 42">
            <a:extLst>
              <a:ext uri="{FF2B5EF4-FFF2-40B4-BE49-F238E27FC236}">
                <a16:creationId xmlns:a16="http://schemas.microsoft.com/office/drawing/2014/main" id="{5B0E29A0-A133-B84B-89A8-D1240ED7F470}"/>
              </a:ext>
            </a:extLst>
          </p:cNvPr>
          <p:cNvGrpSpPr/>
          <p:nvPr/>
        </p:nvGrpSpPr>
        <p:grpSpPr>
          <a:xfrm>
            <a:off x="6603907" y="3052248"/>
            <a:ext cx="1219200" cy="685800"/>
            <a:chOff x="1752600" y="4038600"/>
            <a:chExt cx="1219200" cy="6858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05E6AC-37C4-E343-AC65-175D1F68EF84}"/>
                </a:ext>
              </a:extLst>
            </p:cNvPr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7147BB-E6AC-B14D-80C0-CEBBA8ABD9E5}"/>
                </a:ext>
              </a:extLst>
            </p:cNvPr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F7CA61-7097-4341-98EA-E121170BDD43}"/>
                </a:ext>
              </a:extLst>
            </p:cNvPr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47">
            <a:extLst>
              <a:ext uri="{FF2B5EF4-FFF2-40B4-BE49-F238E27FC236}">
                <a16:creationId xmlns:a16="http://schemas.microsoft.com/office/drawing/2014/main" id="{DE869401-6189-AD44-80DD-4FE9E9992F71}"/>
              </a:ext>
            </a:extLst>
          </p:cNvPr>
          <p:cNvGrpSpPr/>
          <p:nvPr/>
        </p:nvGrpSpPr>
        <p:grpSpPr>
          <a:xfrm>
            <a:off x="6606922" y="3940209"/>
            <a:ext cx="1219200" cy="685800"/>
            <a:chOff x="1752600" y="4038600"/>
            <a:chExt cx="1219200" cy="6858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AD3C13-1D03-284E-BD3C-B3B04FC88A37}"/>
                </a:ext>
              </a:extLst>
            </p:cNvPr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03766-6C83-FA4F-924F-A2AB72CA3763}"/>
                </a:ext>
              </a:extLst>
            </p:cNvPr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6B7AB2-2C02-E046-8365-3A0ADF062B5A}"/>
                </a:ext>
              </a:extLst>
            </p:cNvPr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98AA4895-F541-CF41-931A-A4749D89A723}"/>
              </a:ext>
            </a:extLst>
          </p:cNvPr>
          <p:cNvGrpSpPr/>
          <p:nvPr/>
        </p:nvGrpSpPr>
        <p:grpSpPr>
          <a:xfrm>
            <a:off x="6603907" y="4828170"/>
            <a:ext cx="1219200" cy="685800"/>
            <a:chOff x="1752600" y="4038600"/>
            <a:chExt cx="1219200" cy="6858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AC1867-2890-7346-A2FF-FE2729D73F4D}"/>
                </a:ext>
              </a:extLst>
            </p:cNvPr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5D3CA2-4608-A94F-A387-6C3699F4C8B5}"/>
                </a:ext>
              </a:extLst>
            </p:cNvPr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157B22-5B5B-894C-8494-9056F3482C35}"/>
                </a:ext>
              </a:extLst>
            </p:cNvPr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7">
            <a:extLst>
              <a:ext uri="{FF2B5EF4-FFF2-40B4-BE49-F238E27FC236}">
                <a16:creationId xmlns:a16="http://schemas.microsoft.com/office/drawing/2014/main" id="{43004F2C-8967-FF4B-BCD7-C0F76081F9DE}"/>
              </a:ext>
            </a:extLst>
          </p:cNvPr>
          <p:cNvGrpSpPr/>
          <p:nvPr/>
        </p:nvGrpSpPr>
        <p:grpSpPr>
          <a:xfrm>
            <a:off x="6889858" y="2290248"/>
            <a:ext cx="533400" cy="533400"/>
            <a:chOff x="6477000" y="3283224"/>
            <a:chExt cx="533400" cy="5334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837AE6-8F17-434A-AC79-E5F98E843534}"/>
                </a:ext>
              </a:extLst>
            </p:cNvPr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4387D3C-E6FC-9349-B402-F57E405EFD6E}"/>
                </a:ext>
              </a:extLst>
            </p:cNvPr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2C4E32-9024-1942-8E25-83575040FD58}"/>
                </a:ext>
              </a:extLst>
            </p:cNvPr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846582-DC46-AE43-9890-0796086AA0FF}"/>
              </a:ext>
            </a:extLst>
          </p:cNvPr>
          <p:cNvGrpSpPr/>
          <p:nvPr/>
        </p:nvGrpSpPr>
        <p:grpSpPr>
          <a:xfrm>
            <a:off x="6226617" y="2294010"/>
            <a:ext cx="2000416" cy="3417227"/>
            <a:chOff x="990600" y="3276600"/>
            <a:chExt cx="1371600" cy="28260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39ECC80-5EAE-784C-899C-A56F34714FDA}"/>
                </a:ext>
              </a:extLst>
            </p:cNvPr>
            <p:cNvCxnSpPr/>
            <p:nvPr/>
          </p:nvCxnSpPr>
          <p:spPr>
            <a:xfrm>
              <a:off x="990600" y="3276600"/>
              <a:ext cx="0" cy="2819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5781DC-67CC-9B46-AE9B-9C8BAE4FFD68}"/>
                </a:ext>
              </a:extLst>
            </p:cNvPr>
            <p:cNvCxnSpPr/>
            <p:nvPr/>
          </p:nvCxnSpPr>
          <p:spPr>
            <a:xfrm>
              <a:off x="2362200" y="3283224"/>
              <a:ext cx="0" cy="2819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4AA295-F86F-104B-AFAD-4E841C5AA60C}"/>
                </a:ext>
              </a:extLst>
            </p:cNvPr>
            <p:cNvCxnSpPr/>
            <p:nvPr/>
          </p:nvCxnSpPr>
          <p:spPr>
            <a:xfrm>
              <a:off x="990600" y="6096000"/>
              <a:ext cx="1371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6442A7-B8F8-F241-836B-12880F7FCC02}"/>
              </a:ext>
            </a:extLst>
          </p:cNvPr>
          <p:cNvCxnSpPr>
            <a:stCxn id="58" idx="3"/>
            <a:endCxn id="54" idx="1"/>
          </p:cNvCxnSpPr>
          <p:nvPr/>
        </p:nvCxnSpPr>
        <p:spPr>
          <a:xfrm flipH="1" flipV="1">
            <a:off x="6606922" y="4283109"/>
            <a:ext cx="1216185" cy="887961"/>
          </a:xfrm>
          <a:prstGeom prst="bentConnector5">
            <a:avLst>
              <a:gd name="adj1" fmla="val -18796"/>
              <a:gd name="adj2" fmla="val 50000"/>
              <a:gd name="adj3" fmla="val 1187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AE76A21-96DD-CD4B-9167-0ABB4A2E044E}"/>
              </a:ext>
            </a:extLst>
          </p:cNvPr>
          <p:cNvCxnSpPr>
            <a:stCxn id="54" idx="3"/>
            <a:endCxn id="50" idx="1"/>
          </p:cNvCxnSpPr>
          <p:nvPr/>
        </p:nvCxnSpPr>
        <p:spPr>
          <a:xfrm flipH="1" flipV="1">
            <a:off x="6603907" y="3395148"/>
            <a:ext cx="1222215" cy="887961"/>
          </a:xfrm>
          <a:prstGeom prst="bentConnector5">
            <a:avLst>
              <a:gd name="adj1" fmla="val -18704"/>
              <a:gd name="adj2" fmla="val 50000"/>
              <a:gd name="adj3" fmla="val 11870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8F448773-3A6E-E34F-8CA7-176CB85EFDDC}"/>
              </a:ext>
            </a:extLst>
          </p:cNvPr>
          <p:cNvCxnSpPr>
            <a:stCxn id="50" idx="3"/>
            <a:endCxn id="60" idx="1"/>
          </p:cNvCxnSpPr>
          <p:nvPr/>
        </p:nvCxnSpPr>
        <p:spPr>
          <a:xfrm flipH="1" flipV="1">
            <a:off x="6889858" y="2556948"/>
            <a:ext cx="933249" cy="838200"/>
          </a:xfrm>
          <a:prstGeom prst="bentConnector5">
            <a:avLst>
              <a:gd name="adj1" fmla="val -24495"/>
              <a:gd name="adj2" fmla="val 54545"/>
              <a:gd name="adj3" fmla="val 1244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C8B06E8-1D0E-E14A-B219-14B0F16BA784}"/>
              </a:ext>
            </a:extLst>
          </p:cNvPr>
          <p:cNvSpPr txBox="1"/>
          <p:nvPr/>
        </p:nvSpPr>
        <p:spPr>
          <a:xfrm>
            <a:off x="1767854" y="57109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7BFEA2-2A72-9348-97B8-6618776DD069}"/>
              </a:ext>
            </a:extLst>
          </p:cNvPr>
          <p:cNvSpPr txBox="1"/>
          <p:nvPr/>
        </p:nvSpPr>
        <p:spPr>
          <a:xfrm>
            <a:off x="7196881" y="5710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1D88FB-56F7-854C-94AF-520BA47CD634}"/>
              </a:ext>
            </a:extLst>
          </p:cNvPr>
          <p:cNvCxnSpPr/>
          <p:nvPr/>
        </p:nvCxnSpPr>
        <p:spPr>
          <a:xfrm>
            <a:off x="4689348" y="2286000"/>
            <a:ext cx="0" cy="3505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ick Icon Png #80658 - Free Icons Library">
            <a:extLst>
              <a:ext uri="{FF2B5EF4-FFF2-40B4-BE49-F238E27FC236}">
                <a16:creationId xmlns:a16="http://schemas.microsoft.com/office/drawing/2014/main" id="{5117443D-0D81-0648-BFD3-FED31A60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430" y="5251803"/>
            <a:ext cx="886827" cy="88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ngăn xếp rỗng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Input: </a:t>
            </a:r>
          </a:p>
          <a:p>
            <a:endParaRPr lang="en-US"/>
          </a:p>
          <a:p>
            <a:r>
              <a:rPr lang="en-US"/>
              <a:t>Output: </a:t>
            </a:r>
          </a:p>
          <a:p>
            <a:pPr lvl="1"/>
            <a:r>
              <a:rPr lang="en-US"/>
              <a:t>TRUE nếu ngăn xếp rỗng</a:t>
            </a:r>
          </a:p>
          <a:p>
            <a:pPr lvl="1"/>
            <a:r>
              <a:rPr lang="en-US"/>
              <a:t>FALSE nếu ngăn xếp không rỗng</a:t>
            </a:r>
          </a:p>
          <a:p>
            <a:pPr lvl="1"/>
            <a:endParaRPr lang="en-US"/>
          </a:p>
          <a:p>
            <a:r>
              <a:rPr lang="en-US"/>
              <a:t>Ngăn xếp rỗng:</a:t>
            </a:r>
          </a:p>
          <a:p>
            <a:pPr lvl="1"/>
            <a:r>
              <a:rPr lang="en-US"/>
              <a:t>Mảng: số lượng phần tử mảng là 0</a:t>
            </a:r>
          </a:p>
          <a:p>
            <a:pPr lvl="1"/>
            <a:r>
              <a:rPr lang="en-US"/>
              <a:t>DSLK: pHead = NULL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ngăn xếp đầy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Input: </a:t>
            </a:r>
          </a:p>
          <a:p>
            <a:endParaRPr lang="en-US"/>
          </a:p>
          <a:p>
            <a:r>
              <a:rPr lang="en-US"/>
              <a:t>Output:</a:t>
            </a:r>
          </a:p>
          <a:p>
            <a:pPr lvl="1"/>
            <a:r>
              <a:rPr lang="en-US"/>
              <a:t>TRUE nếu ngăn xếp đầy</a:t>
            </a:r>
          </a:p>
          <a:p>
            <a:pPr lvl="1"/>
            <a:r>
              <a:rPr lang="en-US"/>
              <a:t>FALSE nếu ngăn xếp còn chỗ trống</a:t>
            </a:r>
          </a:p>
          <a:p>
            <a:pPr lvl="1"/>
            <a:endParaRPr lang="en-US"/>
          </a:p>
          <a:p>
            <a:r>
              <a:rPr lang="en-US"/>
              <a:t>Ngăn xếp đầy:</a:t>
            </a:r>
          </a:p>
          <a:p>
            <a:pPr lvl="1"/>
            <a:r>
              <a:rPr lang="en-US"/>
              <a:t>Mảng: đã lưu hết các phần tử mảng</a:t>
            </a:r>
          </a:p>
          <a:p>
            <a:pPr lvl="1"/>
            <a:r>
              <a:rPr lang="en-US"/>
              <a:t>DSLK: không cấp phát được vùng nhớ mới cho ngăn xếp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 vào ngăn xếp (push)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Input: phần tử cần thêm</a:t>
            </a:r>
          </a:p>
          <a:p>
            <a:endParaRPr lang="en-US"/>
          </a:p>
          <a:p>
            <a:r>
              <a:rPr lang="en-US"/>
              <a:t>Output:</a:t>
            </a:r>
          </a:p>
          <a:p>
            <a:endParaRPr lang="en-US"/>
          </a:p>
          <a:p>
            <a:r>
              <a:rPr lang="en-US"/>
              <a:t>Giải thuật:</a:t>
            </a:r>
          </a:p>
          <a:p>
            <a:pPr lvl="1"/>
            <a:r>
              <a:rPr lang="en-US"/>
              <a:t>Kiểm tra ngăn xếp có đầy không?</a:t>
            </a:r>
          </a:p>
          <a:p>
            <a:pPr lvl="1"/>
            <a:r>
              <a:rPr lang="en-US"/>
              <a:t>Nếu không</a:t>
            </a:r>
          </a:p>
          <a:p>
            <a:pPr lvl="2"/>
            <a:r>
              <a:rPr lang="en-US"/>
              <a:t>Bổ sung phần tử mới vào</a:t>
            </a:r>
          </a:p>
          <a:p>
            <a:pPr lvl="2"/>
            <a:r>
              <a:rPr lang="en-US"/>
              <a:t>Cập nhật địa chỉ của con trỏ đến đỉnh ngăn xếp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 vào ngăn xếp (push)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2495490"/>
          <a:ext cx="762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0" y="2038290"/>
          <a:ext cx="762000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2133600" y="2819400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0" y="27240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43434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ban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đầu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0" y="43434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>
                <a:latin typeface="Arial" pitchFamily="34" charset="0"/>
                <a:cs typeface="Arial" pitchFamily="34" charset="0"/>
              </a:rPr>
              <a:t> thêm push(5)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6248400" y="2413959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0" y="2318649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phần tử ra khỏi ngăn xếp (pop)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Input: </a:t>
            </a:r>
          </a:p>
          <a:p>
            <a:r>
              <a:rPr lang="en-US"/>
              <a:t>Output: giá trị của đối tượng đầu ngăn xếp</a:t>
            </a:r>
          </a:p>
          <a:p>
            <a:endParaRPr lang="en-US"/>
          </a:p>
          <a:p>
            <a:r>
              <a:rPr lang="en-US"/>
              <a:t>Thuật toán:</a:t>
            </a:r>
          </a:p>
          <a:p>
            <a:pPr lvl="1"/>
            <a:r>
              <a:rPr lang="en-US"/>
              <a:t>Kiểm tra ngăn xếp rỗng hay không?</a:t>
            </a:r>
          </a:p>
          <a:p>
            <a:pPr lvl="1"/>
            <a:r>
              <a:rPr lang="en-US"/>
              <a:t>Nếu không:</a:t>
            </a:r>
          </a:p>
          <a:p>
            <a:pPr lvl="2"/>
            <a:r>
              <a:rPr lang="en-US"/>
              <a:t>Cập nhật địa chỉ của con trỏ đến đỉnh ngăn xếp</a:t>
            </a:r>
          </a:p>
          <a:p>
            <a:pPr lvl="2">
              <a:buNone/>
            </a:pPr>
            <a:r>
              <a:rPr lang="en-US" b="1">
                <a:sym typeface="Symbol"/>
              </a:rPr>
              <a:t></a:t>
            </a:r>
            <a:r>
              <a:rPr lang="en-US"/>
              <a:t> Xóa phần tử ở đỉnh khỏi ngăn xếp</a:t>
            </a:r>
          </a:p>
          <a:p>
            <a:pPr lvl="2"/>
            <a:r>
              <a:rPr lang="en-US"/>
              <a:t>Trả về giá trị của phần tử ở đỉnh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phần tử ra khỏi ngăn xếp (pop)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438400"/>
          <a:ext cx="762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6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488146"/>
          <a:ext cx="762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301706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ban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đầu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28259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>
                <a:latin typeface="Arial" pitchFamily="34" charset="0"/>
                <a:cs typeface="Arial" pitchFamily="34" charset="0"/>
              </a:rPr>
              <a:t> pop()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96000" y="4800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00" y="4800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itchFamily="34" charset="0"/>
                <a:cs typeface="Arial" pitchFamily="34" charset="0"/>
              </a:rPr>
              <a:t>return 4;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905000" y="2848575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600" y="2753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40547" y="3281334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0147" y="3186024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thông tin đỉnh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Chỉ lấy giá trị của phần tử đầu mà </a:t>
            </a:r>
            <a:r>
              <a:rPr lang="en-US" i="1">
                <a:solidFill>
                  <a:srgbClr val="FF0000"/>
                </a:solidFill>
              </a:rPr>
              <a:t>không hủy nó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khỏi ngăn xếp.</a:t>
            </a:r>
          </a:p>
          <a:p>
            <a:endParaRPr lang="en-US"/>
          </a:p>
          <a:p>
            <a:r>
              <a:rPr lang="en-US"/>
              <a:t>Input: </a:t>
            </a:r>
          </a:p>
          <a:p>
            <a:endParaRPr lang="en-US"/>
          </a:p>
          <a:p>
            <a:r>
              <a:rPr lang="en-US"/>
              <a:t>Output: giá trị tại đỉnh ngăn xếp</a:t>
            </a:r>
          </a:p>
          <a:p>
            <a:endParaRPr lang="en-US"/>
          </a:p>
          <a:p>
            <a:r>
              <a:rPr lang="en-US"/>
              <a:t>Giải thuật:</a:t>
            </a:r>
          </a:p>
          <a:p>
            <a:pPr lvl="1"/>
            <a:r>
              <a:rPr lang="en-US"/>
              <a:t>Kiểm tra xem ngăn xếp có rỗng không?</a:t>
            </a:r>
          </a:p>
          <a:p>
            <a:pPr lvl="1"/>
            <a:r>
              <a:rPr lang="en-US"/>
              <a:t>Trả về giá trị của phần tử ở đỉnh ngăn xếp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thông tin đỉnh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438400"/>
          <a:ext cx="762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6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488146"/>
          <a:ext cx="762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301706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ban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đầu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428259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Ngăn xếp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sau</a:t>
            </a:r>
            <a:r>
              <a:rPr lang="en-US" sz="2000">
                <a:latin typeface="Arial" pitchFamily="34" charset="0"/>
                <a:cs typeface="Arial" pitchFamily="34" charset="0"/>
              </a:rPr>
              <a:t>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khi</a:t>
            </a:r>
            <a:r>
              <a:rPr lang="en-US" sz="2000">
                <a:latin typeface="Arial" pitchFamily="34" charset="0"/>
                <a:cs typeface="Arial" pitchFamily="34" charset="0"/>
              </a:rPr>
              <a:t> gettop()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96000" y="4800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10400" y="4800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itchFamily="34" charset="0"/>
                <a:cs typeface="Arial" pitchFamily="34" charset="0"/>
              </a:rPr>
              <a:t>return 4;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1905000" y="2848575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14600" y="275326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240547" y="2838510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0147" y="27432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itchFamily="34" charset="0"/>
                <a:cs typeface="Arial" pitchFamily="34" charset="0"/>
              </a:rPr>
              <a:t>Đỉnh</a:t>
            </a:r>
            <a:r>
              <a:rPr lang="en-US" sz="2000">
                <a:latin typeface="Arial" pitchFamily="34" charset="0"/>
                <a:cs typeface="Arial" pitchFamily="34" charset="0"/>
              </a:rPr>
              <a:t> =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Mảng</a:t>
            </a:r>
            <a:r>
              <a:rPr lang="en-US"/>
              <a:t>: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quen</a:t>
            </a:r>
            <a:r>
              <a:rPr lang="en-US"/>
              <a:t> </a:t>
            </a:r>
            <a:r>
              <a:rPr lang="en-US" err="1"/>
              <a:t>thuộc</a:t>
            </a:r>
            <a:endParaRPr lang="en-US"/>
          </a:p>
          <a:p>
            <a:pPr lvl="1"/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thứ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cố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(</a:t>
            </a:r>
            <a:r>
              <a:rPr lang="en-US" err="1"/>
              <a:t>tĩnh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tục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số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Cho biết nội dung của stack sau khi thực hiện các thao tác trong dãy (từ trái sang phải):</a:t>
            </a:r>
          </a:p>
          <a:p>
            <a:pPr>
              <a:buNone/>
            </a:pPr>
            <a:r>
              <a:rPr lang="en-US"/>
              <a:t>       EAS*Y**QUE***ST***I*ON</a:t>
            </a:r>
          </a:p>
          <a:p>
            <a:pPr>
              <a:buNone/>
            </a:pPr>
            <a:r>
              <a:rPr lang="en-US"/>
              <a:t>	Mỗi chữ cái hoặc dấu * tương ứng một thao tác trên stack trong đó:</a:t>
            </a:r>
          </a:p>
          <a:p>
            <a:pPr lvl="1"/>
            <a:r>
              <a:rPr lang="en-US"/>
              <a:t>Một chữ cái tượng trưng cho thao tác thêm chữ cái đó vào stack</a:t>
            </a:r>
          </a:p>
          <a:p>
            <a:pPr lvl="1"/>
            <a:r>
              <a:rPr lang="en-US"/>
              <a:t> Dấu * tượng trưng cho thao tác lấy nội dung một phần tử trong stack ra rồi in lên màn hình.</a:t>
            </a:r>
          </a:p>
          <a:p>
            <a:pPr>
              <a:buNone/>
            </a:pPr>
            <a:r>
              <a:rPr lang="en-US"/>
              <a:t>   Cho biết kết quả xuất ra màn hình sau khi hoàn tất chuỗi trên?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Cho biết nội dung của stack và giá trị của các biến sau khi thực hiện liên tiếp các thao tác sau:</a:t>
            </a:r>
          </a:p>
          <a:p>
            <a:r>
              <a:rPr lang="en-US"/>
              <a:t>(Ban đầu các biến được khởi tạo: A= 5, B = 3, C= 7)</a:t>
            </a:r>
          </a:p>
          <a:p>
            <a:pPr>
              <a:buNone/>
            </a:pPr>
            <a:r>
              <a:rPr lang="en-US"/>
              <a:t>	a. Tạo stack</a:t>
            </a:r>
          </a:p>
          <a:p>
            <a:pPr>
              <a:buNone/>
            </a:pPr>
            <a:r>
              <a:rPr lang="en-US"/>
              <a:t>   b. push A</a:t>
            </a:r>
          </a:p>
          <a:p>
            <a:pPr>
              <a:buNone/>
            </a:pPr>
            <a:r>
              <a:rPr lang="en-US"/>
              <a:t>   c. push C*C</a:t>
            </a:r>
          </a:p>
          <a:p>
            <a:pPr>
              <a:buNone/>
            </a:pPr>
            <a:r>
              <a:rPr lang="en-US"/>
              <a:t>   d. pop rồi lưu trữ vào biến B</a:t>
            </a:r>
          </a:p>
          <a:p>
            <a:pPr>
              <a:buNone/>
            </a:pPr>
            <a:r>
              <a:rPr lang="en-US"/>
              <a:t>   e. push B+A</a:t>
            </a:r>
          </a:p>
          <a:p>
            <a:pPr>
              <a:buNone/>
            </a:pPr>
            <a:r>
              <a:rPr lang="en-US"/>
              <a:t>   f. pop rồi lưu trữ vào biến A</a:t>
            </a:r>
          </a:p>
          <a:p>
            <a:pPr>
              <a:buNone/>
            </a:pPr>
            <a:r>
              <a:rPr lang="en-US"/>
              <a:t>   g. pop rồi lưu trữ vào biến B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Ký pháp Ba 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Biểu thức dạng </a:t>
            </a:r>
            <a:r>
              <a:rPr lang="en-US" i="1">
                <a:solidFill>
                  <a:srgbClr val="00B0F0"/>
                </a:solidFill>
              </a:rPr>
              <a:t>trung tố</a:t>
            </a:r>
            <a:r>
              <a:rPr lang="en-US"/>
              <a:t>: dấu của các phép toán hai ngôi luôn được </a:t>
            </a:r>
            <a:r>
              <a:rPr lang="en-US" i="1">
                <a:solidFill>
                  <a:srgbClr val="00B0F0"/>
                </a:solidFill>
              </a:rPr>
              <a:t>đặt giữa </a:t>
            </a:r>
            <a:r>
              <a:rPr lang="en-US"/>
              <a:t>2 toán hạng</a:t>
            </a:r>
          </a:p>
          <a:p>
            <a:pPr lvl="1"/>
            <a:r>
              <a:rPr lang="en-US"/>
              <a:t>Ví dụ:  A + B * C	   	A + B * C - D</a:t>
            </a:r>
          </a:p>
          <a:p>
            <a:pPr lvl="1">
              <a:buNone/>
            </a:pPr>
            <a:r>
              <a:rPr lang="en-US"/>
              <a:t>			(A+B) * C	  	(A + B )* (C – D)	</a:t>
            </a:r>
          </a:p>
          <a:p>
            <a:pPr lvl="1">
              <a:buFont typeface="Symbol"/>
              <a:buChar char="Þ"/>
            </a:pPr>
            <a:r>
              <a:rPr lang="en-US"/>
              <a:t> Qui định thứ tự ưu tiên của các phép toán </a:t>
            </a:r>
          </a:p>
          <a:p>
            <a:pPr lvl="1">
              <a:buFont typeface="Symbol"/>
              <a:buChar char="Þ"/>
            </a:pPr>
            <a:r>
              <a:rPr lang="en-US"/>
              <a:t> Dùng dấu ngoặc để phân biệt thứ tự thực hiện.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Ký pháp Ba 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Biểu thức dạng </a:t>
            </a:r>
            <a:r>
              <a:rPr lang="en-US" i="1">
                <a:solidFill>
                  <a:srgbClr val="00B0F0"/>
                </a:solidFill>
              </a:rPr>
              <a:t>tiền tố</a:t>
            </a:r>
            <a:r>
              <a:rPr lang="en-US"/>
              <a:t>: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/>
              <a:t>  </a:t>
            </a:r>
          </a:p>
          <a:p>
            <a:pPr lvl="1">
              <a:buNone/>
            </a:pPr>
            <a:endParaRPr lang="en-US"/>
          </a:p>
          <a:p>
            <a:pPr lvl="1"/>
            <a:endParaRPr lang="en-US"/>
          </a:p>
          <a:p>
            <a:r>
              <a:rPr lang="en-US"/>
              <a:t>Biểu thức dạng </a:t>
            </a:r>
            <a:r>
              <a:rPr lang="en-US" i="1">
                <a:solidFill>
                  <a:srgbClr val="00B0F0"/>
                </a:solidFill>
              </a:rPr>
              <a:t>hậu tố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5943600" y="2743200"/>
            <a:ext cx="609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29400" y="3213318"/>
            <a:ext cx="190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ngoặc</a:t>
            </a:r>
            <a:endParaRPr lang="en-US" sz="2800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71600" y="2209800"/>
          <a:ext cx="4572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Trung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tố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Arial" pitchFamily="34" charset="0"/>
                          <a:cs typeface="Arial" pitchFamily="34" charset="0"/>
                        </a:rPr>
                        <a:t>Tiền</a:t>
                      </a:r>
                      <a:r>
                        <a:rPr lang="en-US" sz="200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err="1">
                          <a:latin typeface="Arial" pitchFamily="34" charset="0"/>
                          <a:cs typeface="Arial" pitchFamily="34" charset="0"/>
                        </a:rPr>
                        <a:t>tố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+ A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(A+B)*C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*+ A B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(A + B )* (C –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* + A B – C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47800" y="4587240"/>
          <a:ext cx="4495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Trung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tố</a:t>
                      </a:r>
                      <a:endParaRPr lang="en-US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Arial" pitchFamily="34" charset="0"/>
                          <a:cs typeface="Arial" pitchFamily="34" charset="0"/>
                        </a:rPr>
                        <a:t>Hậu</a:t>
                      </a:r>
                      <a:r>
                        <a:rPr lang="en-US" sz="2000" baseline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aseline="0" err="1">
                          <a:latin typeface="Arial" pitchFamily="34" charset="0"/>
                          <a:cs typeface="Arial" pitchFamily="34" charset="0"/>
                        </a:rPr>
                        <a:t>tố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A B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(A+B)*C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A B + C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(A + B )* (C – 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itchFamily="34" charset="0"/>
                          <a:cs typeface="Arial" pitchFamily="34" charset="0"/>
                        </a:rPr>
                        <a:t> A B + C D -</a:t>
                      </a:r>
                      <a:r>
                        <a:rPr lang="en-US" sz="2000" baseline="0">
                          <a:latin typeface="Arial" pitchFamily="34" charset="0"/>
                          <a:cs typeface="Arial" pitchFamily="34" charset="0"/>
                        </a:rPr>
                        <a:t> *</a:t>
                      </a:r>
                      <a:endParaRPr lang="en-US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trung tố sang hậu tố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Mã giả: P là biểu thức trung tố ban đầu, Q là biểu thức kết quả dạng hậu tố</a:t>
            </a:r>
          </a:p>
          <a:p>
            <a:pPr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0.1</a:t>
            </a:r>
            <a:r>
              <a:rPr lang="en-US" sz="1800" b="1">
                <a:latin typeface="Courier New" pitchFamily="49" charset="0"/>
              </a:rPr>
              <a:t> push</a:t>
            </a:r>
            <a:r>
              <a:rPr lang="en-US" sz="1800">
                <a:latin typeface="Courier New" pitchFamily="49" charset="0"/>
              </a:rPr>
              <a:t>(‘(‘);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0.2 Thêm ‘)’ vào P</a:t>
            </a:r>
          </a:p>
          <a:p>
            <a:pPr>
              <a:buNone/>
            </a:pPr>
            <a:r>
              <a:rPr lang="en-US" sz="1800" b="1">
                <a:latin typeface="Courier New" pitchFamily="49" charset="0"/>
              </a:rPr>
              <a:t>while</a:t>
            </a:r>
            <a:r>
              <a:rPr lang="en-US" sz="1800">
                <a:latin typeface="Courier New" pitchFamily="49" charset="0"/>
              </a:rPr>
              <a:t> (chưa hết biểu thức P)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	1. đọc 1 kí tự x trong P (từ trái qua phải)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	2. </a:t>
            </a:r>
            <a:r>
              <a:rPr lang="en-US" sz="1800" b="1"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(x là toán hạng)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			Thêm x vào Q</a:t>
            </a:r>
            <a:endParaRPr lang="en-US" sz="1200">
              <a:latin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	3. </a:t>
            </a:r>
            <a:r>
              <a:rPr lang="en-US" sz="1800" b="1"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(x là dấu ngoặc mở)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</a:rPr>
              <a:t>			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latin typeface="Courier New" pitchFamily="49" charset="0"/>
              </a:rPr>
              <a:t>(x);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trung tố sang hậu tố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/>
              <a:t>Mã giả: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4.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 (x là toán tử)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4.1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>
                <a:latin typeface="Courier New" pitchFamily="49" charset="0"/>
              </a:rPr>
              <a:t>( thứ tự ưu tiên tại đỉnh &gt;= x)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	4.1.1 w = </a:t>
            </a:r>
            <a:r>
              <a:rPr lang="en-US" b="1">
                <a:latin typeface="Courier New" pitchFamily="49" charset="0"/>
              </a:rPr>
              <a:t>pop</a:t>
            </a:r>
            <a:r>
              <a:rPr lang="en-US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	4.1.2 Thêm w vào Q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4.2 </a:t>
            </a:r>
            <a:r>
              <a:rPr lang="en-US" b="1">
                <a:latin typeface="Courier New" pitchFamily="49" charset="0"/>
              </a:rPr>
              <a:t>push</a:t>
            </a:r>
            <a:r>
              <a:rPr lang="en-US">
                <a:latin typeface="Courier New" pitchFamily="49" charset="0"/>
              </a:rPr>
              <a:t>(x);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5. </a:t>
            </a:r>
            <a:r>
              <a:rPr lang="en-US" b="1">
                <a:latin typeface="Courier New" pitchFamily="49" charset="0"/>
              </a:rPr>
              <a:t>if</a:t>
            </a:r>
            <a:r>
              <a:rPr lang="en-US">
                <a:latin typeface="Courier New" pitchFamily="49" charset="0"/>
              </a:rPr>
              <a:t> (x là dấu ngoặc đóng)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5.1 </a:t>
            </a:r>
            <a:r>
              <a:rPr lang="en-US" b="1">
                <a:latin typeface="Courier New" pitchFamily="49" charset="0"/>
              </a:rPr>
              <a:t>while</a:t>
            </a:r>
            <a:r>
              <a:rPr lang="en-US">
                <a:latin typeface="Courier New" pitchFamily="49" charset="0"/>
              </a:rPr>
              <a:t>( chưa gặp ngoặc mở)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	4.1.1 w = </a:t>
            </a:r>
            <a:r>
              <a:rPr lang="en-US" b="1">
                <a:latin typeface="Courier New" pitchFamily="49" charset="0"/>
              </a:rPr>
              <a:t>pop</a:t>
            </a:r>
            <a:r>
              <a:rPr lang="en-US">
                <a:latin typeface="Courier New" pitchFamily="49" charset="0"/>
              </a:rPr>
              <a:t>();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	4.1.2 Thêm w vào Q</a:t>
            </a:r>
          </a:p>
          <a:p>
            <a:pPr>
              <a:buNone/>
            </a:pPr>
            <a:r>
              <a:rPr lang="en-US">
                <a:latin typeface="Courier New" pitchFamily="49" charset="0"/>
              </a:rPr>
              <a:t>			5.2 </a:t>
            </a:r>
            <a:r>
              <a:rPr lang="en-US" b="1">
                <a:latin typeface="Courier New" pitchFamily="49" charset="0"/>
              </a:rPr>
              <a:t>pop</a:t>
            </a:r>
            <a:r>
              <a:rPr lang="en-US">
                <a:latin typeface="Courier New" pitchFamily="49" charset="0"/>
              </a:rPr>
              <a:t>();/</a:t>
            </a:r>
            <a:r>
              <a:rPr lang="en-US" sz="2600">
                <a:latin typeface="Courier New" pitchFamily="49" charset="0"/>
              </a:rPr>
              <a:t>/đẩy ngoặc mở ra khỏi ngăn xếp</a:t>
            </a:r>
            <a:endParaRPr lang="en-US" sz="2900">
              <a:latin typeface="Courier New" pitchFamily="49" charset="0"/>
            </a:endParaRPr>
          </a:p>
          <a:p>
            <a:pPr>
              <a:buNone/>
            </a:pPr>
            <a:r>
              <a:rPr lang="en-US">
                <a:latin typeface="Courier New" pitchFamily="49" charset="0"/>
              </a:rPr>
              <a:t>}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trung tố sang hậu tố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 1: P = ( A + B ) * ( C - ( D + A ) )</a:t>
            </a:r>
          </a:p>
        </p:txBody>
      </p:sp>
      <p:graphicFrame>
        <p:nvGraphicFramePr>
          <p:cNvPr id="6" name="Group 395"/>
          <p:cNvGraphicFramePr>
            <a:graphicFrameLocks noGrp="1"/>
          </p:cNvGraphicFramePr>
          <p:nvPr/>
        </p:nvGraphicFramePr>
        <p:xfrm>
          <a:off x="1371600" y="2310825"/>
          <a:ext cx="7696200" cy="579120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355"/>
          <p:cNvGraphicFramePr>
            <a:graphicFrameLocks noGrp="1"/>
          </p:cNvGraphicFramePr>
          <p:nvPr/>
        </p:nvGraphicFramePr>
        <p:xfrm>
          <a:off x="1400175" y="33268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228600" y="215842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Book Antiqua" pitchFamily="18" charset="0"/>
              </a:rPr>
              <a:t>Kí tự đọc được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228600" y="3225225"/>
            <a:ext cx="1219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Book Antiqua" pitchFamily="18" charset="0"/>
              </a:rPr>
              <a:t>Trạng thái của </a:t>
            </a:r>
            <a:r>
              <a:rPr lang="en-US" sz="2000"/>
              <a:t>ngăn xếp</a:t>
            </a:r>
            <a:endParaRPr lang="en-US" sz="2000">
              <a:latin typeface="Book Antiqua" pitchFamily="18" charset="0"/>
            </a:endParaRPr>
          </a:p>
        </p:txBody>
      </p:sp>
      <p:graphicFrame>
        <p:nvGraphicFramePr>
          <p:cNvPr id="10" name="Group 356"/>
          <p:cNvGraphicFramePr>
            <a:graphicFrameLocks noGrp="1"/>
          </p:cNvGraphicFramePr>
          <p:nvPr/>
        </p:nvGraphicFramePr>
        <p:xfrm>
          <a:off x="1809750" y="3336350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66950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0827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358"/>
          <p:cNvGraphicFramePr>
            <a:graphicFrameLocks noGrp="1"/>
          </p:cNvGraphicFramePr>
          <p:nvPr/>
        </p:nvGraphicFramePr>
        <p:xfrm>
          <a:off x="3149600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359"/>
          <p:cNvGraphicFramePr>
            <a:graphicFrameLocks noGrp="1"/>
          </p:cNvGraphicFramePr>
          <p:nvPr/>
        </p:nvGraphicFramePr>
        <p:xfrm>
          <a:off x="359092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1"/>
          <p:cNvGraphicFramePr>
            <a:graphicFrameLocks noGrp="1"/>
          </p:cNvGraphicFramePr>
          <p:nvPr/>
        </p:nvGraphicFramePr>
        <p:xfrm>
          <a:off x="4032250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1"/>
          <p:cNvGraphicFramePr>
            <a:graphicFrameLocks noGrp="1"/>
          </p:cNvGraphicFramePr>
          <p:nvPr/>
        </p:nvGraphicFramePr>
        <p:xfrm>
          <a:off x="447357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Group 361"/>
          <p:cNvGraphicFramePr>
            <a:graphicFrameLocks noGrp="1"/>
          </p:cNvGraphicFramePr>
          <p:nvPr/>
        </p:nvGraphicFramePr>
        <p:xfrm>
          <a:off x="489902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Group 365"/>
          <p:cNvGraphicFramePr>
            <a:graphicFrameLocks noGrp="1"/>
          </p:cNvGraphicFramePr>
          <p:nvPr/>
        </p:nvGraphicFramePr>
        <p:xfrm>
          <a:off x="529272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Group 367"/>
          <p:cNvGraphicFramePr>
            <a:graphicFrameLocks noGrp="1"/>
          </p:cNvGraphicFramePr>
          <p:nvPr/>
        </p:nvGraphicFramePr>
        <p:xfrm>
          <a:off x="5718175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Group 390"/>
          <p:cNvGraphicFramePr>
            <a:graphicFrameLocks noGrp="1"/>
          </p:cNvGraphicFramePr>
          <p:nvPr/>
        </p:nvGraphicFramePr>
        <p:xfrm>
          <a:off x="6172200" y="2980750"/>
          <a:ext cx="381000" cy="222567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Group 393"/>
          <p:cNvGraphicFramePr>
            <a:graphicFrameLocks noGrp="1"/>
          </p:cNvGraphicFramePr>
          <p:nvPr/>
        </p:nvGraphicFramePr>
        <p:xfrm>
          <a:off x="6781800" y="2980750"/>
          <a:ext cx="304800" cy="2225676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roup 397"/>
          <p:cNvGraphicFramePr>
            <a:graphicFrameLocks noGrp="1"/>
          </p:cNvGraphicFramePr>
          <p:nvPr/>
        </p:nvGraphicFramePr>
        <p:xfrm>
          <a:off x="7315200" y="3352225"/>
          <a:ext cx="381000" cy="185420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399"/>
          <p:cNvGraphicFramePr>
            <a:graphicFrameLocks noGrp="1"/>
          </p:cNvGraphicFramePr>
          <p:nvPr/>
        </p:nvGraphicFramePr>
        <p:xfrm>
          <a:off x="8001000" y="3352225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342"/>
          <p:cNvSpPr txBox="1">
            <a:spLocks noChangeArrowheads="1"/>
          </p:cNvSpPr>
          <p:nvPr/>
        </p:nvSpPr>
        <p:spPr bwMode="auto">
          <a:xfrm>
            <a:off x="457200" y="5435025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Q =</a:t>
            </a:r>
            <a:r>
              <a:rPr lang="en-US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       B  +           C          D         A   +     -    *</a:t>
            </a:r>
            <a:r>
              <a:rPr lang="en-US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graphicFrame>
        <p:nvGraphicFramePr>
          <p:cNvPr id="25" name="Group 379"/>
          <p:cNvGraphicFramePr>
            <a:graphicFrameLocks noGrp="1"/>
          </p:cNvGraphicFramePr>
          <p:nvPr/>
        </p:nvGraphicFramePr>
        <p:xfrm>
          <a:off x="8534400" y="3361750"/>
          <a:ext cx="304800" cy="1854201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Chuyển trung tố sang hậu tố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 2: đổi biểu thức trung tố </a:t>
            </a:r>
          </a:p>
          <a:p>
            <a:pPr>
              <a:buNone/>
            </a:pPr>
            <a:r>
              <a:rPr lang="en-US"/>
              <a:t> 	P = A + (B * C – (D / E ^ F) * G) * H </a:t>
            </a:r>
          </a:p>
          <a:p>
            <a:pPr>
              <a:buNone/>
            </a:pPr>
            <a:r>
              <a:rPr lang="en-US"/>
              <a:t>	sang biểu thức dạng hậu tố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khác của ngăn xếp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Dùng biến đổi cơ số</a:t>
            </a:r>
          </a:p>
          <a:p>
            <a:r>
              <a:rPr lang="en-US"/>
              <a:t>Lượng giá biểu thức hậu tố</a:t>
            </a:r>
          </a:p>
          <a:p>
            <a:r>
              <a:rPr lang="en-US"/>
              <a:t>Trong trình biên dịch, ngăn xếp được sử dụng để lưu môi trường các thủ tục.</a:t>
            </a:r>
          </a:p>
          <a:p>
            <a:r>
              <a:rPr lang="en-US"/>
              <a:t>Dùng trong một số bài toán của lý thuyết đồ thị.</a:t>
            </a:r>
          </a:p>
          <a:p>
            <a:r>
              <a:rPr lang="en-US"/>
              <a:t>Khử đệ qui đuôi.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Hàng đợi - Queue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thao</a:t>
            </a:r>
            <a:r>
              <a:rPr lang="en-US"/>
              <a:t> </a:t>
            </a:r>
            <a:r>
              <a:rPr lang="en-US" err="1"/>
              <a:t>tác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mảng</a:t>
            </a:r>
            <a:r>
              <a:rPr lang="en-US"/>
              <a:t>:</a:t>
            </a:r>
          </a:p>
          <a:p>
            <a:pPr lvl="1"/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?</a:t>
            </a:r>
          </a:p>
          <a:p>
            <a:pPr lvl="1"/>
            <a:endParaRPr lang="en-US"/>
          </a:p>
          <a:p>
            <a:pPr lvl="1"/>
            <a:r>
              <a:rPr lang="en-US" err="1"/>
              <a:t>Cập</a:t>
            </a:r>
            <a:r>
              <a:rPr lang="en-US"/>
              <a:t> </a:t>
            </a:r>
            <a:r>
              <a:rPr lang="en-US" err="1"/>
              <a:t>nhật</a:t>
            </a:r>
            <a:r>
              <a:rPr lang="en-US"/>
              <a:t>?</a:t>
            </a:r>
          </a:p>
          <a:p>
            <a:pPr lvl="1"/>
            <a:endParaRPr lang="en-US"/>
          </a:p>
          <a:p>
            <a:pPr lvl="1"/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?</a:t>
            </a:r>
          </a:p>
          <a:p>
            <a:pPr lvl="1"/>
            <a:endParaRPr lang="en-US"/>
          </a:p>
          <a:p>
            <a:pPr lvl="1"/>
            <a:r>
              <a:rPr lang="en-US" err="1"/>
              <a:t>Xoá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"/>
            </a:pPr>
            <a:r>
              <a:rPr lang="en-GB" sz="2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Giới thiệu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"/>
            </a:pPr>
            <a:r>
              <a:rPr lang="en-GB" sz="2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Các thao tác cơ bản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"/>
            </a:pPr>
            <a:r>
              <a:rPr lang="en-GB" sz="28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Ứng dụng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Giới thiệu: </a:t>
            </a:r>
          </a:p>
          <a:p>
            <a:pPr lvl="1"/>
            <a:r>
              <a:rPr lang="en-US"/>
              <a:t>Là vật chứ các đối tượng làm việc theo qui tắc </a:t>
            </a:r>
            <a:r>
              <a:rPr lang="en-US" i="1">
                <a:latin typeface="Book Antiqua" pitchFamily="18" charset="0"/>
              </a:rPr>
              <a:t>vào trước ra trước </a:t>
            </a:r>
            <a:r>
              <a:rPr lang="en-US"/>
              <a:t>(FIFO).</a:t>
            </a:r>
          </a:p>
          <a:p>
            <a:pPr lvl="1"/>
            <a:r>
              <a:rPr lang="en-US"/>
              <a:t>Các đối tượng có thể được thêm vào hàng đợi bất kì lúc nào nhưng chỉ có đối tượng </a:t>
            </a:r>
            <a:r>
              <a:rPr lang="en-US" i="1">
                <a:latin typeface="Book Antiqua" pitchFamily="18" charset="0"/>
              </a:rPr>
              <a:t>thêm vào đầu tiên</a:t>
            </a:r>
            <a:r>
              <a:rPr lang="en-US" i="1"/>
              <a:t> </a:t>
            </a:r>
            <a:r>
              <a:rPr lang="en-US"/>
              <a:t>mới được </a:t>
            </a:r>
            <a:r>
              <a:rPr lang="en-US" i="1">
                <a:latin typeface="Book Antiqua" pitchFamily="18" charset="0"/>
              </a:rPr>
              <a:t>lấy ra khỏi hàng đợi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Việc thêm vào diễn ra ở cuối, việc lấy ra diễn ra ở đầu</a:t>
            </a:r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4724400"/>
          <a:ext cx="4419597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4997" y="39624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Đầu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rot="16200000" flipH="1">
            <a:off x="2558591" y="4158793"/>
            <a:ext cx="331115" cy="8001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9798" y="396240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Cuối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5400000">
            <a:off x="5835192" y="4120695"/>
            <a:ext cx="331115" cy="8762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thao tác trên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Thao tác cơ bản:</a:t>
            </a:r>
          </a:p>
          <a:p>
            <a:pPr lvl="1"/>
            <a:r>
              <a:rPr lang="en-US"/>
              <a:t>Enqueue: Thêm 1 đối tượng vào cuối hàng đợi</a:t>
            </a:r>
          </a:p>
          <a:p>
            <a:pPr lvl="1"/>
            <a:r>
              <a:rPr lang="en-US"/>
              <a:t>Dequeue: Lấy đối tượng ở đầu ra khỏi hàng đợi</a:t>
            </a:r>
          </a:p>
          <a:p>
            <a:endParaRPr lang="en-US"/>
          </a:p>
          <a:p>
            <a:r>
              <a:rPr lang="en-US"/>
              <a:t>Thao tác khác:</a:t>
            </a:r>
          </a:p>
          <a:p>
            <a:pPr lvl="1"/>
            <a:r>
              <a:rPr lang="en-US"/>
              <a:t>Lưu trữ hàng đợi</a:t>
            </a:r>
          </a:p>
          <a:p>
            <a:pPr lvl="1"/>
            <a:r>
              <a:rPr lang="en-US"/>
              <a:t>Kiểm tra hàng đợi rỗng</a:t>
            </a:r>
          </a:p>
          <a:p>
            <a:pPr lvl="1"/>
            <a:r>
              <a:rPr lang="en-US"/>
              <a:t>Kiểm tra hàng đợi đầy</a:t>
            </a:r>
          </a:p>
          <a:p>
            <a:pPr lvl="1"/>
            <a:r>
              <a:rPr lang="en-US"/>
              <a:t>Lấy thông tin của đối tượng ở đầu hàng đợi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trữ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Lưu trữ bằng mảng:</a:t>
            </a:r>
          </a:p>
          <a:p>
            <a:pPr lvl="1"/>
            <a:r>
              <a:rPr lang="en-US"/>
              <a:t>Khai báo mảng 1 chiều với kích thước tối đa N.</a:t>
            </a:r>
          </a:p>
          <a:p>
            <a:pPr lvl="1"/>
            <a:endParaRPr lang="en-US"/>
          </a:p>
          <a:p>
            <a:pPr lvl="1"/>
            <a:r>
              <a:rPr lang="en-US"/>
              <a:t>f là địa chỉ của phần tử nằm ở đầu, r là địa chỉ của phần tử nằm ở cuối</a:t>
            </a:r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4724429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4257069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5200" y="513171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0094" y="5111837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518" y="4714269"/>
            <a:ext cx="180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Hàng đợi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trữ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Lưu trữ bằng mảng:</a:t>
            </a:r>
          </a:p>
          <a:p>
            <a:pPr lvl="1"/>
            <a:r>
              <a:rPr lang="en-US"/>
              <a:t>Các phần tử của hàng đợi sẽ di chuyển khắp các ô nhớ </a:t>
            </a:r>
            <a:r>
              <a:rPr lang="en-US">
                <a:sym typeface="Wingdings" pitchFamily="2" charset="2"/>
              </a:rPr>
              <a:t> coi không gian dành cho hàng đợi theo dạng xoay vòng.</a:t>
            </a:r>
          </a:p>
          <a:p>
            <a:pPr lvl="1"/>
            <a:r>
              <a:rPr lang="en-US">
                <a:sym typeface="Wingdings" pitchFamily="2" charset="2"/>
              </a:rPr>
              <a:t>Hàng đợi khi xoay vòng: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3" y="4456073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3" y="3988713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71803" y="482691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9509" y="482691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 = 6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Lưu trữ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Lưu trữ hàng đợi bằng danh sách liên kết đơn</a:t>
            </a:r>
          </a:p>
          <a:p>
            <a:pPr lvl="1"/>
            <a:endParaRPr lang="en-US"/>
          </a:p>
          <a:p>
            <a:pPr lvl="1"/>
            <a:r>
              <a:rPr lang="en-US"/>
              <a:t>Phần tử đầu DSLK sẽ là phần tử đầu hàng đợi.</a:t>
            </a:r>
          </a:p>
          <a:p>
            <a:pPr lvl="1"/>
            <a:endParaRPr lang="en-US"/>
          </a:p>
          <a:p>
            <a:pPr lvl="1"/>
            <a:r>
              <a:rPr lang="en-US"/>
              <a:t>Phần tử cuối DSLK sẽ là phần tử cuối hàng đợi</a:t>
            </a:r>
          </a:p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00600" y="5410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pTail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334000" y="48006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5410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</a:rPr>
              <a:t>pHead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2209800" y="4800600"/>
            <a:ext cx="0" cy="685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4114800"/>
            <a:ext cx="5257800" cy="692424"/>
            <a:chOff x="2590800" y="2133600"/>
            <a:chExt cx="5257800" cy="692424"/>
          </a:xfrm>
        </p:grpSpPr>
        <p:grpSp>
          <p:nvGrpSpPr>
            <p:cNvPr id="14" name="Group 42"/>
            <p:cNvGrpSpPr/>
            <p:nvPr/>
          </p:nvGrpSpPr>
          <p:grpSpPr>
            <a:xfrm>
              <a:off x="2590800" y="2140224"/>
              <a:ext cx="1563756" cy="685800"/>
              <a:chOff x="1752600" y="4038600"/>
              <a:chExt cx="1563756" cy="685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12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7"/>
            <p:cNvGrpSpPr/>
            <p:nvPr/>
          </p:nvGrpSpPr>
          <p:grpSpPr>
            <a:xfrm>
              <a:off x="4151244" y="2136912"/>
              <a:ext cx="1563756" cy="685800"/>
              <a:chOff x="1752600" y="4038600"/>
              <a:chExt cx="1563756" cy="685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99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52"/>
            <p:cNvGrpSpPr/>
            <p:nvPr/>
          </p:nvGrpSpPr>
          <p:grpSpPr>
            <a:xfrm>
              <a:off x="5724940" y="2133600"/>
              <a:ext cx="1563756" cy="685800"/>
              <a:chOff x="1752600" y="4038600"/>
              <a:chExt cx="1563756" cy="685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8288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>
                    <a:solidFill>
                      <a:schemeClr val="tx1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37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362200" y="4114800"/>
                <a:ext cx="5334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2630556" y="4366592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oval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752600" y="4038600"/>
                <a:ext cx="12192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57"/>
            <p:cNvGrpSpPr/>
            <p:nvPr/>
          </p:nvGrpSpPr>
          <p:grpSpPr>
            <a:xfrm>
              <a:off x="7315200" y="2216424"/>
              <a:ext cx="533400" cy="533400"/>
              <a:chOff x="6477000" y="3283224"/>
              <a:chExt cx="533400" cy="533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477000" y="3283224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16200000" flipH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6477000" y="3283224"/>
                <a:ext cx="53340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hàng đợi rỗng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Input: </a:t>
            </a:r>
          </a:p>
          <a:p>
            <a:endParaRPr lang="en-US"/>
          </a:p>
          <a:p>
            <a:r>
              <a:rPr lang="en-US"/>
              <a:t>Output: </a:t>
            </a:r>
          </a:p>
          <a:p>
            <a:pPr lvl="1"/>
            <a:r>
              <a:rPr lang="en-US"/>
              <a:t>TRUE nếu hàng đợi rỗng</a:t>
            </a:r>
          </a:p>
          <a:p>
            <a:pPr lvl="1"/>
            <a:r>
              <a:rPr lang="en-US"/>
              <a:t>FALSE nếu hàng đợi không rỗng</a:t>
            </a:r>
          </a:p>
          <a:p>
            <a:pPr lvl="1"/>
            <a:endParaRPr lang="en-US"/>
          </a:p>
          <a:p>
            <a:r>
              <a:rPr lang="en-US"/>
              <a:t>Hàng đợi rỗng:</a:t>
            </a:r>
          </a:p>
          <a:p>
            <a:pPr lvl="1"/>
            <a:r>
              <a:rPr lang="en-US"/>
              <a:t>Mảng: ô nhớ đầu tiên không chứa dữ liệu</a:t>
            </a:r>
          </a:p>
          <a:p>
            <a:pPr lvl="1"/>
            <a:r>
              <a:rPr lang="en-US"/>
              <a:t>DSLK: pHead = NULL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Kiểm tra hàng đợi đầy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Input: </a:t>
            </a:r>
          </a:p>
          <a:p>
            <a:endParaRPr lang="en-US"/>
          </a:p>
          <a:p>
            <a:r>
              <a:rPr lang="en-US"/>
              <a:t>Output: </a:t>
            </a:r>
          </a:p>
          <a:p>
            <a:pPr lvl="1"/>
            <a:r>
              <a:rPr lang="en-US"/>
              <a:t>TRUE nếu hàng đợi đầy</a:t>
            </a:r>
          </a:p>
          <a:p>
            <a:pPr lvl="1"/>
            <a:r>
              <a:rPr lang="en-US"/>
              <a:t>FALSE nếu hàng đợi không đầy</a:t>
            </a:r>
          </a:p>
          <a:p>
            <a:pPr lvl="1"/>
            <a:endParaRPr lang="en-US"/>
          </a:p>
          <a:p>
            <a:r>
              <a:rPr lang="en-US"/>
              <a:t>Hàng đợi đầy:</a:t>
            </a:r>
          </a:p>
          <a:p>
            <a:pPr lvl="1"/>
            <a:r>
              <a:rPr lang="en-US"/>
              <a:t>Mảng: ô nhớ cuối hàng đợi đã chứa dữ liệu</a:t>
            </a:r>
          </a:p>
          <a:p>
            <a:pPr lvl="1"/>
            <a:r>
              <a:rPr lang="en-US"/>
              <a:t>DSLK: không cấp phát được vùng nhớ cho phần tử mới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 vào cuối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Input: giá trị cần thêm</a:t>
            </a:r>
          </a:p>
          <a:p>
            <a:r>
              <a:rPr lang="en-US"/>
              <a:t>Output:</a:t>
            </a:r>
          </a:p>
          <a:p>
            <a:endParaRPr lang="en-US"/>
          </a:p>
          <a:p>
            <a:r>
              <a:rPr lang="en-US"/>
              <a:t>Giải thuật thêm phần tử (EnQueue)</a:t>
            </a:r>
          </a:p>
          <a:p>
            <a:pPr lvl="1"/>
            <a:r>
              <a:rPr lang="en-US"/>
              <a:t>Kiểm tra hàng đợi đã đầy chưa?</a:t>
            </a:r>
          </a:p>
          <a:p>
            <a:pPr lvl="1"/>
            <a:r>
              <a:rPr lang="en-US" i="1"/>
              <a:t>Trong trường hợp lưu trữ bằng mảng</a:t>
            </a:r>
            <a:r>
              <a:rPr lang="en-US"/>
              <a:t>: kiểm tra điều kiện xoay vòng.</a:t>
            </a:r>
          </a:p>
          <a:p>
            <a:pPr lvl="1"/>
            <a:r>
              <a:rPr lang="en-US"/>
              <a:t>Thêm phần tử vào cuối hàng đợi</a:t>
            </a:r>
          </a:p>
          <a:p>
            <a:pPr lvl="1"/>
            <a:r>
              <a:rPr lang="en-US"/>
              <a:t>Cập nhật địa chỉ phần tử cuối hàng đợi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phần tử vào cuối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3" y="290576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3" y="243840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6203" y="32368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1097" y="321696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14603" y="4038409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86203" y="4356461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91403" y="4369713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518" y="28956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Hàng đợi ban đầu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4064913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EnQueue(9)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:</a:t>
            </a:r>
          </a:p>
          <a:p>
            <a:pPr lvl="1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endParaRPr lang="en-US"/>
          </a:p>
          <a:p>
            <a:pPr lvl="2"/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bệnh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: </a:t>
            </a:r>
            <a:r>
              <a:rPr lang="en-US" err="1"/>
              <a:t>tăng</a:t>
            </a:r>
            <a:r>
              <a:rPr lang="en-US"/>
              <a:t>/</a:t>
            </a:r>
            <a:r>
              <a:rPr lang="en-US" err="1"/>
              <a:t>giảm</a:t>
            </a:r>
            <a:r>
              <a:rPr lang="en-US"/>
              <a:t>.</a:t>
            </a:r>
          </a:p>
          <a:p>
            <a:pPr lvl="2"/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: </a:t>
            </a:r>
            <a:r>
              <a:rPr lang="en-US" err="1"/>
              <a:t>tăng</a:t>
            </a:r>
            <a:r>
              <a:rPr lang="en-US"/>
              <a:t>/</a:t>
            </a:r>
            <a:r>
              <a:rPr lang="en-US" err="1"/>
              <a:t>giảm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endParaRPr lang="en-US"/>
          </a:p>
          <a:p>
            <a:pPr lvl="2">
              <a:buNone/>
            </a:pPr>
            <a:r>
              <a:rPr lang="en-US"/>
              <a:t>=&gt;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đủ</a:t>
            </a:r>
            <a:r>
              <a:rPr lang="en-US"/>
              <a:t> </a:t>
            </a:r>
            <a:r>
              <a:rPr lang="en-US" err="1"/>
              <a:t>vùng</a:t>
            </a:r>
            <a:r>
              <a:rPr lang="en-US"/>
              <a:t> </a:t>
            </a:r>
            <a:r>
              <a:rPr lang="en-US" err="1"/>
              <a:t>nhớ</a:t>
            </a:r>
            <a:r>
              <a:rPr lang="en-US"/>
              <a:t>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tục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=&gt;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đáp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nhu</a:t>
            </a:r>
            <a:r>
              <a:rPr lang="en-US"/>
              <a:t> </a:t>
            </a:r>
            <a:r>
              <a:rPr lang="en-US" err="1"/>
              <a:t>cầu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phần tử đầu ra khỏi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Input:</a:t>
            </a:r>
          </a:p>
          <a:p>
            <a:r>
              <a:rPr lang="en-US"/>
              <a:t>Output: giá trị của phần tử đầu hàng đợi</a:t>
            </a:r>
          </a:p>
          <a:p>
            <a:endParaRPr lang="en-US"/>
          </a:p>
          <a:p>
            <a:r>
              <a:rPr lang="en-US"/>
              <a:t>Giải thuật lấy phần tử ở đầu (DeQueue)</a:t>
            </a:r>
          </a:p>
          <a:p>
            <a:pPr lvl="1"/>
            <a:r>
              <a:rPr lang="en-US"/>
              <a:t>Kiểm tra hàng đợi có rỗng không?</a:t>
            </a:r>
          </a:p>
          <a:p>
            <a:pPr lvl="1"/>
            <a:r>
              <a:rPr lang="en-US"/>
              <a:t>Xóa phần tử đầu ra khỏi hàng đợi</a:t>
            </a:r>
          </a:p>
          <a:p>
            <a:pPr lvl="1"/>
            <a:r>
              <a:rPr lang="en-US"/>
              <a:t>Cập nhật địa chỉ phần tử đầu hàng đợi</a:t>
            </a:r>
          </a:p>
          <a:p>
            <a:pPr lvl="1"/>
            <a:r>
              <a:rPr lang="en-US" i="1"/>
              <a:t>Trong trường hợp lưu trữ bằng mảng: </a:t>
            </a:r>
            <a:r>
              <a:rPr lang="en-US"/>
              <a:t>kiểm tra điều kiện xoay vòng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phần tử đầu ra khỏi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3" y="290576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3" y="243840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6203" y="32368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1097" y="321696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14603" y="403860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13697" y="438315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 =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43798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8" y="28956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Hàng đợi ban đầu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386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DeQueue() = 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thông tin đầu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Chỉ lấy thông tin của đối tượng đầu hàng đợi mà </a:t>
            </a:r>
            <a:r>
              <a:rPr lang="en-US" i="1">
                <a:solidFill>
                  <a:srgbClr val="FF0000"/>
                </a:solidFill>
              </a:rPr>
              <a:t>không hủy </a:t>
            </a:r>
            <a:r>
              <a:rPr lang="en-US"/>
              <a:t>đối tượng khỏi hàng đợi.</a:t>
            </a:r>
          </a:p>
          <a:p>
            <a:endParaRPr lang="en-US"/>
          </a:p>
          <a:p>
            <a:r>
              <a:rPr lang="en-US"/>
              <a:t>Input: hàng đợi</a:t>
            </a:r>
          </a:p>
          <a:p>
            <a:r>
              <a:rPr lang="en-US"/>
              <a:t>Output: giá trị của đối tượng đầu hàng đợi</a:t>
            </a:r>
          </a:p>
          <a:p>
            <a:endParaRPr lang="en-US"/>
          </a:p>
          <a:p>
            <a:r>
              <a:rPr lang="en-US"/>
              <a:t>Giải thuật:</a:t>
            </a:r>
          </a:p>
          <a:p>
            <a:pPr lvl="1"/>
            <a:r>
              <a:rPr lang="en-US"/>
              <a:t>Kiểm tra hàng đợi rỗng?</a:t>
            </a:r>
          </a:p>
          <a:p>
            <a:pPr lvl="1"/>
            <a:r>
              <a:rPr lang="en-US"/>
              <a:t>Trả về giá trị của phần tử đầu hàng đợi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Lấy thông tin đầu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3" y="290576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4603" y="243840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86203" y="32368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1097" y="321696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518" y="2895600"/>
            <a:ext cx="251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Hàng đợi ban đầu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3" y="4038600"/>
          <a:ext cx="63245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ysClr val="windowText" lastClr="000000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ysClr val="windowText" lastClr="000000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86200" y="4383156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f </a:t>
            </a:r>
            <a:r>
              <a:rPr lang="en-US" sz="2200">
                <a:latin typeface="Arial" pitchFamily="34" charset="0"/>
                <a:cs typeface="Arial" pitchFamily="34" charset="0"/>
              </a:rPr>
              <a:t>= 2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05600" y="437984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r = 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38600"/>
            <a:ext cx="213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GetFront() = 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của hàng đợi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Bộ đệm bàn phím của máy tính</a:t>
            </a:r>
          </a:p>
          <a:p>
            <a:r>
              <a:rPr lang="en-US"/>
              <a:t>Xử lý các lệnh trong máy tính: hàng đợi thông điệp trong Windows, hàng đợi tiến trình  …</a:t>
            </a:r>
          </a:p>
          <a:p>
            <a:r>
              <a:rPr lang="en-US"/>
              <a:t>Thường dùng trong các hệ mô phỏng.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/>
              <a:t>Cho hàng đợi ban đầu như sau: (hàng đợi có tối đa 6 phần tử)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algn="just">
              <a:buNone/>
            </a:pPr>
            <a:endParaRPr lang="en-US"/>
          </a:p>
          <a:p>
            <a:pPr algn="just">
              <a:buNone/>
            </a:pPr>
            <a:endParaRPr lang="en-US"/>
          </a:p>
          <a:p>
            <a:pPr algn="just">
              <a:buNone/>
            </a:pPr>
            <a:r>
              <a:rPr lang="en-US"/>
              <a:t>Vẽ tình trạng của hàng đợi, cho biết giá trị f, r tương ứng với mỗi lần thực hiện thao tác sau: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Bổ sung E vào hàng đợi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Loại 2 phần tử khỏi hàng đợi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Bổ sung I, J, K vào hàng đợi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Loại 2 phần tử khỏi hàng đợi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Bổ sung O vào hàng đợi</a:t>
            </a:r>
          </a:p>
          <a:p>
            <a:pPr marL="514350" indent="-514350" algn="just">
              <a:buSzPct val="100000"/>
              <a:buFont typeface="+mj-lt"/>
              <a:buAutoNum type="alphaLcPeriod"/>
            </a:pPr>
            <a:r>
              <a:rPr lang="en-US"/>
              <a:t>Loại 2 phần tử khỏi hàng đợi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198120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Book Antiqua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Book Antiqua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67000" y="2819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f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819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Book Antiqua" pitchFamily="18" charset="0"/>
              </a:rPr>
              <a:t>r = 3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Hỏi và Đáp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1752600"/>
            <a:ext cx="1295400" cy="701676"/>
          </a:xfrm>
        </p:spPr>
        <p:txBody>
          <a:bodyPr/>
          <a:lstStyle/>
          <a:p>
            <a:fld id="{5E80B4C7-B03D-4C37-A2FB-87FA4BB6C61C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loại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Danh</a:t>
            </a:r>
            <a:r>
              <a:rPr lang="en-US" sz="2400"/>
              <a:t> </a:t>
            </a:r>
            <a:r>
              <a:rPr lang="en-US" sz="2400" err="1"/>
              <a:t>sách</a:t>
            </a:r>
            <a:r>
              <a:rPr lang="en-US" sz="2400"/>
              <a:t> </a:t>
            </a:r>
            <a:r>
              <a:rPr lang="en-US" sz="2400" err="1"/>
              <a:t>liên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đơn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200"/>
              <a:t>singly linked list</a:t>
            </a:r>
          </a:p>
          <a:p>
            <a:pPr lvl="1">
              <a:lnSpc>
                <a:spcPct val="90000"/>
              </a:lnSpc>
            </a:pPr>
            <a:r>
              <a:rPr lang="en-US" sz="2200" err="1"/>
              <a:t>uni</a:t>
            </a:r>
            <a:r>
              <a:rPr lang="en-US" sz="2200"/>
              <a:t>-directional linked list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err="1"/>
              <a:t>Danh</a:t>
            </a:r>
            <a:r>
              <a:rPr lang="en-US" sz="2400"/>
              <a:t> </a:t>
            </a:r>
            <a:r>
              <a:rPr lang="en-US" sz="2400" err="1"/>
              <a:t>sách</a:t>
            </a:r>
            <a:r>
              <a:rPr lang="en-US" sz="2400"/>
              <a:t> </a:t>
            </a:r>
            <a:r>
              <a:rPr lang="en-US" sz="2400" err="1"/>
              <a:t>liên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kép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200"/>
              <a:t>doubly linked list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bi-directional linked list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err="1"/>
              <a:t>Danh</a:t>
            </a:r>
            <a:r>
              <a:rPr lang="en-US" sz="2400"/>
              <a:t> </a:t>
            </a:r>
            <a:r>
              <a:rPr lang="en-US" sz="2400" err="1"/>
              <a:t>sách</a:t>
            </a:r>
            <a:r>
              <a:rPr lang="en-US" sz="2400"/>
              <a:t> </a:t>
            </a:r>
            <a:r>
              <a:rPr lang="en-US" sz="2400" err="1"/>
              <a:t>liên</a:t>
            </a:r>
            <a:r>
              <a:rPr lang="en-US" sz="2400"/>
              <a:t>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vòng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200"/>
              <a:t>circularly linked list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ring list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Danh</a:t>
            </a:r>
            <a:r>
              <a:rPr lang="en-US"/>
              <a:t> </a:t>
            </a:r>
            <a:r>
              <a:rPr lang="en-US" err="1"/>
              <a:t>sách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đơn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Cấu trúc dữ liệu và giải thuật – HCMUS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80B4C7-B03D-4C37-A2FB-87FA4BB6C6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MỘT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phía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nó</a:t>
            </a:r>
            <a:r>
              <a:rPr lang="en-US"/>
              <a:t>.</a:t>
            </a:r>
          </a:p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52600" y="3207024"/>
            <a:ext cx="1563756" cy="685800"/>
            <a:chOff x="1752600" y="4038600"/>
            <a:chExt cx="1563756" cy="685800"/>
          </a:xfrm>
        </p:grpSpPr>
        <p:sp>
          <p:nvSpPr>
            <p:cNvPr id="9" name="Rectangle 8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13044" y="3203712"/>
            <a:ext cx="1563756" cy="685800"/>
            <a:chOff x="1752600" y="4038600"/>
            <a:chExt cx="1563756" cy="685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99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86740" y="3200400"/>
            <a:ext cx="1563756" cy="685800"/>
            <a:chOff x="1752600" y="4038600"/>
            <a:chExt cx="1563756" cy="685800"/>
          </a:xfrm>
        </p:grpSpPr>
        <p:sp>
          <p:nvSpPr>
            <p:cNvPr id="21" name="Rectangle 20"/>
            <p:cNvSpPr/>
            <p:nvPr/>
          </p:nvSpPr>
          <p:spPr>
            <a:xfrm>
              <a:off x="18288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37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62200" y="4114800"/>
              <a:ext cx="5334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630556" y="4366592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752600" y="4038600"/>
              <a:ext cx="12192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77000" y="3283224"/>
            <a:ext cx="533400" cy="533400"/>
            <a:chOff x="6477000" y="3283224"/>
            <a:chExt cx="533400" cy="533400"/>
          </a:xfrm>
        </p:grpSpPr>
        <p:sp>
          <p:nvSpPr>
            <p:cNvPr id="25" name="Rectangle 24"/>
            <p:cNvSpPr/>
            <p:nvPr/>
          </p:nvSpPr>
          <p:spPr>
            <a:xfrm>
              <a:off x="6477000" y="3283224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6477000" y="3283224"/>
              <a:ext cx="53340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TDL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a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CTDL-Template</Template>
  <TotalTime>450</TotalTime>
  <Words>4560</Words>
  <Application>Microsoft Macintosh PowerPoint</Application>
  <PresentationFormat>On-screen Show (4:3)</PresentationFormat>
  <Paragraphs>998</Paragraphs>
  <Slides>76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Book Antiqua</vt:lpstr>
      <vt:lpstr>Calibri</vt:lpstr>
      <vt:lpstr>Courier New</vt:lpstr>
      <vt:lpstr>Symbol</vt:lpstr>
      <vt:lpstr>Tahoma</vt:lpstr>
      <vt:lpstr>Times New Roman</vt:lpstr>
      <vt:lpstr>Verdana</vt:lpstr>
      <vt:lpstr>Wingdings</vt:lpstr>
      <vt:lpstr>Wingdings 2</vt:lpstr>
      <vt:lpstr>CTDL-Template</vt:lpstr>
      <vt:lpstr>CÁC CẤU TRÚC DỮ LiỆU CƠ BẢN</vt:lpstr>
      <vt:lpstr>Nội dung trình bày</vt:lpstr>
      <vt:lpstr>Danh sách liên kết</vt:lpstr>
      <vt:lpstr>Nội dung</vt:lpstr>
      <vt:lpstr>Giới thiệu</vt:lpstr>
      <vt:lpstr>Giới thiệu</vt:lpstr>
      <vt:lpstr>Giới thiệu</vt:lpstr>
      <vt:lpstr>Các loại danh sách liên kết</vt:lpstr>
      <vt:lpstr>Danh sách liên kết đơn</vt:lpstr>
      <vt:lpstr>Danh sách liên kết kép</vt:lpstr>
      <vt:lpstr>Danh sách liên kết vòng</vt:lpstr>
      <vt:lpstr>Phần tử trên danh sách liên kết</vt:lpstr>
      <vt:lpstr>Ví dụ</vt:lpstr>
      <vt:lpstr>Cài đặt</vt:lpstr>
      <vt:lpstr>Tổ chức</vt:lpstr>
      <vt:lpstr>Tổ chức</vt:lpstr>
      <vt:lpstr>Các thao tác trên danh sách liên kết</vt:lpstr>
      <vt:lpstr>Thêm phần tử</vt:lpstr>
      <vt:lpstr>Thêm phần tử</vt:lpstr>
      <vt:lpstr>Thêm phần tử</vt:lpstr>
      <vt:lpstr>Thêm phần tử</vt:lpstr>
      <vt:lpstr>Duyệt danh sách</vt:lpstr>
      <vt:lpstr>Xoá phần tử</vt:lpstr>
      <vt:lpstr>Xoá phần tử</vt:lpstr>
      <vt:lpstr>Xoá phần tử</vt:lpstr>
      <vt:lpstr>Xoá phần tử</vt:lpstr>
      <vt:lpstr>Xoá danh sách</vt:lpstr>
      <vt:lpstr>Danh sách liên kết là gì?</vt:lpstr>
      <vt:lpstr>So sánh danh sách liên kết và mảng</vt:lpstr>
      <vt:lpstr>Ứng dụng</vt:lpstr>
      <vt:lpstr>Bài tập 1</vt:lpstr>
      <vt:lpstr>Bài tập 1</vt:lpstr>
      <vt:lpstr>Bài tập 2</vt:lpstr>
      <vt:lpstr>Bài tập 3</vt:lpstr>
      <vt:lpstr>Ngăn xếp - stack</vt:lpstr>
      <vt:lpstr>Nội dung</vt:lpstr>
      <vt:lpstr>Giới thiệu</vt:lpstr>
      <vt:lpstr>Giới thiệu</vt:lpstr>
      <vt:lpstr>Các thao tác trên ngăn xếp</vt:lpstr>
      <vt:lpstr>Lưu trữ ngăn xếp</vt:lpstr>
      <vt:lpstr>Lưu trữ ngăn xếp</vt:lpstr>
      <vt:lpstr>Kiểm tra ngăn xếp rỗng</vt:lpstr>
      <vt:lpstr>Kiểm tra ngăn xếp đầy</vt:lpstr>
      <vt:lpstr>Thêm phần tử vào ngăn xếp (push)</vt:lpstr>
      <vt:lpstr>Thêm phần tử vào ngăn xếp (push)</vt:lpstr>
      <vt:lpstr>Lấy phần tử ra khỏi ngăn xếp (pop)</vt:lpstr>
      <vt:lpstr>Lấy phần tử ra khỏi ngăn xếp (pop)</vt:lpstr>
      <vt:lpstr>Lấy thông tin đỉnh ngăn xếp</vt:lpstr>
      <vt:lpstr>Lấy thông tin đỉnh ngăn xếp</vt:lpstr>
      <vt:lpstr>Bài tập</vt:lpstr>
      <vt:lpstr>Bài tập</vt:lpstr>
      <vt:lpstr>Ký pháp Ba Lan</vt:lpstr>
      <vt:lpstr>Ký pháp Ba Lan</vt:lpstr>
      <vt:lpstr>Chuyển trung tố sang hậu tố</vt:lpstr>
      <vt:lpstr>Chuyển trung tố sang hậu tố</vt:lpstr>
      <vt:lpstr>Chuyển trung tố sang hậu tố</vt:lpstr>
      <vt:lpstr>Chuyển trung tố sang hậu tố</vt:lpstr>
      <vt:lpstr>Ứng dụng khác của ngăn xếp</vt:lpstr>
      <vt:lpstr>Hàng đợi - Queue</vt:lpstr>
      <vt:lpstr>Nội dung</vt:lpstr>
      <vt:lpstr>Giới thiệu</vt:lpstr>
      <vt:lpstr>Các thao tác trên hàng đợi</vt:lpstr>
      <vt:lpstr>Lưu trữ hàng đợi</vt:lpstr>
      <vt:lpstr>Lưu trữ hàng đợi</vt:lpstr>
      <vt:lpstr>Lưu trữ hàng đợi</vt:lpstr>
      <vt:lpstr>Kiểm tra hàng đợi rỗng</vt:lpstr>
      <vt:lpstr>Kiểm tra hàng đợi đầy</vt:lpstr>
      <vt:lpstr>Thêm phần tử vào cuối hàng đợi</vt:lpstr>
      <vt:lpstr>Thêm phần tử vào cuối hàng đợi</vt:lpstr>
      <vt:lpstr>Lấy phần tử đầu ra khỏi hàng đợi</vt:lpstr>
      <vt:lpstr>Lấy phần tử đầu ra khỏi hàng đợi</vt:lpstr>
      <vt:lpstr>Lấy thông tin đầu hàng đợi</vt:lpstr>
      <vt:lpstr>Lấy thông tin đầu hàng đợi</vt:lpstr>
      <vt:lpstr>Ứng dụng của hàng đợi</vt:lpstr>
      <vt:lpstr>Bài tập </vt:lpstr>
      <vt:lpstr>Hỏi và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nthnhung</dc:creator>
  <cp:lastModifiedBy>Cao Xuân Nam</cp:lastModifiedBy>
  <cp:revision>178</cp:revision>
  <dcterms:created xsi:type="dcterms:W3CDTF">2010-03-06T07:05:11Z</dcterms:created>
  <dcterms:modified xsi:type="dcterms:W3CDTF">2021-09-20T15:13:45Z</dcterms:modified>
</cp:coreProperties>
</file>