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76"/>
  </p:notesMasterIdLst>
  <p:handoutMasterIdLst>
    <p:handoutMasterId r:id="rId77"/>
  </p:handoutMasterIdLst>
  <p:sldIdLst>
    <p:sldId id="260" r:id="rId2"/>
    <p:sldId id="391" r:id="rId3"/>
    <p:sldId id="345" r:id="rId4"/>
    <p:sldId id="346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58" r:id="rId17"/>
    <p:sldId id="359" r:id="rId18"/>
    <p:sldId id="360" r:id="rId19"/>
    <p:sldId id="361" r:id="rId20"/>
    <p:sldId id="362" r:id="rId21"/>
    <p:sldId id="363" r:id="rId22"/>
    <p:sldId id="364" r:id="rId23"/>
    <p:sldId id="365" r:id="rId24"/>
    <p:sldId id="366" r:id="rId25"/>
    <p:sldId id="367" r:id="rId26"/>
    <p:sldId id="368" r:id="rId27"/>
    <p:sldId id="369" r:id="rId28"/>
    <p:sldId id="370" r:id="rId29"/>
    <p:sldId id="371" r:id="rId30"/>
    <p:sldId id="372" r:id="rId31"/>
    <p:sldId id="373" r:id="rId32"/>
    <p:sldId id="374" r:id="rId33"/>
    <p:sldId id="375" r:id="rId34"/>
    <p:sldId id="376" r:id="rId35"/>
    <p:sldId id="377" r:id="rId36"/>
    <p:sldId id="378" r:id="rId37"/>
    <p:sldId id="379" r:id="rId38"/>
    <p:sldId id="380" r:id="rId39"/>
    <p:sldId id="381" r:id="rId40"/>
    <p:sldId id="382" r:id="rId41"/>
    <p:sldId id="383" r:id="rId42"/>
    <p:sldId id="384" r:id="rId43"/>
    <p:sldId id="385" r:id="rId44"/>
    <p:sldId id="386" r:id="rId45"/>
    <p:sldId id="387" r:id="rId46"/>
    <p:sldId id="388" r:id="rId47"/>
    <p:sldId id="389" r:id="rId48"/>
    <p:sldId id="390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320" r:id="rId58"/>
    <p:sldId id="321" r:id="rId59"/>
    <p:sldId id="322" r:id="rId60"/>
    <p:sldId id="259" r:id="rId61"/>
    <p:sldId id="323" r:id="rId62"/>
    <p:sldId id="324" r:id="rId63"/>
    <p:sldId id="325" r:id="rId64"/>
    <p:sldId id="326" r:id="rId65"/>
    <p:sldId id="327" r:id="rId66"/>
    <p:sldId id="328" r:id="rId67"/>
    <p:sldId id="329" r:id="rId68"/>
    <p:sldId id="330" r:id="rId69"/>
    <p:sldId id="331" r:id="rId70"/>
    <p:sldId id="332" r:id="rId71"/>
    <p:sldId id="333" r:id="rId72"/>
    <p:sldId id="334" r:id="rId73"/>
    <p:sldId id="335" r:id="rId74"/>
    <p:sldId id="336" r:id="rId7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1596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DBDFC4-0D5F-4F32-8F7C-F32511DA826A}" type="doc">
      <dgm:prSet loTypeId="urn:microsoft.com/office/officeart/2005/8/layout/process4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D219DD9-E82E-4BDD-85A6-2C7494B42D12}">
      <dgm:prSet/>
      <dgm:spPr/>
      <dgm:t>
        <a:bodyPr/>
        <a:lstStyle/>
        <a:p>
          <a:pPr rtl="0"/>
          <a:r>
            <a:rPr lang="en-US" smtClean="0"/>
            <a:t>Cây tìm kiếm m-nhánh</a:t>
          </a:r>
          <a:endParaRPr lang="en-US"/>
        </a:p>
      </dgm:t>
    </dgm:pt>
    <dgm:pt modelId="{80316446-EB15-4D26-9DB9-15CFA0D578CB}" type="parTrans" cxnId="{3DCC075B-2DCE-4C33-BD69-927115A9AB48}">
      <dgm:prSet/>
      <dgm:spPr/>
      <dgm:t>
        <a:bodyPr/>
        <a:lstStyle/>
        <a:p>
          <a:endParaRPr lang="en-US"/>
        </a:p>
      </dgm:t>
    </dgm:pt>
    <dgm:pt modelId="{51EC3F99-2E04-4A2A-80BC-342A32F9D528}" type="sibTrans" cxnId="{3DCC075B-2DCE-4C33-BD69-927115A9AB48}">
      <dgm:prSet/>
      <dgm:spPr/>
      <dgm:t>
        <a:bodyPr/>
        <a:lstStyle/>
        <a:p>
          <a:endParaRPr lang="en-US"/>
        </a:p>
      </dgm:t>
    </dgm:pt>
    <dgm:pt modelId="{7B733C00-9BD1-4BB8-B696-1FBB5B270F5D}">
      <dgm:prSet/>
      <dgm:spPr/>
      <dgm:t>
        <a:bodyPr/>
        <a:lstStyle/>
        <a:p>
          <a:pPr rtl="0"/>
          <a:r>
            <a:rPr lang="en-US" smtClean="0"/>
            <a:t>B-Cây</a:t>
          </a:r>
          <a:endParaRPr lang="en-US"/>
        </a:p>
      </dgm:t>
    </dgm:pt>
    <dgm:pt modelId="{DED70F64-A78F-463B-9353-B94FC36C3025}" type="parTrans" cxnId="{71A95FBD-50CB-43D6-A852-FBEA55E4A1C6}">
      <dgm:prSet/>
      <dgm:spPr/>
      <dgm:t>
        <a:bodyPr/>
        <a:lstStyle/>
        <a:p>
          <a:endParaRPr lang="en-US"/>
        </a:p>
      </dgm:t>
    </dgm:pt>
    <dgm:pt modelId="{D146274D-A738-497F-B119-1E602E903F2D}" type="sibTrans" cxnId="{71A95FBD-50CB-43D6-A852-FBEA55E4A1C6}">
      <dgm:prSet/>
      <dgm:spPr/>
      <dgm:t>
        <a:bodyPr/>
        <a:lstStyle/>
        <a:p>
          <a:endParaRPr lang="en-US"/>
        </a:p>
      </dgm:t>
    </dgm:pt>
    <dgm:pt modelId="{ACFEB9D2-8876-40E0-9760-CCAC950D5C14}">
      <dgm:prSet/>
      <dgm:spPr/>
      <dgm:t>
        <a:bodyPr/>
        <a:lstStyle/>
        <a:p>
          <a:pPr rtl="0"/>
          <a:r>
            <a:rPr lang="en-US" smtClean="0"/>
            <a:t>Các thao tác trên B-cây</a:t>
          </a:r>
          <a:endParaRPr lang="en-US"/>
        </a:p>
      </dgm:t>
    </dgm:pt>
    <dgm:pt modelId="{01D6A945-4D9C-4F4F-8698-91C0B9C90E7A}" type="parTrans" cxnId="{059659F8-EC5E-436E-AD90-9B0EA0E5EEB5}">
      <dgm:prSet/>
      <dgm:spPr/>
      <dgm:t>
        <a:bodyPr/>
        <a:lstStyle/>
        <a:p>
          <a:endParaRPr lang="en-US"/>
        </a:p>
      </dgm:t>
    </dgm:pt>
    <dgm:pt modelId="{995D7418-FF1E-4CC7-860E-1D1849E44629}" type="sibTrans" cxnId="{059659F8-EC5E-436E-AD90-9B0EA0E5EEB5}">
      <dgm:prSet/>
      <dgm:spPr/>
      <dgm:t>
        <a:bodyPr/>
        <a:lstStyle/>
        <a:p>
          <a:endParaRPr lang="en-US"/>
        </a:p>
      </dgm:t>
    </dgm:pt>
    <dgm:pt modelId="{824F0B40-8E1F-4452-80BC-A06BA22F72A8}" type="pres">
      <dgm:prSet presAssocID="{43DBDFC4-0D5F-4F32-8F7C-F32511DA826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CDBCE0C-C0D8-429D-ABD9-0B9BD7E1DD82}" type="pres">
      <dgm:prSet presAssocID="{ACFEB9D2-8876-40E0-9760-CCAC950D5C14}" presName="boxAndChildren" presStyleCnt="0"/>
      <dgm:spPr/>
    </dgm:pt>
    <dgm:pt modelId="{FEF765C0-284F-497A-8045-A5304909C32D}" type="pres">
      <dgm:prSet presAssocID="{ACFEB9D2-8876-40E0-9760-CCAC950D5C14}" presName="parentTextBox" presStyleLbl="node1" presStyleIdx="0" presStyleCnt="3"/>
      <dgm:spPr/>
      <dgm:t>
        <a:bodyPr/>
        <a:lstStyle/>
        <a:p>
          <a:endParaRPr lang="vi-VN"/>
        </a:p>
      </dgm:t>
    </dgm:pt>
    <dgm:pt modelId="{4B775A7D-D8E8-4925-9101-B388D220FA30}" type="pres">
      <dgm:prSet presAssocID="{D146274D-A738-497F-B119-1E602E903F2D}" presName="sp" presStyleCnt="0"/>
      <dgm:spPr/>
    </dgm:pt>
    <dgm:pt modelId="{24D639AC-9643-43F6-A9C6-D2BE0039BE55}" type="pres">
      <dgm:prSet presAssocID="{7B733C00-9BD1-4BB8-B696-1FBB5B270F5D}" presName="arrowAndChildren" presStyleCnt="0"/>
      <dgm:spPr/>
    </dgm:pt>
    <dgm:pt modelId="{D361B75B-27BA-4393-91AC-BD3154CC7CF6}" type="pres">
      <dgm:prSet presAssocID="{7B733C00-9BD1-4BB8-B696-1FBB5B270F5D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F9260E69-F169-4CD9-8665-A13CC1EFFC12}" type="pres">
      <dgm:prSet presAssocID="{51EC3F99-2E04-4A2A-80BC-342A32F9D528}" presName="sp" presStyleCnt="0"/>
      <dgm:spPr/>
    </dgm:pt>
    <dgm:pt modelId="{741BB29A-2A4C-41B0-93D3-0F667B9B2451}" type="pres">
      <dgm:prSet presAssocID="{3D219DD9-E82E-4BDD-85A6-2C7494B42D12}" presName="arrowAndChildren" presStyleCnt="0"/>
      <dgm:spPr/>
    </dgm:pt>
    <dgm:pt modelId="{2BF635B4-30ED-4CC3-BBD4-BBA2B9FD8594}" type="pres">
      <dgm:prSet presAssocID="{3D219DD9-E82E-4BDD-85A6-2C7494B42D12}" presName="parentTextArrow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3DCC075B-2DCE-4C33-BD69-927115A9AB48}" srcId="{43DBDFC4-0D5F-4F32-8F7C-F32511DA826A}" destId="{3D219DD9-E82E-4BDD-85A6-2C7494B42D12}" srcOrd="0" destOrd="0" parTransId="{80316446-EB15-4D26-9DB9-15CFA0D578CB}" sibTransId="{51EC3F99-2E04-4A2A-80BC-342A32F9D528}"/>
    <dgm:cxn modelId="{71A95FBD-50CB-43D6-A852-FBEA55E4A1C6}" srcId="{43DBDFC4-0D5F-4F32-8F7C-F32511DA826A}" destId="{7B733C00-9BD1-4BB8-B696-1FBB5B270F5D}" srcOrd="1" destOrd="0" parTransId="{DED70F64-A78F-463B-9353-B94FC36C3025}" sibTransId="{D146274D-A738-497F-B119-1E602E903F2D}"/>
    <dgm:cxn modelId="{45B4C61B-4442-43E8-9551-B8A7B886B5C7}" type="presOf" srcId="{7B733C00-9BD1-4BB8-B696-1FBB5B270F5D}" destId="{D361B75B-27BA-4393-91AC-BD3154CC7CF6}" srcOrd="0" destOrd="0" presId="urn:microsoft.com/office/officeart/2005/8/layout/process4"/>
    <dgm:cxn modelId="{F2453792-D713-4D95-9EC4-B84E25177177}" type="presOf" srcId="{3D219DD9-E82E-4BDD-85A6-2C7494B42D12}" destId="{2BF635B4-30ED-4CC3-BBD4-BBA2B9FD8594}" srcOrd="0" destOrd="0" presId="urn:microsoft.com/office/officeart/2005/8/layout/process4"/>
    <dgm:cxn modelId="{34FFD79D-A63D-4504-9F21-7E15481F127B}" type="presOf" srcId="{ACFEB9D2-8876-40E0-9760-CCAC950D5C14}" destId="{FEF765C0-284F-497A-8045-A5304909C32D}" srcOrd="0" destOrd="0" presId="urn:microsoft.com/office/officeart/2005/8/layout/process4"/>
    <dgm:cxn modelId="{C857483B-F8F7-46D8-8854-F233828CA6B0}" type="presOf" srcId="{43DBDFC4-0D5F-4F32-8F7C-F32511DA826A}" destId="{824F0B40-8E1F-4452-80BC-A06BA22F72A8}" srcOrd="0" destOrd="0" presId="urn:microsoft.com/office/officeart/2005/8/layout/process4"/>
    <dgm:cxn modelId="{059659F8-EC5E-436E-AD90-9B0EA0E5EEB5}" srcId="{43DBDFC4-0D5F-4F32-8F7C-F32511DA826A}" destId="{ACFEB9D2-8876-40E0-9760-CCAC950D5C14}" srcOrd="2" destOrd="0" parTransId="{01D6A945-4D9C-4F4F-8698-91C0B9C90E7A}" sibTransId="{995D7418-FF1E-4CC7-860E-1D1849E44629}"/>
    <dgm:cxn modelId="{3F42706A-1C73-48E7-8147-E57137CF0176}" type="presParOf" srcId="{824F0B40-8E1F-4452-80BC-A06BA22F72A8}" destId="{CCDBCE0C-C0D8-429D-ABD9-0B9BD7E1DD82}" srcOrd="0" destOrd="0" presId="urn:microsoft.com/office/officeart/2005/8/layout/process4"/>
    <dgm:cxn modelId="{AD6E26F0-2E81-4CE9-8C44-E7CD07693B05}" type="presParOf" srcId="{CCDBCE0C-C0D8-429D-ABD9-0B9BD7E1DD82}" destId="{FEF765C0-284F-497A-8045-A5304909C32D}" srcOrd="0" destOrd="0" presId="urn:microsoft.com/office/officeart/2005/8/layout/process4"/>
    <dgm:cxn modelId="{2C448F60-2298-4713-A32A-2E77485BFDB1}" type="presParOf" srcId="{824F0B40-8E1F-4452-80BC-A06BA22F72A8}" destId="{4B775A7D-D8E8-4925-9101-B388D220FA30}" srcOrd="1" destOrd="0" presId="urn:microsoft.com/office/officeart/2005/8/layout/process4"/>
    <dgm:cxn modelId="{EBD95044-7374-4766-9A24-778DC2D3495F}" type="presParOf" srcId="{824F0B40-8E1F-4452-80BC-A06BA22F72A8}" destId="{24D639AC-9643-43F6-A9C6-D2BE0039BE55}" srcOrd="2" destOrd="0" presId="urn:microsoft.com/office/officeart/2005/8/layout/process4"/>
    <dgm:cxn modelId="{A4434B95-47D7-415A-8529-0C44701BA413}" type="presParOf" srcId="{24D639AC-9643-43F6-A9C6-D2BE0039BE55}" destId="{D361B75B-27BA-4393-91AC-BD3154CC7CF6}" srcOrd="0" destOrd="0" presId="urn:microsoft.com/office/officeart/2005/8/layout/process4"/>
    <dgm:cxn modelId="{80583885-080E-4F54-AFAC-3737B656104A}" type="presParOf" srcId="{824F0B40-8E1F-4452-80BC-A06BA22F72A8}" destId="{F9260E69-F169-4CD9-8665-A13CC1EFFC12}" srcOrd="3" destOrd="0" presId="urn:microsoft.com/office/officeart/2005/8/layout/process4"/>
    <dgm:cxn modelId="{62C82081-7E9B-4917-8623-350C5B3BDB7C}" type="presParOf" srcId="{824F0B40-8E1F-4452-80BC-A06BA22F72A8}" destId="{741BB29A-2A4C-41B0-93D3-0F667B9B2451}" srcOrd="4" destOrd="0" presId="urn:microsoft.com/office/officeart/2005/8/layout/process4"/>
    <dgm:cxn modelId="{04CD8D06-035B-4C72-8EC3-6A2DF7582FE4}" type="presParOf" srcId="{741BB29A-2A4C-41B0-93D3-0F667B9B2451}" destId="{2BF635B4-30ED-4CC3-BBD4-BBA2B9FD859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EF765C0-284F-497A-8045-A5304909C32D}">
      <dsp:nvSpPr>
        <dsp:cNvPr id="0" name=""/>
        <dsp:cNvSpPr/>
      </dsp:nvSpPr>
      <dsp:spPr>
        <a:xfrm>
          <a:off x="0" y="3384226"/>
          <a:ext cx="7769225" cy="111077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smtClean="0"/>
            <a:t>Các thao tác trên B-cây</a:t>
          </a:r>
          <a:endParaRPr lang="en-US" sz="4000" kern="1200"/>
        </a:p>
      </dsp:txBody>
      <dsp:txXfrm>
        <a:off x="0" y="3384226"/>
        <a:ext cx="7769225" cy="1110778"/>
      </dsp:txXfrm>
    </dsp:sp>
    <dsp:sp modelId="{D361B75B-27BA-4393-91AC-BD3154CC7CF6}">
      <dsp:nvSpPr>
        <dsp:cNvPr id="0" name=""/>
        <dsp:cNvSpPr/>
      </dsp:nvSpPr>
      <dsp:spPr>
        <a:xfrm rot="10800000">
          <a:off x="0" y="1692510"/>
          <a:ext cx="7769225" cy="1708377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smtClean="0"/>
            <a:t>B-Cây</a:t>
          </a:r>
          <a:endParaRPr lang="en-US" sz="4000" kern="1200"/>
        </a:p>
      </dsp:txBody>
      <dsp:txXfrm rot="10800000">
        <a:off x="0" y="1692510"/>
        <a:ext cx="7769225" cy="1708377"/>
      </dsp:txXfrm>
    </dsp:sp>
    <dsp:sp modelId="{2BF635B4-30ED-4CC3-BBD4-BBA2B9FD8594}">
      <dsp:nvSpPr>
        <dsp:cNvPr id="0" name=""/>
        <dsp:cNvSpPr/>
      </dsp:nvSpPr>
      <dsp:spPr>
        <a:xfrm rot="10800000">
          <a:off x="0" y="794"/>
          <a:ext cx="7769225" cy="1708377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smtClean="0"/>
            <a:t>Cây tìm kiếm m-nhánh</a:t>
          </a:r>
          <a:endParaRPr lang="en-US" sz="4000" kern="1200"/>
        </a:p>
      </dsp:txBody>
      <dsp:txXfrm rot="10800000">
        <a:off x="0" y="794"/>
        <a:ext cx="7769225" cy="17083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©FIT-HCMUS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9BB9B-A112-427B-BCEA-6D695DFCE038}" type="slidenum">
              <a:rPr lang="vi-VN" smtClean="0"/>
              <a:pPr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0488E-7C4C-4E56-A4C8-20FE1EB5A663}" type="datetimeFigureOut">
              <a:rPr lang="en-US" smtClean="0"/>
              <a:pPr/>
              <a:t>5/23/2011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D252A-E143-4D15-ACB1-BD05749CEB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ndex_card" TargetMode="External"/><Relationship Id="rId13" Type="http://schemas.openxmlformats.org/officeDocument/2006/relationships/hyperlink" Target="http://en.wikipedia.org/wiki/Subject_indexing" TargetMode="External"/><Relationship Id="rId3" Type="http://schemas.openxmlformats.org/officeDocument/2006/relationships/hyperlink" Target="http://en.wikipedia.org/wiki/Bibliographic_index" TargetMode="External"/><Relationship Id="rId7" Type="http://schemas.openxmlformats.org/officeDocument/2006/relationships/hyperlink" Target="http://en.wikipedia.org/wiki/Index_(publishing)" TargetMode="External"/><Relationship Id="rId12" Type="http://schemas.openxmlformats.org/officeDocument/2006/relationships/hyperlink" Target="http://en.wikipedia.org/wiki/Webserver_directory_index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List_of_academic_disciplines" TargetMode="External"/><Relationship Id="rId11" Type="http://schemas.openxmlformats.org/officeDocument/2006/relationships/hyperlink" Target="http://en.wikipedia.org/wiki/Index_(search_engine)" TargetMode="External"/><Relationship Id="rId5" Type="http://schemas.openxmlformats.org/officeDocument/2006/relationships/hyperlink" Target="http://en.wikipedia.org/wiki/Periodical_publication" TargetMode="External"/><Relationship Id="rId15" Type="http://schemas.openxmlformats.org/officeDocument/2006/relationships/hyperlink" Target="http://en.wikipedia.org/wiki/Indexed_color" TargetMode="External"/><Relationship Id="rId10" Type="http://schemas.openxmlformats.org/officeDocument/2006/relationships/hyperlink" Target="http://en.wikipedia.org/wiki/Index_(information_technology)" TargetMode="External"/><Relationship Id="rId4" Type="http://schemas.openxmlformats.org/officeDocument/2006/relationships/hyperlink" Target="http://en.wikipedia.org/wiki/Printing" TargetMode="External"/><Relationship Id="rId9" Type="http://schemas.openxmlformats.org/officeDocument/2006/relationships/hyperlink" Target="http://en.wikipedia.org/wiki/Index_(database)" TargetMode="External"/><Relationship Id="rId14" Type="http://schemas.openxmlformats.org/officeDocument/2006/relationships/hyperlink" Target="http://en.wikipedia.org/wiki/BitTorrent_index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D252A-E143-4D15-ACB1-BD05749CEB5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D252A-E143-4D15-ACB1-BD05749CEB5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Chỉ</a:t>
            </a:r>
            <a:r>
              <a:rPr lang="en-US" baseline="0" smtClean="0"/>
              <a:t> mục trong thư viện</a:t>
            </a:r>
          </a:p>
          <a:p>
            <a:r>
              <a:rPr lang="en-US" baseline="0" smtClean="0"/>
              <a:t>Chỉ mục trong quyển sách</a:t>
            </a:r>
          </a:p>
          <a:p>
            <a:r>
              <a:rPr lang="en-US" baseline="0" smtClean="0"/>
              <a:t>Wikipedia:</a:t>
            </a:r>
          </a:p>
          <a:p>
            <a:r>
              <a:rPr lang="en-US" smtClean="0">
                <a:hlinkClick r:id="rId3" action="ppaction://hlinkfile" tooltip="Bibliographic index"/>
              </a:rPr>
              <a:t>Bibliographic index</a:t>
            </a:r>
            <a:r>
              <a:rPr lang="en-US" smtClean="0"/>
              <a:t>, a regularly updated </a:t>
            </a:r>
            <a:r>
              <a:rPr lang="en-US" smtClean="0">
                <a:hlinkClick r:id="rId4" action="ppaction://hlinkfile" tooltip="Printing"/>
              </a:rPr>
              <a:t>print</a:t>
            </a:r>
            <a:r>
              <a:rPr lang="en-US" smtClean="0"/>
              <a:t> </a:t>
            </a:r>
            <a:r>
              <a:rPr lang="en-US" smtClean="0">
                <a:hlinkClick r:id="rId5" action="ppaction://hlinkfile" tooltip="Periodical publication"/>
              </a:rPr>
              <a:t>periodical publication</a:t>
            </a:r>
            <a:r>
              <a:rPr lang="en-US" smtClean="0"/>
              <a:t> that lists articles, books, and/or other information items, usually within a particular </a:t>
            </a:r>
            <a:r>
              <a:rPr lang="en-US" smtClean="0">
                <a:hlinkClick r:id="rId6" action="ppaction://hlinkfile" tooltip="List of academic disciplines"/>
              </a:rPr>
              <a:t>discipline</a:t>
            </a:r>
            <a:r>
              <a:rPr lang="en-US" smtClean="0"/>
              <a:t>.</a:t>
            </a:r>
          </a:p>
          <a:p>
            <a:r>
              <a:rPr lang="en-US" smtClean="0">
                <a:hlinkClick r:id="rId7" action="ppaction://hlinkfile" tooltip="Index (publishing)"/>
              </a:rPr>
              <a:t>Index (publishing)</a:t>
            </a:r>
            <a:r>
              <a:rPr lang="en-US" smtClean="0"/>
              <a:t>, a detailed list, usually arranged alphabetically, of the specific information in a publication</a:t>
            </a:r>
          </a:p>
          <a:p>
            <a:r>
              <a:rPr lang="en-US" smtClean="0">
                <a:hlinkClick r:id="rId8" action="ppaction://hlinkfile" tooltip="Index card"/>
              </a:rPr>
              <a:t>Index cards</a:t>
            </a:r>
            <a:r>
              <a:rPr lang="en-US" smtClean="0"/>
              <a:t> in a rolodex or old library card catalog, early and mid 20th century technologies for maintaining such lists</a:t>
            </a:r>
          </a:p>
          <a:p>
            <a:r>
              <a:rPr lang="en-US" smtClean="0">
                <a:hlinkClick r:id="rId9" action="ppaction://hlinkfile" tooltip="Index (database)"/>
              </a:rPr>
              <a:t>Index (database)</a:t>
            </a:r>
            <a:r>
              <a:rPr lang="en-US" smtClean="0"/>
              <a:t>, a feature in a computerized database which allows quick access to the rows in a table</a:t>
            </a:r>
          </a:p>
          <a:p>
            <a:r>
              <a:rPr lang="en-US" smtClean="0">
                <a:hlinkClick r:id="rId10" action="ppaction://hlinkfile" tooltip="Index (information technology)"/>
              </a:rPr>
              <a:t>Index (information technology)</a:t>
            </a:r>
            <a:r>
              <a:rPr lang="en-US" smtClean="0"/>
              <a:t>, either an integer which identifies an array element, or a data structure which enables fast lookup</a:t>
            </a:r>
          </a:p>
          <a:p>
            <a:r>
              <a:rPr lang="en-US" smtClean="0">
                <a:hlinkClick r:id="rId11" action="ppaction://hlinkfile" tooltip="Index (search engine)"/>
              </a:rPr>
              <a:t>Index (search engine)</a:t>
            </a:r>
            <a:r>
              <a:rPr lang="en-US" smtClean="0"/>
              <a:t>, for supporting information retrieval in search engines</a:t>
            </a:r>
          </a:p>
          <a:p>
            <a:r>
              <a:rPr lang="en-US" smtClean="0">
                <a:hlinkClick r:id="rId12" action="ppaction://hlinkfile" tooltip="Webserver directory index"/>
              </a:rPr>
              <a:t>Webserver directory index</a:t>
            </a:r>
            <a:r>
              <a:rPr lang="en-US" smtClean="0"/>
              <a:t>, a default or index web page in a directory on a web server, such as index.html</a:t>
            </a:r>
          </a:p>
          <a:p>
            <a:r>
              <a:rPr lang="en-US" smtClean="0">
                <a:hlinkClick r:id="rId13" action="ppaction://hlinkfile" tooltip="Subject indexing"/>
              </a:rPr>
              <a:t>Subject indexing</a:t>
            </a:r>
            <a:r>
              <a:rPr lang="en-US" smtClean="0"/>
              <a:t>, describing the content of a document by keywords</a:t>
            </a:r>
          </a:p>
          <a:p>
            <a:r>
              <a:rPr lang="en-US" smtClean="0">
                <a:hlinkClick r:id="rId14" action="ppaction://hlinkfile" tooltip="BitTorrent index"/>
              </a:rPr>
              <a:t>BitTorrent index</a:t>
            </a:r>
            <a:r>
              <a:rPr lang="en-US" smtClean="0"/>
              <a:t>, a list of .torrent files available for searches</a:t>
            </a:r>
          </a:p>
          <a:p>
            <a:r>
              <a:rPr lang="en-US" smtClean="0">
                <a:hlinkClick r:id="rId15" action="ppaction://hlinkfile" tooltip="Indexed color"/>
              </a:rPr>
              <a:t>Indexed color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D252A-E143-4D15-ACB1-BD05749CEB51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Quick access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D252A-E143-4D15-ACB1-BD05749CEB51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3429000"/>
            <a:ext cx="6477000" cy="1828800"/>
          </a:xfrm>
        </p:spPr>
        <p:txBody>
          <a:bodyPr anchor="b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4000" b="1" cap="all" spc="0" baseline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8B7C7ADE-C4D1-41CC-88D1-9443229674BE}" type="datetime1">
              <a:rPr lang="en-US" smtClean="0"/>
              <a:t>5/23/2011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Cấu trúc dữ liệu và giải thuật – HCMUS 2011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80B4C7-B03D-4C37-A2FB-87FA4BB6C6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295400" y="1676400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b="1" cap="none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erdana" pitchFamily="34" charset="0"/>
              </a:rPr>
              <a:t>Cấu</a:t>
            </a:r>
            <a:r>
              <a:rPr lang="en-US" sz="3200" b="1" cap="none" spc="50" baseline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erdana" pitchFamily="34" charset="0"/>
              </a:rPr>
              <a:t> trúc dữ liệu và giải thuật</a:t>
            </a:r>
            <a:endParaRPr lang="en-US" sz="3200" b="1" cap="none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erdana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AF45-86CD-4585-91A9-1E9F098FA9AB}" type="datetime1">
              <a:rPr lang="en-US" smtClean="0"/>
              <a:t>5/23/2011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Cấu trúc dữ liệu và giải thuật – HCMUS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B4C7-B03D-4C37-A2FB-87FA4BB6C6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64FC464-45F2-4F1F-A5B4-1C1420876896}" type="datetime1">
              <a:rPr lang="en-US" smtClean="0"/>
              <a:t>5/23/2011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Cấu trúc dữ liệu và giải thuật – HCMUS 2011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E80B4C7-B03D-4C37-A2FB-87FA4BB6C6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latin typeface="Verdana" pitchFamily="34" charset="0"/>
              </a:defRPr>
            </a:lvl1pPr>
          </a:lstStyle>
          <a:p>
            <a:r>
              <a:rPr lang="en-US" smtClean="0"/>
              <a:t>Cấu trúc dữ liệu và giải thuật – HCMUS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E80B4C7-B03D-4C37-A2FB-87FA4BB6C6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buFont typeface="Wingdings" pitchFamily="2" charset="2"/>
              <a:buChar char=""/>
              <a:defRPr>
                <a:latin typeface="Arial" pitchFamily="34" charset="0"/>
                <a:cs typeface="Arial" pitchFamily="34" charset="0"/>
              </a:defRPr>
            </a:lvl1pPr>
            <a:lvl2pPr>
              <a:defRPr sz="2600">
                <a:latin typeface="Times New Roman" pitchFamily="18" charset="0"/>
                <a:cs typeface="Times New Roman" pitchFamily="18" charset="0"/>
              </a:defRPr>
            </a:lvl2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00D0F-9C28-4227-9A20-854CAC139B77}" type="datetime1">
              <a:rPr lang="en-US" smtClean="0"/>
              <a:t>5/23/2011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19200"/>
            <a:ext cx="1295400" cy="1371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19200"/>
            <a:ext cx="7772400" cy="1371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19200"/>
            <a:ext cx="7620000" cy="1371600"/>
          </a:xfrm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l">
              <a:buNone/>
              <a:defRPr sz="40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DDBE3-E085-42FB-8640-6D3716588B75}" type="datetime1">
              <a:rPr lang="en-US" smtClean="0"/>
              <a:t>5/23/2011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Cấu trúc dữ liệu và giải thuật – HCMUS 2011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4680DDE-87C4-46D4-93DD-BEC35B5F0C79}" type="datetime1">
              <a:rPr lang="en-US" smtClean="0"/>
              <a:t>5/23/2011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E80B4C7-B03D-4C37-A2FB-87FA4BB6C6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Cấu trúc dữ liệu và giải thuật – HCMUS 2011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31F1F87-3DE2-44E9-A564-B2EB3D6358D3}" type="datetime1">
              <a:rPr lang="en-US" smtClean="0"/>
              <a:t>5/23/2011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E80B4C7-B03D-4C37-A2FB-87FA4BB6C6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Cấu trúc dữ liệu và giải thuật – HCMUS 2011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BF87-E011-492D-BFA4-DCC93E776EDC}" type="datetime1">
              <a:rPr lang="en-US" smtClean="0"/>
              <a:t>5/23/2011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và giải thuật – HCMUS 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E80B4C7-B03D-4C37-A2FB-87FA4BB6C6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0401-85A4-408A-BF44-F602306A1AC0}" type="datetime1">
              <a:rPr lang="en-US" smtClean="0"/>
              <a:t>5/23/2011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Cấu trúc dữ liệu và giải thuật – HCMUS 2011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80B4C7-B03D-4C37-A2FB-87FA4BB6C6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2C8D-14BC-4F13-8532-EC5D85B14F02}" type="datetime1">
              <a:rPr lang="en-US" smtClean="0"/>
              <a:t>5/23/2011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Cấu trúc dữ liệu và giải thuật – HCMUS 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E80B4C7-B03D-4C37-A2FB-87FA4BB6C6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B4D8190-CF0A-444C-93E6-2CD73DBCF52B}" type="datetime1">
              <a:rPr lang="en-US" smtClean="0"/>
              <a:t>5/23/2011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5E80B4C7-B03D-4C37-A2FB-87FA4BB6C6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Cấu trúc dữ liệu và giải thuật – HCMUS 2011</a:t>
            </a:r>
            <a:endParaRPr lang="en-US"/>
          </a:p>
        </p:txBody>
      </p:sp>
      <p:pic>
        <p:nvPicPr>
          <p:cNvPr id="16" name="Picture 15" descr="Computer_data_180_144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600200" y="0"/>
            <a:ext cx="7543800" cy="440054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76ADBC7-C388-4BAB-819B-85F1531C1A0E}" type="datetime1">
              <a:rPr lang="en-US" smtClean="0"/>
              <a:t>5/23/2011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Cấu trúc dữ liệu và giải thuật – HCMUS 2011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E80B4C7-B03D-4C37-A2FB-87FA4BB6C6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600" b="1" kern="1200" cap="none" spc="0">
          <a:ln w="10541" cmpd="sng">
            <a:solidFill>
              <a:schemeClr val="accent1">
                <a:shade val="88000"/>
                <a:satMod val="110000"/>
              </a:schemeClr>
            </a:solidFill>
            <a:prstDash val="solid"/>
          </a:ln>
          <a:gradFill>
            <a:gsLst>
              <a:gs pos="0">
                <a:schemeClr val="accent1">
                  <a:tint val="40000"/>
                  <a:satMod val="250000"/>
                </a:schemeClr>
              </a:gs>
              <a:gs pos="9000">
                <a:schemeClr val="accent1">
                  <a:tint val="52000"/>
                  <a:satMod val="300000"/>
                </a:schemeClr>
              </a:gs>
              <a:gs pos="50000">
                <a:schemeClr val="accent1">
                  <a:shade val="20000"/>
                  <a:satMod val="300000"/>
                </a:schemeClr>
              </a:gs>
              <a:gs pos="79000">
                <a:schemeClr val="accent1">
                  <a:tint val="52000"/>
                  <a:satMod val="300000"/>
                </a:schemeClr>
              </a:gs>
              <a:gs pos="100000">
                <a:schemeClr val="accent1">
                  <a:tint val="40000"/>
                  <a:satMod val="250000"/>
                </a:schemeClr>
              </a:gs>
            </a:gsLst>
            <a:lin ang="5400000"/>
          </a:gradFill>
          <a:effectLst/>
          <a:latin typeface="Arial" pitchFamily="34" charset="0"/>
          <a:ea typeface="+mj-ea"/>
          <a:cs typeface="Arial" pitchFamily="34" charset="0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800" kern="1200">
          <a:solidFill>
            <a:srgbClr val="0070C0"/>
          </a:solidFill>
          <a:latin typeface="Tahoma" pitchFamily="34" charset="0"/>
          <a:ea typeface="+mn-ea"/>
          <a:cs typeface="Tahoma" pitchFamily="34" charset="0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400" kern="1200">
          <a:solidFill>
            <a:schemeClr val="accent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B-Cây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smtClean="0"/>
              <a:t>Giảng viên: </a:t>
            </a:r>
          </a:p>
          <a:p>
            <a:r>
              <a:rPr lang="en-US" sz="1800" smtClean="0"/>
              <a:t>Văn Chí Nam – Nguyễn Thị Hồng Nhung – Đặng Nguyễn Đức Tiến</a:t>
            </a: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Thêm phần tử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>
                <a:latin typeface="Verdana" pitchFamily="34" charset="0"/>
              </a:rPr>
              <a:t>Cấu trúc dữ liệu và giải thuật – HCMUS 2011</a:t>
            </a:r>
            <a:endParaRPr lang="en-US">
              <a:latin typeface="Verdan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429000" y="2133600"/>
          <a:ext cx="2057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25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19200" y="3276600"/>
          <a:ext cx="2057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14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038600" y="3276600"/>
          <a:ext cx="10287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20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096000" y="3276600"/>
          <a:ext cx="2057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42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752600" y="4419600"/>
          <a:ext cx="10287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11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924800" y="4419600"/>
          <a:ext cx="10287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49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486400" y="4419600"/>
          <a:ext cx="10287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28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 rot="10800000" flipV="1">
            <a:off x="2238376" y="2514600"/>
            <a:ext cx="1190625" cy="762000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4063279" y="2891703"/>
            <a:ext cx="785379" cy="3464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486400" y="2514600"/>
            <a:ext cx="1600200" cy="762000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1843088" y="4010306"/>
            <a:ext cx="804582" cy="14007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5624516" y="3929064"/>
            <a:ext cx="809621" cy="171449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6200000" flipH="1">
            <a:off x="7943850" y="3829049"/>
            <a:ext cx="790575" cy="390525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76600" y="54102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Thêm vào giá trị </a:t>
            </a:r>
            <a:r>
              <a:rPr lang="en-US" b="1" smtClean="0">
                <a:solidFill>
                  <a:srgbClr val="FF0000"/>
                </a:solidFill>
              </a:rPr>
              <a:t>37</a:t>
            </a:r>
            <a:endParaRPr lang="en-US" b="1">
              <a:solidFill>
                <a:srgbClr val="FF0000"/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6705600" y="4419600"/>
          <a:ext cx="10287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FF00"/>
                          </a:solidFill>
                        </a:rPr>
                        <a:t>37</a:t>
                      </a:r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 rot="16200000" flipH="1">
            <a:off x="6723023" y="4020189"/>
            <a:ext cx="785379" cy="3464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Xóa phần tử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Cấu trúc dữ liệu và giải thuật – HCMUS 2011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Tương tự cây nhị phân tìm kiếm</a:t>
            </a:r>
          </a:p>
          <a:p>
            <a:pPr lvl="1"/>
            <a:r>
              <a:rPr lang="en-US" smtClean="0"/>
              <a:t>Tìm vị trí của phần tử X cần xóa.</a:t>
            </a:r>
          </a:p>
          <a:p>
            <a:pPr lvl="1"/>
            <a:r>
              <a:rPr lang="en-US" smtClean="0"/>
              <a:t>Nếu X nằm giữa hai cây con rỗng thì xóa X.</a:t>
            </a:r>
          </a:p>
          <a:p>
            <a:pPr lvl="1"/>
            <a:r>
              <a:rPr lang="en-US" smtClean="0"/>
              <a:t>Nếu X có cây con, thay thế X bằng:</a:t>
            </a:r>
          </a:p>
          <a:p>
            <a:pPr lvl="2"/>
            <a:r>
              <a:rPr lang="en-US" smtClean="0"/>
              <a:t>Phần tử lớn nhất bên cây con trái của X hoặc</a:t>
            </a:r>
          </a:p>
          <a:p>
            <a:pPr lvl="2"/>
            <a:r>
              <a:rPr lang="en-US" smtClean="0"/>
              <a:t>Phần tử nhỏ nhất bên cây con phải của X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Xóa phần tử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>
                <a:latin typeface="Verdana" pitchFamily="34" charset="0"/>
              </a:rPr>
              <a:t>Cấu trúc dữ liệu và giải thuật – HCMUS 2011</a:t>
            </a:r>
            <a:endParaRPr lang="en-US">
              <a:latin typeface="Verdan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429000" y="2133600"/>
          <a:ext cx="2057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25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19200" y="3276600"/>
          <a:ext cx="2057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14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038600" y="3276600"/>
          <a:ext cx="10287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20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096000" y="3276600"/>
          <a:ext cx="2057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42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752600" y="4419600"/>
          <a:ext cx="10287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11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924800" y="4419600"/>
          <a:ext cx="10287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49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486400" y="4419600"/>
          <a:ext cx="10287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28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 rot="10800000" flipV="1">
            <a:off x="2238376" y="2514600"/>
            <a:ext cx="1190625" cy="762000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4063279" y="2891703"/>
            <a:ext cx="785379" cy="3464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86400" y="2514600"/>
            <a:ext cx="1600200" cy="762000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1843088" y="4010306"/>
            <a:ext cx="804582" cy="14007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5624516" y="3929064"/>
            <a:ext cx="809621" cy="171449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6200000" flipH="1">
            <a:off x="7943850" y="3829049"/>
            <a:ext cx="790575" cy="390525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76600" y="54102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Xóa giá trị </a:t>
            </a:r>
            <a:r>
              <a:rPr lang="en-US" b="1" smtClean="0">
                <a:solidFill>
                  <a:srgbClr val="FF0000"/>
                </a:solidFill>
              </a:rPr>
              <a:t>20</a:t>
            </a:r>
            <a:endParaRPr 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Xóa phần tử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>
                <a:latin typeface="Verdana" pitchFamily="34" charset="0"/>
              </a:rPr>
              <a:t>Cấu trúc dữ liệu và giải thuật – HCMUS 2011</a:t>
            </a:r>
            <a:endParaRPr lang="en-US">
              <a:latin typeface="Verdan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429000" y="2133600"/>
          <a:ext cx="2057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25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19200" y="3276600"/>
          <a:ext cx="2057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14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096000" y="3276600"/>
          <a:ext cx="2057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42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752600" y="4419600"/>
          <a:ext cx="10287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11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924800" y="4419600"/>
          <a:ext cx="10287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49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486400" y="4419600"/>
          <a:ext cx="10287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28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 rot="10800000" flipV="1">
            <a:off x="2238376" y="2514600"/>
            <a:ext cx="1190625" cy="762000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86400" y="2514600"/>
            <a:ext cx="1600200" cy="762000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1843088" y="4010306"/>
            <a:ext cx="804582" cy="14007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5624516" y="3929064"/>
            <a:ext cx="809621" cy="171449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6200000" flipH="1">
            <a:off x="7943850" y="3829049"/>
            <a:ext cx="790575" cy="390525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76600" y="54102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Xóa giá trị </a:t>
            </a:r>
            <a:r>
              <a:rPr lang="en-US" b="1" smtClean="0">
                <a:solidFill>
                  <a:srgbClr val="FF0000"/>
                </a:solidFill>
              </a:rPr>
              <a:t>25</a:t>
            </a:r>
            <a:endParaRPr 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Xóa phần tử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>
                <a:latin typeface="Verdana" pitchFamily="34" charset="0"/>
              </a:rPr>
              <a:t>Cấu trúc dữ liệu và giải thuật – HCMUS 2011</a:t>
            </a:r>
            <a:endParaRPr lang="en-US">
              <a:latin typeface="Verdan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429000" y="2133600"/>
          <a:ext cx="2057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FF00"/>
                          </a:solidFill>
                        </a:rPr>
                        <a:t>28</a:t>
                      </a:r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19200" y="3276600"/>
          <a:ext cx="2057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14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096000" y="3276600"/>
          <a:ext cx="2057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42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752600" y="4419600"/>
          <a:ext cx="10287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11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924800" y="4419600"/>
          <a:ext cx="10287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49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486400" y="4419600"/>
          <a:ext cx="10287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25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 rot="10800000" flipV="1">
            <a:off x="2238376" y="2514600"/>
            <a:ext cx="1190625" cy="762000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86400" y="2514600"/>
            <a:ext cx="1600200" cy="762000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1843088" y="4010306"/>
            <a:ext cx="804582" cy="14007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5624516" y="3929064"/>
            <a:ext cx="809621" cy="171449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6200000" flipH="1">
            <a:off x="7943850" y="3829049"/>
            <a:ext cx="790575" cy="390525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76600" y="54102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Xóa giá trị </a:t>
            </a:r>
            <a:r>
              <a:rPr lang="en-US" b="1" smtClean="0">
                <a:solidFill>
                  <a:srgbClr val="FF0000"/>
                </a:solidFill>
              </a:rPr>
              <a:t>25</a:t>
            </a:r>
            <a:endParaRPr 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Xóa phần tử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>
                <a:latin typeface="Verdana" pitchFamily="34" charset="0"/>
              </a:rPr>
              <a:t>Cấu trúc dữ liệu và giải thuật – HCMUS 2011</a:t>
            </a:r>
            <a:endParaRPr lang="en-US">
              <a:latin typeface="Verdan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429000" y="2133600"/>
          <a:ext cx="2057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FF00"/>
                          </a:solidFill>
                        </a:rPr>
                        <a:t>28</a:t>
                      </a:r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19200" y="3276600"/>
          <a:ext cx="2057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14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096000" y="3276600"/>
          <a:ext cx="2057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42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752600" y="4419600"/>
          <a:ext cx="10287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11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924800" y="4419600"/>
          <a:ext cx="10287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49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 rot="10800000" flipV="1">
            <a:off x="2238376" y="2514600"/>
            <a:ext cx="1190625" cy="762000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86400" y="2514600"/>
            <a:ext cx="1600200" cy="762000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1843088" y="4010306"/>
            <a:ext cx="804582" cy="14007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6200000" flipH="1">
            <a:off x="7943850" y="3829049"/>
            <a:ext cx="790575" cy="390525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76600" y="54102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Xóa giá trị </a:t>
            </a:r>
            <a:r>
              <a:rPr lang="en-US" b="1" smtClean="0">
                <a:solidFill>
                  <a:srgbClr val="FF0000"/>
                </a:solidFill>
              </a:rPr>
              <a:t>25</a:t>
            </a:r>
            <a:endParaRPr 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B-tree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B-Cây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vi-VN" smtClean="0"/>
              <a:t>Cấu trúc dữ liệu và giải thuật – HCMUS 2011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Định nghĩa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Cấu trúc dữ liệu và giải thuật – HCMUS 2011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B-cây bậc m là 1 cây tìm kiếm m-nhánh (m&gt;2) thỏa:</a:t>
            </a:r>
          </a:p>
          <a:p>
            <a:pPr lvl="1"/>
            <a:r>
              <a:rPr lang="en-US" smtClean="0"/>
              <a:t>Nút gốc có ít nhất 1 khóa</a:t>
            </a:r>
          </a:p>
          <a:p>
            <a:pPr lvl="1"/>
            <a:r>
              <a:rPr lang="en-US" smtClean="0"/>
              <a:t>Tất cả các cây con rỗng ở cùng một mức.</a:t>
            </a:r>
          </a:p>
          <a:p>
            <a:pPr lvl="1"/>
            <a:r>
              <a:rPr lang="en-US" smtClean="0"/>
              <a:t>Tất cả các node (trừ node gốc) có ít nhất</a:t>
            </a:r>
            <a:r>
              <a:rPr lang="en-US" b="1" smtClean="0"/>
              <a:t> </a:t>
            </a:r>
            <a:r>
              <a:rPr lang="en-US" b="1" smtClean="0">
                <a:sym typeface="Symbol"/>
              </a:rPr>
              <a:t>m/2 </a:t>
            </a:r>
            <a:r>
              <a:rPr lang="en-US" smtClean="0"/>
              <a:t>cây con (có ít nhất </a:t>
            </a:r>
            <a:r>
              <a:rPr lang="en-US" b="1" smtClean="0">
                <a:sym typeface="Symbol"/>
              </a:rPr>
              <a:t>m/2 -1 </a:t>
            </a:r>
            <a:r>
              <a:rPr lang="en-US" smtClean="0">
                <a:sym typeface="Symbol"/>
              </a:rPr>
              <a:t>khóa)</a:t>
            </a:r>
            <a:r>
              <a:rPr lang="en-US" smtClean="0"/>
              <a:t>.</a:t>
            </a:r>
          </a:p>
          <a:p>
            <a:pPr lvl="1"/>
            <a:endParaRPr lang="en-US" smtClean="0"/>
          </a:p>
          <a:p>
            <a:r>
              <a:rPr lang="en-US" smtClean="0"/>
              <a:t>Giá trị </a:t>
            </a:r>
            <a:r>
              <a:rPr lang="en-US" i="1" smtClean="0"/>
              <a:t>m</a:t>
            </a:r>
            <a:r>
              <a:rPr lang="en-US" smtClean="0"/>
              <a:t> thường là lẻ.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>
                <a:latin typeface="Verdana" pitchFamily="34" charset="0"/>
              </a:rPr>
              <a:t>Cấu trúc dữ liệu và giải thuật – HCMUS 2011</a:t>
            </a:r>
            <a:endParaRPr lang="en-US">
              <a:latin typeface="Verdan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5" name="Group 143"/>
          <p:cNvGrpSpPr>
            <a:grpSpLocks/>
          </p:cNvGrpSpPr>
          <p:nvPr/>
        </p:nvGrpSpPr>
        <p:grpSpPr bwMode="auto">
          <a:xfrm>
            <a:off x="3810000" y="3910013"/>
            <a:ext cx="2384425" cy="366712"/>
            <a:chOff x="2400" y="2415"/>
            <a:chExt cx="1502" cy="231"/>
          </a:xfrm>
        </p:grpSpPr>
        <p:grpSp>
          <p:nvGrpSpPr>
            <p:cNvPr id="6" name="Group 139"/>
            <p:cNvGrpSpPr>
              <a:grpSpLocks/>
            </p:cNvGrpSpPr>
            <p:nvPr/>
          </p:nvGrpSpPr>
          <p:grpSpPr bwMode="auto">
            <a:xfrm>
              <a:off x="3305" y="2415"/>
              <a:ext cx="302" cy="225"/>
              <a:chOff x="3305" y="2426"/>
              <a:chExt cx="302" cy="225"/>
            </a:xfrm>
          </p:grpSpPr>
          <p:sp>
            <p:nvSpPr>
              <p:cNvPr id="20" name="Text Box 128"/>
              <p:cNvSpPr txBox="1">
                <a:spLocks noChangeArrowheads="1"/>
              </p:cNvSpPr>
              <p:nvPr/>
            </p:nvSpPr>
            <p:spPr bwMode="auto">
              <a:xfrm flipV="1">
                <a:off x="3305" y="2426"/>
                <a:ext cx="302" cy="2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sz="1600">
                  <a:latin typeface="Times New Roman" pitchFamily="18" charset="0"/>
                </a:endParaRPr>
              </a:p>
              <a:p>
                <a:pPr eaLnBrk="0" hangingPunct="0"/>
                <a:endParaRPr lang="en-US" sz="1600">
                  <a:latin typeface="Times New Roman" pitchFamily="18" charset="0"/>
                </a:endParaRPr>
              </a:p>
            </p:txBody>
          </p:sp>
          <p:sp>
            <p:nvSpPr>
              <p:cNvPr id="21" name="Line 129"/>
              <p:cNvSpPr>
                <a:spLocks noChangeShapeType="1"/>
              </p:cNvSpPr>
              <p:nvPr/>
            </p:nvSpPr>
            <p:spPr bwMode="auto">
              <a:xfrm flipH="1">
                <a:off x="3305" y="2426"/>
                <a:ext cx="302" cy="2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140"/>
            <p:cNvGrpSpPr>
              <a:grpSpLocks/>
            </p:cNvGrpSpPr>
            <p:nvPr/>
          </p:nvGrpSpPr>
          <p:grpSpPr bwMode="auto">
            <a:xfrm>
              <a:off x="2997" y="2415"/>
              <a:ext cx="308" cy="231"/>
              <a:chOff x="2997" y="2426"/>
              <a:chExt cx="308" cy="231"/>
            </a:xfrm>
          </p:grpSpPr>
          <p:sp>
            <p:nvSpPr>
              <p:cNvPr id="18" name="Text Box 127"/>
              <p:cNvSpPr txBox="1">
                <a:spLocks noChangeArrowheads="1"/>
              </p:cNvSpPr>
              <p:nvPr/>
            </p:nvSpPr>
            <p:spPr bwMode="auto">
              <a:xfrm flipV="1">
                <a:off x="3004" y="2426"/>
                <a:ext cx="301" cy="2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sz="1600">
                  <a:latin typeface="Times New Roman" pitchFamily="18" charset="0"/>
                </a:endParaRPr>
              </a:p>
              <a:p>
                <a:pPr eaLnBrk="0" hangingPunct="0"/>
                <a:endParaRPr lang="en-US" sz="1600">
                  <a:latin typeface="Times New Roman" pitchFamily="18" charset="0"/>
                </a:endParaRPr>
              </a:p>
            </p:txBody>
          </p:sp>
          <p:sp>
            <p:nvSpPr>
              <p:cNvPr id="19" name="Line 130"/>
              <p:cNvSpPr>
                <a:spLocks noChangeShapeType="1"/>
              </p:cNvSpPr>
              <p:nvPr/>
            </p:nvSpPr>
            <p:spPr bwMode="auto">
              <a:xfrm flipH="1">
                <a:off x="2997" y="2432"/>
                <a:ext cx="302" cy="2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" name="Group 141"/>
            <p:cNvGrpSpPr>
              <a:grpSpLocks/>
            </p:cNvGrpSpPr>
            <p:nvPr/>
          </p:nvGrpSpPr>
          <p:grpSpPr bwMode="auto">
            <a:xfrm>
              <a:off x="2702" y="2415"/>
              <a:ext cx="309" cy="231"/>
              <a:chOff x="2702" y="2426"/>
              <a:chExt cx="309" cy="231"/>
            </a:xfrm>
          </p:grpSpPr>
          <p:sp>
            <p:nvSpPr>
              <p:cNvPr id="16" name="Text Box 126"/>
              <p:cNvSpPr txBox="1">
                <a:spLocks noChangeArrowheads="1"/>
              </p:cNvSpPr>
              <p:nvPr/>
            </p:nvSpPr>
            <p:spPr bwMode="auto">
              <a:xfrm flipV="1">
                <a:off x="2702" y="2426"/>
                <a:ext cx="302" cy="2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sz="1600">
                  <a:latin typeface="Times New Roman" pitchFamily="18" charset="0"/>
                </a:endParaRPr>
              </a:p>
              <a:p>
                <a:pPr eaLnBrk="0" hangingPunct="0"/>
                <a:endParaRPr lang="en-US" sz="1600">
                  <a:latin typeface="Times New Roman" pitchFamily="18" charset="0"/>
                </a:endParaRPr>
              </a:p>
            </p:txBody>
          </p:sp>
          <p:sp>
            <p:nvSpPr>
              <p:cNvPr id="17" name="Line 131"/>
              <p:cNvSpPr>
                <a:spLocks noChangeShapeType="1"/>
              </p:cNvSpPr>
              <p:nvPr/>
            </p:nvSpPr>
            <p:spPr bwMode="auto">
              <a:xfrm flipH="1">
                <a:off x="2709" y="2432"/>
                <a:ext cx="302" cy="2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142"/>
            <p:cNvGrpSpPr>
              <a:grpSpLocks/>
            </p:cNvGrpSpPr>
            <p:nvPr/>
          </p:nvGrpSpPr>
          <p:grpSpPr bwMode="auto">
            <a:xfrm>
              <a:off x="2400" y="2415"/>
              <a:ext cx="323" cy="231"/>
              <a:chOff x="2400" y="2426"/>
              <a:chExt cx="323" cy="231"/>
            </a:xfrm>
          </p:grpSpPr>
          <p:sp>
            <p:nvSpPr>
              <p:cNvPr id="14" name="Text Box 125"/>
              <p:cNvSpPr txBox="1">
                <a:spLocks noChangeArrowheads="1"/>
              </p:cNvSpPr>
              <p:nvPr/>
            </p:nvSpPr>
            <p:spPr bwMode="auto">
              <a:xfrm flipV="1">
                <a:off x="2400" y="2426"/>
                <a:ext cx="302" cy="2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sz="1600">
                  <a:latin typeface="Times New Roman" pitchFamily="18" charset="0"/>
                </a:endParaRPr>
              </a:p>
              <a:p>
                <a:pPr eaLnBrk="0" hangingPunct="0"/>
                <a:endParaRPr lang="en-US" sz="1600">
                  <a:latin typeface="Times New Roman" pitchFamily="18" charset="0"/>
                </a:endParaRPr>
              </a:p>
            </p:txBody>
          </p:sp>
          <p:sp>
            <p:nvSpPr>
              <p:cNvPr id="15" name="Line 132"/>
              <p:cNvSpPr>
                <a:spLocks noChangeShapeType="1"/>
              </p:cNvSpPr>
              <p:nvPr/>
            </p:nvSpPr>
            <p:spPr bwMode="auto">
              <a:xfrm flipH="1">
                <a:off x="2421" y="2432"/>
                <a:ext cx="302" cy="2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138"/>
            <p:cNvGrpSpPr>
              <a:grpSpLocks/>
            </p:cNvGrpSpPr>
            <p:nvPr/>
          </p:nvGrpSpPr>
          <p:grpSpPr bwMode="auto">
            <a:xfrm>
              <a:off x="3600" y="2415"/>
              <a:ext cx="302" cy="225"/>
              <a:chOff x="3600" y="2415"/>
              <a:chExt cx="302" cy="225"/>
            </a:xfrm>
          </p:grpSpPr>
          <p:sp>
            <p:nvSpPr>
              <p:cNvPr id="12" name="Text Box 133"/>
              <p:cNvSpPr txBox="1">
                <a:spLocks noChangeArrowheads="1"/>
              </p:cNvSpPr>
              <p:nvPr/>
            </p:nvSpPr>
            <p:spPr bwMode="auto">
              <a:xfrm flipV="1">
                <a:off x="3600" y="2415"/>
                <a:ext cx="302" cy="2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sz="1600">
                  <a:latin typeface="Times New Roman" pitchFamily="18" charset="0"/>
                </a:endParaRPr>
              </a:p>
              <a:p>
                <a:pPr eaLnBrk="0" hangingPunct="0"/>
                <a:endParaRPr lang="en-US" sz="1600">
                  <a:latin typeface="Times New Roman" pitchFamily="18" charset="0"/>
                </a:endParaRPr>
              </a:p>
            </p:txBody>
          </p:sp>
          <p:sp>
            <p:nvSpPr>
              <p:cNvPr id="13" name="Line 134"/>
              <p:cNvSpPr>
                <a:spLocks noChangeShapeType="1"/>
              </p:cNvSpPr>
              <p:nvPr/>
            </p:nvSpPr>
            <p:spPr bwMode="auto">
              <a:xfrm flipH="1">
                <a:off x="3600" y="2415"/>
                <a:ext cx="302" cy="2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2" name="Line 137"/>
          <p:cNvSpPr>
            <a:spLocks noChangeShapeType="1"/>
          </p:cNvSpPr>
          <p:nvPr/>
        </p:nvSpPr>
        <p:spPr bwMode="auto">
          <a:xfrm flipV="1">
            <a:off x="7924800" y="4038600"/>
            <a:ext cx="6096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136"/>
          <p:cNvSpPr>
            <a:spLocks noChangeShapeType="1"/>
          </p:cNvSpPr>
          <p:nvPr/>
        </p:nvSpPr>
        <p:spPr bwMode="auto">
          <a:xfrm flipV="1">
            <a:off x="3810000" y="4038600"/>
            <a:ext cx="3733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3"/>
          <p:cNvSpPr>
            <a:spLocks noChangeShapeType="1"/>
          </p:cNvSpPr>
          <p:nvPr/>
        </p:nvSpPr>
        <p:spPr bwMode="auto">
          <a:xfrm flipH="1">
            <a:off x="1577975" y="2392363"/>
            <a:ext cx="1797050" cy="241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4"/>
          <p:cNvSpPr>
            <a:spLocks noChangeShapeType="1"/>
          </p:cNvSpPr>
          <p:nvPr/>
        </p:nvSpPr>
        <p:spPr bwMode="auto">
          <a:xfrm>
            <a:off x="3810000" y="2362200"/>
            <a:ext cx="3995738" cy="14938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5"/>
          <p:cNvSpPr>
            <a:spLocks noChangeShapeType="1"/>
          </p:cNvSpPr>
          <p:nvPr/>
        </p:nvSpPr>
        <p:spPr bwMode="auto">
          <a:xfrm>
            <a:off x="2098675" y="2908300"/>
            <a:ext cx="2854325" cy="901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6"/>
          <p:cNvSpPr>
            <a:spLocks noChangeShapeType="1"/>
          </p:cNvSpPr>
          <p:nvPr/>
        </p:nvSpPr>
        <p:spPr bwMode="auto">
          <a:xfrm>
            <a:off x="1828800" y="3048000"/>
            <a:ext cx="1143000" cy="838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Line 7"/>
          <p:cNvSpPr>
            <a:spLocks noChangeShapeType="1"/>
          </p:cNvSpPr>
          <p:nvPr/>
        </p:nvSpPr>
        <p:spPr bwMode="auto">
          <a:xfrm flipH="1">
            <a:off x="1219200" y="2894013"/>
            <a:ext cx="120650" cy="992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 flipH="1">
            <a:off x="5867400" y="4038600"/>
            <a:ext cx="2209800" cy="1371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 flipH="1">
            <a:off x="1828800" y="4038600"/>
            <a:ext cx="5334000" cy="1371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" name="Text Box 10"/>
          <p:cNvSpPr txBox="1">
            <a:spLocks noChangeArrowheads="1"/>
          </p:cNvSpPr>
          <p:nvPr/>
        </p:nvSpPr>
        <p:spPr bwMode="auto">
          <a:xfrm flipV="1">
            <a:off x="3135313" y="2187575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10800000"/>
          <a:lstStyle/>
          <a:p>
            <a:pPr eaLnBrk="0" hangingPunct="0"/>
            <a:endParaRPr lang="en-US" sz="1600">
              <a:latin typeface="Times New Roman" pitchFamily="18" charset="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 flipV="1">
            <a:off x="3613150" y="2187575"/>
            <a:ext cx="479425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10800000"/>
          <a:lstStyle/>
          <a:p>
            <a:pPr eaLnBrk="0" hangingPunct="0"/>
            <a:endParaRPr lang="en-US" sz="1600">
              <a:latin typeface="Times New Roman" pitchFamily="18" charset="0"/>
            </a:endParaRPr>
          </a:p>
        </p:txBody>
      </p:sp>
      <p:sp>
        <p:nvSpPr>
          <p:cNvPr id="33" name="Text Box 12"/>
          <p:cNvSpPr txBox="1">
            <a:spLocks noChangeArrowheads="1"/>
          </p:cNvSpPr>
          <p:nvPr/>
        </p:nvSpPr>
        <p:spPr bwMode="auto">
          <a:xfrm flipV="1">
            <a:off x="1577975" y="2687638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10800000"/>
          <a:lstStyle/>
          <a:p>
            <a:pPr eaLnBrk="0" hangingPunct="0"/>
            <a:endParaRPr lang="en-US" sz="1600">
              <a:latin typeface="Times New Roman" pitchFamily="18" charset="0"/>
            </a:endParaRPr>
          </a:p>
        </p:txBody>
      </p:sp>
      <p:sp>
        <p:nvSpPr>
          <p:cNvPr id="34" name="Text Box 13"/>
          <p:cNvSpPr txBox="1">
            <a:spLocks noChangeArrowheads="1"/>
          </p:cNvSpPr>
          <p:nvPr/>
        </p:nvSpPr>
        <p:spPr bwMode="auto">
          <a:xfrm flipV="1">
            <a:off x="1098550" y="2687638"/>
            <a:ext cx="479425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10800000"/>
          <a:lstStyle/>
          <a:p>
            <a:pPr eaLnBrk="0" hangingPunct="0"/>
            <a:endParaRPr lang="en-US" sz="1600">
              <a:latin typeface="Times New Roman" pitchFamily="18" charset="0"/>
            </a:endParaRPr>
          </a:p>
        </p:txBody>
      </p:sp>
      <p:sp>
        <p:nvSpPr>
          <p:cNvPr id="35" name="Text Box 14"/>
          <p:cNvSpPr txBox="1">
            <a:spLocks noChangeArrowheads="1"/>
          </p:cNvSpPr>
          <p:nvPr/>
        </p:nvSpPr>
        <p:spPr bwMode="auto">
          <a:xfrm flipV="1">
            <a:off x="2055813" y="2687638"/>
            <a:ext cx="481012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10800000"/>
          <a:lstStyle/>
          <a:p>
            <a:pPr eaLnBrk="0" hangingPunct="0"/>
            <a:endParaRPr lang="en-US" sz="1600">
              <a:latin typeface="Times New Roman" pitchFamily="18" charset="0"/>
            </a:endParaRPr>
          </a:p>
        </p:txBody>
      </p:sp>
      <p:sp>
        <p:nvSpPr>
          <p:cNvPr id="36" name="Text Box 27"/>
          <p:cNvSpPr txBox="1">
            <a:spLocks noChangeArrowheads="1"/>
          </p:cNvSpPr>
          <p:nvPr/>
        </p:nvSpPr>
        <p:spPr bwMode="auto">
          <a:xfrm flipV="1">
            <a:off x="6846888" y="3711575"/>
            <a:ext cx="479425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10800000"/>
          <a:lstStyle/>
          <a:p>
            <a:pPr eaLnBrk="0" hangingPunct="0"/>
            <a:endParaRPr lang="en-US" sz="1600">
              <a:latin typeface="Times New Roman" pitchFamily="18" charset="0"/>
            </a:endParaRPr>
          </a:p>
        </p:txBody>
      </p:sp>
      <p:sp>
        <p:nvSpPr>
          <p:cNvPr id="37" name="Text Box 28"/>
          <p:cNvSpPr txBox="1">
            <a:spLocks noChangeArrowheads="1"/>
          </p:cNvSpPr>
          <p:nvPr/>
        </p:nvSpPr>
        <p:spPr bwMode="auto">
          <a:xfrm flipV="1">
            <a:off x="7326313" y="3711575"/>
            <a:ext cx="477837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10800000"/>
          <a:lstStyle/>
          <a:p>
            <a:pPr eaLnBrk="0" hangingPunct="0"/>
            <a:endParaRPr lang="en-US" sz="1600">
              <a:latin typeface="Times New Roman" pitchFamily="18" charset="0"/>
            </a:endParaRPr>
          </a:p>
        </p:txBody>
      </p:sp>
      <p:sp>
        <p:nvSpPr>
          <p:cNvPr id="38" name="Text Box 29"/>
          <p:cNvSpPr txBox="1">
            <a:spLocks noChangeArrowheads="1"/>
          </p:cNvSpPr>
          <p:nvPr/>
        </p:nvSpPr>
        <p:spPr bwMode="auto">
          <a:xfrm flipV="1">
            <a:off x="7804150" y="3711575"/>
            <a:ext cx="479425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10800000"/>
          <a:lstStyle/>
          <a:p>
            <a:pPr eaLnBrk="0" hangingPunct="0"/>
            <a:endParaRPr lang="en-US" sz="1600">
              <a:latin typeface="Times New Roman" pitchFamily="18" charset="0"/>
            </a:endParaRPr>
          </a:p>
        </p:txBody>
      </p:sp>
      <p:sp>
        <p:nvSpPr>
          <p:cNvPr id="39" name="Text Box 30"/>
          <p:cNvSpPr txBox="1">
            <a:spLocks noChangeArrowheads="1"/>
          </p:cNvSpPr>
          <p:nvPr/>
        </p:nvSpPr>
        <p:spPr bwMode="auto">
          <a:xfrm flipV="1">
            <a:off x="8283575" y="3711575"/>
            <a:ext cx="479425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10800000"/>
          <a:lstStyle/>
          <a:p>
            <a:pPr eaLnBrk="0" hangingPunct="0"/>
            <a:endParaRPr lang="en-US" sz="1600">
              <a:latin typeface="Times New Roman" pitchFamily="18" charset="0"/>
            </a:endParaRPr>
          </a:p>
        </p:txBody>
      </p:sp>
      <p:sp>
        <p:nvSpPr>
          <p:cNvPr id="40" name="Text Box 31"/>
          <p:cNvSpPr txBox="1">
            <a:spLocks noChangeArrowheads="1"/>
          </p:cNvSpPr>
          <p:nvPr/>
        </p:nvSpPr>
        <p:spPr bwMode="auto">
          <a:xfrm>
            <a:off x="7566025" y="3505200"/>
            <a:ext cx="477838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51</a:t>
            </a: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8043863" y="3505200"/>
            <a:ext cx="479425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62</a:t>
            </a:r>
          </a:p>
        </p:txBody>
      </p:sp>
      <p:sp>
        <p:nvSpPr>
          <p:cNvPr id="42" name="Text Box 33"/>
          <p:cNvSpPr txBox="1">
            <a:spLocks noChangeArrowheads="1"/>
          </p:cNvSpPr>
          <p:nvPr/>
        </p:nvSpPr>
        <p:spPr bwMode="auto">
          <a:xfrm>
            <a:off x="7085013" y="3505200"/>
            <a:ext cx="481012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42</a:t>
            </a:r>
          </a:p>
        </p:txBody>
      </p:sp>
      <p:sp>
        <p:nvSpPr>
          <p:cNvPr id="43" name="Text Box 57"/>
          <p:cNvSpPr txBox="1">
            <a:spLocks noChangeArrowheads="1"/>
          </p:cNvSpPr>
          <p:nvPr/>
        </p:nvSpPr>
        <p:spPr bwMode="auto">
          <a:xfrm>
            <a:off x="1339850" y="2479675"/>
            <a:ext cx="477838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6</a:t>
            </a:r>
          </a:p>
        </p:txBody>
      </p:sp>
      <p:sp>
        <p:nvSpPr>
          <p:cNvPr id="44" name="Text Box 58"/>
          <p:cNvSpPr txBox="1">
            <a:spLocks noChangeArrowheads="1"/>
          </p:cNvSpPr>
          <p:nvPr/>
        </p:nvSpPr>
        <p:spPr bwMode="auto">
          <a:xfrm>
            <a:off x="1817688" y="2479675"/>
            <a:ext cx="477837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12</a:t>
            </a:r>
          </a:p>
        </p:txBody>
      </p:sp>
      <p:sp>
        <p:nvSpPr>
          <p:cNvPr id="45" name="Text Box 73"/>
          <p:cNvSpPr txBox="1">
            <a:spLocks noChangeArrowheads="1"/>
          </p:cNvSpPr>
          <p:nvPr/>
        </p:nvSpPr>
        <p:spPr bwMode="auto">
          <a:xfrm>
            <a:off x="3375025" y="1981200"/>
            <a:ext cx="477838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26</a:t>
            </a:r>
          </a:p>
        </p:txBody>
      </p:sp>
      <p:grpSp>
        <p:nvGrpSpPr>
          <p:cNvPr id="11" name="Group 79"/>
          <p:cNvGrpSpPr>
            <a:grpSpLocks/>
          </p:cNvGrpSpPr>
          <p:nvPr/>
        </p:nvGrpSpPr>
        <p:grpSpPr bwMode="auto">
          <a:xfrm>
            <a:off x="6999288" y="5500688"/>
            <a:ext cx="1916112" cy="366712"/>
            <a:chOff x="4011" y="2730"/>
            <a:chExt cx="1207" cy="231"/>
          </a:xfrm>
        </p:grpSpPr>
        <p:sp>
          <p:nvSpPr>
            <p:cNvPr id="47" name="Text Box 45"/>
            <p:cNvSpPr txBox="1">
              <a:spLocks noChangeArrowheads="1"/>
            </p:cNvSpPr>
            <p:nvPr/>
          </p:nvSpPr>
          <p:spPr bwMode="auto">
            <a:xfrm flipV="1">
              <a:off x="4011" y="2730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1600">
                <a:latin typeface="Times New Roman" pitchFamily="18" charset="0"/>
              </a:endParaRPr>
            </a:p>
            <a:p>
              <a:pPr eaLnBrk="0" hangingPunct="0"/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48" name="Text Box 46"/>
            <p:cNvSpPr txBox="1">
              <a:spLocks noChangeArrowheads="1"/>
            </p:cNvSpPr>
            <p:nvPr/>
          </p:nvSpPr>
          <p:spPr bwMode="auto">
            <a:xfrm flipV="1">
              <a:off x="4313" y="2730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1600">
                <a:latin typeface="Times New Roman" pitchFamily="18" charset="0"/>
              </a:endParaRPr>
            </a:p>
            <a:p>
              <a:pPr eaLnBrk="0" hangingPunct="0"/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49" name="Text Box 47"/>
            <p:cNvSpPr txBox="1">
              <a:spLocks noChangeArrowheads="1"/>
            </p:cNvSpPr>
            <p:nvPr/>
          </p:nvSpPr>
          <p:spPr bwMode="auto">
            <a:xfrm flipV="1">
              <a:off x="4615" y="2730"/>
              <a:ext cx="301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1600">
                <a:latin typeface="Times New Roman" pitchFamily="18" charset="0"/>
              </a:endParaRPr>
            </a:p>
            <a:p>
              <a:pPr eaLnBrk="0" hangingPunct="0"/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50" name="Text Box 48"/>
            <p:cNvSpPr txBox="1">
              <a:spLocks noChangeArrowheads="1"/>
            </p:cNvSpPr>
            <p:nvPr/>
          </p:nvSpPr>
          <p:spPr bwMode="auto">
            <a:xfrm flipV="1">
              <a:off x="4916" y="2730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1600">
                <a:latin typeface="Times New Roman" pitchFamily="18" charset="0"/>
              </a:endParaRPr>
            </a:p>
            <a:p>
              <a:pPr eaLnBrk="0" hangingPunct="0"/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51" name="Line 55"/>
            <p:cNvSpPr>
              <a:spLocks noChangeShapeType="1"/>
            </p:cNvSpPr>
            <p:nvPr/>
          </p:nvSpPr>
          <p:spPr bwMode="auto">
            <a:xfrm flipH="1">
              <a:off x="4916" y="2730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76"/>
            <p:cNvSpPr>
              <a:spLocks noChangeShapeType="1"/>
            </p:cNvSpPr>
            <p:nvPr/>
          </p:nvSpPr>
          <p:spPr bwMode="auto">
            <a:xfrm flipH="1">
              <a:off x="4608" y="2736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77"/>
            <p:cNvSpPr>
              <a:spLocks noChangeShapeType="1"/>
            </p:cNvSpPr>
            <p:nvPr/>
          </p:nvSpPr>
          <p:spPr bwMode="auto">
            <a:xfrm flipH="1">
              <a:off x="4320" y="2736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78"/>
            <p:cNvSpPr>
              <a:spLocks noChangeShapeType="1"/>
            </p:cNvSpPr>
            <p:nvPr/>
          </p:nvSpPr>
          <p:spPr bwMode="auto">
            <a:xfrm flipH="1">
              <a:off x="4032" y="2736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" name="Group 80"/>
          <p:cNvGrpSpPr>
            <a:grpSpLocks/>
          </p:cNvGrpSpPr>
          <p:nvPr/>
        </p:nvGrpSpPr>
        <p:grpSpPr bwMode="auto">
          <a:xfrm>
            <a:off x="4941888" y="5500688"/>
            <a:ext cx="1916112" cy="366712"/>
            <a:chOff x="4011" y="2730"/>
            <a:chExt cx="1207" cy="231"/>
          </a:xfrm>
        </p:grpSpPr>
        <p:sp>
          <p:nvSpPr>
            <p:cNvPr id="56" name="Text Box 81"/>
            <p:cNvSpPr txBox="1">
              <a:spLocks noChangeArrowheads="1"/>
            </p:cNvSpPr>
            <p:nvPr/>
          </p:nvSpPr>
          <p:spPr bwMode="auto">
            <a:xfrm flipV="1">
              <a:off x="4011" y="2730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1600">
                <a:latin typeface="Times New Roman" pitchFamily="18" charset="0"/>
              </a:endParaRPr>
            </a:p>
            <a:p>
              <a:pPr eaLnBrk="0" hangingPunct="0"/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57" name="Text Box 82"/>
            <p:cNvSpPr txBox="1">
              <a:spLocks noChangeArrowheads="1"/>
            </p:cNvSpPr>
            <p:nvPr/>
          </p:nvSpPr>
          <p:spPr bwMode="auto">
            <a:xfrm flipV="1">
              <a:off x="4313" y="2730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1600">
                <a:latin typeface="Times New Roman" pitchFamily="18" charset="0"/>
              </a:endParaRPr>
            </a:p>
            <a:p>
              <a:pPr eaLnBrk="0" hangingPunct="0"/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58" name="Text Box 83"/>
            <p:cNvSpPr txBox="1">
              <a:spLocks noChangeArrowheads="1"/>
            </p:cNvSpPr>
            <p:nvPr/>
          </p:nvSpPr>
          <p:spPr bwMode="auto">
            <a:xfrm flipV="1">
              <a:off x="4615" y="2730"/>
              <a:ext cx="301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1600">
                <a:latin typeface="Times New Roman" pitchFamily="18" charset="0"/>
              </a:endParaRPr>
            </a:p>
            <a:p>
              <a:pPr eaLnBrk="0" hangingPunct="0"/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59" name="Text Box 84"/>
            <p:cNvSpPr txBox="1">
              <a:spLocks noChangeArrowheads="1"/>
            </p:cNvSpPr>
            <p:nvPr/>
          </p:nvSpPr>
          <p:spPr bwMode="auto">
            <a:xfrm flipV="1">
              <a:off x="4916" y="2730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1600">
                <a:latin typeface="Times New Roman" pitchFamily="18" charset="0"/>
              </a:endParaRPr>
            </a:p>
            <a:p>
              <a:pPr eaLnBrk="0" hangingPunct="0"/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60" name="Line 85"/>
            <p:cNvSpPr>
              <a:spLocks noChangeShapeType="1"/>
            </p:cNvSpPr>
            <p:nvPr/>
          </p:nvSpPr>
          <p:spPr bwMode="auto">
            <a:xfrm flipH="1">
              <a:off x="4916" y="2730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86"/>
            <p:cNvSpPr>
              <a:spLocks noChangeShapeType="1"/>
            </p:cNvSpPr>
            <p:nvPr/>
          </p:nvSpPr>
          <p:spPr bwMode="auto">
            <a:xfrm flipH="1">
              <a:off x="4608" y="2736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87"/>
            <p:cNvSpPr>
              <a:spLocks noChangeShapeType="1"/>
            </p:cNvSpPr>
            <p:nvPr/>
          </p:nvSpPr>
          <p:spPr bwMode="auto">
            <a:xfrm flipH="1">
              <a:off x="4320" y="2736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88"/>
            <p:cNvSpPr>
              <a:spLocks noChangeShapeType="1"/>
            </p:cNvSpPr>
            <p:nvPr/>
          </p:nvSpPr>
          <p:spPr bwMode="auto">
            <a:xfrm flipH="1">
              <a:off x="4032" y="2736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5" name="Group 89"/>
          <p:cNvGrpSpPr>
            <a:grpSpLocks/>
          </p:cNvGrpSpPr>
          <p:nvPr/>
        </p:nvGrpSpPr>
        <p:grpSpPr bwMode="auto">
          <a:xfrm>
            <a:off x="2808288" y="5500688"/>
            <a:ext cx="1916112" cy="366712"/>
            <a:chOff x="4011" y="2730"/>
            <a:chExt cx="1207" cy="231"/>
          </a:xfrm>
        </p:grpSpPr>
        <p:sp>
          <p:nvSpPr>
            <p:cNvPr id="65" name="Text Box 90"/>
            <p:cNvSpPr txBox="1">
              <a:spLocks noChangeArrowheads="1"/>
            </p:cNvSpPr>
            <p:nvPr/>
          </p:nvSpPr>
          <p:spPr bwMode="auto">
            <a:xfrm flipV="1">
              <a:off x="4011" y="2730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1600">
                <a:latin typeface="Times New Roman" pitchFamily="18" charset="0"/>
              </a:endParaRPr>
            </a:p>
            <a:p>
              <a:pPr eaLnBrk="0" hangingPunct="0"/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66" name="Text Box 91"/>
            <p:cNvSpPr txBox="1">
              <a:spLocks noChangeArrowheads="1"/>
            </p:cNvSpPr>
            <p:nvPr/>
          </p:nvSpPr>
          <p:spPr bwMode="auto">
            <a:xfrm flipV="1">
              <a:off x="4313" y="2730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1600">
                <a:latin typeface="Times New Roman" pitchFamily="18" charset="0"/>
              </a:endParaRPr>
            </a:p>
            <a:p>
              <a:pPr eaLnBrk="0" hangingPunct="0"/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67" name="Text Box 92"/>
            <p:cNvSpPr txBox="1">
              <a:spLocks noChangeArrowheads="1"/>
            </p:cNvSpPr>
            <p:nvPr/>
          </p:nvSpPr>
          <p:spPr bwMode="auto">
            <a:xfrm flipV="1">
              <a:off x="4615" y="2730"/>
              <a:ext cx="301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1600">
                <a:latin typeface="Times New Roman" pitchFamily="18" charset="0"/>
              </a:endParaRPr>
            </a:p>
            <a:p>
              <a:pPr eaLnBrk="0" hangingPunct="0"/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68" name="Text Box 93"/>
            <p:cNvSpPr txBox="1">
              <a:spLocks noChangeArrowheads="1"/>
            </p:cNvSpPr>
            <p:nvPr/>
          </p:nvSpPr>
          <p:spPr bwMode="auto">
            <a:xfrm flipV="1">
              <a:off x="4916" y="2730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1600">
                <a:latin typeface="Times New Roman" pitchFamily="18" charset="0"/>
              </a:endParaRPr>
            </a:p>
            <a:p>
              <a:pPr eaLnBrk="0" hangingPunct="0"/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69" name="Line 94"/>
            <p:cNvSpPr>
              <a:spLocks noChangeShapeType="1"/>
            </p:cNvSpPr>
            <p:nvPr/>
          </p:nvSpPr>
          <p:spPr bwMode="auto">
            <a:xfrm flipH="1">
              <a:off x="4916" y="2730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95"/>
            <p:cNvSpPr>
              <a:spLocks noChangeShapeType="1"/>
            </p:cNvSpPr>
            <p:nvPr/>
          </p:nvSpPr>
          <p:spPr bwMode="auto">
            <a:xfrm flipH="1">
              <a:off x="4608" y="2736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96"/>
            <p:cNvSpPr>
              <a:spLocks noChangeShapeType="1"/>
            </p:cNvSpPr>
            <p:nvPr/>
          </p:nvSpPr>
          <p:spPr bwMode="auto">
            <a:xfrm flipH="1">
              <a:off x="4320" y="2736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97"/>
            <p:cNvSpPr>
              <a:spLocks noChangeShapeType="1"/>
            </p:cNvSpPr>
            <p:nvPr/>
          </p:nvSpPr>
          <p:spPr bwMode="auto">
            <a:xfrm flipH="1">
              <a:off x="4032" y="2736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4" name="Group 98"/>
          <p:cNvGrpSpPr>
            <a:grpSpLocks/>
          </p:cNvGrpSpPr>
          <p:nvPr/>
        </p:nvGrpSpPr>
        <p:grpSpPr bwMode="auto">
          <a:xfrm>
            <a:off x="152400" y="3927475"/>
            <a:ext cx="1916113" cy="366713"/>
            <a:chOff x="4011" y="2730"/>
            <a:chExt cx="1207" cy="231"/>
          </a:xfrm>
        </p:grpSpPr>
        <p:sp>
          <p:nvSpPr>
            <p:cNvPr id="74" name="Text Box 99"/>
            <p:cNvSpPr txBox="1">
              <a:spLocks noChangeArrowheads="1"/>
            </p:cNvSpPr>
            <p:nvPr/>
          </p:nvSpPr>
          <p:spPr bwMode="auto">
            <a:xfrm flipV="1">
              <a:off x="4011" y="2730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1600">
                <a:latin typeface="Times New Roman" pitchFamily="18" charset="0"/>
              </a:endParaRPr>
            </a:p>
            <a:p>
              <a:pPr eaLnBrk="0" hangingPunct="0"/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75" name="Text Box 100"/>
            <p:cNvSpPr txBox="1">
              <a:spLocks noChangeArrowheads="1"/>
            </p:cNvSpPr>
            <p:nvPr/>
          </p:nvSpPr>
          <p:spPr bwMode="auto">
            <a:xfrm flipV="1">
              <a:off x="4313" y="2730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1600">
                <a:latin typeface="Times New Roman" pitchFamily="18" charset="0"/>
              </a:endParaRPr>
            </a:p>
            <a:p>
              <a:pPr eaLnBrk="0" hangingPunct="0"/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76" name="Text Box 101"/>
            <p:cNvSpPr txBox="1">
              <a:spLocks noChangeArrowheads="1"/>
            </p:cNvSpPr>
            <p:nvPr/>
          </p:nvSpPr>
          <p:spPr bwMode="auto">
            <a:xfrm flipV="1">
              <a:off x="4615" y="2730"/>
              <a:ext cx="301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1600">
                <a:latin typeface="Times New Roman" pitchFamily="18" charset="0"/>
              </a:endParaRPr>
            </a:p>
            <a:p>
              <a:pPr eaLnBrk="0" hangingPunct="0"/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77" name="Text Box 102"/>
            <p:cNvSpPr txBox="1">
              <a:spLocks noChangeArrowheads="1"/>
            </p:cNvSpPr>
            <p:nvPr/>
          </p:nvSpPr>
          <p:spPr bwMode="auto">
            <a:xfrm flipV="1">
              <a:off x="4916" y="2730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1600">
                <a:latin typeface="Times New Roman" pitchFamily="18" charset="0"/>
              </a:endParaRPr>
            </a:p>
            <a:p>
              <a:pPr eaLnBrk="0" hangingPunct="0"/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78" name="Line 103"/>
            <p:cNvSpPr>
              <a:spLocks noChangeShapeType="1"/>
            </p:cNvSpPr>
            <p:nvPr/>
          </p:nvSpPr>
          <p:spPr bwMode="auto">
            <a:xfrm flipH="1">
              <a:off x="4916" y="2730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104"/>
            <p:cNvSpPr>
              <a:spLocks noChangeShapeType="1"/>
            </p:cNvSpPr>
            <p:nvPr/>
          </p:nvSpPr>
          <p:spPr bwMode="auto">
            <a:xfrm flipH="1">
              <a:off x="4608" y="2736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105"/>
            <p:cNvSpPr>
              <a:spLocks noChangeShapeType="1"/>
            </p:cNvSpPr>
            <p:nvPr/>
          </p:nvSpPr>
          <p:spPr bwMode="auto">
            <a:xfrm flipH="1">
              <a:off x="4320" y="2736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106"/>
            <p:cNvSpPr>
              <a:spLocks noChangeShapeType="1"/>
            </p:cNvSpPr>
            <p:nvPr/>
          </p:nvSpPr>
          <p:spPr bwMode="auto">
            <a:xfrm flipH="1">
              <a:off x="4032" y="2736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3" name="Group 116"/>
          <p:cNvGrpSpPr>
            <a:grpSpLocks/>
          </p:cNvGrpSpPr>
          <p:nvPr/>
        </p:nvGrpSpPr>
        <p:grpSpPr bwMode="auto">
          <a:xfrm>
            <a:off x="1154113" y="5500688"/>
            <a:ext cx="1436687" cy="366712"/>
            <a:chOff x="336" y="3369"/>
            <a:chExt cx="905" cy="231"/>
          </a:xfrm>
        </p:grpSpPr>
        <p:sp>
          <p:nvSpPr>
            <p:cNvPr id="83" name="Text Box 108"/>
            <p:cNvSpPr txBox="1">
              <a:spLocks noChangeArrowheads="1"/>
            </p:cNvSpPr>
            <p:nvPr/>
          </p:nvSpPr>
          <p:spPr bwMode="auto">
            <a:xfrm flipV="1">
              <a:off x="336" y="3369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1600">
                <a:latin typeface="Times New Roman" pitchFamily="18" charset="0"/>
              </a:endParaRPr>
            </a:p>
            <a:p>
              <a:pPr eaLnBrk="0" hangingPunct="0"/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84" name="Text Box 109"/>
            <p:cNvSpPr txBox="1">
              <a:spLocks noChangeArrowheads="1"/>
            </p:cNvSpPr>
            <p:nvPr/>
          </p:nvSpPr>
          <p:spPr bwMode="auto">
            <a:xfrm flipV="1">
              <a:off x="638" y="3369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1600">
                <a:latin typeface="Times New Roman" pitchFamily="18" charset="0"/>
              </a:endParaRPr>
            </a:p>
            <a:p>
              <a:pPr eaLnBrk="0" hangingPunct="0"/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85" name="Text Box 110"/>
            <p:cNvSpPr txBox="1">
              <a:spLocks noChangeArrowheads="1"/>
            </p:cNvSpPr>
            <p:nvPr/>
          </p:nvSpPr>
          <p:spPr bwMode="auto">
            <a:xfrm flipV="1">
              <a:off x="940" y="3369"/>
              <a:ext cx="301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1600">
                <a:latin typeface="Times New Roman" pitchFamily="18" charset="0"/>
              </a:endParaRPr>
            </a:p>
            <a:p>
              <a:pPr eaLnBrk="0" hangingPunct="0"/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86" name="Line 113"/>
            <p:cNvSpPr>
              <a:spLocks noChangeShapeType="1"/>
            </p:cNvSpPr>
            <p:nvPr/>
          </p:nvSpPr>
          <p:spPr bwMode="auto">
            <a:xfrm flipH="1">
              <a:off x="933" y="3375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114"/>
            <p:cNvSpPr>
              <a:spLocks noChangeShapeType="1"/>
            </p:cNvSpPr>
            <p:nvPr/>
          </p:nvSpPr>
          <p:spPr bwMode="auto">
            <a:xfrm flipH="1">
              <a:off x="645" y="3375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115"/>
            <p:cNvSpPr>
              <a:spLocks noChangeShapeType="1"/>
            </p:cNvSpPr>
            <p:nvPr/>
          </p:nvSpPr>
          <p:spPr bwMode="auto">
            <a:xfrm flipH="1">
              <a:off x="357" y="3375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" name="Group 117"/>
          <p:cNvGrpSpPr>
            <a:grpSpLocks/>
          </p:cNvGrpSpPr>
          <p:nvPr/>
        </p:nvGrpSpPr>
        <p:grpSpPr bwMode="auto">
          <a:xfrm>
            <a:off x="2209800" y="3927475"/>
            <a:ext cx="1436688" cy="366713"/>
            <a:chOff x="336" y="3369"/>
            <a:chExt cx="905" cy="231"/>
          </a:xfrm>
        </p:grpSpPr>
        <p:sp>
          <p:nvSpPr>
            <p:cNvPr id="90" name="Text Box 118"/>
            <p:cNvSpPr txBox="1">
              <a:spLocks noChangeArrowheads="1"/>
            </p:cNvSpPr>
            <p:nvPr/>
          </p:nvSpPr>
          <p:spPr bwMode="auto">
            <a:xfrm flipV="1">
              <a:off x="336" y="3369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1600">
                <a:latin typeface="Times New Roman" pitchFamily="18" charset="0"/>
              </a:endParaRPr>
            </a:p>
            <a:p>
              <a:pPr eaLnBrk="0" hangingPunct="0"/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91" name="Text Box 119"/>
            <p:cNvSpPr txBox="1">
              <a:spLocks noChangeArrowheads="1"/>
            </p:cNvSpPr>
            <p:nvPr/>
          </p:nvSpPr>
          <p:spPr bwMode="auto">
            <a:xfrm flipV="1">
              <a:off x="638" y="3369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1600">
                <a:latin typeface="Times New Roman" pitchFamily="18" charset="0"/>
              </a:endParaRPr>
            </a:p>
            <a:p>
              <a:pPr eaLnBrk="0" hangingPunct="0"/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92" name="Text Box 120"/>
            <p:cNvSpPr txBox="1">
              <a:spLocks noChangeArrowheads="1"/>
            </p:cNvSpPr>
            <p:nvPr/>
          </p:nvSpPr>
          <p:spPr bwMode="auto">
            <a:xfrm flipV="1">
              <a:off x="940" y="3369"/>
              <a:ext cx="301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1600">
                <a:latin typeface="Times New Roman" pitchFamily="18" charset="0"/>
              </a:endParaRPr>
            </a:p>
            <a:p>
              <a:pPr eaLnBrk="0" hangingPunct="0"/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93" name="Line 121"/>
            <p:cNvSpPr>
              <a:spLocks noChangeShapeType="1"/>
            </p:cNvSpPr>
            <p:nvPr/>
          </p:nvSpPr>
          <p:spPr bwMode="auto">
            <a:xfrm flipH="1">
              <a:off x="933" y="3375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22"/>
            <p:cNvSpPr>
              <a:spLocks noChangeShapeType="1"/>
            </p:cNvSpPr>
            <p:nvPr/>
          </p:nvSpPr>
          <p:spPr bwMode="auto">
            <a:xfrm flipH="1">
              <a:off x="645" y="3375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23"/>
            <p:cNvSpPr>
              <a:spLocks noChangeShapeType="1"/>
            </p:cNvSpPr>
            <p:nvPr/>
          </p:nvSpPr>
          <p:spPr bwMode="auto">
            <a:xfrm flipH="1">
              <a:off x="357" y="3375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6" name="Text Box 49"/>
          <p:cNvSpPr txBox="1">
            <a:spLocks noChangeArrowheads="1"/>
          </p:cNvSpPr>
          <p:nvPr/>
        </p:nvSpPr>
        <p:spPr bwMode="auto">
          <a:xfrm>
            <a:off x="5648325" y="5283200"/>
            <a:ext cx="481013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55</a:t>
            </a:r>
          </a:p>
          <a:p>
            <a:pPr eaLnBrk="0" hangingPunct="0"/>
            <a:endParaRPr lang="en-US" sz="1600">
              <a:latin typeface="Times New Roman" pitchFamily="18" charset="0"/>
            </a:endParaRPr>
          </a:p>
        </p:txBody>
      </p:sp>
      <p:sp>
        <p:nvSpPr>
          <p:cNvPr id="97" name="Text Box 50"/>
          <p:cNvSpPr txBox="1">
            <a:spLocks noChangeArrowheads="1"/>
          </p:cNvSpPr>
          <p:nvPr/>
        </p:nvSpPr>
        <p:spPr bwMode="auto">
          <a:xfrm>
            <a:off x="6129338" y="5283200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60</a:t>
            </a:r>
          </a:p>
          <a:p>
            <a:pPr eaLnBrk="0" hangingPunct="0"/>
            <a:endParaRPr lang="en-US" sz="1600">
              <a:latin typeface="Times New Roman" pitchFamily="18" charset="0"/>
            </a:endParaRPr>
          </a:p>
        </p:txBody>
      </p:sp>
      <p:sp>
        <p:nvSpPr>
          <p:cNvPr id="98" name="Text Box 51"/>
          <p:cNvSpPr txBox="1">
            <a:spLocks noChangeArrowheads="1"/>
          </p:cNvSpPr>
          <p:nvPr/>
        </p:nvSpPr>
        <p:spPr bwMode="auto">
          <a:xfrm>
            <a:off x="7716838" y="5292725"/>
            <a:ext cx="481012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70</a:t>
            </a:r>
          </a:p>
          <a:p>
            <a:pPr eaLnBrk="0" hangingPunct="0"/>
            <a:endParaRPr lang="en-US" sz="1600">
              <a:latin typeface="Times New Roman" pitchFamily="18" charset="0"/>
            </a:endParaRPr>
          </a:p>
        </p:txBody>
      </p:sp>
      <p:sp>
        <p:nvSpPr>
          <p:cNvPr id="99" name="Text Box 52"/>
          <p:cNvSpPr txBox="1">
            <a:spLocks noChangeArrowheads="1"/>
          </p:cNvSpPr>
          <p:nvPr/>
        </p:nvSpPr>
        <p:spPr bwMode="auto">
          <a:xfrm>
            <a:off x="7239000" y="5292725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64</a:t>
            </a:r>
          </a:p>
          <a:p>
            <a:pPr eaLnBrk="0" hangingPunct="0"/>
            <a:endParaRPr lang="en-US" sz="1600">
              <a:latin typeface="Times New Roman" pitchFamily="18" charset="0"/>
            </a:endParaRPr>
          </a:p>
        </p:txBody>
      </p:sp>
      <p:sp>
        <p:nvSpPr>
          <p:cNvPr id="100" name="Text Box 53"/>
          <p:cNvSpPr txBox="1">
            <a:spLocks noChangeArrowheads="1"/>
          </p:cNvSpPr>
          <p:nvPr/>
        </p:nvSpPr>
        <p:spPr bwMode="auto">
          <a:xfrm>
            <a:off x="8197850" y="5292725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90</a:t>
            </a:r>
          </a:p>
          <a:p>
            <a:pPr eaLnBrk="0" hangingPunct="0"/>
            <a:endParaRPr lang="en-US" sz="1600">
              <a:latin typeface="Times New Roman" pitchFamily="18" charset="0"/>
            </a:endParaRPr>
          </a:p>
        </p:txBody>
      </p:sp>
      <p:sp>
        <p:nvSpPr>
          <p:cNvPr id="101" name="Text Box 56"/>
          <p:cNvSpPr txBox="1">
            <a:spLocks noChangeArrowheads="1"/>
          </p:cNvSpPr>
          <p:nvPr/>
        </p:nvSpPr>
        <p:spPr bwMode="auto">
          <a:xfrm>
            <a:off x="3090863" y="5283200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45</a:t>
            </a:r>
          </a:p>
          <a:p>
            <a:pPr eaLnBrk="0" hangingPunct="0"/>
            <a:endParaRPr lang="en-US" sz="1600">
              <a:latin typeface="Times New Roman" pitchFamily="18" charset="0"/>
            </a:endParaRPr>
          </a:p>
        </p:txBody>
      </p:sp>
      <p:sp>
        <p:nvSpPr>
          <p:cNvPr id="102" name="Text Box 59"/>
          <p:cNvSpPr txBox="1">
            <a:spLocks noChangeArrowheads="1"/>
          </p:cNvSpPr>
          <p:nvPr/>
        </p:nvSpPr>
        <p:spPr bwMode="auto">
          <a:xfrm>
            <a:off x="392113" y="3713163"/>
            <a:ext cx="477837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103" name="Text Box 60"/>
          <p:cNvSpPr txBox="1">
            <a:spLocks noChangeArrowheads="1"/>
          </p:cNvSpPr>
          <p:nvPr/>
        </p:nvSpPr>
        <p:spPr bwMode="auto">
          <a:xfrm>
            <a:off x="869950" y="3713163"/>
            <a:ext cx="479425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2</a:t>
            </a:r>
          </a:p>
        </p:txBody>
      </p:sp>
      <p:sp>
        <p:nvSpPr>
          <p:cNvPr id="104" name="Text Box 61"/>
          <p:cNvSpPr txBox="1">
            <a:spLocks noChangeArrowheads="1"/>
          </p:cNvSpPr>
          <p:nvPr/>
        </p:nvSpPr>
        <p:spPr bwMode="auto">
          <a:xfrm>
            <a:off x="1349375" y="3713163"/>
            <a:ext cx="477838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4</a:t>
            </a:r>
          </a:p>
        </p:txBody>
      </p:sp>
      <p:sp>
        <p:nvSpPr>
          <p:cNvPr id="105" name="Text Box 62"/>
          <p:cNvSpPr txBox="1">
            <a:spLocks noChangeArrowheads="1"/>
          </p:cNvSpPr>
          <p:nvPr/>
        </p:nvSpPr>
        <p:spPr bwMode="auto">
          <a:xfrm>
            <a:off x="2460625" y="3713163"/>
            <a:ext cx="477838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7</a:t>
            </a:r>
          </a:p>
        </p:txBody>
      </p:sp>
      <p:sp>
        <p:nvSpPr>
          <p:cNvPr id="106" name="Text Box 63"/>
          <p:cNvSpPr txBox="1">
            <a:spLocks noChangeArrowheads="1"/>
          </p:cNvSpPr>
          <p:nvPr/>
        </p:nvSpPr>
        <p:spPr bwMode="auto">
          <a:xfrm>
            <a:off x="2938463" y="3713163"/>
            <a:ext cx="479425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8</a:t>
            </a:r>
          </a:p>
        </p:txBody>
      </p:sp>
      <p:sp>
        <p:nvSpPr>
          <p:cNvPr id="107" name="Text Box 64"/>
          <p:cNvSpPr txBox="1">
            <a:spLocks noChangeArrowheads="1"/>
          </p:cNvSpPr>
          <p:nvPr/>
        </p:nvSpPr>
        <p:spPr bwMode="auto">
          <a:xfrm>
            <a:off x="3994150" y="3713163"/>
            <a:ext cx="481013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13</a:t>
            </a:r>
          </a:p>
        </p:txBody>
      </p:sp>
      <p:sp>
        <p:nvSpPr>
          <p:cNvPr id="108" name="Text Box 65"/>
          <p:cNvSpPr txBox="1">
            <a:spLocks noChangeArrowheads="1"/>
          </p:cNvSpPr>
          <p:nvPr/>
        </p:nvSpPr>
        <p:spPr bwMode="auto">
          <a:xfrm>
            <a:off x="4475163" y="3713163"/>
            <a:ext cx="477837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15</a:t>
            </a:r>
          </a:p>
        </p:txBody>
      </p:sp>
      <p:sp>
        <p:nvSpPr>
          <p:cNvPr id="109" name="Text Box 66"/>
          <p:cNvSpPr txBox="1">
            <a:spLocks noChangeArrowheads="1"/>
          </p:cNvSpPr>
          <p:nvPr/>
        </p:nvSpPr>
        <p:spPr bwMode="auto">
          <a:xfrm>
            <a:off x="4953000" y="3713163"/>
            <a:ext cx="477838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18</a:t>
            </a:r>
          </a:p>
        </p:txBody>
      </p:sp>
      <p:sp>
        <p:nvSpPr>
          <p:cNvPr id="110" name="Text Box 67"/>
          <p:cNvSpPr txBox="1">
            <a:spLocks noChangeArrowheads="1"/>
          </p:cNvSpPr>
          <p:nvPr/>
        </p:nvSpPr>
        <p:spPr bwMode="auto">
          <a:xfrm>
            <a:off x="5430838" y="3713163"/>
            <a:ext cx="479425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25</a:t>
            </a:r>
          </a:p>
        </p:txBody>
      </p:sp>
      <p:sp>
        <p:nvSpPr>
          <p:cNvPr id="111" name="Text Box 68"/>
          <p:cNvSpPr txBox="1">
            <a:spLocks noChangeArrowheads="1"/>
          </p:cNvSpPr>
          <p:nvPr/>
        </p:nvSpPr>
        <p:spPr bwMode="auto">
          <a:xfrm>
            <a:off x="1362075" y="5283200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27</a:t>
            </a:r>
          </a:p>
          <a:p>
            <a:pPr eaLnBrk="0" hangingPunct="0"/>
            <a:endParaRPr lang="en-US" sz="1600">
              <a:latin typeface="Times New Roman" pitchFamily="18" charset="0"/>
            </a:endParaRPr>
          </a:p>
        </p:txBody>
      </p:sp>
      <p:sp>
        <p:nvSpPr>
          <p:cNvPr id="112" name="Text Box 69"/>
          <p:cNvSpPr txBox="1">
            <a:spLocks noChangeArrowheads="1"/>
          </p:cNvSpPr>
          <p:nvPr/>
        </p:nvSpPr>
        <p:spPr bwMode="auto">
          <a:xfrm>
            <a:off x="1839913" y="5283200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29</a:t>
            </a:r>
          </a:p>
          <a:p>
            <a:pPr eaLnBrk="0" hangingPunct="0"/>
            <a:endParaRPr lang="en-US" sz="1600">
              <a:latin typeface="Times New Roman" pitchFamily="18" charset="0"/>
            </a:endParaRPr>
          </a:p>
        </p:txBody>
      </p:sp>
      <p:sp>
        <p:nvSpPr>
          <p:cNvPr id="113" name="Text Box 70"/>
          <p:cNvSpPr txBox="1">
            <a:spLocks noChangeArrowheads="1"/>
          </p:cNvSpPr>
          <p:nvPr/>
        </p:nvSpPr>
        <p:spPr bwMode="auto">
          <a:xfrm>
            <a:off x="3568700" y="5283200"/>
            <a:ext cx="481013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46</a:t>
            </a:r>
          </a:p>
          <a:p>
            <a:pPr eaLnBrk="0" hangingPunct="0"/>
            <a:endParaRPr lang="en-US" sz="1600">
              <a:latin typeface="Times New Roman" pitchFamily="18" charset="0"/>
            </a:endParaRPr>
          </a:p>
        </p:txBody>
      </p:sp>
      <p:sp>
        <p:nvSpPr>
          <p:cNvPr id="114" name="Text Box 71"/>
          <p:cNvSpPr txBox="1">
            <a:spLocks noChangeArrowheads="1"/>
          </p:cNvSpPr>
          <p:nvPr/>
        </p:nvSpPr>
        <p:spPr bwMode="auto">
          <a:xfrm>
            <a:off x="4049713" y="5283200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48</a:t>
            </a:r>
          </a:p>
          <a:p>
            <a:pPr eaLnBrk="0" hangingPunct="0"/>
            <a:endParaRPr lang="en-US" sz="1600">
              <a:latin typeface="Times New Roman" pitchFamily="18" charset="0"/>
            </a:endParaRPr>
          </a:p>
        </p:txBody>
      </p:sp>
      <p:sp>
        <p:nvSpPr>
          <p:cNvPr id="115" name="Text Box 72"/>
          <p:cNvSpPr txBox="1">
            <a:spLocks noChangeArrowheads="1"/>
          </p:cNvSpPr>
          <p:nvPr/>
        </p:nvSpPr>
        <p:spPr bwMode="auto">
          <a:xfrm>
            <a:off x="5170488" y="5283200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53</a:t>
            </a:r>
          </a:p>
          <a:p>
            <a:pPr eaLnBrk="0" hangingPunct="0"/>
            <a:endParaRPr lang="en-US" sz="1600">
              <a:latin typeface="Times New Roman" pitchFamily="18" charset="0"/>
            </a:endParaRPr>
          </a:p>
        </p:txBody>
      </p:sp>
      <p:sp>
        <p:nvSpPr>
          <p:cNvPr id="116" name="Text Box 144"/>
          <p:cNvSpPr txBox="1">
            <a:spLocks noChangeArrowheads="1"/>
          </p:cNvSpPr>
          <p:nvPr/>
        </p:nvSpPr>
        <p:spPr bwMode="auto">
          <a:xfrm>
            <a:off x="6172200" y="1981200"/>
            <a:ext cx="266700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smtClean="0"/>
              <a:t>Một B-cây có bậc là 5</a:t>
            </a:r>
            <a:endParaRPr lang="en-US" sz="2400" b="1">
              <a:latin typeface="Times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>
                <a:latin typeface="Verdana" pitchFamily="34" charset="0"/>
              </a:rPr>
              <a:t>Cấu trúc dữ liệu và giải thuật – HCMUS 2011</a:t>
            </a:r>
            <a:endParaRPr lang="en-US">
              <a:latin typeface="Verdan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5" name="Group 143"/>
          <p:cNvGrpSpPr>
            <a:grpSpLocks/>
          </p:cNvGrpSpPr>
          <p:nvPr/>
        </p:nvGrpSpPr>
        <p:grpSpPr bwMode="auto">
          <a:xfrm>
            <a:off x="3810000" y="3910013"/>
            <a:ext cx="2384425" cy="366712"/>
            <a:chOff x="2400" y="2415"/>
            <a:chExt cx="1502" cy="231"/>
          </a:xfrm>
        </p:grpSpPr>
        <p:grpSp>
          <p:nvGrpSpPr>
            <p:cNvPr id="6" name="Group 139"/>
            <p:cNvGrpSpPr>
              <a:grpSpLocks/>
            </p:cNvGrpSpPr>
            <p:nvPr/>
          </p:nvGrpSpPr>
          <p:grpSpPr bwMode="auto">
            <a:xfrm>
              <a:off x="3305" y="2415"/>
              <a:ext cx="302" cy="225"/>
              <a:chOff x="3305" y="2426"/>
              <a:chExt cx="302" cy="225"/>
            </a:xfrm>
          </p:grpSpPr>
          <p:sp>
            <p:nvSpPr>
              <p:cNvPr id="20" name="Text Box 128"/>
              <p:cNvSpPr txBox="1">
                <a:spLocks noChangeArrowheads="1"/>
              </p:cNvSpPr>
              <p:nvPr/>
            </p:nvSpPr>
            <p:spPr bwMode="auto">
              <a:xfrm flipV="1">
                <a:off x="3305" y="2426"/>
                <a:ext cx="302" cy="2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sz="1600">
                  <a:latin typeface="Times New Roman" pitchFamily="18" charset="0"/>
                </a:endParaRPr>
              </a:p>
              <a:p>
                <a:pPr eaLnBrk="0" hangingPunct="0"/>
                <a:endParaRPr lang="en-US" sz="1600">
                  <a:latin typeface="Times New Roman" pitchFamily="18" charset="0"/>
                </a:endParaRPr>
              </a:p>
            </p:txBody>
          </p:sp>
          <p:sp>
            <p:nvSpPr>
              <p:cNvPr id="21" name="Line 129"/>
              <p:cNvSpPr>
                <a:spLocks noChangeShapeType="1"/>
              </p:cNvSpPr>
              <p:nvPr/>
            </p:nvSpPr>
            <p:spPr bwMode="auto">
              <a:xfrm flipH="1">
                <a:off x="3305" y="2426"/>
                <a:ext cx="302" cy="2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140"/>
            <p:cNvGrpSpPr>
              <a:grpSpLocks/>
            </p:cNvGrpSpPr>
            <p:nvPr/>
          </p:nvGrpSpPr>
          <p:grpSpPr bwMode="auto">
            <a:xfrm>
              <a:off x="2997" y="2415"/>
              <a:ext cx="308" cy="231"/>
              <a:chOff x="2997" y="2426"/>
              <a:chExt cx="308" cy="231"/>
            </a:xfrm>
          </p:grpSpPr>
          <p:sp>
            <p:nvSpPr>
              <p:cNvPr id="18" name="Text Box 127"/>
              <p:cNvSpPr txBox="1">
                <a:spLocks noChangeArrowheads="1"/>
              </p:cNvSpPr>
              <p:nvPr/>
            </p:nvSpPr>
            <p:spPr bwMode="auto">
              <a:xfrm flipV="1">
                <a:off x="3004" y="2426"/>
                <a:ext cx="301" cy="2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sz="1600">
                  <a:latin typeface="Times New Roman" pitchFamily="18" charset="0"/>
                </a:endParaRPr>
              </a:p>
              <a:p>
                <a:pPr eaLnBrk="0" hangingPunct="0"/>
                <a:endParaRPr lang="en-US" sz="1600">
                  <a:latin typeface="Times New Roman" pitchFamily="18" charset="0"/>
                </a:endParaRPr>
              </a:p>
            </p:txBody>
          </p:sp>
          <p:sp>
            <p:nvSpPr>
              <p:cNvPr id="19" name="Line 130"/>
              <p:cNvSpPr>
                <a:spLocks noChangeShapeType="1"/>
              </p:cNvSpPr>
              <p:nvPr/>
            </p:nvSpPr>
            <p:spPr bwMode="auto">
              <a:xfrm flipH="1">
                <a:off x="2997" y="2432"/>
                <a:ext cx="302" cy="2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" name="Group 141"/>
            <p:cNvGrpSpPr>
              <a:grpSpLocks/>
            </p:cNvGrpSpPr>
            <p:nvPr/>
          </p:nvGrpSpPr>
          <p:grpSpPr bwMode="auto">
            <a:xfrm>
              <a:off x="2702" y="2415"/>
              <a:ext cx="309" cy="231"/>
              <a:chOff x="2702" y="2426"/>
              <a:chExt cx="309" cy="231"/>
            </a:xfrm>
          </p:grpSpPr>
          <p:sp>
            <p:nvSpPr>
              <p:cNvPr id="16" name="Text Box 126"/>
              <p:cNvSpPr txBox="1">
                <a:spLocks noChangeArrowheads="1"/>
              </p:cNvSpPr>
              <p:nvPr/>
            </p:nvSpPr>
            <p:spPr bwMode="auto">
              <a:xfrm flipV="1">
                <a:off x="2702" y="2426"/>
                <a:ext cx="302" cy="2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sz="1600">
                  <a:latin typeface="Times New Roman" pitchFamily="18" charset="0"/>
                </a:endParaRPr>
              </a:p>
              <a:p>
                <a:pPr eaLnBrk="0" hangingPunct="0"/>
                <a:endParaRPr lang="en-US" sz="1600">
                  <a:latin typeface="Times New Roman" pitchFamily="18" charset="0"/>
                </a:endParaRPr>
              </a:p>
            </p:txBody>
          </p:sp>
          <p:sp>
            <p:nvSpPr>
              <p:cNvPr id="17" name="Line 131"/>
              <p:cNvSpPr>
                <a:spLocks noChangeShapeType="1"/>
              </p:cNvSpPr>
              <p:nvPr/>
            </p:nvSpPr>
            <p:spPr bwMode="auto">
              <a:xfrm flipH="1">
                <a:off x="2709" y="2432"/>
                <a:ext cx="302" cy="2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142"/>
            <p:cNvGrpSpPr>
              <a:grpSpLocks/>
            </p:cNvGrpSpPr>
            <p:nvPr/>
          </p:nvGrpSpPr>
          <p:grpSpPr bwMode="auto">
            <a:xfrm>
              <a:off x="2400" y="2415"/>
              <a:ext cx="323" cy="231"/>
              <a:chOff x="2400" y="2426"/>
              <a:chExt cx="323" cy="231"/>
            </a:xfrm>
          </p:grpSpPr>
          <p:sp>
            <p:nvSpPr>
              <p:cNvPr id="14" name="Text Box 125"/>
              <p:cNvSpPr txBox="1">
                <a:spLocks noChangeArrowheads="1"/>
              </p:cNvSpPr>
              <p:nvPr/>
            </p:nvSpPr>
            <p:spPr bwMode="auto">
              <a:xfrm flipV="1">
                <a:off x="2400" y="2426"/>
                <a:ext cx="302" cy="2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sz="1600">
                  <a:latin typeface="Times New Roman" pitchFamily="18" charset="0"/>
                </a:endParaRPr>
              </a:p>
              <a:p>
                <a:pPr eaLnBrk="0" hangingPunct="0"/>
                <a:endParaRPr lang="en-US" sz="1600">
                  <a:latin typeface="Times New Roman" pitchFamily="18" charset="0"/>
                </a:endParaRPr>
              </a:p>
            </p:txBody>
          </p:sp>
          <p:sp>
            <p:nvSpPr>
              <p:cNvPr id="15" name="Line 132"/>
              <p:cNvSpPr>
                <a:spLocks noChangeShapeType="1"/>
              </p:cNvSpPr>
              <p:nvPr/>
            </p:nvSpPr>
            <p:spPr bwMode="auto">
              <a:xfrm flipH="1">
                <a:off x="2421" y="2432"/>
                <a:ext cx="302" cy="2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138"/>
            <p:cNvGrpSpPr>
              <a:grpSpLocks/>
            </p:cNvGrpSpPr>
            <p:nvPr/>
          </p:nvGrpSpPr>
          <p:grpSpPr bwMode="auto">
            <a:xfrm>
              <a:off x="3600" y="2415"/>
              <a:ext cx="302" cy="225"/>
              <a:chOff x="3600" y="2415"/>
              <a:chExt cx="302" cy="225"/>
            </a:xfrm>
          </p:grpSpPr>
          <p:sp>
            <p:nvSpPr>
              <p:cNvPr id="12" name="Text Box 133"/>
              <p:cNvSpPr txBox="1">
                <a:spLocks noChangeArrowheads="1"/>
              </p:cNvSpPr>
              <p:nvPr/>
            </p:nvSpPr>
            <p:spPr bwMode="auto">
              <a:xfrm flipV="1">
                <a:off x="3600" y="2415"/>
                <a:ext cx="302" cy="2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sz="1600">
                  <a:latin typeface="Times New Roman" pitchFamily="18" charset="0"/>
                </a:endParaRPr>
              </a:p>
              <a:p>
                <a:pPr eaLnBrk="0" hangingPunct="0"/>
                <a:endParaRPr lang="en-US" sz="1600">
                  <a:latin typeface="Times New Roman" pitchFamily="18" charset="0"/>
                </a:endParaRPr>
              </a:p>
            </p:txBody>
          </p:sp>
          <p:sp>
            <p:nvSpPr>
              <p:cNvPr id="13" name="Line 134"/>
              <p:cNvSpPr>
                <a:spLocks noChangeShapeType="1"/>
              </p:cNvSpPr>
              <p:nvPr/>
            </p:nvSpPr>
            <p:spPr bwMode="auto">
              <a:xfrm flipH="1">
                <a:off x="3600" y="2415"/>
                <a:ext cx="302" cy="2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2" name="Line 137"/>
          <p:cNvSpPr>
            <a:spLocks noChangeShapeType="1"/>
          </p:cNvSpPr>
          <p:nvPr/>
        </p:nvSpPr>
        <p:spPr bwMode="auto">
          <a:xfrm flipV="1">
            <a:off x="7924800" y="4038600"/>
            <a:ext cx="6096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136"/>
          <p:cNvSpPr>
            <a:spLocks noChangeShapeType="1"/>
          </p:cNvSpPr>
          <p:nvPr/>
        </p:nvSpPr>
        <p:spPr bwMode="auto">
          <a:xfrm flipV="1">
            <a:off x="3810000" y="4038600"/>
            <a:ext cx="3733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3"/>
          <p:cNvSpPr>
            <a:spLocks noChangeShapeType="1"/>
          </p:cNvSpPr>
          <p:nvPr/>
        </p:nvSpPr>
        <p:spPr bwMode="auto">
          <a:xfrm flipH="1">
            <a:off x="1577975" y="2392363"/>
            <a:ext cx="1797050" cy="241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4"/>
          <p:cNvSpPr>
            <a:spLocks noChangeShapeType="1"/>
          </p:cNvSpPr>
          <p:nvPr/>
        </p:nvSpPr>
        <p:spPr bwMode="auto">
          <a:xfrm>
            <a:off x="3810000" y="2362200"/>
            <a:ext cx="3995738" cy="14938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5"/>
          <p:cNvSpPr>
            <a:spLocks noChangeShapeType="1"/>
          </p:cNvSpPr>
          <p:nvPr/>
        </p:nvSpPr>
        <p:spPr bwMode="auto">
          <a:xfrm>
            <a:off x="2098675" y="2908300"/>
            <a:ext cx="2854325" cy="901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Line 7"/>
          <p:cNvSpPr>
            <a:spLocks noChangeShapeType="1"/>
          </p:cNvSpPr>
          <p:nvPr/>
        </p:nvSpPr>
        <p:spPr bwMode="auto">
          <a:xfrm flipH="1">
            <a:off x="1219200" y="2894013"/>
            <a:ext cx="120650" cy="992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 flipH="1">
            <a:off x="5867400" y="4038600"/>
            <a:ext cx="2209800" cy="1371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 flipH="1">
            <a:off x="1828800" y="4038600"/>
            <a:ext cx="5334000" cy="1371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" name="Text Box 10"/>
          <p:cNvSpPr txBox="1">
            <a:spLocks noChangeArrowheads="1"/>
          </p:cNvSpPr>
          <p:nvPr/>
        </p:nvSpPr>
        <p:spPr bwMode="auto">
          <a:xfrm flipV="1">
            <a:off x="3135313" y="2187575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10800000"/>
          <a:lstStyle/>
          <a:p>
            <a:pPr eaLnBrk="0" hangingPunct="0"/>
            <a:endParaRPr lang="en-US" sz="1600">
              <a:latin typeface="Times New Roman" pitchFamily="18" charset="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 flipV="1">
            <a:off x="3613150" y="2187575"/>
            <a:ext cx="479425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10800000"/>
          <a:lstStyle/>
          <a:p>
            <a:pPr eaLnBrk="0" hangingPunct="0"/>
            <a:endParaRPr lang="en-US" sz="1600">
              <a:latin typeface="Times New Roman" pitchFamily="18" charset="0"/>
            </a:endParaRPr>
          </a:p>
        </p:txBody>
      </p:sp>
      <p:sp>
        <p:nvSpPr>
          <p:cNvPr id="33" name="Text Box 12"/>
          <p:cNvSpPr txBox="1">
            <a:spLocks noChangeArrowheads="1"/>
          </p:cNvSpPr>
          <p:nvPr/>
        </p:nvSpPr>
        <p:spPr bwMode="auto">
          <a:xfrm flipV="1">
            <a:off x="1577975" y="2687638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10800000"/>
          <a:lstStyle/>
          <a:p>
            <a:pPr eaLnBrk="0" hangingPunct="0"/>
            <a:endParaRPr lang="en-US" sz="1600">
              <a:latin typeface="Times New Roman" pitchFamily="18" charset="0"/>
            </a:endParaRPr>
          </a:p>
        </p:txBody>
      </p:sp>
      <p:sp>
        <p:nvSpPr>
          <p:cNvPr id="34" name="Text Box 13"/>
          <p:cNvSpPr txBox="1">
            <a:spLocks noChangeArrowheads="1"/>
          </p:cNvSpPr>
          <p:nvPr/>
        </p:nvSpPr>
        <p:spPr bwMode="auto">
          <a:xfrm flipV="1">
            <a:off x="1098550" y="2687638"/>
            <a:ext cx="479425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10800000"/>
          <a:lstStyle/>
          <a:p>
            <a:pPr eaLnBrk="0" hangingPunct="0"/>
            <a:endParaRPr lang="en-US" sz="1600">
              <a:latin typeface="Times New Roman" pitchFamily="18" charset="0"/>
            </a:endParaRPr>
          </a:p>
        </p:txBody>
      </p:sp>
      <p:sp>
        <p:nvSpPr>
          <p:cNvPr id="35" name="Text Box 14"/>
          <p:cNvSpPr txBox="1">
            <a:spLocks noChangeArrowheads="1"/>
          </p:cNvSpPr>
          <p:nvPr/>
        </p:nvSpPr>
        <p:spPr bwMode="auto">
          <a:xfrm flipV="1">
            <a:off x="2055813" y="2687638"/>
            <a:ext cx="481012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10800000"/>
          <a:lstStyle/>
          <a:p>
            <a:pPr eaLnBrk="0" hangingPunct="0"/>
            <a:endParaRPr lang="en-US" sz="1600">
              <a:latin typeface="Times New Roman" pitchFamily="18" charset="0"/>
            </a:endParaRPr>
          </a:p>
        </p:txBody>
      </p:sp>
      <p:sp>
        <p:nvSpPr>
          <p:cNvPr id="36" name="Text Box 27"/>
          <p:cNvSpPr txBox="1">
            <a:spLocks noChangeArrowheads="1"/>
          </p:cNvSpPr>
          <p:nvPr/>
        </p:nvSpPr>
        <p:spPr bwMode="auto">
          <a:xfrm flipV="1">
            <a:off x="6846888" y="3711575"/>
            <a:ext cx="479425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10800000"/>
          <a:lstStyle/>
          <a:p>
            <a:pPr eaLnBrk="0" hangingPunct="0"/>
            <a:endParaRPr lang="en-US" sz="1600">
              <a:latin typeface="Times New Roman" pitchFamily="18" charset="0"/>
            </a:endParaRPr>
          </a:p>
        </p:txBody>
      </p:sp>
      <p:sp>
        <p:nvSpPr>
          <p:cNvPr id="37" name="Text Box 28"/>
          <p:cNvSpPr txBox="1">
            <a:spLocks noChangeArrowheads="1"/>
          </p:cNvSpPr>
          <p:nvPr/>
        </p:nvSpPr>
        <p:spPr bwMode="auto">
          <a:xfrm flipV="1">
            <a:off x="7326313" y="3711575"/>
            <a:ext cx="477837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10800000"/>
          <a:lstStyle/>
          <a:p>
            <a:pPr eaLnBrk="0" hangingPunct="0"/>
            <a:endParaRPr lang="en-US" sz="1600">
              <a:latin typeface="Times New Roman" pitchFamily="18" charset="0"/>
            </a:endParaRPr>
          </a:p>
        </p:txBody>
      </p:sp>
      <p:sp>
        <p:nvSpPr>
          <p:cNvPr id="38" name="Text Box 29"/>
          <p:cNvSpPr txBox="1">
            <a:spLocks noChangeArrowheads="1"/>
          </p:cNvSpPr>
          <p:nvPr/>
        </p:nvSpPr>
        <p:spPr bwMode="auto">
          <a:xfrm flipV="1">
            <a:off x="7804150" y="3711575"/>
            <a:ext cx="479425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10800000"/>
          <a:lstStyle/>
          <a:p>
            <a:pPr eaLnBrk="0" hangingPunct="0"/>
            <a:endParaRPr lang="en-US" sz="1600">
              <a:latin typeface="Times New Roman" pitchFamily="18" charset="0"/>
            </a:endParaRPr>
          </a:p>
        </p:txBody>
      </p:sp>
      <p:sp>
        <p:nvSpPr>
          <p:cNvPr id="39" name="Text Box 30"/>
          <p:cNvSpPr txBox="1">
            <a:spLocks noChangeArrowheads="1"/>
          </p:cNvSpPr>
          <p:nvPr/>
        </p:nvSpPr>
        <p:spPr bwMode="auto">
          <a:xfrm flipV="1">
            <a:off x="8283575" y="3711575"/>
            <a:ext cx="479425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10800000"/>
          <a:lstStyle/>
          <a:p>
            <a:pPr eaLnBrk="0" hangingPunct="0"/>
            <a:endParaRPr lang="en-US" sz="1600">
              <a:latin typeface="Times New Roman" pitchFamily="18" charset="0"/>
            </a:endParaRPr>
          </a:p>
        </p:txBody>
      </p:sp>
      <p:sp>
        <p:nvSpPr>
          <p:cNvPr id="40" name="Text Box 31"/>
          <p:cNvSpPr txBox="1">
            <a:spLocks noChangeArrowheads="1"/>
          </p:cNvSpPr>
          <p:nvPr/>
        </p:nvSpPr>
        <p:spPr bwMode="auto">
          <a:xfrm>
            <a:off x="7566025" y="3505200"/>
            <a:ext cx="477838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51</a:t>
            </a: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8043863" y="3505200"/>
            <a:ext cx="479425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62</a:t>
            </a:r>
          </a:p>
        </p:txBody>
      </p:sp>
      <p:sp>
        <p:nvSpPr>
          <p:cNvPr id="42" name="Text Box 33"/>
          <p:cNvSpPr txBox="1">
            <a:spLocks noChangeArrowheads="1"/>
          </p:cNvSpPr>
          <p:nvPr/>
        </p:nvSpPr>
        <p:spPr bwMode="auto">
          <a:xfrm>
            <a:off x="7085013" y="3505200"/>
            <a:ext cx="481012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42</a:t>
            </a:r>
          </a:p>
        </p:txBody>
      </p:sp>
      <p:sp>
        <p:nvSpPr>
          <p:cNvPr id="43" name="Text Box 57"/>
          <p:cNvSpPr txBox="1">
            <a:spLocks noChangeArrowheads="1"/>
          </p:cNvSpPr>
          <p:nvPr/>
        </p:nvSpPr>
        <p:spPr bwMode="auto">
          <a:xfrm>
            <a:off x="1339850" y="2479675"/>
            <a:ext cx="477838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6</a:t>
            </a:r>
          </a:p>
        </p:txBody>
      </p:sp>
      <p:sp>
        <p:nvSpPr>
          <p:cNvPr id="44" name="Text Box 58"/>
          <p:cNvSpPr txBox="1">
            <a:spLocks noChangeArrowheads="1"/>
          </p:cNvSpPr>
          <p:nvPr/>
        </p:nvSpPr>
        <p:spPr bwMode="auto">
          <a:xfrm>
            <a:off x="1817688" y="2479675"/>
            <a:ext cx="477837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12</a:t>
            </a:r>
          </a:p>
        </p:txBody>
      </p:sp>
      <p:sp>
        <p:nvSpPr>
          <p:cNvPr id="45" name="Text Box 73"/>
          <p:cNvSpPr txBox="1">
            <a:spLocks noChangeArrowheads="1"/>
          </p:cNvSpPr>
          <p:nvPr/>
        </p:nvSpPr>
        <p:spPr bwMode="auto">
          <a:xfrm>
            <a:off x="3375025" y="1981200"/>
            <a:ext cx="477838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26</a:t>
            </a:r>
          </a:p>
        </p:txBody>
      </p:sp>
      <p:grpSp>
        <p:nvGrpSpPr>
          <p:cNvPr id="11" name="Group 79"/>
          <p:cNvGrpSpPr>
            <a:grpSpLocks/>
          </p:cNvGrpSpPr>
          <p:nvPr/>
        </p:nvGrpSpPr>
        <p:grpSpPr bwMode="auto">
          <a:xfrm>
            <a:off x="6999288" y="5500688"/>
            <a:ext cx="1916112" cy="366712"/>
            <a:chOff x="4011" y="2730"/>
            <a:chExt cx="1207" cy="231"/>
          </a:xfrm>
        </p:grpSpPr>
        <p:sp>
          <p:nvSpPr>
            <p:cNvPr id="47" name="Text Box 45"/>
            <p:cNvSpPr txBox="1">
              <a:spLocks noChangeArrowheads="1"/>
            </p:cNvSpPr>
            <p:nvPr/>
          </p:nvSpPr>
          <p:spPr bwMode="auto">
            <a:xfrm flipV="1">
              <a:off x="4011" y="2730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1600">
                <a:latin typeface="Times New Roman" pitchFamily="18" charset="0"/>
              </a:endParaRPr>
            </a:p>
            <a:p>
              <a:pPr eaLnBrk="0" hangingPunct="0"/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48" name="Text Box 46"/>
            <p:cNvSpPr txBox="1">
              <a:spLocks noChangeArrowheads="1"/>
            </p:cNvSpPr>
            <p:nvPr/>
          </p:nvSpPr>
          <p:spPr bwMode="auto">
            <a:xfrm flipV="1">
              <a:off x="4313" y="2730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1600">
                <a:latin typeface="Times New Roman" pitchFamily="18" charset="0"/>
              </a:endParaRPr>
            </a:p>
            <a:p>
              <a:pPr eaLnBrk="0" hangingPunct="0"/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49" name="Text Box 47"/>
            <p:cNvSpPr txBox="1">
              <a:spLocks noChangeArrowheads="1"/>
            </p:cNvSpPr>
            <p:nvPr/>
          </p:nvSpPr>
          <p:spPr bwMode="auto">
            <a:xfrm flipV="1">
              <a:off x="4615" y="2730"/>
              <a:ext cx="301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1600">
                <a:latin typeface="Times New Roman" pitchFamily="18" charset="0"/>
              </a:endParaRPr>
            </a:p>
            <a:p>
              <a:pPr eaLnBrk="0" hangingPunct="0"/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50" name="Text Box 48"/>
            <p:cNvSpPr txBox="1">
              <a:spLocks noChangeArrowheads="1"/>
            </p:cNvSpPr>
            <p:nvPr/>
          </p:nvSpPr>
          <p:spPr bwMode="auto">
            <a:xfrm flipV="1">
              <a:off x="4916" y="2730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1600">
                <a:latin typeface="Times New Roman" pitchFamily="18" charset="0"/>
              </a:endParaRPr>
            </a:p>
            <a:p>
              <a:pPr eaLnBrk="0" hangingPunct="0"/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51" name="Line 55"/>
            <p:cNvSpPr>
              <a:spLocks noChangeShapeType="1"/>
            </p:cNvSpPr>
            <p:nvPr/>
          </p:nvSpPr>
          <p:spPr bwMode="auto">
            <a:xfrm flipH="1">
              <a:off x="4916" y="2730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76"/>
            <p:cNvSpPr>
              <a:spLocks noChangeShapeType="1"/>
            </p:cNvSpPr>
            <p:nvPr/>
          </p:nvSpPr>
          <p:spPr bwMode="auto">
            <a:xfrm flipH="1">
              <a:off x="4608" y="2736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77"/>
            <p:cNvSpPr>
              <a:spLocks noChangeShapeType="1"/>
            </p:cNvSpPr>
            <p:nvPr/>
          </p:nvSpPr>
          <p:spPr bwMode="auto">
            <a:xfrm flipH="1">
              <a:off x="4320" y="2736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78"/>
            <p:cNvSpPr>
              <a:spLocks noChangeShapeType="1"/>
            </p:cNvSpPr>
            <p:nvPr/>
          </p:nvSpPr>
          <p:spPr bwMode="auto">
            <a:xfrm flipH="1">
              <a:off x="4032" y="2736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" name="Group 80"/>
          <p:cNvGrpSpPr>
            <a:grpSpLocks/>
          </p:cNvGrpSpPr>
          <p:nvPr/>
        </p:nvGrpSpPr>
        <p:grpSpPr bwMode="auto">
          <a:xfrm>
            <a:off x="4941888" y="5500688"/>
            <a:ext cx="1916112" cy="366712"/>
            <a:chOff x="4011" y="2730"/>
            <a:chExt cx="1207" cy="231"/>
          </a:xfrm>
        </p:grpSpPr>
        <p:sp>
          <p:nvSpPr>
            <p:cNvPr id="56" name="Text Box 81"/>
            <p:cNvSpPr txBox="1">
              <a:spLocks noChangeArrowheads="1"/>
            </p:cNvSpPr>
            <p:nvPr/>
          </p:nvSpPr>
          <p:spPr bwMode="auto">
            <a:xfrm flipV="1">
              <a:off x="4011" y="2730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1600">
                <a:latin typeface="Times New Roman" pitchFamily="18" charset="0"/>
              </a:endParaRPr>
            </a:p>
            <a:p>
              <a:pPr eaLnBrk="0" hangingPunct="0"/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57" name="Text Box 82"/>
            <p:cNvSpPr txBox="1">
              <a:spLocks noChangeArrowheads="1"/>
            </p:cNvSpPr>
            <p:nvPr/>
          </p:nvSpPr>
          <p:spPr bwMode="auto">
            <a:xfrm flipV="1">
              <a:off x="4313" y="2730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1600">
                <a:latin typeface="Times New Roman" pitchFamily="18" charset="0"/>
              </a:endParaRPr>
            </a:p>
            <a:p>
              <a:pPr eaLnBrk="0" hangingPunct="0"/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58" name="Text Box 83"/>
            <p:cNvSpPr txBox="1">
              <a:spLocks noChangeArrowheads="1"/>
            </p:cNvSpPr>
            <p:nvPr/>
          </p:nvSpPr>
          <p:spPr bwMode="auto">
            <a:xfrm flipV="1">
              <a:off x="4615" y="2730"/>
              <a:ext cx="301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1600">
                <a:latin typeface="Times New Roman" pitchFamily="18" charset="0"/>
              </a:endParaRPr>
            </a:p>
            <a:p>
              <a:pPr eaLnBrk="0" hangingPunct="0"/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59" name="Text Box 84"/>
            <p:cNvSpPr txBox="1">
              <a:spLocks noChangeArrowheads="1"/>
            </p:cNvSpPr>
            <p:nvPr/>
          </p:nvSpPr>
          <p:spPr bwMode="auto">
            <a:xfrm flipV="1">
              <a:off x="4916" y="2730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1600">
                <a:latin typeface="Times New Roman" pitchFamily="18" charset="0"/>
              </a:endParaRPr>
            </a:p>
            <a:p>
              <a:pPr eaLnBrk="0" hangingPunct="0"/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60" name="Line 85"/>
            <p:cNvSpPr>
              <a:spLocks noChangeShapeType="1"/>
            </p:cNvSpPr>
            <p:nvPr/>
          </p:nvSpPr>
          <p:spPr bwMode="auto">
            <a:xfrm flipH="1">
              <a:off x="4916" y="2730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86"/>
            <p:cNvSpPr>
              <a:spLocks noChangeShapeType="1"/>
            </p:cNvSpPr>
            <p:nvPr/>
          </p:nvSpPr>
          <p:spPr bwMode="auto">
            <a:xfrm flipH="1">
              <a:off x="4608" y="2736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87"/>
            <p:cNvSpPr>
              <a:spLocks noChangeShapeType="1"/>
            </p:cNvSpPr>
            <p:nvPr/>
          </p:nvSpPr>
          <p:spPr bwMode="auto">
            <a:xfrm flipH="1">
              <a:off x="4320" y="2736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88"/>
            <p:cNvSpPr>
              <a:spLocks noChangeShapeType="1"/>
            </p:cNvSpPr>
            <p:nvPr/>
          </p:nvSpPr>
          <p:spPr bwMode="auto">
            <a:xfrm flipH="1">
              <a:off x="4032" y="2736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" name="Group 89"/>
          <p:cNvGrpSpPr>
            <a:grpSpLocks/>
          </p:cNvGrpSpPr>
          <p:nvPr/>
        </p:nvGrpSpPr>
        <p:grpSpPr bwMode="auto">
          <a:xfrm>
            <a:off x="2808288" y="5500688"/>
            <a:ext cx="1916112" cy="366712"/>
            <a:chOff x="4011" y="2730"/>
            <a:chExt cx="1207" cy="231"/>
          </a:xfrm>
        </p:grpSpPr>
        <p:sp>
          <p:nvSpPr>
            <p:cNvPr id="65" name="Text Box 90"/>
            <p:cNvSpPr txBox="1">
              <a:spLocks noChangeArrowheads="1"/>
            </p:cNvSpPr>
            <p:nvPr/>
          </p:nvSpPr>
          <p:spPr bwMode="auto">
            <a:xfrm flipV="1">
              <a:off x="4011" y="2730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1600">
                <a:latin typeface="Times New Roman" pitchFamily="18" charset="0"/>
              </a:endParaRPr>
            </a:p>
            <a:p>
              <a:pPr eaLnBrk="0" hangingPunct="0"/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66" name="Text Box 91"/>
            <p:cNvSpPr txBox="1">
              <a:spLocks noChangeArrowheads="1"/>
            </p:cNvSpPr>
            <p:nvPr/>
          </p:nvSpPr>
          <p:spPr bwMode="auto">
            <a:xfrm flipV="1">
              <a:off x="4313" y="2730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1600">
                <a:latin typeface="Times New Roman" pitchFamily="18" charset="0"/>
              </a:endParaRPr>
            </a:p>
            <a:p>
              <a:pPr eaLnBrk="0" hangingPunct="0"/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67" name="Text Box 92"/>
            <p:cNvSpPr txBox="1">
              <a:spLocks noChangeArrowheads="1"/>
            </p:cNvSpPr>
            <p:nvPr/>
          </p:nvSpPr>
          <p:spPr bwMode="auto">
            <a:xfrm flipV="1">
              <a:off x="4615" y="2730"/>
              <a:ext cx="301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1600">
                <a:latin typeface="Times New Roman" pitchFamily="18" charset="0"/>
              </a:endParaRPr>
            </a:p>
            <a:p>
              <a:pPr eaLnBrk="0" hangingPunct="0"/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68" name="Text Box 93"/>
            <p:cNvSpPr txBox="1">
              <a:spLocks noChangeArrowheads="1"/>
            </p:cNvSpPr>
            <p:nvPr/>
          </p:nvSpPr>
          <p:spPr bwMode="auto">
            <a:xfrm flipV="1">
              <a:off x="4916" y="2730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1600">
                <a:latin typeface="Times New Roman" pitchFamily="18" charset="0"/>
              </a:endParaRPr>
            </a:p>
            <a:p>
              <a:pPr eaLnBrk="0" hangingPunct="0"/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69" name="Line 94"/>
            <p:cNvSpPr>
              <a:spLocks noChangeShapeType="1"/>
            </p:cNvSpPr>
            <p:nvPr/>
          </p:nvSpPr>
          <p:spPr bwMode="auto">
            <a:xfrm flipH="1">
              <a:off x="4916" y="2730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95"/>
            <p:cNvSpPr>
              <a:spLocks noChangeShapeType="1"/>
            </p:cNvSpPr>
            <p:nvPr/>
          </p:nvSpPr>
          <p:spPr bwMode="auto">
            <a:xfrm flipH="1">
              <a:off x="4608" y="2736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96"/>
            <p:cNvSpPr>
              <a:spLocks noChangeShapeType="1"/>
            </p:cNvSpPr>
            <p:nvPr/>
          </p:nvSpPr>
          <p:spPr bwMode="auto">
            <a:xfrm flipH="1">
              <a:off x="4320" y="2736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97"/>
            <p:cNvSpPr>
              <a:spLocks noChangeShapeType="1"/>
            </p:cNvSpPr>
            <p:nvPr/>
          </p:nvSpPr>
          <p:spPr bwMode="auto">
            <a:xfrm flipH="1">
              <a:off x="4032" y="2736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5" name="Group 98"/>
          <p:cNvGrpSpPr>
            <a:grpSpLocks/>
          </p:cNvGrpSpPr>
          <p:nvPr/>
        </p:nvGrpSpPr>
        <p:grpSpPr bwMode="auto">
          <a:xfrm>
            <a:off x="152400" y="3927475"/>
            <a:ext cx="1916113" cy="366713"/>
            <a:chOff x="4011" y="2730"/>
            <a:chExt cx="1207" cy="231"/>
          </a:xfrm>
        </p:grpSpPr>
        <p:sp>
          <p:nvSpPr>
            <p:cNvPr id="74" name="Text Box 99"/>
            <p:cNvSpPr txBox="1">
              <a:spLocks noChangeArrowheads="1"/>
            </p:cNvSpPr>
            <p:nvPr/>
          </p:nvSpPr>
          <p:spPr bwMode="auto">
            <a:xfrm flipV="1">
              <a:off x="4011" y="2730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1600">
                <a:latin typeface="Times New Roman" pitchFamily="18" charset="0"/>
              </a:endParaRPr>
            </a:p>
            <a:p>
              <a:pPr eaLnBrk="0" hangingPunct="0"/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75" name="Text Box 100"/>
            <p:cNvSpPr txBox="1">
              <a:spLocks noChangeArrowheads="1"/>
            </p:cNvSpPr>
            <p:nvPr/>
          </p:nvSpPr>
          <p:spPr bwMode="auto">
            <a:xfrm flipV="1">
              <a:off x="4313" y="2730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1600">
                <a:latin typeface="Times New Roman" pitchFamily="18" charset="0"/>
              </a:endParaRPr>
            </a:p>
            <a:p>
              <a:pPr eaLnBrk="0" hangingPunct="0"/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76" name="Text Box 101"/>
            <p:cNvSpPr txBox="1">
              <a:spLocks noChangeArrowheads="1"/>
            </p:cNvSpPr>
            <p:nvPr/>
          </p:nvSpPr>
          <p:spPr bwMode="auto">
            <a:xfrm flipV="1">
              <a:off x="4615" y="2730"/>
              <a:ext cx="301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1600">
                <a:latin typeface="Times New Roman" pitchFamily="18" charset="0"/>
              </a:endParaRPr>
            </a:p>
            <a:p>
              <a:pPr eaLnBrk="0" hangingPunct="0"/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77" name="Text Box 102"/>
            <p:cNvSpPr txBox="1">
              <a:spLocks noChangeArrowheads="1"/>
            </p:cNvSpPr>
            <p:nvPr/>
          </p:nvSpPr>
          <p:spPr bwMode="auto">
            <a:xfrm flipV="1">
              <a:off x="4916" y="2730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1600">
                <a:latin typeface="Times New Roman" pitchFamily="18" charset="0"/>
              </a:endParaRPr>
            </a:p>
            <a:p>
              <a:pPr eaLnBrk="0" hangingPunct="0"/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78" name="Line 103"/>
            <p:cNvSpPr>
              <a:spLocks noChangeShapeType="1"/>
            </p:cNvSpPr>
            <p:nvPr/>
          </p:nvSpPr>
          <p:spPr bwMode="auto">
            <a:xfrm flipH="1">
              <a:off x="4916" y="2730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104"/>
            <p:cNvSpPr>
              <a:spLocks noChangeShapeType="1"/>
            </p:cNvSpPr>
            <p:nvPr/>
          </p:nvSpPr>
          <p:spPr bwMode="auto">
            <a:xfrm flipH="1">
              <a:off x="4608" y="2736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105"/>
            <p:cNvSpPr>
              <a:spLocks noChangeShapeType="1"/>
            </p:cNvSpPr>
            <p:nvPr/>
          </p:nvSpPr>
          <p:spPr bwMode="auto">
            <a:xfrm flipH="1">
              <a:off x="4320" y="2736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106"/>
            <p:cNvSpPr>
              <a:spLocks noChangeShapeType="1"/>
            </p:cNvSpPr>
            <p:nvPr/>
          </p:nvSpPr>
          <p:spPr bwMode="auto">
            <a:xfrm flipH="1">
              <a:off x="4032" y="2736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4" name="Group 116"/>
          <p:cNvGrpSpPr>
            <a:grpSpLocks/>
          </p:cNvGrpSpPr>
          <p:nvPr/>
        </p:nvGrpSpPr>
        <p:grpSpPr bwMode="auto">
          <a:xfrm>
            <a:off x="1154113" y="5500688"/>
            <a:ext cx="1436687" cy="366712"/>
            <a:chOff x="336" y="3369"/>
            <a:chExt cx="905" cy="231"/>
          </a:xfrm>
        </p:grpSpPr>
        <p:sp>
          <p:nvSpPr>
            <p:cNvPr id="83" name="Text Box 108"/>
            <p:cNvSpPr txBox="1">
              <a:spLocks noChangeArrowheads="1"/>
            </p:cNvSpPr>
            <p:nvPr/>
          </p:nvSpPr>
          <p:spPr bwMode="auto">
            <a:xfrm flipV="1">
              <a:off x="336" y="3369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1600">
                <a:latin typeface="Times New Roman" pitchFamily="18" charset="0"/>
              </a:endParaRPr>
            </a:p>
            <a:p>
              <a:pPr eaLnBrk="0" hangingPunct="0"/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84" name="Text Box 109"/>
            <p:cNvSpPr txBox="1">
              <a:spLocks noChangeArrowheads="1"/>
            </p:cNvSpPr>
            <p:nvPr/>
          </p:nvSpPr>
          <p:spPr bwMode="auto">
            <a:xfrm flipV="1">
              <a:off x="638" y="3369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1600">
                <a:latin typeface="Times New Roman" pitchFamily="18" charset="0"/>
              </a:endParaRPr>
            </a:p>
            <a:p>
              <a:pPr eaLnBrk="0" hangingPunct="0"/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85" name="Text Box 110"/>
            <p:cNvSpPr txBox="1">
              <a:spLocks noChangeArrowheads="1"/>
            </p:cNvSpPr>
            <p:nvPr/>
          </p:nvSpPr>
          <p:spPr bwMode="auto">
            <a:xfrm flipV="1">
              <a:off x="940" y="3369"/>
              <a:ext cx="301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1600">
                <a:latin typeface="Times New Roman" pitchFamily="18" charset="0"/>
              </a:endParaRPr>
            </a:p>
            <a:p>
              <a:pPr eaLnBrk="0" hangingPunct="0"/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86" name="Line 113"/>
            <p:cNvSpPr>
              <a:spLocks noChangeShapeType="1"/>
            </p:cNvSpPr>
            <p:nvPr/>
          </p:nvSpPr>
          <p:spPr bwMode="auto">
            <a:xfrm flipH="1">
              <a:off x="933" y="3375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114"/>
            <p:cNvSpPr>
              <a:spLocks noChangeShapeType="1"/>
            </p:cNvSpPr>
            <p:nvPr/>
          </p:nvSpPr>
          <p:spPr bwMode="auto">
            <a:xfrm flipH="1">
              <a:off x="645" y="3375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115"/>
            <p:cNvSpPr>
              <a:spLocks noChangeShapeType="1"/>
            </p:cNvSpPr>
            <p:nvPr/>
          </p:nvSpPr>
          <p:spPr bwMode="auto">
            <a:xfrm flipH="1">
              <a:off x="357" y="3375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6" name="Text Box 49"/>
          <p:cNvSpPr txBox="1">
            <a:spLocks noChangeArrowheads="1"/>
          </p:cNvSpPr>
          <p:nvPr/>
        </p:nvSpPr>
        <p:spPr bwMode="auto">
          <a:xfrm>
            <a:off x="5648325" y="5283200"/>
            <a:ext cx="481013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55</a:t>
            </a:r>
          </a:p>
          <a:p>
            <a:pPr eaLnBrk="0" hangingPunct="0"/>
            <a:endParaRPr lang="en-US" sz="1600">
              <a:latin typeface="Times New Roman" pitchFamily="18" charset="0"/>
            </a:endParaRPr>
          </a:p>
        </p:txBody>
      </p:sp>
      <p:sp>
        <p:nvSpPr>
          <p:cNvPr id="97" name="Text Box 50"/>
          <p:cNvSpPr txBox="1">
            <a:spLocks noChangeArrowheads="1"/>
          </p:cNvSpPr>
          <p:nvPr/>
        </p:nvSpPr>
        <p:spPr bwMode="auto">
          <a:xfrm>
            <a:off x="6129338" y="5283200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60</a:t>
            </a:r>
          </a:p>
          <a:p>
            <a:pPr eaLnBrk="0" hangingPunct="0"/>
            <a:endParaRPr lang="en-US" sz="1600">
              <a:latin typeface="Times New Roman" pitchFamily="18" charset="0"/>
            </a:endParaRPr>
          </a:p>
        </p:txBody>
      </p:sp>
      <p:sp>
        <p:nvSpPr>
          <p:cNvPr id="98" name="Text Box 51"/>
          <p:cNvSpPr txBox="1">
            <a:spLocks noChangeArrowheads="1"/>
          </p:cNvSpPr>
          <p:nvPr/>
        </p:nvSpPr>
        <p:spPr bwMode="auto">
          <a:xfrm>
            <a:off x="7716838" y="5292725"/>
            <a:ext cx="481012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70</a:t>
            </a:r>
          </a:p>
          <a:p>
            <a:pPr eaLnBrk="0" hangingPunct="0"/>
            <a:endParaRPr lang="en-US" sz="1600">
              <a:latin typeface="Times New Roman" pitchFamily="18" charset="0"/>
            </a:endParaRPr>
          </a:p>
        </p:txBody>
      </p:sp>
      <p:sp>
        <p:nvSpPr>
          <p:cNvPr id="99" name="Text Box 52"/>
          <p:cNvSpPr txBox="1">
            <a:spLocks noChangeArrowheads="1"/>
          </p:cNvSpPr>
          <p:nvPr/>
        </p:nvSpPr>
        <p:spPr bwMode="auto">
          <a:xfrm>
            <a:off x="7239000" y="5292725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64</a:t>
            </a:r>
          </a:p>
          <a:p>
            <a:pPr eaLnBrk="0" hangingPunct="0"/>
            <a:endParaRPr lang="en-US" sz="1600">
              <a:latin typeface="Times New Roman" pitchFamily="18" charset="0"/>
            </a:endParaRPr>
          </a:p>
        </p:txBody>
      </p:sp>
      <p:sp>
        <p:nvSpPr>
          <p:cNvPr id="100" name="Text Box 53"/>
          <p:cNvSpPr txBox="1">
            <a:spLocks noChangeArrowheads="1"/>
          </p:cNvSpPr>
          <p:nvPr/>
        </p:nvSpPr>
        <p:spPr bwMode="auto">
          <a:xfrm>
            <a:off x="8197850" y="5292725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90</a:t>
            </a:r>
          </a:p>
          <a:p>
            <a:pPr eaLnBrk="0" hangingPunct="0"/>
            <a:endParaRPr lang="en-US" sz="1600">
              <a:latin typeface="Times New Roman" pitchFamily="18" charset="0"/>
            </a:endParaRPr>
          </a:p>
        </p:txBody>
      </p:sp>
      <p:sp>
        <p:nvSpPr>
          <p:cNvPr id="101" name="Text Box 56"/>
          <p:cNvSpPr txBox="1">
            <a:spLocks noChangeArrowheads="1"/>
          </p:cNvSpPr>
          <p:nvPr/>
        </p:nvSpPr>
        <p:spPr bwMode="auto">
          <a:xfrm>
            <a:off x="3090863" y="5283200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45</a:t>
            </a:r>
          </a:p>
          <a:p>
            <a:pPr eaLnBrk="0" hangingPunct="0"/>
            <a:endParaRPr lang="en-US" sz="1600">
              <a:latin typeface="Times New Roman" pitchFamily="18" charset="0"/>
            </a:endParaRPr>
          </a:p>
        </p:txBody>
      </p:sp>
      <p:sp>
        <p:nvSpPr>
          <p:cNvPr id="102" name="Text Box 59"/>
          <p:cNvSpPr txBox="1">
            <a:spLocks noChangeArrowheads="1"/>
          </p:cNvSpPr>
          <p:nvPr/>
        </p:nvSpPr>
        <p:spPr bwMode="auto">
          <a:xfrm>
            <a:off x="392113" y="3713163"/>
            <a:ext cx="477837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103" name="Text Box 60"/>
          <p:cNvSpPr txBox="1">
            <a:spLocks noChangeArrowheads="1"/>
          </p:cNvSpPr>
          <p:nvPr/>
        </p:nvSpPr>
        <p:spPr bwMode="auto">
          <a:xfrm>
            <a:off x="869950" y="3713163"/>
            <a:ext cx="479425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2</a:t>
            </a:r>
          </a:p>
        </p:txBody>
      </p:sp>
      <p:sp>
        <p:nvSpPr>
          <p:cNvPr id="104" name="Text Box 61"/>
          <p:cNvSpPr txBox="1">
            <a:spLocks noChangeArrowheads="1"/>
          </p:cNvSpPr>
          <p:nvPr/>
        </p:nvSpPr>
        <p:spPr bwMode="auto">
          <a:xfrm>
            <a:off x="1349375" y="3713163"/>
            <a:ext cx="477838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4</a:t>
            </a:r>
          </a:p>
        </p:txBody>
      </p:sp>
      <p:sp>
        <p:nvSpPr>
          <p:cNvPr id="107" name="Text Box 64"/>
          <p:cNvSpPr txBox="1">
            <a:spLocks noChangeArrowheads="1"/>
          </p:cNvSpPr>
          <p:nvPr/>
        </p:nvSpPr>
        <p:spPr bwMode="auto">
          <a:xfrm>
            <a:off x="3994150" y="3713163"/>
            <a:ext cx="481013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13</a:t>
            </a:r>
          </a:p>
        </p:txBody>
      </p:sp>
      <p:sp>
        <p:nvSpPr>
          <p:cNvPr id="108" name="Text Box 65"/>
          <p:cNvSpPr txBox="1">
            <a:spLocks noChangeArrowheads="1"/>
          </p:cNvSpPr>
          <p:nvPr/>
        </p:nvSpPr>
        <p:spPr bwMode="auto">
          <a:xfrm>
            <a:off x="4475163" y="3713163"/>
            <a:ext cx="477837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15</a:t>
            </a:r>
          </a:p>
        </p:txBody>
      </p:sp>
      <p:sp>
        <p:nvSpPr>
          <p:cNvPr id="109" name="Text Box 66"/>
          <p:cNvSpPr txBox="1">
            <a:spLocks noChangeArrowheads="1"/>
          </p:cNvSpPr>
          <p:nvPr/>
        </p:nvSpPr>
        <p:spPr bwMode="auto">
          <a:xfrm>
            <a:off x="4953000" y="3713163"/>
            <a:ext cx="477838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18</a:t>
            </a:r>
          </a:p>
        </p:txBody>
      </p:sp>
      <p:sp>
        <p:nvSpPr>
          <p:cNvPr id="110" name="Text Box 67"/>
          <p:cNvSpPr txBox="1">
            <a:spLocks noChangeArrowheads="1"/>
          </p:cNvSpPr>
          <p:nvPr/>
        </p:nvSpPr>
        <p:spPr bwMode="auto">
          <a:xfrm>
            <a:off x="5430838" y="3713163"/>
            <a:ext cx="479425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25</a:t>
            </a:r>
          </a:p>
        </p:txBody>
      </p:sp>
      <p:sp>
        <p:nvSpPr>
          <p:cNvPr id="111" name="Text Box 68"/>
          <p:cNvSpPr txBox="1">
            <a:spLocks noChangeArrowheads="1"/>
          </p:cNvSpPr>
          <p:nvPr/>
        </p:nvSpPr>
        <p:spPr bwMode="auto">
          <a:xfrm>
            <a:off x="1362075" y="5283200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27</a:t>
            </a:r>
          </a:p>
          <a:p>
            <a:pPr eaLnBrk="0" hangingPunct="0"/>
            <a:endParaRPr lang="en-US" sz="1600">
              <a:latin typeface="Times New Roman" pitchFamily="18" charset="0"/>
            </a:endParaRPr>
          </a:p>
        </p:txBody>
      </p:sp>
      <p:sp>
        <p:nvSpPr>
          <p:cNvPr id="112" name="Text Box 69"/>
          <p:cNvSpPr txBox="1">
            <a:spLocks noChangeArrowheads="1"/>
          </p:cNvSpPr>
          <p:nvPr/>
        </p:nvSpPr>
        <p:spPr bwMode="auto">
          <a:xfrm>
            <a:off x="1839913" y="5283200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29</a:t>
            </a:r>
          </a:p>
          <a:p>
            <a:pPr eaLnBrk="0" hangingPunct="0"/>
            <a:endParaRPr lang="en-US" sz="1600">
              <a:latin typeface="Times New Roman" pitchFamily="18" charset="0"/>
            </a:endParaRPr>
          </a:p>
        </p:txBody>
      </p:sp>
      <p:sp>
        <p:nvSpPr>
          <p:cNvPr id="113" name="Text Box 70"/>
          <p:cNvSpPr txBox="1">
            <a:spLocks noChangeArrowheads="1"/>
          </p:cNvSpPr>
          <p:nvPr/>
        </p:nvSpPr>
        <p:spPr bwMode="auto">
          <a:xfrm>
            <a:off x="3568700" y="5283200"/>
            <a:ext cx="481013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46</a:t>
            </a:r>
          </a:p>
          <a:p>
            <a:pPr eaLnBrk="0" hangingPunct="0"/>
            <a:endParaRPr lang="en-US" sz="1600">
              <a:latin typeface="Times New Roman" pitchFamily="18" charset="0"/>
            </a:endParaRPr>
          </a:p>
        </p:txBody>
      </p:sp>
      <p:sp>
        <p:nvSpPr>
          <p:cNvPr id="114" name="Text Box 71"/>
          <p:cNvSpPr txBox="1">
            <a:spLocks noChangeArrowheads="1"/>
          </p:cNvSpPr>
          <p:nvPr/>
        </p:nvSpPr>
        <p:spPr bwMode="auto">
          <a:xfrm>
            <a:off x="4049713" y="5283200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48</a:t>
            </a:r>
          </a:p>
          <a:p>
            <a:pPr eaLnBrk="0" hangingPunct="0"/>
            <a:endParaRPr lang="en-US" sz="1600">
              <a:latin typeface="Times New Roman" pitchFamily="18" charset="0"/>
            </a:endParaRPr>
          </a:p>
        </p:txBody>
      </p:sp>
      <p:sp>
        <p:nvSpPr>
          <p:cNvPr id="115" name="Text Box 72"/>
          <p:cNvSpPr txBox="1">
            <a:spLocks noChangeArrowheads="1"/>
          </p:cNvSpPr>
          <p:nvPr/>
        </p:nvSpPr>
        <p:spPr bwMode="auto">
          <a:xfrm>
            <a:off x="5170488" y="5283200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53</a:t>
            </a:r>
          </a:p>
          <a:p>
            <a:pPr eaLnBrk="0" hangingPunct="0"/>
            <a:endParaRPr lang="en-US" sz="1600">
              <a:latin typeface="Times New Roman" pitchFamily="18" charset="0"/>
            </a:endParaRPr>
          </a:p>
        </p:txBody>
      </p:sp>
      <p:sp>
        <p:nvSpPr>
          <p:cNvPr id="116" name="Text Box 144"/>
          <p:cNvSpPr txBox="1">
            <a:spLocks noChangeArrowheads="1"/>
          </p:cNvSpPr>
          <p:nvPr/>
        </p:nvSpPr>
        <p:spPr bwMode="auto">
          <a:xfrm>
            <a:off x="6172200" y="1981200"/>
            <a:ext cx="266700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smtClean="0"/>
              <a:t>Có phải là B-cây?</a:t>
            </a:r>
            <a:endParaRPr lang="en-US" sz="2400" b="1">
              <a:latin typeface="Times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 trình bày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và giải thuật – HCMUS 2011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841375" y="1600200"/>
          <a:ext cx="7769225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Thao tác trên cây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Cấu trúc dữ liệu và giải thuật – HCMUS 2011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Tìm kiếm</a:t>
            </a:r>
          </a:p>
          <a:p>
            <a:pPr lvl="1"/>
            <a:r>
              <a:rPr lang="en-US" smtClean="0"/>
              <a:t>Thực hiện tương tự trên cây tìm kiếm m-nhánh.</a:t>
            </a:r>
          </a:p>
          <a:p>
            <a:pPr lvl="1"/>
            <a:endParaRPr lang="en-US" smtClean="0"/>
          </a:p>
          <a:p>
            <a:r>
              <a:rPr lang="en-US" smtClean="0"/>
              <a:t>Thêm phần tử</a:t>
            </a:r>
          </a:p>
          <a:p>
            <a:endParaRPr lang="en-US" smtClean="0"/>
          </a:p>
          <a:p>
            <a:r>
              <a:rPr lang="en-US" smtClean="0"/>
              <a:t>Xóa phần tử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Thêm phần tử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Cấu trúc dữ liệu và giải thuật – HCMUS 2011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Thêm phần tử vào node lá.</a:t>
            </a:r>
          </a:p>
          <a:p>
            <a:endParaRPr lang="en-US" smtClean="0"/>
          </a:p>
          <a:p>
            <a:r>
              <a:rPr lang="en-US" smtClean="0"/>
              <a:t>Nếu node lá bị tràn thì </a:t>
            </a:r>
          </a:p>
          <a:p>
            <a:pPr lvl="1"/>
            <a:r>
              <a:rPr lang="en-US" smtClean="0"/>
              <a:t>Tách thành 2 node mới. </a:t>
            </a:r>
          </a:p>
          <a:p>
            <a:pPr lvl="1"/>
            <a:r>
              <a:rPr lang="en-US" smtClean="0"/>
              <a:t>Khóa chính giữa được đưa lên node cha.</a:t>
            </a:r>
          </a:p>
          <a:p>
            <a:endParaRPr lang="en-US" smtClean="0"/>
          </a:p>
          <a:p>
            <a:r>
              <a:rPr lang="en-US" smtClean="0"/>
              <a:t>Thực hiện tương tự nếu node cha bị tràn.</a:t>
            </a:r>
          </a:p>
          <a:p>
            <a:endParaRPr lang="en-US" smtClean="0"/>
          </a:p>
          <a:p>
            <a:r>
              <a:rPr lang="en-US" smtClean="0"/>
              <a:t>Nếu node gốc bị tràn thì tạo một node gốc mới (có 1 khóa duy nhất là khóa chính giữa của node cũ)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Thêm phần tử - Ví dụ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Cấu trúc dữ liệu và giải thuật – HCMUS 2011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Tạo B-cây bậc 5 gồm các phần tử theo thứ tự sau: </a:t>
            </a:r>
          </a:p>
          <a:p>
            <a:pPr lvl="1"/>
            <a:r>
              <a:rPr lang="en-US" smtClean="0"/>
              <a:t>1, 12, 8, 2, 25, 5, 14, 28, 17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Thêm phần tử - Ví dụ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>
                <a:latin typeface="Verdana" pitchFamily="34" charset="0"/>
              </a:rPr>
              <a:t>Cấu trúc dữ liệu và giải thuật – HCMUS 2011</a:t>
            </a:r>
            <a:endParaRPr lang="en-US">
              <a:latin typeface="Verdan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86600" y="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1  12  8  2</a:t>
            </a:r>
            <a:r>
              <a:rPr lang="en-US" smtClean="0"/>
              <a:t>  25  5  14  28  17</a:t>
            </a:r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048000" y="1849437"/>
            <a:ext cx="481013" cy="360363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1">
                <a:solidFill>
                  <a:srgbClr val="FFFF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048000" y="1849437"/>
            <a:ext cx="481013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1">
                <a:latin typeface="Times New Roman" pitchFamily="18" charset="0"/>
              </a:rPr>
              <a:t>1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3581400" y="1849437"/>
            <a:ext cx="477838" cy="360363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1" smtClean="0">
                <a:solidFill>
                  <a:srgbClr val="FFFF00"/>
                </a:solidFill>
                <a:latin typeface="Times New Roman" pitchFamily="18" charset="0"/>
              </a:rPr>
              <a:t>12</a:t>
            </a:r>
            <a:endParaRPr lang="en-US" sz="1600" b="1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3048000" y="1849437"/>
            <a:ext cx="481013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1">
                <a:latin typeface="Times New Roman" pitchFamily="18" charset="0"/>
              </a:rPr>
              <a:t>1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3581400" y="1849437"/>
            <a:ext cx="477838" cy="360363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1" smtClean="0">
                <a:solidFill>
                  <a:srgbClr val="FFFF00"/>
                </a:solidFill>
                <a:latin typeface="Times New Roman" pitchFamily="18" charset="0"/>
              </a:rPr>
              <a:t>8</a:t>
            </a:r>
            <a:endParaRPr lang="en-US" sz="1600" b="1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4114800" y="1849437"/>
            <a:ext cx="477838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1" smtClean="0">
                <a:latin typeface="Times New Roman" pitchFamily="18" charset="0"/>
              </a:rPr>
              <a:t>12</a:t>
            </a:r>
            <a:endParaRPr lang="en-US" sz="1600" b="1">
              <a:latin typeface="Times New Roman" pitchFamily="18" charset="0"/>
            </a:endParaRP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3048000" y="1849437"/>
            <a:ext cx="481013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1">
                <a:latin typeface="Times New Roman" pitchFamily="18" charset="0"/>
              </a:rPr>
              <a:t>1</a:t>
            </a: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3581400" y="1849437"/>
            <a:ext cx="477838" cy="360363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1">
                <a:solidFill>
                  <a:srgbClr val="FFFF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4114800" y="1849437"/>
            <a:ext cx="477838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1">
                <a:latin typeface="Times New Roman" pitchFamily="18" charset="0"/>
              </a:rPr>
              <a:t>8</a:t>
            </a: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4648200" y="1849437"/>
            <a:ext cx="479425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1">
                <a:latin typeface="Times New Roman" pitchFamily="18" charset="0"/>
              </a:rPr>
              <a:t>12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5800" y="5410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Thêm </a:t>
            </a:r>
            <a:r>
              <a:rPr lang="en-US" b="1" smtClean="0"/>
              <a:t>1</a:t>
            </a:r>
            <a:endParaRPr lang="en-US" b="1"/>
          </a:p>
        </p:txBody>
      </p:sp>
      <p:sp>
        <p:nvSpPr>
          <p:cNvPr id="25" name="TextBox 24"/>
          <p:cNvSpPr txBox="1"/>
          <p:nvPr/>
        </p:nvSpPr>
        <p:spPr>
          <a:xfrm>
            <a:off x="1905000" y="5410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Thêm </a:t>
            </a:r>
            <a:r>
              <a:rPr lang="en-US" b="1" smtClean="0"/>
              <a:t>12</a:t>
            </a:r>
            <a:endParaRPr lang="en-US" b="1"/>
          </a:p>
        </p:txBody>
      </p:sp>
      <p:sp>
        <p:nvSpPr>
          <p:cNvPr id="26" name="TextBox 25"/>
          <p:cNvSpPr txBox="1"/>
          <p:nvPr/>
        </p:nvSpPr>
        <p:spPr>
          <a:xfrm>
            <a:off x="3124200" y="5410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Thêm </a:t>
            </a:r>
            <a:r>
              <a:rPr lang="en-US" b="1" smtClean="0"/>
              <a:t>8</a:t>
            </a:r>
            <a:endParaRPr lang="en-US" b="1"/>
          </a:p>
        </p:txBody>
      </p:sp>
      <p:sp>
        <p:nvSpPr>
          <p:cNvPr id="27" name="TextBox 26"/>
          <p:cNvSpPr txBox="1"/>
          <p:nvPr/>
        </p:nvSpPr>
        <p:spPr>
          <a:xfrm>
            <a:off x="4267200" y="5410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Thêm </a:t>
            </a:r>
            <a:r>
              <a:rPr lang="en-US" b="1" smtClean="0"/>
              <a:t>2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2" grpId="1" animBg="1"/>
      <p:bldP spid="13" grpId="0" animBg="1"/>
      <p:bldP spid="13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5" grpId="1"/>
      <p:bldP spid="26" grpId="0"/>
      <p:bldP spid="26" grpId="1"/>
      <p:bldP spid="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Thêm phần tử - Ví dụ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>
                <a:latin typeface="Verdana" pitchFamily="34" charset="0"/>
              </a:rPr>
              <a:t>Cấu trúc dữ liệu và giải thuật – HCMUS 2011</a:t>
            </a:r>
            <a:endParaRPr lang="en-US">
              <a:latin typeface="Verdan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86600" y="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1  12  8  2  </a:t>
            </a:r>
            <a:r>
              <a:rPr lang="en-US" b="1" smtClean="0"/>
              <a:t>25</a:t>
            </a:r>
            <a:r>
              <a:rPr lang="en-US" smtClean="0"/>
              <a:t>  5  14  28  17</a:t>
            </a:r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048000" y="1849437"/>
            <a:ext cx="481013" cy="360363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1">
                <a:solidFill>
                  <a:srgbClr val="FFFF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048000" y="1849437"/>
            <a:ext cx="481013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1">
                <a:latin typeface="Times New Roman" pitchFamily="18" charset="0"/>
              </a:rPr>
              <a:t>1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5181600" y="1849437"/>
            <a:ext cx="477838" cy="360363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1" smtClean="0">
                <a:solidFill>
                  <a:srgbClr val="FFFF00"/>
                </a:solidFill>
                <a:latin typeface="Times New Roman" pitchFamily="18" charset="0"/>
              </a:rPr>
              <a:t>25</a:t>
            </a:r>
            <a:endParaRPr lang="en-US" sz="1600" b="1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3048000" y="1849437"/>
            <a:ext cx="481013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1">
                <a:latin typeface="Times New Roman" pitchFamily="18" charset="0"/>
              </a:rPr>
              <a:t>1</a:t>
            </a: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4114800" y="1849437"/>
            <a:ext cx="477838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1" smtClean="0">
                <a:latin typeface="Times New Roman" pitchFamily="18" charset="0"/>
              </a:rPr>
              <a:t>12</a:t>
            </a:r>
            <a:endParaRPr lang="en-US" sz="1600" b="1">
              <a:latin typeface="Times New Roman" pitchFamily="18" charset="0"/>
            </a:endParaRP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4114800" y="1849437"/>
            <a:ext cx="477838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1">
                <a:latin typeface="Times New Roman" pitchFamily="18" charset="0"/>
              </a:rPr>
              <a:t>8</a:t>
            </a: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4648200" y="1849437"/>
            <a:ext cx="479425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1">
                <a:latin typeface="Times New Roman" pitchFamily="18" charset="0"/>
              </a:rPr>
              <a:t>12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67200" y="5410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Thêm </a:t>
            </a:r>
            <a:r>
              <a:rPr lang="en-US" b="1" smtClean="0"/>
              <a:t>25</a:t>
            </a:r>
            <a:endParaRPr lang="en-US" b="1"/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3581400" y="1849437"/>
            <a:ext cx="477838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1" smtClean="0">
                <a:latin typeface="Times New Roman" pitchFamily="18" charset="0"/>
              </a:rPr>
              <a:t>2</a:t>
            </a:r>
            <a:endParaRPr lang="en-US" sz="1600" b="1">
              <a:latin typeface="Times New Roman" pitchFamily="18" charset="0"/>
            </a:endParaRPr>
          </a:p>
        </p:txBody>
      </p:sp>
      <p:sp>
        <p:nvSpPr>
          <p:cNvPr id="29" name="Line 10"/>
          <p:cNvSpPr>
            <a:spLocks noChangeShapeType="1"/>
          </p:cNvSpPr>
          <p:nvPr/>
        </p:nvSpPr>
        <p:spPr bwMode="auto">
          <a:xfrm flipH="1">
            <a:off x="3657600" y="2743200"/>
            <a:ext cx="6858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b="1"/>
          </a:p>
        </p:txBody>
      </p:sp>
      <p:sp>
        <p:nvSpPr>
          <p:cNvPr id="30" name="Line 11"/>
          <p:cNvSpPr>
            <a:spLocks noChangeShapeType="1"/>
          </p:cNvSpPr>
          <p:nvPr/>
        </p:nvSpPr>
        <p:spPr bwMode="auto">
          <a:xfrm>
            <a:off x="4419600" y="2743200"/>
            <a:ext cx="6858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b="1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3200400" y="3505200"/>
            <a:ext cx="481013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1">
                <a:latin typeface="Times New Roman" pitchFamily="18" charset="0"/>
              </a:rPr>
              <a:t>1</a:t>
            </a:r>
          </a:p>
        </p:txBody>
      </p:sp>
      <p:sp>
        <p:nvSpPr>
          <p:cNvPr id="32" name="Text Box 6"/>
          <p:cNvSpPr txBox="1">
            <a:spLocks noChangeArrowheads="1"/>
          </p:cNvSpPr>
          <p:nvPr/>
        </p:nvSpPr>
        <p:spPr bwMode="auto">
          <a:xfrm>
            <a:off x="3681413" y="3505200"/>
            <a:ext cx="477837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1">
                <a:latin typeface="Times New Roman" pitchFamily="18" charset="0"/>
              </a:rPr>
              <a:t>2</a:t>
            </a:r>
          </a:p>
        </p:txBody>
      </p: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4159250" y="2514600"/>
            <a:ext cx="477838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1">
                <a:latin typeface="Times New Roman" pitchFamily="18" charset="0"/>
              </a:rPr>
              <a:t>8</a:t>
            </a:r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4637088" y="3505200"/>
            <a:ext cx="479425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1">
                <a:latin typeface="Times New Roman" pitchFamily="18" charset="0"/>
              </a:rPr>
              <a:t>12</a:t>
            </a: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5083175" y="3505200"/>
            <a:ext cx="479425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1">
                <a:latin typeface="Times New Roman" pitchFamily="18" charset="0"/>
              </a:rPr>
              <a:t>25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6" grpId="0" animBg="1"/>
      <p:bldP spid="18" grpId="0" animBg="1"/>
      <p:bldP spid="22" grpId="0" animBg="1"/>
      <p:bldP spid="23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Thêm phần tử - Ví dụ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>
                <a:latin typeface="Verdana" pitchFamily="34" charset="0"/>
              </a:rPr>
              <a:t>Cấu trúc dữ liệu và giải thuật – HCMUS 2011</a:t>
            </a:r>
            <a:endParaRPr lang="en-US">
              <a:latin typeface="Verdan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86600" y="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1  12  8  2  25  </a:t>
            </a:r>
            <a:r>
              <a:rPr lang="en-US" b="1" smtClean="0"/>
              <a:t>5  14  28 </a:t>
            </a:r>
            <a:r>
              <a:rPr lang="en-US" smtClean="0"/>
              <a:t> 17</a:t>
            </a:r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267200" y="5410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Thêm </a:t>
            </a:r>
            <a:r>
              <a:rPr lang="en-US" b="1" smtClean="0"/>
              <a:t>5, 14, 28</a:t>
            </a:r>
            <a:endParaRPr lang="en-US" b="1"/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2884487" y="2590800"/>
            <a:ext cx="3592513" cy="1350963"/>
            <a:chOff x="1584" y="2701"/>
            <a:chExt cx="2263" cy="851"/>
          </a:xfrm>
        </p:grpSpPr>
        <p:sp>
          <p:nvSpPr>
            <p:cNvPr id="25" name="Line 13"/>
            <p:cNvSpPr>
              <a:spLocks noChangeShapeType="1"/>
            </p:cNvSpPr>
            <p:nvPr/>
          </p:nvSpPr>
          <p:spPr bwMode="auto">
            <a:xfrm flipH="1">
              <a:off x="2064" y="2845"/>
              <a:ext cx="432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  <p:sp>
          <p:nvSpPr>
            <p:cNvPr id="26" name="Line 14"/>
            <p:cNvSpPr>
              <a:spLocks noChangeShapeType="1"/>
            </p:cNvSpPr>
            <p:nvPr/>
          </p:nvSpPr>
          <p:spPr bwMode="auto">
            <a:xfrm>
              <a:off x="2544" y="2845"/>
              <a:ext cx="432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  <p:sp>
          <p:nvSpPr>
            <p:cNvPr id="36" name="Text Box 15"/>
            <p:cNvSpPr txBox="1">
              <a:spLocks noChangeArrowheads="1"/>
            </p:cNvSpPr>
            <p:nvPr/>
          </p:nvSpPr>
          <p:spPr bwMode="auto">
            <a:xfrm>
              <a:off x="1584" y="3325"/>
              <a:ext cx="303" cy="2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7" name="Text Box 16"/>
            <p:cNvSpPr txBox="1">
              <a:spLocks noChangeArrowheads="1"/>
            </p:cNvSpPr>
            <p:nvPr/>
          </p:nvSpPr>
          <p:spPr bwMode="auto">
            <a:xfrm>
              <a:off x="1887" y="3325"/>
              <a:ext cx="301" cy="2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8" name="Text Box 17"/>
            <p:cNvSpPr txBox="1">
              <a:spLocks noChangeArrowheads="1"/>
            </p:cNvSpPr>
            <p:nvPr/>
          </p:nvSpPr>
          <p:spPr bwMode="auto">
            <a:xfrm>
              <a:off x="2380" y="2701"/>
              <a:ext cx="301" cy="2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39" name="Text Box 18"/>
            <p:cNvSpPr txBox="1">
              <a:spLocks noChangeArrowheads="1"/>
            </p:cNvSpPr>
            <p:nvPr/>
          </p:nvSpPr>
          <p:spPr bwMode="auto">
            <a:xfrm>
              <a:off x="2681" y="3325"/>
              <a:ext cx="302" cy="2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1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40" name="Text Box 19"/>
            <p:cNvSpPr txBox="1">
              <a:spLocks noChangeArrowheads="1"/>
            </p:cNvSpPr>
            <p:nvPr/>
          </p:nvSpPr>
          <p:spPr bwMode="auto">
            <a:xfrm>
              <a:off x="2962" y="3325"/>
              <a:ext cx="302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1">
                  <a:solidFill>
                    <a:srgbClr val="FFFF00"/>
                  </a:solidFill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41" name="Text Box 20"/>
            <p:cNvSpPr txBox="1">
              <a:spLocks noChangeArrowheads="1"/>
            </p:cNvSpPr>
            <p:nvPr/>
          </p:nvSpPr>
          <p:spPr bwMode="auto">
            <a:xfrm>
              <a:off x="2147" y="3325"/>
              <a:ext cx="301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1" smtClean="0">
                  <a:solidFill>
                    <a:srgbClr val="FFFF00"/>
                  </a:solidFill>
                  <a:latin typeface="Times New Roman" pitchFamily="18" charset="0"/>
                </a:rPr>
                <a:t>5</a:t>
              </a:r>
              <a:endParaRPr lang="en-US" sz="1600" b="1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42" name="Text Box 21"/>
            <p:cNvSpPr txBox="1">
              <a:spLocks noChangeArrowheads="1"/>
            </p:cNvSpPr>
            <p:nvPr/>
          </p:nvSpPr>
          <p:spPr bwMode="auto">
            <a:xfrm>
              <a:off x="3264" y="3325"/>
              <a:ext cx="302" cy="2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1">
                  <a:latin typeface="Times New Roman" pitchFamily="18" charset="0"/>
                </a:rPr>
                <a:t>25</a:t>
              </a:r>
            </a:p>
          </p:txBody>
        </p:sp>
        <p:sp>
          <p:nvSpPr>
            <p:cNvPr id="43" name="Text Box 22"/>
            <p:cNvSpPr txBox="1">
              <a:spLocks noChangeArrowheads="1"/>
            </p:cNvSpPr>
            <p:nvPr/>
          </p:nvSpPr>
          <p:spPr bwMode="auto">
            <a:xfrm>
              <a:off x="3545" y="3325"/>
              <a:ext cx="302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1">
                  <a:solidFill>
                    <a:srgbClr val="FFFF00"/>
                  </a:solidFill>
                  <a:latin typeface="Times New Roman" pitchFamily="18" charset="0"/>
                </a:rPr>
                <a:t>28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Thêm phần tử - Ví dụ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>
                <a:latin typeface="Verdana" pitchFamily="34" charset="0"/>
              </a:rPr>
              <a:t>Cấu trúc dữ liệu và giải thuật – HCMUS 2011</a:t>
            </a:r>
            <a:endParaRPr lang="en-US">
              <a:latin typeface="Verdan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86600" y="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1  12  8  2  25  5  14  28  </a:t>
            </a:r>
            <a:r>
              <a:rPr lang="en-US" b="1" smtClean="0"/>
              <a:t>17</a:t>
            </a:r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267200" y="5410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Thêm </a:t>
            </a:r>
            <a:r>
              <a:rPr lang="en-US" b="1" smtClean="0"/>
              <a:t>17</a:t>
            </a:r>
            <a:endParaRPr lang="en-US" b="1"/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3646487" y="2819400"/>
            <a:ext cx="6858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b="1"/>
          </a:p>
        </p:txBody>
      </p:sp>
      <p:sp>
        <p:nvSpPr>
          <p:cNvPr id="26" name="Line 14"/>
          <p:cNvSpPr>
            <a:spLocks noChangeShapeType="1"/>
          </p:cNvSpPr>
          <p:nvPr/>
        </p:nvSpPr>
        <p:spPr bwMode="auto">
          <a:xfrm>
            <a:off x="4408487" y="2819400"/>
            <a:ext cx="6858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b="1"/>
          </a:p>
        </p:txBody>
      </p:sp>
      <p:sp>
        <p:nvSpPr>
          <p:cNvPr id="36" name="Text Box 15"/>
          <p:cNvSpPr txBox="1">
            <a:spLocks noChangeArrowheads="1"/>
          </p:cNvSpPr>
          <p:nvPr/>
        </p:nvSpPr>
        <p:spPr bwMode="auto">
          <a:xfrm>
            <a:off x="2884487" y="3581400"/>
            <a:ext cx="481013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1">
                <a:latin typeface="Times New Roman" pitchFamily="18" charset="0"/>
              </a:rPr>
              <a:t>1</a:t>
            </a:r>
          </a:p>
        </p:txBody>
      </p:sp>
      <p:sp>
        <p:nvSpPr>
          <p:cNvPr id="37" name="Text Box 16"/>
          <p:cNvSpPr txBox="1">
            <a:spLocks noChangeArrowheads="1"/>
          </p:cNvSpPr>
          <p:nvPr/>
        </p:nvSpPr>
        <p:spPr bwMode="auto">
          <a:xfrm>
            <a:off x="3365500" y="3581400"/>
            <a:ext cx="477838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1">
                <a:latin typeface="Times New Roman" pitchFamily="18" charset="0"/>
              </a:rPr>
              <a:t>2</a:t>
            </a:r>
          </a:p>
        </p:txBody>
      </p:sp>
      <p:sp>
        <p:nvSpPr>
          <p:cNvPr id="38" name="Text Box 17"/>
          <p:cNvSpPr txBox="1">
            <a:spLocks noChangeArrowheads="1"/>
          </p:cNvSpPr>
          <p:nvPr/>
        </p:nvSpPr>
        <p:spPr bwMode="auto">
          <a:xfrm>
            <a:off x="4148137" y="2590800"/>
            <a:ext cx="477838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1">
                <a:latin typeface="Times New Roman" pitchFamily="18" charset="0"/>
              </a:rPr>
              <a:t>8</a:t>
            </a:r>
          </a:p>
        </p:txBody>
      </p:sp>
      <p:sp>
        <p:nvSpPr>
          <p:cNvPr id="39" name="Text Box 18"/>
          <p:cNvSpPr txBox="1">
            <a:spLocks noChangeArrowheads="1"/>
          </p:cNvSpPr>
          <p:nvPr/>
        </p:nvSpPr>
        <p:spPr bwMode="auto">
          <a:xfrm>
            <a:off x="4625975" y="3581400"/>
            <a:ext cx="479425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1">
                <a:latin typeface="Times New Roman" pitchFamily="18" charset="0"/>
              </a:rPr>
              <a:t>12</a:t>
            </a:r>
          </a:p>
        </p:txBody>
      </p:sp>
      <p:sp>
        <p:nvSpPr>
          <p:cNvPr id="40" name="Text Box 19"/>
          <p:cNvSpPr txBox="1">
            <a:spLocks noChangeArrowheads="1"/>
          </p:cNvSpPr>
          <p:nvPr/>
        </p:nvSpPr>
        <p:spPr bwMode="auto">
          <a:xfrm>
            <a:off x="5072062" y="3581400"/>
            <a:ext cx="479425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1" smtClean="0">
                <a:latin typeface="Times New Roman" pitchFamily="18" charset="0"/>
              </a:rPr>
              <a:t>14</a:t>
            </a:r>
            <a:endParaRPr lang="en-US" sz="1600" b="1">
              <a:latin typeface="Times New Roman" pitchFamily="18" charset="0"/>
            </a:endParaRPr>
          </a:p>
        </p:txBody>
      </p:sp>
      <p:sp>
        <p:nvSpPr>
          <p:cNvPr id="41" name="Text Box 20"/>
          <p:cNvSpPr txBox="1">
            <a:spLocks noChangeArrowheads="1"/>
          </p:cNvSpPr>
          <p:nvPr/>
        </p:nvSpPr>
        <p:spPr bwMode="auto">
          <a:xfrm>
            <a:off x="3778250" y="3581400"/>
            <a:ext cx="477838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1" smtClean="0">
                <a:latin typeface="Times New Roman" pitchFamily="18" charset="0"/>
              </a:rPr>
              <a:t>5</a:t>
            </a:r>
            <a:endParaRPr lang="en-US" sz="1600" b="1">
              <a:latin typeface="Times New Roman" pitchFamily="18" charset="0"/>
            </a:endParaRPr>
          </a:p>
        </p:txBody>
      </p:sp>
      <p:sp>
        <p:nvSpPr>
          <p:cNvPr id="42" name="Text Box 21"/>
          <p:cNvSpPr txBox="1">
            <a:spLocks noChangeArrowheads="1"/>
          </p:cNvSpPr>
          <p:nvPr/>
        </p:nvSpPr>
        <p:spPr bwMode="auto">
          <a:xfrm>
            <a:off x="5551487" y="3581400"/>
            <a:ext cx="479425" cy="360363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1" smtClean="0">
                <a:solidFill>
                  <a:srgbClr val="FFFF00"/>
                </a:solidFill>
                <a:latin typeface="Times New Roman" pitchFamily="18" charset="0"/>
              </a:rPr>
              <a:t>17</a:t>
            </a:r>
            <a:endParaRPr lang="en-US" sz="1600" b="1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43" name="Text Box 22"/>
          <p:cNvSpPr txBox="1">
            <a:spLocks noChangeArrowheads="1"/>
          </p:cNvSpPr>
          <p:nvPr/>
        </p:nvSpPr>
        <p:spPr bwMode="auto">
          <a:xfrm>
            <a:off x="5997575" y="3581400"/>
            <a:ext cx="479425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1" smtClean="0">
                <a:latin typeface="Times New Roman" pitchFamily="18" charset="0"/>
              </a:rPr>
              <a:t>25</a:t>
            </a:r>
            <a:endParaRPr lang="en-US" sz="1600" b="1">
              <a:latin typeface="Times New Roman" pitchFamily="18" charset="0"/>
            </a:endParaRP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6477000" y="3581400"/>
            <a:ext cx="479425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1">
                <a:latin typeface="Times New Roman" pitchFamily="18" charset="0"/>
              </a:rPr>
              <a:t>28</a:t>
            </a: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H="1">
            <a:off x="3276600" y="4495800"/>
            <a:ext cx="914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b="1"/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>
            <a:off x="4495800" y="4495800"/>
            <a:ext cx="3810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b="1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>
            <a:off x="4800600" y="4495800"/>
            <a:ext cx="13716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b="1"/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3994150" y="4114800"/>
            <a:ext cx="481013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1">
                <a:latin typeface="Times New Roman" pitchFamily="18" charset="0"/>
              </a:rPr>
              <a:t>8</a:t>
            </a: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4475163" y="4114800"/>
            <a:ext cx="477837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1">
                <a:latin typeface="Times New Roman" pitchFamily="18" charset="0"/>
              </a:rPr>
              <a:t>17</a:t>
            </a: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4375150" y="5049838"/>
            <a:ext cx="481013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1">
                <a:latin typeface="Times New Roman" pitchFamily="18" charset="0"/>
              </a:rPr>
              <a:t>12</a:t>
            </a: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4856163" y="5049838"/>
            <a:ext cx="477837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1">
                <a:latin typeface="Times New Roman" pitchFamily="18" charset="0"/>
              </a:rPr>
              <a:t>14</a:t>
            </a:r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5670550" y="5049838"/>
            <a:ext cx="481013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1">
                <a:latin typeface="Times New Roman" pitchFamily="18" charset="0"/>
              </a:rPr>
              <a:t>25</a:t>
            </a:r>
          </a:p>
        </p:txBody>
      </p: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6151563" y="5049838"/>
            <a:ext cx="477837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1">
                <a:latin typeface="Times New Roman" pitchFamily="18" charset="0"/>
              </a:rPr>
              <a:t>28</a:t>
            </a:r>
          </a:p>
        </p:txBody>
      </p:sp>
      <p:sp>
        <p:nvSpPr>
          <p:cNvPr id="31" name="Text Box 10"/>
          <p:cNvSpPr txBox="1">
            <a:spLocks noChangeArrowheads="1"/>
          </p:cNvSpPr>
          <p:nvPr/>
        </p:nvSpPr>
        <p:spPr bwMode="auto">
          <a:xfrm>
            <a:off x="2590800" y="5049838"/>
            <a:ext cx="481013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1">
                <a:latin typeface="Times New Roman" pitchFamily="18" charset="0"/>
              </a:rPr>
              <a:t>1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3071813" y="5049838"/>
            <a:ext cx="477837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1">
                <a:latin typeface="Times New Roman" pitchFamily="18" charset="0"/>
              </a:rPr>
              <a:t>2</a:t>
            </a:r>
          </a:p>
        </p:txBody>
      </p: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3484563" y="5049838"/>
            <a:ext cx="477837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1" smtClean="0">
                <a:latin typeface="Times New Roman" pitchFamily="18" charset="0"/>
              </a:rPr>
              <a:t>5</a:t>
            </a:r>
            <a:endParaRPr lang="en-US" sz="1600" b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Xóa phần tử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Cấu trúc dữ liệu và giải thuật – HCMUS 2011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Thực hiện tương tự cây tìm kiếm m-nhánh.</a:t>
            </a:r>
          </a:p>
          <a:p>
            <a:endParaRPr lang="en-US" smtClean="0"/>
          </a:p>
          <a:p>
            <a:r>
              <a:rPr lang="en-US" smtClean="0"/>
              <a:t>Xét hai trường hợp:</a:t>
            </a:r>
          </a:p>
          <a:p>
            <a:pPr lvl="1"/>
            <a:r>
              <a:rPr lang="en-US" smtClean="0"/>
              <a:t>Khóa thuộc node lá</a:t>
            </a:r>
          </a:p>
          <a:p>
            <a:pPr lvl="1"/>
            <a:r>
              <a:rPr lang="en-US" smtClean="0">
                <a:sym typeface="Symbol"/>
              </a:rPr>
              <a:t>Khóa thuộc node trong</a:t>
            </a:r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Xóa phần tử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Cấu trúc dữ liệu và giải thuật – HCMUS 2011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Khóa thuộc node lá:</a:t>
            </a:r>
          </a:p>
          <a:p>
            <a:pPr lvl="1"/>
            <a:r>
              <a:rPr lang="en-US" smtClean="0"/>
              <a:t>Xóa khóa khỏi node chứa khóa.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Sau khi xóa, nếu node chứa khóa mới xóa có số khóa không đủ (ít hơn </a:t>
            </a:r>
            <a:r>
              <a:rPr lang="en-US" b="1" smtClean="0">
                <a:sym typeface="Symbol"/>
              </a:rPr>
              <a:t>m/2-1 </a:t>
            </a:r>
            <a:r>
              <a:rPr lang="en-US" smtClean="0">
                <a:sym typeface="Symbol"/>
              </a:rPr>
              <a:t>khóa) thì:</a:t>
            </a:r>
          </a:p>
          <a:p>
            <a:pPr lvl="2"/>
            <a:r>
              <a:rPr lang="en-US" smtClean="0">
                <a:sym typeface="Symbol"/>
              </a:rPr>
              <a:t>Mượn khóa từ node bên cạnh (Node bên cạnh dư khóa).</a:t>
            </a:r>
          </a:p>
          <a:p>
            <a:pPr lvl="2"/>
            <a:r>
              <a:rPr lang="en-US" smtClean="0">
                <a:sym typeface="Symbol"/>
              </a:rPr>
              <a:t>Nhập khóa với node bên cạnh cùng với khóa cha (Node bên cạnh KHÔNG dư khóa).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Xóa phần tử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Cấu trúc dữ liệu và giải thuật – HCMUS 2011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Khóa thuộc node trong:</a:t>
            </a:r>
          </a:p>
          <a:p>
            <a:pPr lvl="1"/>
            <a:r>
              <a:rPr lang="en-US" smtClean="0"/>
              <a:t>Khóa bị xóa có các node bên nhánh con trái và nhánh con phải có số khóa tối thiểu (</a:t>
            </a:r>
            <a:r>
              <a:rPr lang="en-US" b="1" smtClean="0">
                <a:sym typeface="Symbol"/>
              </a:rPr>
              <a:t>m/2-1 </a:t>
            </a:r>
            <a:r>
              <a:rPr lang="en-US" smtClean="0">
                <a:sym typeface="Symbol"/>
              </a:rPr>
              <a:t>khóa): nhập khóa của 2 node con.</a:t>
            </a:r>
          </a:p>
          <a:p>
            <a:pPr lvl="1"/>
            <a:endParaRPr lang="en-US" smtClean="0">
              <a:sym typeface="Symbol"/>
            </a:endParaRPr>
          </a:p>
          <a:p>
            <a:pPr lvl="1"/>
            <a:r>
              <a:rPr lang="en-US" smtClean="0">
                <a:sym typeface="Symbol"/>
              </a:rPr>
              <a:t>Ngược lại: tìm phần tử thế mạng và thực hiện </a:t>
            </a:r>
            <a:r>
              <a:rPr lang="en-US" b="1" smtClean="0">
                <a:sym typeface="Symbol"/>
              </a:rPr>
              <a:t>cân bằng lại cây</a:t>
            </a:r>
            <a:r>
              <a:rPr lang="en-US" smtClean="0">
                <a:sym typeface="Symbol"/>
              </a:rPr>
              <a:t> như trường hợp xóa khóa thuộc node lá.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m-way search tree</a:t>
            </a:r>
          </a:p>
          <a:p>
            <a:r>
              <a:rPr lang="en-US" smtClean="0"/>
              <a:t>m-way tree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Cây tìm kiếm m-nhánh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vi-VN" smtClean="0"/>
              <a:t>Cấu trúc dữ liệu và giải thuật – HCMUS 2011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Xóa phần tử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Cấu trúc dữ liệu và giải thuật – HCMUS 2011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Sau khi xóa khóa dẫn đến việc các node trong cây bị thiếu khóa: cân bằng lại cây từ dưới lên.</a:t>
            </a:r>
          </a:p>
          <a:p>
            <a:pPr lvl="1"/>
            <a:r>
              <a:rPr lang="en-US" smtClean="0"/>
              <a:t>TH1: Nếu node kề phải dư khóa</a:t>
            </a:r>
          </a:p>
          <a:p>
            <a:pPr lvl="2"/>
            <a:r>
              <a:rPr lang="en-US" smtClean="0"/>
              <a:t>Thêm khóa cha của 2 node vào node bị thiếu.</a:t>
            </a:r>
          </a:p>
          <a:p>
            <a:pPr lvl="2"/>
            <a:r>
              <a:rPr lang="en-US" smtClean="0"/>
              <a:t>Lấy khóa đầu của node kề phải lên thay cho khóa cha ở node cha.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TH2: Nếu node kề trái dư khóa: làm tương tự trường hợp trên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TH3: Nếu cả node kề trái và phải đều không dư khóa:</a:t>
            </a:r>
          </a:p>
          <a:p>
            <a:pPr lvl="2"/>
            <a:r>
              <a:rPr lang="en-US" smtClean="0"/>
              <a:t>Tạo node mới chứa khóa của node bị thiếu, tất cả khóa của 1 node kề nó và khóa cha của 2 node này.</a:t>
            </a:r>
          </a:p>
          <a:p>
            <a:pPr lvl="2"/>
            <a:r>
              <a:rPr lang="en-US" smtClean="0"/>
              <a:t>Xóa khóa cha của 2 node ở node cha, và thay 2 node con vừa bị nhập bằng node mới tạo.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Xóa phần tử - Ví dụ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Cấu trúc dữ liệu và giải thuật – HCMUS 2011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Cho B-cây bậc 5:</a:t>
            </a:r>
            <a:endParaRPr lang="en-US"/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990600" y="2362200"/>
            <a:ext cx="6858000" cy="2133600"/>
            <a:chOff x="624" y="1392"/>
            <a:chExt cx="4320" cy="1344"/>
          </a:xfrm>
        </p:grpSpPr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2160" y="1392"/>
              <a:ext cx="1200" cy="432"/>
              <a:chOff x="2160" y="1392"/>
              <a:chExt cx="1200" cy="432"/>
            </a:xfrm>
          </p:grpSpPr>
          <p:sp>
            <p:nvSpPr>
              <p:cNvPr id="30" name="Rectangle 5"/>
              <p:cNvSpPr>
                <a:spLocks noChangeArrowheads="1"/>
              </p:cNvSpPr>
              <p:nvPr/>
            </p:nvSpPr>
            <p:spPr bwMode="auto">
              <a:xfrm>
                <a:off x="2160" y="1392"/>
                <a:ext cx="1200" cy="4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Rectangle 8"/>
              <p:cNvSpPr>
                <a:spLocks noChangeArrowheads="1"/>
              </p:cNvSpPr>
              <p:nvPr/>
            </p:nvSpPr>
            <p:spPr bwMode="auto">
              <a:xfrm>
                <a:off x="2208" y="1440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12</a:t>
                </a:r>
              </a:p>
            </p:txBody>
          </p:sp>
          <p:sp>
            <p:nvSpPr>
              <p:cNvPr id="32" name="Rectangle 9"/>
              <p:cNvSpPr>
                <a:spLocks noChangeArrowheads="1"/>
              </p:cNvSpPr>
              <p:nvPr/>
            </p:nvSpPr>
            <p:spPr bwMode="auto">
              <a:xfrm>
                <a:off x="2592" y="1440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29</a:t>
                </a:r>
              </a:p>
            </p:txBody>
          </p:sp>
          <p:sp>
            <p:nvSpPr>
              <p:cNvPr id="33" name="Rectangle 10"/>
              <p:cNvSpPr>
                <a:spLocks noChangeArrowheads="1"/>
              </p:cNvSpPr>
              <p:nvPr/>
            </p:nvSpPr>
            <p:spPr bwMode="auto">
              <a:xfrm>
                <a:off x="2976" y="1440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52</a:t>
                </a:r>
              </a:p>
            </p:txBody>
          </p:sp>
        </p:grpSp>
        <p:grpSp>
          <p:nvGrpSpPr>
            <p:cNvPr id="8" name="Group 15"/>
            <p:cNvGrpSpPr>
              <a:grpSpLocks/>
            </p:cNvGrpSpPr>
            <p:nvPr/>
          </p:nvGrpSpPr>
          <p:grpSpPr bwMode="auto">
            <a:xfrm>
              <a:off x="624" y="2304"/>
              <a:ext cx="1200" cy="432"/>
              <a:chOff x="2160" y="1392"/>
              <a:chExt cx="1200" cy="432"/>
            </a:xfrm>
          </p:grpSpPr>
          <p:sp>
            <p:nvSpPr>
              <p:cNvPr id="26" name="Rectangle 16"/>
              <p:cNvSpPr>
                <a:spLocks noChangeArrowheads="1"/>
              </p:cNvSpPr>
              <p:nvPr/>
            </p:nvSpPr>
            <p:spPr bwMode="auto">
              <a:xfrm>
                <a:off x="2160" y="1392"/>
                <a:ext cx="1200" cy="4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17"/>
              <p:cNvSpPr>
                <a:spLocks noChangeArrowheads="1"/>
              </p:cNvSpPr>
              <p:nvPr/>
            </p:nvSpPr>
            <p:spPr bwMode="auto">
              <a:xfrm>
                <a:off x="2208" y="1440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8" name="Rectangle 18"/>
              <p:cNvSpPr>
                <a:spLocks noChangeArrowheads="1"/>
              </p:cNvSpPr>
              <p:nvPr/>
            </p:nvSpPr>
            <p:spPr bwMode="auto">
              <a:xfrm>
                <a:off x="2592" y="1440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7</a:t>
                </a:r>
              </a:p>
            </p:txBody>
          </p:sp>
          <p:sp>
            <p:nvSpPr>
              <p:cNvPr id="29" name="Rectangle 19"/>
              <p:cNvSpPr>
                <a:spLocks noChangeArrowheads="1"/>
              </p:cNvSpPr>
              <p:nvPr/>
            </p:nvSpPr>
            <p:spPr bwMode="auto">
              <a:xfrm>
                <a:off x="2976" y="1440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9</a:t>
                </a:r>
              </a:p>
            </p:txBody>
          </p:sp>
        </p:grpSp>
        <p:grpSp>
          <p:nvGrpSpPr>
            <p:cNvPr id="9" name="Group 34"/>
            <p:cNvGrpSpPr>
              <a:grpSpLocks/>
            </p:cNvGrpSpPr>
            <p:nvPr/>
          </p:nvGrpSpPr>
          <p:grpSpPr bwMode="auto">
            <a:xfrm>
              <a:off x="1920" y="2304"/>
              <a:ext cx="816" cy="432"/>
              <a:chOff x="2160" y="2304"/>
              <a:chExt cx="816" cy="432"/>
            </a:xfrm>
          </p:grpSpPr>
          <p:sp>
            <p:nvSpPr>
              <p:cNvPr id="23" name="Rectangle 21"/>
              <p:cNvSpPr>
                <a:spLocks noChangeArrowheads="1"/>
              </p:cNvSpPr>
              <p:nvPr/>
            </p:nvSpPr>
            <p:spPr bwMode="auto">
              <a:xfrm>
                <a:off x="2160" y="2304"/>
                <a:ext cx="816" cy="4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22"/>
              <p:cNvSpPr>
                <a:spLocks noChangeArrowheads="1"/>
              </p:cNvSpPr>
              <p:nvPr/>
            </p:nvSpPr>
            <p:spPr bwMode="auto">
              <a:xfrm>
                <a:off x="2208" y="2352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15</a:t>
                </a:r>
              </a:p>
            </p:txBody>
          </p:sp>
          <p:sp>
            <p:nvSpPr>
              <p:cNvPr id="25" name="Rectangle 23"/>
              <p:cNvSpPr>
                <a:spLocks noChangeArrowheads="1"/>
              </p:cNvSpPr>
              <p:nvPr/>
            </p:nvSpPr>
            <p:spPr bwMode="auto">
              <a:xfrm>
                <a:off x="2592" y="2352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22</a:t>
                </a:r>
              </a:p>
            </p:txBody>
          </p:sp>
        </p:grpSp>
        <p:grpSp>
          <p:nvGrpSpPr>
            <p:cNvPr id="10" name="Group 25"/>
            <p:cNvGrpSpPr>
              <a:grpSpLocks/>
            </p:cNvGrpSpPr>
            <p:nvPr/>
          </p:nvGrpSpPr>
          <p:grpSpPr bwMode="auto">
            <a:xfrm>
              <a:off x="3744" y="2304"/>
              <a:ext cx="1200" cy="432"/>
              <a:chOff x="2160" y="1392"/>
              <a:chExt cx="1200" cy="432"/>
            </a:xfrm>
          </p:grpSpPr>
          <p:sp>
            <p:nvSpPr>
              <p:cNvPr id="19" name="Rectangle 26"/>
              <p:cNvSpPr>
                <a:spLocks noChangeArrowheads="1"/>
              </p:cNvSpPr>
              <p:nvPr/>
            </p:nvSpPr>
            <p:spPr bwMode="auto">
              <a:xfrm>
                <a:off x="2160" y="1392"/>
                <a:ext cx="1200" cy="4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Rectangle 27"/>
              <p:cNvSpPr>
                <a:spLocks noChangeArrowheads="1"/>
              </p:cNvSpPr>
              <p:nvPr/>
            </p:nvSpPr>
            <p:spPr bwMode="auto">
              <a:xfrm>
                <a:off x="2208" y="1440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56</a:t>
                </a:r>
              </a:p>
            </p:txBody>
          </p:sp>
          <p:sp>
            <p:nvSpPr>
              <p:cNvPr id="21" name="Rectangle 28"/>
              <p:cNvSpPr>
                <a:spLocks noChangeArrowheads="1"/>
              </p:cNvSpPr>
              <p:nvPr/>
            </p:nvSpPr>
            <p:spPr bwMode="auto">
              <a:xfrm>
                <a:off x="2592" y="1440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69</a:t>
                </a:r>
              </a:p>
            </p:txBody>
          </p:sp>
          <p:sp>
            <p:nvSpPr>
              <p:cNvPr id="22" name="Rectangle 29"/>
              <p:cNvSpPr>
                <a:spLocks noChangeArrowheads="1"/>
              </p:cNvSpPr>
              <p:nvPr/>
            </p:nvSpPr>
            <p:spPr bwMode="auto">
              <a:xfrm>
                <a:off x="2976" y="1440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72</a:t>
                </a:r>
              </a:p>
            </p:txBody>
          </p:sp>
        </p:grpSp>
        <p:sp>
          <p:nvSpPr>
            <p:cNvPr id="11" name="Line 30"/>
            <p:cNvSpPr>
              <a:spLocks noChangeShapeType="1"/>
            </p:cNvSpPr>
            <p:nvPr/>
          </p:nvSpPr>
          <p:spPr bwMode="auto">
            <a:xfrm flipH="1">
              <a:off x="1824" y="1824"/>
              <a:ext cx="336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31"/>
            <p:cNvSpPr>
              <a:spLocks noChangeShapeType="1"/>
            </p:cNvSpPr>
            <p:nvPr/>
          </p:nvSpPr>
          <p:spPr bwMode="auto">
            <a:xfrm flipH="1">
              <a:off x="2448" y="1824"/>
              <a:ext cx="96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32"/>
            <p:cNvSpPr>
              <a:spLocks noChangeShapeType="1"/>
            </p:cNvSpPr>
            <p:nvPr/>
          </p:nvSpPr>
          <p:spPr bwMode="auto">
            <a:xfrm>
              <a:off x="3360" y="1824"/>
              <a:ext cx="384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33"/>
            <p:cNvSpPr>
              <a:spLocks noChangeShapeType="1"/>
            </p:cNvSpPr>
            <p:nvPr/>
          </p:nvSpPr>
          <p:spPr bwMode="auto">
            <a:xfrm>
              <a:off x="2976" y="1824"/>
              <a:ext cx="144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40"/>
            <p:cNvGrpSpPr>
              <a:grpSpLocks/>
            </p:cNvGrpSpPr>
            <p:nvPr/>
          </p:nvGrpSpPr>
          <p:grpSpPr bwMode="auto">
            <a:xfrm>
              <a:off x="2832" y="2304"/>
              <a:ext cx="816" cy="432"/>
              <a:chOff x="2160" y="2304"/>
              <a:chExt cx="816" cy="432"/>
            </a:xfrm>
          </p:grpSpPr>
          <p:sp>
            <p:nvSpPr>
              <p:cNvPr id="16" name="Rectangle 41"/>
              <p:cNvSpPr>
                <a:spLocks noChangeArrowheads="1"/>
              </p:cNvSpPr>
              <p:nvPr/>
            </p:nvSpPr>
            <p:spPr bwMode="auto">
              <a:xfrm>
                <a:off x="2160" y="2304"/>
                <a:ext cx="816" cy="4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Rectangle 42"/>
              <p:cNvSpPr>
                <a:spLocks noChangeArrowheads="1"/>
              </p:cNvSpPr>
              <p:nvPr/>
            </p:nvSpPr>
            <p:spPr bwMode="auto">
              <a:xfrm>
                <a:off x="2208" y="2352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31</a:t>
                </a:r>
              </a:p>
            </p:txBody>
          </p:sp>
          <p:sp>
            <p:nvSpPr>
              <p:cNvPr id="18" name="Rectangle 43"/>
              <p:cNvSpPr>
                <a:spLocks noChangeArrowheads="1"/>
              </p:cNvSpPr>
              <p:nvPr/>
            </p:nvSpPr>
            <p:spPr bwMode="auto">
              <a:xfrm>
                <a:off x="2592" y="2352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43</a:t>
                </a:r>
              </a:p>
            </p:txBody>
          </p:sp>
        </p:grpSp>
      </p:grpSp>
      <p:sp>
        <p:nvSpPr>
          <p:cNvPr id="35" name="Up Arrow 34"/>
          <p:cNvSpPr/>
          <p:nvPr/>
        </p:nvSpPr>
        <p:spPr>
          <a:xfrm>
            <a:off x="1219200" y="4572000"/>
            <a:ext cx="228600" cy="914400"/>
          </a:xfrm>
          <a:prstGeom prst="up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438400" y="49530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Xóa khóa </a:t>
            </a:r>
            <a:r>
              <a:rPr lang="en-US" b="1" smtClean="0"/>
              <a:t>2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Xóa phần tử - Ví dụ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Cấu trúc dữ liệu và giải thuật – HCMUS 2011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Cho B-cây bậc 5:</a:t>
            </a:r>
            <a:endParaRPr lang="en-US"/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1600200" y="2362200"/>
            <a:ext cx="6248400" cy="2133600"/>
            <a:chOff x="1008" y="1392"/>
            <a:chExt cx="3936" cy="1344"/>
          </a:xfrm>
        </p:grpSpPr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2160" y="1392"/>
              <a:ext cx="1200" cy="432"/>
              <a:chOff x="2160" y="1392"/>
              <a:chExt cx="1200" cy="432"/>
            </a:xfrm>
          </p:grpSpPr>
          <p:sp>
            <p:nvSpPr>
              <p:cNvPr id="30" name="Rectangle 5"/>
              <p:cNvSpPr>
                <a:spLocks noChangeArrowheads="1"/>
              </p:cNvSpPr>
              <p:nvPr/>
            </p:nvSpPr>
            <p:spPr bwMode="auto">
              <a:xfrm>
                <a:off x="2160" y="1392"/>
                <a:ext cx="1200" cy="4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Rectangle 8"/>
              <p:cNvSpPr>
                <a:spLocks noChangeArrowheads="1"/>
              </p:cNvSpPr>
              <p:nvPr/>
            </p:nvSpPr>
            <p:spPr bwMode="auto">
              <a:xfrm>
                <a:off x="2208" y="1440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12</a:t>
                </a:r>
              </a:p>
            </p:txBody>
          </p:sp>
          <p:sp>
            <p:nvSpPr>
              <p:cNvPr id="32" name="Rectangle 9"/>
              <p:cNvSpPr>
                <a:spLocks noChangeArrowheads="1"/>
              </p:cNvSpPr>
              <p:nvPr/>
            </p:nvSpPr>
            <p:spPr bwMode="auto">
              <a:xfrm>
                <a:off x="2592" y="1440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29</a:t>
                </a:r>
              </a:p>
            </p:txBody>
          </p:sp>
          <p:sp>
            <p:nvSpPr>
              <p:cNvPr id="33" name="Rectangle 10"/>
              <p:cNvSpPr>
                <a:spLocks noChangeArrowheads="1"/>
              </p:cNvSpPr>
              <p:nvPr/>
            </p:nvSpPr>
            <p:spPr bwMode="auto">
              <a:xfrm>
                <a:off x="2976" y="1440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52</a:t>
                </a:r>
              </a:p>
            </p:txBody>
          </p:sp>
        </p:grpSp>
        <p:grpSp>
          <p:nvGrpSpPr>
            <p:cNvPr id="8" name="Group 15"/>
            <p:cNvGrpSpPr>
              <a:grpSpLocks/>
            </p:cNvGrpSpPr>
            <p:nvPr/>
          </p:nvGrpSpPr>
          <p:grpSpPr bwMode="auto">
            <a:xfrm>
              <a:off x="1008" y="2304"/>
              <a:ext cx="816" cy="432"/>
              <a:chOff x="2544" y="1392"/>
              <a:chExt cx="816" cy="432"/>
            </a:xfrm>
          </p:grpSpPr>
          <p:sp>
            <p:nvSpPr>
              <p:cNvPr id="26" name="Rectangle 16"/>
              <p:cNvSpPr>
                <a:spLocks noChangeArrowheads="1"/>
              </p:cNvSpPr>
              <p:nvPr/>
            </p:nvSpPr>
            <p:spPr bwMode="auto">
              <a:xfrm>
                <a:off x="2544" y="1392"/>
                <a:ext cx="816" cy="4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18"/>
              <p:cNvSpPr>
                <a:spLocks noChangeArrowheads="1"/>
              </p:cNvSpPr>
              <p:nvPr/>
            </p:nvSpPr>
            <p:spPr bwMode="auto">
              <a:xfrm>
                <a:off x="2592" y="1440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7</a:t>
                </a:r>
              </a:p>
            </p:txBody>
          </p:sp>
          <p:sp>
            <p:nvSpPr>
              <p:cNvPr id="29" name="Rectangle 19"/>
              <p:cNvSpPr>
                <a:spLocks noChangeArrowheads="1"/>
              </p:cNvSpPr>
              <p:nvPr/>
            </p:nvSpPr>
            <p:spPr bwMode="auto">
              <a:xfrm>
                <a:off x="2976" y="1440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9</a:t>
                </a:r>
              </a:p>
            </p:txBody>
          </p:sp>
        </p:grpSp>
        <p:grpSp>
          <p:nvGrpSpPr>
            <p:cNvPr id="9" name="Group 34"/>
            <p:cNvGrpSpPr>
              <a:grpSpLocks/>
            </p:cNvGrpSpPr>
            <p:nvPr/>
          </p:nvGrpSpPr>
          <p:grpSpPr bwMode="auto">
            <a:xfrm>
              <a:off x="1920" y="2304"/>
              <a:ext cx="816" cy="432"/>
              <a:chOff x="2160" y="2304"/>
              <a:chExt cx="816" cy="432"/>
            </a:xfrm>
          </p:grpSpPr>
          <p:sp>
            <p:nvSpPr>
              <p:cNvPr id="23" name="Rectangle 21"/>
              <p:cNvSpPr>
                <a:spLocks noChangeArrowheads="1"/>
              </p:cNvSpPr>
              <p:nvPr/>
            </p:nvSpPr>
            <p:spPr bwMode="auto">
              <a:xfrm>
                <a:off x="2160" y="2304"/>
                <a:ext cx="816" cy="4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22"/>
              <p:cNvSpPr>
                <a:spLocks noChangeArrowheads="1"/>
              </p:cNvSpPr>
              <p:nvPr/>
            </p:nvSpPr>
            <p:spPr bwMode="auto">
              <a:xfrm>
                <a:off x="2208" y="2352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15</a:t>
                </a:r>
              </a:p>
            </p:txBody>
          </p:sp>
          <p:sp>
            <p:nvSpPr>
              <p:cNvPr id="25" name="Rectangle 23"/>
              <p:cNvSpPr>
                <a:spLocks noChangeArrowheads="1"/>
              </p:cNvSpPr>
              <p:nvPr/>
            </p:nvSpPr>
            <p:spPr bwMode="auto">
              <a:xfrm>
                <a:off x="2592" y="2352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22</a:t>
                </a:r>
              </a:p>
            </p:txBody>
          </p:sp>
        </p:grpSp>
        <p:grpSp>
          <p:nvGrpSpPr>
            <p:cNvPr id="10" name="Group 25"/>
            <p:cNvGrpSpPr>
              <a:grpSpLocks/>
            </p:cNvGrpSpPr>
            <p:nvPr/>
          </p:nvGrpSpPr>
          <p:grpSpPr bwMode="auto">
            <a:xfrm>
              <a:off x="3744" y="2304"/>
              <a:ext cx="1200" cy="432"/>
              <a:chOff x="2160" y="1392"/>
              <a:chExt cx="1200" cy="432"/>
            </a:xfrm>
          </p:grpSpPr>
          <p:sp>
            <p:nvSpPr>
              <p:cNvPr id="19" name="Rectangle 26"/>
              <p:cNvSpPr>
                <a:spLocks noChangeArrowheads="1"/>
              </p:cNvSpPr>
              <p:nvPr/>
            </p:nvSpPr>
            <p:spPr bwMode="auto">
              <a:xfrm>
                <a:off x="2160" y="1392"/>
                <a:ext cx="1200" cy="4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Rectangle 27"/>
              <p:cNvSpPr>
                <a:spLocks noChangeArrowheads="1"/>
              </p:cNvSpPr>
              <p:nvPr/>
            </p:nvSpPr>
            <p:spPr bwMode="auto">
              <a:xfrm>
                <a:off x="2208" y="1440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56</a:t>
                </a:r>
              </a:p>
            </p:txBody>
          </p:sp>
          <p:sp>
            <p:nvSpPr>
              <p:cNvPr id="21" name="Rectangle 28"/>
              <p:cNvSpPr>
                <a:spLocks noChangeArrowheads="1"/>
              </p:cNvSpPr>
              <p:nvPr/>
            </p:nvSpPr>
            <p:spPr bwMode="auto">
              <a:xfrm>
                <a:off x="2592" y="1440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69</a:t>
                </a:r>
              </a:p>
            </p:txBody>
          </p:sp>
          <p:sp>
            <p:nvSpPr>
              <p:cNvPr id="22" name="Rectangle 29"/>
              <p:cNvSpPr>
                <a:spLocks noChangeArrowheads="1"/>
              </p:cNvSpPr>
              <p:nvPr/>
            </p:nvSpPr>
            <p:spPr bwMode="auto">
              <a:xfrm>
                <a:off x="2976" y="1440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72</a:t>
                </a:r>
              </a:p>
            </p:txBody>
          </p:sp>
        </p:grpSp>
        <p:sp>
          <p:nvSpPr>
            <p:cNvPr id="11" name="Line 30"/>
            <p:cNvSpPr>
              <a:spLocks noChangeShapeType="1"/>
            </p:cNvSpPr>
            <p:nvPr/>
          </p:nvSpPr>
          <p:spPr bwMode="auto">
            <a:xfrm flipH="1">
              <a:off x="1824" y="1824"/>
              <a:ext cx="336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31"/>
            <p:cNvSpPr>
              <a:spLocks noChangeShapeType="1"/>
            </p:cNvSpPr>
            <p:nvPr/>
          </p:nvSpPr>
          <p:spPr bwMode="auto">
            <a:xfrm flipH="1">
              <a:off x="2448" y="1824"/>
              <a:ext cx="96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32"/>
            <p:cNvSpPr>
              <a:spLocks noChangeShapeType="1"/>
            </p:cNvSpPr>
            <p:nvPr/>
          </p:nvSpPr>
          <p:spPr bwMode="auto">
            <a:xfrm>
              <a:off x="3360" y="1824"/>
              <a:ext cx="384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33"/>
            <p:cNvSpPr>
              <a:spLocks noChangeShapeType="1"/>
            </p:cNvSpPr>
            <p:nvPr/>
          </p:nvSpPr>
          <p:spPr bwMode="auto">
            <a:xfrm>
              <a:off x="2976" y="1824"/>
              <a:ext cx="144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40"/>
            <p:cNvGrpSpPr>
              <a:grpSpLocks/>
            </p:cNvGrpSpPr>
            <p:nvPr/>
          </p:nvGrpSpPr>
          <p:grpSpPr bwMode="auto">
            <a:xfrm>
              <a:off x="2832" y="2304"/>
              <a:ext cx="816" cy="432"/>
              <a:chOff x="2160" y="2304"/>
              <a:chExt cx="816" cy="432"/>
            </a:xfrm>
          </p:grpSpPr>
          <p:sp>
            <p:nvSpPr>
              <p:cNvPr id="16" name="Rectangle 41"/>
              <p:cNvSpPr>
                <a:spLocks noChangeArrowheads="1"/>
              </p:cNvSpPr>
              <p:nvPr/>
            </p:nvSpPr>
            <p:spPr bwMode="auto">
              <a:xfrm>
                <a:off x="2160" y="2304"/>
                <a:ext cx="816" cy="4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Rectangle 42"/>
              <p:cNvSpPr>
                <a:spLocks noChangeArrowheads="1"/>
              </p:cNvSpPr>
              <p:nvPr/>
            </p:nvSpPr>
            <p:spPr bwMode="auto">
              <a:xfrm>
                <a:off x="2208" y="2352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31</a:t>
                </a:r>
              </a:p>
            </p:txBody>
          </p:sp>
          <p:sp>
            <p:nvSpPr>
              <p:cNvPr id="18" name="Rectangle 43"/>
              <p:cNvSpPr>
                <a:spLocks noChangeArrowheads="1"/>
              </p:cNvSpPr>
              <p:nvPr/>
            </p:nvSpPr>
            <p:spPr bwMode="auto">
              <a:xfrm>
                <a:off x="2592" y="2352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43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Xóa phần tử - Ví dụ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Cấu trúc dữ liệu và giải thuật – HCMUS 2011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Cho B-cây bậc 5:</a:t>
            </a:r>
            <a:endParaRPr lang="en-US"/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1600200" y="2362200"/>
            <a:ext cx="6248400" cy="2133600"/>
            <a:chOff x="1008" y="1392"/>
            <a:chExt cx="3936" cy="1344"/>
          </a:xfrm>
        </p:grpSpPr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2160" y="1392"/>
              <a:ext cx="1200" cy="432"/>
              <a:chOff x="2160" y="1392"/>
              <a:chExt cx="1200" cy="432"/>
            </a:xfrm>
          </p:grpSpPr>
          <p:sp>
            <p:nvSpPr>
              <p:cNvPr id="30" name="Rectangle 5"/>
              <p:cNvSpPr>
                <a:spLocks noChangeArrowheads="1"/>
              </p:cNvSpPr>
              <p:nvPr/>
            </p:nvSpPr>
            <p:spPr bwMode="auto">
              <a:xfrm>
                <a:off x="2160" y="1392"/>
                <a:ext cx="1200" cy="4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Rectangle 8"/>
              <p:cNvSpPr>
                <a:spLocks noChangeArrowheads="1"/>
              </p:cNvSpPr>
              <p:nvPr/>
            </p:nvSpPr>
            <p:spPr bwMode="auto">
              <a:xfrm>
                <a:off x="2208" y="1440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12</a:t>
                </a:r>
              </a:p>
            </p:txBody>
          </p:sp>
          <p:sp>
            <p:nvSpPr>
              <p:cNvPr id="32" name="Rectangle 9"/>
              <p:cNvSpPr>
                <a:spLocks noChangeArrowheads="1"/>
              </p:cNvSpPr>
              <p:nvPr/>
            </p:nvSpPr>
            <p:spPr bwMode="auto">
              <a:xfrm>
                <a:off x="2592" y="1440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29</a:t>
                </a:r>
              </a:p>
            </p:txBody>
          </p:sp>
          <p:sp>
            <p:nvSpPr>
              <p:cNvPr id="33" name="Rectangle 10"/>
              <p:cNvSpPr>
                <a:spLocks noChangeArrowheads="1"/>
              </p:cNvSpPr>
              <p:nvPr/>
            </p:nvSpPr>
            <p:spPr bwMode="auto">
              <a:xfrm>
                <a:off x="2976" y="1440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52</a:t>
                </a:r>
              </a:p>
            </p:txBody>
          </p:sp>
        </p:grpSp>
        <p:grpSp>
          <p:nvGrpSpPr>
            <p:cNvPr id="8" name="Group 15"/>
            <p:cNvGrpSpPr>
              <a:grpSpLocks/>
            </p:cNvGrpSpPr>
            <p:nvPr/>
          </p:nvGrpSpPr>
          <p:grpSpPr bwMode="auto">
            <a:xfrm>
              <a:off x="1008" y="2304"/>
              <a:ext cx="816" cy="432"/>
              <a:chOff x="2544" y="1392"/>
              <a:chExt cx="816" cy="432"/>
            </a:xfrm>
          </p:grpSpPr>
          <p:sp>
            <p:nvSpPr>
              <p:cNvPr id="26" name="Rectangle 16"/>
              <p:cNvSpPr>
                <a:spLocks noChangeArrowheads="1"/>
              </p:cNvSpPr>
              <p:nvPr/>
            </p:nvSpPr>
            <p:spPr bwMode="auto">
              <a:xfrm>
                <a:off x="2544" y="1392"/>
                <a:ext cx="816" cy="4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18"/>
              <p:cNvSpPr>
                <a:spLocks noChangeArrowheads="1"/>
              </p:cNvSpPr>
              <p:nvPr/>
            </p:nvSpPr>
            <p:spPr bwMode="auto">
              <a:xfrm>
                <a:off x="2592" y="1440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7</a:t>
                </a:r>
              </a:p>
            </p:txBody>
          </p:sp>
          <p:sp>
            <p:nvSpPr>
              <p:cNvPr id="29" name="Rectangle 19"/>
              <p:cNvSpPr>
                <a:spLocks noChangeArrowheads="1"/>
              </p:cNvSpPr>
              <p:nvPr/>
            </p:nvSpPr>
            <p:spPr bwMode="auto">
              <a:xfrm>
                <a:off x="2976" y="1440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9</a:t>
                </a:r>
              </a:p>
            </p:txBody>
          </p:sp>
        </p:grpSp>
        <p:grpSp>
          <p:nvGrpSpPr>
            <p:cNvPr id="9" name="Group 34"/>
            <p:cNvGrpSpPr>
              <a:grpSpLocks/>
            </p:cNvGrpSpPr>
            <p:nvPr/>
          </p:nvGrpSpPr>
          <p:grpSpPr bwMode="auto">
            <a:xfrm>
              <a:off x="1920" y="2304"/>
              <a:ext cx="816" cy="432"/>
              <a:chOff x="2160" y="2304"/>
              <a:chExt cx="816" cy="432"/>
            </a:xfrm>
          </p:grpSpPr>
          <p:sp>
            <p:nvSpPr>
              <p:cNvPr id="23" name="Rectangle 21"/>
              <p:cNvSpPr>
                <a:spLocks noChangeArrowheads="1"/>
              </p:cNvSpPr>
              <p:nvPr/>
            </p:nvSpPr>
            <p:spPr bwMode="auto">
              <a:xfrm>
                <a:off x="2160" y="2304"/>
                <a:ext cx="816" cy="4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22"/>
              <p:cNvSpPr>
                <a:spLocks noChangeArrowheads="1"/>
              </p:cNvSpPr>
              <p:nvPr/>
            </p:nvSpPr>
            <p:spPr bwMode="auto">
              <a:xfrm>
                <a:off x="2208" y="2352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15</a:t>
                </a:r>
              </a:p>
            </p:txBody>
          </p:sp>
          <p:sp>
            <p:nvSpPr>
              <p:cNvPr id="25" name="Rectangle 23"/>
              <p:cNvSpPr>
                <a:spLocks noChangeArrowheads="1"/>
              </p:cNvSpPr>
              <p:nvPr/>
            </p:nvSpPr>
            <p:spPr bwMode="auto">
              <a:xfrm>
                <a:off x="2592" y="2352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22</a:t>
                </a:r>
              </a:p>
            </p:txBody>
          </p:sp>
        </p:grpSp>
        <p:grpSp>
          <p:nvGrpSpPr>
            <p:cNvPr id="10" name="Group 25"/>
            <p:cNvGrpSpPr>
              <a:grpSpLocks/>
            </p:cNvGrpSpPr>
            <p:nvPr/>
          </p:nvGrpSpPr>
          <p:grpSpPr bwMode="auto">
            <a:xfrm>
              <a:off x="3744" y="2304"/>
              <a:ext cx="1200" cy="432"/>
              <a:chOff x="2160" y="1392"/>
              <a:chExt cx="1200" cy="432"/>
            </a:xfrm>
          </p:grpSpPr>
          <p:sp>
            <p:nvSpPr>
              <p:cNvPr id="19" name="Rectangle 26"/>
              <p:cNvSpPr>
                <a:spLocks noChangeArrowheads="1"/>
              </p:cNvSpPr>
              <p:nvPr/>
            </p:nvSpPr>
            <p:spPr bwMode="auto">
              <a:xfrm>
                <a:off x="2160" y="1392"/>
                <a:ext cx="1200" cy="4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Rectangle 27"/>
              <p:cNvSpPr>
                <a:spLocks noChangeArrowheads="1"/>
              </p:cNvSpPr>
              <p:nvPr/>
            </p:nvSpPr>
            <p:spPr bwMode="auto">
              <a:xfrm>
                <a:off x="2208" y="1440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56</a:t>
                </a:r>
              </a:p>
            </p:txBody>
          </p:sp>
          <p:sp>
            <p:nvSpPr>
              <p:cNvPr id="21" name="Rectangle 28"/>
              <p:cNvSpPr>
                <a:spLocks noChangeArrowheads="1"/>
              </p:cNvSpPr>
              <p:nvPr/>
            </p:nvSpPr>
            <p:spPr bwMode="auto">
              <a:xfrm>
                <a:off x="2592" y="1440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69</a:t>
                </a:r>
              </a:p>
            </p:txBody>
          </p:sp>
          <p:sp>
            <p:nvSpPr>
              <p:cNvPr id="22" name="Rectangle 29"/>
              <p:cNvSpPr>
                <a:spLocks noChangeArrowheads="1"/>
              </p:cNvSpPr>
              <p:nvPr/>
            </p:nvSpPr>
            <p:spPr bwMode="auto">
              <a:xfrm>
                <a:off x="2976" y="1440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72</a:t>
                </a:r>
              </a:p>
            </p:txBody>
          </p:sp>
        </p:grpSp>
        <p:sp>
          <p:nvSpPr>
            <p:cNvPr id="11" name="Line 30"/>
            <p:cNvSpPr>
              <a:spLocks noChangeShapeType="1"/>
            </p:cNvSpPr>
            <p:nvPr/>
          </p:nvSpPr>
          <p:spPr bwMode="auto">
            <a:xfrm flipH="1">
              <a:off x="1824" y="1824"/>
              <a:ext cx="336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31"/>
            <p:cNvSpPr>
              <a:spLocks noChangeShapeType="1"/>
            </p:cNvSpPr>
            <p:nvPr/>
          </p:nvSpPr>
          <p:spPr bwMode="auto">
            <a:xfrm flipH="1">
              <a:off x="2448" y="1824"/>
              <a:ext cx="96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32"/>
            <p:cNvSpPr>
              <a:spLocks noChangeShapeType="1"/>
            </p:cNvSpPr>
            <p:nvPr/>
          </p:nvSpPr>
          <p:spPr bwMode="auto">
            <a:xfrm>
              <a:off x="3360" y="1824"/>
              <a:ext cx="384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33"/>
            <p:cNvSpPr>
              <a:spLocks noChangeShapeType="1"/>
            </p:cNvSpPr>
            <p:nvPr/>
          </p:nvSpPr>
          <p:spPr bwMode="auto">
            <a:xfrm>
              <a:off x="2976" y="1824"/>
              <a:ext cx="144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40"/>
            <p:cNvGrpSpPr>
              <a:grpSpLocks/>
            </p:cNvGrpSpPr>
            <p:nvPr/>
          </p:nvGrpSpPr>
          <p:grpSpPr bwMode="auto">
            <a:xfrm>
              <a:off x="2832" y="2304"/>
              <a:ext cx="816" cy="432"/>
              <a:chOff x="2160" y="2304"/>
              <a:chExt cx="816" cy="432"/>
            </a:xfrm>
          </p:grpSpPr>
          <p:sp>
            <p:nvSpPr>
              <p:cNvPr id="16" name="Rectangle 41"/>
              <p:cNvSpPr>
                <a:spLocks noChangeArrowheads="1"/>
              </p:cNvSpPr>
              <p:nvPr/>
            </p:nvSpPr>
            <p:spPr bwMode="auto">
              <a:xfrm>
                <a:off x="2160" y="2304"/>
                <a:ext cx="816" cy="4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Rectangle 42"/>
              <p:cNvSpPr>
                <a:spLocks noChangeArrowheads="1"/>
              </p:cNvSpPr>
              <p:nvPr/>
            </p:nvSpPr>
            <p:spPr bwMode="auto">
              <a:xfrm>
                <a:off x="2208" y="2352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31</a:t>
                </a:r>
              </a:p>
            </p:txBody>
          </p:sp>
          <p:sp>
            <p:nvSpPr>
              <p:cNvPr id="18" name="Rectangle 43"/>
              <p:cNvSpPr>
                <a:spLocks noChangeArrowheads="1"/>
              </p:cNvSpPr>
              <p:nvPr/>
            </p:nvSpPr>
            <p:spPr bwMode="auto">
              <a:xfrm>
                <a:off x="2592" y="2352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43</a:t>
                </a:r>
              </a:p>
            </p:txBody>
          </p:sp>
        </p:grpSp>
      </p:grpSp>
      <p:sp>
        <p:nvSpPr>
          <p:cNvPr id="34" name="TextBox 33"/>
          <p:cNvSpPr txBox="1"/>
          <p:nvPr/>
        </p:nvSpPr>
        <p:spPr>
          <a:xfrm>
            <a:off x="2438400" y="49530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Xóa khóa </a:t>
            </a:r>
            <a:r>
              <a:rPr lang="en-US" b="1" smtClean="0"/>
              <a:t>52</a:t>
            </a:r>
            <a:endParaRPr lang="en-US" b="1"/>
          </a:p>
        </p:txBody>
      </p:sp>
      <p:sp>
        <p:nvSpPr>
          <p:cNvPr id="35" name="Left Arrow 34"/>
          <p:cNvSpPr/>
          <p:nvPr/>
        </p:nvSpPr>
        <p:spPr>
          <a:xfrm>
            <a:off x="5486400" y="2590800"/>
            <a:ext cx="990600" cy="22860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Xóa phần tử - Ví dụ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Cấu trúc dữ liệu và giải thuật – HCMUS 2011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Cho B-cây bậc 5:</a:t>
            </a:r>
            <a:endParaRPr lang="en-US"/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1600200" y="2362200"/>
            <a:ext cx="6248400" cy="2133600"/>
            <a:chOff x="1008" y="1392"/>
            <a:chExt cx="3936" cy="1344"/>
          </a:xfrm>
        </p:grpSpPr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2160" y="1392"/>
              <a:ext cx="1200" cy="432"/>
              <a:chOff x="2160" y="1392"/>
              <a:chExt cx="1200" cy="432"/>
            </a:xfrm>
          </p:grpSpPr>
          <p:sp>
            <p:nvSpPr>
              <p:cNvPr id="30" name="Rectangle 5"/>
              <p:cNvSpPr>
                <a:spLocks noChangeArrowheads="1"/>
              </p:cNvSpPr>
              <p:nvPr/>
            </p:nvSpPr>
            <p:spPr bwMode="auto">
              <a:xfrm>
                <a:off x="2160" y="1392"/>
                <a:ext cx="1200" cy="4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Rectangle 8"/>
              <p:cNvSpPr>
                <a:spLocks noChangeArrowheads="1"/>
              </p:cNvSpPr>
              <p:nvPr/>
            </p:nvSpPr>
            <p:spPr bwMode="auto">
              <a:xfrm>
                <a:off x="2208" y="1440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12</a:t>
                </a:r>
              </a:p>
            </p:txBody>
          </p:sp>
          <p:sp>
            <p:nvSpPr>
              <p:cNvPr id="32" name="Rectangle 9"/>
              <p:cNvSpPr>
                <a:spLocks noChangeArrowheads="1"/>
              </p:cNvSpPr>
              <p:nvPr/>
            </p:nvSpPr>
            <p:spPr bwMode="auto">
              <a:xfrm>
                <a:off x="2592" y="1440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29</a:t>
                </a:r>
              </a:p>
            </p:txBody>
          </p:sp>
          <p:sp>
            <p:nvSpPr>
              <p:cNvPr id="33" name="Rectangle 10"/>
              <p:cNvSpPr>
                <a:spLocks noChangeArrowheads="1"/>
              </p:cNvSpPr>
              <p:nvPr/>
            </p:nvSpPr>
            <p:spPr bwMode="auto">
              <a:xfrm>
                <a:off x="2976" y="1440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b="1" i="1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56</a:t>
                </a:r>
                <a:endParaRPr lang="en-GB" sz="2800" b="1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8" name="Group 15"/>
            <p:cNvGrpSpPr>
              <a:grpSpLocks/>
            </p:cNvGrpSpPr>
            <p:nvPr/>
          </p:nvGrpSpPr>
          <p:grpSpPr bwMode="auto">
            <a:xfrm>
              <a:off x="1008" y="2304"/>
              <a:ext cx="816" cy="432"/>
              <a:chOff x="2544" y="1392"/>
              <a:chExt cx="816" cy="432"/>
            </a:xfrm>
          </p:grpSpPr>
          <p:sp>
            <p:nvSpPr>
              <p:cNvPr id="26" name="Rectangle 16"/>
              <p:cNvSpPr>
                <a:spLocks noChangeArrowheads="1"/>
              </p:cNvSpPr>
              <p:nvPr/>
            </p:nvSpPr>
            <p:spPr bwMode="auto">
              <a:xfrm>
                <a:off x="2544" y="1392"/>
                <a:ext cx="816" cy="4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18"/>
              <p:cNvSpPr>
                <a:spLocks noChangeArrowheads="1"/>
              </p:cNvSpPr>
              <p:nvPr/>
            </p:nvSpPr>
            <p:spPr bwMode="auto">
              <a:xfrm>
                <a:off x="2592" y="1440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7</a:t>
                </a:r>
              </a:p>
            </p:txBody>
          </p:sp>
          <p:sp>
            <p:nvSpPr>
              <p:cNvPr id="29" name="Rectangle 19"/>
              <p:cNvSpPr>
                <a:spLocks noChangeArrowheads="1"/>
              </p:cNvSpPr>
              <p:nvPr/>
            </p:nvSpPr>
            <p:spPr bwMode="auto">
              <a:xfrm>
                <a:off x="2976" y="1440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9</a:t>
                </a:r>
              </a:p>
            </p:txBody>
          </p:sp>
        </p:grpSp>
        <p:grpSp>
          <p:nvGrpSpPr>
            <p:cNvPr id="9" name="Group 34"/>
            <p:cNvGrpSpPr>
              <a:grpSpLocks/>
            </p:cNvGrpSpPr>
            <p:nvPr/>
          </p:nvGrpSpPr>
          <p:grpSpPr bwMode="auto">
            <a:xfrm>
              <a:off x="1920" y="2304"/>
              <a:ext cx="816" cy="432"/>
              <a:chOff x="2160" y="2304"/>
              <a:chExt cx="816" cy="432"/>
            </a:xfrm>
          </p:grpSpPr>
          <p:sp>
            <p:nvSpPr>
              <p:cNvPr id="23" name="Rectangle 21"/>
              <p:cNvSpPr>
                <a:spLocks noChangeArrowheads="1"/>
              </p:cNvSpPr>
              <p:nvPr/>
            </p:nvSpPr>
            <p:spPr bwMode="auto">
              <a:xfrm>
                <a:off x="2160" y="2304"/>
                <a:ext cx="816" cy="4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22"/>
              <p:cNvSpPr>
                <a:spLocks noChangeArrowheads="1"/>
              </p:cNvSpPr>
              <p:nvPr/>
            </p:nvSpPr>
            <p:spPr bwMode="auto">
              <a:xfrm>
                <a:off x="2208" y="2352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15</a:t>
                </a:r>
              </a:p>
            </p:txBody>
          </p:sp>
          <p:sp>
            <p:nvSpPr>
              <p:cNvPr id="25" name="Rectangle 23"/>
              <p:cNvSpPr>
                <a:spLocks noChangeArrowheads="1"/>
              </p:cNvSpPr>
              <p:nvPr/>
            </p:nvSpPr>
            <p:spPr bwMode="auto">
              <a:xfrm>
                <a:off x="2592" y="2352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22</a:t>
                </a:r>
              </a:p>
            </p:txBody>
          </p:sp>
        </p:grpSp>
        <p:grpSp>
          <p:nvGrpSpPr>
            <p:cNvPr id="10" name="Group 25"/>
            <p:cNvGrpSpPr>
              <a:grpSpLocks/>
            </p:cNvGrpSpPr>
            <p:nvPr/>
          </p:nvGrpSpPr>
          <p:grpSpPr bwMode="auto">
            <a:xfrm>
              <a:off x="3744" y="2304"/>
              <a:ext cx="1200" cy="432"/>
              <a:chOff x="2160" y="1392"/>
              <a:chExt cx="1200" cy="432"/>
            </a:xfrm>
          </p:grpSpPr>
          <p:sp>
            <p:nvSpPr>
              <p:cNvPr id="19" name="Rectangle 26"/>
              <p:cNvSpPr>
                <a:spLocks noChangeArrowheads="1"/>
              </p:cNvSpPr>
              <p:nvPr/>
            </p:nvSpPr>
            <p:spPr bwMode="auto">
              <a:xfrm>
                <a:off x="2160" y="1392"/>
                <a:ext cx="1200" cy="4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Rectangle 27"/>
              <p:cNvSpPr>
                <a:spLocks noChangeArrowheads="1"/>
              </p:cNvSpPr>
              <p:nvPr/>
            </p:nvSpPr>
            <p:spPr bwMode="auto">
              <a:xfrm>
                <a:off x="2208" y="1440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b="1" i="1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52</a:t>
                </a:r>
                <a:endParaRPr lang="en-GB" sz="2800" b="1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1" name="Rectangle 28"/>
              <p:cNvSpPr>
                <a:spLocks noChangeArrowheads="1"/>
              </p:cNvSpPr>
              <p:nvPr/>
            </p:nvSpPr>
            <p:spPr bwMode="auto">
              <a:xfrm>
                <a:off x="2592" y="1440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69</a:t>
                </a:r>
              </a:p>
            </p:txBody>
          </p:sp>
          <p:sp>
            <p:nvSpPr>
              <p:cNvPr id="22" name="Rectangle 29"/>
              <p:cNvSpPr>
                <a:spLocks noChangeArrowheads="1"/>
              </p:cNvSpPr>
              <p:nvPr/>
            </p:nvSpPr>
            <p:spPr bwMode="auto">
              <a:xfrm>
                <a:off x="2976" y="1440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72</a:t>
                </a:r>
              </a:p>
            </p:txBody>
          </p:sp>
        </p:grpSp>
        <p:sp>
          <p:nvSpPr>
            <p:cNvPr id="11" name="Line 30"/>
            <p:cNvSpPr>
              <a:spLocks noChangeShapeType="1"/>
            </p:cNvSpPr>
            <p:nvPr/>
          </p:nvSpPr>
          <p:spPr bwMode="auto">
            <a:xfrm flipH="1">
              <a:off x="1824" y="1824"/>
              <a:ext cx="336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31"/>
            <p:cNvSpPr>
              <a:spLocks noChangeShapeType="1"/>
            </p:cNvSpPr>
            <p:nvPr/>
          </p:nvSpPr>
          <p:spPr bwMode="auto">
            <a:xfrm flipH="1">
              <a:off x="2448" y="1824"/>
              <a:ext cx="96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32"/>
            <p:cNvSpPr>
              <a:spLocks noChangeShapeType="1"/>
            </p:cNvSpPr>
            <p:nvPr/>
          </p:nvSpPr>
          <p:spPr bwMode="auto">
            <a:xfrm>
              <a:off x="3360" y="1824"/>
              <a:ext cx="384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33"/>
            <p:cNvSpPr>
              <a:spLocks noChangeShapeType="1"/>
            </p:cNvSpPr>
            <p:nvPr/>
          </p:nvSpPr>
          <p:spPr bwMode="auto">
            <a:xfrm>
              <a:off x="2976" y="1824"/>
              <a:ext cx="144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40"/>
            <p:cNvGrpSpPr>
              <a:grpSpLocks/>
            </p:cNvGrpSpPr>
            <p:nvPr/>
          </p:nvGrpSpPr>
          <p:grpSpPr bwMode="auto">
            <a:xfrm>
              <a:off x="2832" y="2304"/>
              <a:ext cx="816" cy="432"/>
              <a:chOff x="2160" y="2304"/>
              <a:chExt cx="816" cy="432"/>
            </a:xfrm>
          </p:grpSpPr>
          <p:sp>
            <p:nvSpPr>
              <p:cNvPr id="16" name="Rectangle 41"/>
              <p:cNvSpPr>
                <a:spLocks noChangeArrowheads="1"/>
              </p:cNvSpPr>
              <p:nvPr/>
            </p:nvSpPr>
            <p:spPr bwMode="auto">
              <a:xfrm>
                <a:off x="2160" y="2304"/>
                <a:ext cx="816" cy="4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Rectangle 42"/>
              <p:cNvSpPr>
                <a:spLocks noChangeArrowheads="1"/>
              </p:cNvSpPr>
              <p:nvPr/>
            </p:nvSpPr>
            <p:spPr bwMode="auto">
              <a:xfrm>
                <a:off x="2208" y="2352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31</a:t>
                </a:r>
              </a:p>
            </p:txBody>
          </p:sp>
          <p:sp>
            <p:nvSpPr>
              <p:cNvPr id="18" name="Rectangle 43"/>
              <p:cNvSpPr>
                <a:spLocks noChangeArrowheads="1"/>
              </p:cNvSpPr>
              <p:nvPr/>
            </p:nvSpPr>
            <p:spPr bwMode="auto">
              <a:xfrm>
                <a:off x="2592" y="2352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43</a:t>
                </a:r>
              </a:p>
            </p:txBody>
          </p:sp>
        </p:grpSp>
      </p:grpSp>
      <p:sp>
        <p:nvSpPr>
          <p:cNvPr id="34" name="TextBox 33"/>
          <p:cNvSpPr txBox="1"/>
          <p:nvPr/>
        </p:nvSpPr>
        <p:spPr>
          <a:xfrm>
            <a:off x="2438400" y="49530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Xóa khóa </a:t>
            </a:r>
            <a:r>
              <a:rPr lang="en-US" b="1" smtClean="0"/>
              <a:t>52</a:t>
            </a:r>
            <a:r>
              <a:rPr lang="en-US" smtClean="0"/>
              <a:t>. Thay thế bằng </a:t>
            </a:r>
            <a:r>
              <a:rPr lang="en-US" b="1" smtClean="0"/>
              <a:t>56</a:t>
            </a:r>
            <a:endParaRPr lang="en-US" b="1"/>
          </a:p>
        </p:txBody>
      </p:sp>
      <p:sp>
        <p:nvSpPr>
          <p:cNvPr id="35" name="Left Arrow 34"/>
          <p:cNvSpPr/>
          <p:nvPr/>
        </p:nvSpPr>
        <p:spPr>
          <a:xfrm rot="16200000">
            <a:off x="5791200" y="3048000"/>
            <a:ext cx="990600" cy="22860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Xóa phần tử - Ví dụ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Cấu trúc dữ liệu và giải thuật – HCMUS 2011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Cho B-cây bậc 5:</a:t>
            </a:r>
            <a:endParaRPr lang="en-US"/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1600200" y="2362200"/>
            <a:ext cx="5638800" cy="2133600"/>
            <a:chOff x="1008" y="1392"/>
            <a:chExt cx="3552" cy="1344"/>
          </a:xfrm>
        </p:grpSpPr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2160" y="1392"/>
              <a:ext cx="1200" cy="432"/>
              <a:chOff x="2160" y="1392"/>
              <a:chExt cx="1200" cy="432"/>
            </a:xfrm>
          </p:grpSpPr>
          <p:sp>
            <p:nvSpPr>
              <p:cNvPr id="30" name="Rectangle 5"/>
              <p:cNvSpPr>
                <a:spLocks noChangeArrowheads="1"/>
              </p:cNvSpPr>
              <p:nvPr/>
            </p:nvSpPr>
            <p:spPr bwMode="auto">
              <a:xfrm>
                <a:off x="2160" y="1392"/>
                <a:ext cx="1200" cy="4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Rectangle 8"/>
              <p:cNvSpPr>
                <a:spLocks noChangeArrowheads="1"/>
              </p:cNvSpPr>
              <p:nvPr/>
            </p:nvSpPr>
            <p:spPr bwMode="auto">
              <a:xfrm>
                <a:off x="2208" y="1440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12</a:t>
                </a:r>
              </a:p>
            </p:txBody>
          </p:sp>
          <p:sp>
            <p:nvSpPr>
              <p:cNvPr id="32" name="Rectangle 9"/>
              <p:cNvSpPr>
                <a:spLocks noChangeArrowheads="1"/>
              </p:cNvSpPr>
              <p:nvPr/>
            </p:nvSpPr>
            <p:spPr bwMode="auto">
              <a:xfrm>
                <a:off x="2592" y="1440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29</a:t>
                </a:r>
              </a:p>
            </p:txBody>
          </p:sp>
          <p:sp>
            <p:nvSpPr>
              <p:cNvPr id="33" name="Rectangle 10"/>
              <p:cNvSpPr>
                <a:spLocks noChangeArrowheads="1"/>
              </p:cNvSpPr>
              <p:nvPr/>
            </p:nvSpPr>
            <p:spPr bwMode="auto">
              <a:xfrm>
                <a:off x="2976" y="1440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b="1" i="1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56</a:t>
                </a:r>
                <a:endParaRPr lang="en-GB" sz="2800" b="1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8" name="Group 15"/>
            <p:cNvGrpSpPr>
              <a:grpSpLocks/>
            </p:cNvGrpSpPr>
            <p:nvPr/>
          </p:nvGrpSpPr>
          <p:grpSpPr bwMode="auto">
            <a:xfrm>
              <a:off x="1008" y="2304"/>
              <a:ext cx="816" cy="432"/>
              <a:chOff x="2544" y="1392"/>
              <a:chExt cx="816" cy="432"/>
            </a:xfrm>
          </p:grpSpPr>
          <p:sp>
            <p:nvSpPr>
              <p:cNvPr id="26" name="Rectangle 16"/>
              <p:cNvSpPr>
                <a:spLocks noChangeArrowheads="1"/>
              </p:cNvSpPr>
              <p:nvPr/>
            </p:nvSpPr>
            <p:spPr bwMode="auto">
              <a:xfrm>
                <a:off x="2544" y="1392"/>
                <a:ext cx="816" cy="4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18"/>
              <p:cNvSpPr>
                <a:spLocks noChangeArrowheads="1"/>
              </p:cNvSpPr>
              <p:nvPr/>
            </p:nvSpPr>
            <p:spPr bwMode="auto">
              <a:xfrm>
                <a:off x="2592" y="1440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7</a:t>
                </a:r>
              </a:p>
            </p:txBody>
          </p:sp>
          <p:sp>
            <p:nvSpPr>
              <p:cNvPr id="29" name="Rectangle 19"/>
              <p:cNvSpPr>
                <a:spLocks noChangeArrowheads="1"/>
              </p:cNvSpPr>
              <p:nvPr/>
            </p:nvSpPr>
            <p:spPr bwMode="auto">
              <a:xfrm>
                <a:off x="2976" y="1440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9</a:t>
                </a:r>
              </a:p>
            </p:txBody>
          </p:sp>
        </p:grpSp>
        <p:grpSp>
          <p:nvGrpSpPr>
            <p:cNvPr id="9" name="Group 34"/>
            <p:cNvGrpSpPr>
              <a:grpSpLocks/>
            </p:cNvGrpSpPr>
            <p:nvPr/>
          </p:nvGrpSpPr>
          <p:grpSpPr bwMode="auto">
            <a:xfrm>
              <a:off x="1920" y="2304"/>
              <a:ext cx="816" cy="432"/>
              <a:chOff x="2160" y="2304"/>
              <a:chExt cx="816" cy="432"/>
            </a:xfrm>
          </p:grpSpPr>
          <p:sp>
            <p:nvSpPr>
              <p:cNvPr id="23" name="Rectangle 21"/>
              <p:cNvSpPr>
                <a:spLocks noChangeArrowheads="1"/>
              </p:cNvSpPr>
              <p:nvPr/>
            </p:nvSpPr>
            <p:spPr bwMode="auto">
              <a:xfrm>
                <a:off x="2160" y="2304"/>
                <a:ext cx="816" cy="4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22"/>
              <p:cNvSpPr>
                <a:spLocks noChangeArrowheads="1"/>
              </p:cNvSpPr>
              <p:nvPr/>
            </p:nvSpPr>
            <p:spPr bwMode="auto">
              <a:xfrm>
                <a:off x="2208" y="2352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15</a:t>
                </a:r>
              </a:p>
            </p:txBody>
          </p:sp>
          <p:sp>
            <p:nvSpPr>
              <p:cNvPr id="25" name="Rectangle 23"/>
              <p:cNvSpPr>
                <a:spLocks noChangeArrowheads="1"/>
              </p:cNvSpPr>
              <p:nvPr/>
            </p:nvSpPr>
            <p:spPr bwMode="auto">
              <a:xfrm>
                <a:off x="2592" y="2352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22</a:t>
                </a:r>
              </a:p>
            </p:txBody>
          </p:sp>
        </p:grpSp>
        <p:grpSp>
          <p:nvGrpSpPr>
            <p:cNvPr id="10" name="Group 25"/>
            <p:cNvGrpSpPr>
              <a:grpSpLocks/>
            </p:cNvGrpSpPr>
            <p:nvPr/>
          </p:nvGrpSpPr>
          <p:grpSpPr bwMode="auto">
            <a:xfrm>
              <a:off x="3744" y="2304"/>
              <a:ext cx="816" cy="432"/>
              <a:chOff x="2160" y="1392"/>
              <a:chExt cx="816" cy="432"/>
            </a:xfrm>
          </p:grpSpPr>
          <p:sp>
            <p:nvSpPr>
              <p:cNvPr id="19" name="Rectangle 26"/>
              <p:cNvSpPr>
                <a:spLocks noChangeArrowheads="1"/>
              </p:cNvSpPr>
              <p:nvPr/>
            </p:nvSpPr>
            <p:spPr bwMode="auto">
              <a:xfrm>
                <a:off x="2160" y="1392"/>
                <a:ext cx="816" cy="4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Rectangle 28"/>
              <p:cNvSpPr>
                <a:spLocks noChangeArrowheads="1"/>
              </p:cNvSpPr>
              <p:nvPr/>
            </p:nvSpPr>
            <p:spPr bwMode="auto">
              <a:xfrm>
                <a:off x="2208" y="1440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69</a:t>
                </a:r>
              </a:p>
            </p:txBody>
          </p:sp>
          <p:sp>
            <p:nvSpPr>
              <p:cNvPr id="22" name="Rectangle 29"/>
              <p:cNvSpPr>
                <a:spLocks noChangeArrowheads="1"/>
              </p:cNvSpPr>
              <p:nvPr/>
            </p:nvSpPr>
            <p:spPr bwMode="auto">
              <a:xfrm>
                <a:off x="2592" y="1440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72</a:t>
                </a:r>
              </a:p>
            </p:txBody>
          </p:sp>
        </p:grpSp>
        <p:sp>
          <p:nvSpPr>
            <p:cNvPr id="11" name="Line 30"/>
            <p:cNvSpPr>
              <a:spLocks noChangeShapeType="1"/>
            </p:cNvSpPr>
            <p:nvPr/>
          </p:nvSpPr>
          <p:spPr bwMode="auto">
            <a:xfrm flipH="1">
              <a:off x="1824" y="1824"/>
              <a:ext cx="336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31"/>
            <p:cNvSpPr>
              <a:spLocks noChangeShapeType="1"/>
            </p:cNvSpPr>
            <p:nvPr/>
          </p:nvSpPr>
          <p:spPr bwMode="auto">
            <a:xfrm flipH="1">
              <a:off x="2448" y="1824"/>
              <a:ext cx="96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32"/>
            <p:cNvSpPr>
              <a:spLocks noChangeShapeType="1"/>
            </p:cNvSpPr>
            <p:nvPr/>
          </p:nvSpPr>
          <p:spPr bwMode="auto">
            <a:xfrm>
              <a:off x="3360" y="1824"/>
              <a:ext cx="384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33"/>
            <p:cNvSpPr>
              <a:spLocks noChangeShapeType="1"/>
            </p:cNvSpPr>
            <p:nvPr/>
          </p:nvSpPr>
          <p:spPr bwMode="auto">
            <a:xfrm>
              <a:off x="2976" y="1824"/>
              <a:ext cx="144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40"/>
            <p:cNvGrpSpPr>
              <a:grpSpLocks/>
            </p:cNvGrpSpPr>
            <p:nvPr/>
          </p:nvGrpSpPr>
          <p:grpSpPr bwMode="auto">
            <a:xfrm>
              <a:off x="2832" y="2304"/>
              <a:ext cx="816" cy="432"/>
              <a:chOff x="2160" y="2304"/>
              <a:chExt cx="816" cy="432"/>
            </a:xfrm>
          </p:grpSpPr>
          <p:sp>
            <p:nvSpPr>
              <p:cNvPr id="16" name="Rectangle 41"/>
              <p:cNvSpPr>
                <a:spLocks noChangeArrowheads="1"/>
              </p:cNvSpPr>
              <p:nvPr/>
            </p:nvSpPr>
            <p:spPr bwMode="auto">
              <a:xfrm>
                <a:off x="2160" y="2304"/>
                <a:ext cx="816" cy="4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Rectangle 42"/>
              <p:cNvSpPr>
                <a:spLocks noChangeArrowheads="1"/>
              </p:cNvSpPr>
              <p:nvPr/>
            </p:nvSpPr>
            <p:spPr bwMode="auto">
              <a:xfrm>
                <a:off x="2208" y="2352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31</a:t>
                </a:r>
              </a:p>
            </p:txBody>
          </p:sp>
          <p:sp>
            <p:nvSpPr>
              <p:cNvPr id="18" name="Rectangle 43"/>
              <p:cNvSpPr>
                <a:spLocks noChangeArrowheads="1"/>
              </p:cNvSpPr>
              <p:nvPr/>
            </p:nvSpPr>
            <p:spPr bwMode="auto">
              <a:xfrm>
                <a:off x="2592" y="2352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43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Xóa phần tử - Ví dụ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Cấu trúc dữ liệu và giải thuật – HCMUS 2011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Cho B-cây bậc 5:</a:t>
            </a:r>
            <a:endParaRPr lang="en-US"/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1600200" y="2362200"/>
            <a:ext cx="5638800" cy="2133600"/>
            <a:chOff x="1008" y="1392"/>
            <a:chExt cx="3552" cy="1344"/>
          </a:xfrm>
        </p:grpSpPr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2160" y="1392"/>
              <a:ext cx="1200" cy="432"/>
              <a:chOff x="2160" y="1392"/>
              <a:chExt cx="1200" cy="432"/>
            </a:xfrm>
          </p:grpSpPr>
          <p:sp>
            <p:nvSpPr>
              <p:cNvPr id="30" name="Rectangle 5"/>
              <p:cNvSpPr>
                <a:spLocks noChangeArrowheads="1"/>
              </p:cNvSpPr>
              <p:nvPr/>
            </p:nvSpPr>
            <p:spPr bwMode="auto">
              <a:xfrm>
                <a:off x="2160" y="1392"/>
                <a:ext cx="1200" cy="4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Rectangle 8"/>
              <p:cNvSpPr>
                <a:spLocks noChangeArrowheads="1"/>
              </p:cNvSpPr>
              <p:nvPr/>
            </p:nvSpPr>
            <p:spPr bwMode="auto">
              <a:xfrm>
                <a:off x="2208" y="1440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12</a:t>
                </a:r>
              </a:p>
            </p:txBody>
          </p:sp>
          <p:sp>
            <p:nvSpPr>
              <p:cNvPr id="32" name="Rectangle 9"/>
              <p:cNvSpPr>
                <a:spLocks noChangeArrowheads="1"/>
              </p:cNvSpPr>
              <p:nvPr/>
            </p:nvSpPr>
            <p:spPr bwMode="auto">
              <a:xfrm>
                <a:off x="2592" y="1440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29</a:t>
                </a:r>
              </a:p>
            </p:txBody>
          </p:sp>
          <p:sp>
            <p:nvSpPr>
              <p:cNvPr id="33" name="Rectangle 10"/>
              <p:cNvSpPr>
                <a:spLocks noChangeArrowheads="1"/>
              </p:cNvSpPr>
              <p:nvPr/>
            </p:nvSpPr>
            <p:spPr bwMode="auto">
              <a:xfrm>
                <a:off x="2976" y="1440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56</a:t>
                </a:r>
                <a:endParaRPr lang="en-GB" sz="2800" i="1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8" name="Group 15"/>
            <p:cNvGrpSpPr>
              <a:grpSpLocks/>
            </p:cNvGrpSpPr>
            <p:nvPr/>
          </p:nvGrpSpPr>
          <p:grpSpPr bwMode="auto">
            <a:xfrm>
              <a:off x="1008" y="2304"/>
              <a:ext cx="816" cy="432"/>
              <a:chOff x="2544" y="1392"/>
              <a:chExt cx="816" cy="432"/>
            </a:xfrm>
          </p:grpSpPr>
          <p:sp>
            <p:nvSpPr>
              <p:cNvPr id="26" name="Rectangle 16"/>
              <p:cNvSpPr>
                <a:spLocks noChangeArrowheads="1"/>
              </p:cNvSpPr>
              <p:nvPr/>
            </p:nvSpPr>
            <p:spPr bwMode="auto">
              <a:xfrm>
                <a:off x="2544" y="1392"/>
                <a:ext cx="816" cy="4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18"/>
              <p:cNvSpPr>
                <a:spLocks noChangeArrowheads="1"/>
              </p:cNvSpPr>
              <p:nvPr/>
            </p:nvSpPr>
            <p:spPr bwMode="auto">
              <a:xfrm>
                <a:off x="2592" y="1440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7</a:t>
                </a:r>
              </a:p>
            </p:txBody>
          </p:sp>
          <p:sp>
            <p:nvSpPr>
              <p:cNvPr id="29" name="Rectangle 19"/>
              <p:cNvSpPr>
                <a:spLocks noChangeArrowheads="1"/>
              </p:cNvSpPr>
              <p:nvPr/>
            </p:nvSpPr>
            <p:spPr bwMode="auto">
              <a:xfrm>
                <a:off x="2976" y="1440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9</a:t>
                </a:r>
              </a:p>
            </p:txBody>
          </p:sp>
        </p:grpSp>
        <p:grpSp>
          <p:nvGrpSpPr>
            <p:cNvPr id="9" name="Group 34"/>
            <p:cNvGrpSpPr>
              <a:grpSpLocks/>
            </p:cNvGrpSpPr>
            <p:nvPr/>
          </p:nvGrpSpPr>
          <p:grpSpPr bwMode="auto">
            <a:xfrm>
              <a:off x="1920" y="2304"/>
              <a:ext cx="816" cy="432"/>
              <a:chOff x="2160" y="2304"/>
              <a:chExt cx="816" cy="432"/>
            </a:xfrm>
          </p:grpSpPr>
          <p:sp>
            <p:nvSpPr>
              <p:cNvPr id="23" name="Rectangle 21"/>
              <p:cNvSpPr>
                <a:spLocks noChangeArrowheads="1"/>
              </p:cNvSpPr>
              <p:nvPr/>
            </p:nvSpPr>
            <p:spPr bwMode="auto">
              <a:xfrm>
                <a:off x="2160" y="2304"/>
                <a:ext cx="816" cy="4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22"/>
              <p:cNvSpPr>
                <a:spLocks noChangeArrowheads="1"/>
              </p:cNvSpPr>
              <p:nvPr/>
            </p:nvSpPr>
            <p:spPr bwMode="auto">
              <a:xfrm>
                <a:off x="2208" y="2352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15</a:t>
                </a:r>
              </a:p>
            </p:txBody>
          </p:sp>
          <p:sp>
            <p:nvSpPr>
              <p:cNvPr id="25" name="Rectangle 23"/>
              <p:cNvSpPr>
                <a:spLocks noChangeArrowheads="1"/>
              </p:cNvSpPr>
              <p:nvPr/>
            </p:nvSpPr>
            <p:spPr bwMode="auto">
              <a:xfrm>
                <a:off x="2592" y="2352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22</a:t>
                </a:r>
              </a:p>
            </p:txBody>
          </p:sp>
        </p:grpSp>
        <p:grpSp>
          <p:nvGrpSpPr>
            <p:cNvPr id="10" name="Group 25"/>
            <p:cNvGrpSpPr>
              <a:grpSpLocks/>
            </p:cNvGrpSpPr>
            <p:nvPr/>
          </p:nvGrpSpPr>
          <p:grpSpPr bwMode="auto">
            <a:xfrm>
              <a:off x="3744" y="2304"/>
              <a:ext cx="816" cy="432"/>
              <a:chOff x="2160" y="1392"/>
              <a:chExt cx="816" cy="432"/>
            </a:xfrm>
          </p:grpSpPr>
          <p:sp>
            <p:nvSpPr>
              <p:cNvPr id="19" name="Rectangle 26"/>
              <p:cNvSpPr>
                <a:spLocks noChangeArrowheads="1"/>
              </p:cNvSpPr>
              <p:nvPr/>
            </p:nvSpPr>
            <p:spPr bwMode="auto">
              <a:xfrm>
                <a:off x="2160" y="1392"/>
                <a:ext cx="816" cy="4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Rectangle 28"/>
              <p:cNvSpPr>
                <a:spLocks noChangeArrowheads="1"/>
              </p:cNvSpPr>
              <p:nvPr/>
            </p:nvSpPr>
            <p:spPr bwMode="auto">
              <a:xfrm>
                <a:off x="2208" y="1440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69</a:t>
                </a:r>
              </a:p>
            </p:txBody>
          </p:sp>
          <p:sp>
            <p:nvSpPr>
              <p:cNvPr id="22" name="Rectangle 29"/>
              <p:cNvSpPr>
                <a:spLocks noChangeArrowheads="1"/>
              </p:cNvSpPr>
              <p:nvPr/>
            </p:nvSpPr>
            <p:spPr bwMode="auto">
              <a:xfrm>
                <a:off x="2592" y="1440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b="1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72</a:t>
                </a:r>
              </a:p>
            </p:txBody>
          </p:sp>
        </p:grpSp>
        <p:sp>
          <p:nvSpPr>
            <p:cNvPr id="11" name="Line 30"/>
            <p:cNvSpPr>
              <a:spLocks noChangeShapeType="1"/>
            </p:cNvSpPr>
            <p:nvPr/>
          </p:nvSpPr>
          <p:spPr bwMode="auto">
            <a:xfrm flipH="1">
              <a:off x="1824" y="1824"/>
              <a:ext cx="336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31"/>
            <p:cNvSpPr>
              <a:spLocks noChangeShapeType="1"/>
            </p:cNvSpPr>
            <p:nvPr/>
          </p:nvSpPr>
          <p:spPr bwMode="auto">
            <a:xfrm flipH="1">
              <a:off x="2448" y="1824"/>
              <a:ext cx="96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32"/>
            <p:cNvSpPr>
              <a:spLocks noChangeShapeType="1"/>
            </p:cNvSpPr>
            <p:nvPr/>
          </p:nvSpPr>
          <p:spPr bwMode="auto">
            <a:xfrm>
              <a:off x="3360" y="1824"/>
              <a:ext cx="384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33"/>
            <p:cNvSpPr>
              <a:spLocks noChangeShapeType="1"/>
            </p:cNvSpPr>
            <p:nvPr/>
          </p:nvSpPr>
          <p:spPr bwMode="auto">
            <a:xfrm>
              <a:off x="2976" y="1824"/>
              <a:ext cx="144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40"/>
            <p:cNvGrpSpPr>
              <a:grpSpLocks/>
            </p:cNvGrpSpPr>
            <p:nvPr/>
          </p:nvGrpSpPr>
          <p:grpSpPr bwMode="auto">
            <a:xfrm>
              <a:off x="2832" y="2304"/>
              <a:ext cx="816" cy="432"/>
              <a:chOff x="2160" y="2304"/>
              <a:chExt cx="816" cy="432"/>
            </a:xfrm>
          </p:grpSpPr>
          <p:sp>
            <p:nvSpPr>
              <p:cNvPr id="16" name="Rectangle 41"/>
              <p:cNvSpPr>
                <a:spLocks noChangeArrowheads="1"/>
              </p:cNvSpPr>
              <p:nvPr/>
            </p:nvSpPr>
            <p:spPr bwMode="auto">
              <a:xfrm>
                <a:off x="2160" y="2304"/>
                <a:ext cx="816" cy="4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Rectangle 42"/>
              <p:cNvSpPr>
                <a:spLocks noChangeArrowheads="1"/>
              </p:cNvSpPr>
              <p:nvPr/>
            </p:nvSpPr>
            <p:spPr bwMode="auto">
              <a:xfrm>
                <a:off x="2208" y="2352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31</a:t>
                </a:r>
              </a:p>
            </p:txBody>
          </p:sp>
          <p:sp>
            <p:nvSpPr>
              <p:cNvPr id="18" name="Rectangle 43"/>
              <p:cNvSpPr>
                <a:spLocks noChangeArrowheads="1"/>
              </p:cNvSpPr>
              <p:nvPr/>
            </p:nvSpPr>
            <p:spPr bwMode="auto">
              <a:xfrm>
                <a:off x="2592" y="2352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43</a:t>
                </a:r>
              </a:p>
            </p:txBody>
          </p:sp>
        </p:grpSp>
      </p:grpSp>
      <p:sp>
        <p:nvSpPr>
          <p:cNvPr id="36" name="TextBox 35"/>
          <p:cNvSpPr txBox="1"/>
          <p:nvPr/>
        </p:nvSpPr>
        <p:spPr>
          <a:xfrm>
            <a:off x="2438400" y="49530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Xóa khóa </a:t>
            </a:r>
            <a:r>
              <a:rPr lang="en-US" b="1" smtClean="0"/>
              <a:t>72</a:t>
            </a:r>
            <a:endParaRPr lang="en-US" b="1"/>
          </a:p>
        </p:txBody>
      </p:sp>
      <p:sp>
        <p:nvSpPr>
          <p:cNvPr id="37" name="Left Arrow 36"/>
          <p:cNvSpPr/>
          <p:nvPr/>
        </p:nvSpPr>
        <p:spPr>
          <a:xfrm rot="16200000">
            <a:off x="6324600" y="3048001"/>
            <a:ext cx="990600" cy="22860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Xóa phần tử - Ví dụ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Cấu trúc dữ liệu và giải thuật – HCMUS 2011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Cho B-cây bậc 5:</a:t>
            </a:r>
            <a:endParaRPr lang="en-US"/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1600200" y="2362200"/>
            <a:ext cx="5029200" cy="2133600"/>
            <a:chOff x="1008" y="1392"/>
            <a:chExt cx="3168" cy="1344"/>
          </a:xfrm>
        </p:grpSpPr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2160" y="1392"/>
              <a:ext cx="1200" cy="432"/>
              <a:chOff x="2160" y="1392"/>
              <a:chExt cx="1200" cy="432"/>
            </a:xfrm>
          </p:grpSpPr>
          <p:sp>
            <p:nvSpPr>
              <p:cNvPr id="30" name="Rectangle 5"/>
              <p:cNvSpPr>
                <a:spLocks noChangeArrowheads="1"/>
              </p:cNvSpPr>
              <p:nvPr/>
            </p:nvSpPr>
            <p:spPr bwMode="auto">
              <a:xfrm>
                <a:off x="2160" y="1392"/>
                <a:ext cx="1200" cy="4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Rectangle 8"/>
              <p:cNvSpPr>
                <a:spLocks noChangeArrowheads="1"/>
              </p:cNvSpPr>
              <p:nvPr/>
            </p:nvSpPr>
            <p:spPr bwMode="auto">
              <a:xfrm>
                <a:off x="2208" y="1440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12</a:t>
                </a:r>
              </a:p>
            </p:txBody>
          </p:sp>
          <p:sp>
            <p:nvSpPr>
              <p:cNvPr id="32" name="Rectangle 9"/>
              <p:cNvSpPr>
                <a:spLocks noChangeArrowheads="1"/>
              </p:cNvSpPr>
              <p:nvPr/>
            </p:nvSpPr>
            <p:spPr bwMode="auto">
              <a:xfrm>
                <a:off x="2592" y="1440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29</a:t>
                </a:r>
              </a:p>
            </p:txBody>
          </p:sp>
          <p:sp>
            <p:nvSpPr>
              <p:cNvPr id="33" name="Rectangle 10"/>
              <p:cNvSpPr>
                <a:spLocks noChangeArrowheads="1"/>
              </p:cNvSpPr>
              <p:nvPr/>
            </p:nvSpPr>
            <p:spPr bwMode="auto">
              <a:xfrm>
                <a:off x="2976" y="1440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56</a:t>
                </a:r>
                <a:endParaRPr lang="en-GB" sz="2800" i="1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8" name="Group 15"/>
            <p:cNvGrpSpPr>
              <a:grpSpLocks/>
            </p:cNvGrpSpPr>
            <p:nvPr/>
          </p:nvGrpSpPr>
          <p:grpSpPr bwMode="auto">
            <a:xfrm>
              <a:off x="1008" y="2304"/>
              <a:ext cx="816" cy="432"/>
              <a:chOff x="2544" y="1392"/>
              <a:chExt cx="816" cy="432"/>
            </a:xfrm>
          </p:grpSpPr>
          <p:sp>
            <p:nvSpPr>
              <p:cNvPr id="26" name="Rectangle 16"/>
              <p:cNvSpPr>
                <a:spLocks noChangeArrowheads="1"/>
              </p:cNvSpPr>
              <p:nvPr/>
            </p:nvSpPr>
            <p:spPr bwMode="auto">
              <a:xfrm>
                <a:off x="2544" y="1392"/>
                <a:ext cx="816" cy="4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18"/>
              <p:cNvSpPr>
                <a:spLocks noChangeArrowheads="1"/>
              </p:cNvSpPr>
              <p:nvPr/>
            </p:nvSpPr>
            <p:spPr bwMode="auto">
              <a:xfrm>
                <a:off x="2592" y="1440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7</a:t>
                </a:r>
              </a:p>
            </p:txBody>
          </p:sp>
          <p:sp>
            <p:nvSpPr>
              <p:cNvPr id="29" name="Rectangle 19"/>
              <p:cNvSpPr>
                <a:spLocks noChangeArrowheads="1"/>
              </p:cNvSpPr>
              <p:nvPr/>
            </p:nvSpPr>
            <p:spPr bwMode="auto">
              <a:xfrm>
                <a:off x="2976" y="1440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9</a:t>
                </a:r>
              </a:p>
            </p:txBody>
          </p:sp>
        </p:grpSp>
        <p:grpSp>
          <p:nvGrpSpPr>
            <p:cNvPr id="9" name="Group 34"/>
            <p:cNvGrpSpPr>
              <a:grpSpLocks/>
            </p:cNvGrpSpPr>
            <p:nvPr/>
          </p:nvGrpSpPr>
          <p:grpSpPr bwMode="auto">
            <a:xfrm>
              <a:off x="1920" y="2304"/>
              <a:ext cx="816" cy="432"/>
              <a:chOff x="2160" y="2304"/>
              <a:chExt cx="816" cy="432"/>
            </a:xfrm>
          </p:grpSpPr>
          <p:sp>
            <p:nvSpPr>
              <p:cNvPr id="23" name="Rectangle 21"/>
              <p:cNvSpPr>
                <a:spLocks noChangeArrowheads="1"/>
              </p:cNvSpPr>
              <p:nvPr/>
            </p:nvSpPr>
            <p:spPr bwMode="auto">
              <a:xfrm>
                <a:off x="2160" y="2304"/>
                <a:ext cx="816" cy="4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22"/>
              <p:cNvSpPr>
                <a:spLocks noChangeArrowheads="1"/>
              </p:cNvSpPr>
              <p:nvPr/>
            </p:nvSpPr>
            <p:spPr bwMode="auto">
              <a:xfrm>
                <a:off x="2208" y="2352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15</a:t>
                </a:r>
              </a:p>
            </p:txBody>
          </p:sp>
          <p:sp>
            <p:nvSpPr>
              <p:cNvPr id="25" name="Rectangle 23"/>
              <p:cNvSpPr>
                <a:spLocks noChangeArrowheads="1"/>
              </p:cNvSpPr>
              <p:nvPr/>
            </p:nvSpPr>
            <p:spPr bwMode="auto">
              <a:xfrm>
                <a:off x="2592" y="2352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22</a:t>
                </a:r>
              </a:p>
            </p:txBody>
          </p:sp>
        </p:grpSp>
        <p:grpSp>
          <p:nvGrpSpPr>
            <p:cNvPr id="10" name="Group 25"/>
            <p:cNvGrpSpPr>
              <a:grpSpLocks/>
            </p:cNvGrpSpPr>
            <p:nvPr/>
          </p:nvGrpSpPr>
          <p:grpSpPr bwMode="auto">
            <a:xfrm>
              <a:off x="3744" y="2304"/>
              <a:ext cx="432" cy="432"/>
              <a:chOff x="2160" y="1392"/>
              <a:chExt cx="432" cy="432"/>
            </a:xfrm>
          </p:grpSpPr>
          <p:sp>
            <p:nvSpPr>
              <p:cNvPr id="19" name="Rectangle 26"/>
              <p:cNvSpPr>
                <a:spLocks noChangeArrowheads="1"/>
              </p:cNvSpPr>
              <p:nvPr/>
            </p:nvSpPr>
            <p:spPr bwMode="auto">
              <a:xfrm>
                <a:off x="2160" y="1392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Rectangle 28"/>
              <p:cNvSpPr>
                <a:spLocks noChangeArrowheads="1"/>
              </p:cNvSpPr>
              <p:nvPr/>
            </p:nvSpPr>
            <p:spPr bwMode="auto">
              <a:xfrm>
                <a:off x="2208" y="1440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69</a:t>
                </a:r>
              </a:p>
            </p:txBody>
          </p:sp>
        </p:grpSp>
        <p:sp>
          <p:nvSpPr>
            <p:cNvPr id="11" name="Line 30"/>
            <p:cNvSpPr>
              <a:spLocks noChangeShapeType="1"/>
            </p:cNvSpPr>
            <p:nvPr/>
          </p:nvSpPr>
          <p:spPr bwMode="auto">
            <a:xfrm flipH="1">
              <a:off x="1824" y="1824"/>
              <a:ext cx="336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31"/>
            <p:cNvSpPr>
              <a:spLocks noChangeShapeType="1"/>
            </p:cNvSpPr>
            <p:nvPr/>
          </p:nvSpPr>
          <p:spPr bwMode="auto">
            <a:xfrm flipH="1">
              <a:off x="2448" y="1824"/>
              <a:ext cx="96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32"/>
            <p:cNvSpPr>
              <a:spLocks noChangeShapeType="1"/>
            </p:cNvSpPr>
            <p:nvPr/>
          </p:nvSpPr>
          <p:spPr bwMode="auto">
            <a:xfrm>
              <a:off x="3360" y="1824"/>
              <a:ext cx="384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33"/>
            <p:cNvSpPr>
              <a:spLocks noChangeShapeType="1"/>
            </p:cNvSpPr>
            <p:nvPr/>
          </p:nvSpPr>
          <p:spPr bwMode="auto">
            <a:xfrm>
              <a:off x="2976" y="1824"/>
              <a:ext cx="144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40"/>
            <p:cNvGrpSpPr>
              <a:grpSpLocks/>
            </p:cNvGrpSpPr>
            <p:nvPr/>
          </p:nvGrpSpPr>
          <p:grpSpPr bwMode="auto">
            <a:xfrm>
              <a:off x="2832" y="2304"/>
              <a:ext cx="816" cy="432"/>
              <a:chOff x="2160" y="2304"/>
              <a:chExt cx="816" cy="432"/>
            </a:xfrm>
          </p:grpSpPr>
          <p:sp>
            <p:nvSpPr>
              <p:cNvPr id="16" name="Rectangle 41"/>
              <p:cNvSpPr>
                <a:spLocks noChangeArrowheads="1"/>
              </p:cNvSpPr>
              <p:nvPr/>
            </p:nvSpPr>
            <p:spPr bwMode="auto">
              <a:xfrm>
                <a:off x="2160" y="2304"/>
                <a:ext cx="816" cy="4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Rectangle 42"/>
              <p:cNvSpPr>
                <a:spLocks noChangeArrowheads="1"/>
              </p:cNvSpPr>
              <p:nvPr/>
            </p:nvSpPr>
            <p:spPr bwMode="auto">
              <a:xfrm>
                <a:off x="2208" y="2352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31</a:t>
                </a:r>
              </a:p>
            </p:txBody>
          </p:sp>
          <p:sp>
            <p:nvSpPr>
              <p:cNvPr id="18" name="Rectangle 43"/>
              <p:cNvSpPr>
                <a:spLocks noChangeArrowheads="1"/>
              </p:cNvSpPr>
              <p:nvPr/>
            </p:nvSpPr>
            <p:spPr bwMode="auto">
              <a:xfrm>
                <a:off x="2592" y="2352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43</a:t>
                </a:r>
              </a:p>
            </p:txBody>
          </p:sp>
        </p:grpSp>
      </p:grpSp>
      <p:sp>
        <p:nvSpPr>
          <p:cNvPr id="36" name="TextBox 35"/>
          <p:cNvSpPr txBox="1"/>
          <p:nvPr/>
        </p:nvSpPr>
        <p:spPr>
          <a:xfrm>
            <a:off x="2438400" y="49530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Ít khóa -&gt; Nhập node</a:t>
            </a:r>
            <a:endParaRPr lang="en-US" b="1"/>
          </a:p>
        </p:txBody>
      </p:sp>
      <p:sp>
        <p:nvSpPr>
          <p:cNvPr id="34" name="Left Arrow 33"/>
          <p:cNvSpPr/>
          <p:nvPr/>
        </p:nvSpPr>
        <p:spPr>
          <a:xfrm rot="16200000">
            <a:off x="5791200" y="3124200"/>
            <a:ext cx="990600" cy="22860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55"/>
          <p:cNvGrpSpPr/>
          <p:nvPr/>
        </p:nvGrpSpPr>
        <p:grpSpPr>
          <a:xfrm>
            <a:off x="4419600" y="2209800"/>
            <a:ext cx="2286000" cy="2590800"/>
            <a:chOff x="4419600" y="2209800"/>
            <a:chExt cx="2286000" cy="259080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4648200" y="2209800"/>
              <a:ext cx="8382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3962400" y="2895600"/>
              <a:ext cx="13716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10800000">
              <a:off x="4419600" y="3581400"/>
              <a:ext cx="2286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3810000" y="4191000"/>
              <a:ext cx="12192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419600" y="4800600"/>
              <a:ext cx="22860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5410200" y="2286000"/>
              <a:ext cx="1371600" cy="12192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6096000" y="4191000"/>
              <a:ext cx="12192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Xóa phần tử - Ví dụ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Cấu trúc dữ liệu và giải thuật – HCMUS 2011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Cho B-cây bậc 5:</a:t>
            </a:r>
          </a:p>
          <a:p>
            <a:endParaRPr lang="en-US"/>
          </a:p>
        </p:txBody>
      </p:sp>
      <p:grpSp>
        <p:nvGrpSpPr>
          <p:cNvPr id="6" name="Group 1055"/>
          <p:cNvGrpSpPr>
            <a:grpSpLocks/>
          </p:cNvGrpSpPr>
          <p:nvPr/>
        </p:nvGrpSpPr>
        <p:grpSpPr bwMode="auto">
          <a:xfrm>
            <a:off x="1600200" y="2286000"/>
            <a:ext cx="5486400" cy="2133600"/>
            <a:chOff x="1008" y="1392"/>
            <a:chExt cx="3456" cy="1344"/>
          </a:xfrm>
        </p:grpSpPr>
        <p:grpSp>
          <p:nvGrpSpPr>
            <p:cNvPr id="7" name="Group 1054"/>
            <p:cNvGrpSpPr>
              <a:grpSpLocks/>
            </p:cNvGrpSpPr>
            <p:nvPr/>
          </p:nvGrpSpPr>
          <p:grpSpPr bwMode="auto">
            <a:xfrm>
              <a:off x="2160" y="1392"/>
              <a:ext cx="816" cy="432"/>
              <a:chOff x="2160" y="1392"/>
              <a:chExt cx="816" cy="432"/>
            </a:xfrm>
          </p:grpSpPr>
          <p:sp>
            <p:nvSpPr>
              <p:cNvPr id="25" name="Rectangle 1029"/>
              <p:cNvSpPr>
                <a:spLocks noChangeArrowheads="1"/>
              </p:cNvSpPr>
              <p:nvPr/>
            </p:nvSpPr>
            <p:spPr bwMode="auto">
              <a:xfrm>
                <a:off x="2160" y="1392"/>
                <a:ext cx="816" cy="4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Rectangle 1030"/>
              <p:cNvSpPr>
                <a:spLocks noChangeArrowheads="1"/>
              </p:cNvSpPr>
              <p:nvPr/>
            </p:nvSpPr>
            <p:spPr bwMode="auto">
              <a:xfrm>
                <a:off x="2208" y="1440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12</a:t>
                </a:r>
              </a:p>
            </p:txBody>
          </p:sp>
          <p:sp>
            <p:nvSpPr>
              <p:cNvPr id="27" name="Rectangle 1031"/>
              <p:cNvSpPr>
                <a:spLocks noChangeArrowheads="1"/>
              </p:cNvSpPr>
              <p:nvPr/>
            </p:nvSpPr>
            <p:spPr bwMode="auto">
              <a:xfrm>
                <a:off x="2592" y="1440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29</a:t>
                </a:r>
              </a:p>
            </p:txBody>
          </p:sp>
        </p:grpSp>
        <p:grpSp>
          <p:nvGrpSpPr>
            <p:cNvPr id="8" name="Group 1033"/>
            <p:cNvGrpSpPr>
              <a:grpSpLocks/>
            </p:cNvGrpSpPr>
            <p:nvPr/>
          </p:nvGrpSpPr>
          <p:grpSpPr bwMode="auto">
            <a:xfrm>
              <a:off x="1008" y="2304"/>
              <a:ext cx="816" cy="432"/>
              <a:chOff x="1008" y="2304"/>
              <a:chExt cx="816" cy="432"/>
            </a:xfrm>
          </p:grpSpPr>
          <p:sp>
            <p:nvSpPr>
              <p:cNvPr id="22" name="Rectangle 1034"/>
              <p:cNvSpPr>
                <a:spLocks noChangeArrowheads="1"/>
              </p:cNvSpPr>
              <p:nvPr/>
            </p:nvSpPr>
            <p:spPr bwMode="auto">
              <a:xfrm>
                <a:off x="1008" y="2304"/>
                <a:ext cx="816" cy="4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Rectangle 1035"/>
              <p:cNvSpPr>
                <a:spLocks noChangeArrowheads="1"/>
              </p:cNvSpPr>
              <p:nvPr/>
            </p:nvSpPr>
            <p:spPr bwMode="auto">
              <a:xfrm>
                <a:off x="1056" y="2352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7</a:t>
                </a:r>
              </a:p>
            </p:txBody>
          </p:sp>
          <p:sp>
            <p:nvSpPr>
              <p:cNvPr id="24" name="Rectangle 1036"/>
              <p:cNvSpPr>
                <a:spLocks noChangeArrowheads="1"/>
              </p:cNvSpPr>
              <p:nvPr/>
            </p:nvSpPr>
            <p:spPr bwMode="auto">
              <a:xfrm>
                <a:off x="1440" y="2352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9</a:t>
                </a:r>
              </a:p>
            </p:txBody>
          </p:sp>
        </p:grpSp>
        <p:grpSp>
          <p:nvGrpSpPr>
            <p:cNvPr id="9" name="Group 1037"/>
            <p:cNvGrpSpPr>
              <a:grpSpLocks/>
            </p:cNvGrpSpPr>
            <p:nvPr/>
          </p:nvGrpSpPr>
          <p:grpSpPr bwMode="auto">
            <a:xfrm>
              <a:off x="1920" y="2304"/>
              <a:ext cx="816" cy="432"/>
              <a:chOff x="2160" y="2304"/>
              <a:chExt cx="816" cy="432"/>
            </a:xfrm>
          </p:grpSpPr>
          <p:sp>
            <p:nvSpPr>
              <p:cNvPr id="19" name="Rectangle 1038"/>
              <p:cNvSpPr>
                <a:spLocks noChangeArrowheads="1"/>
              </p:cNvSpPr>
              <p:nvPr/>
            </p:nvSpPr>
            <p:spPr bwMode="auto">
              <a:xfrm>
                <a:off x="2160" y="2304"/>
                <a:ext cx="816" cy="4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Rectangle 1039"/>
              <p:cNvSpPr>
                <a:spLocks noChangeArrowheads="1"/>
              </p:cNvSpPr>
              <p:nvPr/>
            </p:nvSpPr>
            <p:spPr bwMode="auto">
              <a:xfrm>
                <a:off x="2208" y="2352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15</a:t>
                </a:r>
              </a:p>
            </p:txBody>
          </p:sp>
          <p:sp>
            <p:nvSpPr>
              <p:cNvPr id="21" name="Rectangle 1040"/>
              <p:cNvSpPr>
                <a:spLocks noChangeArrowheads="1"/>
              </p:cNvSpPr>
              <p:nvPr/>
            </p:nvSpPr>
            <p:spPr bwMode="auto">
              <a:xfrm>
                <a:off x="2592" y="2352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22</a:t>
                </a:r>
              </a:p>
            </p:txBody>
          </p:sp>
        </p:grpSp>
        <p:sp>
          <p:nvSpPr>
            <p:cNvPr id="10" name="Line 1045"/>
            <p:cNvSpPr>
              <a:spLocks noChangeShapeType="1"/>
            </p:cNvSpPr>
            <p:nvPr/>
          </p:nvSpPr>
          <p:spPr bwMode="auto">
            <a:xfrm flipH="1">
              <a:off x="1824" y="1824"/>
              <a:ext cx="336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046"/>
            <p:cNvSpPr>
              <a:spLocks noChangeShapeType="1"/>
            </p:cNvSpPr>
            <p:nvPr/>
          </p:nvSpPr>
          <p:spPr bwMode="auto">
            <a:xfrm flipH="1">
              <a:off x="2448" y="1824"/>
              <a:ext cx="96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048"/>
            <p:cNvSpPr>
              <a:spLocks noChangeShapeType="1"/>
            </p:cNvSpPr>
            <p:nvPr/>
          </p:nvSpPr>
          <p:spPr bwMode="auto">
            <a:xfrm>
              <a:off x="2976" y="1824"/>
              <a:ext cx="144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" name="Group 1053"/>
            <p:cNvGrpSpPr>
              <a:grpSpLocks/>
            </p:cNvGrpSpPr>
            <p:nvPr/>
          </p:nvGrpSpPr>
          <p:grpSpPr bwMode="auto">
            <a:xfrm>
              <a:off x="2832" y="2304"/>
              <a:ext cx="1632" cy="432"/>
              <a:chOff x="2832" y="2304"/>
              <a:chExt cx="1632" cy="432"/>
            </a:xfrm>
          </p:grpSpPr>
          <p:sp>
            <p:nvSpPr>
              <p:cNvPr id="14" name="Rectangle 1050"/>
              <p:cNvSpPr>
                <a:spLocks noChangeArrowheads="1"/>
              </p:cNvSpPr>
              <p:nvPr/>
            </p:nvSpPr>
            <p:spPr bwMode="auto">
              <a:xfrm>
                <a:off x="2832" y="2304"/>
                <a:ext cx="1632" cy="4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Rectangle 1043"/>
              <p:cNvSpPr>
                <a:spLocks noChangeArrowheads="1"/>
              </p:cNvSpPr>
              <p:nvPr/>
            </p:nvSpPr>
            <p:spPr bwMode="auto">
              <a:xfrm>
                <a:off x="4080" y="2352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69</a:t>
                </a:r>
              </a:p>
            </p:txBody>
          </p:sp>
          <p:sp>
            <p:nvSpPr>
              <p:cNvPr id="16" name="Rectangle 1032"/>
              <p:cNvSpPr>
                <a:spLocks noChangeArrowheads="1"/>
              </p:cNvSpPr>
              <p:nvPr/>
            </p:nvSpPr>
            <p:spPr bwMode="auto">
              <a:xfrm>
                <a:off x="3648" y="2352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56</a:t>
                </a:r>
              </a:p>
            </p:txBody>
          </p:sp>
          <p:sp>
            <p:nvSpPr>
              <p:cNvPr id="17" name="Rectangle 1051"/>
              <p:cNvSpPr>
                <a:spLocks noChangeArrowheads="1"/>
              </p:cNvSpPr>
              <p:nvPr/>
            </p:nvSpPr>
            <p:spPr bwMode="auto">
              <a:xfrm>
                <a:off x="2880" y="2352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31</a:t>
                </a:r>
              </a:p>
            </p:txBody>
          </p:sp>
          <p:sp>
            <p:nvSpPr>
              <p:cNvPr id="18" name="Rectangle 1052"/>
              <p:cNvSpPr>
                <a:spLocks noChangeArrowheads="1"/>
              </p:cNvSpPr>
              <p:nvPr/>
            </p:nvSpPr>
            <p:spPr bwMode="auto">
              <a:xfrm>
                <a:off x="3264" y="2352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43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Xóa phần tử - Ví dụ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Cấu trúc dữ liệu và giải thuật – HCMUS 2011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Cho B-cây bậc 5:</a:t>
            </a:r>
          </a:p>
          <a:p>
            <a:endParaRPr lang="en-US"/>
          </a:p>
        </p:txBody>
      </p:sp>
      <p:grpSp>
        <p:nvGrpSpPr>
          <p:cNvPr id="6" name="Group 1055"/>
          <p:cNvGrpSpPr>
            <a:grpSpLocks/>
          </p:cNvGrpSpPr>
          <p:nvPr/>
        </p:nvGrpSpPr>
        <p:grpSpPr bwMode="auto">
          <a:xfrm>
            <a:off x="1600200" y="2286000"/>
            <a:ext cx="5486400" cy="2133600"/>
            <a:chOff x="1008" y="1392"/>
            <a:chExt cx="3456" cy="1344"/>
          </a:xfrm>
        </p:grpSpPr>
        <p:grpSp>
          <p:nvGrpSpPr>
            <p:cNvPr id="7" name="Group 1054"/>
            <p:cNvGrpSpPr>
              <a:grpSpLocks/>
            </p:cNvGrpSpPr>
            <p:nvPr/>
          </p:nvGrpSpPr>
          <p:grpSpPr bwMode="auto">
            <a:xfrm>
              <a:off x="2160" y="1392"/>
              <a:ext cx="816" cy="432"/>
              <a:chOff x="2160" y="1392"/>
              <a:chExt cx="816" cy="432"/>
            </a:xfrm>
          </p:grpSpPr>
          <p:sp>
            <p:nvSpPr>
              <p:cNvPr id="25" name="Rectangle 1029"/>
              <p:cNvSpPr>
                <a:spLocks noChangeArrowheads="1"/>
              </p:cNvSpPr>
              <p:nvPr/>
            </p:nvSpPr>
            <p:spPr bwMode="auto">
              <a:xfrm>
                <a:off x="2160" y="1392"/>
                <a:ext cx="816" cy="4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Rectangle 1030"/>
              <p:cNvSpPr>
                <a:spLocks noChangeArrowheads="1"/>
              </p:cNvSpPr>
              <p:nvPr/>
            </p:nvSpPr>
            <p:spPr bwMode="auto">
              <a:xfrm>
                <a:off x="2208" y="1440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12</a:t>
                </a:r>
              </a:p>
            </p:txBody>
          </p:sp>
          <p:sp>
            <p:nvSpPr>
              <p:cNvPr id="27" name="Rectangle 1031"/>
              <p:cNvSpPr>
                <a:spLocks noChangeArrowheads="1"/>
              </p:cNvSpPr>
              <p:nvPr/>
            </p:nvSpPr>
            <p:spPr bwMode="auto">
              <a:xfrm>
                <a:off x="2592" y="1440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29</a:t>
                </a:r>
              </a:p>
            </p:txBody>
          </p:sp>
        </p:grpSp>
        <p:grpSp>
          <p:nvGrpSpPr>
            <p:cNvPr id="8" name="Group 1033"/>
            <p:cNvGrpSpPr>
              <a:grpSpLocks/>
            </p:cNvGrpSpPr>
            <p:nvPr/>
          </p:nvGrpSpPr>
          <p:grpSpPr bwMode="auto">
            <a:xfrm>
              <a:off x="1008" y="2304"/>
              <a:ext cx="816" cy="432"/>
              <a:chOff x="1008" y="2304"/>
              <a:chExt cx="816" cy="432"/>
            </a:xfrm>
          </p:grpSpPr>
          <p:sp>
            <p:nvSpPr>
              <p:cNvPr id="22" name="Rectangle 1034"/>
              <p:cNvSpPr>
                <a:spLocks noChangeArrowheads="1"/>
              </p:cNvSpPr>
              <p:nvPr/>
            </p:nvSpPr>
            <p:spPr bwMode="auto">
              <a:xfrm>
                <a:off x="1008" y="2304"/>
                <a:ext cx="816" cy="4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Rectangle 1035"/>
              <p:cNvSpPr>
                <a:spLocks noChangeArrowheads="1"/>
              </p:cNvSpPr>
              <p:nvPr/>
            </p:nvSpPr>
            <p:spPr bwMode="auto">
              <a:xfrm>
                <a:off x="1056" y="2352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7</a:t>
                </a:r>
              </a:p>
            </p:txBody>
          </p:sp>
          <p:sp>
            <p:nvSpPr>
              <p:cNvPr id="24" name="Rectangle 1036"/>
              <p:cNvSpPr>
                <a:spLocks noChangeArrowheads="1"/>
              </p:cNvSpPr>
              <p:nvPr/>
            </p:nvSpPr>
            <p:spPr bwMode="auto">
              <a:xfrm>
                <a:off x="1440" y="2352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9</a:t>
                </a:r>
              </a:p>
            </p:txBody>
          </p:sp>
        </p:grpSp>
        <p:grpSp>
          <p:nvGrpSpPr>
            <p:cNvPr id="9" name="Group 1037"/>
            <p:cNvGrpSpPr>
              <a:grpSpLocks/>
            </p:cNvGrpSpPr>
            <p:nvPr/>
          </p:nvGrpSpPr>
          <p:grpSpPr bwMode="auto">
            <a:xfrm>
              <a:off x="1920" y="2304"/>
              <a:ext cx="816" cy="432"/>
              <a:chOff x="2160" y="2304"/>
              <a:chExt cx="816" cy="432"/>
            </a:xfrm>
          </p:grpSpPr>
          <p:sp>
            <p:nvSpPr>
              <p:cNvPr id="19" name="Rectangle 1038"/>
              <p:cNvSpPr>
                <a:spLocks noChangeArrowheads="1"/>
              </p:cNvSpPr>
              <p:nvPr/>
            </p:nvSpPr>
            <p:spPr bwMode="auto">
              <a:xfrm>
                <a:off x="2160" y="2304"/>
                <a:ext cx="816" cy="4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Rectangle 1039"/>
              <p:cNvSpPr>
                <a:spLocks noChangeArrowheads="1"/>
              </p:cNvSpPr>
              <p:nvPr/>
            </p:nvSpPr>
            <p:spPr bwMode="auto">
              <a:xfrm>
                <a:off x="2208" y="2352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15</a:t>
                </a:r>
              </a:p>
            </p:txBody>
          </p:sp>
          <p:sp>
            <p:nvSpPr>
              <p:cNvPr id="21" name="Rectangle 1040"/>
              <p:cNvSpPr>
                <a:spLocks noChangeArrowheads="1"/>
              </p:cNvSpPr>
              <p:nvPr/>
            </p:nvSpPr>
            <p:spPr bwMode="auto">
              <a:xfrm>
                <a:off x="2592" y="2352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22</a:t>
                </a:r>
              </a:p>
            </p:txBody>
          </p:sp>
        </p:grpSp>
        <p:sp>
          <p:nvSpPr>
            <p:cNvPr id="10" name="Line 1045"/>
            <p:cNvSpPr>
              <a:spLocks noChangeShapeType="1"/>
            </p:cNvSpPr>
            <p:nvPr/>
          </p:nvSpPr>
          <p:spPr bwMode="auto">
            <a:xfrm flipH="1">
              <a:off x="1824" y="1824"/>
              <a:ext cx="336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046"/>
            <p:cNvSpPr>
              <a:spLocks noChangeShapeType="1"/>
            </p:cNvSpPr>
            <p:nvPr/>
          </p:nvSpPr>
          <p:spPr bwMode="auto">
            <a:xfrm flipH="1">
              <a:off x="2448" y="1824"/>
              <a:ext cx="96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048"/>
            <p:cNvSpPr>
              <a:spLocks noChangeShapeType="1"/>
            </p:cNvSpPr>
            <p:nvPr/>
          </p:nvSpPr>
          <p:spPr bwMode="auto">
            <a:xfrm>
              <a:off x="2976" y="1824"/>
              <a:ext cx="144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" name="Group 1053"/>
            <p:cNvGrpSpPr>
              <a:grpSpLocks/>
            </p:cNvGrpSpPr>
            <p:nvPr/>
          </p:nvGrpSpPr>
          <p:grpSpPr bwMode="auto">
            <a:xfrm>
              <a:off x="2832" y="2304"/>
              <a:ext cx="1632" cy="432"/>
              <a:chOff x="2832" y="2304"/>
              <a:chExt cx="1632" cy="432"/>
            </a:xfrm>
          </p:grpSpPr>
          <p:sp>
            <p:nvSpPr>
              <p:cNvPr id="14" name="Rectangle 1050"/>
              <p:cNvSpPr>
                <a:spLocks noChangeArrowheads="1"/>
              </p:cNvSpPr>
              <p:nvPr/>
            </p:nvSpPr>
            <p:spPr bwMode="auto">
              <a:xfrm>
                <a:off x="2832" y="2304"/>
                <a:ext cx="1632" cy="4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Rectangle 1043"/>
              <p:cNvSpPr>
                <a:spLocks noChangeArrowheads="1"/>
              </p:cNvSpPr>
              <p:nvPr/>
            </p:nvSpPr>
            <p:spPr bwMode="auto">
              <a:xfrm>
                <a:off x="4080" y="2352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69</a:t>
                </a:r>
              </a:p>
            </p:txBody>
          </p:sp>
          <p:sp>
            <p:nvSpPr>
              <p:cNvPr id="16" name="Rectangle 1032"/>
              <p:cNvSpPr>
                <a:spLocks noChangeArrowheads="1"/>
              </p:cNvSpPr>
              <p:nvPr/>
            </p:nvSpPr>
            <p:spPr bwMode="auto">
              <a:xfrm>
                <a:off x="3648" y="2352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56</a:t>
                </a:r>
              </a:p>
            </p:txBody>
          </p:sp>
          <p:sp>
            <p:nvSpPr>
              <p:cNvPr id="17" name="Rectangle 1051"/>
              <p:cNvSpPr>
                <a:spLocks noChangeArrowheads="1"/>
              </p:cNvSpPr>
              <p:nvPr/>
            </p:nvSpPr>
            <p:spPr bwMode="auto">
              <a:xfrm>
                <a:off x="2880" y="2352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31</a:t>
                </a:r>
              </a:p>
            </p:txBody>
          </p:sp>
          <p:sp>
            <p:nvSpPr>
              <p:cNvPr id="18" name="Rectangle 1052"/>
              <p:cNvSpPr>
                <a:spLocks noChangeArrowheads="1"/>
              </p:cNvSpPr>
              <p:nvPr/>
            </p:nvSpPr>
            <p:spPr bwMode="auto">
              <a:xfrm>
                <a:off x="3264" y="2352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43</a:t>
                </a:r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2438400" y="49530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Xóa khóa </a:t>
            </a:r>
            <a:r>
              <a:rPr lang="en-US" b="1" smtClean="0"/>
              <a:t>22</a:t>
            </a:r>
            <a:endParaRPr lang="en-US" b="1"/>
          </a:p>
        </p:txBody>
      </p:sp>
      <p:sp>
        <p:nvSpPr>
          <p:cNvPr id="29" name="Left Arrow 28"/>
          <p:cNvSpPr/>
          <p:nvPr/>
        </p:nvSpPr>
        <p:spPr>
          <a:xfrm rot="5400000">
            <a:off x="3581400" y="4876800"/>
            <a:ext cx="990600" cy="22860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Định nghĩa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Cấu trúc dữ liệu và giải thuật – HCMUS 2011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Cây tìm kiếm m-nhánh là cây có tính chất:</a:t>
            </a:r>
          </a:p>
          <a:p>
            <a:pPr lvl="1"/>
            <a:r>
              <a:rPr lang="en-US" smtClean="0"/>
              <a:t>Có tối đa </a:t>
            </a:r>
            <a:r>
              <a:rPr lang="en-US" i="1" smtClean="0"/>
              <a:t>m-1</a:t>
            </a:r>
            <a:r>
              <a:rPr lang="en-US" smtClean="0"/>
              <a:t> khóa trong mỗi node (v</a:t>
            </a:r>
            <a:r>
              <a:rPr lang="en-US" baseline="-25000" smtClean="0"/>
              <a:t>1</a:t>
            </a:r>
            <a:r>
              <a:rPr lang="en-US" smtClean="0"/>
              <a:t>, v</a:t>
            </a:r>
            <a:r>
              <a:rPr lang="en-US" baseline="-25000" smtClean="0"/>
              <a:t>2</a:t>
            </a:r>
            <a:r>
              <a:rPr lang="en-US" smtClean="0"/>
              <a:t>,.., v</a:t>
            </a:r>
            <a:r>
              <a:rPr lang="en-US" baseline="-25000" smtClean="0"/>
              <a:t>k</a:t>
            </a:r>
            <a:r>
              <a:rPr lang="en-US" smtClean="0"/>
              <a:t>) (k </a:t>
            </a:r>
            <a:r>
              <a:rPr lang="en-US" smtClean="0">
                <a:sym typeface="Symbol"/>
              </a:rPr>
              <a:t></a:t>
            </a:r>
            <a:r>
              <a:rPr lang="en-US" smtClean="0"/>
              <a:t> m-1).</a:t>
            </a:r>
          </a:p>
          <a:p>
            <a:pPr lvl="1"/>
            <a:r>
              <a:rPr lang="en-US" smtClean="0"/>
              <a:t>Các giá trị khóa trong node được tổ chức có thứ tự (v</a:t>
            </a:r>
            <a:r>
              <a:rPr lang="en-US" baseline="-25000" smtClean="0"/>
              <a:t>1</a:t>
            </a:r>
            <a:r>
              <a:rPr lang="en-US" smtClean="0"/>
              <a:t> &lt; v</a:t>
            </a:r>
            <a:r>
              <a:rPr lang="en-US" baseline="-25000" smtClean="0"/>
              <a:t>2</a:t>
            </a:r>
            <a:r>
              <a:rPr lang="en-US" smtClean="0"/>
              <a:t> &lt; ... &lt; v</a:t>
            </a:r>
            <a:r>
              <a:rPr lang="en-US" baseline="-25000" smtClean="0"/>
              <a:t>k</a:t>
            </a:r>
            <a:r>
              <a:rPr lang="en-US" smtClean="0"/>
              <a:t>).</a:t>
            </a:r>
          </a:p>
          <a:p>
            <a:pPr lvl="1"/>
            <a:r>
              <a:rPr lang="en-US" smtClean="0"/>
              <a:t>Một node có </a:t>
            </a:r>
            <a:r>
              <a:rPr lang="en-US" i="1" smtClean="0"/>
              <a:t>k</a:t>
            </a:r>
            <a:r>
              <a:rPr lang="en-US" smtClean="0"/>
              <a:t> khóa thì sẽ có </a:t>
            </a:r>
            <a:r>
              <a:rPr lang="en-US" i="1" smtClean="0"/>
              <a:t>k + 1</a:t>
            </a:r>
            <a:r>
              <a:rPr lang="en-US" smtClean="0"/>
              <a:t> cây con (các cây con có thể rỗng). </a:t>
            </a:r>
          </a:p>
          <a:p>
            <a:pPr lvl="2"/>
            <a:r>
              <a:rPr lang="en-US" smtClean="0"/>
              <a:t>Các cây con đặt giữa hai giá trị khóa.</a:t>
            </a:r>
          </a:p>
          <a:p>
            <a:pPr lvl="2"/>
            <a:r>
              <a:rPr lang="en-US" smtClean="0"/>
              <a:t>Hai cây con nằm ở hai đầu của dãy khóa</a:t>
            </a:r>
          </a:p>
          <a:p>
            <a:pPr lvl="2"/>
            <a:r>
              <a:rPr lang="en-US" smtClean="0"/>
              <a:t>Mỗi khóa sẽ có cây con trái và cây con phải.</a:t>
            </a:r>
          </a:p>
          <a:p>
            <a:pPr lvl="3"/>
            <a:r>
              <a:rPr lang="en-US" smtClean="0"/>
              <a:t>Các giá trị của cây con trái sẽ nhỏ hơn giá trị của khóa.</a:t>
            </a:r>
          </a:p>
          <a:p>
            <a:pPr lvl="3"/>
            <a:r>
              <a:rPr lang="en-US" smtClean="0"/>
              <a:t>Các giá trị của cây con phải sẽ lớn hơn giá trị của khóa.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Xóa phần tử - Ví dụ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Cấu trúc dữ liệu và giải thuật – HCMUS 2011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Cho B-cây bậc 5:</a:t>
            </a:r>
          </a:p>
          <a:p>
            <a:endParaRPr lang="en-US"/>
          </a:p>
        </p:txBody>
      </p:sp>
      <p:grpSp>
        <p:nvGrpSpPr>
          <p:cNvPr id="6" name="Group 1055"/>
          <p:cNvGrpSpPr>
            <a:grpSpLocks/>
          </p:cNvGrpSpPr>
          <p:nvPr/>
        </p:nvGrpSpPr>
        <p:grpSpPr bwMode="auto">
          <a:xfrm>
            <a:off x="1600200" y="2286000"/>
            <a:ext cx="5486400" cy="2133600"/>
            <a:chOff x="1008" y="1392"/>
            <a:chExt cx="3456" cy="1344"/>
          </a:xfrm>
        </p:grpSpPr>
        <p:grpSp>
          <p:nvGrpSpPr>
            <p:cNvPr id="7" name="Group 1054"/>
            <p:cNvGrpSpPr>
              <a:grpSpLocks/>
            </p:cNvGrpSpPr>
            <p:nvPr/>
          </p:nvGrpSpPr>
          <p:grpSpPr bwMode="auto">
            <a:xfrm>
              <a:off x="2160" y="1392"/>
              <a:ext cx="816" cy="432"/>
              <a:chOff x="2160" y="1392"/>
              <a:chExt cx="816" cy="432"/>
            </a:xfrm>
          </p:grpSpPr>
          <p:sp>
            <p:nvSpPr>
              <p:cNvPr id="25" name="Rectangle 1029"/>
              <p:cNvSpPr>
                <a:spLocks noChangeArrowheads="1"/>
              </p:cNvSpPr>
              <p:nvPr/>
            </p:nvSpPr>
            <p:spPr bwMode="auto">
              <a:xfrm>
                <a:off x="2160" y="1392"/>
                <a:ext cx="816" cy="4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Rectangle 1030"/>
              <p:cNvSpPr>
                <a:spLocks noChangeArrowheads="1"/>
              </p:cNvSpPr>
              <p:nvPr/>
            </p:nvSpPr>
            <p:spPr bwMode="auto">
              <a:xfrm>
                <a:off x="2208" y="1440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12</a:t>
                </a:r>
              </a:p>
            </p:txBody>
          </p:sp>
          <p:sp>
            <p:nvSpPr>
              <p:cNvPr id="27" name="Rectangle 1031"/>
              <p:cNvSpPr>
                <a:spLocks noChangeArrowheads="1"/>
              </p:cNvSpPr>
              <p:nvPr/>
            </p:nvSpPr>
            <p:spPr bwMode="auto">
              <a:xfrm>
                <a:off x="2592" y="1440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29</a:t>
                </a:r>
              </a:p>
            </p:txBody>
          </p:sp>
        </p:grpSp>
        <p:grpSp>
          <p:nvGrpSpPr>
            <p:cNvPr id="8" name="Group 1033"/>
            <p:cNvGrpSpPr>
              <a:grpSpLocks/>
            </p:cNvGrpSpPr>
            <p:nvPr/>
          </p:nvGrpSpPr>
          <p:grpSpPr bwMode="auto">
            <a:xfrm>
              <a:off x="1008" y="2304"/>
              <a:ext cx="816" cy="432"/>
              <a:chOff x="1008" y="2304"/>
              <a:chExt cx="816" cy="432"/>
            </a:xfrm>
          </p:grpSpPr>
          <p:sp>
            <p:nvSpPr>
              <p:cNvPr id="22" name="Rectangle 1034"/>
              <p:cNvSpPr>
                <a:spLocks noChangeArrowheads="1"/>
              </p:cNvSpPr>
              <p:nvPr/>
            </p:nvSpPr>
            <p:spPr bwMode="auto">
              <a:xfrm>
                <a:off x="1008" y="2304"/>
                <a:ext cx="816" cy="4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Rectangle 1035"/>
              <p:cNvSpPr>
                <a:spLocks noChangeArrowheads="1"/>
              </p:cNvSpPr>
              <p:nvPr/>
            </p:nvSpPr>
            <p:spPr bwMode="auto">
              <a:xfrm>
                <a:off x="1056" y="2352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7</a:t>
                </a:r>
              </a:p>
            </p:txBody>
          </p:sp>
          <p:sp>
            <p:nvSpPr>
              <p:cNvPr id="24" name="Rectangle 1036"/>
              <p:cNvSpPr>
                <a:spLocks noChangeArrowheads="1"/>
              </p:cNvSpPr>
              <p:nvPr/>
            </p:nvSpPr>
            <p:spPr bwMode="auto">
              <a:xfrm>
                <a:off x="1440" y="2352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9</a:t>
                </a:r>
              </a:p>
            </p:txBody>
          </p:sp>
        </p:grpSp>
        <p:grpSp>
          <p:nvGrpSpPr>
            <p:cNvPr id="9" name="Group 1037"/>
            <p:cNvGrpSpPr>
              <a:grpSpLocks/>
            </p:cNvGrpSpPr>
            <p:nvPr/>
          </p:nvGrpSpPr>
          <p:grpSpPr bwMode="auto">
            <a:xfrm>
              <a:off x="2064" y="2304"/>
              <a:ext cx="432" cy="432"/>
              <a:chOff x="2304" y="2304"/>
              <a:chExt cx="432" cy="432"/>
            </a:xfrm>
          </p:grpSpPr>
          <p:sp>
            <p:nvSpPr>
              <p:cNvPr id="19" name="Rectangle 1038"/>
              <p:cNvSpPr>
                <a:spLocks noChangeArrowheads="1"/>
              </p:cNvSpPr>
              <p:nvPr/>
            </p:nvSpPr>
            <p:spPr bwMode="auto">
              <a:xfrm>
                <a:off x="2304" y="2304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Rectangle 1039"/>
              <p:cNvSpPr>
                <a:spLocks noChangeArrowheads="1"/>
              </p:cNvSpPr>
              <p:nvPr/>
            </p:nvSpPr>
            <p:spPr bwMode="auto">
              <a:xfrm>
                <a:off x="2352" y="2352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15</a:t>
                </a:r>
              </a:p>
            </p:txBody>
          </p:sp>
        </p:grpSp>
        <p:sp>
          <p:nvSpPr>
            <p:cNvPr id="10" name="Line 1045"/>
            <p:cNvSpPr>
              <a:spLocks noChangeShapeType="1"/>
            </p:cNvSpPr>
            <p:nvPr/>
          </p:nvSpPr>
          <p:spPr bwMode="auto">
            <a:xfrm flipH="1">
              <a:off x="1824" y="1824"/>
              <a:ext cx="336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046"/>
            <p:cNvSpPr>
              <a:spLocks noChangeShapeType="1"/>
            </p:cNvSpPr>
            <p:nvPr/>
          </p:nvSpPr>
          <p:spPr bwMode="auto">
            <a:xfrm flipH="1">
              <a:off x="2448" y="1824"/>
              <a:ext cx="96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048"/>
            <p:cNvSpPr>
              <a:spLocks noChangeShapeType="1"/>
            </p:cNvSpPr>
            <p:nvPr/>
          </p:nvSpPr>
          <p:spPr bwMode="auto">
            <a:xfrm>
              <a:off x="2976" y="1824"/>
              <a:ext cx="144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" name="Group 1053"/>
            <p:cNvGrpSpPr>
              <a:grpSpLocks/>
            </p:cNvGrpSpPr>
            <p:nvPr/>
          </p:nvGrpSpPr>
          <p:grpSpPr bwMode="auto">
            <a:xfrm>
              <a:off x="2832" y="2304"/>
              <a:ext cx="1632" cy="432"/>
              <a:chOff x="2832" y="2304"/>
              <a:chExt cx="1632" cy="432"/>
            </a:xfrm>
          </p:grpSpPr>
          <p:sp>
            <p:nvSpPr>
              <p:cNvPr id="14" name="Rectangle 1050"/>
              <p:cNvSpPr>
                <a:spLocks noChangeArrowheads="1"/>
              </p:cNvSpPr>
              <p:nvPr/>
            </p:nvSpPr>
            <p:spPr bwMode="auto">
              <a:xfrm>
                <a:off x="2832" y="2304"/>
                <a:ext cx="1632" cy="4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Rectangle 1043"/>
              <p:cNvSpPr>
                <a:spLocks noChangeArrowheads="1"/>
              </p:cNvSpPr>
              <p:nvPr/>
            </p:nvSpPr>
            <p:spPr bwMode="auto">
              <a:xfrm>
                <a:off x="4080" y="2352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69</a:t>
                </a:r>
              </a:p>
            </p:txBody>
          </p:sp>
          <p:sp>
            <p:nvSpPr>
              <p:cNvPr id="16" name="Rectangle 1032"/>
              <p:cNvSpPr>
                <a:spLocks noChangeArrowheads="1"/>
              </p:cNvSpPr>
              <p:nvPr/>
            </p:nvSpPr>
            <p:spPr bwMode="auto">
              <a:xfrm>
                <a:off x="3648" y="2352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56</a:t>
                </a:r>
              </a:p>
            </p:txBody>
          </p:sp>
          <p:sp>
            <p:nvSpPr>
              <p:cNvPr id="17" name="Rectangle 1051"/>
              <p:cNvSpPr>
                <a:spLocks noChangeArrowheads="1"/>
              </p:cNvSpPr>
              <p:nvPr/>
            </p:nvSpPr>
            <p:spPr bwMode="auto">
              <a:xfrm>
                <a:off x="2880" y="2352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31</a:t>
                </a:r>
              </a:p>
            </p:txBody>
          </p:sp>
          <p:sp>
            <p:nvSpPr>
              <p:cNvPr id="18" name="Rectangle 1052"/>
              <p:cNvSpPr>
                <a:spLocks noChangeArrowheads="1"/>
              </p:cNvSpPr>
              <p:nvPr/>
            </p:nvSpPr>
            <p:spPr bwMode="auto">
              <a:xfrm>
                <a:off x="3264" y="2352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43</a:t>
                </a:r>
              </a:p>
            </p:txBody>
          </p:sp>
        </p:grpSp>
      </p:grpSp>
      <p:sp>
        <p:nvSpPr>
          <p:cNvPr id="30" name="TextBox 29"/>
          <p:cNvSpPr txBox="1"/>
          <p:nvPr/>
        </p:nvSpPr>
        <p:spPr>
          <a:xfrm>
            <a:off x="2438400" y="49530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Mượn khóa</a:t>
            </a:r>
            <a:endParaRPr lang="en-US" b="1"/>
          </a:p>
        </p:txBody>
      </p:sp>
      <p:sp>
        <p:nvSpPr>
          <p:cNvPr id="31" name="Rounded Rectangle 30"/>
          <p:cNvSpPr/>
          <p:nvPr/>
        </p:nvSpPr>
        <p:spPr>
          <a:xfrm>
            <a:off x="3276600" y="4495800"/>
            <a:ext cx="3810000" cy="1524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Xóa phần tử - Ví dụ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Cấu trúc dữ liệu và giải thuật – HCMUS 2011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Cho B-cây bậc 5:</a:t>
            </a:r>
          </a:p>
          <a:p>
            <a:endParaRPr lang="en-US"/>
          </a:p>
        </p:txBody>
      </p:sp>
      <p:grpSp>
        <p:nvGrpSpPr>
          <p:cNvPr id="6" name="Group 1055"/>
          <p:cNvGrpSpPr>
            <a:grpSpLocks/>
          </p:cNvGrpSpPr>
          <p:nvPr/>
        </p:nvGrpSpPr>
        <p:grpSpPr bwMode="auto">
          <a:xfrm>
            <a:off x="1600200" y="2286000"/>
            <a:ext cx="4800600" cy="2133600"/>
            <a:chOff x="1008" y="1392"/>
            <a:chExt cx="3024" cy="1344"/>
          </a:xfrm>
        </p:grpSpPr>
        <p:grpSp>
          <p:nvGrpSpPr>
            <p:cNvPr id="7" name="Group 1054"/>
            <p:cNvGrpSpPr>
              <a:grpSpLocks/>
            </p:cNvGrpSpPr>
            <p:nvPr/>
          </p:nvGrpSpPr>
          <p:grpSpPr bwMode="auto">
            <a:xfrm>
              <a:off x="2160" y="1392"/>
              <a:ext cx="816" cy="432"/>
              <a:chOff x="2160" y="1392"/>
              <a:chExt cx="816" cy="432"/>
            </a:xfrm>
          </p:grpSpPr>
          <p:sp>
            <p:nvSpPr>
              <p:cNvPr id="25" name="Rectangle 1029"/>
              <p:cNvSpPr>
                <a:spLocks noChangeArrowheads="1"/>
              </p:cNvSpPr>
              <p:nvPr/>
            </p:nvSpPr>
            <p:spPr bwMode="auto">
              <a:xfrm>
                <a:off x="2160" y="1392"/>
                <a:ext cx="816" cy="4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Rectangle 1030"/>
              <p:cNvSpPr>
                <a:spLocks noChangeArrowheads="1"/>
              </p:cNvSpPr>
              <p:nvPr/>
            </p:nvSpPr>
            <p:spPr bwMode="auto">
              <a:xfrm>
                <a:off x="2208" y="1440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12</a:t>
                </a:r>
              </a:p>
            </p:txBody>
          </p:sp>
          <p:sp>
            <p:nvSpPr>
              <p:cNvPr id="27" name="Rectangle 1031"/>
              <p:cNvSpPr>
                <a:spLocks noChangeArrowheads="1"/>
              </p:cNvSpPr>
              <p:nvPr/>
            </p:nvSpPr>
            <p:spPr bwMode="auto">
              <a:xfrm>
                <a:off x="2592" y="1440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31</a:t>
                </a:r>
                <a:endParaRPr lang="en-GB" sz="2800" i="1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8" name="Group 1033"/>
            <p:cNvGrpSpPr>
              <a:grpSpLocks/>
            </p:cNvGrpSpPr>
            <p:nvPr/>
          </p:nvGrpSpPr>
          <p:grpSpPr bwMode="auto">
            <a:xfrm>
              <a:off x="1008" y="2304"/>
              <a:ext cx="816" cy="432"/>
              <a:chOff x="1008" y="2304"/>
              <a:chExt cx="816" cy="432"/>
            </a:xfrm>
          </p:grpSpPr>
          <p:sp>
            <p:nvSpPr>
              <p:cNvPr id="22" name="Rectangle 1034"/>
              <p:cNvSpPr>
                <a:spLocks noChangeArrowheads="1"/>
              </p:cNvSpPr>
              <p:nvPr/>
            </p:nvSpPr>
            <p:spPr bwMode="auto">
              <a:xfrm>
                <a:off x="1008" y="2304"/>
                <a:ext cx="816" cy="4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Rectangle 1035"/>
              <p:cNvSpPr>
                <a:spLocks noChangeArrowheads="1"/>
              </p:cNvSpPr>
              <p:nvPr/>
            </p:nvSpPr>
            <p:spPr bwMode="auto">
              <a:xfrm>
                <a:off x="1056" y="2352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7</a:t>
                </a:r>
              </a:p>
            </p:txBody>
          </p:sp>
          <p:sp>
            <p:nvSpPr>
              <p:cNvPr id="24" name="Rectangle 1036"/>
              <p:cNvSpPr>
                <a:spLocks noChangeArrowheads="1"/>
              </p:cNvSpPr>
              <p:nvPr/>
            </p:nvSpPr>
            <p:spPr bwMode="auto">
              <a:xfrm>
                <a:off x="1440" y="2352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9</a:t>
                </a:r>
              </a:p>
            </p:txBody>
          </p:sp>
        </p:grpSp>
        <p:grpSp>
          <p:nvGrpSpPr>
            <p:cNvPr id="9" name="Group 1037"/>
            <p:cNvGrpSpPr>
              <a:grpSpLocks/>
            </p:cNvGrpSpPr>
            <p:nvPr/>
          </p:nvGrpSpPr>
          <p:grpSpPr bwMode="auto">
            <a:xfrm>
              <a:off x="1920" y="2304"/>
              <a:ext cx="816" cy="432"/>
              <a:chOff x="2160" y="2304"/>
              <a:chExt cx="816" cy="432"/>
            </a:xfrm>
          </p:grpSpPr>
          <p:sp>
            <p:nvSpPr>
              <p:cNvPr id="19" name="Rectangle 1038"/>
              <p:cNvSpPr>
                <a:spLocks noChangeArrowheads="1"/>
              </p:cNvSpPr>
              <p:nvPr/>
            </p:nvSpPr>
            <p:spPr bwMode="auto">
              <a:xfrm>
                <a:off x="2160" y="2304"/>
                <a:ext cx="816" cy="4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Rectangle 1039"/>
              <p:cNvSpPr>
                <a:spLocks noChangeArrowheads="1"/>
              </p:cNvSpPr>
              <p:nvPr/>
            </p:nvSpPr>
            <p:spPr bwMode="auto">
              <a:xfrm>
                <a:off x="2208" y="2352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15</a:t>
                </a:r>
              </a:p>
            </p:txBody>
          </p:sp>
          <p:sp>
            <p:nvSpPr>
              <p:cNvPr id="21" name="Rectangle 1040"/>
              <p:cNvSpPr>
                <a:spLocks noChangeArrowheads="1"/>
              </p:cNvSpPr>
              <p:nvPr/>
            </p:nvSpPr>
            <p:spPr bwMode="auto">
              <a:xfrm>
                <a:off x="2592" y="2352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29</a:t>
                </a:r>
                <a:endParaRPr lang="en-GB" sz="2800" i="1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10" name="Line 1045"/>
            <p:cNvSpPr>
              <a:spLocks noChangeShapeType="1"/>
            </p:cNvSpPr>
            <p:nvPr/>
          </p:nvSpPr>
          <p:spPr bwMode="auto">
            <a:xfrm flipH="1">
              <a:off x="1824" y="1824"/>
              <a:ext cx="336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046"/>
            <p:cNvSpPr>
              <a:spLocks noChangeShapeType="1"/>
            </p:cNvSpPr>
            <p:nvPr/>
          </p:nvSpPr>
          <p:spPr bwMode="auto">
            <a:xfrm flipH="1">
              <a:off x="2448" y="1824"/>
              <a:ext cx="96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048"/>
            <p:cNvSpPr>
              <a:spLocks noChangeShapeType="1"/>
            </p:cNvSpPr>
            <p:nvPr/>
          </p:nvSpPr>
          <p:spPr bwMode="auto">
            <a:xfrm>
              <a:off x="2976" y="1824"/>
              <a:ext cx="144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" name="Group 1053"/>
            <p:cNvGrpSpPr>
              <a:grpSpLocks/>
            </p:cNvGrpSpPr>
            <p:nvPr/>
          </p:nvGrpSpPr>
          <p:grpSpPr bwMode="auto">
            <a:xfrm>
              <a:off x="2832" y="2304"/>
              <a:ext cx="1200" cy="432"/>
              <a:chOff x="2832" y="2304"/>
              <a:chExt cx="1200" cy="432"/>
            </a:xfrm>
          </p:grpSpPr>
          <p:sp>
            <p:nvSpPr>
              <p:cNvPr id="14" name="Rectangle 1050"/>
              <p:cNvSpPr>
                <a:spLocks noChangeArrowheads="1"/>
              </p:cNvSpPr>
              <p:nvPr/>
            </p:nvSpPr>
            <p:spPr bwMode="auto">
              <a:xfrm>
                <a:off x="2832" y="2304"/>
                <a:ext cx="1200" cy="4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Rectangle 1043"/>
              <p:cNvSpPr>
                <a:spLocks noChangeArrowheads="1"/>
              </p:cNvSpPr>
              <p:nvPr/>
            </p:nvSpPr>
            <p:spPr bwMode="auto">
              <a:xfrm>
                <a:off x="3648" y="2352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69</a:t>
                </a:r>
              </a:p>
            </p:txBody>
          </p:sp>
          <p:sp>
            <p:nvSpPr>
              <p:cNvPr id="16" name="Rectangle 1032"/>
              <p:cNvSpPr>
                <a:spLocks noChangeArrowheads="1"/>
              </p:cNvSpPr>
              <p:nvPr/>
            </p:nvSpPr>
            <p:spPr bwMode="auto">
              <a:xfrm>
                <a:off x="3264" y="2352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56</a:t>
                </a:r>
              </a:p>
            </p:txBody>
          </p:sp>
          <p:sp>
            <p:nvSpPr>
              <p:cNvPr id="18" name="Rectangle 1052"/>
              <p:cNvSpPr>
                <a:spLocks noChangeArrowheads="1"/>
              </p:cNvSpPr>
              <p:nvPr/>
            </p:nvSpPr>
            <p:spPr bwMode="auto">
              <a:xfrm>
                <a:off x="2880" y="2352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43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Xóa phần tử - Ví dụ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Cấu trúc dữ liệu và giải thuật – HCMUS 2011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Cho B-cây bậc 5: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85800" y="557278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Xóa khóa </a:t>
            </a:r>
            <a:r>
              <a:rPr lang="en-US" sz="2800" b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8</a:t>
            </a:r>
            <a:endParaRPr lang="en-US" sz="280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2971800" y="5637312"/>
            <a:ext cx="838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962400" y="5484913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320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hập 2 node con của 8 lại</a:t>
            </a:r>
            <a:endParaRPr lang="en-US" sz="2800"/>
          </a:p>
        </p:txBody>
      </p:sp>
      <p:grpSp>
        <p:nvGrpSpPr>
          <p:cNvPr id="6" name="Group 36"/>
          <p:cNvGrpSpPr/>
          <p:nvPr/>
        </p:nvGrpSpPr>
        <p:grpSpPr>
          <a:xfrm>
            <a:off x="0" y="1981200"/>
            <a:ext cx="9144000" cy="3124200"/>
            <a:chOff x="0" y="1981200"/>
            <a:chExt cx="9144000" cy="3048000"/>
          </a:xfrm>
        </p:grpSpPr>
        <p:grpSp>
          <p:nvGrpSpPr>
            <p:cNvPr id="7" name="Group 5"/>
            <p:cNvGrpSpPr/>
            <p:nvPr/>
          </p:nvGrpSpPr>
          <p:grpSpPr>
            <a:xfrm>
              <a:off x="0" y="4343400"/>
              <a:ext cx="1295400" cy="685800"/>
              <a:chOff x="3429000" y="2286000"/>
              <a:chExt cx="1295400" cy="685800"/>
            </a:xfrm>
          </p:grpSpPr>
          <p:sp>
            <p:nvSpPr>
              <p:cNvPr id="78" name="Rectangle 1029"/>
              <p:cNvSpPr>
                <a:spLocks noChangeArrowheads="1"/>
              </p:cNvSpPr>
              <p:nvPr/>
            </p:nvSpPr>
            <p:spPr bwMode="auto">
              <a:xfrm>
                <a:off x="3429000" y="2286000"/>
                <a:ext cx="1295400" cy="68580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Rectangle 1030"/>
              <p:cNvSpPr>
                <a:spLocks noChangeArrowheads="1"/>
              </p:cNvSpPr>
              <p:nvPr/>
            </p:nvSpPr>
            <p:spPr bwMode="auto">
              <a:xfrm>
                <a:off x="3505200" y="23622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  <a:endParaRPr lang="en-GB" sz="2800" i="1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80" name="Rectangle 1031"/>
              <p:cNvSpPr>
                <a:spLocks noChangeArrowheads="1"/>
              </p:cNvSpPr>
              <p:nvPr/>
            </p:nvSpPr>
            <p:spPr bwMode="auto">
              <a:xfrm>
                <a:off x="4114800" y="23622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</a:t>
                </a:r>
                <a:endParaRPr lang="en-GB" sz="2800" i="1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8" name="Group 9"/>
            <p:cNvGrpSpPr/>
            <p:nvPr/>
          </p:nvGrpSpPr>
          <p:grpSpPr>
            <a:xfrm>
              <a:off x="4800600" y="4343400"/>
              <a:ext cx="1295400" cy="685800"/>
              <a:chOff x="3429000" y="2286000"/>
              <a:chExt cx="1295400" cy="685800"/>
            </a:xfrm>
          </p:grpSpPr>
          <p:sp>
            <p:nvSpPr>
              <p:cNvPr id="75" name="Rectangle 1029"/>
              <p:cNvSpPr>
                <a:spLocks noChangeArrowheads="1"/>
              </p:cNvSpPr>
              <p:nvPr/>
            </p:nvSpPr>
            <p:spPr bwMode="auto">
              <a:xfrm>
                <a:off x="3429000" y="2286000"/>
                <a:ext cx="1295400" cy="68580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Rectangle 1030"/>
              <p:cNvSpPr>
                <a:spLocks noChangeArrowheads="1"/>
              </p:cNvSpPr>
              <p:nvPr/>
            </p:nvSpPr>
            <p:spPr bwMode="auto">
              <a:xfrm>
                <a:off x="3505200" y="23622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25</a:t>
                </a:r>
                <a:endParaRPr lang="en-GB" sz="2800" i="1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77" name="Rectangle 1031"/>
              <p:cNvSpPr>
                <a:spLocks noChangeArrowheads="1"/>
              </p:cNvSpPr>
              <p:nvPr/>
            </p:nvSpPr>
            <p:spPr bwMode="auto">
              <a:xfrm>
                <a:off x="4114800" y="23622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26</a:t>
                </a:r>
                <a:endParaRPr lang="en-GB" sz="2800" i="1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9" name="Group 13"/>
            <p:cNvGrpSpPr/>
            <p:nvPr/>
          </p:nvGrpSpPr>
          <p:grpSpPr>
            <a:xfrm>
              <a:off x="6324600" y="4343400"/>
              <a:ext cx="1295400" cy="685800"/>
              <a:chOff x="3429000" y="2286000"/>
              <a:chExt cx="1295400" cy="685800"/>
            </a:xfrm>
          </p:grpSpPr>
          <p:sp>
            <p:nvSpPr>
              <p:cNvPr id="72" name="Rectangle 1029"/>
              <p:cNvSpPr>
                <a:spLocks noChangeArrowheads="1"/>
              </p:cNvSpPr>
              <p:nvPr/>
            </p:nvSpPr>
            <p:spPr bwMode="auto">
              <a:xfrm>
                <a:off x="3429000" y="2286000"/>
                <a:ext cx="1295400" cy="68580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Rectangle 1030"/>
              <p:cNvSpPr>
                <a:spLocks noChangeArrowheads="1"/>
              </p:cNvSpPr>
              <p:nvPr/>
            </p:nvSpPr>
            <p:spPr bwMode="auto">
              <a:xfrm>
                <a:off x="3505200" y="23622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29</a:t>
                </a:r>
                <a:endParaRPr lang="en-GB" sz="2800" i="1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74" name="Rectangle 1031"/>
              <p:cNvSpPr>
                <a:spLocks noChangeArrowheads="1"/>
              </p:cNvSpPr>
              <p:nvPr/>
            </p:nvSpPr>
            <p:spPr bwMode="auto">
              <a:xfrm>
                <a:off x="4114800" y="23622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45</a:t>
                </a:r>
                <a:endParaRPr lang="en-GB" sz="2800" i="1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10" name="Group 17"/>
            <p:cNvGrpSpPr/>
            <p:nvPr/>
          </p:nvGrpSpPr>
          <p:grpSpPr>
            <a:xfrm>
              <a:off x="7848600" y="4343400"/>
              <a:ext cx="1295400" cy="685800"/>
              <a:chOff x="3429000" y="2286000"/>
              <a:chExt cx="1295400" cy="685800"/>
            </a:xfrm>
          </p:grpSpPr>
          <p:sp>
            <p:nvSpPr>
              <p:cNvPr id="69" name="Rectangle 1029"/>
              <p:cNvSpPr>
                <a:spLocks noChangeArrowheads="1"/>
              </p:cNvSpPr>
              <p:nvPr/>
            </p:nvSpPr>
            <p:spPr bwMode="auto">
              <a:xfrm>
                <a:off x="3429000" y="2286000"/>
                <a:ext cx="1295400" cy="68580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Rectangle 1030"/>
              <p:cNvSpPr>
                <a:spLocks noChangeArrowheads="1"/>
              </p:cNvSpPr>
              <p:nvPr/>
            </p:nvSpPr>
            <p:spPr bwMode="auto">
              <a:xfrm>
                <a:off x="3505200" y="23622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52</a:t>
                </a:r>
                <a:endParaRPr lang="en-GB" sz="2800" i="1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71" name="Rectangle 1031"/>
              <p:cNvSpPr>
                <a:spLocks noChangeArrowheads="1"/>
              </p:cNvSpPr>
              <p:nvPr/>
            </p:nvSpPr>
            <p:spPr bwMode="auto">
              <a:xfrm>
                <a:off x="4114800" y="23622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53</a:t>
                </a:r>
                <a:endParaRPr lang="en-GB" sz="2800" i="1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11" name="Group 21"/>
            <p:cNvGrpSpPr/>
            <p:nvPr/>
          </p:nvGrpSpPr>
          <p:grpSpPr>
            <a:xfrm>
              <a:off x="6324600" y="3124200"/>
              <a:ext cx="1295400" cy="685800"/>
              <a:chOff x="3429000" y="2286000"/>
              <a:chExt cx="1295400" cy="685800"/>
            </a:xfrm>
          </p:grpSpPr>
          <p:sp>
            <p:nvSpPr>
              <p:cNvPr id="66" name="Rectangle 1029"/>
              <p:cNvSpPr>
                <a:spLocks noChangeArrowheads="1"/>
              </p:cNvSpPr>
              <p:nvPr/>
            </p:nvSpPr>
            <p:spPr bwMode="auto">
              <a:xfrm>
                <a:off x="3429000" y="2286000"/>
                <a:ext cx="1295400" cy="68580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Rectangle 1030"/>
              <p:cNvSpPr>
                <a:spLocks noChangeArrowheads="1"/>
              </p:cNvSpPr>
              <p:nvPr/>
            </p:nvSpPr>
            <p:spPr bwMode="auto">
              <a:xfrm>
                <a:off x="3505200" y="23622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28</a:t>
                </a:r>
                <a:endParaRPr lang="en-GB" sz="2800" i="1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68" name="Rectangle 1031"/>
              <p:cNvSpPr>
                <a:spLocks noChangeArrowheads="1"/>
              </p:cNvSpPr>
              <p:nvPr/>
            </p:nvSpPr>
            <p:spPr bwMode="auto">
              <a:xfrm>
                <a:off x="4114800" y="23622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48</a:t>
                </a:r>
                <a:endParaRPr lang="en-GB" sz="2800" i="1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12" name="Group 25"/>
            <p:cNvGrpSpPr/>
            <p:nvPr/>
          </p:nvGrpSpPr>
          <p:grpSpPr>
            <a:xfrm>
              <a:off x="4191000" y="1981200"/>
              <a:ext cx="685800" cy="685800"/>
              <a:chOff x="3276600" y="3429000"/>
              <a:chExt cx="685800" cy="685800"/>
            </a:xfrm>
          </p:grpSpPr>
          <p:sp>
            <p:nvSpPr>
              <p:cNvPr id="64" name="Rectangle 1038"/>
              <p:cNvSpPr>
                <a:spLocks noChangeArrowheads="1"/>
              </p:cNvSpPr>
              <p:nvPr/>
            </p:nvSpPr>
            <p:spPr bwMode="auto">
              <a:xfrm>
                <a:off x="3276600" y="3429000"/>
                <a:ext cx="685800" cy="68580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Rectangle 1039"/>
              <p:cNvSpPr>
                <a:spLocks noChangeArrowheads="1"/>
              </p:cNvSpPr>
              <p:nvPr/>
            </p:nvSpPr>
            <p:spPr bwMode="auto">
              <a:xfrm>
                <a:off x="3352800" y="35052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16</a:t>
                </a:r>
                <a:endParaRPr lang="en-GB" sz="2800" i="1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13" name="Group 28"/>
            <p:cNvGrpSpPr/>
            <p:nvPr/>
          </p:nvGrpSpPr>
          <p:grpSpPr>
            <a:xfrm>
              <a:off x="1447800" y="4343400"/>
              <a:ext cx="1295400" cy="685800"/>
              <a:chOff x="3429000" y="2286000"/>
              <a:chExt cx="1295400" cy="685800"/>
            </a:xfrm>
          </p:grpSpPr>
          <p:sp>
            <p:nvSpPr>
              <p:cNvPr id="61" name="Rectangle 1029"/>
              <p:cNvSpPr>
                <a:spLocks noChangeArrowheads="1"/>
              </p:cNvSpPr>
              <p:nvPr/>
            </p:nvSpPr>
            <p:spPr bwMode="auto">
              <a:xfrm>
                <a:off x="3429000" y="2286000"/>
                <a:ext cx="1295400" cy="68580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Rectangle 1030"/>
              <p:cNvSpPr>
                <a:spLocks noChangeArrowheads="1"/>
              </p:cNvSpPr>
              <p:nvPr/>
            </p:nvSpPr>
            <p:spPr bwMode="auto">
              <a:xfrm>
                <a:off x="3505200" y="23622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5</a:t>
                </a:r>
                <a:endParaRPr lang="en-GB" sz="2800" i="1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63" name="Rectangle 1031"/>
              <p:cNvSpPr>
                <a:spLocks noChangeArrowheads="1"/>
              </p:cNvSpPr>
              <p:nvPr/>
            </p:nvSpPr>
            <p:spPr bwMode="auto">
              <a:xfrm>
                <a:off x="4114800" y="23622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7</a:t>
                </a:r>
                <a:endParaRPr lang="en-GB" sz="2800" i="1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14" name="Group 32"/>
            <p:cNvGrpSpPr/>
            <p:nvPr/>
          </p:nvGrpSpPr>
          <p:grpSpPr>
            <a:xfrm>
              <a:off x="2971800" y="4343400"/>
              <a:ext cx="1295400" cy="685800"/>
              <a:chOff x="3429000" y="2286000"/>
              <a:chExt cx="1295400" cy="685800"/>
            </a:xfrm>
          </p:grpSpPr>
          <p:sp>
            <p:nvSpPr>
              <p:cNvPr id="58" name="Rectangle 1029"/>
              <p:cNvSpPr>
                <a:spLocks noChangeArrowheads="1"/>
              </p:cNvSpPr>
              <p:nvPr/>
            </p:nvSpPr>
            <p:spPr bwMode="auto">
              <a:xfrm>
                <a:off x="3429000" y="2286000"/>
                <a:ext cx="1295400" cy="68580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Rectangle 1030"/>
              <p:cNvSpPr>
                <a:spLocks noChangeArrowheads="1"/>
              </p:cNvSpPr>
              <p:nvPr/>
            </p:nvSpPr>
            <p:spPr bwMode="auto">
              <a:xfrm>
                <a:off x="3505200" y="23622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12</a:t>
                </a:r>
                <a:endParaRPr lang="en-GB" sz="2800" i="1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60" name="Rectangle 1031"/>
              <p:cNvSpPr>
                <a:spLocks noChangeArrowheads="1"/>
              </p:cNvSpPr>
              <p:nvPr/>
            </p:nvSpPr>
            <p:spPr bwMode="auto">
              <a:xfrm>
                <a:off x="4114800" y="23622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14</a:t>
                </a:r>
                <a:endParaRPr lang="en-GB" sz="2800" i="1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15" name="Group 39"/>
            <p:cNvGrpSpPr/>
            <p:nvPr/>
          </p:nvGrpSpPr>
          <p:grpSpPr>
            <a:xfrm>
              <a:off x="1447800" y="3124200"/>
              <a:ext cx="1295400" cy="685800"/>
              <a:chOff x="3429000" y="2286000"/>
              <a:chExt cx="1295400" cy="685800"/>
            </a:xfrm>
          </p:grpSpPr>
          <p:sp>
            <p:nvSpPr>
              <p:cNvPr id="55" name="Rectangle 1029"/>
              <p:cNvSpPr>
                <a:spLocks noChangeArrowheads="1"/>
              </p:cNvSpPr>
              <p:nvPr/>
            </p:nvSpPr>
            <p:spPr bwMode="auto">
              <a:xfrm>
                <a:off x="3429000" y="2286000"/>
                <a:ext cx="1295400" cy="68580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Rectangle 1030"/>
              <p:cNvSpPr>
                <a:spLocks noChangeArrowheads="1"/>
              </p:cNvSpPr>
              <p:nvPr/>
            </p:nvSpPr>
            <p:spPr bwMode="auto">
              <a:xfrm>
                <a:off x="3505200" y="23622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3</a:t>
                </a:r>
                <a:endParaRPr lang="en-GB" sz="2800" i="1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57" name="Rectangle 1031"/>
              <p:cNvSpPr>
                <a:spLocks noChangeArrowheads="1"/>
              </p:cNvSpPr>
              <p:nvPr/>
            </p:nvSpPr>
            <p:spPr bwMode="auto">
              <a:xfrm>
                <a:off x="4114800" y="23622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b="1" i="1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8</a:t>
                </a:r>
                <a:endParaRPr lang="en-GB" sz="2800" b="1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cxnSp>
          <p:nvCxnSpPr>
            <p:cNvPr id="47" name="Straight Connector 46"/>
            <p:cNvCxnSpPr>
              <a:endCxn id="55" idx="0"/>
            </p:cNvCxnSpPr>
            <p:nvPr/>
          </p:nvCxnSpPr>
          <p:spPr>
            <a:xfrm rot="10800000" flipV="1">
              <a:off x="2095500" y="2667000"/>
              <a:ext cx="2095500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endCxn id="66" idx="0"/>
            </p:cNvCxnSpPr>
            <p:nvPr/>
          </p:nvCxnSpPr>
          <p:spPr>
            <a:xfrm>
              <a:off x="4876800" y="2667000"/>
              <a:ext cx="2095500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55" idx="2"/>
              <a:endCxn id="61" idx="0"/>
            </p:cNvCxnSpPr>
            <p:nvPr/>
          </p:nvCxnSpPr>
          <p:spPr>
            <a:xfrm rot="5400000">
              <a:off x="1828800" y="4076700"/>
              <a:ext cx="533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0800000" flipV="1">
              <a:off x="647700" y="3810000"/>
              <a:ext cx="80010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endCxn id="58" idx="0"/>
            </p:cNvCxnSpPr>
            <p:nvPr/>
          </p:nvCxnSpPr>
          <p:spPr>
            <a:xfrm>
              <a:off x="2743200" y="3810000"/>
              <a:ext cx="87630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10800000" flipV="1">
              <a:off x="5448300" y="3810000"/>
              <a:ext cx="87630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66" idx="2"/>
              <a:endCxn id="72" idx="0"/>
            </p:cNvCxnSpPr>
            <p:nvPr/>
          </p:nvCxnSpPr>
          <p:spPr>
            <a:xfrm rot="5400000">
              <a:off x="6705600" y="4076700"/>
              <a:ext cx="533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endCxn id="69" idx="0"/>
            </p:cNvCxnSpPr>
            <p:nvPr/>
          </p:nvCxnSpPr>
          <p:spPr>
            <a:xfrm>
              <a:off x="7620000" y="3810000"/>
              <a:ext cx="87630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Left Arrow 80"/>
          <p:cNvSpPr/>
          <p:nvPr/>
        </p:nvSpPr>
        <p:spPr>
          <a:xfrm>
            <a:off x="2819400" y="3429000"/>
            <a:ext cx="990600" cy="22860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1371600" y="4267200"/>
            <a:ext cx="2971800" cy="990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8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Xóa phần tử - Ví dụ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Cấu trúc dữ liệu và giải thuật – HCMUS 2011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Cho B-cây bậc 5: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>
              <a:buNone/>
            </a:pPr>
            <a:r>
              <a:rPr lang="en-US" smtClean="0"/>
              <a:t>Nhận xét?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81000" y="5421868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Node 3 bị thiếu khóa  →   Cân bằng lại cây theo TH3</a:t>
            </a:r>
            <a:endParaRPr lang="en-US" sz="280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oup 72"/>
          <p:cNvGrpSpPr/>
          <p:nvPr/>
        </p:nvGrpSpPr>
        <p:grpSpPr>
          <a:xfrm>
            <a:off x="228600" y="1600200"/>
            <a:ext cx="8763000" cy="3048000"/>
            <a:chOff x="228600" y="1600200"/>
            <a:chExt cx="8763000" cy="3048000"/>
          </a:xfrm>
        </p:grpSpPr>
        <p:grpSp>
          <p:nvGrpSpPr>
            <p:cNvPr id="7" name="Group 33"/>
            <p:cNvGrpSpPr/>
            <p:nvPr/>
          </p:nvGrpSpPr>
          <p:grpSpPr>
            <a:xfrm>
              <a:off x="228600" y="3962400"/>
              <a:ext cx="1295400" cy="685800"/>
              <a:chOff x="3429000" y="2286000"/>
              <a:chExt cx="1295400" cy="685800"/>
            </a:xfrm>
          </p:grpSpPr>
          <p:sp>
            <p:nvSpPr>
              <p:cNvPr id="35" name="Rectangle 1029"/>
              <p:cNvSpPr>
                <a:spLocks noChangeArrowheads="1"/>
              </p:cNvSpPr>
              <p:nvPr/>
            </p:nvSpPr>
            <p:spPr bwMode="auto">
              <a:xfrm>
                <a:off x="3429000" y="2286000"/>
                <a:ext cx="1295400" cy="68580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Rectangle 1030"/>
              <p:cNvSpPr>
                <a:spLocks noChangeArrowheads="1"/>
              </p:cNvSpPr>
              <p:nvPr/>
            </p:nvSpPr>
            <p:spPr bwMode="auto">
              <a:xfrm>
                <a:off x="3505200" y="23622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  <a:endParaRPr lang="en-GB" sz="2800" i="1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37" name="Rectangle 1031"/>
              <p:cNvSpPr>
                <a:spLocks noChangeArrowheads="1"/>
              </p:cNvSpPr>
              <p:nvPr/>
            </p:nvSpPr>
            <p:spPr bwMode="auto">
              <a:xfrm>
                <a:off x="4114800" y="23622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</a:t>
                </a:r>
                <a:endParaRPr lang="en-GB" sz="2800" i="1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8" name="Group 37"/>
            <p:cNvGrpSpPr/>
            <p:nvPr/>
          </p:nvGrpSpPr>
          <p:grpSpPr>
            <a:xfrm>
              <a:off x="4648200" y="3962400"/>
              <a:ext cx="1295400" cy="685800"/>
              <a:chOff x="3429000" y="2286000"/>
              <a:chExt cx="1295400" cy="685800"/>
            </a:xfrm>
          </p:grpSpPr>
          <p:sp>
            <p:nvSpPr>
              <p:cNvPr id="39" name="Rectangle 1029"/>
              <p:cNvSpPr>
                <a:spLocks noChangeArrowheads="1"/>
              </p:cNvSpPr>
              <p:nvPr/>
            </p:nvSpPr>
            <p:spPr bwMode="auto">
              <a:xfrm>
                <a:off x="3429000" y="2286000"/>
                <a:ext cx="1295400" cy="68580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Rectangle 1030"/>
              <p:cNvSpPr>
                <a:spLocks noChangeArrowheads="1"/>
              </p:cNvSpPr>
              <p:nvPr/>
            </p:nvSpPr>
            <p:spPr bwMode="auto">
              <a:xfrm>
                <a:off x="3505200" y="23622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25</a:t>
                </a:r>
                <a:endParaRPr lang="en-GB" sz="2800" i="1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41" name="Rectangle 1031"/>
              <p:cNvSpPr>
                <a:spLocks noChangeArrowheads="1"/>
              </p:cNvSpPr>
              <p:nvPr/>
            </p:nvSpPr>
            <p:spPr bwMode="auto">
              <a:xfrm>
                <a:off x="4114800" y="23622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26</a:t>
                </a:r>
                <a:endParaRPr lang="en-GB" sz="2800" i="1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9" name="Group 41"/>
            <p:cNvGrpSpPr/>
            <p:nvPr/>
          </p:nvGrpSpPr>
          <p:grpSpPr>
            <a:xfrm>
              <a:off x="6172200" y="3962400"/>
              <a:ext cx="1295400" cy="685800"/>
              <a:chOff x="3429000" y="2286000"/>
              <a:chExt cx="1295400" cy="685800"/>
            </a:xfrm>
          </p:grpSpPr>
          <p:sp>
            <p:nvSpPr>
              <p:cNvPr id="43" name="Rectangle 1029"/>
              <p:cNvSpPr>
                <a:spLocks noChangeArrowheads="1"/>
              </p:cNvSpPr>
              <p:nvPr/>
            </p:nvSpPr>
            <p:spPr bwMode="auto">
              <a:xfrm>
                <a:off x="3429000" y="2286000"/>
                <a:ext cx="1295400" cy="68580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Rectangle 1030"/>
              <p:cNvSpPr>
                <a:spLocks noChangeArrowheads="1"/>
              </p:cNvSpPr>
              <p:nvPr/>
            </p:nvSpPr>
            <p:spPr bwMode="auto">
              <a:xfrm>
                <a:off x="3505200" y="23622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29</a:t>
                </a:r>
                <a:endParaRPr lang="en-GB" sz="2800" i="1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45" name="Rectangle 1031"/>
              <p:cNvSpPr>
                <a:spLocks noChangeArrowheads="1"/>
              </p:cNvSpPr>
              <p:nvPr/>
            </p:nvSpPr>
            <p:spPr bwMode="auto">
              <a:xfrm>
                <a:off x="4114800" y="23622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45</a:t>
                </a:r>
                <a:endParaRPr lang="en-GB" sz="2800" i="1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10" name="Group 45"/>
            <p:cNvGrpSpPr/>
            <p:nvPr/>
          </p:nvGrpSpPr>
          <p:grpSpPr>
            <a:xfrm>
              <a:off x="7696200" y="3962400"/>
              <a:ext cx="1295400" cy="685800"/>
              <a:chOff x="3429000" y="2286000"/>
              <a:chExt cx="1295400" cy="685800"/>
            </a:xfrm>
          </p:grpSpPr>
          <p:sp>
            <p:nvSpPr>
              <p:cNvPr id="47" name="Rectangle 1029"/>
              <p:cNvSpPr>
                <a:spLocks noChangeArrowheads="1"/>
              </p:cNvSpPr>
              <p:nvPr/>
            </p:nvSpPr>
            <p:spPr bwMode="auto">
              <a:xfrm>
                <a:off x="3429000" y="2286000"/>
                <a:ext cx="1295400" cy="68580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Rectangle 1030"/>
              <p:cNvSpPr>
                <a:spLocks noChangeArrowheads="1"/>
              </p:cNvSpPr>
              <p:nvPr/>
            </p:nvSpPr>
            <p:spPr bwMode="auto">
              <a:xfrm>
                <a:off x="3505200" y="23622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52</a:t>
                </a:r>
                <a:endParaRPr lang="en-GB" sz="2800" i="1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49" name="Rectangle 1031"/>
              <p:cNvSpPr>
                <a:spLocks noChangeArrowheads="1"/>
              </p:cNvSpPr>
              <p:nvPr/>
            </p:nvSpPr>
            <p:spPr bwMode="auto">
              <a:xfrm>
                <a:off x="4114800" y="23622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53</a:t>
                </a:r>
                <a:endParaRPr lang="en-GB" sz="2800" i="1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11" name="Group 49"/>
            <p:cNvGrpSpPr/>
            <p:nvPr/>
          </p:nvGrpSpPr>
          <p:grpSpPr>
            <a:xfrm>
              <a:off x="6172200" y="2743200"/>
              <a:ext cx="1295400" cy="685800"/>
              <a:chOff x="3429000" y="2286000"/>
              <a:chExt cx="1295400" cy="685800"/>
            </a:xfrm>
          </p:grpSpPr>
          <p:sp>
            <p:nvSpPr>
              <p:cNvPr id="51" name="Rectangle 1029"/>
              <p:cNvSpPr>
                <a:spLocks noChangeArrowheads="1"/>
              </p:cNvSpPr>
              <p:nvPr/>
            </p:nvSpPr>
            <p:spPr bwMode="auto">
              <a:xfrm>
                <a:off x="3429000" y="2286000"/>
                <a:ext cx="1295400" cy="68580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Rectangle 1030"/>
              <p:cNvSpPr>
                <a:spLocks noChangeArrowheads="1"/>
              </p:cNvSpPr>
              <p:nvPr/>
            </p:nvSpPr>
            <p:spPr bwMode="auto">
              <a:xfrm>
                <a:off x="3505200" y="23622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28</a:t>
                </a:r>
                <a:endParaRPr lang="en-GB" sz="2800" i="1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53" name="Rectangle 1031"/>
              <p:cNvSpPr>
                <a:spLocks noChangeArrowheads="1"/>
              </p:cNvSpPr>
              <p:nvPr/>
            </p:nvSpPr>
            <p:spPr bwMode="auto">
              <a:xfrm>
                <a:off x="4114800" y="23622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48</a:t>
                </a:r>
                <a:endParaRPr lang="en-GB" sz="2800" i="1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12" name="Group 53"/>
            <p:cNvGrpSpPr/>
            <p:nvPr/>
          </p:nvGrpSpPr>
          <p:grpSpPr>
            <a:xfrm>
              <a:off x="4038600" y="1600200"/>
              <a:ext cx="685800" cy="685800"/>
              <a:chOff x="3276600" y="3429000"/>
              <a:chExt cx="685800" cy="685800"/>
            </a:xfrm>
          </p:grpSpPr>
          <p:sp>
            <p:nvSpPr>
              <p:cNvPr id="55" name="Rectangle 1038"/>
              <p:cNvSpPr>
                <a:spLocks noChangeArrowheads="1"/>
              </p:cNvSpPr>
              <p:nvPr/>
            </p:nvSpPr>
            <p:spPr bwMode="auto">
              <a:xfrm>
                <a:off x="3276600" y="3429000"/>
                <a:ext cx="685800" cy="68580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Rectangle 1039"/>
              <p:cNvSpPr>
                <a:spLocks noChangeArrowheads="1"/>
              </p:cNvSpPr>
              <p:nvPr/>
            </p:nvSpPr>
            <p:spPr bwMode="auto">
              <a:xfrm>
                <a:off x="3352800" y="35052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16</a:t>
                </a:r>
                <a:endParaRPr lang="en-GB" sz="2800" i="1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cxnSp>
          <p:nvCxnSpPr>
            <p:cNvPr id="57" name="Straight Connector 56"/>
            <p:cNvCxnSpPr/>
            <p:nvPr/>
          </p:nvCxnSpPr>
          <p:spPr>
            <a:xfrm rot="10800000" flipV="1">
              <a:off x="1638300" y="2286000"/>
              <a:ext cx="2400300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4724400" y="2286000"/>
              <a:ext cx="2095500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981200" y="3429000"/>
              <a:ext cx="114300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819150" y="3486150"/>
              <a:ext cx="533400" cy="419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0800000" flipV="1">
              <a:off x="5295900" y="3429000"/>
              <a:ext cx="87630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6553200" y="3695700"/>
              <a:ext cx="533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7467600" y="3429000"/>
              <a:ext cx="87630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63"/>
            <p:cNvGrpSpPr/>
            <p:nvPr/>
          </p:nvGrpSpPr>
          <p:grpSpPr>
            <a:xfrm>
              <a:off x="1828800" y="3962400"/>
              <a:ext cx="2590800" cy="685800"/>
              <a:chOff x="4495800" y="3429000"/>
              <a:chExt cx="2590800" cy="685800"/>
            </a:xfrm>
          </p:grpSpPr>
          <p:sp>
            <p:nvSpPr>
              <p:cNvPr id="65" name="Rectangle 1050"/>
              <p:cNvSpPr>
                <a:spLocks noChangeArrowheads="1"/>
              </p:cNvSpPr>
              <p:nvPr/>
            </p:nvSpPr>
            <p:spPr bwMode="auto">
              <a:xfrm>
                <a:off x="4495800" y="3429000"/>
                <a:ext cx="2590800" cy="68580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Rectangle 1043"/>
              <p:cNvSpPr>
                <a:spLocks noChangeArrowheads="1"/>
              </p:cNvSpPr>
              <p:nvPr/>
            </p:nvSpPr>
            <p:spPr bwMode="auto">
              <a:xfrm>
                <a:off x="6431280" y="35052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14</a:t>
                </a:r>
                <a:endParaRPr lang="en-GB" sz="2800" i="1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67" name="Rectangle 1032"/>
              <p:cNvSpPr>
                <a:spLocks noChangeArrowheads="1"/>
              </p:cNvSpPr>
              <p:nvPr/>
            </p:nvSpPr>
            <p:spPr bwMode="auto">
              <a:xfrm>
                <a:off x="5806440" y="35052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12</a:t>
                </a:r>
                <a:endParaRPr lang="en-GB" sz="2800" i="1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68" name="Rectangle 1051"/>
              <p:cNvSpPr>
                <a:spLocks noChangeArrowheads="1"/>
              </p:cNvSpPr>
              <p:nvPr/>
            </p:nvSpPr>
            <p:spPr bwMode="auto">
              <a:xfrm>
                <a:off x="4572000" y="35052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5</a:t>
                </a:r>
                <a:endParaRPr lang="en-GB" sz="2800" i="1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69" name="Rectangle 1052"/>
              <p:cNvSpPr>
                <a:spLocks noChangeArrowheads="1"/>
              </p:cNvSpPr>
              <p:nvPr/>
            </p:nvSpPr>
            <p:spPr bwMode="auto">
              <a:xfrm>
                <a:off x="5181600" y="35052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7</a:t>
                </a:r>
                <a:endParaRPr lang="en-GB" sz="2800" i="1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14" name="Group 69"/>
            <p:cNvGrpSpPr/>
            <p:nvPr/>
          </p:nvGrpSpPr>
          <p:grpSpPr>
            <a:xfrm>
              <a:off x="1295400" y="2743200"/>
              <a:ext cx="685800" cy="685800"/>
              <a:chOff x="3276600" y="3429000"/>
              <a:chExt cx="685800" cy="685800"/>
            </a:xfrm>
          </p:grpSpPr>
          <p:sp>
            <p:nvSpPr>
              <p:cNvPr id="71" name="Rectangle 1038"/>
              <p:cNvSpPr>
                <a:spLocks noChangeArrowheads="1"/>
              </p:cNvSpPr>
              <p:nvPr/>
            </p:nvSpPr>
            <p:spPr bwMode="auto">
              <a:xfrm>
                <a:off x="3276600" y="3429000"/>
                <a:ext cx="685800" cy="68580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Rectangle 1039"/>
              <p:cNvSpPr>
                <a:spLocks noChangeArrowheads="1"/>
              </p:cNvSpPr>
              <p:nvPr/>
            </p:nvSpPr>
            <p:spPr bwMode="auto">
              <a:xfrm>
                <a:off x="3352800" y="35052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3</a:t>
                </a:r>
                <a:endParaRPr lang="en-GB" sz="2800" i="1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Xóa phần tử - Ví dụ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Cấu trúc dữ liệu và giải thuật – HCMUS 2011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Cho B-cây bậc 5: tạo node mới → hạ độ cao cây</a:t>
            </a:r>
            <a:endParaRPr lang="en-US"/>
          </a:p>
        </p:txBody>
      </p:sp>
      <p:grpSp>
        <p:nvGrpSpPr>
          <p:cNvPr id="6" name="Group 90"/>
          <p:cNvGrpSpPr/>
          <p:nvPr/>
        </p:nvGrpSpPr>
        <p:grpSpPr>
          <a:xfrm>
            <a:off x="152400" y="2667000"/>
            <a:ext cx="8763000" cy="2057400"/>
            <a:chOff x="152400" y="2667000"/>
            <a:chExt cx="8763000" cy="2057400"/>
          </a:xfrm>
        </p:grpSpPr>
        <p:grpSp>
          <p:nvGrpSpPr>
            <p:cNvPr id="7" name="Group 35"/>
            <p:cNvGrpSpPr/>
            <p:nvPr/>
          </p:nvGrpSpPr>
          <p:grpSpPr>
            <a:xfrm>
              <a:off x="152400" y="4038600"/>
              <a:ext cx="1295400" cy="685800"/>
              <a:chOff x="3429000" y="2286000"/>
              <a:chExt cx="1295400" cy="685800"/>
            </a:xfrm>
          </p:grpSpPr>
          <p:sp>
            <p:nvSpPr>
              <p:cNvPr id="37" name="Rectangle 1029"/>
              <p:cNvSpPr>
                <a:spLocks noChangeArrowheads="1"/>
              </p:cNvSpPr>
              <p:nvPr/>
            </p:nvSpPr>
            <p:spPr bwMode="auto">
              <a:xfrm>
                <a:off x="3429000" y="2286000"/>
                <a:ext cx="1295400" cy="68580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Rectangle 1030"/>
              <p:cNvSpPr>
                <a:spLocks noChangeArrowheads="1"/>
              </p:cNvSpPr>
              <p:nvPr/>
            </p:nvSpPr>
            <p:spPr bwMode="auto">
              <a:xfrm>
                <a:off x="3505200" y="23622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  <a:endParaRPr lang="en-GB" sz="2800" i="1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39" name="Rectangle 1031"/>
              <p:cNvSpPr>
                <a:spLocks noChangeArrowheads="1"/>
              </p:cNvSpPr>
              <p:nvPr/>
            </p:nvSpPr>
            <p:spPr bwMode="auto">
              <a:xfrm>
                <a:off x="4114800" y="23622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</a:t>
                </a:r>
                <a:endParaRPr lang="en-GB" sz="2800" i="1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8" name="Group 39"/>
            <p:cNvGrpSpPr/>
            <p:nvPr/>
          </p:nvGrpSpPr>
          <p:grpSpPr>
            <a:xfrm>
              <a:off x="4572000" y="4038600"/>
              <a:ext cx="1295400" cy="685800"/>
              <a:chOff x="3429000" y="2286000"/>
              <a:chExt cx="1295400" cy="685800"/>
            </a:xfrm>
          </p:grpSpPr>
          <p:sp>
            <p:nvSpPr>
              <p:cNvPr id="41" name="Rectangle 1029"/>
              <p:cNvSpPr>
                <a:spLocks noChangeArrowheads="1"/>
              </p:cNvSpPr>
              <p:nvPr/>
            </p:nvSpPr>
            <p:spPr bwMode="auto">
              <a:xfrm>
                <a:off x="3429000" y="2286000"/>
                <a:ext cx="1295400" cy="68580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Rectangle 1030"/>
              <p:cNvSpPr>
                <a:spLocks noChangeArrowheads="1"/>
              </p:cNvSpPr>
              <p:nvPr/>
            </p:nvSpPr>
            <p:spPr bwMode="auto">
              <a:xfrm>
                <a:off x="3505200" y="23622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25</a:t>
                </a:r>
                <a:endParaRPr lang="en-GB" sz="2800" i="1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43" name="Rectangle 1031"/>
              <p:cNvSpPr>
                <a:spLocks noChangeArrowheads="1"/>
              </p:cNvSpPr>
              <p:nvPr/>
            </p:nvSpPr>
            <p:spPr bwMode="auto">
              <a:xfrm>
                <a:off x="4114800" y="23622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26</a:t>
                </a:r>
                <a:endParaRPr lang="en-GB" sz="2800" i="1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9" name="Group 43"/>
            <p:cNvGrpSpPr/>
            <p:nvPr/>
          </p:nvGrpSpPr>
          <p:grpSpPr>
            <a:xfrm>
              <a:off x="6096000" y="4038600"/>
              <a:ext cx="1295400" cy="685800"/>
              <a:chOff x="3429000" y="2286000"/>
              <a:chExt cx="1295400" cy="685800"/>
            </a:xfrm>
          </p:grpSpPr>
          <p:sp>
            <p:nvSpPr>
              <p:cNvPr id="45" name="Rectangle 1029"/>
              <p:cNvSpPr>
                <a:spLocks noChangeArrowheads="1"/>
              </p:cNvSpPr>
              <p:nvPr/>
            </p:nvSpPr>
            <p:spPr bwMode="auto">
              <a:xfrm>
                <a:off x="3429000" y="2286000"/>
                <a:ext cx="1295400" cy="68580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Rectangle 1030"/>
              <p:cNvSpPr>
                <a:spLocks noChangeArrowheads="1"/>
              </p:cNvSpPr>
              <p:nvPr/>
            </p:nvSpPr>
            <p:spPr bwMode="auto">
              <a:xfrm>
                <a:off x="3505200" y="23622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29</a:t>
                </a:r>
                <a:endParaRPr lang="en-GB" sz="2800" i="1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47" name="Rectangle 1031"/>
              <p:cNvSpPr>
                <a:spLocks noChangeArrowheads="1"/>
              </p:cNvSpPr>
              <p:nvPr/>
            </p:nvSpPr>
            <p:spPr bwMode="auto">
              <a:xfrm>
                <a:off x="4114800" y="23622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45</a:t>
                </a:r>
                <a:endParaRPr lang="en-GB" sz="2800" i="1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10" name="Group 47"/>
            <p:cNvGrpSpPr/>
            <p:nvPr/>
          </p:nvGrpSpPr>
          <p:grpSpPr>
            <a:xfrm>
              <a:off x="7620000" y="4038600"/>
              <a:ext cx="1295400" cy="685800"/>
              <a:chOff x="3429000" y="2286000"/>
              <a:chExt cx="1295400" cy="685800"/>
            </a:xfrm>
          </p:grpSpPr>
          <p:sp>
            <p:nvSpPr>
              <p:cNvPr id="49" name="Rectangle 1029"/>
              <p:cNvSpPr>
                <a:spLocks noChangeArrowheads="1"/>
              </p:cNvSpPr>
              <p:nvPr/>
            </p:nvSpPr>
            <p:spPr bwMode="auto">
              <a:xfrm>
                <a:off x="3429000" y="2286000"/>
                <a:ext cx="1295400" cy="68580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Rectangle 1030"/>
              <p:cNvSpPr>
                <a:spLocks noChangeArrowheads="1"/>
              </p:cNvSpPr>
              <p:nvPr/>
            </p:nvSpPr>
            <p:spPr bwMode="auto">
              <a:xfrm>
                <a:off x="3505200" y="23622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52</a:t>
                </a:r>
                <a:endParaRPr lang="en-GB" sz="2800" i="1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51" name="Rectangle 1031"/>
              <p:cNvSpPr>
                <a:spLocks noChangeArrowheads="1"/>
              </p:cNvSpPr>
              <p:nvPr/>
            </p:nvSpPr>
            <p:spPr bwMode="auto">
              <a:xfrm>
                <a:off x="4114800" y="23622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53</a:t>
                </a:r>
                <a:endParaRPr lang="en-GB" sz="2800" i="1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cxnSp>
          <p:nvCxnSpPr>
            <p:cNvPr id="61" name="Straight Connector 60"/>
            <p:cNvCxnSpPr/>
            <p:nvPr/>
          </p:nvCxnSpPr>
          <p:spPr>
            <a:xfrm rot="5400000">
              <a:off x="2933700" y="3467100"/>
              <a:ext cx="685800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0800000" flipV="1">
              <a:off x="800100" y="3352800"/>
              <a:ext cx="2095500" cy="685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16200000" flipH="1">
              <a:off x="4362450" y="3181350"/>
              <a:ext cx="685800" cy="1028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800600" y="3352800"/>
              <a:ext cx="1943100" cy="685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486400" y="3352800"/>
              <a:ext cx="2781300" cy="685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65"/>
            <p:cNvGrpSpPr/>
            <p:nvPr/>
          </p:nvGrpSpPr>
          <p:grpSpPr>
            <a:xfrm>
              <a:off x="1752600" y="4038600"/>
              <a:ext cx="2590800" cy="685800"/>
              <a:chOff x="4495800" y="3429000"/>
              <a:chExt cx="2590800" cy="685800"/>
            </a:xfrm>
          </p:grpSpPr>
          <p:sp>
            <p:nvSpPr>
              <p:cNvPr id="67" name="Rectangle 1050"/>
              <p:cNvSpPr>
                <a:spLocks noChangeArrowheads="1"/>
              </p:cNvSpPr>
              <p:nvPr/>
            </p:nvSpPr>
            <p:spPr bwMode="auto">
              <a:xfrm>
                <a:off x="4495800" y="3429000"/>
                <a:ext cx="2590800" cy="68580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Rectangle 1043"/>
              <p:cNvSpPr>
                <a:spLocks noChangeArrowheads="1"/>
              </p:cNvSpPr>
              <p:nvPr/>
            </p:nvSpPr>
            <p:spPr bwMode="auto">
              <a:xfrm>
                <a:off x="6477000" y="35052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14</a:t>
                </a:r>
                <a:endParaRPr lang="en-GB" sz="2800" i="1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69" name="Rectangle 1032"/>
              <p:cNvSpPr>
                <a:spLocks noChangeArrowheads="1"/>
              </p:cNvSpPr>
              <p:nvPr/>
            </p:nvSpPr>
            <p:spPr bwMode="auto">
              <a:xfrm>
                <a:off x="5791200" y="35052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12</a:t>
                </a:r>
                <a:endParaRPr lang="en-GB" sz="2800" i="1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70" name="Rectangle 1051"/>
              <p:cNvSpPr>
                <a:spLocks noChangeArrowheads="1"/>
              </p:cNvSpPr>
              <p:nvPr/>
            </p:nvSpPr>
            <p:spPr bwMode="auto">
              <a:xfrm>
                <a:off x="4572000" y="35052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5</a:t>
                </a:r>
                <a:endParaRPr lang="en-GB" sz="2800" i="1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71" name="Rectangle 1052"/>
              <p:cNvSpPr>
                <a:spLocks noChangeArrowheads="1"/>
              </p:cNvSpPr>
              <p:nvPr/>
            </p:nvSpPr>
            <p:spPr bwMode="auto">
              <a:xfrm>
                <a:off x="5181600" y="35052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7</a:t>
                </a:r>
                <a:endParaRPr lang="en-GB" sz="2800" i="1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12" name="Group 74"/>
            <p:cNvGrpSpPr/>
            <p:nvPr/>
          </p:nvGrpSpPr>
          <p:grpSpPr>
            <a:xfrm>
              <a:off x="2895600" y="2667000"/>
              <a:ext cx="2590800" cy="685800"/>
              <a:chOff x="4495800" y="3429000"/>
              <a:chExt cx="2590800" cy="685800"/>
            </a:xfrm>
          </p:grpSpPr>
          <p:sp>
            <p:nvSpPr>
              <p:cNvPr id="76" name="Rectangle 1050"/>
              <p:cNvSpPr>
                <a:spLocks noChangeArrowheads="1"/>
              </p:cNvSpPr>
              <p:nvPr/>
            </p:nvSpPr>
            <p:spPr bwMode="auto">
              <a:xfrm>
                <a:off x="4495800" y="3429000"/>
                <a:ext cx="2590800" cy="68580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Rectangle 1043"/>
              <p:cNvSpPr>
                <a:spLocks noChangeArrowheads="1"/>
              </p:cNvSpPr>
              <p:nvPr/>
            </p:nvSpPr>
            <p:spPr bwMode="auto">
              <a:xfrm>
                <a:off x="6477000" y="35052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48</a:t>
                </a:r>
                <a:endParaRPr lang="en-GB" sz="2800" i="1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78" name="Rectangle 1032"/>
              <p:cNvSpPr>
                <a:spLocks noChangeArrowheads="1"/>
              </p:cNvSpPr>
              <p:nvPr/>
            </p:nvSpPr>
            <p:spPr bwMode="auto">
              <a:xfrm>
                <a:off x="5791200" y="35052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28</a:t>
                </a:r>
                <a:endParaRPr lang="en-GB" sz="2800" i="1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79" name="Rectangle 1051"/>
              <p:cNvSpPr>
                <a:spLocks noChangeArrowheads="1"/>
              </p:cNvSpPr>
              <p:nvPr/>
            </p:nvSpPr>
            <p:spPr bwMode="auto">
              <a:xfrm>
                <a:off x="4572000" y="35052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3</a:t>
                </a:r>
                <a:endParaRPr lang="en-GB" sz="2800" i="1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80" name="Rectangle 1052"/>
              <p:cNvSpPr>
                <a:spLocks noChangeArrowheads="1"/>
              </p:cNvSpPr>
              <p:nvPr/>
            </p:nvSpPr>
            <p:spPr bwMode="auto">
              <a:xfrm>
                <a:off x="5181600" y="35052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16</a:t>
                </a:r>
                <a:endParaRPr lang="en-GB" sz="2800" i="1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Xóa phần tử - Ví dụ</a:t>
            </a:r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Cấu trúc dữ liệu và giải thuật – HCMUS 2011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Cho B-cây bậc 5 như dưới đây:</a:t>
            </a:r>
          </a:p>
          <a:p>
            <a:pPr lvl="1"/>
            <a:r>
              <a:rPr lang="en-US" smtClean="0"/>
              <a:t>Xóa 28 rồi xóa 48</a:t>
            </a:r>
            <a:endParaRPr lang="vi-VN"/>
          </a:p>
        </p:txBody>
      </p:sp>
      <p:grpSp>
        <p:nvGrpSpPr>
          <p:cNvPr id="6" name="Group 5"/>
          <p:cNvGrpSpPr/>
          <p:nvPr/>
        </p:nvGrpSpPr>
        <p:grpSpPr>
          <a:xfrm>
            <a:off x="76200" y="3276600"/>
            <a:ext cx="8991600" cy="2133602"/>
            <a:chOff x="152400" y="3276600"/>
            <a:chExt cx="8991600" cy="2133602"/>
          </a:xfrm>
        </p:grpSpPr>
        <p:sp>
          <p:nvSpPr>
            <p:cNvPr id="7" name="Line 17"/>
            <p:cNvSpPr>
              <a:spLocks noChangeShapeType="1"/>
            </p:cNvSpPr>
            <p:nvPr/>
          </p:nvSpPr>
          <p:spPr bwMode="auto">
            <a:xfrm flipH="1">
              <a:off x="1503364" y="4419600"/>
              <a:ext cx="1239836" cy="7620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  <p:sp>
          <p:nvSpPr>
            <p:cNvPr id="8" name="Line 18"/>
            <p:cNvSpPr>
              <a:spLocks noChangeShapeType="1"/>
            </p:cNvSpPr>
            <p:nvPr/>
          </p:nvSpPr>
          <p:spPr bwMode="auto">
            <a:xfrm>
              <a:off x="3048000" y="4267200"/>
              <a:ext cx="436565" cy="9906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  <p:sp>
          <p:nvSpPr>
            <p:cNvPr id="9" name="Line 19"/>
            <p:cNvSpPr>
              <a:spLocks noChangeShapeType="1"/>
            </p:cNvSpPr>
            <p:nvPr/>
          </p:nvSpPr>
          <p:spPr bwMode="auto">
            <a:xfrm>
              <a:off x="6324599" y="4191000"/>
              <a:ext cx="34929" cy="9906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  <p:sp>
          <p:nvSpPr>
            <p:cNvPr id="10" name="Text Box 20"/>
            <p:cNvSpPr txBox="1">
              <a:spLocks noChangeArrowheads="1"/>
            </p:cNvSpPr>
            <p:nvPr/>
          </p:nvSpPr>
          <p:spPr bwMode="auto">
            <a:xfrm>
              <a:off x="2681743" y="4114800"/>
              <a:ext cx="481013" cy="360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1" name="Text Box 21"/>
            <p:cNvSpPr txBox="1">
              <a:spLocks noChangeArrowheads="1"/>
            </p:cNvSpPr>
            <p:nvPr/>
          </p:nvSpPr>
          <p:spPr bwMode="auto">
            <a:xfrm>
              <a:off x="4246562" y="3276600"/>
              <a:ext cx="477838" cy="360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1">
                  <a:latin typeface="Times New Roman" pitchFamily="18" charset="0"/>
                </a:rPr>
                <a:t>17</a:t>
              </a:r>
            </a:p>
          </p:txBody>
        </p:sp>
        <p:sp>
          <p:nvSpPr>
            <p:cNvPr id="12" name="Text Box 22"/>
            <p:cNvSpPr txBox="1">
              <a:spLocks noChangeArrowheads="1"/>
            </p:cNvSpPr>
            <p:nvPr/>
          </p:nvSpPr>
          <p:spPr bwMode="auto">
            <a:xfrm>
              <a:off x="2722561" y="5049839"/>
              <a:ext cx="481013" cy="360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1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13" name="Text Box 23"/>
            <p:cNvSpPr txBox="1">
              <a:spLocks noChangeArrowheads="1"/>
            </p:cNvSpPr>
            <p:nvPr/>
          </p:nvSpPr>
          <p:spPr bwMode="auto">
            <a:xfrm>
              <a:off x="3203574" y="5049839"/>
              <a:ext cx="477838" cy="360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1"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14" name="Text Box 24"/>
            <p:cNvSpPr txBox="1">
              <a:spLocks noChangeArrowheads="1"/>
            </p:cNvSpPr>
            <p:nvPr/>
          </p:nvSpPr>
          <p:spPr bwMode="auto">
            <a:xfrm>
              <a:off x="5084762" y="5049839"/>
              <a:ext cx="481013" cy="360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1" smtClean="0">
                  <a:latin typeface="Times New Roman" pitchFamily="18" charset="0"/>
                </a:rPr>
                <a:t>26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15" name="Text Box 26"/>
            <p:cNvSpPr txBox="1">
              <a:spLocks noChangeArrowheads="1"/>
            </p:cNvSpPr>
            <p:nvPr/>
          </p:nvSpPr>
          <p:spPr bwMode="auto">
            <a:xfrm>
              <a:off x="588963" y="5049839"/>
              <a:ext cx="481013" cy="360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1" smtClean="0">
                  <a:latin typeface="Times New Roman" pitchFamily="18" charset="0"/>
                </a:rPr>
                <a:t>2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16" name="Text Box 28"/>
            <p:cNvSpPr txBox="1">
              <a:spLocks noChangeArrowheads="1"/>
            </p:cNvSpPr>
            <p:nvPr/>
          </p:nvSpPr>
          <p:spPr bwMode="auto">
            <a:xfrm>
              <a:off x="1219200" y="5049839"/>
              <a:ext cx="477838" cy="360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1" smtClean="0">
                  <a:latin typeface="Times New Roman" pitchFamily="18" charset="0"/>
                </a:rPr>
                <a:t>5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17" name="Text Box 29"/>
            <p:cNvSpPr txBox="1">
              <a:spLocks noChangeArrowheads="1"/>
            </p:cNvSpPr>
            <p:nvPr/>
          </p:nvSpPr>
          <p:spPr bwMode="auto">
            <a:xfrm>
              <a:off x="3636962" y="5049839"/>
              <a:ext cx="477838" cy="360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1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18" name="Text Box 30"/>
            <p:cNvSpPr txBox="1">
              <a:spLocks noChangeArrowheads="1"/>
            </p:cNvSpPr>
            <p:nvPr/>
          </p:nvSpPr>
          <p:spPr bwMode="auto">
            <a:xfrm>
              <a:off x="5867400" y="4038600"/>
              <a:ext cx="481013" cy="360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1" smtClean="0">
                  <a:latin typeface="Times New Roman" pitchFamily="18" charset="0"/>
                </a:rPr>
                <a:t>28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19" name="Text Box 31"/>
            <p:cNvSpPr txBox="1">
              <a:spLocks noChangeArrowheads="1"/>
            </p:cNvSpPr>
            <p:nvPr/>
          </p:nvSpPr>
          <p:spPr bwMode="auto">
            <a:xfrm>
              <a:off x="7232654" y="5049839"/>
              <a:ext cx="477838" cy="360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1">
                  <a:latin typeface="Times New Roman" pitchFamily="18" charset="0"/>
                </a:rPr>
                <a:t>52</a:t>
              </a:r>
            </a:p>
          </p:txBody>
        </p:sp>
        <p:sp>
          <p:nvSpPr>
            <p:cNvPr id="20" name="Text Box 33"/>
            <p:cNvSpPr txBox="1">
              <a:spLocks noChangeArrowheads="1"/>
            </p:cNvSpPr>
            <p:nvPr/>
          </p:nvSpPr>
          <p:spPr bwMode="auto">
            <a:xfrm>
              <a:off x="1676401" y="5049839"/>
              <a:ext cx="477838" cy="360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1" name="Text Box 31"/>
            <p:cNvSpPr txBox="1">
              <a:spLocks noChangeArrowheads="1"/>
            </p:cNvSpPr>
            <p:nvPr/>
          </p:nvSpPr>
          <p:spPr bwMode="auto">
            <a:xfrm>
              <a:off x="7710486" y="5049837"/>
              <a:ext cx="477838" cy="360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1" smtClean="0">
                  <a:latin typeface="Times New Roman" pitchFamily="18" charset="0"/>
                </a:rPr>
                <a:t>53</a:t>
              </a:r>
              <a:endParaRPr lang="en-US" sz="1600" b="1">
                <a:latin typeface="Times New Roman" pitchFamily="18" charset="0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6705600" y="4267200"/>
              <a:ext cx="1752600" cy="7620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152400" y="5049837"/>
              <a:ext cx="481013" cy="3603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2209800" y="4114802"/>
              <a:ext cx="481013" cy="360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1" smtClean="0">
                  <a:latin typeface="Times New Roman" pitchFamily="18" charset="0"/>
                </a:rPr>
                <a:t>3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auto">
            <a:xfrm flipH="1">
              <a:off x="685798" y="4495800"/>
              <a:ext cx="1524002" cy="5334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5999162" y="5049839"/>
              <a:ext cx="477838" cy="360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1" smtClean="0">
                  <a:latin typeface="Times New Roman" pitchFamily="18" charset="0"/>
                </a:rPr>
                <a:t>29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4627562" y="5049839"/>
              <a:ext cx="477838" cy="360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1" smtClean="0">
                  <a:latin typeface="Times New Roman" pitchFamily="18" charset="0"/>
                </a:rPr>
                <a:t>25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8" name="Text Box 31"/>
            <p:cNvSpPr txBox="1">
              <a:spLocks noChangeArrowheads="1"/>
            </p:cNvSpPr>
            <p:nvPr/>
          </p:nvSpPr>
          <p:spPr bwMode="auto">
            <a:xfrm>
              <a:off x="8188324" y="5049839"/>
              <a:ext cx="477838" cy="360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1" smtClean="0">
                  <a:latin typeface="Times New Roman" pitchFamily="18" charset="0"/>
                </a:rPr>
                <a:t>55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9" name="Text Box 31"/>
            <p:cNvSpPr txBox="1">
              <a:spLocks noChangeArrowheads="1"/>
            </p:cNvSpPr>
            <p:nvPr/>
          </p:nvSpPr>
          <p:spPr bwMode="auto">
            <a:xfrm>
              <a:off x="8666162" y="5049837"/>
              <a:ext cx="477838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1" smtClean="0">
                  <a:latin typeface="Times New Roman" pitchFamily="18" charset="0"/>
                </a:rPr>
                <a:t>68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30" name="Text Box 25"/>
            <p:cNvSpPr txBox="1">
              <a:spLocks noChangeArrowheads="1"/>
            </p:cNvSpPr>
            <p:nvPr/>
          </p:nvSpPr>
          <p:spPr bwMode="auto">
            <a:xfrm>
              <a:off x="6456362" y="5049839"/>
              <a:ext cx="477838" cy="360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1" smtClean="0">
                  <a:latin typeface="Times New Roman" pitchFamily="18" charset="0"/>
                </a:rPr>
                <a:t>45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6338686" y="4040964"/>
              <a:ext cx="481013" cy="360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1">
                  <a:latin typeface="Times New Roman" pitchFamily="18" charset="0"/>
                </a:rPr>
                <a:t>48</a:t>
              </a:r>
            </a:p>
          </p:txBody>
        </p:sp>
        <p:cxnSp>
          <p:nvCxnSpPr>
            <p:cNvPr id="32" name="Straight Connector 31"/>
            <p:cNvCxnSpPr/>
            <p:nvPr/>
          </p:nvCxnSpPr>
          <p:spPr>
            <a:xfrm rot="10800000" flipV="1">
              <a:off x="5084762" y="4343399"/>
              <a:ext cx="782638" cy="7064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0800000" flipV="1">
              <a:off x="2667000" y="3657600"/>
              <a:ext cx="1600200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724400" y="3657600"/>
              <a:ext cx="160020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Ý nghĩa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Cấu trúc dữ liệu và giải thuật – HCMUS 2011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B-cây là dạng cây cân bằng, phù hợp với việc lưu trữ trên đĩa.</a:t>
            </a:r>
          </a:p>
          <a:p>
            <a:r>
              <a:rPr lang="en-US" smtClean="0"/>
              <a:t>B-cây tiêu tốn số phép truy xuất đĩa tối thiểu cho các thao tác.</a:t>
            </a:r>
          </a:p>
          <a:p>
            <a:r>
              <a:rPr lang="en-US" smtClean="0"/>
              <a:t>Có thể quản lý số phần tử rất lớn.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Ứng dụng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Cấu trúc dữ liệu và giải thuật – HCMUS 2011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Xây dựng cấu trúc chỉ mục trong các hệ quản trị cơ sở dữ liệu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Hỏi - Đáp</a:t>
            </a:r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Cấu trúc dữ liệu và giải thuật – HCMUS 2011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B+ Tree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Cây B+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Cấu trúc dữ liệu và giải thuật – HCMUS 2011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>
                <a:latin typeface="Verdana" pitchFamily="34" charset="0"/>
              </a:rPr>
              <a:t>Cấu trúc dữ liệu và giải thuật – HCMUS 2011</a:t>
            </a:r>
            <a:endParaRPr lang="en-US">
              <a:latin typeface="Verdan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429000" y="2133600"/>
          <a:ext cx="2057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25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19200" y="3276600"/>
          <a:ext cx="2057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14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038600" y="3276600"/>
          <a:ext cx="10287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20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096000" y="3276600"/>
          <a:ext cx="2057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42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752600" y="4419600"/>
          <a:ext cx="10287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11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924800" y="4419600"/>
          <a:ext cx="10287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49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486400" y="4419600"/>
          <a:ext cx="10287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28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 rot="10800000" flipV="1">
            <a:off x="2238376" y="2514600"/>
            <a:ext cx="1190625" cy="762000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4063279" y="2891703"/>
            <a:ext cx="785379" cy="3464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486400" y="2514600"/>
            <a:ext cx="1600200" cy="762000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1843088" y="4010306"/>
            <a:ext cx="804582" cy="14007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5624516" y="3929064"/>
            <a:ext cx="809621" cy="171449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6200000" flipH="1">
            <a:off x="7943850" y="3829049"/>
            <a:ext cx="790575" cy="390525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76600" y="54102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Cây tìm kiếm 3-nhánh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Đặc điểm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và giải thuật – HCMUS 2011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Thỏa tính chất của B-Cây.</a:t>
            </a:r>
          </a:p>
          <a:p>
            <a:endParaRPr lang="en-US" smtClean="0"/>
          </a:p>
          <a:p>
            <a:r>
              <a:rPr lang="en-US" smtClean="0"/>
              <a:t>Cấu trúc của node lá và node trong có điểm khác nhau:</a:t>
            </a:r>
          </a:p>
          <a:p>
            <a:pPr lvl="1"/>
            <a:r>
              <a:rPr lang="en-US" smtClean="0"/>
              <a:t>Thông tin chỉ mục chứa ở các node trong (không phải là node lá).</a:t>
            </a:r>
          </a:p>
          <a:p>
            <a:pPr lvl="1"/>
            <a:r>
              <a:rPr lang="en-US" smtClean="0"/>
              <a:t>Con trỏ đến vùng dữ liệu của các khóa CHỈ được chứa ở node lá.</a:t>
            </a:r>
          </a:p>
          <a:p>
            <a:endParaRPr lang="en-US" smtClean="0"/>
          </a:p>
          <a:p>
            <a:r>
              <a:rPr lang="en-US" smtClean="0"/>
              <a:t>Giữa các node lá thường có các liên kết qua lại (giống danh sách liên kết)</a:t>
            </a:r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và giải thuật – HCMUS 2011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057400"/>
            <a:ext cx="74295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Verdana" pitchFamily="34" charset="0"/>
              </a:rPr>
              <a:t>Cấu trúc dữ liệu và giải thuật –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352800" y="1981200"/>
            <a:ext cx="2514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3733800" y="2057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3048000" y="2057400"/>
            <a:ext cx="2362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b="1">
                <a:solidFill>
                  <a:schemeClr val="bg1"/>
                </a:solidFill>
              </a:rPr>
              <a:t>  Perryridge             </a:t>
            </a: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3200400" y="2057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4495800" y="2057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4648200" y="2057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5257800" y="2057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1219200" y="2971800"/>
            <a:ext cx="2438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b="1">
                <a:solidFill>
                  <a:schemeClr val="bg1"/>
                </a:solidFill>
              </a:rPr>
              <a:t>   Mianus</a:t>
            </a:r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4800600" y="2971800"/>
            <a:ext cx="2438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b="1">
                <a:solidFill>
                  <a:schemeClr val="bg1"/>
                </a:solidFill>
              </a:rPr>
              <a:t>   Redwood</a:t>
            </a:r>
          </a:p>
        </p:txBody>
      </p:sp>
      <p:sp>
        <p:nvSpPr>
          <p:cNvPr id="16" name="Line 20"/>
          <p:cNvSpPr>
            <a:spLocks noChangeShapeType="1"/>
          </p:cNvSpPr>
          <p:nvPr/>
        </p:nvSpPr>
        <p:spPr bwMode="auto">
          <a:xfrm>
            <a:off x="1371600" y="2971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>
            <a:off x="2362200" y="2971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>
            <a:off x="2514600" y="2971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23"/>
          <p:cNvSpPr>
            <a:spLocks noChangeShapeType="1"/>
          </p:cNvSpPr>
          <p:nvPr/>
        </p:nvSpPr>
        <p:spPr bwMode="auto">
          <a:xfrm>
            <a:off x="3505200" y="2971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24"/>
          <p:cNvSpPr>
            <a:spLocks noChangeShapeType="1"/>
          </p:cNvSpPr>
          <p:nvPr/>
        </p:nvSpPr>
        <p:spPr bwMode="auto">
          <a:xfrm>
            <a:off x="4953000" y="2971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Line 25"/>
          <p:cNvSpPr>
            <a:spLocks noChangeShapeType="1"/>
          </p:cNvSpPr>
          <p:nvPr/>
        </p:nvSpPr>
        <p:spPr bwMode="auto">
          <a:xfrm>
            <a:off x="6172200" y="2971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 26"/>
          <p:cNvSpPr>
            <a:spLocks noChangeShapeType="1"/>
          </p:cNvSpPr>
          <p:nvPr/>
        </p:nvSpPr>
        <p:spPr bwMode="auto">
          <a:xfrm>
            <a:off x="6324600" y="2971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27"/>
          <p:cNvSpPr>
            <a:spLocks noChangeShapeType="1"/>
          </p:cNvSpPr>
          <p:nvPr/>
        </p:nvSpPr>
        <p:spPr bwMode="auto">
          <a:xfrm>
            <a:off x="7086600" y="2971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304800" y="4267200"/>
            <a:ext cx="2743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b="1">
                <a:solidFill>
                  <a:schemeClr val="bg1"/>
                </a:solidFill>
              </a:rPr>
              <a:t>  Brighton     Downtown</a:t>
            </a:r>
          </a:p>
        </p:txBody>
      </p:sp>
      <p:sp>
        <p:nvSpPr>
          <p:cNvPr id="25" name="Line 29"/>
          <p:cNvSpPr>
            <a:spLocks noChangeShapeType="1"/>
          </p:cNvSpPr>
          <p:nvPr/>
        </p:nvSpPr>
        <p:spPr bwMode="auto">
          <a:xfrm>
            <a:off x="457200" y="4267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Line 30"/>
          <p:cNvSpPr>
            <a:spLocks noChangeShapeType="1"/>
          </p:cNvSpPr>
          <p:nvPr/>
        </p:nvSpPr>
        <p:spPr bwMode="auto">
          <a:xfrm>
            <a:off x="1447800" y="4267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Line 31"/>
          <p:cNvSpPr>
            <a:spLocks noChangeShapeType="1"/>
          </p:cNvSpPr>
          <p:nvPr/>
        </p:nvSpPr>
        <p:spPr bwMode="auto">
          <a:xfrm>
            <a:off x="1600200" y="4267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8" name="Line 32"/>
          <p:cNvSpPr>
            <a:spLocks noChangeShapeType="1"/>
          </p:cNvSpPr>
          <p:nvPr/>
        </p:nvSpPr>
        <p:spPr bwMode="auto">
          <a:xfrm>
            <a:off x="2895600" y="4267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Rectangle 33"/>
          <p:cNvSpPr>
            <a:spLocks noChangeArrowheads="1"/>
          </p:cNvSpPr>
          <p:nvPr/>
        </p:nvSpPr>
        <p:spPr bwMode="auto">
          <a:xfrm>
            <a:off x="3276600" y="4267200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b="1">
                <a:solidFill>
                  <a:schemeClr val="bg1"/>
                </a:solidFill>
              </a:rPr>
              <a:t>  Mianus</a:t>
            </a:r>
          </a:p>
        </p:txBody>
      </p:sp>
      <p:sp>
        <p:nvSpPr>
          <p:cNvPr id="30" name="Line 34"/>
          <p:cNvSpPr>
            <a:spLocks noChangeShapeType="1"/>
          </p:cNvSpPr>
          <p:nvPr/>
        </p:nvSpPr>
        <p:spPr bwMode="auto">
          <a:xfrm>
            <a:off x="3429000" y="4267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Line 35"/>
          <p:cNvSpPr>
            <a:spLocks noChangeShapeType="1"/>
          </p:cNvSpPr>
          <p:nvPr/>
        </p:nvSpPr>
        <p:spPr bwMode="auto">
          <a:xfrm>
            <a:off x="4495800" y="4267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" name="Line 36"/>
          <p:cNvSpPr>
            <a:spLocks noChangeShapeType="1"/>
          </p:cNvSpPr>
          <p:nvPr/>
        </p:nvSpPr>
        <p:spPr bwMode="auto">
          <a:xfrm>
            <a:off x="4419600" y="4267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" name="Rectangle 38"/>
          <p:cNvSpPr>
            <a:spLocks noChangeArrowheads="1"/>
          </p:cNvSpPr>
          <p:nvPr/>
        </p:nvSpPr>
        <p:spPr bwMode="auto">
          <a:xfrm>
            <a:off x="6172200" y="4267200"/>
            <a:ext cx="2743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b="1" smtClean="0">
                <a:solidFill>
                  <a:schemeClr val="bg1"/>
                </a:solidFill>
              </a:rPr>
              <a:t>   </a:t>
            </a:r>
            <a:r>
              <a:rPr lang="en-US" b="1">
                <a:solidFill>
                  <a:schemeClr val="bg1"/>
                </a:solidFill>
              </a:rPr>
              <a:t>Redwood    Round Hill</a:t>
            </a:r>
          </a:p>
        </p:txBody>
      </p:sp>
      <p:sp>
        <p:nvSpPr>
          <p:cNvPr id="34" name="Line 39"/>
          <p:cNvSpPr>
            <a:spLocks noChangeShapeType="1"/>
          </p:cNvSpPr>
          <p:nvPr/>
        </p:nvSpPr>
        <p:spPr bwMode="auto">
          <a:xfrm>
            <a:off x="6324600" y="4267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Line 40"/>
          <p:cNvSpPr>
            <a:spLocks noChangeShapeType="1"/>
          </p:cNvSpPr>
          <p:nvPr/>
        </p:nvSpPr>
        <p:spPr bwMode="auto">
          <a:xfrm>
            <a:off x="7391400" y="4267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" name="Line 41"/>
          <p:cNvSpPr>
            <a:spLocks noChangeShapeType="1"/>
          </p:cNvSpPr>
          <p:nvPr/>
        </p:nvSpPr>
        <p:spPr bwMode="auto">
          <a:xfrm>
            <a:off x="7543800" y="4267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Line 42"/>
          <p:cNvSpPr>
            <a:spLocks noChangeShapeType="1"/>
          </p:cNvSpPr>
          <p:nvPr/>
        </p:nvSpPr>
        <p:spPr bwMode="auto">
          <a:xfrm>
            <a:off x="8763000" y="4267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" name="Line 43"/>
          <p:cNvSpPr>
            <a:spLocks noChangeShapeType="1"/>
          </p:cNvSpPr>
          <p:nvPr/>
        </p:nvSpPr>
        <p:spPr bwMode="auto">
          <a:xfrm flipH="1">
            <a:off x="1828800" y="2438400"/>
            <a:ext cx="1295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" name="Line 44"/>
          <p:cNvSpPr>
            <a:spLocks noChangeShapeType="1"/>
          </p:cNvSpPr>
          <p:nvPr/>
        </p:nvSpPr>
        <p:spPr bwMode="auto">
          <a:xfrm>
            <a:off x="4572000" y="24384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" name="Line 45"/>
          <p:cNvSpPr>
            <a:spLocks noChangeShapeType="1"/>
          </p:cNvSpPr>
          <p:nvPr/>
        </p:nvSpPr>
        <p:spPr bwMode="auto">
          <a:xfrm flipH="1">
            <a:off x="381000" y="3352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" name="Line 48"/>
          <p:cNvSpPr>
            <a:spLocks noChangeShapeType="1"/>
          </p:cNvSpPr>
          <p:nvPr/>
        </p:nvSpPr>
        <p:spPr bwMode="auto">
          <a:xfrm>
            <a:off x="4724400" y="4267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" name="Rectangle 49"/>
          <p:cNvSpPr>
            <a:spLocks noChangeArrowheads="1"/>
          </p:cNvSpPr>
          <p:nvPr/>
        </p:nvSpPr>
        <p:spPr bwMode="auto">
          <a:xfrm>
            <a:off x="4267200" y="4876800"/>
            <a:ext cx="2438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b="1">
                <a:solidFill>
                  <a:schemeClr val="bg1"/>
                </a:solidFill>
              </a:rPr>
              <a:t>  Perryridge</a:t>
            </a:r>
          </a:p>
        </p:txBody>
      </p:sp>
      <p:sp>
        <p:nvSpPr>
          <p:cNvPr id="43" name="Line 50"/>
          <p:cNvSpPr>
            <a:spLocks noChangeShapeType="1"/>
          </p:cNvSpPr>
          <p:nvPr/>
        </p:nvSpPr>
        <p:spPr bwMode="auto">
          <a:xfrm>
            <a:off x="4419600" y="4876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Line 51"/>
          <p:cNvSpPr>
            <a:spLocks noChangeShapeType="1"/>
          </p:cNvSpPr>
          <p:nvPr/>
        </p:nvSpPr>
        <p:spPr bwMode="auto">
          <a:xfrm>
            <a:off x="5638800" y="4876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" name="Line 52"/>
          <p:cNvSpPr>
            <a:spLocks noChangeShapeType="1"/>
          </p:cNvSpPr>
          <p:nvPr/>
        </p:nvSpPr>
        <p:spPr bwMode="auto">
          <a:xfrm>
            <a:off x="5791200" y="4876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Line 53"/>
          <p:cNvSpPr>
            <a:spLocks noChangeShapeType="1"/>
          </p:cNvSpPr>
          <p:nvPr/>
        </p:nvSpPr>
        <p:spPr bwMode="auto">
          <a:xfrm>
            <a:off x="6553200" y="4876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Line 54"/>
          <p:cNvSpPr>
            <a:spLocks noChangeShapeType="1"/>
          </p:cNvSpPr>
          <p:nvPr/>
        </p:nvSpPr>
        <p:spPr bwMode="auto">
          <a:xfrm>
            <a:off x="3048000" y="4419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" name="Line 55"/>
          <p:cNvSpPr>
            <a:spLocks noChangeShapeType="1"/>
          </p:cNvSpPr>
          <p:nvPr/>
        </p:nvSpPr>
        <p:spPr bwMode="auto">
          <a:xfrm>
            <a:off x="4800600" y="449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" name="Line 56"/>
          <p:cNvSpPr>
            <a:spLocks noChangeShapeType="1"/>
          </p:cNvSpPr>
          <p:nvPr/>
        </p:nvSpPr>
        <p:spPr bwMode="auto">
          <a:xfrm>
            <a:off x="5029200" y="4495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" name="Line 57"/>
          <p:cNvSpPr>
            <a:spLocks noChangeShapeType="1"/>
          </p:cNvSpPr>
          <p:nvPr/>
        </p:nvSpPr>
        <p:spPr bwMode="auto">
          <a:xfrm flipH="1">
            <a:off x="3886200" y="4800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Line 58"/>
          <p:cNvSpPr>
            <a:spLocks noChangeShapeType="1"/>
          </p:cNvSpPr>
          <p:nvPr/>
        </p:nvSpPr>
        <p:spPr bwMode="auto">
          <a:xfrm>
            <a:off x="3886200" y="480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Line 59"/>
          <p:cNvSpPr>
            <a:spLocks noChangeShapeType="1"/>
          </p:cNvSpPr>
          <p:nvPr/>
        </p:nvSpPr>
        <p:spPr bwMode="auto">
          <a:xfrm>
            <a:off x="3886200" y="5105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" name="Line 60"/>
          <p:cNvSpPr>
            <a:spLocks noChangeShapeType="1"/>
          </p:cNvSpPr>
          <p:nvPr/>
        </p:nvSpPr>
        <p:spPr bwMode="auto">
          <a:xfrm>
            <a:off x="6705600" y="5029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61"/>
          <p:cNvSpPr>
            <a:spLocks noChangeShapeType="1"/>
          </p:cNvSpPr>
          <p:nvPr/>
        </p:nvSpPr>
        <p:spPr bwMode="auto">
          <a:xfrm flipV="1">
            <a:off x="6934200" y="4800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" name="Line 62"/>
          <p:cNvSpPr>
            <a:spLocks noChangeShapeType="1"/>
          </p:cNvSpPr>
          <p:nvPr/>
        </p:nvSpPr>
        <p:spPr bwMode="auto">
          <a:xfrm flipH="1">
            <a:off x="5867400" y="4800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" name="Line 63"/>
          <p:cNvSpPr>
            <a:spLocks noChangeShapeType="1"/>
          </p:cNvSpPr>
          <p:nvPr/>
        </p:nvSpPr>
        <p:spPr bwMode="auto">
          <a:xfrm flipV="1">
            <a:off x="5867400" y="4495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" name="Line 64"/>
          <p:cNvSpPr>
            <a:spLocks noChangeShapeType="1"/>
          </p:cNvSpPr>
          <p:nvPr/>
        </p:nvSpPr>
        <p:spPr bwMode="auto">
          <a:xfrm>
            <a:off x="5867400" y="4495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" name="Line 65"/>
          <p:cNvSpPr>
            <a:spLocks noChangeShapeType="1"/>
          </p:cNvSpPr>
          <p:nvPr/>
        </p:nvSpPr>
        <p:spPr bwMode="auto">
          <a:xfrm>
            <a:off x="4876800" y="3352800"/>
            <a:ext cx="3810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" name="Line 66"/>
          <p:cNvSpPr>
            <a:spLocks noChangeShapeType="1"/>
          </p:cNvSpPr>
          <p:nvPr/>
        </p:nvSpPr>
        <p:spPr bwMode="auto">
          <a:xfrm>
            <a:off x="6248400" y="33528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" name="Line 45"/>
          <p:cNvSpPr>
            <a:spLocks noChangeShapeType="1"/>
          </p:cNvSpPr>
          <p:nvPr/>
        </p:nvSpPr>
        <p:spPr bwMode="auto">
          <a:xfrm>
            <a:off x="2438400" y="3352800"/>
            <a:ext cx="1447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" name="Round Diagonal Corner Rectangle 60"/>
          <p:cNvSpPr/>
          <p:nvPr/>
        </p:nvSpPr>
        <p:spPr>
          <a:xfrm>
            <a:off x="533400" y="5257800"/>
            <a:ext cx="609600" cy="5334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 Diagonal Corner Rectangle 61"/>
          <p:cNvSpPr/>
          <p:nvPr/>
        </p:nvSpPr>
        <p:spPr>
          <a:xfrm>
            <a:off x="3200400" y="5257800"/>
            <a:ext cx="609600" cy="5334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 Diagonal Corner Rectangle 62"/>
          <p:cNvSpPr/>
          <p:nvPr/>
        </p:nvSpPr>
        <p:spPr>
          <a:xfrm>
            <a:off x="1905000" y="5257800"/>
            <a:ext cx="609600" cy="5334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 Diagonal Corner Rectangle 67"/>
          <p:cNvSpPr/>
          <p:nvPr/>
        </p:nvSpPr>
        <p:spPr>
          <a:xfrm>
            <a:off x="4572000" y="5562600"/>
            <a:ext cx="609600" cy="5334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 Diagonal Corner Rectangle 68"/>
          <p:cNvSpPr/>
          <p:nvPr/>
        </p:nvSpPr>
        <p:spPr>
          <a:xfrm>
            <a:off x="6629400" y="5486400"/>
            <a:ext cx="609600" cy="5334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 Diagonal Corner Rectangle 69"/>
          <p:cNvSpPr/>
          <p:nvPr/>
        </p:nvSpPr>
        <p:spPr>
          <a:xfrm>
            <a:off x="8001000" y="5486400"/>
            <a:ext cx="609600" cy="5334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>
          <a:xfrm rot="5400000">
            <a:off x="571500" y="49141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rot="16200000" flipH="1">
            <a:off x="3283490" y="4947698"/>
            <a:ext cx="600456" cy="1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16200000" flipH="1">
            <a:off x="1921034" y="4938554"/>
            <a:ext cx="600456" cy="19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70" idx="3"/>
          </p:cNvCxnSpPr>
          <p:nvPr/>
        </p:nvCxnSpPr>
        <p:spPr>
          <a:xfrm rot="5400000">
            <a:off x="7925594" y="5104606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68" idx="3"/>
          </p:cNvCxnSpPr>
          <p:nvPr/>
        </p:nvCxnSpPr>
        <p:spPr>
          <a:xfrm rot="5400000">
            <a:off x="4725194" y="5410200"/>
            <a:ext cx="3040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rot="5400000">
            <a:off x="6668294" y="506650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thao tác trên cây B+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và giải thuật – HCMUS 2011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Thao tác thêm, xóa phần tử:</a:t>
            </a:r>
          </a:p>
          <a:p>
            <a:pPr lvl="1"/>
            <a:r>
              <a:rPr lang="en-US" smtClean="0"/>
              <a:t>Thực hiện gần giống B-cây.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Lưu ý: các khóa nằm ở cây con phải có thể có giá trị </a:t>
            </a:r>
            <a:r>
              <a:rPr lang="en-US" b="1" smtClean="0"/>
              <a:t>lớn hơn hoặc bằng</a:t>
            </a:r>
            <a:r>
              <a:rPr lang="en-US" smtClean="0"/>
              <a:t> khóa trên node cha tương ứng.</a:t>
            </a:r>
          </a:p>
          <a:p>
            <a:endParaRPr lang="en-US" smtClean="0"/>
          </a:p>
          <a:p>
            <a:endParaRPr lang="en-US"/>
          </a:p>
        </p:txBody>
      </p:sp>
      <p:pic>
        <p:nvPicPr>
          <p:cNvPr id="6" name="Picture 5" descr="btree3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6800" y="3937000"/>
            <a:ext cx="7061200" cy="23114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171825" y="5638800"/>
            <a:ext cx="1524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772025" y="5646737"/>
            <a:ext cx="1524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96025" y="5629275"/>
            <a:ext cx="1524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315200" cy="1673225"/>
          </a:xfrm>
        </p:spPr>
        <p:txBody>
          <a:bodyPr/>
          <a:lstStyle/>
          <a:p>
            <a:r>
              <a:rPr lang="en-US" smtClean="0"/>
              <a:t>Tập tin chỉ mục của hệ quản trị cơ sở dữ liệu FoxPro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Tập tin chỉ mục IDX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Cấu trúc dữ liệu và giải thuật – HCMUS 2011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Tập tin chỉ mục IDX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và giải thuật – HCMUS 2011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Tập tin định dạng .IDX của hệ quản trị cơ sở dữ liệu Foxpro.</a:t>
            </a:r>
          </a:p>
          <a:p>
            <a:endParaRPr lang="en-US" smtClean="0"/>
          </a:p>
          <a:p>
            <a:r>
              <a:rPr lang="en-US" smtClean="0"/>
              <a:t>Lưu trữ chỉ mục cho dữ liệu sử dụng cấu trúc cây B+.</a:t>
            </a:r>
          </a:p>
          <a:p>
            <a:endParaRPr lang="en-US" smtClean="0"/>
          </a:p>
          <a:p>
            <a:r>
              <a:rPr lang="en-US" smtClean="0"/>
              <a:t>Tham khảo: </a:t>
            </a:r>
            <a:r>
              <a:rPr lang="en-US" b="1" smtClean="0"/>
              <a:t>Index File Structrue (.idx)</a:t>
            </a:r>
            <a:r>
              <a:rPr lang="en-US" smtClean="0"/>
              <a:t> trong MSDN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Cấu trúc tập tin</a:t>
            </a:r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609600" y="1905000"/>
          <a:ext cx="3352800" cy="434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</a:tblGrid>
              <a:tr h="1133061">
                <a:tc>
                  <a:txBody>
                    <a:bodyPr/>
                    <a:lstStyle/>
                    <a:p>
                      <a:pPr algn="ctr"/>
                      <a:endParaRPr lang="en-US" smtClean="0"/>
                    </a:p>
                    <a:p>
                      <a:pPr algn="ctr"/>
                      <a:r>
                        <a:rPr lang="en-US" smtClean="0"/>
                        <a:t>Header file</a:t>
                      </a:r>
                    </a:p>
                    <a:p>
                      <a:pPr algn="ctr"/>
                      <a:r>
                        <a:rPr lang="en-US" smtClean="0"/>
                        <a:t>(512 byte)</a:t>
                      </a:r>
                      <a:endParaRPr lang="en-US"/>
                    </a:p>
                  </a:txBody>
                  <a:tcPr marL="119575" marR="119575"/>
                </a:tc>
              </a:tr>
              <a:tr h="802585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rgbClr val="FF0000"/>
                          </a:solidFill>
                        </a:rPr>
                        <a:t>Node 1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 marL="119575" marR="119575"/>
                </a:tc>
              </a:tr>
              <a:tr h="802585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rgbClr val="FF0000"/>
                          </a:solidFill>
                        </a:rPr>
                        <a:t>Node 2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 marL="119575" marR="119575"/>
                </a:tc>
              </a:tr>
              <a:tr h="802585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rgbClr val="FF0000"/>
                          </a:solidFill>
                        </a:rPr>
                        <a:t>…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 marL="119575" marR="119575"/>
                </a:tc>
              </a:tr>
              <a:tr h="802585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rgbClr val="FF0000"/>
                          </a:solidFill>
                        </a:rPr>
                        <a:t>Node N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 marL="119575" marR="119575"/>
                </a:tc>
              </a:tr>
            </a:tbl>
          </a:graphicData>
        </a:graphic>
      </p:graphicFrame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smtClean="0"/>
              <a:t>Gồm 2 phần chính:</a:t>
            </a:r>
          </a:p>
          <a:p>
            <a:pPr lvl="1"/>
            <a:r>
              <a:rPr lang="en-US" smtClean="0"/>
              <a:t>Header</a:t>
            </a:r>
          </a:p>
          <a:p>
            <a:pPr lvl="1"/>
            <a:r>
              <a:rPr lang="en-US" smtClean="0"/>
              <a:t>Dữ liệu: tập hợp các node của cây B+</a:t>
            </a:r>
          </a:p>
          <a:p>
            <a:endParaRPr lang="en-US" smtClean="0"/>
          </a:p>
          <a:p>
            <a:r>
              <a:rPr lang="en-US" smtClean="0"/>
              <a:t>Kích thước:</a:t>
            </a:r>
          </a:p>
          <a:p>
            <a:pPr lvl="1"/>
            <a:r>
              <a:rPr lang="en-US" smtClean="0"/>
              <a:t>Header: 512 byte</a:t>
            </a:r>
          </a:p>
          <a:p>
            <a:pPr lvl="1"/>
            <a:r>
              <a:rPr lang="en-US" smtClean="0"/>
              <a:t>Node: 512 byte</a:t>
            </a:r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/>
              <a:t>Cấu trúc dữ liệu và giải thuật – HCMUS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Thông tin header</a:t>
            </a:r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609600" y="1905000"/>
          <a:ext cx="3352800" cy="434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</a:tblGrid>
              <a:tr h="1133061">
                <a:tc>
                  <a:txBody>
                    <a:bodyPr/>
                    <a:lstStyle/>
                    <a:p>
                      <a:pPr algn="ctr"/>
                      <a:endParaRPr lang="en-US" smtClean="0"/>
                    </a:p>
                    <a:p>
                      <a:pPr algn="ctr"/>
                      <a:r>
                        <a:rPr lang="en-US" smtClean="0"/>
                        <a:t>Header file</a:t>
                      </a:r>
                    </a:p>
                    <a:p>
                      <a:pPr algn="ctr"/>
                      <a:r>
                        <a:rPr lang="en-US" smtClean="0"/>
                        <a:t>(512 byte)</a:t>
                      </a:r>
                      <a:endParaRPr lang="en-US"/>
                    </a:p>
                  </a:txBody>
                  <a:tcPr marL="119575" marR="119575"/>
                </a:tc>
              </a:tr>
              <a:tr h="802585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rgbClr val="FF0000"/>
                          </a:solidFill>
                        </a:rPr>
                        <a:t>Node 1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 marL="119575" marR="119575"/>
                </a:tc>
              </a:tr>
              <a:tr h="802585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rgbClr val="FF0000"/>
                          </a:solidFill>
                        </a:rPr>
                        <a:t>Node 2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 marL="119575" marR="119575"/>
                </a:tc>
              </a:tr>
              <a:tr h="802585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rgbClr val="FF0000"/>
                          </a:solidFill>
                        </a:rPr>
                        <a:t>…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 marL="119575" marR="119575"/>
                </a:tc>
              </a:tr>
              <a:tr h="802585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rgbClr val="FF0000"/>
                          </a:solidFill>
                        </a:rPr>
                        <a:t>Node N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 marL="119575" marR="119575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/>
              <a:t>Cấu trúc dữ liệu và giải thuật – HCMUS 2011</a:t>
            </a:r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114800" y="1905000"/>
          <a:ext cx="4953001" cy="46355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000"/>
                <a:gridCol w="3810001"/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00 – 03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i="0" u="none" strike="noStrike">
                          <a:solidFill>
                            <a:srgbClr val="FF0000"/>
                          </a:solidFill>
                          <a:latin typeface="+mj-lt"/>
                        </a:rPr>
                        <a:t>Pointer to the root node</a:t>
                      </a: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04 – 07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Pointer to the free node list ( -1 if not present)</a:t>
                      </a: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08 – 11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Pointer to the end of file (file size)</a:t>
                      </a: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12 – 13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i="0" u="none" strike="noStrike">
                          <a:solidFill>
                            <a:srgbClr val="FF0000"/>
                          </a:solidFill>
                          <a:latin typeface="+mj-lt"/>
                        </a:rPr>
                        <a:t>Length of key</a:t>
                      </a: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14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Index options (any of the following numeric values or their sums):</a:t>
                      </a:r>
                      <a:br>
                        <a:rPr lang="en-US" sz="18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</a:b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1 – a unique index</a:t>
                      </a:r>
                      <a:br>
                        <a:rPr lang="en-US" sz="18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</a:b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8 – index has FOR clause</a:t>
                      </a: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15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Index signature (for future use)</a:t>
                      </a: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16 – 235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Key expression (uncompiled; up to 220 characters)</a:t>
                      </a: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236 – 455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FOR expression (uncompiled; up to 220 characters ending with a null value byte)</a:t>
                      </a: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456 – 511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Unused </a:t>
                      </a:r>
                    </a:p>
                  </a:txBody>
                  <a:tcPr marL="9525" marR="9525" marT="9525" marB="0"/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609600" y="1905000"/>
            <a:ext cx="3352800" cy="1143000"/>
          </a:xfrm>
          <a:prstGeom prst="rect">
            <a:avLst/>
          </a:prstGeom>
          <a:noFill/>
          <a:ln w="57150">
            <a:solidFill>
              <a:schemeClr val="accent2">
                <a:lumMod val="5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Cấu trúc node</a:t>
            </a:r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609600" y="1905000"/>
          <a:ext cx="3352800" cy="434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</a:tblGrid>
              <a:tr h="1133061">
                <a:tc>
                  <a:txBody>
                    <a:bodyPr/>
                    <a:lstStyle/>
                    <a:p>
                      <a:pPr algn="ctr"/>
                      <a:endParaRPr lang="en-US" smtClean="0"/>
                    </a:p>
                    <a:p>
                      <a:pPr algn="ctr"/>
                      <a:r>
                        <a:rPr lang="en-US" smtClean="0"/>
                        <a:t>Header file</a:t>
                      </a:r>
                    </a:p>
                    <a:p>
                      <a:pPr algn="ctr"/>
                      <a:r>
                        <a:rPr lang="en-US" smtClean="0"/>
                        <a:t>(512 byte)</a:t>
                      </a:r>
                      <a:endParaRPr lang="en-US"/>
                    </a:p>
                  </a:txBody>
                  <a:tcPr marL="119575" marR="119575"/>
                </a:tc>
              </a:tr>
              <a:tr h="802585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rgbClr val="FF0000"/>
                          </a:solidFill>
                        </a:rPr>
                        <a:t>Node 1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 marL="119575" marR="119575"/>
                </a:tc>
              </a:tr>
              <a:tr h="802585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rgbClr val="FF0000"/>
                          </a:solidFill>
                        </a:rPr>
                        <a:t>Node 2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 marL="119575" marR="119575"/>
                </a:tc>
              </a:tr>
              <a:tr h="802585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rgbClr val="FF0000"/>
                          </a:solidFill>
                        </a:rPr>
                        <a:t>…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 marL="119575" marR="119575"/>
                </a:tc>
              </a:tr>
              <a:tr h="802585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rgbClr val="FF0000"/>
                          </a:solidFill>
                        </a:rPr>
                        <a:t>Node N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 marL="119575" marR="119575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/>
              <a:t>Cấu trúc dữ liệu và giải thuật – HCMUS 2011</a:t>
            </a:r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114800" y="1905000"/>
          <a:ext cx="4953001" cy="47980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90600"/>
                <a:gridCol w="3962401"/>
              </a:tblGrid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00 – 01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Node attributes (any of the following numeric values or their sums):</a:t>
                      </a:r>
                      <a:br>
                        <a:rPr lang="en-US" sz="18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</a:b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 – index </a:t>
                      </a:r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latin typeface="+mj-lt"/>
                        </a:rPr>
                        <a:t>node; 1 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– root </a:t>
                      </a:r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latin typeface="+mj-lt"/>
                        </a:rPr>
                        <a:t>node; 2 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– leaf node</a:t>
                      </a: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02 – 03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Number of keys present (0, 1 or many)</a:t>
                      </a: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04 – 07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Pointer to the node directly to left of the current node (on same level; -1 if </a:t>
                      </a:r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latin typeface="+mj-lt"/>
                        </a:rPr>
                        <a:t>not)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08 – 11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Pointer to the node directly to right of the current node (on same level; -1 if </a:t>
                      </a:r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latin typeface="+mj-lt"/>
                        </a:rPr>
                        <a:t>not)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12 – 511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Up to 500 characters containing the key value for the length of the key with a four-byte hexadecimal number stored in normal left-to-right format:</a:t>
                      </a:r>
                      <a:br>
                        <a:rPr lang="en-US" sz="18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</a:b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If the node is a leaf (attribute = 02 or 03) then the four bytes contain an actual table number in hexadecimal format; otherwise, the 4 bytes contain an intra-index pointer</a:t>
                      </a:r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latin typeface="+mj-lt"/>
                        </a:rPr>
                        <a:t>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09600" y="3035808"/>
            <a:ext cx="3352800" cy="774192"/>
          </a:xfrm>
          <a:prstGeom prst="rect">
            <a:avLst/>
          </a:prstGeom>
          <a:noFill/>
          <a:ln w="57150">
            <a:solidFill>
              <a:schemeClr val="accent2">
                <a:lumMod val="5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Verdana" pitchFamily="34" charset="0"/>
              </a:rPr>
              <a:t>Cấu trúc dữ liệu và giải thuật – HCMUS 2011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59</a:t>
            </a:fld>
            <a:endParaRPr lang="en-US"/>
          </a:p>
        </p:txBody>
      </p:sp>
      <p:pic>
        <p:nvPicPr>
          <p:cNvPr id="9" name="Picture 8" descr="Index 0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1752600"/>
            <a:ext cx="5081716" cy="2667000"/>
          </a:xfrm>
          <a:prstGeom prst="rect">
            <a:avLst/>
          </a:prstGeom>
        </p:spPr>
      </p:pic>
      <p:pic>
        <p:nvPicPr>
          <p:cNvPr id="10" name="Picture 9" descr="Index 03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19800" y="3657600"/>
            <a:ext cx="2837436" cy="20669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62000" y="4572000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>
                <a:solidFill>
                  <a:srgbClr val="FF0000"/>
                </a:solidFill>
              </a:rPr>
              <a:t>Cấu trúc cây B+ của tập tin IDX</a:t>
            </a:r>
            <a:endParaRPr lang="en-US" sz="2000" b="1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9800" y="3124200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>
                <a:solidFill>
                  <a:srgbClr val="FF0000"/>
                </a:solidFill>
              </a:rPr>
              <a:t>Phần tử chỉ mục của node</a:t>
            </a:r>
            <a:endParaRPr lang="en-US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Thao tác trên cây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Cấu trúc dữ liệu và giải thuật – HCMUS 2011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Tìm kiếm</a:t>
            </a:r>
          </a:p>
          <a:p>
            <a:endParaRPr lang="en-US" smtClean="0"/>
          </a:p>
          <a:p>
            <a:r>
              <a:rPr lang="en-US" smtClean="0"/>
              <a:t>Thêm phần tử</a:t>
            </a:r>
          </a:p>
          <a:p>
            <a:endParaRPr lang="en-US" smtClean="0"/>
          </a:p>
          <a:p>
            <a:r>
              <a:rPr lang="en-US" smtClean="0"/>
              <a:t>Xóa phần tử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Hỏi và Đáp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0" y="1752600"/>
            <a:ext cx="1295400" cy="701676"/>
          </a:xfrm>
        </p:spPr>
        <p:txBody>
          <a:bodyPr/>
          <a:lstStyle/>
          <a:p>
            <a:fld id="{5E80B4C7-B03D-4C37-A2FB-87FA4BB6C61C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Cấu trúc dữ liệu và giải thuật – HCMUS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Chỉ mục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Cấu trúc dữ liệu và giải thuật –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Giới thiệu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3693" y="2999509"/>
            <a:ext cx="880561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Hãy nêu những ví dụ thực tế</a:t>
            </a:r>
            <a:br>
              <a:rPr lang="en-US" sz="5400" b="1" cap="none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sz="5400" b="1" cap="none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đã biết về chỉ mục?</a:t>
            </a:r>
            <a:endParaRPr lang="en-US" sz="5400" b="1" cap="none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r>
              <a:rPr lang="en-US" smtClean="0">
                <a:latin typeface="Verdana" pitchFamily="34" charset="0"/>
              </a:rPr>
              <a:t>Cấu trúc dữ liệu và giải thuật – HCMUS 2011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Giới thiệu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Verdana" pitchFamily="34" charset="0"/>
              </a:rPr>
              <a:t>Cấu trúc dữ liệu và giải thuật –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38587" y="2967335"/>
            <a:ext cx="64668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Lợi ích của chỉ mục?</a:t>
            </a:r>
            <a:endParaRPr lang="en-US" sz="5400" b="1" cap="none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Giới thiệu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và giải thuật –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Các khuyết điểm lớn với cách lưu trữ trên tập tin tuần tự:</a:t>
            </a:r>
          </a:p>
          <a:p>
            <a:pPr lvl="1"/>
            <a:r>
              <a:rPr lang="en-US" smtClean="0"/>
              <a:t>Tốc độ tìm kiếm chậm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Không an toàn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Không có nhiều tiêu chí tìm kiếm khác nhau</a:t>
            </a:r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Định nghĩa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và giải thuật –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Chỉ mục: </a:t>
            </a:r>
          </a:p>
          <a:p>
            <a:pPr lvl="1"/>
            <a:r>
              <a:rPr lang="en-US" smtClean="0"/>
              <a:t>L</a:t>
            </a:r>
            <a:r>
              <a:rPr lang="vi-VN" smtClean="0"/>
              <a:t>à một tập hợp các phần tử chỉ mục (Index</a:t>
            </a:r>
            <a:r>
              <a:rPr lang="en-US" smtClean="0"/>
              <a:t> </a:t>
            </a:r>
            <a:r>
              <a:rPr lang="vi-VN" smtClean="0"/>
              <a:t>entry) </a:t>
            </a:r>
            <a:endParaRPr lang="en-US" smtClean="0"/>
          </a:p>
          <a:p>
            <a:pPr lvl="1"/>
            <a:r>
              <a:rPr lang="en-US" smtClean="0"/>
              <a:t>Đ</a:t>
            </a:r>
            <a:r>
              <a:rPr lang="vi-VN" smtClean="0"/>
              <a:t>ược tổ chức theo một qui tắc xác định</a:t>
            </a:r>
            <a:r>
              <a:rPr lang="en-US" smtClean="0"/>
              <a:t> </a:t>
            </a:r>
            <a:r>
              <a:rPr lang="vi-VN" smtClean="0"/>
              <a:t>nhằm tăng tốc độ tìm kiếm trên bảng dữ liệu</a:t>
            </a:r>
            <a:endParaRPr lang="en-US" smtClean="0"/>
          </a:p>
          <a:p>
            <a:endParaRPr lang="en-US" smtClean="0"/>
          </a:p>
          <a:p>
            <a:r>
              <a:rPr lang="en-US" smtClean="0"/>
              <a:t>Phần tử chỉ mục: </a:t>
            </a:r>
            <a:r>
              <a:rPr lang="vi-VN" smtClean="0"/>
              <a:t>là cấu trúc gồm tối thiểu 2</a:t>
            </a:r>
            <a:r>
              <a:rPr lang="en-US" smtClean="0"/>
              <a:t> </a:t>
            </a:r>
            <a:r>
              <a:rPr lang="vi-VN" smtClean="0"/>
              <a:t>thuộc tính:</a:t>
            </a:r>
          </a:p>
          <a:p>
            <a:pPr lvl="1"/>
            <a:r>
              <a:rPr lang="en-US" smtClean="0"/>
              <a:t>Khóa tìm kiếm</a:t>
            </a:r>
            <a:r>
              <a:rPr lang="vi-VN" smtClean="0"/>
              <a:t>: một (hay nhiều) thuộc tính, được dùng để</a:t>
            </a:r>
            <a:r>
              <a:rPr lang="en-US" smtClean="0"/>
              <a:t> </a:t>
            </a:r>
            <a:r>
              <a:rPr lang="vi-VN" smtClean="0"/>
              <a:t>tìm kiếm các </a:t>
            </a:r>
            <a:r>
              <a:rPr lang="en-US" smtClean="0"/>
              <a:t>mẫu tin</a:t>
            </a:r>
            <a:r>
              <a:rPr lang="vi-VN" smtClean="0"/>
              <a:t> trong bảng dữ liệu</a:t>
            </a:r>
          </a:p>
          <a:p>
            <a:pPr lvl="1"/>
            <a:r>
              <a:rPr lang="en-US" smtClean="0"/>
              <a:t>Tham chiếu</a:t>
            </a:r>
            <a:r>
              <a:rPr lang="vi-VN" smtClean="0"/>
              <a:t>: con trỏ tham chiếu đến </a:t>
            </a:r>
            <a:r>
              <a:rPr lang="en-US" smtClean="0"/>
              <a:t>vị trí </a:t>
            </a:r>
            <a:r>
              <a:rPr lang="vi-VN" smtClean="0"/>
              <a:t>mẫu tin tương ứng với</a:t>
            </a:r>
            <a:r>
              <a:rPr lang="en-US" smtClean="0"/>
              <a:t> Khóa tìm kiếm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Tính chất của chỉ mục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và giải thuật –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Kích thước nhỏ hơn nhiều so với bảng dữ liệu</a:t>
            </a:r>
          </a:p>
          <a:p>
            <a:endParaRPr lang="en-US" smtClean="0"/>
          </a:p>
          <a:p>
            <a:r>
              <a:rPr lang="en-US" smtClean="0"/>
              <a:t>Thực hiện tìm kiếm nhanh</a:t>
            </a:r>
          </a:p>
          <a:p>
            <a:endParaRPr lang="en-US" smtClean="0"/>
          </a:p>
          <a:p>
            <a:r>
              <a:rPr lang="en-US" smtClean="0"/>
              <a:t>Cho phép ‘nhìn’ dữ liệu ở nhiều góc độ khác nhau. (Tìm kiếm trên nhiều khóa tìm kiếm khác nhau)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loại chỉ mục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Cấu trúc dữ liệu và giải thuật –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loại chỉ mục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và giải thuật – HCMUS 2011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Chỉ mục dày đặc (Dense index):</a:t>
            </a:r>
          </a:p>
          <a:p>
            <a:pPr lvl="1"/>
            <a:r>
              <a:rPr lang="en-US" smtClean="0"/>
              <a:t>Các phần tử chỉ mục được tạo riêng cho mỗi khóa tìm kiếm</a:t>
            </a:r>
          </a:p>
          <a:p>
            <a:pPr lvl="1"/>
            <a:r>
              <a:rPr lang="en-US" smtClean="0"/>
              <a:t>Trong trường hợp trùng khóa, tham chiếu sẽ trỏ đến bản ghi đầu tiên</a:t>
            </a:r>
          </a:p>
          <a:p>
            <a:endParaRPr lang="en-US" smtClean="0"/>
          </a:p>
          <a:p>
            <a:r>
              <a:rPr lang="en-US" smtClean="0"/>
              <a:t>Chỉ mục thưa (Sparse index)</a:t>
            </a:r>
          </a:p>
          <a:p>
            <a:pPr lvl="1"/>
            <a:r>
              <a:rPr lang="en-US" smtClean="0"/>
              <a:t>Tạo phần tử chỉ mục cho một nhóm các khóa tìm kiếm.</a:t>
            </a:r>
          </a:p>
          <a:p>
            <a:pPr lvl="1"/>
            <a:r>
              <a:rPr lang="en-US" smtClean="0"/>
              <a:t>Sử dụng trong trường hợp khóa tìm kiếm đã được sắp xếp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Chỉ mục dày đặc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và giải thuật –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69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66502" y="1676400"/>
          <a:ext cx="2905297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21082"/>
                <a:gridCol w="4842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smtClean="0"/>
                        <a:t>An Dương</a:t>
                      </a:r>
                      <a:r>
                        <a:rPr lang="en-US" b="1" baseline="0" smtClean="0"/>
                        <a:t> Vương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smtClean="0"/>
                        <a:t>Cách</a:t>
                      </a:r>
                      <a:r>
                        <a:rPr lang="en-US" b="1" baseline="0" smtClean="0"/>
                        <a:t> Mạng Tháng 8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smtClean="0"/>
                        <a:t>Nguyễn</a:t>
                      </a:r>
                      <a:r>
                        <a:rPr lang="en-US" b="1" baseline="0" smtClean="0"/>
                        <a:t> Văn Cừ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smtClean="0"/>
                        <a:t>Phan Xích</a:t>
                      </a:r>
                      <a:r>
                        <a:rPr lang="en-US" b="1" baseline="0" smtClean="0"/>
                        <a:t> Long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7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smtClean="0"/>
                        <a:t>Trần</a:t>
                      </a:r>
                      <a:r>
                        <a:rPr lang="en-US" b="1" baseline="0" smtClean="0"/>
                        <a:t> Phú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8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smtClean="0"/>
                        <a:t>Xô</a:t>
                      </a:r>
                      <a:r>
                        <a:rPr lang="en-US" b="1" baseline="0" smtClean="0"/>
                        <a:t> Viết Nghệ Tĩnh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229308" y="2014451"/>
          <a:ext cx="4533691" cy="368433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71492"/>
                <a:gridCol w="685800"/>
                <a:gridCol w="1676399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mtClean="0"/>
                        <a:t>An</a:t>
                      </a:r>
                      <a:r>
                        <a:rPr lang="en-US" baseline="0" smtClean="0"/>
                        <a:t> Dương Vương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217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Nguyễn</a:t>
                      </a:r>
                      <a:r>
                        <a:rPr lang="en-US" baseline="0" smtClean="0"/>
                        <a:t> Văn A</a:t>
                      </a:r>
                      <a:endParaRPr lang="en-US"/>
                    </a:p>
                  </a:txBody>
                  <a:tcPr/>
                </a:tc>
              </a:tr>
              <a:tr h="341693">
                <a:tc>
                  <a:txBody>
                    <a:bodyPr/>
                    <a:lstStyle/>
                    <a:p>
                      <a:r>
                        <a:rPr lang="en-US" smtClean="0"/>
                        <a:t>Cách</a:t>
                      </a:r>
                      <a:r>
                        <a:rPr lang="en-US" baseline="0" smtClean="0"/>
                        <a:t> Mạng Tháng 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101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Trần</a:t>
                      </a:r>
                      <a:r>
                        <a:rPr lang="en-US" baseline="0" smtClean="0"/>
                        <a:t> Thị B</a:t>
                      </a:r>
                      <a:endParaRPr lang="en-US"/>
                    </a:p>
                  </a:txBody>
                  <a:tcPr/>
                </a:tc>
              </a:tr>
              <a:tr h="357012">
                <a:tc>
                  <a:txBody>
                    <a:bodyPr/>
                    <a:lstStyle/>
                    <a:p>
                      <a:r>
                        <a:rPr lang="en-US" smtClean="0"/>
                        <a:t>Cách</a:t>
                      </a:r>
                      <a:r>
                        <a:rPr lang="en-US" baseline="0" smtClean="0"/>
                        <a:t> Mạng Tháng 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110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Hoàng</a:t>
                      </a:r>
                      <a:r>
                        <a:rPr lang="en-US" baseline="0" smtClean="0"/>
                        <a:t> Ngọc M</a:t>
                      </a:r>
                      <a:endParaRPr lang="en-US"/>
                    </a:p>
                  </a:txBody>
                  <a:tcPr/>
                </a:tc>
              </a:tr>
              <a:tr h="357012">
                <a:tc>
                  <a:txBody>
                    <a:bodyPr/>
                    <a:lstStyle/>
                    <a:p>
                      <a:r>
                        <a:rPr lang="en-US" smtClean="0"/>
                        <a:t>Nguyễn</a:t>
                      </a:r>
                      <a:r>
                        <a:rPr lang="en-US" baseline="0" smtClean="0"/>
                        <a:t> Văn Cừ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215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Lý</a:t>
                      </a:r>
                      <a:r>
                        <a:rPr lang="en-US" baseline="0" smtClean="0"/>
                        <a:t> Minh K</a:t>
                      </a:r>
                      <a:endParaRPr lang="en-US"/>
                    </a:p>
                  </a:txBody>
                  <a:tcPr/>
                </a:tc>
              </a:tr>
              <a:tr h="377259">
                <a:tc>
                  <a:txBody>
                    <a:bodyPr/>
                    <a:lstStyle/>
                    <a:p>
                      <a:r>
                        <a:rPr lang="en-US" smtClean="0"/>
                        <a:t>Nguyễn</a:t>
                      </a:r>
                      <a:r>
                        <a:rPr lang="en-US" baseline="0" smtClean="0"/>
                        <a:t> Văn Cừ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423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Vũ</a:t>
                      </a:r>
                      <a:r>
                        <a:rPr lang="en-US" baseline="0" smtClean="0"/>
                        <a:t> Quốc C</a:t>
                      </a:r>
                      <a:endParaRPr lang="en-US"/>
                    </a:p>
                  </a:txBody>
                  <a:tcPr/>
                </a:tc>
              </a:tr>
              <a:tr h="357012">
                <a:tc>
                  <a:txBody>
                    <a:bodyPr/>
                    <a:lstStyle/>
                    <a:p>
                      <a:r>
                        <a:rPr lang="en-US" smtClean="0"/>
                        <a:t>Nguyễn</a:t>
                      </a:r>
                      <a:r>
                        <a:rPr lang="en-US" baseline="0" smtClean="0"/>
                        <a:t> Văn Cừ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192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Lê</a:t>
                      </a:r>
                      <a:r>
                        <a:rPr lang="en-US" baseline="0" smtClean="0"/>
                        <a:t> Nguyễn U</a:t>
                      </a:r>
                      <a:endParaRPr lang="en-US"/>
                    </a:p>
                  </a:txBody>
                  <a:tcPr/>
                </a:tc>
              </a:tr>
              <a:tr h="3570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Phan Xích</a:t>
                      </a:r>
                      <a:r>
                        <a:rPr lang="en-US" baseline="0" smtClean="0"/>
                        <a:t> Long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218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Quách</a:t>
                      </a:r>
                      <a:r>
                        <a:rPr lang="en-US" baseline="0" smtClean="0"/>
                        <a:t> P</a:t>
                      </a:r>
                      <a:endParaRPr lang="en-US"/>
                    </a:p>
                  </a:txBody>
                  <a:tcPr/>
                </a:tc>
              </a:tr>
              <a:tr h="357012">
                <a:tc>
                  <a:txBody>
                    <a:bodyPr/>
                    <a:lstStyle/>
                    <a:p>
                      <a:r>
                        <a:rPr lang="en-US" b="0" smtClean="0"/>
                        <a:t>Trần</a:t>
                      </a:r>
                      <a:r>
                        <a:rPr lang="en-US" b="0" baseline="0" smtClean="0"/>
                        <a:t> Phú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222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Trần</a:t>
                      </a:r>
                      <a:r>
                        <a:rPr lang="en-US" baseline="0" smtClean="0"/>
                        <a:t> Đăng O</a:t>
                      </a:r>
                      <a:endParaRPr lang="en-US"/>
                    </a:p>
                  </a:txBody>
                  <a:tcPr/>
                </a:tc>
              </a:tr>
              <a:tr h="357012">
                <a:tc>
                  <a:txBody>
                    <a:bodyPr/>
                    <a:lstStyle/>
                    <a:p>
                      <a:r>
                        <a:rPr lang="en-US" b="0" smtClean="0"/>
                        <a:t>Trần</a:t>
                      </a:r>
                      <a:r>
                        <a:rPr lang="en-US" b="0" baseline="0" smtClean="0"/>
                        <a:t> Phú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305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Phan</a:t>
                      </a:r>
                      <a:r>
                        <a:rPr lang="en-US" baseline="0" smtClean="0"/>
                        <a:t> Quỳnh L</a:t>
                      </a:r>
                      <a:endParaRPr lang="en-US"/>
                    </a:p>
                  </a:txBody>
                  <a:tcPr/>
                </a:tc>
              </a:tr>
              <a:tr h="357012">
                <a:tc>
                  <a:txBody>
                    <a:bodyPr/>
                    <a:lstStyle/>
                    <a:p>
                      <a:r>
                        <a:rPr lang="en-US" smtClean="0"/>
                        <a:t>Xô</a:t>
                      </a:r>
                      <a:r>
                        <a:rPr lang="en-US" baseline="0" smtClean="0"/>
                        <a:t> Viết Nghệ Tĩnh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1234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Đặng</a:t>
                      </a:r>
                      <a:r>
                        <a:rPr lang="en-US" baseline="0" smtClean="0"/>
                        <a:t> Thị G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2743200" y="1828800"/>
            <a:ext cx="152400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743200" y="2286000"/>
            <a:ext cx="144780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743200" y="2590800"/>
            <a:ext cx="1524000" cy="762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743200" y="2971800"/>
            <a:ext cx="1524000" cy="1447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743200" y="3352800"/>
            <a:ext cx="1447800" cy="13716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H="1">
            <a:off x="2628900" y="3848100"/>
            <a:ext cx="1752600" cy="1524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Tìm kiếm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Cấu trúc dữ liệu và giải thuật – HCMUS 2011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Tổng quát hóa từ trường hợp cây nhị phân tìm kiếm</a:t>
            </a:r>
          </a:p>
          <a:p>
            <a:pPr lvl="1"/>
            <a:r>
              <a:rPr lang="en-US" smtClean="0"/>
              <a:t>X là giá trị cần tìm</a:t>
            </a:r>
          </a:p>
          <a:p>
            <a:pPr lvl="1"/>
            <a:r>
              <a:rPr lang="en-US" smtClean="0"/>
              <a:t>Nếu X &lt; v</a:t>
            </a:r>
            <a:r>
              <a:rPr lang="en-US" baseline="-25000" smtClean="0"/>
              <a:t>1</a:t>
            </a:r>
            <a:r>
              <a:rPr lang="en-US" smtClean="0"/>
              <a:t> thì tìm X bên nhánh trái của v</a:t>
            </a:r>
            <a:r>
              <a:rPr lang="en-US" baseline="-25000" smtClean="0"/>
              <a:t>1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Ngược lại, nếu X &gt; v</a:t>
            </a:r>
            <a:r>
              <a:rPr lang="en-US" baseline="-25000" smtClean="0"/>
              <a:t>k</a:t>
            </a:r>
            <a:r>
              <a:rPr lang="en-US" smtClean="0"/>
              <a:t> thì tìm X bên nhánh phải của v</a:t>
            </a:r>
            <a:r>
              <a:rPr lang="en-US" baseline="-25000" smtClean="0"/>
              <a:t>k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Nếu X = v</a:t>
            </a:r>
            <a:r>
              <a:rPr lang="en-US" baseline="-25000" smtClean="0"/>
              <a:t>i</a:t>
            </a:r>
            <a:r>
              <a:rPr lang="en-US" smtClean="0"/>
              <a:t> thì thông báo tìm thấy.</a:t>
            </a:r>
          </a:p>
          <a:p>
            <a:pPr lvl="1"/>
            <a:r>
              <a:rPr lang="en-US" smtClean="0"/>
              <a:t>Nếu v</a:t>
            </a:r>
            <a:r>
              <a:rPr lang="en-US" baseline="-25000" smtClean="0"/>
              <a:t>i</a:t>
            </a:r>
            <a:r>
              <a:rPr lang="en-US" smtClean="0"/>
              <a:t> &lt; X &lt; v</a:t>
            </a:r>
            <a:r>
              <a:rPr lang="en-US" baseline="-25000" smtClean="0"/>
              <a:t>i+1</a:t>
            </a:r>
            <a:r>
              <a:rPr lang="en-US" smtClean="0"/>
              <a:t> thì tìm X tại cây con nằm giữa v</a:t>
            </a:r>
            <a:r>
              <a:rPr lang="en-US" baseline="-25000" smtClean="0"/>
              <a:t>i</a:t>
            </a:r>
            <a:r>
              <a:rPr lang="en-US" smtClean="0"/>
              <a:t> và v</a:t>
            </a:r>
            <a:r>
              <a:rPr lang="en-US" baseline="-25000" smtClean="0"/>
              <a:t>i+1</a:t>
            </a:r>
            <a:r>
              <a:rPr lang="en-US" smtClean="0"/>
              <a:t>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Chỉ mục thưa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Verdana" pitchFamily="34" charset="0"/>
              </a:rPr>
              <a:t>Cấu trúc dữ liệu và giải thuật –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70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/>
        </p:nvGraphicFramePr>
        <p:xfrm>
          <a:off x="66502" y="1676400"/>
          <a:ext cx="2905297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21082"/>
                <a:gridCol w="4842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smtClean="0"/>
                        <a:t>An Dương</a:t>
                      </a:r>
                      <a:r>
                        <a:rPr lang="en-US" b="1" baseline="0" smtClean="0"/>
                        <a:t> Vương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smtClean="0"/>
                        <a:t>Nguyễn</a:t>
                      </a:r>
                      <a:r>
                        <a:rPr lang="en-US" b="1" baseline="0" smtClean="0"/>
                        <a:t> Văn Cừ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smtClean="0"/>
                        <a:t>Phan Xích</a:t>
                      </a:r>
                      <a:r>
                        <a:rPr lang="en-US" b="1" baseline="0" smtClean="0"/>
                        <a:t> Long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7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229308" y="2014451"/>
          <a:ext cx="4533691" cy="368433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71492"/>
                <a:gridCol w="685800"/>
                <a:gridCol w="1676399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mtClean="0"/>
                        <a:t>An</a:t>
                      </a:r>
                      <a:r>
                        <a:rPr lang="en-US" baseline="0" smtClean="0"/>
                        <a:t> Dương Vương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217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Nguyễn</a:t>
                      </a:r>
                      <a:r>
                        <a:rPr lang="en-US" baseline="0" smtClean="0"/>
                        <a:t> Văn A</a:t>
                      </a:r>
                      <a:endParaRPr lang="en-US"/>
                    </a:p>
                  </a:txBody>
                  <a:tcPr/>
                </a:tc>
              </a:tr>
              <a:tr h="341693">
                <a:tc>
                  <a:txBody>
                    <a:bodyPr/>
                    <a:lstStyle/>
                    <a:p>
                      <a:r>
                        <a:rPr lang="en-US" smtClean="0"/>
                        <a:t>Cách</a:t>
                      </a:r>
                      <a:r>
                        <a:rPr lang="en-US" baseline="0" smtClean="0"/>
                        <a:t> Mạng Tháng 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101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Trần</a:t>
                      </a:r>
                      <a:r>
                        <a:rPr lang="en-US" baseline="0" smtClean="0"/>
                        <a:t> Thị B</a:t>
                      </a:r>
                      <a:endParaRPr lang="en-US"/>
                    </a:p>
                  </a:txBody>
                  <a:tcPr/>
                </a:tc>
              </a:tr>
              <a:tr h="357012">
                <a:tc>
                  <a:txBody>
                    <a:bodyPr/>
                    <a:lstStyle/>
                    <a:p>
                      <a:r>
                        <a:rPr lang="en-US" smtClean="0"/>
                        <a:t>Cách</a:t>
                      </a:r>
                      <a:r>
                        <a:rPr lang="en-US" baseline="0" smtClean="0"/>
                        <a:t> Mạng Tháng 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110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Hoàng</a:t>
                      </a:r>
                      <a:r>
                        <a:rPr lang="en-US" baseline="0" smtClean="0"/>
                        <a:t> Ngọc M</a:t>
                      </a:r>
                      <a:endParaRPr lang="en-US"/>
                    </a:p>
                  </a:txBody>
                  <a:tcPr/>
                </a:tc>
              </a:tr>
              <a:tr h="357012">
                <a:tc>
                  <a:txBody>
                    <a:bodyPr/>
                    <a:lstStyle/>
                    <a:p>
                      <a:r>
                        <a:rPr lang="en-US" smtClean="0"/>
                        <a:t>Nguyễn</a:t>
                      </a:r>
                      <a:r>
                        <a:rPr lang="en-US" baseline="0" smtClean="0"/>
                        <a:t> Văn Cừ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215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Lý</a:t>
                      </a:r>
                      <a:r>
                        <a:rPr lang="en-US" baseline="0" smtClean="0"/>
                        <a:t> Minh K</a:t>
                      </a:r>
                      <a:endParaRPr lang="en-US"/>
                    </a:p>
                  </a:txBody>
                  <a:tcPr/>
                </a:tc>
              </a:tr>
              <a:tr h="377259">
                <a:tc>
                  <a:txBody>
                    <a:bodyPr/>
                    <a:lstStyle/>
                    <a:p>
                      <a:r>
                        <a:rPr lang="en-US" smtClean="0"/>
                        <a:t>Nguyễn</a:t>
                      </a:r>
                      <a:r>
                        <a:rPr lang="en-US" baseline="0" smtClean="0"/>
                        <a:t> Văn Cừ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423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Vũ</a:t>
                      </a:r>
                      <a:r>
                        <a:rPr lang="en-US" baseline="0" smtClean="0"/>
                        <a:t> Quốc C</a:t>
                      </a:r>
                      <a:endParaRPr lang="en-US"/>
                    </a:p>
                  </a:txBody>
                  <a:tcPr/>
                </a:tc>
              </a:tr>
              <a:tr h="357012">
                <a:tc>
                  <a:txBody>
                    <a:bodyPr/>
                    <a:lstStyle/>
                    <a:p>
                      <a:r>
                        <a:rPr lang="en-US" smtClean="0"/>
                        <a:t>Nguyễn</a:t>
                      </a:r>
                      <a:r>
                        <a:rPr lang="en-US" baseline="0" smtClean="0"/>
                        <a:t> Văn Cừ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192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Lê</a:t>
                      </a:r>
                      <a:r>
                        <a:rPr lang="en-US" baseline="0" smtClean="0"/>
                        <a:t> Nguyễn U</a:t>
                      </a:r>
                      <a:endParaRPr lang="en-US"/>
                    </a:p>
                  </a:txBody>
                  <a:tcPr/>
                </a:tc>
              </a:tr>
              <a:tr h="3570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Phan Xích</a:t>
                      </a:r>
                      <a:r>
                        <a:rPr lang="en-US" baseline="0" smtClean="0"/>
                        <a:t> Long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218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Quách</a:t>
                      </a:r>
                      <a:r>
                        <a:rPr lang="en-US" baseline="0" smtClean="0"/>
                        <a:t> P</a:t>
                      </a:r>
                      <a:endParaRPr lang="en-US"/>
                    </a:p>
                  </a:txBody>
                  <a:tcPr/>
                </a:tc>
              </a:tr>
              <a:tr h="357012">
                <a:tc>
                  <a:txBody>
                    <a:bodyPr/>
                    <a:lstStyle/>
                    <a:p>
                      <a:r>
                        <a:rPr lang="en-US" b="0" smtClean="0"/>
                        <a:t>Trần</a:t>
                      </a:r>
                      <a:r>
                        <a:rPr lang="en-US" b="0" baseline="0" smtClean="0"/>
                        <a:t> Phú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222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Trần</a:t>
                      </a:r>
                      <a:r>
                        <a:rPr lang="en-US" baseline="0" smtClean="0"/>
                        <a:t> Đăng O</a:t>
                      </a:r>
                      <a:endParaRPr lang="en-US"/>
                    </a:p>
                  </a:txBody>
                  <a:tcPr/>
                </a:tc>
              </a:tr>
              <a:tr h="357012">
                <a:tc>
                  <a:txBody>
                    <a:bodyPr/>
                    <a:lstStyle/>
                    <a:p>
                      <a:r>
                        <a:rPr lang="en-US" b="0" smtClean="0"/>
                        <a:t>Trần</a:t>
                      </a:r>
                      <a:r>
                        <a:rPr lang="en-US" b="0" baseline="0" smtClean="0"/>
                        <a:t> Phú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305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Phan</a:t>
                      </a:r>
                      <a:r>
                        <a:rPr lang="en-US" baseline="0" smtClean="0"/>
                        <a:t> Quỳnh L</a:t>
                      </a:r>
                      <a:endParaRPr lang="en-US"/>
                    </a:p>
                  </a:txBody>
                  <a:tcPr/>
                </a:tc>
              </a:tr>
              <a:tr h="357012">
                <a:tc>
                  <a:txBody>
                    <a:bodyPr/>
                    <a:lstStyle/>
                    <a:p>
                      <a:r>
                        <a:rPr lang="en-US" smtClean="0"/>
                        <a:t>Xô</a:t>
                      </a:r>
                      <a:r>
                        <a:rPr lang="en-US" baseline="0" smtClean="0"/>
                        <a:t> Viết Nghệ Tĩnh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1234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Đặng</a:t>
                      </a:r>
                      <a:r>
                        <a:rPr lang="en-US" baseline="0" smtClean="0"/>
                        <a:t> Thị G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743200" y="1828800"/>
            <a:ext cx="152400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819400" y="2286000"/>
            <a:ext cx="1447800" cy="1066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6200000" flipH="1">
            <a:off x="2667000" y="2819400"/>
            <a:ext cx="1752600" cy="1447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Nhận xét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và giải thuật –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Về cơ bản, chỉ mục dày đặc cho kết quả tìm kiếm nhanh hơn chỉ mục thưa.</a:t>
            </a:r>
          </a:p>
          <a:p>
            <a:endParaRPr lang="en-US" smtClean="0"/>
          </a:p>
          <a:p>
            <a:r>
              <a:rPr lang="en-US" smtClean="0"/>
              <a:t>Chỉ mục thưa sử dụng ít không gian lưu trữ hơn.</a:t>
            </a:r>
          </a:p>
          <a:p>
            <a:endParaRPr lang="en-US" smtClean="0"/>
          </a:p>
          <a:p>
            <a:pPr>
              <a:buNone/>
            </a:pPr>
            <a:r>
              <a:rPr lang="en-US" smtClean="0"/>
              <a:t>-&gt;Kết hợp giữa chỉ mục dày và chỉ mục thưa: chỉ mục nhiều tầng.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Chỉ mục nhiều tầng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và giải thuật –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Vấn đề:</a:t>
            </a:r>
          </a:p>
          <a:p>
            <a:pPr lvl="1"/>
            <a:r>
              <a:rPr lang="en-US" smtClean="0"/>
              <a:t>Ngay cả khi sử dụng chỉ mục thưa, tập tin chỉ mục cũng có thể có kích thước lớn.</a:t>
            </a:r>
          </a:p>
          <a:p>
            <a:pPr lvl="2"/>
            <a:r>
              <a:rPr lang="en-US" smtClean="0"/>
              <a:t>Giả sử: dữ liệu có 100.000 bản ghi.</a:t>
            </a:r>
          </a:p>
          <a:p>
            <a:pPr lvl="2"/>
            <a:r>
              <a:rPr lang="en-US" smtClean="0"/>
              <a:t>Đánh chỉ mục thưa cho từng khối 10 bản ghi</a:t>
            </a:r>
          </a:p>
          <a:p>
            <a:pPr lvl="2">
              <a:buFont typeface="Symbol"/>
              <a:buChar char="Þ"/>
            </a:pPr>
            <a:r>
              <a:rPr lang="en-US" smtClean="0"/>
              <a:t>Tổng cộng có 10.000 phần tử chỉ mục</a:t>
            </a:r>
          </a:p>
          <a:p>
            <a:pPr lvl="1">
              <a:buFont typeface="Wingdings" pitchFamily="2" charset="2"/>
              <a:buChar char="¤"/>
            </a:pPr>
            <a:endParaRPr lang="en-US" smtClean="0"/>
          </a:p>
          <a:p>
            <a:pPr lvl="1">
              <a:buFont typeface="Wingdings" pitchFamily="2" charset="2"/>
              <a:buChar char="¤"/>
            </a:pPr>
            <a:r>
              <a:rPr lang="en-US" smtClean="0"/>
              <a:t>Nếu kích thước chỉ mục không nằm thể nằm trọn trong bộ nhớ trong =&gt; tốn chi phí cho việc đọc tập tin.</a:t>
            </a:r>
          </a:p>
          <a:p>
            <a:pPr lvl="2">
              <a:buNone/>
            </a:pPr>
            <a:r>
              <a:rPr lang="en-US" smtClean="0"/>
              <a:t>(Khoảng 14 lần cho dữ liệu 10.000 phần tử chỉ mục)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Chỉ mục nhiều tầng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và giải thuật –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Mục tiêu:</a:t>
            </a:r>
          </a:p>
          <a:p>
            <a:pPr lvl="1"/>
            <a:r>
              <a:rPr lang="en-US" smtClean="0"/>
              <a:t>Giảm thiểu số lần truy cập bộ nhớ phụ</a:t>
            </a:r>
          </a:p>
          <a:p>
            <a:r>
              <a:rPr lang="en-US" smtClean="0"/>
              <a:t>Giải pháp:</a:t>
            </a:r>
          </a:p>
          <a:p>
            <a:pPr lvl="1"/>
            <a:r>
              <a:rPr lang="en-US" smtClean="0"/>
              <a:t>Tạo </a:t>
            </a:r>
            <a:r>
              <a:rPr lang="en-US" b="1" smtClean="0"/>
              <a:t>chỉ mục chính</a:t>
            </a:r>
            <a:r>
              <a:rPr lang="en-US" smtClean="0"/>
              <a:t> cho dữ liệu (lưu trên bộ nhớ phụ)</a:t>
            </a:r>
          </a:p>
          <a:p>
            <a:pPr lvl="1"/>
            <a:r>
              <a:rPr lang="en-US" smtClean="0"/>
              <a:t>Tạo </a:t>
            </a:r>
            <a:r>
              <a:rPr lang="en-US" b="1" smtClean="0"/>
              <a:t>chỉ mục thưa</a:t>
            </a:r>
            <a:r>
              <a:rPr lang="en-US" smtClean="0"/>
              <a:t> trên </a:t>
            </a:r>
            <a:r>
              <a:rPr lang="en-US" b="1" smtClean="0"/>
              <a:t>chỉ mục chính</a:t>
            </a:r>
            <a:r>
              <a:rPr lang="en-US" smtClean="0"/>
              <a:t> vừa tạo.</a:t>
            </a:r>
          </a:p>
          <a:p>
            <a:pPr lvl="1"/>
            <a:r>
              <a:rPr lang="en-US" smtClean="0"/>
              <a:t>Chỉ mục thưa sẽ lưu trữ trên bộ nhớ chính.</a:t>
            </a:r>
          </a:p>
          <a:p>
            <a:pPr lvl="1"/>
            <a:r>
              <a:rPr lang="en-US" smtClean="0"/>
              <a:t>Nếu kích thước của chỉ mục thưa lớn thì có thể tạo thêm chỉ mục thưa trên đấy.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Chỉ mục nhiều tầng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Verdana" pitchFamily="34" charset="0"/>
              </a:rPr>
              <a:t>Cấu trúc dữ liệu và giải thuật –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74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" y="2971800"/>
          <a:ext cx="1371600" cy="1854200"/>
        </p:xfrm>
        <a:graphic>
          <a:graphicData uri="http://schemas.openxmlformats.org/drawingml/2006/table">
            <a:tbl>
              <a:tblPr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"/>
                <a:gridCol w="457200"/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429000" y="1676400"/>
          <a:ext cx="1600200" cy="1854200"/>
        </p:xfrm>
        <a:graphic>
          <a:graphicData uri="http://schemas.openxmlformats.org/drawingml/2006/table">
            <a:tbl>
              <a:tblPr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66800"/>
                <a:gridCol w="533400"/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429000" y="4191000"/>
          <a:ext cx="1600200" cy="1854200"/>
        </p:xfrm>
        <a:graphic>
          <a:graphicData uri="http://schemas.openxmlformats.org/drawingml/2006/table">
            <a:tbl>
              <a:tblPr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66800"/>
                <a:gridCol w="533400"/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ound Diagonal Corner Rectangle 9"/>
          <p:cNvSpPr/>
          <p:nvPr/>
        </p:nvSpPr>
        <p:spPr>
          <a:xfrm>
            <a:off x="7010400" y="1600200"/>
            <a:ext cx="1828800" cy="838200"/>
          </a:xfrm>
          <a:prstGeom prst="round2Diag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/>
        </p:nvSpPr>
        <p:spPr>
          <a:xfrm>
            <a:off x="7010400" y="2743200"/>
            <a:ext cx="1828800" cy="838200"/>
          </a:xfrm>
          <a:prstGeom prst="round2Diag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Diagonal Corner Rectangle 13"/>
          <p:cNvSpPr/>
          <p:nvPr/>
        </p:nvSpPr>
        <p:spPr>
          <a:xfrm>
            <a:off x="7010400" y="4038600"/>
            <a:ext cx="1828800" cy="838200"/>
          </a:xfrm>
          <a:prstGeom prst="round2Diag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Diagonal Corner Rectangle 14"/>
          <p:cNvSpPr/>
          <p:nvPr/>
        </p:nvSpPr>
        <p:spPr>
          <a:xfrm>
            <a:off x="7010400" y="5257800"/>
            <a:ext cx="1828800" cy="838200"/>
          </a:xfrm>
          <a:prstGeom prst="round2Diag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447800" y="1828801"/>
            <a:ext cx="1981200" cy="1295399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447800" y="3505200"/>
            <a:ext cx="1981200" cy="83820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648200" y="1830388"/>
            <a:ext cx="2362200" cy="746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3" idx="2"/>
          </p:cNvCxnSpPr>
          <p:nvPr/>
        </p:nvCxnSpPr>
        <p:spPr>
          <a:xfrm>
            <a:off x="4648200" y="2590800"/>
            <a:ext cx="2362200" cy="5715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4" idx="2"/>
          </p:cNvCxnSpPr>
          <p:nvPr/>
        </p:nvCxnSpPr>
        <p:spPr>
          <a:xfrm flipV="1">
            <a:off x="4800600" y="4457700"/>
            <a:ext cx="2209800" cy="2667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5" idx="2"/>
          </p:cNvCxnSpPr>
          <p:nvPr/>
        </p:nvCxnSpPr>
        <p:spPr>
          <a:xfrm>
            <a:off x="4800600" y="5105400"/>
            <a:ext cx="2209800" cy="5715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0" y="4953000"/>
            <a:ext cx="2438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rgbClr val="FF0000"/>
                </a:solidFill>
              </a:rPr>
              <a:t>Chỉ mục thưa tầng 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057400" y="6096000"/>
            <a:ext cx="2438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rgbClr val="FF0000"/>
                </a:solidFill>
              </a:rPr>
              <a:t>Chỉ mục thưa tầng 2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34200" y="6248400"/>
            <a:ext cx="2209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rgbClr val="FF0000"/>
                </a:solidFill>
              </a:rPr>
              <a:t>Chỉ mục chính</a:t>
            </a:r>
            <a:endParaRPr 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Thêm phần tử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Cấu trúc dữ liệu và giải thuật – HCMUS 2011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Tổng quát hóa từ trường hợp cây nhị phân tìm kiếm</a:t>
            </a:r>
          </a:p>
          <a:p>
            <a:pPr lvl="1"/>
            <a:r>
              <a:rPr lang="en-US" smtClean="0"/>
              <a:t>X là giá trị cần thêm vào cây.</a:t>
            </a:r>
          </a:p>
          <a:p>
            <a:pPr lvl="1"/>
            <a:r>
              <a:rPr lang="en-US" smtClean="0"/>
              <a:t>Duyệt cây tìm X trên cây.</a:t>
            </a:r>
          </a:p>
          <a:p>
            <a:pPr lvl="2"/>
            <a:r>
              <a:rPr lang="en-US" smtClean="0"/>
              <a:t>Nếu X đã tồn tại trên cây thì không thêm.</a:t>
            </a:r>
          </a:p>
          <a:p>
            <a:pPr lvl="2"/>
            <a:r>
              <a:rPr lang="en-US" smtClean="0"/>
              <a:t>Nếu X chưa tồn tại (tìm thấy node rỗng) thì</a:t>
            </a:r>
          </a:p>
          <a:p>
            <a:pPr lvl="3"/>
            <a:r>
              <a:rPr lang="en-US" smtClean="0"/>
              <a:t>Nếu node cha (của node rỗng tìm thấy) còn có thể thêm X vào thì thêm X vào node cha.</a:t>
            </a:r>
          </a:p>
          <a:p>
            <a:pPr lvl="3"/>
            <a:r>
              <a:rPr lang="en-US" smtClean="0"/>
              <a:t>Ngược lại, tạo node mới và thêm X vào node đó.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Thêm phần tử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>
                <a:latin typeface="Verdana" pitchFamily="34" charset="0"/>
              </a:rPr>
              <a:t>Cấu trúc dữ liệu và giải thuật – HCMUS 2011</a:t>
            </a:r>
            <a:endParaRPr lang="en-US">
              <a:latin typeface="Verdan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429000" y="2133600"/>
          <a:ext cx="2057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25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19200" y="3276600"/>
          <a:ext cx="2057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14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038600" y="3276600"/>
          <a:ext cx="10287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20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096000" y="3276600"/>
          <a:ext cx="2057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42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752600" y="4419600"/>
          <a:ext cx="10287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11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924800" y="4419600"/>
          <a:ext cx="10287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49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486400" y="4419600"/>
          <a:ext cx="10287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28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 rot="10800000" flipV="1">
            <a:off x="2238376" y="2514600"/>
            <a:ext cx="1190625" cy="762000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4063279" y="2891703"/>
            <a:ext cx="785379" cy="3464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486400" y="2514600"/>
            <a:ext cx="1600200" cy="762000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1843088" y="4010306"/>
            <a:ext cx="804582" cy="14007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5624516" y="3929064"/>
            <a:ext cx="809621" cy="171449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6200000" flipH="1">
            <a:off x="7943850" y="3829049"/>
            <a:ext cx="790575" cy="390525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76600" y="54102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Thêm vào giá trị </a:t>
            </a:r>
            <a:r>
              <a:rPr lang="en-US" b="1" smtClean="0">
                <a:solidFill>
                  <a:srgbClr val="FF0000"/>
                </a:solidFill>
              </a:rPr>
              <a:t>13</a:t>
            </a:r>
            <a:endParaRPr lang="en-US" b="1">
              <a:solidFill>
                <a:srgbClr val="FF0000"/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743200" y="4419600"/>
          <a:ext cx="10287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am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448</TotalTime>
  <Words>3872</Words>
  <Application>Microsoft Office PowerPoint</Application>
  <PresentationFormat>On-screen Show (4:3)</PresentationFormat>
  <Paragraphs>950</Paragraphs>
  <Slides>74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5" baseType="lpstr">
      <vt:lpstr>Template</vt:lpstr>
      <vt:lpstr>B-Cây</vt:lpstr>
      <vt:lpstr>Nội dung trình bày</vt:lpstr>
      <vt:lpstr>Cây tìm kiếm m-nhánh</vt:lpstr>
      <vt:lpstr>Định nghĩa</vt:lpstr>
      <vt:lpstr>Ví dụ</vt:lpstr>
      <vt:lpstr>Thao tác trên cây</vt:lpstr>
      <vt:lpstr>Tìm kiếm</vt:lpstr>
      <vt:lpstr>Thêm phần tử</vt:lpstr>
      <vt:lpstr>Thêm phần tử</vt:lpstr>
      <vt:lpstr>Thêm phần tử</vt:lpstr>
      <vt:lpstr>Xóa phần tử</vt:lpstr>
      <vt:lpstr>Xóa phần tử</vt:lpstr>
      <vt:lpstr>Xóa phần tử</vt:lpstr>
      <vt:lpstr>Xóa phần tử</vt:lpstr>
      <vt:lpstr>Xóa phần tử</vt:lpstr>
      <vt:lpstr>B-Cây</vt:lpstr>
      <vt:lpstr>Định nghĩa</vt:lpstr>
      <vt:lpstr>Ví dụ</vt:lpstr>
      <vt:lpstr>Ví dụ</vt:lpstr>
      <vt:lpstr>Thao tác trên cây</vt:lpstr>
      <vt:lpstr>Thêm phần tử</vt:lpstr>
      <vt:lpstr>Thêm phần tử - Ví dụ</vt:lpstr>
      <vt:lpstr>Thêm phần tử - Ví dụ</vt:lpstr>
      <vt:lpstr>Thêm phần tử - Ví dụ</vt:lpstr>
      <vt:lpstr>Thêm phần tử - Ví dụ</vt:lpstr>
      <vt:lpstr>Thêm phần tử - Ví dụ</vt:lpstr>
      <vt:lpstr>Xóa phần tử</vt:lpstr>
      <vt:lpstr>Xóa phần tử</vt:lpstr>
      <vt:lpstr>Xóa phần tử</vt:lpstr>
      <vt:lpstr>Xóa phần tử</vt:lpstr>
      <vt:lpstr>Xóa phần tử - Ví dụ</vt:lpstr>
      <vt:lpstr>Xóa phần tử - Ví dụ</vt:lpstr>
      <vt:lpstr>Xóa phần tử - Ví dụ</vt:lpstr>
      <vt:lpstr>Xóa phần tử - Ví dụ</vt:lpstr>
      <vt:lpstr>Xóa phần tử - Ví dụ</vt:lpstr>
      <vt:lpstr>Xóa phần tử - Ví dụ</vt:lpstr>
      <vt:lpstr>Xóa phần tử - Ví dụ</vt:lpstr>
      <vt:lpstr>Xóa phần tử - Ví dụ</vt:lpstr>
      <vt:lpstr>Xóa phần tử - Ví dụ</vt:lpstr>
      <vt:lpstr>Xóa phần tử - Ví dụ</vt:lpstr>
      <vt:lpstr>Xóa phần tử - Ví dụ</vt:lpstr>
      <vt:lpstr>Xóa phần tử - Ví dụ</vt:lpstr>
      <vt:lpstr>Xóa phần tử - Ví dụ</vt:lpstr>
      <vt:lpstr>Xóa phần tử - Ví dụ</vt:lpstr>
      <vt:lpstr>Xóa phần tử - Ví dụ</vt:lpstr>
      <vt:lpstr>Ý nghĩa</vt:lpstr>
      <vt:lpstr>Ứng dụng</vt:lpstr>
      <vt:lpstr>Hỏi - Đáp</vt:lpstr>
      <vt:lpstr>Cây B+</vt:lpstr>
      <vt:lpstr>Đặc điểm</vt:lpstr>
      <vt:lpstr>Ví dụ</vt:lpstr>
      <vt:lpstr>Ví dụ</vt:lpstr>
      <vt:lpstr>Các thao tác trên cây B+</vt:lpstr>
      <vt:lpstr>Tập tin chỉ mục IDX</vt:lpstr>
      <vt:lpstr>Tập tin chỉ mục IDX</vt:lpstr>
      <vt:lpstr>Cấu trúc tập tin</vt:lpstr>
      <vt:lpstr>Thông tin header</vt:lpstr>
      <vt:lpstr>Cấu trúc node</vt:lpstr>
      <vt:lpstr>Ví dụ</vt:lpstr>
      <vt:lpstr>Hỏi và Đáp</vt:lpstr>
      <vt:lpstr>Chỉ mục</vt:lpstr>
      <vt:lpstr>Giới thiệu</vt:lpstr>
      <vt:lpstr>Giới thiệu</vt:lpstr>
      <vt:lpstr>Giới thiệu</vt:lpstr>
      <vt:lpstr>Định nghĩa</vt:lpstr>
      <vt:lpstr>Tính chất của chỉ mục</vt:lpstr>
      <vt:lpstr>Các loại chỉ mục</vt:lpstr>
      <vt:lpstr>Các loại chỉ mục</vt:lpstr>
      <vt:lpstr>Chỉ mục dày đặc</vt:lpstr>
      <vt:lpstr>Chỉ mục thưa</vt:lpstr>
      <vt:lpstr>Nhận xét</vt:lpstr>
      <vt:lpstr>Chỉ mục nhiều tầng</vt:lpstr>
      <vt:lpstr>Chỉ mục nhiều tầng</vt:lpstr>
      <vt:lpstr>Chỉ mục nhiều tầng</vt:lpstr>
    </vt:vector>
  </TitlesOfParts>
  <Company>University of Science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B-Cây</dc:title>
  <dc:creator>Van Chi Nam</dc:creator>
  <cp:lastModifiedBy>Van Chi Nam</cp:lastModifiedBy>
  <cp:revision>89</cp:revision>
  <dcterms:created xsi:type="dcterms:W3CDTF">2010-01-06T03:27:53Z</dcterms:created>
  <dcterms:modified xsi:type="dcterms:W3CDTF">2011-05-23T05:33:19Z</dcterms:modified>
</cp:coreProperties>
</file>