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y="6858000" cx="9144000"/>
  <p:notesSz cx="6858000" cy="9144000"/>
  <p:embeddedFontLst>
    <p:embeddedFont>
      <p:font typeface="Tahoma"/>
      <p:regular r:id="rId59"/>
      <p:bold r:id="rId60"/>
    </p:embeddedFont>
    <p:embeddedFont>
      <p:font typeface="Book Antiqua"/>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65" roundtripDataSignature="AMtx7mjpO9WM/5o41j92JdUmx53f6t9U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036716-2F9B-4763-9A60-479B235E78C7}">
  <a:tblStyle styleId="{90036716-2F9B-4763-9A60-479B235E78C7}" styleName="Table_0">
    <a:wholeTbl>
      <a:tcTxStyle b="off" i="off">
        <a:font>
          <a:latin typeface="Times New Roman"/>
          <a:ea typeface="Times New Roman"/>
          <a:cs typeface="Times New Roman"/>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Times New Roman"/>
          <a:ea typeface="Times New Roman"/>
          <a:cs typeface="Times New Roman"/>
        </a:font>
        <a:schemeClr val="lt1"/>
      </a:tcTxStyle>
      <a:tcStyle>
        <a:fill>
          <a:solidFill>
            <a:schemeClr val="accent1"/>
          </a:solidFill>
        </a:fill>
      </a:tcStyle>
    </a:lastCol>
    <a:firstCol>
      <a:tcTxStyle b="on" i="off">
        <a:font>
          <a:latin typeface="Times New Roman"/>
          <a:ea typeface="Times New Roman"/>
          <a:cs typeface="Times New Roman"/>
        </a:font>
        <a:schemeClr val="lt1"/>
      </a:tcTxStyle>
      <a:tcStyle>
        <a:fill>
          <a:solidFill>
            <a:schemeClr val="accent1"/>
          </a:solidFill>
        </a:fill>
      </a:tcStyle>
    </a:firstCol>
    <a:lastRow>
      <a:tcTxStyle b="on" i="off">
        <a:font>
          <a:latin typeface="Times New Roman"/>
          <a:ea typeface="Times New Roman"/>
          <a:cs typeface="Times New Roman"/>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imes New Roman"/>
          <a:ea typeface="Times New Roman"/>
          <a:cs typeface="Times New Roman"/>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BookAntiqua-bold.fntdata"/><Relationship Id="rId61" Type="http://schemas.openxmlformats.org/officeDocument/2006/relationships/font" Target="fonts/BookAntiqua-regular.fntdata"/><Relationship Id="rId20" Type="http://schemas.openxmlformats.org/officeDocument/2006/relationships/slide" Target="slides/slide13.xml"/><Relationship Id="rId64" Type="http://schemas.openxmlformats.org/officeDocument/2006/relationships/font" Target="fonts/BookAntiqua-boldItalic.fntdata"/><Relationship Id="rId63" Type="http://schemas.openxmlformats.org/officeDocument/2006/relationships/font" Target="fonts/BookAntiqua-italic.fntdata"/><Relationship Id="rId22" Type="http://schemas.openxmlformats.org/officeDocument/2006/relationships/slide" Target="slides/slide15.xml"/><Relationship Id="rId21" Type="http://schemas.openxmlformats.org/officeDocument/2006/relationships/slide" Target="slides/slide14.xml"/><Relationship Id="rId65" Type="http://customschemas.google.com/relationships/presentationmetadata" Target="meta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Tahoma-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font" Target="fonts/Tahoma-regular.fntdata"/><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2" name="Google Shape;12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9" name="Google Shape;28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Nhanh hơn vì giảm được 1 điều kiện so sánh</a:t>
            </a:r>
            <a:endParaRPr/>
          </a:p>
        </p:txBody>
      </p:sp>
      <p:sp>
        <p:nvSpPr>
          <p:cNvPr id="290" name="Google Shape;29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9" name="Google Shape;12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8" name="Google Shape;37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Trường hợp tốt nhất: x là phần tử chính giữa của mảng A</a:t>
            </a:r>
            <a:endParaRPr/>
          </a:p>
        </p:txBody>
      </p:sp>
      <p:sp>
        <p:nvSpPr>
          <p:cNvPr id="379" name="Google Shape;37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37" name="Google Shape;437;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6" name="Google Shape;446;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82" name="Google Shape;482;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91" name="Google Shape;491;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00" name="Google Shape;500;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09" name="Google Shape;509;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58" name="Google Shape;558;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99" name="Google Shape;599;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17" name="Google Shape;617;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5" name="Google Shape;625;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26" name="Google Shape;626;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4" name="Google Shape;634;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35" name="Google Shape;635;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44" name="Google Shape;644;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84" name="Google Shape;684;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93" name="Google Shape;693;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1" name="Google Shape;70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02" name="Google Shape;702;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1" name="Google Shape;761;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62" name="Google Shape;762;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9" name="Google Shape;17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Lưu ý: thuật toán tìm kiếm tuần tự không quan tâm mảng A có hay không có thứ tự (tăng dần hay giảm dần)</a:t>
            </a:r>
            <a:endParaRPr/>
          </a:p>
          <a:p>
            <a:pPr indent="0" lvl="0" marL="0" rtl="0" algn="l">
              <a:spcBef>
                <a:spcPts val="0"/>
              </a:spcBef>
              <a:spcAft>
                <a:spcPts val="0"/>
              </a:spcAft>
              <a:buNone/>
            </a:pPr>
            <a:r>
              <a:t/>
            </a:r>
            <a:endParaRPr/>
          </a:p>
        </p:txBody>
      </p:sp>
      <p:sp>
        <p:nvSpPr>
          <p:cNvPr id="180" name="Google Shape;18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6" name="Google Shape;20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7" name="Google Shape;20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E5B8B7"/>
        </a:solidFill>
      </p:bgPr>
    </p:bg>
    <p:spTree>
      <p:nvGrpSpPr>
        <p:cNvPr id="17" name="Shape 17"/>
        <p:cNvGrpSpPr/>
        <p:nvPr/>
      </p:nvGrpSpPr>
      <p:grpSpPr>
        <a:xfrm>
          <a:off x="0" y="0"/>
          <a:ext cx="0" cy="0"/>
          <a:chOff x="0" y="0"/>
          <a:chExt cx="0" cy="0"/>
        </a:xfrm>
      </p:grpSpPr>
      <p:sp>
        <p:nvSpPr>
          <p:cNvPr id="18" name="Google Shape;18;p55"/>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 name="Google Shape;19;p55"/>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0" name="Google Shape;20;p55"/>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1" name="Google Shape;21;p55"/>
          <p:cNvSpPr txBox="1"/>
          <p:nvPr>
            <p:ph type="ctrTitle"/>
          </p:nvPr>
        </p:nvSpPr>
        <p:spPr>
          <a:xfrm>
            <a:off x="2362200" y="34290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F91C8"/>
              </a:buClr>
              <a:buSzPts val="4000"/>
              <a:buFont typeface="Arial"/>
              <a:buNone/>
              <a:defRPr b="1" sz="4000" cap="none">
                <a:solidFill>
                  <a:srgbClr val="6F91C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020"/>
              <a:buNone/>
              <a:defRPr b="0" sz="1700">
                <a:solidFill>
                  <a:srgbClr val="FFFFFF"/>
                </a:solidFill>
                <a:latin typeface="Tahoma"/>
                <a:ea typeface="Tahoma"/>
                <a:cs typeface="Tahoma"/>
                <a:sym typeface="Tahoma"/>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55"/>
          <p:cNvSpPr txBox="1"/>
          <p:nvPr/>
        </p:nvSpPr>
        <p:spPr>
          <a:xfrm>
            <a:off x="1295400" y="1676400"/>
            <a:ext cx="74676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DF322D"/>
                </a:solidFill>
                <a:latin typeface="Verdana"/>
                <a:ea typeface="Verdana"/>
                <a:cs typeface="Verdana"/>
                <a:sym typeface="Verdana"/>
              </a:rPr>
              <a:t>Cấu trúc dữ liệu và giải thuật</a:t>
            </a:r>
            <a:endParaRPr b="1" i="0" sz="3200" u="none" cap="none" strike="noStrike">
              <a:solidFill>
                <a:srgbClr val="DF322D"/>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bg>
      <p:bgPr>
        <a:blipFill rotWithShape="1">
          <a:blip r:embed="rId2">
            <a:alphaModFix/>
          </a:blip>
          <a:tile algn="tl" flip="none" tx="0" sx="100000" ty="0" sy="100000"/>
        </a:blipFill>
      </p:bgPr>
    </p:bg>
    <p:spTree>
      <p:nvGrpSpPr>
        <p:cNvPr id="86" name="Shape 86"/>
        <p:cNvGrpSpPr/>
        <p:nvPr/>
      </p:nvGrpSpPr>
      <p:grpSpPr>
        <a:xfrm>
          <a:off x="0" y="0"/>
          <a:ext cx="0" cy="0"/>
          <a:chOff x="0" y="0"/>
          <a:chExt cx="0" cy="0"/>
        </a:xfrm>
      </p:grpSpPr>
      <p:sp>
        <p:nvSpPr>
          <p:cNvPr id="87" name="Google Shape;87;p63"/>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020"/>
              <a:buFont typeface="Arial"/>
              <a:buNone/>
              <a:defRPr sz="1700"/>
            </a:lvl1pPr>
            <a:lvl2pPr indent="-228600" lvl="1" marL="914400" algn="l">
              <a:spcBef>
                <a:spcPts val="550"/>
              </a:spcBef>
              <a:spcAft>
                <a:spcPts val="0"/>
              </a:spcAft>
              <a:buSzPts val="840"/>
              <a:buFont typeface="Times New Roman"/>
              <a:buNone/>
              <a:defRPr sz="1200"/>
            </a:lvl2pPr>
            <a:lvl3pPr indent="-228600" lvl="2" marL="1371600" algn="l">
              <a:spcBef>
                <a:spcPts val="500"/>
              </a:spcBef>
              <a:spcAft>
                <a:spcPts val="0"/>
              </a:spcAft>
              <a:buSzPts val="750"/>
              <a:buFont typeface="Arial"/>
              <a:buNone/>
              <a:defRPr sz="1000"/>
            </a:lvl3pPr>
            <a:lvl4pPr indent="-228600" lvl="3" marL="1828800" algn="l">
              <a:spcBef>
                <a:spcPts val="400"/>
              </a:spcBef>
              <a:spcAft>
                <a:spcPts val="0"/>
              </a:spcAft>
              <a:buSzPts val="675"/>
              <a:buFont typeface="Arial"/>
              <a:buNone/>
              <a:defRPr sz="900"/>
            </a:lvl4pPr>
            <a:lvl5pPr indent="-228600" lvl="4" marL="2286000" algn="l">
              <a:spcBef>
                <a:spcPts val="400"/>
              </a:spcBef>
              <a:spcAft>
                <a:spcPts val="0"/>
              </a:spcAft>
              <a:buSzPts val="585"/>
              <a:buFont typeface="Arial"/>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63"/>
          <p:cNvSpPr/>
          <p:nvPr/>
        </p:nvSpPr>
        <p:spPr>
          <a:xfrm>
            <a:off x="-9144" y="4572000"/>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9" name="Google Shape;89;p63"/>
          <p:cNvSpPr/>
          <p:nvPr/>
        </p:nvSpPr>
        <p:spPr>
          <a:xfrm>
            <a:off x="-9144" y="4663440"/>
            <a:ext cx="146304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0" name="Google Shape;90;p63"/>
          <p:cNvSpPr/>
          <p:nvPr/>
        </p:nvSpPr>
        <p:spPr>
          <a:xfrm>
            <a:off x="1545336" y="4654296"/>
            <a:ext cx="75986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1" name="Google Shape;91;p63"/>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Arial"/>
              <a:buNone/>
              <a:defRPr b="1"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63"/>
          <p:cNvSpPr/>
          <p:nvPr/>
        </p:nvSpPr>
        <p:spPr>
          <a:xfrm>
            <a:off x="1447800" y="0"/>
            <a:ext cx="100584"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3" name="Google Shape;93;p63"/>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3"/>
          <p:cNvSpPr txBox="1"/>
          <p:nvPr>
            <p:ph idx="12" type="sldNum"/>
          </p:nvPr>
        </p:nvSpPr>
        <p:spPr>
          <a:xfrm>
            <a:off x="0" y="4667249"/>
            <a:ext cx="1447800" cy="663578"/>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imes New Roman"/>
                <a:ea typeface="Times New Roman"/>
                <a:cs typeface="Times New Roman"/>
                <a:sym typeface="Times New Roman"/>
              </a:defRPr>
            </a:lvl1pPr>
            <a:lvl2pPr indent="0" lvl="1" marL="0" algn="ctr">
              <a:spcBef>
                <a:spcPts val="0"/>
              </a:spcBef>
              <a:buNone/>
              <a:defRPr b="1" sz="2800">
                <a:solidFill>
                  <a:srgbClr val="FFFFFF"/>
                </a:solidFill>
                <a:latin typeface="Times New Roman"/>
                <a:ea typeface="Times New Roman"/>
                <a:cs typeface="Times New Roman"/>
                <a:sym typeface="Times New Roman"/>
              </a:defRPr>
            </a:lvl2pPr>
            <a:lvl3pPr indent="0" lvl="2" marL="0" algn="ctr">
              <a:spcBef>
                <a:spcPts val="0"/>
              </a:spcBef>
              <a:buNone/>
              <a:defRPr b="1" sz="2800">
                <a:solidFill>
                  <a:srgbClr val="FFFFFF"/>
                </a:solidFill>
                <a:latin typeface="Times New Roman"/>
                <a:ea typeface="Times New Roman"/>
                <a:cs typeface="Times New Roman"/>
                <a:sym typeface="Times New Roman"/>
              </a:defRPr>
            </a:lvl3pPr>
            <a:lvl4pPr indent="0" lvl="3" marL="0" algn="ctr">
              <a:spcBef>
                <a:spcPts val="0"/>
              </a:spcBef>
              <a:buNone/>
              <a:defRPr b="1" sz="2800">
                <a:solidFill>
                  <a:srgbClr val="FFFFFF"/>
                </a:solidFill>
                <a:latin typeface="Times New Roman"/>
                <a:ea typeface="Times New Roman"/>
                <a:cs typeface="Times New Roman"/>
                <a:sym typeface="Times New Roman"/>
              </a:defRPr>
            </a:lvl4pPr>
            <a:lvl5pPr indent="0" lvl="4" marL="0" algn="ctr">
              <a:spcBef>
                <a:spcPts val="0"/>
              </a:spcBef>
              <a:buNone/>
              <a:defRPr b="1" sz="2800">
                <a:solidFill>
                  <a:srgbClr val="FFFFFF"/>
                </a:solidFill>
                <a:latin typeface="Times New Roman"/>
                <a:ea typeface="Times New Roman"/>
                <a:cs typeface="Times New Roman"/>
                <a:sym typeface="Times New Roman"/>
              </a:defRPr>
            </a:lvl5pPr>
            <a:lvl6pPr indent="0" lvl="5" marL="0" algn="ctr">
              <a:spcBef>
                <a:spcPts val="0"/>
              </a:spcBef>
              <a:buNone/>
              <a:defRPr b="1" sz="2800">
                <a:solidFill>
                  <a:srgbClr val="FFFFFF"/>
                </a:solidFill>
                <a:latin typeface="Times New Roman"/>
                <a:ea typeface="Times New Roman"/>
                <a:cs typeface="Times New Roman"/>
                <a:sym typeface="Times New Roman"/>
              </a:defRPr>
            </a:lvl6pPr>
            <a:lvl7pPr indent="0" lvl="6" marL="0" algn="ctr">
              <a:spcBef>
                <a:spcPts val="0"/>
              </a:spcBef>
              <a:buNone/>
              <a:defRPr b="1" sz="2800">
                <a:solidFill>
                  <a:srgbClr val="FFFFFF"/>
                </a:solidFill>
                <a:latin typeface="Times New Roman"/>
                <a:ea typeface="Times New Roman"/>
                <a:cs typeface="Times New Roman"/>
                <a:sym typeface="Times New Roman"/>
              </a:defRPr>
            </a:lvl7pPr>
            <a:lvl8pPr indent="0" lvl="7" marL="0" algn="ctr">
              <a:spcBef>
                <a:spcPts val="0"/>
              </a:spcBef>
              <a:buNone/>
              <a:defRPr b="1" sz="2800">
                <a:solidFill>
                  <a:srgbClr val="FFFFFF"/>
                </a:solidFill>
                <a:latin typeface="Times New Roman"/>
                <a:ea typeface="Times New Roman"/>
                <a:cs typeface="Times New Roman"/>
                <a:sym typeface="Times New Roman"/>
              </a:defRPr>
            </a:lvl8pPr>
            <a:lvl9pPr indent="0" lvl="8" marL="0" algn="ctr">
              <a:spcBef>
                <a:spcPts val="0"/>
              </a:spcBef>
              <a:buNone/>
              <a:defRPr b="1" sz="2800">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
        <p:nvSpPr>
          <p:cNvPr id="95" name="Google Shape;95;p63"/>
          <p:cNvSpPr txBox="1"/>
          <p:nvPr>
            <p:ph idx="11" type="ftr"/>
          </p:nvPr>
        </p:nvSpPr>
        <p:spPr>
          <a:xfrm>
            <a:off x="1600200" y="6248206"/>
            <a:ext cx="4572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Computer_data_180_144.jpg" id="96" name="Google Shape;96;p63"/>
          <p:cNvPicPr preferRelativeResize="0"/>
          <p:nvPr/>
        </p:nvPicPr>
        <p:blipFill rotWithShape="1">
          <a:blip r:embed="rId3">
            <a:alphaModFix/>
          </a:blip>
          <a:srcRect b="0" l="0" r="0" t="0"/>
          <a:stretch/>
        </p:blipFill>
        <p:spPr>
          <a:xfrm>
            <a:off x="1600200" y="0"/>
            <a:ext cx="7543800" cy="440054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6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BDD1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64"/>
          <p:cNvSpPr txBox="1"/>
          <p:nvPr>
            <p:ph idx="1" type="body"/>
          </p:nvPr>
        </p:nvSpPr>
        <p:spPr>
          <a:xfrm rot="5400000">
            <a:off x="2426208" y="-213360"/>
            <a:ext cx="4526280" cy="8153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0" name="Google Shape;100;p6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6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6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103" name="Shape 103"/>
        <p:cNvGrpSpPr/>
        <p:nvPr/>
      </p:nvGrpSpPr>
      <p:grpSpPr>
        <a:xfrm>
          <a:off x="0" y="0"/>
          <a:ext cx="0" cy="0"/>
          <a:chOff x="0" y="0"/>
          <a:chExt cx="0" cy="0"/>
        </a:xfrm>
      </p:grpSpPr>
      <p:sp>
        <p:nvSpPr>
          <p:cNvPr id="104" name="Google Shape;104;p65"/>
          <p:cNvSpPr txBox="1"/>
          <p:nvPr>
            <p:ph type="title"/>
          </p:nvPr>
        </p:nvSpPr>
        <p:spPr>
          <a:xfrm rot="5400000">
            <a:off x="4823619" y="2339181"/>
            <a:ext cx="551656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BDD1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65"/>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65"/>
          <p:cNvSpPr txBox="1"/>
          <p:nvPr>
            <p:ph idx="10" type="dt"/>
          </p:nvPr>
        </p:nvSpPr>
        <p:spPr>
          <a:xfrm>
            <a:off x="6553200" y="6248402"/>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65"/>
          <p:cNvSpPr txBox="1"/>
          <p:nvPr>
            <p:ph idx="11" type="ftr"/>
          </p:nvPr>
        </p:nvSpPr>
        <p:spPr>
          <a:xfrm>
            <a:off x="457201" y="6248207"/>
            <a:ext cx="55734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65"/>
          <p:cNvSpPr/>
          <p:nvPr/>
        </p:nvSpPr>
        <p:spPr>
          <a:xfrm>
            <a:off x="6096318" y="0"/>
            <a:ext cx="32004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9" name="Google Shape;109;p65"/>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0" name="Google Shape;110;p65"/>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1" name="Google Shape;111;p65"/>
          <p:cNvSpPr txBox="1"/>
          <p:nvPr>
            <p:ph idx="12" type="sldNum"/>
          </p:nvPr>
        </p:nvSpPr>
        <p:spPr>
          <a:xfrm rot="5400000">
            <a:off x="5989638" y="14446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12" name="Shape 112"/>
        <p:cNvGrpSpPr/>
        <p:nvPr/>
      </p:nvGrpSpPr>
      <p:grpSpPr>
        <a:xfrm>
          <a:off x="0" y="0"/>
          <a:ext cx="0" cy="0"/>
          <a:chOff x="0" y="0"/>
          <a:chExt cx="0" cy="0"/>
        </a:xfrm>
      </p:grpSpPr>
      <p:sp>
        <p:nvSpPr>
          <p:cNvPr id="113" name="Google Shape;113;p66"/>
          <p:cNvSpPr txBox="1"/>
          <p:nvPr>
            <p:ph type="title"/>
          </p:nvPr>
        </p:nvSpPr>
        <p:spPr>
          <a:xfrm>
            <a:off x="0" y="0"/>
            <a:ext cx="6477000" cy="914400"/>
          </a:xfrm>
          <a:prstGeom prst="rect">
            <a:avLst/>
          </a:prstGeom>
          <a:solidFill>
            <a:schemeClr val="accent1"/>
          </a:solidFill>
          <a:ln cap="flat" cmpd="sng" w="10000">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lvl1pPr lvl="0" algn="l">
              <a:spcBef>
                <a:spcPts val="0"/>
              </a:spcBef>
              <a:spcAft>
                <a:spcPts val="0"/>
              </a:spcAft>
              <a:buClr>
                <a:srgbClr val="FFFFFF"/>
              </a:buClr>
              <a:buSzPts val="3200"/>
              <a:buFont typeface="Tahoma"/>
              <a:buNone/>
              <a:defRPr b="0" sz="3200" cap="none">
                <a:solidFill>
                  <a:srgbClr val="FFFFFF"/>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66"/>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rmAutofit/>
          </a:bodyPr>
          <a:lstStyle>
            <a:lvl1pPr indent="-335280" lvl="0" marL="457200" algn="l">
              <a:spcBef>
                <a:spcPts val="700"/>
              </a:spcBef>
              <a:spcAft>
                <a:spcPts val="0"/>
              </a:spcAft>
              <a:buSzPts val="1680"/>
              <a:buChar char="◻"/>
              <a:defRPr>
                <a:latin typeface="Arial"/>
                <a:ea typeface="Arial"/>
                <a:cs typeface="Arial"/>
                <a:sym typeface="Arial"/>
              </a:defRPr>
            </a:lvl1pPr>
            <a:lvl2pPr indent="-344169" lvl="1" marL="914400" algn="l">
              <a:spcBef>
                <a:spcPts val="550"/>
              </a:spcBef>
              <a:spcAft>
                <a:spcPts val="0"/>
              </a:spcAft>
              <a:buSzPts val="1820"/>
              <a:buChar char="🞑"/>
              <a:defRPr>
                <a:latin typeface="Arial"/>
                <a:ea typeface="Arial"/>
                <a:cs typeface="Arial"/>
                <a:sym typeface="Arial"/>
              </a:defRPr>
            </a:lvl2pPr>
            <a:lvl3pPr indent="-338137" lvl="2" marL="1371600" algn="l">
              <a:spcBef>
                <a:spcPts val="500"/>
              </a:spcBef>
              <a:spcAft>
                <a:spcPts val="0"/>
              </a:spcAft>
              <a:buSzPts val="1725"/>
              <a:buChar char="■"/>
              <a:defRPr>
                <a:latin typeface="Arial"/>
                <a:ea typeface="Arial"/>
                <a:cs typeface="Arial"/>
                <a:sym typeface="Arial"/>
              </a:defRPr>
            </a:lvl3pPr>
            <a:lvl4pPr indent="-323850" lvl="3" marL="1828800" algn="l">
              <a:spcBef>
                <a:spcPts val="400"/>
              </a:spcBef>
              <a:spcAft>
                <a:spcPts val="0"/>
              </a:spcAft>
              <a:buSzPts val="1500"/>
              <a:buChar char="■"/>
              <a:defRPr>
                <a:latin typeface="Arial"/>
                <a:ea typeface="Arial"/>
                <a:cs typeface="Arial"/>
                <a:sym typeface="Arial"/>
              </a:defRPr>
            </a:lvl4pPr>
            <a:lvl5pPr indent="-311150" lvl="4" marL="2286000" algn="l">
              <a:spcBef>
                <a:spcPts val="400"/>
              </a:spcBef>
              <a:spcAft>
                <a:spcPts val="0"/>
              </a:spcAft>
              <a:buSzPts val="1300"/>
              <a:buChar char="■"/>
              <a:defRPr>
                <a:latin typeface="Arial"/>
                <a:ea typeface="Arial"/>
                <a:cs typeface="Arial"/>
                <a:sym typeface="Aria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5" name="Google Shape;115;p66"/>
          <p:cNvSpPr txBox="1"/>
          <p:nvPr>
            <p:ph idx="10" type="dt"/>
          </p:nvPr>
        </p:nvSpPr>
        <p:spPr>
          <a:xfrm>
            <a:off x="0" y="6629400"/>
            <a:ext cx="1371600" cy="228600"/>
          </a:xfrm>
          <a:prstGeom prst="rect">
            <a:avLst/>
          </a:prstGeom>
          <a:solidFill>
            <a:schemeClr val="accent1"/>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66"/>
          <p:cNvSpPr txBox="1"/>
          <p:nvPr>
            <p:ph idx="11" type="ftr"/>
          </p:nvPr>
        </p:nvSpPr>
        <p:spPr>
          <a:xfrm>
            <a:off x="1371600" y="6629400"/>
            <a:ext cx="7086600" cy="228600"/>
          </a:xfrm>
          <a:prstGeom prst="rect">
            <a:avLst/>
          </a:prstGeom>
          <a:solidFill>
            <a:schemeClr val="accent1"/>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66"/>
          <p:cNvSpPr txBox="1"/>
          <p:nvPr>
            <p:ph idx="12" type="sldNum"/>
          </p:nvPr>
        </p:nvSpPr>
        <p:spPr>
          <a:xfrm>
            <a:off x="8458200" y="6629400"/>
            <a:ext cx="685800" cy="228600"/>
          </a:xfrm>
          <a:prstGeom prst="rect">
            <a:avLst/>
          </a:prstGeom>
          <a:solidFill>
            <a:schemeClr val="accent1"/>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rmAutofit/>
          </a:bodyPr>
          <a:lstStyle>
            <a:lvl1pPr indent="0" lvl="0" marL="0" marR="0" algn="ctr">
              <a:spcBef>
                <a:spcPts val="0"/>
              </a:spcBef>
              <a:buNone/>
              <a:defRPr b="1" sz="1400">
                <a:solidFill>
                  <a:schemeClr val="lt1"/>
                </a:solidFill>
                <a:latin typeface="Tahoma"/>
                <a:ea typeface="Tahoma"/>
                <a:cs typeface="Tahoma"/>
                <a:sym typeface="Tahoma"/>
              </a:defRPr>
            </a:lvl1pPr>
            <a:lvl2pPr indent="0" lvl="1" marL="0" marR="0" algn="ctr">
              <a:spcBef>
                <a:spcPts val="0"/>
              </a:spcBef>
              <a:buNone/>
              <a:defRPr b="1" sz="1400">
                <a:solidFill>
                  <a:schemeClr val="lt1"/>
                </a:solidFill>
                <a:latin typeface="Tahoma"/>
                <a:ea typeface="Tahoma"/>
                <a:cs typeface="Tahoma"/>
                <a:sym typeface="Tahoma"/>
              </a:defRPr>
            </a:lvl2pPr>
            <a:lvl3pPr indent="0" lvl="2" marL="0" marR="0" algn="ctr">
              <a:spcBef>
                <a:spcPts val="0"/>
              </a:spcBef>
              <a:buNone/>
              <a:defRPr b="1" sz="1400">
                <a:solidFill>
                  <a:schemeClr val="lt1"/>
                </a:solidFill>
                <a:latin typeface="Tahoma"/>
                <a:ea typeface="Tahoma"/>
                <a:cs typeface="Tahoma"/>
                <a:sym typeface="Tahoma"/>
              </a:defRPr>
            </a:lvl3pPr>
            <a:lvl4pPr indent="0" lvl="3" marL="0" marR="0" algn="ctr">
              <a:spcBef>
                <a:spcPts val="0"/>
              </a:spcBef>
              <a:buNone/>
              <a:defRPr b="1" sz="1400">
                <a:solidFill>
                  <a:schemeClr val="lt1"/>
                </a:solidFill>
                <a:latin typeface="Tahoma"/>
                <a:ea typeface="Tahoma"/>
                <a:cs typeface="Tahoma"/>
                <a:sym typeface="Tahoma"/>
              </a:defRPr>
            </a:lvl4pPr>
            <a:lvl5pPr indent="0" lvl="4" marL="0" marR="0" algn="ctr">
              <a:spcBef>
                <a:spcPts val="0"/>
              </a:spcBef>
              <a:buNone/>
              <a:defRPr b="1" sz="1400">
                <a:solidFill>
                  <a:schemeClr val="lt1"/>
                </a:solidFill>
                <a:latin typeface="Tahoma"/>
                <a:ea typeface="Tahoma"/>
                <a:cs typeface="Tahoma"/>
                <a:sym typeface="Tahoma"/>
              </a:defRPr>
            </a:lvl5pPr>
            <a:lvl6pPr indent="0" lvl="5" marL="0" marR="0" algn="ctr">
              <a:spcBef>
                <a:spcPts val="0"/>
              </a:spcBef>
              <a:buNone/>
              <a:defRPr b="1" sz="1400">
                <a:solidFill>
                  <a:schemeClr val="lt1"/>
                </a:solidFill>
                <a:latin typeface="Tahoma"/>
                <a:ea typeface="Tahoma"/>
                <a:cs typeface="Tahoma"/>
                <a:sym typeface="Tahoma"/>
              </a:defRPr>
            </a:lvl6pPr>
            <a:lvl7pPr indent="0" lvl="6" marL="0" marR="0" algn="ctr">
              <a:spcBef>
                <a:spcPts val="0"/>
              </a:spcBef>
              <a:buNone/>
              <a:defRPr b="1" sz="1400">
                <a:solidFill>
                  <a:schemeClr val="lt1"/>
                </a:solidFill>
                <a:latin typeface="Tahoma"/>
                <a:ea typeface="Tahoma"/>
                <a:cs typeface="Tahoma"/>
                <a:sym typeface="Tahoma"/>
              </a:defRPr>
            </a:lvl7pPr>
            <a:lvl8pPr indent="0" lvl="7" marL="0" marR="0" algn="ctr">
              <a:spcBef>
                <a:spcPts val="0"/>
              </a:spcBef>
              <a:buNone/>
              <a:defRPr b="1" sz="1400">
                <a:solidFill>
                  <a:schemeClr val="lt1"/>
                </a:solidFill>
                <a:latin typeface="Tahoma"/>
                <a:ea typeface="Tahoma"/>
                <a:cs typeface="Tahoma"/>
                <a:sym typeface="Tahoma"/>
              </a:defRPr>
            </a:lvl8pPr>
            <a:lvl9pPr indent="0" lvl="8" marL="0" marR="0" algn="ctr">
              <a:spcBef>
                <a:spcPts val="0"/>
              </a:spcBef>
              <a:buNone/>
              <a:defRPr b="1" sz="1400">
                <a:solidFill>
                  <a:schemeClr val="lt1"/>
                </a:solidFill>
                <a:latin typeface="Tahoma"/>
                <a:ea typeface="Tahoma"/>
                <a:cs typeface="Tahoma"/>
                <a:sym typeface="Tahoma"/>
              </a:defRPr>
            </a:lvl9pPr>
          </a:lstStyle>
          <a:p>
            <a:pPr indent="0" lvl="0" marL="0" rtl="0" algn="ctr">
              <a:spcBef>
                <a:spcPts val="0"/>
              </a:spcBef>
              <a:spcAft>
                <a:spcPts val="0"/>
              </a:spcAft>
              <a:buNone/>
            </a:pPr>
            <a:fld id="{00000000-1234-1234-1234-123412341234}" type="slidenum">
              <a:rPr lang="en-US"/>
              <a:t>‹#›</a:t>
            </a:fld>
            <a:endParaRPr/>
          </a:p>
        </p:txBody>
      </p:sp>
      <p:sp>
        <p:nvSpPr>
          <p:cNvPr id="118" name="Google Shape;118;p66"/>
          <p:cNvSpPr txBox="1"/>
          <p:nvPr>
            <p:ph idx="2" type="body"/>
          </p:nvPr>
        </p:nvSpPr>
        <p:spPr>
          <a:xfrm>
            <a:off x="6477000" y="0"/>
            <a:ext cx="2667000" cy="914400"/>
          </a:xfrm>
          <a:prstGeom prst="rect">
            <a:avLst/>
          </a:prstGeom>
          <a:solidFill>
            <a:schemeClr val="dk2"/>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lvl1pPr indent="-281940" lvl="0" marL="457200" algn="l">
              <a:spcBef>
                <a:spcPts val="700"/>
              </a:spcBef>
              <a:spcAft>
                <a:spcPts val="0"/>
              </a:spcAft>
              <a:buSzPts val="840"/>
              <a:buChar char="◻"/>
              <a:defRPr sz="1400">
                <a:solidFill>
                  <a:srgbClr val="A5A5A5"/>
                </a:solidFill>
                <a:latin typeface="Tahoma"/>
                <a:ea typeface="Tahoma"/>
                <a:cs typeface="Tahoma"/>
                <a:sym typeface="Tahoma"/>
              </a:defRPr>
            </a:lvl1pPr>
            <a:lvl2pPr indent="-281940" lvl="1" marL="914400" algn="l">
              <a:spcBef>
                <a:spcPts val="550"/>
              </a:spcBef>
              <a:spcAft>
                <a:spcPts val="0"/>
              </a:spcAft>
              <a:buSzPts val="840"/>
              <a:buChar char="🞑"/>
              <a:defRPr sz="1200">
                <a:solidFill>
                  <a:srgbClr val="A5A5A5"/>
                </a:solidFill>
                <a:latin typeface="Tahoma"/>
                <a:ea typeface="Tahoma"/>
                <a:cs typeface="Tahoma"/>
                <a:sym typeface="Tahoma"/>
              </a:defRPr>
            </a:lvl2pPr>
            <a:lvl3pPr indent="-280987" lvl="2" marL="1371600" algn="l">
              <a:spcBef>
                <a:spcPts val="500"/>
              </a:spcBef>
              <a:spcAft>
                <a:spcPts val="0"/>
              </a:spcAft>
              <a:buSzPts val="825"/>
              <a:buChar char="■"/>
              <a:defRPr sz="1100">
                <a:solidFill>
                  <a:srgbClr val="A5A5A5"/>
                </a:solidFill>
                <a:latin typeface="Tahoma"/>
                <a:ea typeface="Tahoma"/>
                <a:cs typeface="Tahoma"/>
                <a:sym typeface="Tahoma"/>
              </a:defRPr>
            </a:lvl3pPr>
            <a:lvl4pPr indent="-278606" lvl="3" marL="1828800" algn="l">
              <a:spcBef>
                <a:spcPts val="400"/>
              </a:spcBef>
              <a:spcAft>
                <a:spcPts val="0"/>
              </a:spcAft>
              <a:buSzPts val="788"/>
              <a:buChar char="■"/>
              <a:defRPr sz="1050">
                <a:solidFill>
                  <a:srgbClr val="A5A5A5"/>
                </a:solidFill>
                <a:latin typeface="Tahoma"/>
                <a:ea typeface="Tahoma"/>
                <a:cs typeface="Tahoma"/>
                <a:sym typeface="Tahoma"/>
              </a:defRPr>
            </a:lvl4pPr>
            <a:lvl5pPr indent="-271938" lvl="4" marL="2286000" algn="l">
              <a:spcBef>
                <a:spcPts val="400"/>
              </a:spcBef>
              <a:spcAft>
                <a:spcPts val="0"/>
              </a:spcAft>
              <a:buSzPts val="683"/>
              <a:buChar char="■"/>
              <a:defRPr sz="1050">
                <a:solidFill>
                  <a:srgbClr val="A5A5A5"/>
                </a:solidFill>
                <a:latin typeface="Tahoma"/>
                <a:ea typeface="Tahoma"/>
                <a:cs typeface="Tahoma"/>
                <a:sym typeface="Tahoma"/>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5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BDD1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400">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imes New Roman"/>
                <a:ea typeface="Times New Roman"/>
                <a:cs typeface="Times New Roman"/>
                <a:sym typeface="Times New Roman"/>
              </a:defRPr>
            </a:lvl1pPr>
            <a:lvl2pPr indent="0" lvl="1" marL="0" algn="ctr">
              <a:spcBef>
                <a:spcPts val="0"/>
              </a:spcBef>
              <a:buNone/>
              <a:defRPr b="1" i="0" sz="1400" u="none" cap="none" strike="noStrike">
                <a:solidFill>
                  <a:srgbClr val="FFFFFF"/>
                </a:solidFill>
                <a:latin typeface="Times New Roman"/>
                <a:ea typeface="Times New Roman"/>
                <a:cs typeface="Times New Roman"/>
                <a:sym typeface="Times New Roman"/>
              </a:defRPr>
            </a:lvl2pPr>
            <a:lvl3pPr indent="0" lvl="2" marL="0" algn="ctr">
              <a:spcBef>
                <a:spcPts val="0"/>
              </a:spcBef>
              <a:buNone/>
              <a:defRPr b="1" i="0" sz="1400" u="none" cap="none" strike="noStrike">
                <a:solidFill>
                  <a:srgbClr val="FFFFFF"/>
                </a:solidFill>
                <a:latin typeface="Times New Roman"/>
                <a:ea typeface="Times New Roman"/>
                <a:cs typeface="Times New Roman"/>
                <a:sym typeface="Times New Roman"/>
              </a:defRPr>
            </a:lvl3pPr>
            <a:lvl4pPr indent="0" lvl="3" marL="0" algn="ctr">
              <a:spcBef>
                <a:spcPts val="0"/>
              </a:spcBef>
              <a:buNone/>
              <a:defRPr b="1" i="0" sz="1400" u="none" cap="none" strike="noStrike">
                <a:solidFill>
                  <a:srgbClr val="FFFFFF"/>
                </a:solidFill>
                <a:latin typeface="Times New Roman"/>
                <a:ea typeface="Times New Roman"/>
                <a:cs typeface="Times New Roman"/>
                <a:sym typeface="Times New Roman"/>
              </a:defRPr>
            </a:lvl4pPr>
            <a:lvl5pPr indent="0" lvl="4" marL="0" algn="ctr">
              <a:spcBef>
                <a:spcPts val="0"/>
              </a:spcBef>
              <a:buNone/>
              <a:defRPr b="1" i="0" sz="1400" u="none" cap="none" strike="noStrike">
                <a:solidFill>
                  <a:srgbClr val="FFFFFF"/>
                </a:solidFill>
                <a:latin typeface="Times New Roman"/>
                <a:ea typeface="Times New Roman"/>
                <a:cs typeface="Times New Roman"/>
                <a:sym typeface="Times New Roman"/>
              </a:defRPr>
            </a:lvl5pPr>
            <a:lvl6pPr indent="0" lvl="5" marL="0" algn="ctr">
              <a:spcBef>
                <a:spcPts val="0"/>
              </a:spcBef>
              <a:buNone/>
              <a:defRPr b="1" i="0" sz="1400" u="none" cap="none" strike="noStrike">
                <a:solidFill>
                  <a:srgbClr val="FFFFFF"/>
                </a:solidFill>
                <a:latin typeface="Times New Roman"/>
                <a:ea typeface="Times New Roman"/>
                <a:cs typeface="Times New Roman"/>
                <a:sym typeface="Times New Roman"/>
              </a:defRPr>
            </a:lvl6pPr>
            <a:lvl7pPr indent="0" lvl="6" marL="0" algn="ctr">
              <a:spcBef>
                <a:spcPts val="0"/>
              </a:spcBef>
              <a:buNone/>
              <a:defRPr b="1" i="0" sz="1400" u="none" cap="none" strike="noStrike">
                <a:solidFill>
                  <a:srgbClr val="FFFFFF"/>
                </a:solidFill>
                <a:latin typeface="Times New Roman"/>
                <a:ea typeface="Times New Roman"/>
                <a:cs typeface="Times New Roman"/>
                <a:sym typeface="Times New Roman"/>
              </a:defRPr>
            </a:lvl7pPr>
            <a:lvl8pPr indent="0" lvl="7" marL="0" algn="ctr">
              <a:spcBef>
                <a:spcPts val="0"/>
              </a:spcBef>
              <a:buNone/>
              <a:defRPr b="1" i="0" sz="1400" u="none" cap="none" strike="noStrike">
                <a:solidFill>
                  <a:srgbClr val="FFFFFF"/>
                </a:solidFill>
                <a:latin typeface="Times New Roman"/>
                <a:ea typeface="Times New Roman"/>
                <a:cs typeface="Times New Roman"/>
                <a:sym typeface="Times New Roman"/>
              </a:defRPr>
            </a:lvl8pPr>
            <a:lvl9pPr indent="0" lvl="8" marL="0" algn="ctr">
              <a:spcBef>
                <a:spcPts val="0"/>
              </a:spcBef>
              <a:buNone/>
              <a:defRPr b="1" i="0" sz="1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
        <p:nvSpPr>
          <p:cNvPr id="37" name="Google Shape;37;p5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lvl1pPr indent="-335280" lvl="0" marL="457200" algn="l">
              <a:spcBef>
                <a:spcPts val="700"/>
              </a:spcBef>
              <a:spcAft>
                <a:spcPts val="0"/>
              </a:spcAft>
              <a:buSzPts val="1680"/>
              <a:buFont typeface="Noto Sans Symbols"/>
              <a:buChar char="◉"/>
              <a:defRPr>
                <a:latin typeface="Arial"/>
                <a:ea typeface="Arial"/>
                <a:cs typeface="Arial"/>
                <a:sym typeface="Arial"/>
              </a:defRPr>
            </a:lvl1pPr>
            <a:lvl2pPr indent="-344169" lvl="1" marL="914400" algn="l">
              <a:spcBef>
                <a:spcPts val="550"/>
              </a:spcBef>
              <a:spcAft>
                <a:spcPts val="0"/>
              </a:spcAft>
              <a:buSzPts val="1820"/>
              <a:buChar char="🞑"/>
              <a:defRPr sz="2600">
                <a:latin typeface="Times New Roman"/>
                <a:ea typeface="Times New Roman"/>
                <a:cs typeface="Times New Roman"/>
                <a:sym typeface="Times New Roman"/>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5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39" name="Shape 39"/>
        <p:cNvGrpSpPr/>
        <p:nvPr/>
      </p:nvGrpSpPr>
      <p:grpSpPr>
        <a:xfrm>
          <a:off x="0" y="0"/>
          <a:ext cx="0" cy="0"/>
          <a:chOff x="0" y="0"/>
          <a:chExt cx="0" cy="0"/>
        </a:xfrm>
      </p:grpSpPr>
      <p:sp>
        <p:nvSpPr>
          <p:cNvPr id="40" name="Google Shape;40;p57"/>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440"/>
              <a:buNone/>
              <a:defRPr sz="2400">
                <a:solidFill>
                  <a:schemeClr val="dk2"/>
                </a:solidFill>
                <a:latin typeface="Arial"/>
                <a:ea typeface="Arial"/>
                <a:cs typeface="Arial"/>
                <a:sym typeface="Aria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57"/>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2" name="Google Shape;42;p57"/>
          <p:cNvSpPr/>
          <p:nvPr/>
        </p:nvSpPr>
        <p:spPr>
          <a:xfrm>
            <a:off x="0" y="1219200"/>
            <a:ext cx="1295400" cy="1371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3" name="Google Shape;43;p57"/>
          <p:cNvSpPr/>
          <p:nvPr/>
        </p:nvSpPr>
        <p:spPr>
          <a:xfrm>
            <a:off x="1371600" y="1219200"/>
            <a:ext cx="7772400" cy="1371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4" name="Google Shape;44;p57"/>
          <p:cNvSpPr txBox="1"/>
          <p:nvPr>
            <p:ph type="title"/>
          </p:nvPr>
        </p:nvSpPr>
        <p:spPr>
          <a:xfrm>
            <a:off x="1371600" y="1219200"/>
            <a:ext cx="76200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C7876"/>
              </a:buClr>
              <a:buSzPts val="4000"/>
              <a:buFont typeface="Verdana"/>
              <a:buNone/>
              <a:defRPr b="1" sz="4000" cap="none">
                <a:solidFill>
                  <a:srgbClr val="FC7876"/>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E5B8B7"/>
        </a:solidFill>
      </p:bgPr>
    </p:bg>
    <p:spTree>
      <p:nvGrpSpPr>
        <p:cNvPr id="47" name="Shape 47"/>
        <p:cNvGrpSpPr/>
        <p:nvPr/>
      </p:nvGrpSpPr>
      <p:grpSpPr>
        <a:xfrm>
          <a:off x="0" y="0"/>
          <a:ext cx="0" cy="0"/>
          <a:chOff x="0" y="0"/>
          <a:chExt cx="0" cy="0"/>
        </a:xfrm>
      </p:grpSpPr>
      <p:sp>
        <p:nvSpPr>
          <p:cNvPr id="48" name="Google Shape;48;p54"/>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9" name="Google Shape;49;p54"/>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0" name="Google Shape;50;p54"/>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1" name="Google Shape;51;p54"/>
          <p:cNvSpPr txBox="1"/>
          <p:nvPr>
            <p:ph type="ctrTitle"/>
          </p:nvPr>
        </p:nvSpPr>
        <p:spPr>
          <a:xfrm>
            <a:off x="2362200" y="34290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F91C8"/>
              </a:buClr>
              <a:buSzPts val="4000"/>
              <a:buFont typeface="Arial"/>
              <a:buNone/>
              <a:defRPr b="1" sz="4000" cap="none">
                <a:solidFill>
                  <a:srgbClr val="6F91C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4"/>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020"/>
              <a:buNone/>
              <a:defRPr b="0" sz="1700">
                <a:solidFill>
                  <a:srgbClr val="FFFFFF"/>
                </a:solidFill>
                <a:latin typeface="Tahoma"/>
                <a:ea typeface="Tahoma"/>
                <a:cs typeface="Tahoma"/>
                <a:sym typeface="Tahoma"/>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53" name="Google Shape;53;p54"/>
          <p:cNvSpPr txBox="1"/>
          <p:nvPr/>
        </p:nvSpPr>
        <p:spPr>
          <a:xfrm>
            <a:off x="1295400" y="1676400"/>
            <a:ext cx="74676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cap="none">
                <a:solidFill>
                  <a:srgbClr val="DF322D"/>
                </a:solidFill>
                <a:latin typeface="Verdana"/>
                <a:ea typeface="Verdana"/>
                <a:cs typeface="Verdana"/>
                <a:sym typeface="Verdana"/>
              </a:rPr>
              <a:t>Cấu</a:t>
            </a:r>
            <a:r>
              <a:rPr b="1" lang="en-US" sz="3200" cap="none">
                <a:solidFill>
                  <a:srgbClr val="DF322D"/>
                </a:solidFill>
                <a:latin typeface="Verdana"/>
                <a:ea typeface="Verdana"/>
                <a:cs typeface="Verdana"/>
                <a:sym typeface="Verdana"/>
              </a:rPr>
              <a:t> trúc dữ liệu và giải thuật</a:t>
            </a:r>
            <a:endParaRPr b="1" sz="3200" cap="none">
              <a:solidFill>
                <a:srgbClr val="DF322D"/>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5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BDD1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8"/>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58"/>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5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5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59"/>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BDD1F9"/>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9"/>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59"/>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5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7" name="Google Shape;67;p5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9"/>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Arial"/>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9" name="Google Shape;69;p59"/>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Arial"/>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BDD1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6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imes New Roman"/>
                <a:ea typeface="Times New Roman"/>
                <a:cs typeface="Times New Roman"/>
                <a:sym typeface="Times New Roman"/>
              </a:defRPr>
            </a:lvl1pPr>
            <a:lvl2pPr indent="0" lvl="1" marL="0" algn="ctr">
              <a:spcBef>
                <a:spcPts val="0"/>
              </a:spcBef>
              <a:buNone/>
              <a:defRPr b="1" sz="1400">
                <a:solidFill>
                  <a:srgbClr val="FFFFFF"/>
                </a:solidFill>
                <a:latin typeface="Times New Roman"/>
                <a:ea typeface="Times New Roman"/>
                <a:cs typeface="Times New Roman"/>
                <a:sym typeface="Times New Roman"/>
              </a:defRPr>
            </a:lvl2pPr>
            <a:lvl3pPr indent="0" lvl="2" marL="0" algn="ctr">
              <a:spcBef>
                <a:spcPts val="0"/>
              </a:spcBef>
              <a:buNone/>
              <a:defRPr b="1" sz="1400">
                <a:solidFill>
                  <a:srgbClr val="FFFFFF"/>
                </a:solidFill>
                <a:latin typeface="Times New Roman"/>
                <a:ea typeface="Times New Roman"/>
                <a:cs typeface="Times New Roman"/>
                <a:sym typeface="Times New Roman"/>
              </a:defRPr>
            </a:lvl3pPr>
            <a:lvl4pPr indent="0" lvl="3" marL="0" algn="ctr">
              <a:spcBef>
                <a:spcPts val="0"/>
              </a:spcBef>
              <a:buNone/>
              <a:defRPr b="1" sz="1400">
                <a:solidFill>
                  <a:srgbClr val="FFFFFF"/>
                </a:solidFill>
                <a:latin typeface="Times New Roman"/>
                <a:ea typeface="Times New Roman"/>
                <a:cs typeface="Times New Roman"/>
                <a:sym typeface="Times New Roman"/>
              </a:defRPr>
            </a:lvl4pPr>
            <a:lvl5pPr indent="0" lvl="4" marL="0" algn="ctr">
              <a:spcBef>
                <a:spcPts val="0"/>
              </a:spcBef>
              <a:buNone/>
              <a:defRPr b="1" sz="1400">
                <a:solidFill>
                  <a:srgbClr val="FFFFFF"/>
                </a:solidFill>
                <a:latin typeface="Times New Roman"/>
                <a:ea typeface="Times New Roman"/>
                <a:cs typeface="Times New Roman"/>
                <a:sym typeface="Times New Roman"/>
              </a:defRPr>
            </a:lvl5pPr>
            <a:lvl6pPr indent="0" lvl="5" marL="0" algn="ctr">
              <a:spcBef>
                <a:spcPts val="0"/>
              </a:spcBef>
              <a:buNone/>
              <a:defRPr b="1" sz="1400">
                <a:solidFill>
                  <a:srgbClr val="FFFFFF"/>
                </a:solidFill>
                <a:latin typeface="Times New Roman"/>
                <a:ea typeface="Times New Roman"/>
                <a:cs typeface="Times New Roman"/>
                <a:sym typeface="Times New Roman"/>
              </a:defRPr>
            </a:lvl6pPr>
            <a:lvl7pPr indent="0" lvl="6" marL="0" algn="ctr">
              <a:spcBef>
                <a:spcPts val="0"/>
              </a:spcBef>
              <a:buNone/>
              <a:defRPr b="1" sz="1400">
                <a:solidFill>
                  <a:srgbClr val="FFFFFF"/>
                </a:solidFill>
                <a:latin typeface="Times New Roman"/>
                <a:ea typeface="Times New Roman"/>
                <a:cs typeface="Times New Roman"/>
                <a:sym typeface="Times New Roman"/>
              </a:defRPr>
            </a:lvl7pPr>
            <a:lvl8pPr indent="0" lvl="7" marL="0" algn="ctr">
              <a:spcBef>
                <a:spcPts val="0"/>
              </a:spcBef>
              <a:buNone/>
              <a:defRPr b="1" sz="1400">
                <a:solidFill>
                  <a:srgbClr val="FFFFFF"/>
                </a:solidFill>
                <a:latin typeface="Times New Roman"/>
                <a:ea typeface="Times New Roman"/>
                <a:cs typeface="Times New Roman"/>
                <a:sym typeface="Times New Roman"/>
              </a:defRPr>
            </a:lvl8pPr>
            <a:lvl9pPr indent="0" lvl="8" marL="0" algn="ctr">
              <a:spcBef>
                <a:spcPts val="0"/>
              </a:spcBef>
              <a:buNone/>
              <a:defRPr b="1" sz="1400">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5" name="Shape 75"/>
        <p:cNvGrpSpPr/>
        <p:nvPr/>
      </p:nvGrpSpPr>
      <p:grpSpPr>
        <a:xfrm>
          <a:off x="0" y="0"/>
          <a:ext cx="0" cy="0"/>
          <a:chOff x="0" y="0"/>
          <a:chExt cx="0" cy="0"/>
        </a:xfrm>
      </p:grpSpPr>
      <p:sp>
        <p:nvSpPr>
          <p:cNvPr id="76" name="Google Shape;76;p6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1"/>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chemeClr val="dk2"/>
                </a:solidFill>
                <a:latin typeface="Times New Roman"/>
                <a:ea typeface="Times New Roman"/>
                <a:cs typeface="Times New Roman"/>
                <a:sym typeface="Times New Roman"/>
              </a:defRPr>
            </a:lvl1pPr>
            <a:lvl2pPr indent="0" lvl="1" marL="0" algn="ctr">
              <a:spcBef>
                <a:spcPts val="0"/>
              </a:spcBef>
              <a:buNone/>
              <a:defRPr b="1" sz="1400">
                <a:solidFill>
                  <a:schemeClr val="dk2"/>
                </a:solidFill>
                <a:latin typeface="Times New Roman"/>
                <a:ea typeface="Times New Roman"/>
                <a:cs typeface="Times New Roman"/>
                <a:sym typeface="Times New Roman"/>
              </a:defRPr>
            </a:lvl2pPr>
            <a:lvl3pPr indent="0" lvl="2" marL="0" algn="ctr">
              <a:spcBef>
                <a:spcPts val="0"/>
              </a:spcBef>
              <a:buNone/>
              <a:defRPr b="1" sz="1400">
                <a:solidFill>
                  <a:schemeClr val="dk2"/>
                </a:solidFill>
                <a:latin typeface="Times New Roman"/>
                <a:ea typeface="Times New Roman"/>
                <a:cs typeface="Times New Roman"/>
                <a:sym typeface="Times New Roman"/>
              </a:defRPr>
            </a:lvl3pPr>
            <a:lvl4pPr indent="0" lvl="3" marL="0" algn="ctr">
              <a:spcBef>
                <a:spcPts val="0"/>
              </a:spcBef>
              <a:buNone/>
              <a:defRPr b="1" sz="1400">
                <a:solidFill>
                  <a:schemeClr val="dk2"/>
                </a:solidFill>
                <a:latin typeface="Times New Roman"/>
                <a:ea typeface="Times New Roman"/>
                <a:cs typeface="Times New Roman"/>
                <a:sym typeface="Times New Roman"/>
              </a:defRPr>
            </a:lvl4pPr>
            <a:lvl5pPr indent="0" lvl="4" marL="0" algn="ctr">
              <a:spcBef>
                <a:spcPts val="0"/>
              </a:spcBef>
              <a:buNone/>
              <a:defRPr b="1" sz="1400">
                <a:solidFill>
                  <a:schemeClr val="dk2"/>
                </a:solidFill>
                <a:latin typeface="Times New Roman"/>
                <a:ea typeface="Times New Roman"/>
                <a:cs typeface="Times New Roman"/>
                <a:sym typeface="Times New Roman"/>
              </a:defRPr>
            </a:lvl5pPr>
            <a:lvl6pPr indent="0" lvl="5" marL="0" algn="ctr">
              <a:spcBef>
                <a:spcPts val="0"/>
              </a:spcBef>
              <a:buNone/>
              <a:defRPr b="1" sz="1400">
                <a:solidFill>
                  <a:schemeClr val="dk2"/>
                </a:solidFill>
                <a:latin typeface="Times New Roman"/>
                <a:ea typeface="Times New Roman"/>
                <a:cs typeface="Times New Roman"/>
                <a:sym typeface="Times New Roman"/>
              </a:defRPr>
            </a:lvl6pPr>
            <a:lvl7pPr indent="0" lvl="6" marL="0" algn="ctr">
              <a:spcBef>
                <a:spcPts val="0"/>
              </a:spcBef>
              <a:buNone/>
              <a:defRPr b="1" sz="1400">
                <a:solidFill>
                  <a:schemeClr val="dk2"/>
                </a:solidFill>
                <a:latin typeface="Times New Roman"/>
                <a:ea typeface="Times New Roman"/>
                <a:cs typeface="Times New Roman"/>
                <a:sym typeface="Times New Roman"/>
              </a:defRPr>
            </a:lvl7pPr>
            <a:lvl8pPr indent="0" lvl="7" marL="0" algn="ctr">
              <a:spcBef>
                <a:spcPts val="0"/>
              </a:spcBef>
              <a:buNone/>
              <a:defRPr b="1" sz="1400">
                <a:solidFill>
                  <a:schemeClr val="dk2"/>
                </a:solidFill>
                <a:latin typeface="Times New Roman"/>
                <a:ea typeface="Times New Roman"/>
                <a:cs typeface="Times New Roman"/>
                <a:sym typeface="Times New Roman"/>
              </a:defRPr>
            </a:lvl8pPr>
            <a:lvl9pPr indent="0" lvl="8" marL="0" algn="ctr">
              <a:spcBef>
                <a:spcPts val="0"/>
              </a:spcBef>
              <a:buNone/>
              <a:defRPr b="1" sz="1400">
                <a:solidFill>
                  <a:schemeClr val="dk2"/>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62"/>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BDD1F9"/>
              </a:buClr>
              <a:buSzPts val="4400"/>
              <a:buFont typeface="Arial"/>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6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imes New Roman"/>
                <a:ea typeface="Times New Roman"/>
                <a:cs typeface="Times New Roman"/>
                <a:sym typeface="Times New Roman"/>
              </a:defRPr>
            </a:lvl1pPr>
            <a:lvl2pPr indent="0" lvl="1" marL="0" algn="ctr">
              <a:spcBef>
                <a:spcPts val="0"/>
              </a:spcBef>
              <a:buNone/>
              <a:defRPr b="1" sz="1400">
                <a:solidFill>
                  <a:srgbClr val="FFFFFF"/>
                </a:solidFill>
                <a:latin typeface="Times New Roman"/>
                <a:ea typeface="Times New Roman"/>
                <a:cs typeface="Times New Roman"/>
                <a:sym typeface="Times New Roman"/>
              </a:defRPr>
            </a:lvl2pPr>
            <a:lvl3pPr indent="0" lvl="2" marL="0" algn="ctr">
              <a:spcBef>
                <a:spcPts val="0"/>
              </a:spcBef>
              <a:buNone/>
              <a:defRPr b="1" sz="1400">
                <a:solidFill>
                  <a:srgbClr val="FFFFFF"/>
                </a:solidFill>
                <a:latin typeface="Times New Roman"/>
                <a:ea typeface="Times New Roman"/>
                <a:cs typeface="Times New Roman"/>
                <a:sym typeface="Times New Roman"/>
              </a:defRPr>
            </a:lvl3pPr>
            <a:lvl4pPr indent="0" lvl="3" marL="0" algn="ctr">
              <a:spcBef>
                <a:spcPts val="0"/>
              </a:spcBef>
              <a:buNone/>
              <a:defRPr b="1" sz="1400">
                <a:solidFill>
                  <a:srgbClr val="FFFFFF"/>
                </a:solidFill>
                <a:latin typeface="Times New Roman"/>
                <a:ea typeface="Times New Roman"/>
                <a:cs typeface="Times New Roman"/>
                <a:sym typeface="Times New Roman"/>
              </a:defRPr>
            </a:lvl4pPr>
            <a:lvl5pPr indent="0" lvl="4" marL="0" algn="ctr">
              <a:spcBef>
                <a:spcPts val="0"/>
              </a:spcBef>
              <a:buNone/>
              <a:defRPr b="1" sz="1400">
                <a:solidFill>
                  <a:srgbClr val="FFFFFF"/>
                </a:solidFill>
                <a:latin typeface="Times New Roman"/>
                <a:ea typeface="Times New Roman"/>
                <a:cs typeface="Times New Roman"/>
                <a:sym typeface="Times New Roman"/>
              </a:defRPr>
            </a:lvl5pPr>
            <a:lvl6pPr indent="0" lvl="5" marL="0" algn="ctr">
              <a:spcBef>
                <a:spcPts val="0"/>
              </a:spcBef>
              <a:buNone/>
              <a:defRPr b="1" sz="1400">
                <a:solidFill>
                  <a:srgbClr val="FFFFFF"/>
                </a:solidFill>
                <a:latin typeface="Times New Roman"/>
                <a:ea typeface="Times New Roman"/>
                <a:cs typeface="Times New Roman"/>
                <a:sym typeface="Times New Roman"/>
              </a:defRPr>
            </a:lvl6pPr>
            <a:lvl7pPr indent="0" lvl="6" marL="0" algn="ctr">
              <a:spcBef>
                <a:spcPts val="0"/>
              </a:spcBef>
              <a:buNone/>
              <a:defRPr b="1" sz="1400">
                <a:solidFill>
                  <a:srgbClr val="FFFFFF"/>
                </a:solidFill>
                <a:latin typeface="Times New Roman"/>
                <a:ea typeface="Times New Roman"/>
                <a:cs typeface="Times New Roman"/>
                <a:sym typeface="Times New Roman"/>
              </a:defRPr>
            </a:lvl7pPr>
            <a:lvl8pPr indent="0" lvl="7" marL="0" algn="ctr">
              <a:spcBef>
                <a:spcPts val="0"/>
              </a:spcBef>
              <a:buNone/>
              <a:defRPr b="1" sz="1400">
                <a:solidFill>
                  <a:srgbClr val="FFFFFF"/>
                </a:solidFill>
                <a:latin typeface="Times New Roman"/>
                <a:ea typeface="Times New Roman"/>
                <a:cs typeface="Times New Roman"/>
                <a:sym typeface="Times New Roman"/>
              </a:defRPr>
            </a:lvl8pPr>
            <a:lvl9pPr indent="0" lvl="8" marL="0" algn="ctr">
              <a:spcBef>
                <a:spcPts val="0"/>
              </a:spcBef>
              <a:buNone/>
              <a:defRPr b="1" sz="1400">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
        <p:nvSpPr>
          <p:cNvPr id="84" name="Google Shape;84;p62"/>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spcBef>
                <a:spcPts val="700"/>
              </a:spcBef>
              <a:spcAft>
                <a:spcPts val="0"/>
              </a:spcAft>
              <a:buSzPts val="1080"/>
              <a:buNone/>
              <a:defRPr sz="1800">
                <a:solidFill>
                  <a:schemeClr val="lt1"/>
                </a:solidFill>
                <a:latin typeface="Times New Roman"/>
                <a:ea typeface="Times New Roman"/>
                <a:cs typeface="Times New Roman"/>
                <a:sym typeface="Times New Roman"/>
              </a:defRPr>
            </a:lvl1pPr>
            <a:lvl2pPr indent="-228600" lvl="1" marL="914400" algn="l">
              <a:spcBef>
                <a:spcPts val="1000"/>
              </a:spcBef>
              <a:spcAft>
                <a:spcPts val="0"/>
              </a:spcAft>
              <a:buSzPts val="840"/>
              <a:buNone/>
              <a:defRPr sz="1200">
                <a:solidFill>
                  <a:schemeClr val="lt1"/>
                </a:solidFill>
                <a:latin typeface="Times New Roman"/>
                <a:ea typeface="Times New Roman"/>
                <a:cs typeface="Times New Roman"/>
                <a:sym typeface="Times New Roman"/>
              </a:defRPr>
            </a:lvl2pPr>
            <a:lvl3pPr indent="-228600" lvl="2" marL="1371600" algn="l">
              <a:spcBef>
                <a:spcPts val="500"/>
              </a:spcBef>
              <a:spcAft>
                <a:spcPts val="0"/>
              </a:spcAft>
              <a:buSzPts val="750"/>
              <a:buNone/>
              <a:defRPr sz="1000">
                <a:solidFill>
                  <a:schemeClr val="lt1"/>
                </a:solidFill>
                <a:latin typeface="Times New Roman"/>
                <a:ea typeface="Times New Roman"/>
                <a:cs typeface="Times New Roman"/>
                <a:sym typeface="Times New Roman"/>
              </a:defRPr>
            </a:lvl3pPr>
            <a:lvl4pPr indent="-228600" lvl="3" marL="1828800" algn="l">
              <a:spcBef>
                <a:spcPts val="400"/>
              </a:spcBef>
              <a:spcAft>
                <a:spcPts val="0"/>
              </a:spcAft>
              <a:buSzPts val="675"/>
              <a:buNone/>
              <a:defRPr sz="900">
                <a:solidFill>
                  <a:schemeClr val="lt1"/>
                </a:solidFill>
                <a:latin typeface="Times New Roman"/>
                <a:ea typeface="Times New Roman"/>
                <a:cs typeface="Times New Roman"/>
                <a:sym typeface="Times New Roman"/>
              </a:defRPr>
            </a:lvl4pPr>
            <a:lvl5pPr indent="-228600" lvl="4" marL="2286000" algn="l">
              <a:spcBef>
                <a:spcPts val="400"/>
              </a:spcBef>
              <a:spcAft>
                <a:spcPts val="0"/>
              </a:spcAft>
              <a:buSzPts val="585"/>
              <a:buNone/>
              <a:defRPr sz="900">
                <a:solidFill>
                  <a:schemeClr val="lt1"/>
                </a:solidFill>
                <a:latin typeface="Times New Roman"/>
                <a:ea typeface="Times New Roman"/>
                <a:cs typeface="Times New Roman"/>
                <a:sym typeface="Times New Roman"/>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5" name="Google Shape;85;p62"/>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3.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 name="Shape 8"/>
        <p:cNvGrpSpPr/>
        <p:nvPr/>
      </p:nvGrpSpPr>
      <p:grpSpPr>
        <a:xfrm>
          <a:off x="0" y="0"/>
          <a:ext cx="0" cy="0"/>
          <a:chOff x="0" y="0"/>
          <a:chExt cx="0" cy="0"/>
        </a:xfrm>
      </p:grpSpPr>
      <p:sp>
        <p:nvSpPr>
          <p:cNvPr id="9" name="Google Shape;9;p5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BDD1F9"/>
              </a:buClr>
              <a:buSzPts val="3600"/>
              <a:buFont typeface="Arial"/>
              <a:buNone/>
              <a:defRPr b="1" i="0" sz="3600" u="none" cap="none" strike="noStrike">
                <a:solidFill>
                  <a:srgbClr val="BDD1F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53"/>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700"/>
              </a:spcBef>
              <a:spcAft>
                <a:spcPts val="0"/>
              </a:spcAft>
              <a:buClr>
                <a:schemeClr val="accent2"/>
              </a:buClr>
              <a:buSzPts val="1680"/>
              <a:buFont typeface="Noto Sans Symbols"/>
              <a:buChar char="◻"/>
              <a:defRPr b="0" i="0" sz="2800" u="none" cap="none" strike="noStrike">
                <a:solidFill>
                  <a:srgbClr val="0070C0"/>
                </a:solidFill>
                <a:latin typeface="Arial"/>
                <a:ea typeface="Arial"/>
                <a:cs typeface="Arial"/>
                <a:sym typeface="Arial"/>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rgbClr val="244061"/>
                </a:solidFill>
                <a:latin typeface="Times New Roman"/>
                <a:ea typeface="Times New Roman"/>
                <a:cs typeface="Times New Roman"/>
                <a:sym typeface="Times New Roman"/>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Arial"/>
                <a:ea typeface="Arial"/>
                <a:cs typeface="Arial"/>
                <a:sym typeface="Arial"/>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lt1"/>
                </a:solidFill>
                <a:latin typeface="Arial"/>
                <a:ea typeface="Arial"/>
                <a:cs typeface="Arial"/>
                <a:sym typeface="Arial"/>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imes New Roman"/>
                <a:ea typeface="Times New Roman"/>
                <a:cs typeface="Times New Roman"/>
                <a:sym typeface="Times New Roman"/>
              </a:defRPr>
            </a:lvl9pPr>
          </a:lstStyle>
          <a:p/>
        </p:txBody>
      </p:sp>
      <p:sp>
        <p:nvSpPr>
          <p:cNvPr id="11" name="Google Shape;11;p5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12" name="Google Shape;12;p5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rgbClr val="002060"/>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13" name="Google Shape;13;p53"/>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4" name="Google Shape;14;p53"/>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5" name="Google Shape;15;p53"/>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6" name="Google Shape;16;p5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1pPr>
            <a:lvl2pPr indent="0" lvl="1"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2pPr>
            <a:lvl3pPr indent="0" lvl="2"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3pPr>
            <a:lvl4pPr indent="0" lvl="3"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4pPr>
            <a:lvl5pPr indent="0" lvl="4"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5pPr>
            <a:lvl6pPr indent="0" lvl="5"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6pPr>
            <a:lvl7pPr indent="0" lvl="6"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7pPr>
            <a:lvl8pPr indent="0" lvl="7"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8pPr>
            <a:lvl9pPr indent="0" lvl="8"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5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BDD1F9"/>
              </a:buClr>
              <a:buSzPts val="3600"/>
              <a:buFont typeface="Arial"/>
              <a:buNone/>
              <a:defRPr b="1" i="0" sz="3600" u="none" cap="none" strike="noStrike">
                <a:solidFill>
                  <a:srgbClr val="BDD1F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52"/>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700"/>
              </a:spcBef>
              <a:spcAft>
                <a:spcPts val="0"/>
              </a:spcAft>
              <a:buClr>
                <a:schemeClr val="accent2"/>
              </a:buClr>
              <a:buSzPts val="1680"/>
              <a:buFont typeface="Noto Sans Symbols"/>
              <a:buChar char="◻"/>
              <a:defRPr b="0" i="0" sz="2800" u="none" cap="none" strike="noStrike">
                <a:solidFill>
                  <a:srgbClr val="0070C0"/>
                </a:solidFill>
                <a:latin typeface="Arial"/>
                <a:ea typeface="Arial"/>
                <a:cs typeface="Arial"/>
                <a:sym typeface="Arial"/>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rgbClr val="244061"/>
                </a:solidFill>
                <a:latin typeface="Times New Roman"/>
                <a:ea typeface="Times New Roman"/>
                <a:cs typeface="Times New Roman"/>
                <a:sym typeface="Times New Roman"/>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7" name="Google Shape;27;p5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8" name="Google Shape;28;p5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rgbClr val="002060"/>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9" name="Google Shape;29;p52"/>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0" name="Google Shape;30;p52"/>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1" name="Google Shape;31;p52"/>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2" name="Google Shape;32;p5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1pPr>
            <a:lvl2pPr indent="0" lvl="1"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2pPr>
            <a:lvl3pPr indent="0" lvl="2"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3pPr>
            <a:lvl4pPr indent="0" lvl="3"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4pPr>
            <a:lvl5pPr indent="0" lvl="4"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5pPr>
            <a:lvl6pPr indent="0" lvl="5"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6pPr>
            <a:lvl7pPr indent="0" lvl="6"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7pPr>
            <a:lvl8pPr indent="0" lvl="7"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8pPr>
            <a:lvl9pPr indent="0" lvl="8" marL="0" marR="0" rtl="0" algn="ctr">
              <a:spcBef>
                <a:spcPts val="0"/>
              </a:spcBef>
              <a:buNone/>
              <a:defRPr b="1" i="0" sz="1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type="ctrTitle"/>
          </p:nvPr>
        </p:nvSpPr>
        <p:spPr>
          <a:xfrm>
            <a:off x="2362200" y="3429000"/>
            <a:ext cx="6477000" cy="182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F91C8"/>
              </a:buClr>
              <a:buSzPts val="4000"/>
              <a:buFont typeface="Arial"/>
              <a:buNone/>
            </a:pPr>
            <a:r>
              <a:rPr lang="en-US"/>
              <a:t>CÁC CHIẾN LƯỢC </a:t>
            </a:r>
            <a:br>
              <a:rPr lang="en-US"/>
            </a:br>
            <a:r>
              <a:rPr lang="en-US"/>
              <a:t>TÌM KIẾM</a:t>
            </a:r>
            <a:endParaRPr/>
          </a:p>
        </p:txBody>
      </p:sp>
      <p:sp>
        <p:nvSpPr>
          <p:cNvPr id="125" name="Google Shape;125;p1"/>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900"/>
              <a:buNone/>
            </a:pPr>
            <a:r>
              <a:rPr lang="en-US" sz="1500"/>
              <a:t>Giảng viên:</a:t>
            </a:r>
            <a:br>
              <a:rPr lang="en-US"/>
            </a:br>
            <a:r>
              <a:rPr lang="en-US"/>
              <a:t>Văn Chí Nam – Nguyễn Thị Hồng Nhung – Đặng Nguyễn Đức Tiến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Tìm kiếm tuần tự - Vét cạn</a:t>
            </a:r>
            <a:endParaRPr/>
          </a:p>
        </p:txBody>
      </p:sp>
      <p:sp>
        <p:nvSpPr>
          <p:cNvPr id="226" name="Google Shape;226;p1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227" name="Google Shape;227;p1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228" name="Google Shape;228;p1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Trường hợp x nằm ở 2 biên của mảng A: rất hiếm khi xuất hiện.</a:t>
            </a:r>
            <a:endParaRPr/>
          </a:p>
          <a:p>
            <a:pPr indent="-320040" lvl="0" marL="320040" rtl="0" algn="l">
              <a:spcBef>
                <a:spcPts val="700"/>
              </a:spcBef>
              <a:spcAft>
                <a:spcPts val="0"/>
              </a:spcAft>
              <a:buSzPts val="1680"/>
              <a:buFont typeface="Noto Sans Symbols"/>
              <a:buChar char="◉"/>
            </a:pPr>
            <a:r>
              <a:rPr lang="en-US"/>
              <a:t>Ước lượng số vòng lặp trung bình sẽ hữu ích hơn.</a:t>
            </a:r>
            <a:endParaRPr/>
          </a:p>
          <a:p>
            <a:pPr indent="-320040" lvl="0" marL="320040" rtl="0" algn="l">
              <a:spcBef>
                <a:spcPts val="700"/>
              </a:spcBef>
              <a:spcAft>
                <a:spcPts val="0"/>
              </a:spcAft>
              <a:buSzPts val="1680"/>
              <a:buFont typeface="Noto Sans Symbols"/>
              <a:buChar char="◉"/>
            </a:pPr>
            <a:r>
              <a:rPr lang="en-US"/>
              <a:t>Số phép so sánh trung bình:</a:t>
            </a:r>
            <a:endParaRPr/>
          </a:p>
          <a:p>
            <a:pPr indent="-320040" lvl="0" marL="320040" rtl="0" algn="l">
              <a:spcBef>
                <a:spcPts val="700"/>
              </a:spcBef>
              <a:spcAft>
                <a:spcPts val="0"/>
              </a:spcAft>
              <a:buSzPts val="1680"/>
              <a:buNone/>
            </a:pPr>
            <a:r>
              <a:rPr lang="en-US"/>
              <a:t>		2(1+2+ … + n)/n = n+1</a:t>
            </a:r>
            <a:endParaRPr/>
          </a:p>
          <a:p>
            <a:pPr indent="-320040" lvl="0" marL="320040" rtl="0" algn="l">
              <a:spcBef>
                <a:spcPts val="700"/>
              </a:spcBef>
              <a:spcAft>
                <a:spcPts val="0"/>
              </a:spcAft>
              <a:buSzPts val="1680"/>
              <a:buNone/>
            </a:pPr>
            <a:r>
              <a:rPr lang="en-US"/>
              <a:t>=&gt; Số phép so sánh tăng/giảm tuyến tính theo số phần tử</a:t>
            </a:r>
            <a:endParaRPr/>
          </a:p>
          <a:p>
            <a:pPr indent="-213360" lvl="0" marL="320040" rtl="0" algn="l">
              <a:spcBef>
                <a:spcPts val="700"/>
              </a:spcBef>
              <a:spcAft>
                <a:spcPts val="0"/>
              </a:spcAft>
              <a:buSzPts val="1680"/>
              <a:buFont typeface="Noto Sans Symbols"/>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Tìm kiếm tuần tự - Vét cạn</a:t>
            </a:r>
            <a:endParaRPr/>
          </a:p>
        </p:txBody>
      </p:sp>
      <p:sp>
        <p:nvSpPr>
          <p:cNvPr id="234" name="Google Shape;234;p1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235" name="Google Shape;235;p1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236" name="Google Shape;236;p1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Vậy độ phức tạp của thuật toán là:</a:t>
            </a:r>
            <a:endParaRPr/>
          </a:p>
          <a:p>
            <a:pPr indent="-274320" lvl="1" marL="640080" rtl="0" algn="l">
              <a:spcBef>
                <a:spcPts val="550"/>
              </a:spcBef>
              <a:spcAft>
                <a:spcPts val="0"/>
              </a:spcAft>
              <a:buSzPts val="1820"/>
              <a:buChar char="🞑"/>
            </a:pPr>
            <a:r>
              <a:rPr lang="en-US"/>
              <a:t>Tốt nhất: O(1).</a:t>
            </a:r>
            <a:endParaRPr/>
          </a:p>
          <a:p>
            <a:pPr indent="-274320" lvl="1" marL="640080" rtl="0" algn="l">
              <a:spcBef>
                <a:spcPts val="550"/>
              </a:spcBef>
              <a:spcAft>
                <a:spcPts val="0"/>
              </a:spcAft>
              <a:buSzPts val="1820"/>
              <a:buChar char="🞑"/>
            </a:pPr>
            <a:r>
              <a:rPr lang="en-US"/>
              <a:t>Trung bình: O(n).</a:t>
            </a:r>
            <a:endParaRPr/>
          </a:p>
          <a:p>
            <a:pPr indent="-274320" lvl="1" marL="640080" rtl="0" algn="l">
              <a:spcBef>
                <a:spcPts val="550"/>
              </a:spcBef>
              <a:spcAft>
                <a:spcPts val="0"/>
              </a:spcAft>
              <a:buSzPts val="1820"/>
              <a:buChar char="🞑"/>
            </a:pPr>
            <a:r>
              <a:rPr lang="en-US"/>
              <a:t>Xấu nhất: O(n).</a:t>
            </a:r>
            <a:endParaRPr/>
          </a:p>
          <a:p>
            <a:pPr indent="-213360" lvl="0" marL="320040" rtl="0" algn="l">
              <a:spcBef>
                <a:spcPts val="700"/>
              </a:spcBef>
              <a:spcAft>
                <a:spcPts val="0"/>
              </a:spcAft>
              <a:buSzPts val="1680"/>
              <a:buFont typeface="Noto Sans Symbols"/>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Tìm kiếm tuần tự - Lính canh</a:t>
            </a:r>
            <a:endParaRPr/>
          </a:p>
        </p:txBody>
      </p:sp>
      <p:sp>
        <p:nvSpPr>
          <p:cNvPr id="242" name="Google Shape;242;p1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243" name="Google Shape;243;p1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244" name="Google Shape;244;p1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Trong thuật toán vét cạn, có 2 điều kiện được kiểm tra.</a:t>
            </a:r>
            <a:endParaRPr/>
          </a:p>
          <a:p>
            <a:pPr indent="-213360" lvl="0" marL="320040" rtl="0" algn="l">
              <a:spcBef>
                <a:spcPts val="700"/>
              </a:spcBef>
              <a:spcAft>
                <a:spcPts val="0"/>
              </a:spcAft>
              <a:buSzPts val="1680"/>
              <a:buFont typeface="Noto Sans Symbols"/>
              <a:buNone/>
            </a:pPr>
            <a:r>
              <a:t/>
            </a:r>
            <a:endParaRPr/>
          </a:p>
          <a:p>
            <a:pPr indent="-320040" lvl="0" marL="320040" rtl="0" algn="l">
              <a:spcBef>
                <a:spcPts val="700"/>
              </a:spcBef>
              <a:spcAft>
                <a:spcPts val="0"/>
              </a:spcAft>
              <a:buSzPts val="1680"/>
              <a:buFont typeface="Noto Sans Symbols"/>
              <a:buChar char="◉"/>
            </a:pPr>
            <a:r>
              <a:rPr lang="en-US"/>
              <a:t>Có thể bỏ việc kiểm tra điều kiện cuối mảng bằng cách dùng “lính canh”.</a:t>
            </a:r>
            <a:endParaRPr/>
          </a:p>
          <a:p>
            <a:pPr indent="-213360" lvl="0" marL="320040" rtl="0" algn="l">
              <a:spcBef>
                <a:spcPts val="700"/>
              </a:spcBef>
              <a:spcAft>
                <a:spcPts val="0"/>
              </a:spcAft>
              <a:buSzPts val="1680"/>
              <a:buFont typeface="Noto Sans Symbols"/>
              <a:buNone/>
            </a:pPr>
            <a:r>
              <a:t/>
            </a:r>
            <a:endParaRPr/>
          </a:p>
          <a:p>
            <a:pPr indent="-320040" lvl="0" marL="320040" rtl="0" algn="l">
              <a:spcBef>
                <a:spcPts val="700"/>
              </a:spcBef>
              <a:spcAft>
                <a:spcPts val="0"/>
              </a:spcAft>
              <a:buSzPts val="1680"/>
              <a:buFont typeface="Noto Sans Symbols"/>
              <a:buChar char="◉"/>
            </a:pPr>
            <a:r>
              <a:rPr lang="en-US"/>
              <a:t>Lính canh là phần tử có giá trị bằng với phần tử cần tìm và đặt ở cuối mảng.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Tìm kiếm tuần tự - Lính canh</a:t>
            </a:r>
            <a:endParaRPr/>
          </a:p>
        </p:txBody>
      </p:sp>
      <p:sp>
        <p:nvSpPr>
          <p:cNvPr id="250" name="Google Shape;250;p1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251" name="Google Shape;251;p1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252" name="Google Shape;252;p1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Ví dụ: A = {1, 25, 5, 2, 37}, x = 6</a:t>
            </a:r>
            <a:endParaRPr/>
          </a:p>
          <a:p>
            <a:pPr indent="-213360" lvl="0" marL="320040" rtl="0" algn="l">
              <a:spcBef>
                <a:spcPts val="700"/>
              </a:spcBef>
              <a:spcAft>
                <a:spcPts val="0"/>
              </a:spcAft>
              <a:buSzPts val="1680"/>
              <a:buFont typeface="Noto Sans Symbols"/>
              <a:buNone/>
            </a:pPr>
            <a:r>
              <a:t/>
            </a:r>
            <a:endParaRPr/>
          </a:p>
        </p:txBody>
      </p:sp>
      <p:graphicFrame>
        <p:nvGraphicFramePr>
          <p:cNvPr id="253" name="Google Shape;253;p13"/>
          <p:cNvGraphicFramePr/>
          <p:nvPr/>
        </p:nvGraphicFramePr>
        <p:xfrm>
          <a:off x="665542" y="2649510"/>
          <a:ext cx="3000000" cy="3000000"/>
        </p:xfrm>
        <a:graphic>
          <a:graphicData uri="http://schemas.openxmlformats.org/drawingml/2006/table">
            <a:tbl>
              <a:tblPr bandRow="1" firstRow="1">
                <a:noFill/>
                <a:tableStyleId>{90036716-2F9B-4763-9A60-479B235E78C7}</a:tableStyleId>
              </a:tblPr>
              <a:tblGrid>
                <a:gridCol w="628250"/>
                <a:gridCol w="628250"/>
                <a:gridCol w="628250"/>
                <a:gridCol w="628250"/>
                <a:gridCol w="628250"/>
                <a:gridCol w="628250"/>
              </a:tblGrid>
              <a:tr h="370850">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1</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9C3"/>
                    </a:solidFill>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25</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5</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2</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37</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6</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38CD5"/>
                    </a:solidFill>
                  </a:tcPr>
                </a:tc>
              </a:tr>
            </a:tbl>
          </a:graphicData>
        </a:graphic>
      </p:graphicFrame>
      <p:sp>
        <p:nvSpPr>
          <p:cNvPr id="254" name="Google Shape;254;p13"/>
          <p:cNvSpPr/>
          <p:nvPr/>
        </p:nvSpPr>
        <p:spPr>
          <a:xfrm>
            <a:off x="872369" y="2344710"/>
            <a:ext cx="152400" cy="228600"/>
          </a:xfrm>
          <a:prstGeom prst="downArrow">
            <a:avLst>
              <a:gd fmla="val 50000" name="adj1"/>
              <a:gd fmla="val 50000" name="adj2"/>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55" name="Google Shape;255;p13"/>
          <p:cNvSpPr txBox="1"/>
          <p:nvPr/>
        </p:nvSpPr>
        <p:spPr>
          <a:xfrm>
            <a:off x="1177169" y="3118378"/>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x = 6</a:t>
            </a:r>
            <a:endParaRPr sz="1800">
              <a:solidFill>
                <a:schemeClr val="dk1"/>
              </a:solidFill>
              <a:latin typeface="Courier"/>
              <a:ea typeface="Courier"/>
              <a:cs typeface="Courier"/>
              <a:sym typeface="Courier"/>
            </a:endParaRPr>
          </a:p>
        </p:txBody>
      </p:sp>
      <p:sp>
        <p:nvSpPr>
          <p:cNvPr id="256" name="Google Shape;256;p13"/>
          <p:cNvSpPr/>
          <p:nvPr/>
        </p:nvSpPr>
        <p:spPr>
          <a:xfrm>
            <a:off x="1558169" y="3411510"/>
            <a:ext cx="152400" cy="228600"/>
          </a:xfrm>
          <a:prstGeom prst="downArrow">
            <a:avLst>
              <a:gd fmla="val 50000" name="adj1"/>
              <a:gd fmla="val 50000" name="adj2"/>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57" name="Google Shape;257;p13"/>
          <p:cNvSpPr txBox="1"/>
          <p:nvPr/>
        </p:nvSpPr>
        <p:spPr>
          <a:xfrm>
            <a:off x="1916756" y="4191000"/>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x = 6</a:t>
            </a:r>
            <a:endParaRPr sz="1800">
              <a:solidFill>
                <a:schemeClr val="dk1"/>
              </a:solidFill>
              <a:latin typeface="Courier"/>
              <a:ea typeface="Courier"/>
              <a:cs typeface="Courier"/>
              <a:sym typeface="Courier"/>
            </a:endParaRPr>
          </a:p>
        </p:txBody>
      </p:sp>
      <p:sp>
        <p:nvSpPr>
          <p:cNvPr id="258" name="Google Shape;258;p13"/>
          <p:cNvSpPr/>
          <p:nvPr/>
        </p:nvSpPr>
        <p:spPr>
          <a:xfrm>
            <a:off x="2221556" y="4495800"/>
            <a:ext cx="152400" cy="228600"/>
          </a:xfrm>
          <a:prstGeom prst="downArrow">
            <a:avLst>
              <a:gd fmla="val 50000" name="adj1"/>
              <a:gd fmla="val 50000" name="adj2"/>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59" name="Google Shape;259;p13"/>
          <p:cNvSpPr txBox="1"/>
          <p:nvPr/>
        </p:nvSpPr>
        <p:spPr>
          <a:xfrm>
            <a:off x="5486400" y="5668780"/>
            <a:ext cx="1219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Times New Roman"/>
                <a:ea typeface="Times New Roman"/>
                <a:cs typeface="Times New Roman"/>
                <a:sym typeface="Times New Roman"/>
              </a:rPr>
              <a:t>return 5;</a:t>
            </a:r>
            <a:endParaRPr b="1" sz="2000">
              <a:solidFill>
                <a:srgbClr val="FF0000"/>
              </a:solidFill>
              <a:latin typeface="Times New Roman"/>
              <a:ea typeface="Times New Roman"/>
              <a:cs typeface="Times New Roman"/>
              <a:sym typeface="Times New Roman"/>
            </a:endParaRPr>
          </a:p>
        </p:txBody>
      </p:sp>
      <p:sp>
        <p:nvSpPr>
          <p:cNvPr id="260" name="Google Shape;260;p13"/>
          <p:cNvSpPr/>
          <p:nvPr/>
        </p:nvSpPr>
        <p:spPr>
          <a:xfrm>
            <a:off x="4876800" y="5791200"/>
            <a:ext cx="609600" cy="228600"/>
          </a:xfrm>
          <a:prstGeom prst="rightArrow">
            <a:avLst>
              <a:gd fmla="val 50000" name="adj1"/>
              <a:gd fmla="val 50000" name="adj2"/>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61" name="Google Shape;261;p13"/>
          <p:cNvSpPr txBox="1"/>
          <p:nvPr/>
        </p:nvSpPr>
        <p:spPr>
          <a:xfrm>
            <a:off x="533400" y="2057400"/>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x = 6</a:t>
            </a:r>
            <a:endParaRPr sz="1800">
              <a:solidFill>
                <a:schemeClr val="dk1"/>
              </a:solidFill>
              <a:latin typeface="Courier"/>
              <a:ea typeface="Courier"/>
              <a:cs typeface="Courier"/>
              <a:sym typeface="Courier"/>
            </a:endParaRPr>
          </a:p>
        </p:txBody>
      </p:sp>
      <p:graphicFrame>
        <p:nvGraphicFramePr>
          <p:cNvPr id="262" name="Google Shape;262;p13"/>
          <p:cNvGraphicFramePr/>
          <p:nvPr/>
        </p:nvGraphicFramePr>
        <p:xfrm>
          <a:off x="685800" y="3733800"/>
          <a:ext cx="3000000" cy="3000000"/>
        </p:xfrm>
        <a:graphic>
          <a:graphicData uri="http://schemas.openxmlformats.org/drawingml/2006/table">
            <a:tbl>
              <a:tblPr bandRow="1" firstRow="1">
                <a:noFill/>
                <a:tableStyleId>{90036716-2F9B-4763-9A60-479B235E78C7}</a:tableStyleId>
              </a:tblPr>
              <a:tblGrid>
                <a:gridCol w="628250"/>
                <a:gridCol w="628250"/>
                <a:gridCol w="628250"/>
                <a:gridCol w="628250"/>
                <a:gridCol w="628250"/>
                <a:gridCol w="628250"/>
              </a:tblGrid>
              <a:tr h="370850">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1</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9C3"/>
                    </a:solidFill>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25</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5</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2</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37</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6</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38CD5"/>
                    </a:solidFill>
                  </a:tcPr>
                </a:tc>
              </a:tr>
            </a:tbl>
          </a:graphicData>
        </a:graphic>
      </p:graphicFrame>
      <p:graphicFrame>
        <p:nvGraphicFramePr>
          <p:cNvPr id="263" name="Google Shape;263;p13"/>
          <p:cNvGraphicFramePr/>
          <p:nvPr/>
        </p:nvGraphicFramePr>
        <p:xfrm>
          <a:off x="685800" y="4810760"/>
          <a:ext cx="3000000" cy="3000000"/>
        </p:xfrm>
        <a:graphic>
          <a:graphicData uri="http://schemas.openxmlformats.org/drawingml/2006/table">
            <a:tbl>
              <a:tblPr bandRow="1" firstRow="1">
                <a:noFill/>
                <a:tableStyleId>{90036716-2F9B-4763-9A60-479B235E78C7}</a:tableStyleId>
              </a:tblPr>
              <a:tblGrid>
                <a:gridCol w="628250"/>
                <a:gridCol w="628250"/>
                <a:gridCol w="628250"/>
                <a:gridCol w="628250"/>
                <a:gridCol w="628250"/>
                <a:gridCol w="628250"/>
              </a:tblGrid>
              <a:tr h="370850">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1</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9C3"/>
                    </a:solidFill>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25</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5</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2</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37</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6</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38CD5"/>
                    </a:solidFill>
                  </a:tcPr>
                </a:tc>
              </a:tr>
            </a:tbl>
          </a:graphicData>
        </a:graphic>
      </p:graphicFrame>
      <p:graphicFrame>
        <p:nvGraphicFramePr>
          <p:cNvPr id="264" name="Google Shape;264;p13"/>
          <p:cNvGraphicFramePr/>
          <p:nvPr/>
        </p:nvGraphicFramePr>
        <p:xfrm>
          <a:off x="5029200" y="2667000"/>
          <a:ext cx="3000000" cy="3000000"/>
        </p:xfrm>
        <a:graphic>
          <a:graphicData uri="http://schemas.openxmlformats.org/drawingml/2006/table">
            <a:tbl>
              <a:tblPr bandRow="1" firstRow="1">
                <a:noFill/>
                <a:tableStyleId>{90036716-2F9B-4763-9A60-479B235E78C7}</a:tableStyleId>
              </a:tblPr>
              <a:tblGrid>
                <a:gridCol w="628250"/>
                <a:gridCol w="628250"/>
                <a:gridCol w="628250"/>
                <a:gridCol w="628250"/>
                <a:gridCol w="628250"/>
                <a:gridCol w="628250"/>
              </a:tblGrid>
              <a:tr h="370850">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1</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9C3"/>
                    </a:solidFill>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25</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5</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2</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37</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6</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38CD5"/>
                    </a:solidFill>
                  </a:tcPr>
                </a:tc>
              </a:tr>
            </a:tbl>
          </a:graphicData>
        </a:graphic>
      </p:graphicFrame>
      <p:graphicFrame>
        <p:nvGraphicFramePr>
          <p:cNvPr id="265" name="Google Shape;265;p13"/>
          <p:cNvGraphicFramePr/>
          <p:nvPr/>
        </p:nvGraphicFramePr>
        <p:xfrm>
          <a:off x="5029200" y="3733800"/>
          <a:ext cx="3000000" cy="3000000"/>
        </p:xfrm>
        <a:graphic>
          <a:graphicData uri="http://schemas.openxmlformats.org/drawingml/2006/table">
            <a:tbl>
              <a:tblPr bandRow="1" firstRow="1">
                <a:noFill/>
                <a:tableStyleId>{90036716-2F9B-4763-9A60-479B235E78C7}</a:tableStyleId>
              </a:tblPr>
              <a:tblGrid>
                <a:gridCol w="628250"/>
                <a:gridCol w="628250"/>
                <a:gridCol w="628250"/>
                <a:gridCol w="628250"/>
                <a:gridCol w="628250"/>
                <a:gridCol w="628250"/>
              </a:tblGrid>
              <a:tr h="370850">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1</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9C3"/>
                    </a:solidFill>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25</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5</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2</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37</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6</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38CD5"/>
                    </a:solidFill>
                  </a:tcPr>
                </a:tc>
              </a:tr>
            </a:tbl>
          </a:graphicData>
        </a:graphic>
      </p:graphicFrame>
      <p:graphicFrame>
        <p:nvGraphicFramePr>
          <p:cNvPr id="266" name="Google Shape;266;p13"/>
          <p:cNvGraphicFramePr/>
          <p:nvPr/>
        </p:nvGraphicFramePr>
        <p:xfrm>
          <a:off x="5029200" y="4800600"/>
          <a:ext cx="3000000" cy="3000000"/>
        </p:xfrm>
        <a:graphic>
          <a:graphicData uri="http://schemas.openxmlformats.org/drawingml/2006/table">
            <a:tbl>
              <a:tblPr bandRow="1" firstRow="1">
                <a:noFill/>
                <a:tableStyleId>{90036716-2F9B-4763-9A60-479B235E78C7}</a:tableStyleId>
              </a:tblPr>
              <a:tblGrid>
                <a:gridCol w="628250"/>
                <a:gridCol w="628250"/>
                <a:gridCol w="628250"/>
                <a:gridCol w="628250"/>
                <a:gridCol w="628250"/>
                <a:gridCol w="628250"/>
              </a:tblGrid>
              <a:tr h="370850">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1</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9C3"/>
                    </a:solidFill>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25</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5</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2</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37</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6</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38CD5"/>
                    </a:solidFill>
                  </a:tcPr>
                </a:tc>
              </a:tr>
            </a:tbl>
          </a:graphicData>
        </a:graphic>
      </p:graphicFrame>
      <p:sp>
        <p:nvSpPr>
          <p:cNvPr id="267" name="Google Shape;267;p13"/>
          <p:cNvSpPr txBox="1"/>
          <p:nvPr/>
        </p:nvSpPr>
        <p:spPr>
          <a:xfrm>
            <a:off x="6858000" y="2118610"/>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x = 6</a:t>
            </a:r>
            <a:endParaRPr sz="1800">
              <a:solidFill>
                <a:schemeClr val="dk1"/>
              </a:solidFill>
              <a:latin typeface="Courier"/>
              <a:ea typeface="Courier"/>
              <a:cs typeface="Courier"/>
              <a:sym typeface="Courier"/>
            </a:endParaRPr>
          </a:p>
        </p:txBody>
      </p:sp>
      <p:sp>
        <p:nvSpPr>
          <p:cNvPr id="268" name="Google Shape;268;p13"/>
          <p:cNvSpPr/>
          <p:nvPr/>
        </p:nvSpPr>
        <p:spPr>
          <a:xfrm>
            <a:off x="7162800" y="2423410"/>
            <a:ext cx="152400" cy="228600"/>
          </a:xfrm>
          <a:prstGeom prst="downArrow">
            <a:avLst>
              <a:gd fmla="val 50000" name="adj1"/>
              <a:gd fmla="val 50000" name="adj2"/>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69" name="Google Shape;269;p13"/>
          <p:cNvSpPr txBox="1"/>
          <p:nvPr/>
        </p:nvSpPr>
        <p:spPr>
          <a:xfrm>
            <a:off x="7498830" y="3170420"/>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x = 6</a:t>
            </a:r>
            <a:endParaRPr sz="1800">
              <a:solidFill>
                <a:schemeClr val="dk1"/>
              </a:solidFill>
              <a:latin typeface="Courier"/>
              <a:ea typeface="Courier"/>
              <a:cs typeface="Courier"/>
              <a:sym typeface="Courier"/>
            </a:endParaRPr>
          </a:p>
        </p:txBody>
      </p:sp>
      <p:sp>
        <p:nvSpPr>
          <p:cNvPr id="270" name="Google Shape;270;p13"/>
          <p:cNvSpPr/>
          <p:nvPr/>
        </p:nvSpPr>
        <p:spPr>
          <a:xfrm>
            <a:off x="7803630" y="3475220"/>
            <a:ext cx="152400" cy="228600"/>
          </a:xfrm>
          <a:prstGeom prst="downArrow">
            <a:avLst>
              <a:gd fmla="val 50000" name="adj1"/>
              <a:gd fmla="val 50000" name="adj2"/>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71" name="Google Shape;271;p13"/>
          <p:cNvSpPr txBox="1"/>
          <p:nvPr/>
        </p:nvSpPr>
        <p:spPr>
          <a:xfrm>
            <a:off x="8124670" y="4253460"/>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x = 6</a:t>
            </a:r>
            <a:endParaRPr sz="1800">
              <a:solidFill>
                <a:schemeClr val="dk1"/>
              </a:solidFill>
              <a:latin typeface="Courier"/>
              <a:ea typeface="Courier"/>
              <a:cs typeface="Courier"/>
              <a:sym typeface="Courier"/>
            </a:endParaRPr>
          </a:p>
        </p:txBody>
      </p:sp>
      <p:sp>
        <p:nvSpPr>
          <p:cNvPr id="272" name="Google Shape;272;p13"/>
          <p:cNvSpPr/>
          <p:nvPr/>
        </p:nvSpPr>
        <p:spPr>
          <a:xfrm>
            <a:off x="8429470" y="4558260"/>
            <a:ext cx="152400" cy="228600"/>
          </a:xfrm>
          <a:prstGeom prst="downArrow">
            <a:avLst>
              <a:gd fmla="val 50000" name="adj1"/>
              <a:gd fmla="val 50000" name="adj2"/>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73" name="Google Shape;273;p13"/>
          <p:cNvSpPr txBox="1"/>
          <p:nvPr/>
        </p:nvSpPr>
        <p:spPr>
          <a:xfrm>
            <a:off x="228600" y="2667000"/>
            <a:ext cx="533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a:t>
            </a:r>
            <a:endParaRPr sz="1800">
              <a:solidFill>
                <a:schemeClr val="dk1"/>
              </a:solidFill>
              <a:latin typeface="Times New Roman"/>
              <a:ea typeface="Times New Roman"/>
              <a:cs typeface="Times New Roman"/>
              <a:sym typeface="Times New Roman"/>
            </a:endParaRPr>
          </a:p>
        </p:txBody>
      </p:sp>
      <p:sp>
        <p:nvSpPr>
          <p:cNvPr id="274" name="Google Shape;274;p13"/>
          <p:cNvSpPr txBox="1"/>
          <p:nvPr/>
        </p:nvSpPr>
        <p:spPr>
          <a:xfrm>
            <a:off x="228600" y="3729228"/>
            <a:ext cx="533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(b)</a:t>
            </a:r>
            <a:endParaRPr sz="1800">
              <a:solidFill>
                <a:schemeClr val="dk1"/>
              </a:solidFill>
              <a:latin typeface="Times New Roman"/>
              <a:ea typeface="Times New Roman"/>
              <a:cs typeface="Times New Roman"/>
              <a:sym typeface="Times New Roman"/>
            </a:endParaRPr>
          </a:p>
        </p:txBody>
      </p:sp>
      <p:sp>
        <p:nvSpPr>
          <p:cNvPr id="275" name="Google Shape;275;p13"/>
          <p:cNvSpPr txBox="1"/>
          <p:nvPr/>
        </p:nvSpPr>
        <p:spPr>
          <a:xfrm>
            <a:off x="228600" y="4800600"/>
            <a:ext cx="533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a:t>
            </a:r>
            <a:endParaRPr sz="1800">
              <a:solidFill>
                <a:schemeClr val="dk1"/>
              </a:solidFill>
              <a:latin typeface="Times New Roman"/>
              <a:ea typeface="Times New Roman"/>
              <a:cs typeface="Times New Roman"/>
              <a:sym typeface="Times New Roman"/>
            </a:endParaRPr>
          </a:p>
        </p:txBody>
      </p:sp>
      <p:sp>
        <p:nvSpPr>
          <p:cNvPr id="276" name="Google Shape;276;p13"/>
          <p:cNvSpPr txBox="1"/>
          <p:nvPr/>
        </p:nvSpPr>
        <p:spPr>
          <a:xfrm>
            <a:off x="4618220" y="2667000"/>
            <a:ext cx="533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a:t>
            </a:r>
            <a:endParaRPr sz="1800">
              <a:solidFill>
                <a:schemeClr val="dk1"/>
              </a:solidFill>
              <a:latin typeface="Times New Roman"/>
              <a:ea typeface="Times New Roman"/>
              <a:cs typeface="Times New Roman"/>
              <a:sym typeface="Times New Roman"/>
            </a:endParaRPr>
          </a:p>
        </p:txBody>
      </p:sp>
      <p:sp>
        <p:nvSpPr>
          <p:cNvPr id="277" name="Google Shape;277;p13"/>
          <p:cNvSpPr txBox="1"/>
          <p:nvPr/>
        </p:nvSpPr>
        <p:spPr>
          <a:xfrm>
            <a:off x="4631960" y="3733800"/>
            <a:ext cx="533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(e)</a:t>
            </a:r>
            <a:endParaRPr sz="1800">
              <a:solidFill>
                <a:schemeClr val="dk1"/>
              </a:solidFill>
              <a:latin typeface="Times New Roman"/>
              <a:ea typeface="Times New Roman"/>
              <a:cs typeface="Times New Roman"/>
              <a:sym typeface="Times New Roman"/>
            </a:endParaRPr>
          </a:p>
        </p:txBody>
      </p:sp>
      <p:sp>
        <p:nvSpPr>
          <p:cNvPr id="278" name="Google Shape;278;p13"/>
          <p:cNvSpPr txBox="1"/>
          <p:nvPr/>
        </p:nvSpPr>
        <p:spPr>
          <a:xfrm>
            <a:off x="4661940" y="4800600"/>
            <a:ext cx="533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Tìm kiếm tuần tự - Lính canh</a:t>
            </a:r>
            <a:endParaRPr/>
          </a:p>
        </p:txBody>
      </p:sp>
      <p:sp>
        <p:nvSpPr>
          <p:cNvPr id="284" name="Google Shape;284;p1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285" name="Google Shape;285;p1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286" name="Google Shape;286;p1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None/>
            </a:pPr>
            <a:r>
              <a:rPr lang="en-US">
                <a:solidFill>
                  <a:schemeClr val="dk1"/>
                </a:solidFill>
              </a:rPr>
              <a:t>Thuật toán: </a:t>
            </a:r>
            <a:r>
              <a:rPr b="1" lang="en-US">
                <a:solidFill>
                  <a:schemeClr val="dk1"/>
                </a:solidFill>
              </a:rPr>
              <a:t>LinearSentinel</a:t>
            </a:r>
            <a:endParaRPr>
              <a:solidFill>
                <a:schemeClr val="dk1"/>
              </a:solidFill>
            </a:endParaRPr>
          </a:p>
          <a:p>
            <a:pPr indent="-320040" lvl="0" marL="320040" rtl="0" algn="l">
              <a:spcBef>
                <a:spcPts val="700"/>
              </a:spcBef>
              <a:spcAft>
                <a:spcPts val="0"/>
              </a:spcAft>
              <a:buSzPts val="1680"/>
              <a:buFont typeface="Arial"/>
              <a:buChar char="•"/>
            </a:pPr>
            <a:r>
              <a:rPr lang="en-US">
                <a:solidFill>
                  <a:srgbClr val="FF0000"/>
                </a:solidFill>
              </a:rPr>
              <a:t>Bước 1.</a:t>
            </a:r>
            <a:r>
              <a:rPr lang="en-US"/>
              <a:t> Khởi tạo biến chỉ số: </a:t>
            </a:r>
            <a:r>
              <a:rPr i="1" lang="en-US">
                <a:solidFill>
                  <a:srgbClr val="C00000"/>
                </a:solidFill>
              </a:rPr>
              <a:t>i = 0</a:t>
            </a:r>
            <a:endParaRPr/>
          </a:p>
          <a:p>
            <a:pPr indent="-320040" lvl="0" marL="320040" rtl="0" algn="l">
              <a:spcBef>
                <a:spcPts val="700"/>
              </a:spcBef>
              <a:spcAft>
                <a:spcPts val="0"/>
              </a:spcAft>
              <a:buSzPts val="1680"/>
              <a:buFont typeface="Arial"/>
              <a:buChar char="•"/>
            </a:pPr>
            <a:r>
              <a:rPr lang="en-US">
                <a:solidFill>
                  <a:srgbClr val="FF0000"/>
                </a:solidFill>
              </a:rPr>
              <a:t>Bước 2.</a:t>
            </a:r>
            <a:r>
              <a:rPr lang="en-US"/>
              <a:t> </a:t>
            </a:r>
            <a:r>
              <a:rPr i="1" lang="en-US">
                <a:solidFill>
                  <a:srgbClr val="C00000"/>
                </a:solidFill>
              </a:rPr>
              <a:t>So sánh giá trị a[i] với giá trị x</a:t>
            </a:r>
            <a:r>
              <a:rPr lang="en-US"/>
              <a:t> cần tìm</a:t>
            </a:r>
            <a:endParaRPr/>
          </a:p>
          <a:p>
            <a:pPr indent="-274320" lvl="1" marL="640080" rtl="0" algn="l">
              <a:spcBef>
                <a:spcPts val="550"/>
              </a:spcBef>
              <a:spcAft>
                <a:spcPts val="0"/>
              </a:spcAft>
              <a:buSzPts val="1820"/>
              <a:buFont typeface="Arial"/>
              <a:buChar char="•"/>
            </a:pPr>
            <a:r>
              <a:rPr lang="en-US">
                <a:latin typeface="Arial"/>
                <a:ea typeface="Arial"/>
                <a:cs typeface="Arial"/>
                <a:sym typeface="Arial"/>
              </a:rPr>
              <a:t>Nếu a[i] bằng x: </a:t>
            </a:r>
            <a:endParaRPr/>
          </a:p>
          <a:p>
            <a:pPr indent="-228600" lvl="2" marL="914400" rtl="0" algn="l">
              <a:spcBef>
                <a:spcPts val="500"/>
              </a:spcBef>
              <a:spcAft>
                <a:spcPts val="0"/>
              </a:spcAft>
              <a:buSzPts val="1725"/>
              <a:buFont typeface="Arial"/>
              <a:buChar char="•"/>
            </a:pPr>
            <a:r>
              <a:rPr lang="en-US"/>
              <a:t>Nếu i &lt; n: </a:t>
            </a:r>
            <a:r>
              <a:rPr lang="en-US">
                <a:latin typeface="Arial"/>
                <a:ea typeface="Arial"/>
                <a:cs typeface="Arial"/>
                <a:sym typeface="Arial"/>
              </a:rPr>
              <a:t>Kết thúc chương trình và thông báo đã tìm thấy x.</a:t>
            </a:r>
            <a:endParaRPr/>
          </a:p>
          <a:p>
            <a:pPr indent="-228600" lvl="2" marL="914400" rtl="0" algn="l">
              <a:spcBef>
                <a:spcPts val="500"/>
              </a:spcBef>
              <a:spcAft>
                <a:spcPts val="0"/>
              </a:spcAft>
              <a:buSzPts val="1725"/>
              <a:buFont typeface="Arial"/>
              <a:buChar char="•"/>
            </a:pPr>
            <a:r>
              <a:rPr lang="en-US"/>
              <a:t>Nếu i &gt;= n: Thông báo không tìm thấy x trong mảng.</a:t>
            </a:r>
            <a:endParaRPr>
              <a:latin typeface="Arial"/>
              <a:ea typeface="Arial"/>
              <a:cs typeface="Arial"/>
              <a:sym typeface="Arial"/>
            </a:endParaRPr>
          </a:p>
          <a:p>
            <a:pPr indent="-274320" lvl="1" marL="640080" rtl="0" algn="l">
              <a:spcBef>
                <a:spcPts val="550"/>
              </a:spcBef>
              <a:spcAft>
                <a:spcPts val="0"/>
              </a:spcAft>
              <a:buSzPts val="1820"/>
              <a:buFont typeface="Arial"/>
              <a:buChar char="•"/>
            </a:pPr>
            <a:r>
              <a:rPr lang="en-US">
                <a:latin typeface="Arial"/>
                <a:ea typeface="Arial"/>
                <a:cs typeface="Arial"/>
                <a:sym typeface="Arial"/>
              </a:rPr>
              <a:t>Nếu a[i] khác x, </a:t>
            </a:r>
            <a:r>
              <a:rPr i="1" lang="en-US">
                <a:solidFill>
                  <a:srgbClr val="C00000"/>
                </a:solidFill>
                <a:latin typeface="Arial"/>
                <a:ea typeface="Arial"/>
                <a:cs typeface="Arial"/>
                <a:sym typeface="Arial"/>
              </a:rPr>
              <a:t>tăng i thêm 1</a:t>
            </a:r>
            <a:r>
              <a:rPr lang="en-US">
                <a:latin typeface="Arial"/>
                <a:ea typeface="Arial"/>
                <a:cs typeface="Arial"/>
                <a:sym typeface="Arial"/>
              </a:rPr>
              <a:t> và quay lại bước 2.</a:t>
            </a:r>
            <a:endParaRPr/>
          </a:p>
          <a:p>
            <a:pPr indent="-213360" lvl="0" marL="320040" rtl="0" algn="l">
              <a:spcBef>
                <a:spcPts val="700"/>
              </a:spcBef>
              <a:spcAft>
                <a:spcPts val="0"/>
              </a:spcAft>
              <a:buSzPts val="1680"/>
              <a:buFont typeface="Arial"/>
              <a:buNone/>
            </a:pPr>
            <a:r>
              <a:t/>
            </a:r>
            <a:endParaRPr sz="2800">
              <a:latin typeface="Book Antiqua"/>
              <a:ea typeface="Book Antiqua"/>
              <a:cs typeface="Book Antiqua"/>
              <a:sym typeface="Book Antiqu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Tìm kiếm tuần tự - Lính canh</a:t>
            </a:r>
            <a:endParaRPr/>
          </a:p>
        </p:txBody>
      </p:sp>
      <p:sp>
        <p:nvSpPr>
          <p:cNvPr id="293" name="Google Shape;293;p1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294" name="Google Shape;294;p1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295" name="Google Shape;295;p1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Thực nghiệm cho thấy trong trường hợp n lớn, thời gian tìm kiếm giảm khi dùng phương pháp lính canh.</a:t>
            </a:r>
            <a:endParaRPr/>
          </a:p>
          <a:p>
            <a:pPr indent="-274320" lvl="1" marL="640080" rtl="0" algn="l">
              <a:spcBef>
                <a:spcPts val="550"/>
              </a:spcBef>
              <a:spcAft>
                <a:spcPts val="0"/>
              </a:spcAft>
              <a:buSzPts val="1820"/>
              <a:buChar char="🞑"/>
            </a:pPr>
            <a:r>
              <a:rPr lang="en-US"/>
              <a:t>Với n =15000: nhanh hơn khoảng 20% (0.22s so với 0.28s)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Binary Search</a:t>
            </a:r>
            <a:endParaRPr/>
          </a:p>
        </p:txBody>
      </p:sp>
      <p:sp>
        <p:nvSpPr>
          <p:cNvPr id="301" name="Google Shape;301;p16"/>
          <p:cNvSpPr txBox="1"/>
          <p:nvPr>
            <p:ph type="title"/>
          </p:nvPr>
        </p:nvSpPr>
        <p:spPr>
          <a:xfrm>
            <a:off x="1371600" y="1219200"/>
            <a:ext cx="7620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C7876"/>
              </a:buClr>
              <a:buSzPts val="4000"/>
              <a:buFont typeface="Verdana"/>
              <a:buNone/>
            </a:pPr>
            <a:r>
              <a:rPr lang="en-US"/>
              <a:t>Tìm kiếm nhị phân</a:t>
            </a:r>
            <a:endParaRPr/>
          </a:p>
        </p:txBody>
      </p:sp>
      <p:sp>
        <p:nvSpPr>
          <p:cNvPr id="302" name="Google Shape;302;p1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303" name="Google Shape;303;p16"/>
          <p:cNvSpPr txBox="1"/>
          <p:nvPr>
            <p:ph idx="4294967295"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Thuật toán tìm kiếm nhị phân</a:t>
            </a:r>
            <a:endParaRPr/>
          </a:p>
        </p:txBody>
      </p:sp>
      <p:sp>
        <p:nvSpPr>
          <p:cNvPr id="309" name="Google Shape;309;p1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310" name="Google Shape;310;p1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311" name="Google Shape;311;p1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Với dãy A được sắp xếp thứ tự (ví dụ: tăng dần), độ phức tạp của thuật toán tìm kiếm tuần tự không đổi.</a:t>
            </a:r>
            <a:endParaRPr/>
          </a:p>
          <a:p>
            <a:pPr indent="-213360" lvl="0" marL="320040" rtl="0" algn="l">
              <a:spcBef>
                <a:spcPts val="700"/>
              </a:spcBef>
              <a:spcAft>
                <a:spcPts val="0"/>
              </a:spcAft>
              <a:buSzPts val="1680"/>
              <a:buFont typeface="Noto Sans Symbols"/>
              <a:buNone/>
            </a:pPr>
            <a:r>
              <a:t/>
            </a:r>
            <a:endParaRPr/>
          </a:p>
          <a:p>
            <a:pPr indent="-320040" lvl="0" marL="320040" rtl="0" algn="l">
              <a:spcBef>
                <a:spcPts val="700"/>
              </a:spcBef>
              <a:spcAft>
                <a:spcPts val="0"/>
              </a:spcAft>
              <a:buSzPts val="1680"/>
              <a:buFont typeface="Noto Sans Symbols"/>
              <a:buChar char="◉"/>
            </a:pPr>
            <a:r>
              <a:rPr lang="en-US"/>
              <a:t>Tận dụng thông tin của mảng đã được sắp xếp để giới hạn vị trí của giá trị cần tìm trong mảng.</a:t>
            </a:r>
            <a:endParaRPr/>
          </a:p>
          <a:p>
            <a:pPr indent="-320040" lvl="0" marL="320040" rtl="0" algn="l">
              <a:spcBef>
                <a:spcPts val="700"/>
              </a:spcBef>
              <a:spcAft>
                <a:spcPts val="0"/>
              </a:spcAft>
              <a:buSzPts val="1680"/>
              <a:buFont typeface="Arial"/>
              <a:buNone/>
            </a:pPr>
            <a:r>
              <a:rPr lang="en-US"/>
              <a:t>-&gt; Thuật toán tìm kiếm nhị phân.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Thuật toán tìm kiếm nhị phân</a:t>
            </a:r>
            <a:endParaRPr/>
          </a:p>
        </p:txBody>
      </p:sp>
      <p:sp>
        <p:nvSpPr>
          <p:cNvPr id="317" name="Google Shape;317;p1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318" name="Google Shape;318;p1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319" name="Google Shape;319;p1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Char char="◉"/>
            </a:pPr>
            <a:r>
              <a:rPr lang="en-US"/>
              <a:t>Input: </a:t>
            </a:r>
            <a:endParaRPr/>
          </a:p>
          <a:p>
            <a:pPr indent="-274320" lvl="1" marL="640080" rtl="0" algn="l">
              <a:spcBef>
                <a:spcPts val="550"/>
              </a:spcBef>
              <a:spcAft>
                <a:spcPts val="0"/>
              </a:spcAft>
              <a:buSzPts val="1820"/>
              <a:buChar char="🞑"/>
            </a:pPr>
            <a:r>
              <a:rPr lang="en-US"/>
              <a:t>Dãy A, </a:t>
            </a:r>
            <a:r>
              <a:rPr i="1" lang="en-US"/>
              <a:t>n</a:t>
            </a:r>
            <a:r>
              <a:rPr lang="en-US"/>
              <a:t> phần tử </a:t>
            </a:r>
            <a:r>
              <a:rPr b="1" lang="en-US">
                <a:solidFill>
                  <a:srgbClr val="FF0000"/>
                </a:solidFill>
              </a:rPr>
              <a:t>đã được sắp xếp</a:t>
            </a:r>
            <a:endParaRPr b="1">
              <a:solidFill>
                <a:srgbClr val="FF0000"/>
              </a:solidFill>
            </a:endParaRPr>
          </a:p>
          <a:p>
            <a:pPr indent="-274320" lvl="1" marL="640080" rtl="0" algn="l">
              <a:spcBef>
                <a:spcPts val="550"/>
              </a:spcBef>
              <a:spcAft>
                <a:spcPts val="0"/>
              </a:spcAft>
              <a:buSzPts val="1820"/>
              <a:buChar char="🞑"/>
            </a:pPr>
            <a:r>
              <a:rPr lang="en-US"/>
              <a:t>Giá trị </a:t>
            </a:r>
            <a:r>
              <a:rPr i="1" lang="en-US"/>
              <a:t>x</a:t>
            </a:r>
            <a:r>
              <a:rPr lang="en-US"/>
              <a:t> cần tìm</a:t>
            </a:r>
            <a:endParaRPr/>
          </a:p>
          <a:p>
            <a:pPr indent="-320040" lvl="0" marL="320040" rtl="0" algn="l">
              <a:spcBef>
                <a:spcPts val="700"/>
              </a:spcBef>
              <a:spcAft>
                <a:spcPts val="0"/>
              </a:spcAft>
              <a:buSzPts val="1680"/>
              <a:buChar char="◉"/>
            </a:pPr>
            <a:r>
              <a:rPr lang="en-US"/>
              <a:t>Output:</a:t>
            </a:r>
            <a:endParaRPr/>
          </a:p>
          <a:p>
            <a:pPr indent="-274320" lvl="1" marL="640080" rtl="0" algn="l">
              <a:spcBef>
                <a:spcPts val="550"/>
              </a:spcBef>
              <a:spcAft>
                <a:spcPts val="0"/>
              </a:spcAft>
              <a:buSzPts val="1820"/>
              <a:buChar char="🞑"/>
            </a:pPr>
            <a:r>
              <a:rPr lang="en-US"/>
              <a:t>Nếu </a:t>
            </a:r>
            <a:r>
              <a:rPr i="1" lang="en-US"/>
              <a:t>x</a:t>
            </a:r>
            <a:r>
              <a:rPr lang="en-US"/>
              <a:t> xuất hiện trong A: trả về một vị trí xuất hiện của </a:t>
            </a:r>
            <a:r>
              <a:rPr i="1" lang="en-US"/>
              <a:t>x</a:t>
            </a:r>
            <a:endParaRPr/>
          </a:p>
          <a:p>
            <a:pPr indent="-274320" lvl="1" marL="640080" rtl="0" algn="l">
              <a:spcBef>
                <a:spcPts val="550"/>
              </a:spcBef>
              <a:spcAft>
                <a:spcPts val="0"/>
              </a:spcAft>
              <a:buSzPts val="1820"/>
              <a:buChar char="🞑"/>
            </a:pPr>
            <a:r>
              <a:rPr lang="en-US"/>
              <a:t>Nếu không: trả về n hoặc -1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Thuật toán tìm kiếm nhị phân</a:t>
            </a:r>
            <a:endParaRPr/>
          </a:p>
        </p:txBody>
      </p:sp>
      <p:sp>
        <p:nvSpPr>
          <p:cNvPr id="325" name="Google Shape;325;p1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326" name="Google Shape;326;p1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327" name="Google Shape;327;p1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Char char="◉"/>
            </a:pPr>
            <a:r>
              <a:rPr lang="en-US"/>
              <a:t>Ý tưởng: </a:t>
            </a:r>
            <a:endParaRPr/>
          </a:p>
          <a:p>
            <a:pPr indent="-274320" lvl="1" marL="640080" rtl="0" algn="l">
              <a:spcBef>
                <a:spcPts val="550"/>
              </a:spcBef>
              <a:spcAft>
                <a:spcPts val="0"/>
              </a:spcAft>
              <a:buSzPts val="1820"/>
              <a:buChar char="🞑"/>
            </a:pPr>
            <a:r>
              <a:rPr lang="en-US"/>
              <a:t>So sánh x với phần tử chính giữa mảng A.</a:t>
            </a:r>
            <a:endParaRPr/>
          </a:p>
          <a:p>
            <a:pPr indent="-228600" lvl="2" marL="914400" rtl="0" algn="l">
              <a:spcBef>
                <a:spcPts val="500"/>
              </a:spcBef>
              <a:spcAft>
                <a:spcPts val="0"/>
              </a:spcAft>
              <a:buSzPts val="1725"/>
              <a:buChar char="■"/>
            </a:pPr>
            <a:r>
              <a:rPr lang="en-US"/>
              <a:t>Nếu x là phần tử giữa thì dừng.</a:t>
            </a:r>
            <a:endParaRPr/>
          </a:p>
          <a:p>
            <a:pPr indent="-158750" lvl="1" marL="640080" rtl="0" algn="l">
              <a:spcBef>
                <a:spcPts val="550"/>
              </a:spcBef>
              <a:spcAft>
                <a:spcPts val="0"/>
              </a:spcAft>
              <a:buSzPts val="1820"/>
              <a:buNone/>
            </a:pPr>
            <a:r>
              <a:t/>
            </a:r>
            <a:endParaRPr/>
          </a:p>
          <a:p>
            <a:pPr indent="-274320" lvl="1" marL="640080" rtl="0" algn="l">
              <a:spcBef>
                <a:spcPts val="550"/>
              </a:spcBef>
              <a:spcAft>
                <a:spcPts val="0"/>
              </a:spcAft>
              <a:buSzPts val="1820"/>
              <a:buChar char="🞑"/>
            </a:pPr>
            <a:r>
              <a:rPr lang="en-US"/>
              <a:t>Nếu không: xác định xem </a:t>
            </a:r>
            <a:r>
              <a:rPr b="1" i="1" lang="en-US"/>
              <a:t>x</a:t>
            </a:r>
            <a:r>
              <a:rPr lang="en-US"/>
              <a:t> có thể thuộc nửa trái hay nửa phải của A.</a:t>
            </a:r>
            <a:endParaRPr/>
          </a:p>
          <a:p>
            <a:pPr indent="-158750" lvl="1" marL="640080" rtl="0" algn="l">
              <a:spcBef>
                <a:spcPts val="550"/>
              </a:spcBef>
              <a:spcAft>
                <a:spcPts val="0"/>
              </a:spcAft>
              <a:buSzPts val="1820"/>
              <a:buNone/>
            </a:pPr>
            <a:r>
              <a:t/>
            </a:r>
            <a:endParaRPr/>
          </a:p>
          <a:p>
            <a:pPr indent="-274320" lvl="1" marL="640080" rtl="0" algn="l">
              <a:spcBef>
                <a:spcPts val="550"/>
              </a:spcBef>
              <a:spcAft>
                <a:spcPts val="0"/>
              </a:spcAft>
              <a:buSzPts val="1820"/>
              <a:buChar char="🞑"/>
            </a:pPr>
            <a:r>
              <a:rPr lang="en-US"/>
              <a:t>Lặp lại 2 bước trên với nửa đã được xác định.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Nội dung trình bày</a:t>
            </a:r>
            <a:endParaRPr/>
          </a:p>
        </p:txBody>
      </p:sp>
      <p:grpSp>
        <p:nvGrpSpPr>
          <p:cNvPr id="132" name="Google Shape;132;p2"/>
          <p:cNvGrpSpPr/>
          <p:nvPr/>
        </p:nvGrpSpPr>
        <p:grpSpPr>
          <a:xfrm>
            <a:off x="612648" y="1600200"/>
            <a:ext cx="8153399" cy="4495800"/>
            <a:chOff x="0" y="0"/>
            <a:chExt cx="8153399" cy="4495800"/>
          </a:xfrm>
        </p:grpSpPr>
        <p:sp>
          <p:nvSpPr>
            <p:cNvPr id="133" name="Google Shape;133;p2"/>
            <p:cNvSpPr/>
            <p:nvPr/>
          </p:nvSpPr>
          <p:spPr>
            <a:xfrm>
              <a:off x="0" y="0"/>
              <a:ext cx="6278118" cy="809244"/>
            </a:xfrm>
            <a:prstGeom prst="roundRect">
              <a:avLst>
                <a:gd fmla="val 10000" name="adj"/>
              </a:avLst>
            </a:prstGeom>
            <a:solidFill>
              <a:srgbClr val="BF504D"/>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txBox="1"/>
            <p:nvPr/>
          </p:nvSpPr>
          <p:spPr>
            <a:xfrm>
              <a:off x="0" y="0"/>
              <a:ext cx="5357602" cy="809244"/>
            </a:xfrm>
            <a:prstGeom prst="rect">
              <a:avLst/>
            </a:prstGeom>
            <a:noFill/>
            <a:ln>
              <a:noFill/>
            </a:ln>
          </p:spPr>
          <p:txBody>
            <a:bodyPr anchorCtr="0" anchor="ctr" bIns="137150" lIns="137150" spcFirstLastPara="1" rIns="137150" wrap="square" tIns="137150">
              <a:noAutofit/>
            </a:bodyPr>
            <a:lstStyle/>
            <a:p>
              <a:pPr indent="0" lvl="0" marL="0" marR="0" rtl="0" algn="l">
                <a:lnSpc>
                  <a:spcPct val="90000"/>
                </a:lnSpc>
                <a:spcBef>
                  <a:spcPts val="0"/>
                </a:spcBef>
                <a:spcAft>
                  <a:spcPts val="0"/>
                </a:spcAft>
                <a:buNone/>
              </a:pPr>
              <a:r>
                <a:rPr b="0" i="0" lang="en-US" sz="3600" u="none" cap="none" strike="noStrike">
                  <a:solidFill>
                    <a:schemeClr val="lt1"/>
                  </a:solidFill>
                  <a:latin typeface="Times New Roman"/>
                  <a:ea typeface="Times New Roman"/>
                  <a:cs typeface="Times New Roman"/>
                  <a:sym typeface="Times New Roman"/>
                </a:rPr>
                <a:t>Giới thiệu</a:t>
              </a:r>
              <a:endParaRPr b="0" i="0" sz="3600" u="none" cap="none" strike="noStrike">
                <a:solidFill>
                  <a:schemeClr val="lt1"/>
                </a:solidFill>
                <a:latin typeface="Times New Roman"/>
                <a:ea typeface="Times New Roman"/>
                <a:cs typeface="Times New Roman"/>
                <a:sym typeface="Times New Roman"/>
              </a:endParaRPr>
            </a:p>
          </p:txBody>
        </p:sp>
        <p:sp>
          <p:nvSpPr>
            <p:cNvPr id="135" name="Google Shape;135;p2"/>
            <p:cNvSpPr/>
            <p:nvPr/>
          </p:nvSpPr>
          <p:spPr>
            <a:xfrm>
              <a:off x="468820" y="921639"/>
              <a:ext cx="6278118" cy="809244"/>
            </a:xfrm>
            <a:prstGeom prst="roundRect">
              <a:avLst>
                <a:gd fmla="val 10000" name="adj"/>
              </a:avLst>
            </a:prstGeom>
            <a:solidFill>
              <a:schemeClr val="accent3"/>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txBox="1"/>
            <p:nvPr/>
          </p:nvSpPr>
          <p:spPr>
            <a:xfrm>
              <a:off x="468820" y="921639"/>
              <a:ext cx="5283288" cy="809244"/>
            </a:xfrm>
            <a:prstGeom prst="rect">
              <a:avLst/>
            </a:prstGeom>
            <a:noFill/>
            <a:ln>
              <a:noFill/>
            </a:ln>
          </p:spPr>
          <p:txBody>
            <a:bodyPr anchorCtr="0" anchor="ctr" bIns="137150" lIns="137150" spcFirstLastPara="1" rIns="137150" wrap="square" tIns="137150">
              <a:noAutofit/>
            </a:bodyPr>
            <a:lstStyle/>
            <a:p>
              <a:pPr indent="0" lvl="0" marL="0" marR="0" rtl="0" algn="l">
                <a:lnSpc>
                  <a:spcPct val="90000"/>
                </a:lnSpc>
                <a:spcBef>
                  <a:spcPts val="0"/>
                </a:spcBef>
                <a:spcAft>
                  <a:spcPts val="0"/>
                </a:spcAft>
                <a:buNone/>
              </a:pPr>
              <a:r>
                <a:rPr b="0" i="0" lang="en-US" sz="3600" u="none" cap="none" strike="noStrike">
                  <a:solidFill>
                    <a:schemeClr val="lt1"/>
                  </a:solidFill>
                  <a:latin typeface="Times New Roman"/>
                  <a:ea typeface="Times New Roman"/>
                  <a:cs typeface="Times New Roman"/>
                  <a:sym typeface="Times New Roman"/>
                </a:rPr>
                <a:t>Tìm kiếm tuần tự</a:t>
              </a:r>
              <a:endParaRPr b="0" i="0" sz="3600" u="none" cap="none" strike="noStrike">
                <a:solidFill>
                  <a:schemeClr val="lt1"/>
                </a:solidFill>
                <a:latin typeface="Times New Roman"/>
                <a:ea typeface="Times New Roman"/>
                <a:cs typeface="Times New Roman"/>
                <a:sym typeface="Times New Roman"/>
              </a:endParaRPr>
            </a:p>
          </p:txBody>
        </p:sp>
        <p:sp>
          <p:nvSpPr>
            <p:cNvPr id="137" name="Google Shape;137;p2"/>
            <p:cNvSpPr/>
            <p:nvPr/>
          </p:nvSpPr>
          <p:spPr>
            <a:xfrm>
              <a:off x="937640" y="1843278"/>
              <a:ext cx="6278118" cy="809244"/>
            </a:xfrm>
            <a:prstGeom prst="roundRect">
              <a:avLst>
                <a:gd fmla="val 10000" name="adj"/>
              </a:avLst>
            </a:prstGeom>
            <a:solidFill>
              <a:schemeClr val="accent4"/>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txBox="1"/>
            <p:nvPr/>
          </p:nvSpPr>
          <p:spPr>
            <a:xfrm>
              <a:off x="937640" y="1843278"/>
              <a:ext cx="5283288" cy="809244"/>
            </a:xfrm>
            <a:prstGeom prst="rect">
              <a:avLst/>
            </a:prstGeom>
            <a:noFill/>
            <a:ln>
              <a:noFill/>
            </a:ln>
          </p:spPr>
          <p:txBody>
            <a:bodyPr anchorCtr="0" anchor="ctr" bIns="137150" lIns="137150" spcFirstLastPara="1" rIns="137150" wrap="square" tIns="137150">
              <a:noAutofit/>
            </a:bodyPr>
            <a:lstStyle/>
            <a:p>
              <a:pPr indent="0" lvl="0" marL="0" marR="0" rtl="0" algn="l">
                <a:lnSpc>
                  <a:spcPct val="90000"/>
                </a:lnSpc>
                <a:spcBef>
                  <a:spcPts val="0"/>
                </a:spcBef>
                <a:spcAft>
                  <a:spcPts val="0"/>
                </a:spcAft>
                <a:buNone/>
              </a:pPr>
              <a:r>
                <a:rPr b="0" i="0" lang="en-US" sz="3600" u="none" cap="none" strike="noStrike">
                  <a:solidFill>
                    <a:schemeClr val="lt1"/>
                  </a:solidFill>
                  <a:latin typeface="Times New Roman"/>
                  <a:ea typeface="Times New Roman"/>
                  <a:cs typeface="Times New Roman"/>
                  <a:sym typeface="Times New Roman"/>
                </a:rPr>
                <a:t>Tìm kiếm nhị phân</a:t>
              </a:r>
              <a:endParaRPr b="0" i="0" sz="3600" u="none" cap="none" strike="noStrike">
                <a:solidFill>
                  <a:schemeClr val="lt1"/>
                </a:solidFill>
                <a:latin typeface="Times New Roman"/>
                <a:ea typeface="Times New Roman"/>
                <a:cs typeface="Times New Roman"/>
                <a:sym typeface="Times New Roman"/>
              </a:endParaRPr>
            </a:p>
          </p:txBody>
        </p:sp>
        <p:sp>
          <p:nvSpPr>
            <p:cNvPr id="139" name="Google Shape;139;p2"/>
            <p:cNvSpPr/>
            <p:nvPr/>
          </p:nvSpPr>
          <p:spPr>
            <a:xfrm>
              <a:off x="1406461" y="2764917"/>
              <a:ext cx="6278118" cy="809244"/>
            </a:xfrm>
            <a:prstGeom prst="roundRect">
              <a:avLst>
                <a:gd fmla="val 10000" name="adj"/>
              </a:avLst>
            </a:prstGeom>
            <a:solidFill>
              <a:srgbClr val="49ACC5"/>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txBox="1"/>
            <p:nvPr/>
          </p:nvSpPr>
          <p:spPr>
            <a:xfrm>
              <a:off x="1406461" y="2764917"/>
              <a:ext cx="5283288" cy="809244"/>
            </a:xfrm>
            <a:prstGeom prst="rect">
              <a:avLst/>
            </a:prstGeom>
            <a:noFill/>
            <a:ln>
              <a:noFill/>
            </a:ln>
          </p:spPr>
          <p:txBody>
            <a:bodyPr anchorCtr="0" anchor="ctr" bIns="137150" lIns="137150" spcFirstLastPara="1" rIns="137150" wrap="square" tIns="137150">
              <a:noAutofit/>
            </a:bodyPr>
            <a:lstStyle/>
            <a:p>
              <a:pPr indent="0" lvl="0" marL="0" marR="0" rtl="0" algn="l">
                <a:lnSpc>
                  <a:spcPct val="90000"/>
                </a:lnSpc>
                <a:spcBef>
                  <a:spcPts val="0"/>
                </a:spcBef>
                <a:spcAft>
                  <a:spcPts val="0"/>
                </a:spcAft>
                <a:buNone/>
              </a:pPr>
              <a:r>
                <a:rPr b="0" i="0" lang="en-US" sz="3600" u="none" cap="none" strike="noStrike">
                  <a:solidFill>
                    <a:schemeClr val="lt1"/>
                  </a:solidFill>
                  <a:latin typeface="Times New Roman"/>
                  <a:ea typeface="Times New Roman"/>
                  <a:cs typeface="Times New Roman"/>
                  <a:sym typeface="Times New Roman"/>
                </a:rPr>
                <a:t>Tìm kiếm theo bảng băm</a:t>
              </a:r>
              <a:endParaRPr b="0" i="0" sz="3600" u="none" cap="none" strike="noStrike">
                <a:solidFill>
                  <a:schemeClr val="lt1"/>
                </a:solidFill>
                <a:latin typeface="Times New Roman"/>
                <a:ea typeface="Times New Roman"/>
                <a:cs typeface="Times New Roman"/>
                <a:sym typeface="Times New Roman"/>
              </a:endParaRPr>
            </a:p>
          </p:txBody>
        </p:sp>
        <p:sp>
          <p:nvSpPr>
            <p:cNvPr id="141" name="Google Shape;141;p2"/>
            <p:cNvSpPr/>
            <p:nvPr/>
          </p:nvSpPr>
          <p:spPr>
            <a:xfrm>
              <a:off x="1875281" y="3686556"/>
              <a:ext cx="6278118" cy="809244"/>
            </a:xfrm>
            <a:prstGeom prst="roundRect">
              <a:avLst>
                <a:gd fmla="val 10000" name="adj"/>
              </a:avLst>
            </a:prstGeom>
            <a:solidFill>
              <a:srgbClr val="F79543"/>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txBox="1"/>
            <p:nvPr/>
          </p:nvSpPr>
          <p:spPr>
            <a:xfrm>
              <a:off x="1875281" y="3686556"/>
              <a:ext cx="5283288" cy="809244"/>
            </a:xfrm>
            <a:prstGeom prst="rect">
              <a:avLst/>
            </a:prstGeom>
            <a:noFill/>
            <a:ln>
              <a:noFill/>
            </a:ln>
          </p:spPr>
          <p:txBody>
            <a:bodyPr anchorCtr="0" anchor="ctr" bIns="137150" lIns="137150" spcFirstLastPara="1" rIns="137150" wrap="square" tIns="137150">
              <a:noAutofit/>
            </a:bodyPr>
            <a:lstStyle/>
            <a:p>
              <a:pPr indent="0" lvl="0" marL="0" marR="0" rtl="0" algn="l">
                <a:lnSpc>
                  <a:spcPct val="90000"/>
                </a:lnSpc>
                <a:spcBef>
                  <a:spcPts val="0"/>
                </a:spcBef>
                <a:spcAft>
                  <a:spcPts val="0"/>
                </a:spcAft>
                <a:buNone/>
              </a:pPr>
              <a:r>
                <a:rPr b="0" i="0" lang="en-US" sz="3600" u="none" cap="none" strike="noStrike">
                  <a:solidFill>
                    <a:schemeClr val="lt1"/>
                  </a:solidFill>
                  <a:latin typeface="Times New Roman"/>
                  <a:ea typeface="Times New Roman"/>
                  <a:cs typeface="Times New Roman"/>
                  <a:sym typeface="Times New Roman"/>
                </a:rPr>
                <a:t>Tổng kết</a:t>
              </a:r>
              <a:endParaRPr b="0" i="0" sz="3600" u="none" cap="none" strike="noStrike">
                <a:solidFill>
                  <a:schemeClr val="lt1"/>
                </a:solidFill>
                <a:latin typeface="Times New Roman"/>
                <a:ea typeface="Times New Roman"/>
                <a:cs typeface="Times New Roman"/>
                <a:sym typeface="Times New Roman"/>
              </a:endParaRPr>
            </a:p>
          </p:txBody>
        </p:sp>
        <p:sp>
          <p:nvSpPr>
            <p:cNvPr id="143" name="Google Shape;143;p2"/>
            <p:cNvSpPr/>
            <p:nvPr/>
          </p:nvSpPr>
          <p:spPr>
            <a:xfrm>
              <a:off x="5752109" y="591197"/>
              <a:ext cx="526008" cy="526008"/>
            </a:xfrm>
            <a:prstGeom prst="downArrow">
              <a:avLst>
                <a:gd fmla="val 55000" name="adj1"/>
                <a:gd fmla="val 45000" name="adj2"/>
              </a:avLst>
            </a:prstGeom>
            <a:solidFill>
              <a:srgbClr val="E7CFCF">
                <a:alpha val="89803"/>
              </a:srgbClr>
            </a:solidFill>
            <a:ln cap="flat" cmpd="sng" w="10000">
              <a:solidFill>
                <a:srgbClr val="E7CFC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txBox="1"/>
            <p:nvPr/>
          </p:nvSpPr>
          <p:spPr>
            <a:xfrm>
              <a:off x="5752109" y="591197"/>
              <a:ext cx="526008" cy="526008"/>
            </a:xfrm>
            <a:prstGeom prst="rect">
              <a:avLst/>
            </a:prstGeom>
            <a:noFill/>
            <a:ln>
              <a:noFill/>
            </a:ln>
          </p:spPr>
          <p:txBody>
            <a:bodyPr anchorCtr="0" anchor="ctr" bIns="31750" lIns="31750" spcFirstLastPara="1" rIns="31750" wrap="square" tIns="31750">
              <a:noAutofit/>
            </a:bodyPr>
            <a:lstStyle/>
            <a:p>
              <a:pPr indent="0" lvl="0" marL="0" marR="0" rtl="0" algn="ctr">
                <a:lnSpc>
                  <a:spcPct val="90000"/>
                </a:lnSpc>
                <a:spcBef>
                  <a:spcPts val="0"/>
                </a:spcBef>
                <a:spcAft>
                  <a:spcPts val="0"/>
                </a:spcAft>
                <a:buNone/>
              </a:pPr>
              <a:r>
                <a:t/>
              </a:r>
              <a:endParaRPr b="0" i="0" sz="2500" u="none" cap="none" strike="noStrike">
                <a:solidFill>
                  <a:schemeClr val="dk1"/>
                </a:solidFill>
                <a:latin typeface="Times New Roman"/>
                <a:ea typeface="Times New Roman"/>
                <a:cs typeface="Times New Roman"/>
                <a:sym typeface="Times New Roman"/>
              </a:endParaRPr>
            </a:p>
          </p:txBody>
        </p:sp>
        <p:sp>
          <p:nvSpPr>
            <p:cNvPr id="145" name="Google Shape;145;p2"/>
            <p:cNvSpPr/>
            <p:nvPr/>
          </p:nvSpPr>
          <p:spPr>
            <a:xfrm>
              <a:off x="6220929" y="1512836"/>
              <a:ext cx="526008" cy="526008"/>
            </a:xfrm>
            <a:prstGeom prst="downArrow">
              <a:avLst>
                <a:gd fmla="val 55000" name="adj1"/>
                <a:gd fmla="val 45000" name="adj2"/>
              </a:avLst>
            </a:prstGeom>
            <a:solidFill>
              <a:srgbClr val="DDE5D0">
                <a:alpha val="89803"/>
              </a:srgbClr>
            </a:solidFill>
            <a:ln cap="flat" cmpd="sng" w="10000">
              <a:solidFill>
                <a:srgbClr val="DDE5D0">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txBox="1"/>
            <p:nvPr/>
          </p:nvSpPr>
          <p:spPr>
            <a:xfrm>
              <a:off x="6220929" y="1512836"/>
              <a:ext cx="526008" cy="526008"/>
            </a:xfrm>
            <a:prstGeom prst="rect">
              <a:avLst/>
            </a:prstGeom>
            <a:noFill/>
            <a:ln>
              <a:noFill/>
            </a:ln>
          </p:spPr>
          <p:txBody>
            <a:bodyPr anchorCtr="0" anchor="ctr" bIns="31750" lIns="31750" spcFirstLastPara="1" rIns="31750" wrap="square" tIns="31750">
              <a:noAutofit/>
            </a:bodyPr>
            <a:lstStyle/>
            <a:p>
              <a:pPr indent="0" lvl="0" marL="0" marR="0" rtl="0" algn="ctr">
                <a:lnSpc>
                  <a:spcPct val="90000"/>
                </a:lnSpc>
                <a:spcBef>
                  <a:spcPts val="0"/>
                </a:spcBef>
                <a:spcAft>
                  <a:spcPts val="0"/>
                </a:spcAft>
                <a:buNone/>
              </a:pPr>
              <a:r>
                <a:t/>
              </a:r>
              <a:endParaRPr b="0" i="0" sz="2500" u="none" cap="none" strike="noStrike">
                <a:solidFill>
                  <a:schemeClr val="dk1"/>
                </a:solidFill>
                <a:latin typeface="Times New Roman"/>
                <a:ea typeface="Times New Roman"/>
                <a:cs typeface="Times New Roman"/>
                <a:sym typeface="Times New Roman"/>
              </a:endParaRPr>
            </a:p>
          </p:txBody>
        </p:sp>
        <p:sp>
          <p:nvSpPr>
            <p:cNvPr id="147" name="Google Shape;147;p2"/>
            <p:cNvSpPr/>
            <p:nvPr/>
          </p:nvSpPr>
          <p:spPr>
            <a:xfrm>
              <a:off x="6689750" y="2420988"/>
              <a:ext cx="526008" cy="526008"/>
            </a:xfrm>
            <a:prstGeom prst="downArrow">
              <a:avLst>
                <a:gd fmla="val 55000" name="adj1"/>
                <a:gd fmla="val 45000" name="adj2"/>
              </a:avLst>
            </a:prstGeom>
            <a:solidFill>
              <a:srgbClr val="D7D1DF">
                <a:alpha val="89803"/>
              </a:srgbClr>
            </a:solidFill>
            <a:ln cap="flat" cmpd="sng" w="10000">
              <a:solidFill>
                <a:srgbClr val="D7D1DF">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txBox="1"/>
            <p:nvPr/>
          </p:nvSpPr>
          <p:spPr>
            <a:xfrm>
              <a:off x="6689750" y="2420988"/>
              <a:ext cx="526008" cy="526008"/>
            </a:xfrm>
            <a:prstGeom prst="rect">
              <a:avLst/>
            </a:prstGeom>
            <a:noFill/>
            <a:ln>
              <a:noFill/>
            </a:ln>
          </p:spPr>
          <p:txBody>
            <a:bodyPr anchorCtr="0" anchor="ctr" bIns="31750" lIns="31750" spcFirstLastPara="1" rIns="31750" wrap="square" tIns="31750">
              <a:noAutofit/>
            </a:bodyPr>
            <a:lstStyle/>
            <a:p>
              <a:pPr indent="0" lvl="0" marL="0" marR="0" rtl="0" algn="ctr">
                <a:lnSpc>
                  <a:spcPct val="90000"/>
                </a:lnSpc>
                <a:spcBef>
                  <a:spcPts val="0"/>
                </a:spcBef>
                <a:spcAft>
                  <a:spcPts val="0"/>
                </a:spcAft>
                <a:buNone/>
              </a:pPr>
              <a:r>
                <a:t/>
              </a:r>
              <a:endParaRPr b="0" i="0" sz="2500" u="none" cap="none" strike="noStrike">
                <a:solidFill>
                  <a:schemeClr val="dk1"/>
                </a:solidFill>
                <a:latin typeface="Times New Roman"/>
                <a:ea typeface="Times New Roman"/>
                <a:cs typeface="Times New Roman"/>
                <a:sym typeface="Times New Roman"/>
              </a:endParaRPr>
            </a:p>
          </p:txBody>
        </p:sp>
        <p:sp>
          <p:nvSpPr>
            <p:cNvPr id="149" name="Google Shape;149;p2"/>
            <p:cNvSpPr/>
            <p:nvPr/>
          </p:nvSpPr>
          <p:spPr>
            <a:xfrm>
              <a:off x="7158570" y="3351618"/>
              <a:ext cx="526008" cy="526008"/>
            </a:xfrm>
            <a:prstGeom prst="downArrow">
              <a:avLst>
                <a:gd fmla="val 55000" name="adj1"/>
                <a:gd fmla="val 45000" name="adj2"/>
              </a:avLst>
            </a:prstGeom>
            <a:solidFill>
              <a:srgbClr val="CDE1E8">
                <a:alpha val="89803"/>
              </a:srgbClr>
            </a:solidFill>
            <a:ln cap="flat" cmpd="sng" w="10000">
              <a:solidFill>
                <a:srgbClr val="CDE1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txBox="1"/>
            <p:nvPr/>
          </p:nvSpPr>
          <p:spPr>
            <a:xfrm>
              <a:off x="7158570" y="3351618"/>
              <a:ext cx="526008" cy="526008"/>
            </a:xfrm>
            <a:prstGeom prst="rect">
              <a:avLst/>
            </a:prstGeom>
            <a:noFill/>
            <a:ln>
              <a:noFill/>
            </a:ln>
          </p:spPr>
          <p:txBody>
            <a:bodyPr anchorCtr="0" anchor="ctr" bIns="31750" lIns="31750" spcFirstLastPara="1" rIns="31750" wrap="square" tIns="31750">
              <a:noAutofit/>
            </a:bodyPr>
            <a:lstStyle/>
            <a:p>
              <a:pPr indent="0" lvl="0" marL="0" marR="0" rtl="0" algn="ctr">
                <a:lnSpc>
                  <a:spcPct val="90000"/>
                </a:lnSpc>
                <a:spcBef>
                  <a:spcPts val="0"/>
                </a:spcBef>
                <a:spcAft>
                  <a:spcPts val="0"/>
                </a:spcAft>
                <a:buNone/>
              </a:pPr>
              <a:r>
                <a:t/>
              </a:r>
              <a:endParaRPr b="0" i="0" sz="2500" u="none" cap="none" strike="noStrike">
                <a:solidFill>
                  <a:schemeClr val="dk1"/>
                </a:solidFill>
                <a:latin typeface="Times New Roman"/>
                <a:ea typeface="Times New Roman"/>
                <a:cs typeface="Times New Roman"/>
                <a:sym typeface="Times New Roman"/>
              </a:endParaRPr>
            </a:p>
          </p:txBody>
        </p:sp>
      </p:grpSp>
      <p:sp>
        <p:nvSpPr>
          <p:cNvPr id="151" name="Google Shape;151;p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152" name="Google Shape;152;p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Thuật toán tìm kiếm nhị phân</a:t>
            </a:r>
            <a:endParaRPr/>
          </a:p>
        </p:txBody>
      </p:sp>
      <p:sp>
        <p:nvSpPr>
          <p:cNvPr id="333" name="Google Shape;333;p2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334" name="Google Shape;334;p2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335" name="Google Shape;335;p2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lnSpc>
                <a:spcPct val="90000"/>
              </a:lnSpc>
              <a:spcBef>
                <a:spcPts val="0"/>
              </a:spcBef>
              <a:spcAft>
                <a:spcPts val="0"/>
              </a:spcAft>
              <a:buSzPts val="1554"/>
              <a:buNone/>
            </a:pPr>
            <a:r>
              <a:rPr lang="en-US" sz="2590">
                <a:solidFill>
                  <a:schemeClr val="dk1"/>
                </a:solidFill>
              </a:rPr>
              <a:t>Thuật toán: BinarySearch(A[], n, x)</a:t>
            </a:r>
            <a:endParaRPr/>
          </a:p>
          <a:p>
            <a:pPr indent="-320040" lvl="0" marL="320040" rtl="0" algn="l">
              <a:lnSpc>
                <a:spcPct val="90000"/>
              </a:lnSpc>
              <a:spcBef>
                <a:spcPts val="700"/>
              </a:spcBef>
              <a:spcAft>
                <a:spcPts val="0"/>
              </a:spcAft>
              <a:buSzPts val="1554"/>
              <a:buFont typeface="Noto Sans Symbols"/>
              <a:buChar char="◉"/>
            </a:pPr>
            <a:r>
              <a:rPr lang="en-US" sz="2590">
                <a:solidFill>
                  <a:srgbClr val="FF0000"/>
                </a:solidFill>
              </a:rPr>
              <a:t>Bước 1.</a:t>
            </a:r>
            <a:r>
              <a:rPr lang="en-US" sz="2590"/>
              <a:t> Khởi gán left = 0 và right = n – 1.</a:t>
            </a:r>
            <a:endParaRPr/>
          </a:p>
          <a:p>
            <a:pPr indent="-320040" lvl="0" marL="320040" rtl="0" algn="l">
              <a:lnSpc>
                <a:spcPct val="90000"/>
              </a:lnSpc>
              <a:spcBef>
                <a:spcPts val="700"/>
              </a:spcBef>
              <a:spcAft>
                <a:spcPts val="0"/>
              </a:spcAft>
              <a:buSzPts val="1554"/>
              <a:buFont typeface="Noto Sans Symbols"/>
              <a:buChar char="◉"/>
            </a:pPr>
            <a:r>
              <a:rPr lang="en-US" sz="2590">
                <a:solidFill>
                  <a:srgbClr val="FF0000"/>
                </a:solidFill>
              </a:rPr>
              <a:t>Bước 2.</a:t>
            </a:r>
            <a:r>
              <a:rPr lang="en-US" sz="2590"/>
              <a:t> Trong khi left &lt;= right, thực hiện:</a:t>
            </a:r>
            <a:endParaRPr/>
          </a:p>
          <a:p>
            <a:pPr indent="-274320" lvl="1" marL="640080" rtl="0" algn="l">
              <a:lnSpc>
                <a:spcPct val="90000"/>
              </a:lnSpc>
              <a:spcBef>
                <a:spcPts val="550"/>
              </a:spcBef>
              <a:spcAft>
                <a:spcPts val="0"/>
              </a:spcAft>
              <a:buSzPts val="1683"/>
              <a:buChar char="🞑"/>
            </a:pPr>
            <a:r>
              <a:rPr lang="en-US" sz="2405"/>
              <a:t>2.1. Đặt </a:t>
            </a:r>
            <a:r>
              <a:rPr i="1" lang="en-US" sz="2405">
                <a:solidFill>
                  <a:srgbClr val="C00000"/>
                </a:solidFill>
              </a:rPr>
              <a:t>mid = (left + right)/2</a:t>
            </a:r>
            <a:endParaRPr/>
          </a:p>
          <a:p>
            <a:pPr indent="-274320" lvl="1" marL="640080" rtl="0" algn="l">
              <a:lnSpc>
                <a:spcPct val="90000"/>
              </a:lnSpc>
              <a:spcBef>
                <a:spcPts val="550"/>
              </a:spcBef>
              <a:spcAft>
                <a:spcPts val="0"/>
              </a:spcAft>
              <a:buSzPts val="1683"/>
              <a:buChar char="🞑"/>
            </a:pPr>
            <a:r>
              <a:rPr lang="en-US" sz="2405"/>
              <a:t>2.2. </a:t>
            </a:r>
            <a:r>
              <a:rPr i="1" lang="en-US" sz="2405">
                <a:solidFill>
                  <a:srgbClr val="C00000"/>
                </a:solidFill>
              </a:rPr>
              <a:t>So sánh giá trị x và a[mid]</a:t>
            </a:r>
            <a:r>
              <a:rPr lang="en-US" sz="2405"/>
              <a:t>:</a:t>
            </a:r>
            <a:endParaRPr/>
          </a:p>
          <a:p>
            <a:pPr indent="-228600" lvl="2" marL="914400" rtl="0" algn="l">
              <a:lnSpc>
                <a:spcPct val="90000"/>
              </a:lnSpc>
              <a:spcBef>
                <a:spcPts val="500"/>
              </a:spcBef>
              <a:spcAft>
                <a:spcPts val="0"/>
              </a:spcAft>
              <a:buSzPts val="1595"/>
              <a:buChar char="■"/>
            </a:pPr>
            <a:r>
              <a:rPr lang="en-US" sz="2127"/>
              <a:t>Nếu x &lt; a[mid], gán </a:t>
            </a:r>
            <a:r>
              <a:rPr i="1" lang="en-US" sz="2127">
                <a:solidFill>
                  <a:srgbClr val="C00000"/>
                </a:solidFill>
              </a:rPr>
              <a:t>right = mid – 1</a:t>
            </a:r>
            <a:r>
              <a:rPr lang="en-US" sz="2127"/>
              <a:t>.</a:t>
            </a:r>
            <a:endParaRPr/>
          </a:p>
          <a:p>
            <a:pPr indent="-228600" lvl="2" marL="914400" rtl="0" algn="l">
              <a:lnSpc>
                <a:spcPct val="90000"/>
              </a:lnSpc>
              <a:spcBef>
                <a:spcPts val="500"/>
              </a:spcBef>
              <a:spcAft>
                <a:spcPts val="0"/>
              </a:spcAft>
              <a:buSzPts val="1595"/>
              <a:buChar char="■"/>
            </a:pPr>
            <a:r>
              <a:rPr lang="en-US" sz="2127"/>
              <a:t>Nếu x &gt; a[mid], gán </a:t>
            </a:r>
            <a:r>
              <a:rPr i="1" lang="en-US" sz="2127">
                <a:solidFill>
                  <a:srgbClr val="C00000"/>
                </a:solidFill>
              </a:rPr>
              <a:t>left = mid + 1</a:t>
            </a:r>
            <a:r>
              <a:rPr lang="en-US" sz="2127"/>
              <a:t>.</a:t>
            </a:r>
            <a:endParaRPr/>
          </a:p>
          <a:p>
            <a:pPr indent="-228600" lvl="2" marL="914400" rtl="0" algn="l">
              <a:lnSpc>
                <a:spcPct val="90000"/>
              </a:lnSpc>
              <a:spcBef>
                <a:spcPts val="500"/>
              </a:spcBef>
              <a:spcAft>
                <a:spcPts val="0"/>
              </a:spcAft>
              <a:buSzPts val="1595"/>
              <a:buChar char="■"/>
            </a:pPr>
            <a:r>
              <a:rPr lang="en-US" sz="2127"/>
              <a:t>Nếu x = a[mid], thông báo đã tìm thấy x và kết thúc.</a:t>
            </a:r>
            <a:endParaRPr/>
          </a:p>
          <a:p>
            <a:pPr indent="-320040" lvl="0" marL="320040" rtl="0" algn="l">
              <a:lnSpc>
                <a:spcPct val="90000"/>
              </a:lnSpc>
              <a:spcBef>
                <a:spcPts val="700"/>
              </a:spcBef>
              <a:spcAft>
                <a:spcPts val="0"/>
              </a:spcAft>
              <a:buSzPts val="1554"/>
              <a:buFont typeface="Noto Sans Symbols"/>
              <a:buChar char="◉"/>
            </a:pPr>
            <a:r>
              <a:rPr lang="en-US" sz="2590"/>
              <a:t>Kết quả trả về không tìm thấy x nếu left &gt; right*.</a:t>
            </a:r>
            <a:endParaRPr/>
          </a:p>
          <a:p>
            <a:pPr indent="-221361" lvl="0" marL="320040" rtl="0" algn="l">
              <a:lnSpc>
                <a:spcPct val="90000"/>
              </a:lnSpc>
              <a:spcBef>
                <a:spcPts val="700"/>
              </a:spcBef>
              <a:spcAft>
                <a:spcPts val="0"/>
              </a:spcAft>
              <a:buSzPts val="1554"/>
              <a:buFont typeface="Noto Sans Symbols"/>
              <a:buNone/>
            </a:pPr>
            <a:r>
              <a:t/>
            </a:r>
            <a:endParaRPr sz="2590"/>
          </a:p>
          <a:p>
            <a:pPr indent="-320040" lvl="0" marL="320040" rtl="0" algn="l">
              <a:lnSpc>
                <a:spcPct val="90000"/>
              </a:lnSpc>
              <a:spcBef>
                <a:spcPts val="700"/>
              </a:spcBef>
              <a:spcAft>
                <a:spcPts val="0"/>
              </a:spcAft>
              <a:buSzPts val="943"/>
              <a:buNone/>
            </a:pPr>
            <a:r>
              <a:rPr i="1" lang="en-US" sz="1572"/>
              <a:t>* Điều này có nghĩa là không còn phần tử nào trong mảng: x không có trong mảng</a:t>
            </a:r>
            <a:endParaRPr/>
          </a:p>
          <a:p>
            <a:pPr indent="-167417" lvl="1" marL="640080" rtl="0" algn="l">
              <a:lnSpc>
                <a:spcPct val="90000"/>
              </a:lnSpc>
              <a:spcBef>
                <a:spcPts val="550"/>
              </a:spcBef>
              <a:spcAft>
                <a:spcPts val="0"/>
              </a:spcAft>
              <a:buSzPts val="1683"/>
              <a:buNone/>
            </a:pPr>
            <a:r>
              <a:t/>
            </a:r>
            <a:endParaRPr sz="240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Thuật toán tìm kiếm nhị phân</a:t>
            </a:r>
            <a:endParaRPr/>
          </a:p>
        </p:txBody>
      </p:sp>
      <p:sp>
        <p:nvSpPr>
          <p:cNvPr id="341" name="Google Shape;341;p2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342" name="Google Shape;342;p2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343" name="Google Shape;343;p21"/>
          <p:cNvSpPr txBox="1"/>
          <p:nvPr>
            <p:ph idx="1" type="body"/>
          </p:nvPr>
        </p:nvSpPr>
        <p:spPr>
          <a:xfrm>
            <a:off x="612648" y="1600200"/>
            <a:ext cx="8153400" cy="49530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None/>
            </a:pPr>
            <a:r>
              <a:rPr lang="en-US">
                <a:solidFill>
                  <a:schemeClr val="dk1"/>
                </a:solidFill>
              </a:rPr>
              <a:t>Cài đặt đệ quy: BinarySearch(A[], left, right, x)</a:t>
            </a:r>
            <a:endParaRPr/>
          </a:p>
          <a:p>
            <a:pPr indent="-320040" lvl="0" marL="320040" rtl="0" algn="l">
              <a:spcBef>
                <a:spcPts val="700"/>
              </a:spcBef>
              <a:spcAft>
                <a:spcPts val="0"/>
              </a:spcAft>
              <a:buSzPts val="1680"/>
              <a:buFont typeface="Noto Sans Symbols"/>
              <a:buChar char="◉"/>
            </a:pPr>
            <a:r>
              <a:rPr lang="en-US">
                <a:solidFill>
                  <a:srgbClr val="FF0000"/>
                </a:solidFill>
              </a:rPr>
              <a:t>Bước 1.</a:t>
            </a:r>
            <a:r>
              <a:rPr lang="en-US"/>
              <a:t> Nếu left &gt; right: thông báo không tìm thấy x và thoát khỏi hàm.</a:t>
            </a:r>
            <a:endParaRPr/>
          </a:p>
          <a:p>
            <a:pPr indent="-320040" lvl="0" marL="320040" rtl="0" algn="l">
              <a:spcBef>
                <a:spcPts val="700"/>
              </a:spcBef>
              <a:spcAft>
                <a:spcPts val="0"/>
              </a:spcAft>
              <a:buSzPts val="1680"/>
              <a:buFont typeface="Noto Sans Symbols"/>
              <a:buChar char="◉"/>
            </a:pPr>
            <a:r>
              <a:rPr lang="en-US">
                <a:solidFill>
                  <a:srgbClr val="FF0000"/>
                </a:solidFill>
              </a:rPr>
              <a:t>Bước 2.</a:t>
            </a:r>
            <a:endParaRPr/>
          </a:p>
          <a:p>
            <a:pPr indent="-274320" lvl="1" marL="640080" rtl="0" algn="l">
              <a:spcBef>
                <a:spcPts val="550"/>
              </a:spcBef>
              <a:spcAft>
                <a:spcPts val="0"/>
              </a:spcAft>
              <a:buSzPts val="1820"/>
              <a:buChar char="🞑"/>
            </a:pPr>
            <a:r>
              <a:rPr lang="en-US"/>
              <a:t>2.1. Đặt </a:t>
            </a:r>
            <a:r>
              <a:rPr i="1" lang="en-US">
                <a:solidFill>
                  <a:srgbClr val="C00000"/>
                </a:solidFill>
              </a:rPr>
              <a:t>mid = (left + right)/2</a:t>
            </a:r>
            <a:endParaRPr/>
          </a:p>
          <a:p>
            <a:pPr indent="-274320" lvl="1" marL="640080" rtl="0" algn="l">
              <a:spcBef>
                <a:spcPts val="550"/>
              </a:spcBef>
              <a:spcAft>
                <a:spcPts val="0"/>
              </a:spcAft>
              <a:buSzPts val="1820"/>
              <a:buChar char="🞑"/>
            </a:pPr>
            <a:r>
              <a:rPr lang="en-US"/>
              <a:t>2.2. </a:t>
            </a:r>
            <a:r>
              <a:rPr i="1" lang="en-US">
                <a:solidFill>
                  <a:srgbClr val="C00000"/>
                </a:solidFill>
              </a:rPr>
              <a:t>So sánh giá trị x và a[mid]</a:t>
            </a:r>
            <a:r>
              <a:rPr lang="en-US"/>
              <a:t>:</a:t>
            </a:r>
            <a:endParaRPr/>
          </a:p>
          <a:p>
            <a:pPr indent="-228600" lvl="2" marL="914400" rtl="0" algn="l">
              <a:spcBef>
                <a:spcPts val="500"/>
              </a:spcBef>
              <a:spcAft>
                <a:spcPts val="0"/>
              </a:spcAft>
              <a:buSzPts val="1725"/>
              <a:buChar char="■"/>
            </a:pPr>
            <a:r>
              <a:rPr lang="en-US"/>
              <a:t>Nếu x &lt; a[mid], Gọi BinarySearch(A, left, mid – 1, x)</a:t>
            </a:r>
            <a:endParaRPr/>
          </a:p>
          <a:p>
            <a:pPr indent="-228600" lvl="2" marL="914400" rtl="0" algn="l">
              <a:spcBef>
                <a:spcPts val="500"/>
              </a:spcBef>
              <a:spcAft>
                <a:spcPts val="0"/>
              </a:spcAft>
              <a:buSzPts val="1725"/>
              <a:buChar char="■"/>
            </a:pPr>
            <a:r>
              <a:rPr lang="en-US"/>
              <a:t>Nếu x &gt; a[mid], Gọi BinarySearch(A, mid + 1, right, x)</a:t>
            </a:r>
            <a:endParaRPr/>
          </a:p>
          <a:p>
            <a:pPr indent="-228600" lvl="2" marL="914400" rtl="0" algn="l">
              <a:spcBef>
                <a:spcPts val="500"/>
              </a:spcBef>
              <a:spcAft>
                <a:spcPts val="0"/>
              </a:spcAft>
              <a:buSzPts val="1725"/>
              <a:buChar char="■"/>
            </a:pPr>
            <a:r>
              <a:rPr lang="en-US"/>
              <a:t>Nếu x = a[mid], thông báo đã tìm thấy x và kết thúc (trả lại giá trị mid)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Thuật toán tìm kiếm nhị phân</a:t>
            </a:r>
            <a:endParaRPr/>
          </a:p>
        </p:txBody>
      </p:sp>
      <p:sp>
        <p:nvSpPr>
          <p:cNvPr id="349" name="Google Shape;349;p2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350" name="Google Shape;350;p2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351" name="Google Shape;351;p2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Minh họa:</a:t>
            </a:r>
            <a:endParaRPr/>
          </a:p>
          <a:p>
            <a:pPr indent="-274320" lvl="1" marL="640080" rtl="0" algn="l">
              <a:spcBef>
                <a:spcPts val="550"/>
              </a:spcBef>
              <a:spcAft>
                <a:spcPts val="0"/>
              </a:spcAft>
              <a:buSzPts val="1820"/>
              <a:buChar char="🞑"/>
            </a:pPr>
            <a:r>
              <a:rPr lang="en-US"/>
              <a:t>A[] = {1, 2, 6, 26, 28, 37, 40}, x = 2</a:t>
            </a:r>
            <a:endParaRPr/>
          </a:p>
          <a:p>
            <a:pPr indent="-158750" lvl="1" marL="640080" rtl="0" algn="l">
              <a:spcBef>
                <a:spcPts val="550"/>
              </a:spcBef>
              <a:spcAft>
                <a:spcPts val="0"/>
              </a:spcAft>
              <a:buSzPts val="1820"/>
              <a:buNone/>
            </a:pPr>
            <a:r>
              <a:t/>
            </a:r>
            <a:endParaRPr/>
          </a:p>
        </p:txBody>
      </p:sp>
      <p:graphicFrame>
        <p:nvGraphicFramePr>
          <p:cNvPr id="352" name="Google Shape;352;p22"/>
          <p:cNvGraphicFramePr/>
          <p:nvPr/>
        </p:nvGraphicFramePr>
        <p:xfrm>
          <a:off x="381000" y="3200400"/>
          <a:ext cx="3000000" cy="3000000"/>
        </p:xfrm>
        <a:graphic>
          <a:graphicData uri="http://schemas.openxmlformats.org/drawingml/2006/table">
            <a:tbl>
              <a:tblPr bandRow="1" firstRow="1">
                <a:noFill/>
                <a:tableStyleId>{90036716-2F9B-4763-9A60-479B235E78C7}</a:tableStyleId>
              </a:tblPr>
              <a:tblGrid>
                <a:gridCol w="1047750"/>
                <a:gridCol w="1047750"/>
                <a:gridCol w="1047750"/>
                <a:gridCol w="1047750"/>
                <a:gridCol w="1047750"/>
                <a:gridCol w="1047750"/>
                <a:gridCol w="1047750"/>
                <a:gridCol w="1047750"/>
              </a:tblGrid>
              <a:tr h="370850">
                <a:tc>
                  <a:txBody>
                    <a:bodyPr/>
                    <a:lstStyle/>
                    <a:p>
                      <a:pPr indent="0" lvl="0" marL="0" marR="0" rtl="0" algn="l">
                        <a:spcBef>
                          <a:spcPts val="0"/>
                        </a:spcBef>
                        <a:spcAft>
                          <a:spcPts val="0"/>
                        </a:spcAft>
                        <a:buNone/>
                      </a:pPr>
                      <a:r>
                        <a:rPr lang="en-US" sz="1800">
                          <a:latin typeface="Courier"/>
                          <a:ea typeface="Courier"/>
                          <a:cs typeface="Courier"/>
                          <a:sym typeface="Courier"/>
                        </a:rPr>
                        <a:t>index</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0</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1</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2</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3</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4</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5</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6</a:t>
                      </a:r>
                      <a:endParaRPr sz="1800">
                        <a:latin typeface="Courier"/>
                        <a:ea typeface="Courier"/>
                        <a:cs typeface="Courier"/>
                        <a:sym typeface="Courier"/>
                      </a:endParaRPr>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A[i]</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1</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2</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6</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26</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28</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37</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40</a:t>
                      </a:r>
                      <a:endParaRPr sz="1800">
                        <a:latin typeface="Courier"/>
                        <a:ea typeface="Courier"/>
                        <a:cs typeface="Courier"/>
                        <a:sym typeface="Courier"/>
                      </a:endParaRPr>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Vòng</a:t>
                      </a:r>
                      <a:r>
                        <a:rPr lang="en-US" sz="1800">
                          <a:latin typeface="Courier"/>
                          <a:ea typeface="Courier"/>
                          <a:cs typeface="Courier"/>
                          <a:sym typeface="Courier"/>
                        </a:rPr>
                        <a:t> 1</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left</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mid</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right</a:t>
                      </a:r>
                      <a:endParaRPr b="1" sz="1800">
                        <a:latin typeface="Courier"/>
                        <a:ea typeface="Courier"/>
                        <a:cs typeface="Courier"/>
                        <a:sym typeface="Courier"/>
                      </a:endParaRPr>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Vòng</a:t>
                      </a:r>
                      <a:r>
                        <a:rPr lang="en-US" sz="1800">
                          <a:latin typeface="Courier"/>
                          <a:ea typeface="Courier"/>
                          <a:cs typeface="Courier"/>
                          <a:sym typeface="Courier"/>
                        </a:rPr>
                        <a:t> 2</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left</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mid</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right</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r>
            </a:tbl>
          </a:graphicData>
        </a:graphic>
      </p:graphicFrame>
      <p:sp>
        <p:nvSpPr>
          <p:cNvPr id="353" name="Google Shape;353;p22"/>
          <p:cNvSpPr/>
          <p:nvPr/>
        </p:nvSpPr>
        <p:spPr>
          <a:xfrm>
            <a:off x="2895600" y="4724400"/>
            <a:ext cx="228600" cy="381000"/>
          </a:xfrm>
          <a:prstGeom prst="downArrow">
            <a:avLst>
              <a:gd fmla="val 50000" name="adj1"/>
              <a:gd fmla="val 50000" name="adj2"/>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54" name="Google Shape;354;p22"/>
          <p:cNvSpPr txBox="1"/>
          <p:nvPr/>
        </p:nvSpPr>
        <p:spPr>
          <a:xfrm>
            <a:off x="1524000" y="5181600"/>
            <a:ext cx="30480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70C0"/>
                </a:solidFill>
                <a:latin typeface="Courier"/>
                <a:ea typeface="Courier"/>
                <a:cs typeface="Courier"/>
                <a:sym typeface="Courier"/>
              </a:rPr>
              <a:t>x = a[1] -&gt; </a:t>
            </a:r>
            <a:r>
              <a:rPr b="1" lang="en-US" sz="1800">
                <a:solidFill>
                  <a:srgbClr val="0070C0"/>
                </a:solidFill>
                <a:latin typeface="Courier"/>
                <a:ea typeface="Courier"/>
                <a:cs typeface="Courier"/>
                <a:sym typeface="Courier"/>
              </a:rPr>
              <a:t>return</a:t>
            </a:r>
            <a:r>
              <a:rPr lang="en-US" sz="1800">
                <a:solidFill>
                  <a:srgbClr val="0070C0"/>
                </a:solidFill>
                <a:latin typeface="Courier"/>
                <a:ea typeface="Courier"/>
                <a:cs typeface="Courier"/>
                <a:sym typeface="Courier"/>
              </a:rPr>
              <a:t> 1</a:t>
            </a:r>
            <a:endParaRPr sz="1800">
              <a:solidFill>
                <a:srgbClr val="0070C0"/>
              </a:solidFill>
              <a:latin typeface="Courier"/>
              <a:ea typeface="Courier"/>
              <a:cs typeface="Courier"/>
              <a:sym typeface="Couri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Thuật toán tìm kiếm nhị phân</a:t>
            </a:r>
            <a:endParaRPr/>
          </a:p>
        </p:txBody>
      </p:sp>
      <p:sp>
        <p:nvSpPr>
          <p:cNvPr id="360" name="Google Shape;360;p2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361" name="Google Shape;361;p2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362" name="Google Shape;362;p2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Minh họa:</a:t>
            </a:r>
            <a:endParaRPr/>
          </a:p>
          <a:p>
            <a:pPr indent="-274320" lvl="1" marL="640080" rtl="0" algn="l">
              <a:spcBef>
                <a:spcPts val="550"/>
              </a:spcBef>
              <a:spcAft>
                <a:spcPts val="0"/>
              </a:spcAft>
              <a:buSzPts val="1820"/>
              <a:buChar char="🞑"/>
            </a:pPr>
            <a:r>
              <a:rPr lang="en-US"/>
              <a:t>A[] = {1, 2, 6, 26, 28, 37, 40}, x = 40</a:t>
            </a:r>
            <a:endParaRPr/>
          </a:p>
          <a:p>
            <a:pPr indent="-213360" lvl="0" marL="320040" rtl="0" algn="l">
              <a:spcBef>
                <a:spcPts val="700"/>
              </a:spcBef>
              <a:spcAft>
                <a:spcPts val="0"/>
              </a:spcAft>
              <a:buSzPts val="1680"/>
              <a:buFont typeface="Noto Sans Symbols"/>
              <a:buNone/>
            </a:pPr>
            <a:r>
              <a:t/>
            </a:r>
            <a:endParaRPr/>
          </a:p>
        </p:txBody>
      </p:sp>
      <p:graphicFrame>
        <p:nvGraphicFramePr>
          <p:cNvPr id="363" name="Google Shape;363;p23"/>
          <p:cNvGraphicFramePr/>
          <p:nvPr/>
        </p:nvGraphicFramePr>
        <p:xfrm>
          <a:off x="457200" y="2590800"/>
          <a:ext cx="3000000" cy="3000000"/>
        </p:xfrm>
        <a:graphic>
          <a:graphicData uri="http://schemas.openxmlformats.org/drawingml/2006/table">
            <a:tbl>
              <a:tblPr bandRow="1" firstRow="1">
                <a:noFill/>
                <a:tableStyleId>{90036716-2F9B-4763-9A60-479B235E78C7}</a:tableStyleId>
              </a:tblPr>
              <a:tblGrid>
                <a:gridCol w="1047750"/>
                <a:gridCol w="1047750"/>
                <a:gridCol w="1047750"/>
                <a:gridCol w="1047750"/>
                <a:gridCol w="1047750"/>
                <a:gridCol w="1047750"/>
                <a:gridCol w="1047750"/>
                <a:gridCol w="1047750"/>
              </a:tblGrid>
              <a:tr h="370850">
                <a:tc>
                  <a:txBody>
                    <a:bodyPr/>
                    <a:lstStyle/>
                    <a:p>
                      <a:pPr indent="0" lvl="0" marL="0" marR="0" rtl="0" algn="l">
                        <a:spcBef>
                          <a:spcPts val="0"/>
                        </a:spcBef>
                        <a:spcAft>
                          <a:spcPts val="0"/>
                        </a:spcAft>
                        <a:buNone/>
                      </a:pPr>
                      <a:r>
                        <a:rPr lang="en-US" sz="1800">
                          <a:latin typeface="Courier"/>
                          <a:ea typeface="Courier"/>
                          <a:cs typeface="Courier"/>
                          <a:sym typeface="Courier"/>
                        </a:rPr>
                        <a:t>index</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0</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1</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2</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3</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4</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5</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6</a:t>
                      </a:r>
                      <a:endParaRPr sz="1800">
                        <a:latin typeface="Courier"/>
                        <a:ea typeface="Courier"/>
                        <a:cs typeface="Courier"/>
                        <a:sym typeface="Courier"/>
                      </a:endParaRPr>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A[i]</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1</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2</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6</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26</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28</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37</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40</a:t>
                      </a:r>
                      <a:endParaRPr sz="1800">
                        <a:latin typeface="Courier"/>
                        <a:ea typeface="Courier"/>
                        <a:cs typeface="Courier"/>
                        <a:sym typeface="Courier"/>
                      </a:endParaRPr>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Vòng</a:t>
                      </a:r>
                      <a:r>
                        <a:rPr lang="en-US" sz="1800">
                          <a:latin typeface="Courier"/>
                          <a:ea typeface="Courier"/>
                          <a:cs typeface="Courier"/>
                          <a:sym typeface="Courier"/>
                        </a:rPr>
                        <a:t> 1</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left</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mid</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right</a:t>
                      </a:r>
                      <a:endParaRPr b="1" sz="1800">
                        <a:latin typeface="Courier"/>
                        <a:ea typeface="Courier"/>
                        <a:cs typeface="Courier"/>
                        <a:sym typeface="Courier"/>
                      </a:endParaRPr>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Vòng</a:t>
                      </a:r>
                      <a:r>
                        <a:rPr lang="en-US" sz="1800">
                          <a:latin typeface="Courier"/>
                          <a:ea typeface="Courier"/>
                          <a:cs typeface="Courier"/>
                          <a:sym typeface="Courier"/>
                        </a:rPr>
                        <a:t> 2</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left</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mid</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right</a:t>
                      </a:r>
                      <a:endParaRPr b="1" sz="1800">
                        <a:latin typeface="Courier"/>
                        <a:ea typeface="Courier"/>
                        <a:cs typeface="Courier"/>
                        <a:sym typeface="Courier"/>
                      </a:endParaRPr>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Vòng</a:t>
                      </a:r>
                      <a:r>
                        <a:rPr lang="en-US" sz="1800">
                          <a:latin typeface="Courier"/>
                          <a:ea typeface="Courier"/>
                          <a:cs typeface="Courier"/>
                          <a:sym typeface="Courier"/>
                        </a:rPr>
                        <a:t> 3</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left</a:t>
                      </a:r>
                      <a:endParaRPr/>
                    </a:p>
                    <a:p>
                      <a:pPr indent="0" lvl="0" marL="0" marR="0" rtl="0" algn="ctr">
                        <a:spcBef>
                          <a:spcPts val="0"/>
                        </a:spcBef>
                        <a:spcAft>
                          <a:spcPts val="0"/>
                        </a:spcAft>
                        <a:buNone/>
                      </a:pPr>
                      <a:r>
                        <a:rPr b="1" lang="en-US" sz="1800">
                          <a:latin typeface="Courier"/>
                          <a:ea typeface="Courier"/>
                          <a:cs typeface="Courier"/>
                          <a:sym typeface="Courier"/>
                        </a:rPr>
                        <a:t>mid</a:t>
                      </a:r>
                      <a:endParaRPr/>
                    </a:p>
                    <a:p>
                      <a:pPr indent="0" lvl="0" marL="0" marR="0" rtl="0" algn="ctr">
                        <a:spcBef>
                          <a:spcPts val="0"/>
                        </a:spcBef>
                        <a:spcAft>
                          <a:spcPts val="0"/>
                        </a:spcAft>
                        <a:buNone/>
                      </a:pPr>
                      <a:r>
                        <a:rPr b="1" lang="en-US" sz="1800">
                          <a:latin typeface="Courier"/>
                          <a:ea typeface="Courier"/>
                          <a:cs typeface="Courier"/>
                          <a:sym typeface="Courier"/>
                        </a:rPr>
                        <a:t>right</a:t>
                      </a:r>
                      <a:endParaRPr b="1" sz="1800">
                        <a:latin typeface="Courier"/>
                        <a:ea typeface="Courier"/>
                        <a:cs typeface="Courier"/>
                        <a:sym typeface="Courier"/>
                      </a:endParaRPr>
                    </a:p>
                  </a:txBody>
                  <a:tcPr marT="45725" marB="45725" marR="91450" marL="91450"/>
                </a:tc>
              </a:tr>
            </a:tbl>
          </a:graphicData>
        </a:graphic>
      </p:graphicFrame>
      <p:sp>
        <p:nvSpPr>
          <p:cNvPr id="364" name="Google Shape;364;p23"/>
          <p:cNvSpPr/>
          <p:nvPr/>
        </p:nvSpPr>
        <p:spPr>
          <a:xfrm>
            <a:off x="8153400" y="4953000"/>
            <a:ext cx="228600" cy="381000"/>
          </a:xfrm>
          <a:prstGeom prst="downArrow">
            <a:avLst>
              <a:gd fmla="val 50000" name="adj1"/>
              <a:gd fmla="val 50000" name="adj2"/>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65" name="Google Shape;365;p23"/>
          <p:cNvSpPr txBox="1"/>
          <p:nvPr/>
        </p:nvSpPr>
        <p:spPr>
          <a:xfrm>
            <a:off x="5867400" y="5410200"/>
            <a:ext cx="30480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70C0"/>
                </a:solidFill>
                <a:latin typeface="Courier"/>
                <a:ea typeface="Courier"/>
                <a:cs typeface="Courier"/>
                <a:sym typeface="Courier"/>
              </a:rPr>
              <a:t>x = a[6] -&gt; </a:t>
            </a:r>
            <a:r>
              <a:rPr b="1" lang="en-US" sz="1800">
                <a:solidFill>
                  <a:srgbClr val="0070C0"/>
                </a:solidFill>
                <a:latin typeface="Courier"/>
                <a:ea typeface="Courier"/>
                <a:cs typeface="Courier"/>
                <a:sym typeface="Courier"/>
              </a:rPr>
              <a:t>return</a:t>
            </a:r>
            <a:r>
              <a:rPr lang="en-US" sz="1800">
                <a:solidFill>
                  <a:srgbClr val="0070C0"/>
                </a:solidFill>
                <a:latin typeface="Courier"/>
                <a:ea typeface="Courier"/>
                <a:cs typeface="Courier"/>
                <a:sym typeface="Courier"/>
              </a:rPr>
              <a:t> 6</a:t>
            </a:r>
            <a:endParaRPr sz="1800">
              <a:solidFill>
                <a:srgbClr val="0070C0"/>
              </a:solidFill>
              <a:latin typeface="Courier"/>
              <a:ea typeface="Courier"/>
              <a:cs typeface="Courier"/>
              <a:sym typeface="Couri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Thuật toán tìm kiếm nhị phân</a:t>
            </a:r>
            <a:endParaRPr/>
          </a:p>
        </p:txBody>
      </p:sp>
      <p:sp>
        <p:nvSpPr>
          <p:cNvPr id="371" name="Google Shape;371;p2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372" name="Google Shape;372;p2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373" name="Google Shape;373;p2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Minh họa:</a:t>
            </a:r>
            <a:endParaRPr/>
          </a:p>
          <a:p>
            <a:pPr indent="-274320" lvl="1" marL="640080" rtl="0" algn="l">
              <a:spcBef>
                <a:spcPts val="550"/>
              </a:spcBef>
              <a:spcAft>
                <a:spcPts val="0"/>
              </a:spcAft>
              <a:buSzPts val="1820"/>
              <a:buChar char="🞑"/>
            </a:pPr>
            <a:r>
              <a:rPr lang="en-US"/>
              <a:t>A[] = {1, 2, 6, 26, 28, 37, 40}, x = -7</a:t>
            </a:r>
            <a:endParaRPr/>
          </a:p>
          <a:p>
            <a:pPr indent="-213360" lvl="0" marL="320040" rtl="0" algn="l">
              <a:spcBef>
                <a:spcPts val="700"/>
              </a:spcBef>
              <a:spcAft>
                <a:spcPts val="0"/>
              </a:spcAft>
              <a:buSzPts val="1680"/>
              <a:buFont typeface="Noto Sans Symbols"/>
              <a:buNone/>
            </a:pPr>
            <a:r>
              <a:t/>
            </a:r>
            <a:endParaRPr/>
          </a:p>
        </p:txBody>
      </p:sp>
      <p:graphicFrame>
        <p:nvGraphicFramePr>
          <p:cNvPr id="374" name="Google Shape;374;p24"/>
          <p:cNvGraphicFramePr/>
          <p:nvPr/>
        </p:nvGraphicFramePr>
        <p:xfrm>
          <a:off x="457200" y="2514600"/>
          <a:ext cx="3000000" cy="3000000"/>
        </p:xfrm>
        <a:graphic>
          <a:graphicData uri="http://schemas.openxmlformats.org/drawingml/2006/table">
            <a:tbl>
              <a:tblPr bandRow="1" firstRow="1">
                <a:noFill/>
                <a:tableStyleId>{90036716-2F9B-4763-9A60-479B235E78C7}</a:tableStyleId>
              </a:tblPr>
              <a:tblGrid>
                <a:gridCol w="1047750"/>
                <a:gridCol w="1047750"/>
                <a:gridCol w="1047750"/>
                <a:gridCol w="1047750"/>
                <a:gridCol w="1047750"/>
                <a:gridCol w="1047750"/>
                <a:gridCol w="1047750"/>
                <a:gridCol w="1047750"/>
              </a:tblGrid>
              <a:tr h="370850">
                <a:tc>
                  <a:txBody>
                    <a:bodyPr/>
                    <a:lstStyle/>
                    <a:p>
                      <a:pPr indent="0" lvl="0" marL="0" marR="0" rtl="0" algn="l">
                        <a:spcBef>
                          <a:spcPts val="0"/>
                        </a:spcBef>
                        <a:spcAft>
                          <a:spcPts val="0"/>
                        </a:spcAft>
                        <a:buNone/>
                      </a:pPr>
                      <a:r>
                        <a:rPr lang="en-US" sz="1800">
                          <a:latin typeface="Courier"/>
                          <a:ea typeface="Courier"/>
                          <a:cs typeface="Courier"/>
                          <a:sym typeface="Courier"/>
                        </a:rPr>
                        <a:t>index</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0</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1</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2</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3</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4</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5</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6</a:t>
                      </a:r>
                      <a:endParaRPr sz="1800">
                        <a:latin typeface="Courier"/>
                        <a:ea typeface="Courier"/>
                        <a:cs typeface="Courier"/>
                        <a:sym typeface="Courier"/>
                      </a:endParaRPr>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A[i]</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1</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2</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6</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26</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28</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37</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lang="en-US" sz="1800">
                          <a:latin typeface="Courier"/>
                          <a:ea typeface="Courier"/>
                          <a:cs typeface="Courier"/>
                          <a:sym typeface="Courier"/>
                        </a:rPr>
                        <a:t>40</a:t>
                      </a:r>
                      <a:endParaRPr sz="1800">
                        <a:latin typeface="Courier"/>
                        <a:ea typeface="Courier"/>
                        <a:cs typeface="Courier"/>
                        <a:sym typeface="Courier"/>
                      </a:endParaRPr>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Vòng</a:t>
                      </a:r>
                      <a:r>
                        <a:rPr lang="en-US" sz="1800">
                          <a:latin typeface="Courier"/>
                          <a:ea typeface="Courier"/>
                          <a:cs typeface="Courier"/>
                          <a:sym typeface="Courier"/>
                        </a:rPr>
                        <a:t> 1</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left</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mid</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right</a:t>
                      </a:r>
                      <a:endParaRPr b="1" sz="1800">
                        <a:latin typeface="Courier"/>
                        <a:ea typeface="Courier"/>
                        <a:cs typeface="Courier"/>
                        <a:sym typeface="Courier"/>
                      </a:endParaRPr>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Vòng</a:t>
                      </a:r>
                      <a:r>
                        <a:rPr lang="en-US" sz="1800">
                          <a:latin typeface="Courier"/>
                          <a:ea typeface="Courier"/>
                          <a:cs typeface="Courier"/>
                          <a:sym typeface="Courier"/>
                        </a:rPr>
                        <a:t> 2</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left</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mid</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right</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Vòng</a:t>
                      </a:r>
                      <a:r>
                        <a:rPr lang="en-US" sz="1800">
                          <a:latin typeface="Courier"/>
                          <a:ea typeface="Courier"/>
                          <a:cs typeface="Courier"/>
                          <a:sym typeface="Courier"/>
                        </a:rPr>
                        <a:t> 3</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rPr b="1" lang="en-US" sz="1800">
                          <a:latin typeface="Courier"/>
                          <a:ea typeface="Courier"/>
                          <a:cs typeface="Courier"/>
                          <a:sym typeface="Courier"/>
                        </a:rPr>
                        <a:t>left</a:t>
                      </a:r>
                      <a:endParaRPr/>
                    </a:p>
                    <a:p>
                      <a:pPr indent="0" lvl="0" marL="0" marR="0" rtl="0" algn="ctr">
                        <a:spcBef>
                          <a:spcPts val="0"/>
                        </a:spcBef>
                        <a:spcAft>
                          <a:spcPts val="0"/>
                        </a:spcAft>
                        <a:buNone/>
                      </a:pPr>
                      <a:r>
                        <a:rPr b="1" lang="en-US" sz="1800">
                          <a:latin typeface="Courier"/>
                          <a:ea typeface="Courier"/>
                          <a:cs typeface="Courier"/>
                          <a:sym typeface="Courier"/>
                        </a:rPr>
                        <a:t>mid</a:t>
                      </a:r>
                      <a:endParaRPr/>
                    </a:p>
                    <a:p>
                      <a:pPr indent="0" lvl="0" marL="0" marR="0" rtl="0" algn="ctr">
                        <a:spcBef>
                          <a:spcPts val="0"/>
                        </a:spcBef>
                        <a:spcAft>
                          <a:spcPts val="0"/>
                        </a:spcAft>
                        <a:buNone/>
                      </a:pPr>
                      <a:r>
                        <a:rPr b="1" lang="en-US" sz="1800">
                          <a:latin typeface="Courier"/>
                          <a:ea typeface="Courier"/>
                          <a:cs typeface="Courier"/>
                          <a:sym typeface="Courier"/>
                        </a:rPr>
                        <a:t>right</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r>
              <a:tr h="370850">
                <a:tc>
                  <a:txBody>
                    <a:bodyPr/>
                    <a:lstStyle/>
                    <a:p>
                      <a:pPr indent="0" lvl="0" marL="0" marR="0" rtl="0" algn="l">
                        <a:spcBef>
                          <a:spcPts val="0"/>
                        </a:spcBef>
                        <a:spcAft>
                          <a:spcPts val="0"/>
                        </a:spcAft>
                        <a:buNone/>
                      </a:pPr>
                      <a:r>
                        <a:rPr lang="en-US" sz="1800">
                          <a:latin typeface="Courier"/>
                          <a:ea typeface="Courier"/>
                          <a:cs typeface="Courier"/>
                          <a:sym typeface="Courier"/>
                        </a:rPr>
                        <a:t>Vòng</a:t>
                      </a:r>
                      <a:r>
                        <a:rPr lang="en-US" sz="1800">
                          <a:latin typeface="Courier"/>
                          <a:ea typeface="Courier"/>
                          <a:cs typeface="Courier"/>
                          <a:sym typeface="Courier"/>
                        </a:rPr>
                        <a:t> 4</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b="1"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c>
                  <a:txBody>
                    <a:bodyPr/>
                    <a:lstStyle/>
                    <a:p>
                      <a:pPr indent="0" lvl="0" marL="0" marR="0" rtl="0" algn="ctr">
                        <a:spcBef>
                          <a:spcPts val="0"/>
                        </a:spcBef>
                        <a:spcAft>
                          <a:spcPts val="0"/>
                        </a:spcAft>
                        <a:buNone/>
                      </a:pPr>
                      <a:r>
                        <a:t/>
                      </a:r>
                      <a:endParaRPr sz="1800">
                        <a:latin typeface="Courier"/>
                        <a:ea typeface="Courier"/>
                        <a:cs typeface="Courier"/>
                        <a:sym typeface="Courier"/>
                      </a:endParaRPr>
                    </a:p>
                  </a:txBody>
                  <a:tcPr marT="45725" marB="45725" marR="91450" marL="91450"/>
                </a:tc>
              </a:tr>
            </a:tbl>
          </a:graphicData>
        </a:graphic>
      </p:graphicFrame>
      <p:sp>
        <p:nvSpPr>
          <p:cNvPr id="375" name="Google Shape;375;p24"/>
          <p:cNvSpPr/>
          <p:nvPr/>
        </p:nvSpPr>
        <p:spPr>
          <a:xfrm>
            <a:off x="2590800" y="4953000"/>
            <a:ext cx="5867400" cy="1371600"/>
          </a:xfrm>
          <a:prstGeom prst="wedgeRoundRectCallout">
            <a:avLst>
              <a:gd fmla="val -76012" name="adj1"/>
              <a:gd fmla="val -31412" name="adj2"/>
              <a:gd fmla="val 16667" name="adj3"/>
            </a:avLst>
          </a:prstGeom>
          <a:no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   right = -1, left =  0</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 =&gt;  </a:t>
            </a:r>
            <a:r>
              <a:rPr b="1" lang="en-US" sz="2800">
                <a:solidFill>
                  <a:schemeClr val="dk1"/>
                </a:solidFill>
                <a:latin typeface="Times New Roman"/>
                <a:ea typeface="Times New Roman"/>
                <a:cs typeface="Times New Roman"/>
                <a:sym typeface="Times New Roman"/>
              </a:rPr>
              <a:t>right &lt; left</a:t>
            </a:r>
            <a:r>
              <a:rPr lang="en-US" sz="2800">
                <a:solidFill>
                  <a:schemeClr val="dk1"/>
                </a:solidFill>
                <a:latin typeface="Times New Roman"/>
                <a:ea typeface="Times New Roman"/>
                <a:cs typeface="Times New Roman"/>
                <a:sym typeface="Times New Roman"/>
              </a:rPr>
              <a:t> =&gt; thoát khỏi while, </a:t>
            </a:r>
            <a:r>
              <a:rPr b="1" lang="en-US" sz="2800">
                <a:solidFill>
                  <a:srgbClr val="FF0000"/>
                </a:solidFill>
                <a:latin typeface="Times New Roman"/>
                <a:ea typeface="Times New Roman"/>
                <a:cs typeface="Times New Roman"/>
                <a:sym typeface="Times New Roman"/>
              </a:rPr>
              <a:t>return -1</a:t>
            </a:r>
            <a:endParaRPr b="1" sz="2800">
              <a:solidFill>
                <a:srgbClr val="FF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Thuật toán tìm kiếm nhị phân</a:t>
            </a:r>
            <a:endParaRPr/>
          </a:p>
        </p:txBody>
      </p:sp>
      <p:sp>
        <p:nvSpPr>
          <p:cNvPr id="382" name="Google Shape;382;p2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383" name="Google Shape;383;p2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384" name="Google Shape;384;p2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Phân tích thuật toán tuyến tính:</a:t>
            </a:r>
            <a:endParaRPr/>
          </a:p>
          <a:p>
            <a:pPr indent="-274320" lvl="1" marL="640080" rtl="0" algn="l">
              <a:spcBef>
                <a:spcPts val="550"/>
              </a:spcBef>
              <a:spcAft>
                <a:spcPts val="0"/>
              </a:spcAft>
              <a:buSzPts val="1820"/>
              <a:buChar char="🞑"/>
            </a:pPr>
            <a:r>
              <a:rPr lang="en-US"/>
              <a:t>Mỗi lần lặp thì chiều dài của mảng con giảm </a:t>
            </a:r>
            <a:r>
              <a:rPr i="1" lang="en-US"/>
              <a:t>khoảng </a:t>
            </a:r>
            <a:r>
              <a:rPr lang="en-US"/>
              <a:t>½ so với mảng trước đó.</a:t>
            </a:r>
            <a:endParaRPr/>
          </a:p>
          <a:p>
            <a:pPr indent="-274320" lvl="1" marL="640080" rtl="0" algn="l">
              <a:spcBef>
                <a:spcPts val="550"/>
              </a:spcBef>
              <a:spcAft>
                <a:spcPts val="0"/>
              </a:spcAft>
              <a:buSzPts val="1820"/>
              <a:buChar char="🞑"/>
            </a:pPr>
            <a:r>
              <a:rPr lang="en-US"/>
              <a:t>n = 2</a:t>
            </a:r>
            <a:r>
              <a:rPr baseline="30000" lang="en-US"/>
              <a:t>k</a:t>
            </a:r>
            <a:r>
              <a:rPr lang="en-US"/>
              <a:t> + m (0 ≤ m&lt;2)</a:t>
            </a:r>
            <a:endParaRPr/>
          </a:p>
          <a:p>
            <a:pPr indent="-274320" lvl="1" marL="640080" rtl="0" algn="l">
              <a:spcBef>
                <a:spcPts val="550"/>
              </a:spcBef>
              <a:spcAft>
                <a:spcPts val="0"/>
              </a:spcAft>
              <a:buSzPts val="1820"/>
              <a:buChar char="🞑"/>
            </a:pPr>
            <a:r>
              <a:rPr lang="en-US"/>
              <a:t>2</a:t>
            </a:r>
            <a:r>
              <a:rPr baseline="30000" lang="en-US"/>
              <a:t>k</a:t>
            </a:r>
            <a:r>
              <a:rPr lang="en-US"/>
              <a:t> ≤ n &lt; 2</a:t>
            </a:r>
            <a:r>
              <a:rPr baseline="30000" lang="en-US"/>
              <a:t>k+1</a:t>
            </a:r>
            <a:r>
              <a:rPr lang="en-US"/>
              <a:t> =&gt; k ≤ log</a:t>
            </a:r>
            <a:r>
              <a:rPr baseline="-25000" lang="en-US"/>
              <a:t>2</a:t>
            </a:r>
            <a:r>
              <a:rPr lang="en-US"/>
              <a:t> n &lt; k+1 =&gt; k = ⎣log</a:t>
            </a:r>
            <a:r>
              <a:rPr baseline="-25000" lang="en-US"/>
              <a:t>2</a:t>
            </a:r>
            <a:r>
              <a:rPr i="1" lang="en-US"/>
              <a:t>n</a:t>
            </a:r>
            <a:r>
              <a:rPr lang="en-US"/>
              <a:t>⎦ </a:t>
            </a:r>
            <a:endParaRPr/>
          </a:p>
          <a:p>
            <a:pPr indent="-274320" lvl="1" marL="640080" rtl="0" algn="l">
              <a:spcBef>
                <a:spcPts val="550"/>
              </a:spcBef>
              <a:spcAft>
                <a:spcPts val="0"/>
              </a:spcAft>
              <a:buSzPts val="1820"/>
              <a:buFont typeface="Arial"/>
              <a:buNone/>
            </a:pPr>
            <a:r>
              <a:rPr lang="en-US"/>
              <a:t>=&gt; mảng A ban đầu được chia nửa </a:t>
            </a:r>
            <a:r>
              <a:rPr i="1" lang="en-US"/>
              <a:t>khoảng</a:t>
            </a:r>
            <a:r>
              <a:rPr lang="en-US"/>
              <a:t> </a:t>
            </a:r>
            <a:r>
              <a:rPr b="1" lang="en-US"/>
              <a:t>k</a:t>
            </a:r>
            <a:r>
              <a:rPr lang="en-US"/>
              <a:t> lần.</a:t>
            </a:r>
            <a:endParaRPr/>
          </a:p>
          <a:p>
            <a:pPr indent="-274320" lvl="1" marL="640080" rtl="0" algn="l">
              <a:spcBef>
                <a:spcPts val="550"/>
              </a:spcBef>
              <a:spcAft>
                <a:spcPts val="0"/>
              </a:spcAft>
              <a:buSzPts val="1820"/>
              <a:buChar char="🞑"/>
            </a:pPr>
            <a:r>
              <a:rPr lang="en-US"/>
              <a:t>Số lần thực hiện vòng while là khoảng k lần, mỗi vòng lặp thực hiện 1 phép so sánh.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Thuật toán tìm kiếm nhị phân</a:t>
            </a:r>
            <a:endParaRPr/>
          </a:p>
        </p:txBody>
      </p:sp>
      <p:sp>
        <p:nvSpPr>
          <p:cNvPr id="390" name="Google Shape;390;p2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391" name="Google Shape;391;p2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392" name="Google Shape;392;p2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Phân tích thuật toán tuyến tính:</a:t>
            </a:r>
            <a:endParaRPr/>
          </a:p>
          <a:p>
            <a:pPr indent="-274320" lvl="1" marL="640080" rtl="0" algn="l">
              <a:spcBef>
                <a:spcPts val="550"/>
              </a:spcBef>
              <a:spcAft>
                <a:spcPts val="0"/>
              </a:spcAft>
              <a:buSzPts val="1820"/>
              <a:buChar char="🞑"/>
            </a:pPr>
            <a:r>
              <a:rPr lang="en-US"/>
              <a:t>Trường hợp tốt nhất: k = 1 ⬄ x là phần tử chính giữa của mảng.</a:t>
            </a:r>
            <a:endParaRPr/>
          </a:p>
          <a:p>
            <a:pPr indent="-274320" lvl="1" marL="640080" rtl="0" algn="l">
              <a:spcBef>
                <a:spcPts val="550"/>
              </a:spcBef>
              <a:spcAft>
                <a:spcPts val="0"/>
              </a:spcAft>
              <a:buSzPts val="1820"/>
              <a:buChar char="🞑"/>
            </a:pPr>
            <a:r>
              <a:rPr lang="en-US"/>
              <a:t>Trường hợp xấu nhất: k= ⎣log</a:t>
            </a:r>
            <a:r>
              <a:rPr baseline="-25000" lang="en-US"/>
              <a:t>2</a:t>
            </a:r>
            <a:r>
              <a:rPr i="1" lang="en-US"/>
              <a:t>n</a:t>
            </a:r>
            <a:r>
              <a:rPr lang="en-US"/>
              <a:t>⎦  + 1 ⬄ x không thuộc mảng hoặc x là phần tử cuối cùng của mảng</a:t>
            </a:r>
            <a:endParaRPr/>
          </a:p>
          <a:p>
            <a:pPr indent="-274320" lvl="1" marL="640080" rtl="0" algn="l">
              <a:spcBef>
                <a:spcPts val="550"/>
              </a:spcBef>
              <a:spcAft>
                <a:spcPts val="0"/>
              </a:spcAft>
              <a:buSzPts val="1820"/>
              <a:buFont typeface="Arial"/>
              <a:buNone/>
            </a:pPr>
            <a:r>
              <a:rPr lang="en-US"/>
              <a:t>=&gt; Số phép so sánh tăng theo hàm logarit </a:t>
            </a:r>
            <a:endParaRPr/>
          </a:p>
          <a:p>
            <a:pPr indent="-158750" lvl="1" marL="640080" rtl="0" algn="l">
              <a:spcBef>
                <a:spcPts val="550"/>
              </a:spcBef>
              <a:spcAft>
                <a:spcPts val="0"/>
              </a:spcAft>
              <a:buSzPts val="1820"/>
              <a:buNone/>
            </a:pPr>
            <a:r>
              <a:t/>
            </a:r>
            <a:endParaRPr/>
          </a:p>
          <a:p>
            <a:pPr indent="-213360" lvl="0" marL="320040" rtl="0" algn="l">
              <a:spcBef>
                <a:spcPts val="700"/>
              </a:spcBef>
              <a:spcAft>
                <a:spcPts val="0"/>
              </a:spcAft>
              <a:buSzPts val="1680"/>
              <a:buFont typeface="Noto Sans Symbols"/>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Thuật toán tìm kiếm nhị phân</a:t>
            </a:r>
            <a:endParaRPr/>
          </a:p>
        </p:txBody>
      </p:sp>
      <p:sp>
        <p:nvSpPr>
          <p:cNvPr id="398" name="Google Shape;398;p2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399" name="Google Shape;399;p2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400" name="Google Shape;400;p2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Độ phức tạp của tìm kiếm nhị phân</a:t>
            </a:r>
            <a:endParaRPr/>
          </a:p>
          <a:p>
            <a:pPr indent="-274320" lvl="1" marL="640080" rtl="0" algn="l">
              <a:spcBef>
                <a:spcPts val="550"/>
              </a:spcBef>
              <a:spcAft>
                <a:spcPts val="0"/>
              </a:spcAft>
              <a:buSzPts val="1820"/>
              <a:buChar char="🞑"/>
            </a:pPr>
            <a:r>
              <a:rPr lang="en-US"/>
              <a:t>Trường hợp tốt nhất: O(1)</a:t>
            </a:r>
            <a:endParaRPr/>
          </a:p>
          <a:p>
            <a:pPr indent="-274320" lvl="1" marL="640080" rtl="0" algn="l">
              <a:spcBef>
                <a:spcPts val="550"/>
              </a:spcBef>
              <a:spcAft>
                <a:spcPts val="0"/>
              </a:spcAft>
              <a:buSzPts val="1820"/>
              <a:buChar char="🞑"/>
            </a:pPr>
            <a:r>
              <a:rPr lang="en-US"/>
              <a:t>Trường hợp trung bình: O(log</a:t>
            </a:r>
            <a:r>
              <a:rPr baseline="-25000" lang="en-US"/>
              <a:t>2</a:t>
            </a:r>
            <a:r>
              <a:rPr lang="en-US"/>
              <a:t>n)</a:t>
            </a:r>
            <a:endParaRPr/>
          </a:p>
          <a:p>
            <a:pPr indent="-274320" lvl="1" marL="640080" rtl="0" algn="l">
              <a:spcBef>
                <a:spcPts val="550"/>
              </a:spcBef>
              <a:spcAft>
                <a:spcPts val="0"/>
              </a:spcAft>
              <a:buSzPts val="1820"/>
              <a:buChar char="🞑"/>
            </a:pPr>
            <a:r>
              <a:rPr lang="en-US"/>
              <a:t>Trường hợp xấu nhất: O(log</a:t>
            </a:r>
            <a:r>
              <a:rPr baseline="-25000" lang="en-US"/>
              <a:t>2</a:t>
            </a:r>
            <a:r>
              <a:rPr lang="en-US"/>
              <a:t>n)</a:t>
            </a:r>
            <a:endParaRPr/>
          </a:p>
          <a:p>
            <a:pPr indent="-158750" lvl="1" marL="640080" rtl="0" algn="l">
              <a:spcBef>
                <a:spcPts val="550"/>
              </a:spcBef>
              <a:spcAft>
                <a:spcPts val="0"/>
              </a:spcAft>
              <a:buSzPts val="182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So sánh hiệu suất</a:t>
            </a:r>
            <a:endParaRPr/>
          </a:p>
        </p:txBody>
      </p:sp>
      <p:sp>
        <p:nvSpPr>
          <p:cNvPr id="406" name="Google Shape;406;p2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407" name="Google Shape;407;p2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408" name="Google Shape;408;p2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So sánh trường hợp xấu nhất của 2 thuật toán:</a:t>
            </a:r>
            <a:endParaRPr/>
          </a:p>
        </p:txBody>
      </p:sp>
      <p:graphicFrame>
        <p:nvGraphicFramePr>
          <p:cNvPr id="409" name="Google Shape;409;p28"/>
          <p:cNvGraphicFramePr/>
          <p:nvPr/>
        </p:nvGraphicFramePr>
        <p:xfrm>
          <a:off x="2209800" y="2514600"/>
          <a:ext cx="3000000" cy="3000000"/>
        </p:xfrm>
        <a:graphic>
          <a:graphicData uri="http://schemas.openxmlformats.org/drawingml/2006/table">
            <a:tbl>
              <a:tblPr bandRow="1" firstRow="1">
                <a:noFill/>
                <a:tableStyleId>{90036716-2F9B-4763-9A60-479B235E78C7}</a:tableStyleId>
              </a:tblPr>
              <a:tblGrid>
                <a:gridCol w="1914525"/>
                <a:gridCol w="1489075"/>
                <a:gridCol w="1701800"/>
              </a:tblGrid>
              <a:tr h="370850">
                <a:tc rowSpan="2">
                  <a:txBody>
                    <a:bodyPr/>
                    <a:lstStyle/>
                    <a:p>
                      <a:pPr indent="0" lvl="0" marL="0" marR="0" rtl="0" algn="ctr">
                        <a:spcBef>
                          <a:spcPts val="0"/>
                        </a:spcBef>
                        <a:spcAft>
                          <a:spcPts val="0"/>
                        </a:spcAft>
                        <a:buNone/>
                      </a:pPr>
                      <a:r>
                        <a:rPr lang="en-US" sz="1800">
                          <a:latin typeface="Arial"/>
                          <a:ea typeface="Arial"/>
                          <a:cs typeface="Arial"/>
                          <a:sym typeface="Arial"/>
                        </a:rPr>
                        <a:t>Kích</a:t>
                      </a:r>
                      <a:r>
                        <a:rPr lang="en-US" sz="1800">
                          <a:latin typeface="Arial"/>
                          <a:ea typeface="Arial"/>
                          <a:cs typeface="Arial"/>
                          <a:sym typeface="Arial"/>
                        </a:rPr>
                        <a:t> thước mảng</a:t>
                      </a:r>
                      <a:endParaRPr sz="1800">
                        <a:latin typeface="Arial"/>
                        <a:ea typeface="Arial"/>
                        <a:cs typeface="Arial"/>
                        <a:sym typeface="Arial"/>
                      </a:endParaRPr>
                    </a:p>
                  </a:txBody>
                  <a:tcPr marT="45725" marB="45725" marR="91450" marL="91450"/>
                </a:tc>
                <a:tc gridSpan="2">
                  <a:txBody>
                    <a:bodyPr/>
                    <a:lstStyle/>
                    <a:p>
                      <a:pPr indent="0" lvl="0" marL="0" marR="0" rtl="0" algn="ctr">
                        <a:spcBef>
                          <a:spcPts val="0"/>
                        </a:spcBef>
                        <a:spcAft>
                          <a:spcPts val="0"/>
                        </a:spcAft>
                        <a:buNone/>
                      </a:pPr>
                      <a:r>
                        <a:rPr lang="en-US" sz="1800">
                          <a:latin typeface="Arial"/>
                          <a:ea typeface="Arial"/>
                          <a:cs typeface="Arial"/>
                          <a:sym typeface="Arial"/>
                        </a:rPr>
                        <a:t>T/h</a:t>
                      </a:r>
                      <a:r>
                        <a:rPr lang="en-US" sz="1800">
                          <a:latin typeface="Arial"/>
                          <a:ea typeface="Arial"/>
                          <a:cs typeface="Arial"/>
                          <a:sym typeface="Arial"/>
                        </a:rPr>
                        <a:t> xấu nhất</a:t>
                      </a:r>
                      <a:endParaRPr sz="1800">
                        <a:latin typeface="Arial"/>
                        <a:ea typeface="Arial"/>
                        <a:cs typeface="Arial"/>
                        <a:sym typeface="Arial"/>
                      </a:endParaRPr>
                    </a:p>
                  </a:txBody>
                  <a:tcPr marT="45725" marB="45725" marR="91450" marL="91450"/>
                </a:tc>
                <a:tc hMerge="1"/>
              </a:tr>
              <a:tr h="370850">
                <a:tc vMerge="1"/>
                <a:tc>
                  <a:txBody>
                    <a:bodyPr/>
                    <a:lstStyle/>
                    <a:p>
                      <a:pPr indent="0" lvl="0" marL="0" marR="0" rtl="0" algn="ctr">
                        <a:spcBef>
                          <a:spcPts val="0"/>
                        </a:spcBef>
                        <a:spcAft>
                          <a:spcPts val="0"/>
                        </a:spcAft>
                        <a:buNone/>
                      </a:pPr>
                      <a:r>
                        <a:rPr lang="en-US" sz="1800">
                          <a:latin typeface="Arial"/>
                          <a:ea typeface="Arial"/>
                          <a:cs typeface="Arial"/>
                          <a:sym typeface="Arial"/>
                        </a:rPr>
                        <a:t>Tuần</a:t>
                      </a:r>
                      <a:r>
                        <a:rPr lang="en-US" sz="1800">
                          <a:latin typeface="Arial"/>
                          <a:ea typeface="Arial"/>
                          <a:cs typeface="Arial"/>
                          <a:sym typeface="Arial"/>
                        </a:rPr>
                        <a:t> tự</a:t>
                      </a:r>
                      <a:endParaRPr sz="1800">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US" sz="1800">
                          <a:latin typeface="Arial"/>
                          <a:ea typeface="Arial"/>
                          <a:cs typeface="Arial"/>
                          <a:sym typeface="Arial"/>
                        </a:rPr>
                        <a:t>Nhị</a:t>
                      </a:r>
                      <a:r>
                        <a:rPr lang="en-US" sz="1800">
                          <a:latin typeface="Arial"/>
                          <a:ea typeface="Arial"/>
                          <a:cs typeface="Arial"/>
                          <a:sym typeface="Arial"/>
                        </a:rPr>
                        <a:t> phân</a:t>
                      </a:r>
                      <a:endParaRPr sz="1800">
                        <a:latin typeface="Arial"/>
                        <a:ea typeface="Arial"/>
                        <a:cs typeface="Arial"/>
                        <a:sym typeface="Arial"/>
                      </a:endParaRPr>
                    </a:p>
                  </a:txBody>
                  <a:tcPr marT="45725" marB="45725" marR="91450" marL="91450"/>
                </a:tc>
              </a:tr>
              <a:tr h="370850">
                <a:tc>
                  <a:txBody>
                    <a:bodyPr/>
                    <a:lstStyle/>
                    <a:p>
                      <a:pPr indent="0" lvl="0" marL="0" marR="0" rtl="0" algn="r">
                        <a:spcBef>
                          <a:spcPts val="0"/>
                        </a:spcBef>
                        <a:spcAft>
                          <a:spcPts val="0"/>
                        </a:spcAft>
                        <a:buNone/>
                      </a:pPr>
                      <a:r>
                        <a:rPr lang="en-US" sz="1800">
                          <a:latin typeface="Arial"/>
                          <a:ea typeface="Arial"/>
                          <a:cs typeface="Arial"/>
                          <a:sym typeface="Arial"/>
                        </a:rPr>
                        <a:t>100.000</a:t>
                      </a:r>
                      <a:endParaRPr sz="18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lang="en-US" sz="1800">
                          <a:latin typeface="Arial"/>
                          <a:ea typeface="Arial"/>
                          <a:cs typeface="Arial"/>
                          <a:sym typeface="Arial"/>
                        </a:rPr>
                        <a:t>100.000</a:t>
                      </a:r>
                      <a:endParaRPr sz="18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lang="en-US" sz="1800">
                          <a:latin typeface="Arial"/>
                          <a:ea typeface="Arial"/>
                          <a:cs typeface="Arial"/>
                          <a:sym typeface="Arial"/>
                        </a:rPr>
                        <a:t>16</a:t>
                      </a:r>
                      <a:endParaRPr sz="1800">
                        <a:latin typeface="Arial"/>
                        <a:ea typeface="Arial"/>
                        <a:cs typeface="Arial"/>
                        <a:sym typeface="Arial"/>
                      </a:endParaRPr>
                    </a:p>
                  </a:txBody>
                  <a:tcPr marT="45725" marB="45725" marR="91450" marL="91450"/>
                </a:tc>
              </a:tr>
              <a:tr h="370850">
                <a:tc>
                  <a:txBody>
                    <a:bodyPr/>
                    <a:lstStyle/>
                    <a:p>
                      <a:pPr indent="0" lvl="0" marL="0" marR="0" rtl="0" algn="r">
                        <a:spcBef>
                          <a:spcPts val="0"/>
                        </a:spcBef>
                        <a:spcAft>
                          <a:spcPts val="0"/>
                        </a:spcAft>
                        <a:buNone/>
                      </a:pPr>
                      <a:r>
                        <a:rPr lang="en-US" sz="1800">
                          <a:latin typeface="Arial"/>
                          <a:ea typeface="Arial"/>
                          <a:cs typeface="Arial"/>
                          <a:sym typeface="Arial"/>
                        </a:rPr>
                        <a:t>200.000</a:t>
                      </a:r>
                      <a:endParaRPr sz="18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lang="en-US" sz="1800">
                          <a:latin typeface="Arial"/>
                          <a:ea typeface="Arial"/>
                          <a:cs typeface="Arial"/>
                          <a:sym typeface="Arial"/>
                        </a:rPr>
                        <a:t>200.000</a:t>
                      </a:r>
                      <a:endParaRPr sz="18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lang="en-US" sz="1800">
                          <a:latin typeface="Arial"/>
                          <a:ea typeface="Arial"/>
                          <a:cs typeface="Arial"/>
                          <a:sym typeface="Arial"/>
                        </a:rPr>
                        <a:t>17</a:t>
                      </a:r>
                      <a:endParaRPr sz="1800">
                        <a:latin typeface="Arial"/>
                        <a:ea typeface="Arial"/>
                        <a:cs typeface="Arial"/>
                        <a:sym typeface="Arial"/>
                      </a:endParaRPr>
                    </a:p>
                  </a:txBody>
                  <a:tcPr marT="45725" marB="45725" marR="91450" marL="91450"/>
                </a:tc>
              </a:tr>
              <a:tr h="370850">
                <a:tc>
                  <a:txBody>
                    <a:bodyPr/>
                    <a:lstStyle/>
                    <a:p>
                      <a:pPr indent="0" lvl="0" marL="0" marR="0" rtl="0" algn="r">
                        <a:spcBef>
                          <a:spcPts val="0"/>
                        </a:spcBef>
                        <a:spcAft>
                          <a:spcPts val="0"/>
                        </a:spcAft>
                        <a:buNone/>
                      </a:pPr>
                      <a:r>
                        <a:rPr lang="en-US" sz="1800">
                          <a:latin typeface="Arial"/>
                          <a:ea typeface="Arial"/>
                          <a:cs typeface="Arial"/>
                          <a:sym typeface="Arial"/>
                        </a:rPr>
                        <a:t>400.000</a:t>
                      </a:r>
                      <a:endParaRPr sz="18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lang="en-US" sz="1800">
                          <a:latin typeface="Arial"/>
                          <a:ea typeface="Arial"/>
                          <a:cs typeface="Arial"/>
                          <a:sym typeface="Arial"/>
                        </a:rPr>
                        <a:t>400.000</a:t>
                      </a:r>
                      <a:endParaRPr sz="18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lang="en-US" sz="1800">
                          <a:latin typeface="Arial"/>
                          <a:ea typeface="Arial"/>
                          <a:cs typeface="Arial"/>
                          <a:sym typeface="Arial"/>
                        </a:rPr>
                        <a:t>18</a:t>
                      </a:r>
                      <a:endParaRPr sz="1800">
                        <a:latin typeface="Arial"/>
                        <a:ea typeface="Arial"/>
                        <a:cs typeface="Arial"/>
                        <a:sym typeface="Arial"/>
                      </a:endParaRPr>
                    </a:p>
                  </a:txBody>
                  <a:tcPr marT="45725" marB="45725" marR="91450" marL="91450"/>
                </a:tc>
              </a:tr>
              <a:tr h="370850">
                <a:tc>
                  <a:txBody>
                    <a:bodyPr/>
                    <a:lstStyle/>
                    <a:p>
                      <a:pPr indent="0" lvl="0" marL="0" marR="0" rtl="0" algn="r">
                        <a:spcBef>
                          <a:spcPts val="0"/>
                        </a:spcBef>
                        <a:spcAft>
                          <a:spcPts val="0"/>
                        </a:spcAft>
                        <a:buNone/>
                      </a:pPr>
                      <a:r>
                        <a:rPr lang="en-US" sz="1800">
                          <a:latin typeface="Arial"/>
                          <a:ea typeface="Arial"/>
                          <a:cs typeface="Arial"/>
                          <a:sym typeface="Arial"/>
                        </a:rPr>
                        <a:t>800.000</a:t>
                      </a:r>
                      <a:endParaRPr sz="18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lang="en-US" sz="1800">
                          <a:latin typeface="Arial"/>
                          <a:ea typeface="Arial"/>
                          <a:cs typeface="Arial"/>
                          <a:sym typeface="Arial"/>
                        </a:rPr>
                        <a:t>800.000</a:t>
                      </a:r>
                      <a:endParaRPr sz="18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lang="en-US" sz="1800">
                          <a:latin typeface="Arial"/>
                          <a:ea typeface="Arial"/>
                          <a:cs typeface="Arial"/>
                          <a:sym typeface="Arial"/>
                        </a:rPr>
                        <a:t>19</a:t>
                      </a:r>
                      <a:endParaRPr sz="1800">
                        <a:latin typeface="Arial"/>
                        <a:ea typeface="Arial"/>
                        <a:cs typeface="Arial"/>
                        <a:sym typeface="Arial"/>
                      </a:endParaRPr>
                    </a:p>
                  </a:txBody>
                  <a:tcPr marT="45725" marB="45725" marR="91450" marL="91450"/>
                </a:tc>
              </a:tr>
              <a:tr h="370850">
                <a:tc>
                  <a:txBody>
                    <a:bodyPr/>
                    <a:lstStyle/>
                    <a:p>
                      <a:pPr indent="0" lvl="0" marL="0" marR="0" rtl="0" algn="r">
                        <a:spcBef>
                          <a:spcPts val="0"/>
                        </a:spcBef>
                        <a:spcAft>
                          <a:spcPts val="0"/>
                        </a:spcAft>
                        <a:buNone/>
                      </a:pPr>
                      <a:r>
                        <a:rPr lang="en-US" sz="1800">
                          <a:latin typeface="Arial"/>
                          <a:ea typeface="Arial"/>
                          <a:cs typeface="Arial"/>
                          <a:sym typeface="Arial"/>
                        </a:rPr>
                        <a:t>1.600.000</a:t>
                      </a:r>
                      <a:endParaRPr sz="18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lang="en-US" sz="1800">
                          <a:latin typeface="Arial"/>
                          <a:ea typeface="Arial"/>
                          <a:cs typeface="Arial"/>
                          <a:sym typeface="Arial"/>
                        </a:rPr>
                        <a:t>1.600.000</a:t>
                      </a:r>
                      <a:endParaRPr sz="18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lang="en-US" sz="1800">
                          <a:latin typeface="Arial"/>
                          <a:ea typeface="Arial"/>
                          <a:cs typeface="Arial"/>
                          <a:sym typeface="Arial"/>
                        </a:rPr>
                        <a:t>20</a:t>
                      </a:r>
                      <a:endParaRPr sz="18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Tổng kết</a:t>
            </a:r>
            <a:endParaRPr/>
          </a:p>
        </p:txBody>
      </p:sp>
      <p:sp>
        <p:nvSpPr>
          <p:cNvPr id="415" name="Google Shape;415;p2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416" name="Google Shape;416;p2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417" name="Google Shape;417;p2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lnSpc>
                <a:spcPct val="90000"/>
              </a:lnSpc>
              <a:spcBef>
                <a:spcPts val="0"/>
              </a:spcBef>
              <a:spcAft>
                <a:spcPts val="0"/>
              </a:spcAft>
              <a:buSzPts val="1680"/>
              <a:buFont typeface="Noto Sans Symbols"/>
              <a:buChar char="◉"/>
            </a:pPr>
            <a:r>
              <a:rPr lang="en-US"/>
              <a:t>Có nhiều thuật toán tìm kiếm, ước lượng số phép so sánh của mỗi thuật toán cho biết hiệu suất của thuật toán.</a:t>
            </a:r>
            <a:endParaRPr/>
          </a:p>
          <a:p>
            <a:pPr indent="-213360" lvl="0" marL="320040" rtl="0" algn="l">
              <a:lnSpc>
                <a:spcPct val="90000"/>
              </a:lnSpc>
              <a:spcBef>
                <a:spcPts val="700"/>
              </a:spcBef>
              <a:spcAft>
                <a:spcPts val="0"/>
              </a:spcAft>
              <a:buSzPts val="1680"/>
              <a:buFont typeface="Noto Sans Symbols"/>
              <a:buNone/>
            </a:pPr>
            <a:r>
              <a:t/>
            </a:r>
            <a:endParaRPr/>
          </a:p>
          <a:p>
            <a:pPr indent="-320040" lvl="0" marL="320040" rtl="0" algn="l">
              <a:lnSpc>
                <a:spcPct val="90000"/>
              </a:lnSpc>
              <a:spcBef>
                <a:spcPts val="700"/>
              </a:spcBef>
              <a:spcAft>
                <a:spcPts val="0"/>
              </a:spcAft>
              <a:buSzPts val="1680"/>
              <a:buFont typeface="Noto Sans Symbols"/>
              <a:buChar char="◉"/>
            </a:pPr>
            <a:r>
              <a:rPr lang="en-US"/>
              <a:t>Thuật toán tuần tự tìm kiếm cho đến khi tìm thấy giá trị cần tìm hoặc hết mảng</a:t>
            </a:r>
            <a:endParaRPr/>
          </a:p>
          <a:p>
            <a:pPr indent="-213360" lvl="0" marL="320040" rtl="0" algn="l">
              <a:lnSpc>
                <a:spcPct val="90000"/>
              </a:lnSpc>
              <a:spcBef>
                <a:spcPts val="700"/>
              </a:spcBef>
              <a:spcAft>
                <a:spcPts val="0"/>
              </a:spcAft>
              <a:buSzPts val="1680"/>
              <a:buFont typeface="Noto Sans Symbols"/>
              <a:buNone/>
            </a:pPr>
            <a:r>
              <a:t/>
            </a:r>
            <a:endParaRPr/>
          </a:p>
          <a:p>
            <a:pPr indent="-320040" lvl="0" marL="320040" rtl="0" algn="l">
              <a:lnSpc>
                <a:spcPct val="90000"/>
              </a:lnSpc>
              <a:spcBef>
                <a:spcPts val="700"/>
              </a:spcBef>
              <a:spcAft>
                <a:spcPts val="0"/>
              </a:spcAft>
              <a:buSzPts val="1680"/>
              <a:buFont typeface="Noto Sans Symbols"/>
              <a:buChar char="◉"/>
            </a:pPr>
            <a:r>
              <a:rPr lang="en-US"/>
              <a:t>Hiệu suất của tìm kiếm tuần tự trong trường hợp xấu nhất là 1 hàm tuyến tính theo số phần tử mảng.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Giới thiệu</a:t>
            </a:r>
            <a:endParaRPr/>
          </a:p>
        </p:txBody>
      </p:sp>
      <p:sp>
        <p:nvSpPr>
          <p:cNvPr id="158" name="Google Shape;158;p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159" name="Google Shape;159;p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160" name="Google Shape;160;p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Thao tác tìm kiếm rất phổ biến trong cuộc sống hàng ngày.</a:t>
            </a:r>
            <a:endParaRPr/>
          </a:p>
          <a:p>
            <a:pPr indent="-274320" lvl="1" marL="640080" rtl="0" algn="l">
              <a:spcBef>
                <a:spcPts val="550"/>
              </a:spcBef>
              <a:spcAft>
                <a:spcPts val="0"/>
              </a:spcAft>
              <a:buSzPts val="1820"/>
              <a:buChar char="🞑"/>
            </a:pPr>
            <a:r>
              <a:rPr lang="en-US"/>
              <a:t>Tìm kiếm hồ sơ, tập tin.</a:t>
            </a:r>
            <a:endParaRPr/>
          </a:p>
          <a:p>
            <a:pPr indent="-274320" lvl="1" marL="640080" rtl="0" algn="l">
              <a:spcBef>
                <a:spcPts val="550"/>
              </a:spcBef>
              <a:spcAft>
                <a:spcPts val="0"/>
              </a:spcAft>
              <a:buSzPts val="1820"/>
              <a:buChar char="🞑"/>
            </a:pPr>
            <a:r>
              <a:rPr lang="en-US"/>
              <a:t>Tìm kiếm tên người trong danh sách.</a:t>
            </a:r>
            <a:endParaRPr/>
          </a:p>
          <a:p>
            <a:pPr indent="-274320" lvl="1" marL="640080" rtl="0" algn="l">
              <a:spcBef>
                <a:spcPts val="550"/>
              </a:spcBef>
              <a:spcAft>
                <a:spcPts val="0"/>
              </a:spcAft>
              <a:buSzPts val="1820"/>
              <a:buChar char="🞑"/>
            </a:pPr>
            <a:r>
              <a:rPr lang="en-US"/>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Tổng kết</a:t>
            </a:r>
            <a:endParaRPr/>
          </a:p>
        </p:txBody>
      </p:sp>
      <p:sp>
        <p:nvSpPr>
          <p:cNvPr id="423" name="Google Shape;423;p3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424" name="Google Shape;424;p3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425" name="Google Shape;425;p3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Nếu mảng đã được sắp xếp thì nên dùng tìm kiếm nhị phân.</a:t>
            </a:r>
            <a:endParaRPr/>
          </a:p>
          <a:p>
            <a:pPr indent="-213360" lvl="0" marL="320040" rtl="0" algn="l">
              <a:spcBef>
                <a:spcPts val="700"/>
              </a:spcBef>
              <a:spcAft>
                <a:spcPts val="0"/>
              </a:spcAft>
              <a:buSzPts val="1680"/>
              <a:buFont typeface="Noto Sans Symbols"/>
              <a:buNone/>
            </a:pPr>
            <a:r>
              <a:t/>
            </a:r>
            <a:endParaRPr/>
          </a:p>
          <a:p>
            <a:pPr indent="-320040" lvl="0" marL="320040" rtl="0" algn="l">
              <a:spcBef>
                <a:spcPts val="700"/>
              </a:spcBef>
              <a:spcAft>
                <a:spcPts val="0"/>
              </a:spcAft>
              <a:buSzPts val="1680"/>
              <a:buFont typeface="Noto Sans Symbols"/>
              <a:buChar char="◉"/>
            </a:pPr>
            <a:r>
              <a:rPr lang="en-US"/>
              <a:t>Tìm kiếm nhị phân dùng kết quả của phép so sánh để thu hẹp vùng tìm kiếm kế tiếp.</a:t>
            </a:r>
            <a:endParaRPr/>
          </a:p>
          <a:p>
            <a:pPr indent="-213360" lvl="0" marL="320040" rtl="0" algn="l">
              <a:spcBef>
                <a:spcPts val="700"/>
              </a:spcBef>
              <a:spcAft>
                <a:spcPts val="0"/>
              </a:spcAft>
              <a:buSzPts val="1680"/>
              <a:buFont typeface="Noto Sans Symbols"/>
              <a:buNone/>
            </a:pPr>
            <a:r>
              <a:t/>
            </a:r>
            <a:endParaRPr/>
          </a:p>
          <a:p>
            <a:pPr indent="-320040" lvl="0" marL="320040" rtl="0" algn="l">
              <a:spcBef>
                <a:spcPts val="700"/>
              </a:spcBef>
              <a:spcAft>
                <a:spcPts val="0"/>
              </a:spcAft>
              <a:buSzPts val="1680"/>
              <a:buFont typeface="Noto Sans Symbols"/>
              <a:buChar char="◉"/>
            </a:pPr>
            <a:r>
              <a:rPr lang="en-US"/>
              <a:t>Hiệu suất của tìm kiếm nhị phân là một hàm logarit theo số phần tử mảng.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1"/>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Hash Table</a:t>
            </a:r>
            <a:endParaRPr/>
          </a:p>
        </p:txBody>
      </p:sp>
      <p:sp>
        <p:nvSpPr>
          <p:cNvPr id="431" name="Google Shape;431;p31"/>
          <p:cNvSpPr txBox="1"/>
          <p:nvPr>
            <p:ph type="title"/>
          </p:nvPr>
        </p:nvSpPr>
        <p:spPr>
          <a:xfrm>
            <a:off x="1371600" y="1219200"/>
            <a:ext cx="7620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C7876"/>
              </a:buClr>
              <a:buSzPts val="4000"/>
              <a:buFont typeface="Verdana"/>
              <a:buNone/>
            </a:pPr>
            <a:r>
              <a:rPr lang="en-US"/>
              <a:t>Tìm kiếm theo bảng băm</a:t>
            </a:r>
            <a:endParaRPr/>
          </a:p>
        </p:txBody>
      </p:sp>
      <p:sp>
        <p:nvSpPr>
          <p:cNvPr id="432" name="Google Shape;432;p3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433" name="Google Shape;433;p31"/>
          <p:cNvSpPr txBox="1"/>
          <p:nvPr>
            <p:ph idx="4294967295"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Khái quát về hash</a:t>
            </a:r>
            <a:endParaRPr/>
          </a:p>
        </p:txBody>
      </p:sp>
      <p:sp>
        <p:nvSpPr>
          <p:cNvPr id="440" name="Google Shape;440;p3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441" name="Google Shape;441;p3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442" name="Google Shape;442;p3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b="1" i="1" lang="en-US">
                <a:solidFill>
                  <a:schemeClr val="accent1"/>
                </a:solidFill>
              </a:rPr>
              <a:t>Vấn đề:</a:t>
            </a:r>
            <a:r>
              <a:rPr lang="en-US">
                <a:solidFill>
                  <a:schemeClr val="accent1"/>
                </a:solidFill>
              </a:rPr>
              <a:t> </a:t>
            </a:r>
            <a:r>
              <a:rPr lang="en-US"/>
              <a:t>Cho trước 1 tập S gồm các phần tử được đặc trưng bởi giá trị khóa. Trên giá trị các khóa này có quan hệ thứ tự. Tổ chức S như thế nào để tìm kiếm 1 phần tử có khóa k cho trước có độ phức tạp ít nhất trong giới hạn bộ nhớ cho phép?</a:t>
            </a:r>
            <a:endParaRPr/>
          </a:p>
          <a:p>
            <a:pPr indent="-320040" lvl="0" marL="320040" rtl="0" algn="l">
              <a:spcBef>
                <a:spcPts val="700"/>
              </a:spcBef>
              <a:spcAft>
                <a:spcPts val="0"/>
              </a:spcAft>
              <a:buSzPts val="1680"/>
              <a:buFont typeface="Noto Sans Symbols"/>
              <a:buChar char="◉"/>
            </a:pPr>
            <a:r>
              <a:rPr b="1" i="1" lang="en-US">
                <a:solidFill>
                  <a:schemeClr val="accent1"/>
                </a:solidFill>
              </a:rPr>
              <a:t>Ý tưởng:</a:t>
            </a:r>
            <a:r>
              <a:rPr lang="en-US">
                <a:solidFill>
                  <a:schemeClr val="accent1"/>
                </a:solidFill>
              </a:rPr>
              <a:t> </a:t>
            </a:r>
            <a:r>
              <a:rPr lang="en-US"/>
              <a:t>Biến đổi khóa k thành một số (bằng hàm hash) và sử dụng số này như là địa chỉ để tìm kiếm trên bảng dữ liệu.</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Ví dụ về một bảng băm</a:t>
            </a:r>
            <a:endParaRPr/>
          </a:p>
        </p:txBody>
      </p:sp>
      <p:sp>
        <p:nvSpPr>
          <p:cNvPr id="449" name="Google Shape;449;p3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450" name="Google Shape;450;p3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451" name="Google Shape;451;p3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13360" lvl="0" marL="320040" rtl="0" algn="l">
              <a:spcBef>
                <a:spcPts val="0"/>
              </a:spcBef>
              <a:spcAft>
                <a:spcPts val="0"/>
              </a:spcAft>
              <a:buSzPts val="1680"/>
              <a:buFont typeface="Noto Sans Symbols"/>
              <a:buNone/>
            </a:pPr>
            <a:r>
              <a:t/>
            </a:r>
            <a:endParaRPr/>
          </a:p>
        </p:txBody>
      </p:sp>
      <p:sp>
        <p:nvSpPr>
          <p:cNvPr id="452" name="Google Shape;452;p33"/>
          <p:cNvSpPr/>
          <p:nvPr/>
        </p:nvSpPr>
        <p:spPr>
          <a:xfrm>
            <a:off x="3200400" y="1828800"/>
            <a:ext cx="1447800" cy="381000"/>
          </a:xfrm>
          <a:prstGeom prst="rect">
            <a:avLst/>
          </a:prstGeom>
          <a:solidFill>
            <a:schemeClr val="accent1"/>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sz="1800">
              <a:solidFill>
                <a:schemeClr val="lt1"/>
              </a:solidFill>
              <a:latin typeface="Times New Roman"/>
              <a:ea typeface="Times New Roman"/>
              <a:cs typeface="Times New Roman"/>
              <a:sym typeface="Times New Roman"/>
            </a:endParaRPr>
          </a:p>
        </p:txBody>
      </p:sp>
      <p:sp>
        <p:nvSpPr>
          <p:cNvPr id="453" name="Google Shape;453;p33"/>
          <p:cNvSpPr/>
          <p:nvPr/>
        </p:nvSpPr>
        <p:spPr>
          <a:xfrm>
            <a:off x="3200400" y="2362200"/>
            <a:ext cx="1447800" cy="381000"/>
          </a:xfrm>
          <a:prstGeom prst="rect">
            <a:avLst/>
          </a:prstGeom>
          <a:solidFill>
            <a:schemeClr val="accent1"/>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a:t>
            </a:r>
            <a:endParaRPr sz="1800">
              <a:solidFill>
                <a:schemeClr val="lt1"/>
              </a:solidFill>
              <a:latin typeface="Times New Roman"/>
              <a:ea typeface="Times New Roman"/>
              <a:cs typeface="Times New Roman"/>
              <a:sym typeface="Times New Roman"/>
            </a:endParaRPr>
          </a:p>
        </p:txBody>
      </p:sp>
      <p:sp>
        <p:nvSpPr>
          <p:cNvPr id="454" name="Google Shape;454;p33"/>
          <p:cNvSpPr/>
          <p:nvPr/>
        </p:nvSpPr>
        <p:spPr>
          <a:xfrm>
            <a:off x="3200400" y="4724400"/>
            <a:ext cx="1447800" cy="381000"/>
          </a:xfrm>
          <a:prstGeom prst="rect">
            <a:avLst/>
          </a:prstGeom>
          <a:solidFill>
            <a:schemeClr val="accent1"/>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999</a:t>
            </a:r>
            <a:endParaRPr sz="1800">
              <a:solidFill>
                <a:schemeClr val="lt1"/>
              </a:solidFill>
              <a:latin typeface="Times New Roman"/>
              <a:ea typeface="Times New Roman"/>
              <a:cs typeface="Times New Roman"/>
              <a:sym typeface="Times New Roman"/>
            </a:endParaRPr>
          </a:p>
        </p:txBody>
      </p:sp>
      <p:sp>
        <p:nvSpPr>
          <p:cNvPr id="455" name="Google Shape;455;p33"/>
          <p:cNvSpPr/>
          <p:nvPr/>
        </p:nvSpPr>
        <p:spPr>
          <a:xfrm>
            <a:off x="3200400" y="5257800"/>
            <a:ext cx="1447800" cy="381000"/>
          </a:xfrm>
          <a:prstGeom prst="rect">
            <a:avLst/>
          </a:prstGeom>
          <a:solidFill>
            <a:schemeClr val="accent1"/>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1000</a:t>
            </a:r>
            <a:endParaRPr sz="1800">
              <a:solidFill>
                <a:schemeClr val="lt1"/>
              </a:solidFill>
              <a:latin typeface="Times New Roman"/>
              <a:ea typeface="Times New Roman"/>
              <a:cs typeface="Times New Roman"/>
              <a:sym typeface="Times New Roman"/>
            </a:endParaRPr>
          </a:p>
        </p:txBody>
      </p:sp>
      <p:sp>
        <p:nvSpPr>
          <p:cNvPr id="456" name="Google Shape;456;p33"/>
          <p:cNvSpPr/>
          <p:nvPr/>
        </p:nvSpPr>
        <p:spPr>
          <a:xfrm>
            <a:off x="3200400" y="3276600"/>
            <a:ext cx="1447800" cy="381000"/>
          </a:xfrm>
          <a:prstGeom prst="rect">
            <a:avLst/>
          </a:prstGeom>
          <a:solidFill>
            <a:schemeClr val="accent1"/>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405</a:t>
            </a:r>
            <a:endParaRPr sz="1800">
              <a:solidFill>
                <a:schemeClr val="lt1"/>
              </a:solidFill>
              <a:latin typeface="Times New Roman"/>
              <a:ea typeface="Times New Roman"/>
              <a:cs typeface="Times New Roman"/>
              <a:sym typeface="Times New Roman"/>
            </a:endParaRPr>
          </a:p>
        </p:txBody>
      </p:sp>
      <p:sp>
        <p:nvSpPr>
          <p:cNvPr id="457" name="Google Shape;457;p33"/>
          <p:cNvSpPr/>
          <p:nvPr/>
        </p:nvSpPr>
        <p:spPr>
          <a:xfrm>
            <a:off x="3200400" y="3810000"/>
            <a:ext cx="1447800" cy="381000"/>
          </a:xfrm>
          <a:prstGeom prst="rect">
            <a:avLst/>
          </a:prstGeom>
          <a:solidFill>
            <a:schemeClr val="accent1"/>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406</a:t>
            </a:r>
            <a:endParaRPr sz="1800">
              <a:solidFill>
                <a:schemeClr val="lt1"/>
              </a:solidFill>
              <a:latin typeface="Times New Roman"/>
              <a:ea typeface="Times New Roman"/>
              <a:cs typeface="Times New Roman"/>
              <a:sym typeface="Times New Roman"/>
            </a:endParaRPr>
          </a:p>
        </p:txBody>
      </p:sp>
      <p:grpSp>
        <p:nvGrpSpPr>
          <p:cNvPr id="458" name="Google Shape;458;p33"/>
          <p:cNvGrpSpPr/>
          <p:nvPr/>
        </p:nvGrpSpPr>
        <p:grpSpPr>
          <a:xfrm>
            <a:off x="3886200" y="2895600"/>
            <a:ext cx="48259" cy="198119"/>
            <a:chOff x="990600" y="2286000"/>
            <a:chExt cx="45719" cy="198119"/>
          </a:xfrm>
        </p:grpSpPr>
        <p:sp>
          <p:nvSpPr>
            <p:cNvPr id="459" name="Google Shape;459;p33"/>
            <p:cNvSpPr/>
            <p:nvPr/>
          </p:nvSpPr>
          <p:spPr>
            <a:xfrm>
              <a:off x="990600" y="2286000"/>
              <a:ext cx="45719" cy="45719"/>
            </a:xfrm>
            <a:prstGeom prst="ellipse">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60" name="Google Shape;460;p33"/>
            <p:cNvSpPr/>
            <p:nvPr/>
          </p:nvSpPr>
          <p:spPr>
            <a:xfrm>
              <a:off x="990600" y="2438400"/>
              <a:ext cx="45719" cy="45719"/>
            </a:xfrm>
            <a:prstGeom prst="ellipse">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grpSp>
        <p:nvGrpSpPr>
          <p:cNvPr id="461" name="Google Shape;461;p33"/>
          <p:cNvGrpSpPr/>
          <p:nvPr/>
        </p:nvGrpSpPr>
        <p:grpSpPr>
          <a:xfrm>
            <a:off x="3886200" y="4343400"/>
            <a:ext cx="48259" cy="198119"/>
            <a:chOff x="990600" y="2286000"/>
            <a:chExt cx="45719" cy="198119"/>
          </a:xfrm>
        </p:grpSpPr>
        <p:sp>
          <p:nvSpPr>
            <p:cNvPr id="462" name="Google Shape;462;p33"/>
            <p:cNvSpPr/>
            <p:nvPr/>
          </p:nvSpPr>
          <p:spPr>
            <a:xfrm>
              <a:off x="990600" y="2286000"/>
              <a:ext cx="45719" cy="45719"/>
            </a:xfrm>
            <a:prstGeom prst="ellipse">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63" name="Google Shape;463;p33"/>
            <p:cNvSpPr/>
            <p:nvPr/>
          </p:nvSpPr>
          <p:spPr>
            <a:xfrm>
              <a:off x="990600" y="2438400"/>
              <a:ext cx="45719" cy="45719"/>
            </a:xfrm>
            <a:prstGeom prst="ellipse">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sp>
        <p:nvSpPr>
          <p:cNvPr id="464" name="Google Shape;464;p33"/>
          <p:cNvSpPr/>
          <p:nvPr/>
        </p:nvSpPr>
        <p:spPr>
          <a:xfrm>
            <a:off x="685800" y="2590800"/>
            <a:ext cx="1295400" cy="381000"/>
          </a:xfrm>
          <a:prstGeom prst="rect">
            <a:avLst/>
          </a:prstGeom>
          <a:solidFill>
            <a:schemeClr val="accent3"/>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VCNam</a:t>
            </a:r>
            <a:endParaRPr sz="1600">
              <a:solidFill>
                <a:schemeClr val="lt1"/>
              </a:solidFill>
              <a:latin typeface="Arial"/>
              <a:ea typeface="Arial"/>
              <a:cs typeface="Arial"/>
              <a:sym typeface="Arial"/>
            </a:endParaRPr>
          </a:p>
        </p:txBody>
      </p:sp>
      <p:sp>
        <p:nvSpPr>
          <p:cNvPr id="465" name="Google Shape;465;p33"/>
          <p:cNvSpPr/>
          <p:nvPr/>
        </p:nvSpPr>
        <p:spPr>
          <a:xfrm>
            <a:off x="685800" y="3657600"/>
            <a:ext cx="1295400" cy="381000"/>
          </a:xfrm>
          <a:prstGeom prst="rect">
            <a:avLst/>
          </a:prstGeom>
          <a:solidFill>
            <a:schemeClr val="accent3"/>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NTHNhung</a:t>
            </a:r>
            <a:endParaRPr sz="1600">
              <a:solidFill>
                <a:schemeClr val="lt1"/>
              </a:solidFill>
              <a:latin typeface="Arial"/>
              <a:ea typeface="Arial"/>
              <a:cs typeface="Arial"/>
              <a:sym typeface="Arial"/>
            </a:endParaRPr>
          </a:p>
        </p:txBody>
      </p:sp>
      <p:sp>
        <p:nvSpPr>
          <p:cNvPr id="466" name="Google Shape;466;p33"/>
          <p:cNvSpPr/>
          <p:nvPr/>
        </p:nvSpPr>
        <p:spPr>
          <a:xfrm>
            <a:off x="685800" y="4724400"/>
            <a:ext cx="1295400" cy="381000"/>
          </a:xfrm>
          <a:prstGeom prst="rect">
            <a:avLst/>
          </a:prstGeom>
          <a:solidFill>
            <a:schemeClr val="accent3"/>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ĐNĐTiến</a:t>
            </a:r>
            <a:endParaRPr sz="1600">
              <a:solidFill>
                <a:schemeClr val="lt1"/>
              </a:solidFill>
              <a:latin typeface="Arial"/>
              <a:ea typeface="Arial"/>
              <a:cs typeface="Arial"/>
              <a:sym typeface="Arial"/>
            </a:endParaRPr>
          </a:p>
        </p:txBody>
      </p:sp>
      <p:sp>
        <p:nvSpPr>
          <p:cNvPr id="467" name="Google Shape;467;p33"/>
          <p:cNvSpPr/>
          <p:nvPr/>
        </p:nvSpPr>
        <p:spPr>
          <a:xfrm>
            <a:off x="5715000" y="3733800"/>
            <a:ext cx="1295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VCNam</a:t>
            </a:r>
            <a:endParaRPr sz="1600">
              <a:solidFill>
                <a:schemeClr val="dk1"/>
              </a:solidFill>
              <a:latin typeface="Arial"/>
              <a:ea typeface="Arial"/>
              <a:cs typeface="Arial"/>
              <a:sym typeface="Arial"/>
            </a:endParaRPr>
          </a:p>
        </p:txBody>
      </p:sp>
      <p:sp>
        <p:nvSpPr>
          <p:cNvPr id="468" name="Google Shape;468;p33"/>
          <p:cNvSpPr/>
          <p:nvPr/>
        </p:nvSpPr>
        <p:spPr>
          <a:xfrm>
            <a:off x="5715000" y="4953000"/>
            <a:ext cx="1295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NTHNhung</a:t>
            </a:r>
            <a:endParaRPr sz="1600">
              <a:solidFill>
                <a:schemeClr val="dk1"/>
              </a:solidFill>
              <a:latin typeface="Arial"/>
              <a:ea typeface="Arial"/>
              <a:cs typeface="Arial"/>
              <a:sym typeface="Arial"/>
            </a:endParaRPr>
          </a:p>
        </p:txBody>
      </p:sp>
      <p:sp>
        <p:nvSpPr>
          <p:cNvPr id="469" name="Google Shape;469;p33"/>
          <p:cNvSpPr/>
          <p:nvPr/>
        </p:nvSpPr>
        <p:spPr>
          <a:xfrm>
            <a:off x="5715000" y="2438400"/>
            <a:ext cx="1295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ĐNĐTiến</a:t>
            </a:r>
            <a:endParaRPr sz="1600">
              <a:solidFill>
                <a:schemeClr val="dk1"/>
              </a:solidFill>
              <a:latin typeface="Arial"/>
              <a:ea typeface="Arial"/>
              <a:cs typeface="Arial"/>
              <a:sym typeface="Arial"/>
            </a:endParaRPr>
          </a:p>
        </p:txBody>
      </p:sp>
      <p:sp>
        <p:nvSpPr>
          <p:cNvPr id="470" name="Google Shape;470;p33"/>
          <p:cNvSpPr/>
          <p:nvPr/>
        </p:nvSpPr>
        <p:spPr>
          <a:xfrm>
            <a:off x="7010400" y="3733800"/>
            <a:ext cx="1676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+84.91.2345678</a:t>
            </a:r>
            <a:endParaRPr sz="1600">
              <a:solidFill>
                <a:schemeClr val="dk1"/>
              </a:solidFill>
              <a:latin typeface="Arial"/>
              <a:ea typeface="Arial"/>
              <a:cs typeface="Arial"/>
              <a:sym typeface="Arial"/>
            </a:endParaRPr>
          </a:p>
        </p:txBody>
      </p:sp>
      <p:sp>
        <p:nvSpPr>
          <p:cNvPr id="471" name="Google Shape;471;p33"/>
          <p:cNvSpPr/>
          <p:nvPr/>
        </p:nvSpPr>
        <p:spPr>
          <a:xfrm>
            <a:off x="7010400" y="4953000"/>
            <a:ext cx="1676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+84.90.9345678</a:t>
            </a:r>
            <a:endParaRPr sz="1600">
              <a:solidFill>
                <a:schemeClr val="dk1"/>
              </a:solidFill>
              <a:latin typeface="Arial"/>
              <a:ea typeface="Arial"/>
              <a:cs typeface="Arial"/>
              <a:sym typeface="Arial"/>
            </a:endParaRPr>
          </a:p>
        </p:txBody>
      </p:sp>
      <p:sp>
        <p:nvSpPr>
          <p:cNvPr id="472" name="Google Shape;472;p33"/>
          <p:cNvSpPr/>
          <p:nvPr/>
        </p:nvSpPr>
        <p:spPr>
          <a:xfrm>
            <a:off x="7010400" y="2438400"/>
            <a:ext cx="1676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+84.95.8345678</a:t>
            </a:r>
            <a:endParaRPr sz="1600">
              <a:solidFill>
                <a:schemeClr val="dk1"/>
              </a:solidFill>
              <a:latin typeface="Arial"/>
              <a:ea typeface="Arial"/>
              <a:cs typeface="Arial"/>
              <a:sym typeface="Arial"/>
            </a:endParaRPr>
          </a:p>
        </p:txBody>
      </p:sp>
      <p:cxnSp>
        <p:nvCxnSpPr>
          <p:cNvPr id="473" name="Google Shape;473;p33"/>
          <p:cNvCxnSpPr>
            <a:stCxn id="464" idx="3"/>
            <a:endCxn id="457" idx="1"/>
          </p:cNvCxnSpPr>
          <p:nvPr/>
        </p:nvCxnSpPr>
        <p:spPr>
          <a:xfrm>
            <a:off x="1981200" y="2781300"/>
            <a:ext cx="1219200" cy="12192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cxnSp>
        <p:nvCxnSpPr>
          <p:cNvPr id="474" name="Google Shape;474;p33"/>
          <p:cNvCxnSpPr>
            <a:stCxn id="466" idx="3"/>
            <a:endCxn id="453" idx="1"/>
          </p:cNvCxnSpPr>
          <p:nvPr/>
        </p:nvCxnSpPr>
        <p:spPr>
          <a:xfrm flipH="1" rot="10800000">
            <a:off x="1981200" y="2552700"/>
            <a:ext cx="1219200" cy="23622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cxnSp>
        <p:nvCxnSpPr>
          <p:cNvPr id="475" name="Google Shape;475;p33"/>
          <p:cNvCxnSpPr>
            <a:stCxn id="465" idx="3"/>
            <a:endCxn id="455" idx="1"/>
          </p:cNvCxnSpPr>
          <p:nvPr/>
        </p:nvCxnSpPr>
        <p:spPr>
          <a:xfrm>
            <a:off x="1981200" y="3848100"/>
            <a:ext cx="1219200" cy="16002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cxnSp>
        <p:nvCxnSpPr>
          <p:cNvPr id="476" name="Google Shape;476;p33"/>
          <p:cNvCxnSpPr>
            <a:stCxn id="453" idx="3"/>
            <a:endCxn id="469" idx="1"/>
          </p:cNvCxnSpPr>
          <p:nvPr/>
        </p:nvCxnSpPr>
        <p:spPr>
          <a:xfrm>
            <a:off x="4648200" y="2552700"/>
            <a:ext cx="1066800" cy="762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cxnSp>
        <p:nvCxnSpPr>
          <p:cNvPr id="477" name="Google Shape;477;p33"/>
          <p:cNvCxnSpPr>
            <a:stCxn id="457" idx="3"/>
            <a:endCxn id="467" idx="1"/>
          </p:cNvCxnSpPr>
          <p:nvPr/>
        </p:nvCxnSpPr>
        <p:spPr>
          <a:xfrm flipH="1" rot="10800000">
            <a:off x="4648200" y="3924300"/>
            <a:ext cx="1066800" cy="762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cxnSp>
        <p:nvCxnSpPr>
          <p:cNvPr id="478" name="Google Shape;478;p33"/>
          <p:cNvCxnSpPr>
            <a:stCxn id="455" idx="3"/>
            <a:endCxn id="468" idx="1"/>
          </p:cNvCxnSpPr>
          <p:nvPr/>
        </p:nvCxnSpPr>
        <p:spPr>
          <a:xfrm flipH="1" rot="10800000">
            <a:off x="4648200" y="5143500"/>
            <a:ext cx="1066800" cy="3048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Độ phức tạp</a:t>
            </a:r>
            <a:endParaRPr/>
          </a:p>
        </p:txBody>
      </p:sp>
      <p:sp>
        <p:nvSpPr>
          <p:cNvPr id="485" name="Google Shape;485;p3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486" name="Google Shape;486;p3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487" name="Google Shape;487;p3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Chi phí tìm kiếm trung bình: O(1)</a:t>
            </a:r>
            <a:endParaRPr/>
          </a:p>
          <a:p>
            <a:pPr indent="-320040" lvl="0" marL="320040" rtl="0" algn="l">
              <a:spcBef>
                <a:spcPts val="700"/>
              </a:spcBef>
              <a:spcAft>
                <a:spcPts val="0"/>
              </a:spcAft>
              <a:buSzPts val="1680"/>
              <a:buFont typeface="Noto Sans Symbols"/>
              <a:buChar char="◉"/>
            </a:pPr>
            <a:r>
              <a:rPr lang="en-US"/>
              <a:t>Chi phí tìm kiếm trong trường hợp xấu nhất: O(n) (rất ít gặp).</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Hàm băm (hash function)</a:t>
            </a:r>
            <a:endParaRPr/>
          </a:p>
        </p:txBody>
      </p:sp>
      <p:sp>
        <p:nvSpPr>
          <p:cNvPr id="494" name="Google Shape;494;p3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495" name="Google Shape;495;p3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496" name="Google Shape;496;p3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b="1" i="1" lang="en-US">
                <a:solidFill>
                  <a:schemeClr val="accent1"/>
                </a:solidFill>
              </a:rPr>
              <a:t>Định nghĩa:</a:t>
            </a:r>
            <a:r>
              <a:rPr lang="en-US"/>
              <a:t> là hàm biến đổi khóa k của phần tử thành địa chỉ trong </a:t>
            </a:r>
            <a:r>
              <a:rPr i="1" lang="en-US"/>
              <a:t>bảng băm</a:t>
            </a:r>
            <a:r>
              <a:rPr lang="en-US"/>
              <a:t>.</a:t>
            </a:r>
            <a:endParaRPr/>
          </a:p>
          <a:p>
            <a:pPr indent="-320040" lvl="0" marL="320040" rtl="0" algn="l">
              <a:spcBef>
                <a:spcPts val="700"/>
              </a:spcBef>
              <a:spcAft>
                <a:spcPts val="0"/>
              </a:spcAft>
              <a:buSzPts val="1680"/>
              <a:buNone/>
            </a:pPr>
            <a:r>
              <a:rPr lang="en-US"/>
              <a:t>	Ví dụ: H(k) = k mod M.</a:t>
            </a:r>
            <a:endParaRPr/>
          </a:p>
          <a:p>
            <a:pPr indent="-320040" lvl="0" marL="320040" rtl="0" algn="l">
              <a:spcBef>
                <a:spcPts val="700"/>
              </a:spcBef>
              <a:spcAft>
                <a:spcPts val="0"/>
              </a:spcAft>
              <a:buSzPts val="1680"/>
              <a:buNone/>
            </a:pPr>
            <a:r>
              <a:t/>
            </a:r>
            <a:endParaRPr/>
          </a:p>
          <a:p>
            <a:pPr indent="-320040" lvl="0" marL="320040" rtl="0" algn="l">
              <a:spcBef>
                <a:spcPts val="700"/>
              </a:spcBef>
              <a:spcAft>
                <a:spcPts val="0"/>
              </a:spcAft>
              <a:buSzPts val="1680"/>
              <a:buFont typeface="Noto Sans Symbols"/>
              <a:buChar char="◉"/>
            </a:pPr>
            <a:r>
              <a:rPr b="1" i="1" lang="en-US">
                <a:solidFill>
                  <a:schemeClr val="accent1"/>
                </a:solidFill>
              </a:rPr>
              <a:t>Tổng quát về phép biến đổi khóa:</a:t>
            </a:r>
            <a:r>
              <a:rPr lang="en-US"/>
              <a:t> Là 1 ánh xạ thích hợp từ tập các khóa U vào tập các địa chỉ A.</a:t>
            </a:r>
            <a:endParaRPr/>
          </a:p>
          <a:p>
            <a:pPr indent="-274320" lvl="1" marL="640080" rtl="0" algn="l">
              <a:spcBef>
                <a:spcPts val="550"/>
              </a:spcBef>
              <a:spcAft>
                <a:spcPts val="0"/>
              </a:spcAft>
              <a:buSzPts val="1820"/>
              <a:buNone/>
            </a:pPr>
            <a:r>
              <a:rPr lang="en-US"/>
              <a:t>			H: U 🡪 A</a:t>
            </a:r>
            <a:endParaRPr/>
          </a:p>
          <a:p>
            <a:pPr indent="-274320" lvl="1" marL="640080" rtl="0" algn="l">
              <a:spcBef>
                <a:spcPts val="550"/>
              </a:spcBef>
              <a:spcAft>
                <a:spcPts val="0"/>
              </a:spcAft>
              <a:buSzPts val="1820"/>
              <a:buNone/>
            </a:pPr>
            <a:r>
              <a:rPr lang="en-US"/>
              <a:t>			     k 🡪 a = h(k)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Khó khăn của hàm băm</a:t>
            </a:r>
            <a:endParaRPr/>
          </a:p>
        </p:txBody>
      </p:sp>
      <p:sp>
        <p:nvSpPr>
          <p:cNvPr id="503" name="Google Shape;503;p3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504" name="Google Shape;504;p3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505" name="Google Shape;505;p3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Tập các giá trị khóa (U) có thể lớn hơn rất nhiều so với số khóa thực tế (K) rất nhiều.</a:t>
            </a:r>
            <a:endParaRPr/>
          </a:p>
          <a:p>
            <a:pPr indent="-213360" lvl="0" marL="320040" rtl="0" algn="l">
              <a:spcBef>
                <a:spcPts val="700"/>
              </a:spcBef>
              <a:spcAft>
                <a:spcPts val="0"/>
              </a:spcAft>
              <a:buSzPts val="1680"/>
              <a:buFont typeface="Noto Sans Symbols"/>
              <a:buNone/>
            </a:pPr>
            <a:r>
              <a:t/>
            </a:r>
            <a:endParaRPr/>
          </a:p>
          <a:p>
            <a:pPr indent="-320040" lvl="0" marL="320040" rtl="0" algn="l">
              <a:spcBef>
                <a:spcPts val="700"/>
              </a:spcBef>
              <a:spcAft>
                <a:spcPts val="0"/>
              </a:spcAft>
              <a:buSzPts val="1680"/>
              <a:buFont typeface="Noto Sans Symbols"/>
              <a:buChar char="◉"/>
            </a:pPr>
            <a:r>
              <a:rPr lang="en-US"/>
              <a:t>Ví dụ: Quản lý danh sách 1000 sinh viên, mã sinh viên gồm 7 chữ số.</a:t>
            </a:r>
            <a:br>
              <a:rPr lang="en-US"/>
            </a:br>
            <a:endParaRPr/>
          </a:p>
          <a:p>
            <a:pPr indent="-320040" lvl="0" marL="320040" rtl="0" algn="l">
              <a:spcBef>
                <a:spcPts val="700"/>
              </a:spcBef>
              <a:spcAft>
                <a:spcPts val="0"/>
              </a:spcAft>
              <a:buSzPts val="1680"/>
              <a:buNone/>
            </a:pPr>
            <a:r>
              <a:rPr lang="en-US"/>
              <a:t>	Có U = 10</a:t>
            </a:r>
            <a:r>
              <a:rPr baseline="30000" lang="en-US"/>
              <a:t>7</a:t>
            </a:r>
            <a:r>
              <a:rPr lang="en-US"/>
              <a:t> khóa so với K = 1000.</a:t>
            </a:r>
            <a:endParaRPr/>
          </a:p>
          <a:p>
            <a:pPr indent="-320040" lvl="0" marL="320040" rtl="0" algn="l">
              <a:spcBef>
                <a:spcPts val="700"/>
              </a:spcBef>
              <a:spcAft>
                <a:spcPts val="0"/>
              </a:spcAft>
              <a:buSzPts val="168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7"/>
          <p:cNvSpPr/>
          <p:nvPr/>
        </p:nvSpPr>
        <p:spPr>
          <a:xfrm>
            <a:off x="457200" y="2286000"/>
            <a:ext cx="3886200" cy="3124200"/>
          </a:xfrm>
          <a:prstGeom prst="cloud">
            <a:avLst/>
          </a:prstGeom>
          <a:solidFill>
            <a:schemeClr val="lt1"/>
          </a:solidFill>
          <a:ln cap="flat" cmpd="sng" w="1905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accent1"/>
                </a:solidFill>
                <a:latin typeface="Arial"/>
                <a:ea typeface="Arial"/>
                <a:cs typeface="Arial"/>
                <a:sym typeface="Arial"/>
              </a:rPr>
              <a:t>Tập U</a:t>
            </a:r>
            <a:endParaRPr b="1" sz="2800">
              <a:solidFill>
                <a:schemeClr val="accent1"/>
              </a:solidFill>
              <a:latin typeface="Arial"/>
              <a:ea typeface="Arial"/>
              <a:cs typeface="Arial"/>
              <a:sym typeface="Arial"/>
            </a:endParaRPr>
          </a:p>
        </p:txBody>
      </p:sp>
      <p:sp>
        <p:nvSpPr>
          <p:cNvPr id="512" name="Google Shape;512;p37"/>
          <p:cNvSpPr/>
          <p:nvPr/>
        </p:nvSpPr>
        <p:spPr>
          <a:xfrm>
            <a:off x="1295400" y="3505200"/>
            <a:ext cx="2209800" cy="1066800"/>
          </a:xfrm>
          <a:prstGeom prst="ellipse">
            <a:avLst/>
          </a:prstGeom>
          <a:solidFill>
            <a:schemeClr val="accent1"/>
          </a:solidFill>
          <a:ln cap="flat" cmpd="sng" w="19050">
            <a:solidFill>
              <a:srgbClr val="395E89"/>
            </a:solidFill>
            <a:prstDash val="solid"/>
            <a:round/>
            <a:headEnd len="sm" w="sm" type="none"/>
            <a:tailEnd len="sm" w="sm" type="none"/>
          </a:ln>
        </p:spPr>
        <p:txBody>
          <a:bodyPr anchorCtr="0" anchor="ctr" bIns="45700" lIns="0" spcFirstLastPara="1" rIns="91425" wrap="square" tIns="0">
            <a:no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Tập K</a:t>
            </a:r>
            <a:endParaRPr sz="1800">
              <a:solidFill>
                <a:schemeClr val="lt1"/>
              </a:solidFill>
              <a:latin typeface="Arial"/>
              <a:ea typeface="Arial"/>
              <a:cs typeface="Arial"/>
              <a:sym typeface="Arial"/>
            </a:endParaRPr>
          </a:p>
        </p:txBody>
      </p:sp>
      <p:sp>
        <p:nvSpPr>
          <p:cNvPr id="513" name="Google Shape;513;p3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Ví dụ</a:t>
            </a:r>
            <a:endParaRPr/>
          </a:p>
        </p:txBody>
      </p:sp>
      <p:sp>
        <p:nvSpPr>
          <p:cNvPr id="514" name="Google Shape;514;p3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515" name="Google Shape;515;p3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516" name="Google Shape;516;p37"/>
          <p:cNvSpPr txBox="1"/>
          <p:nvPr/>
        </p:nvSpPr>
        <p:spPr>
          <a:xfrm>
            <a:off x="1295400" y="23622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17" name="Google Shape;517;p37"/>
          <p:cNvSpPr txBox="1"/>
          <p:nvPr/>
        </p:nvSpPr>
        <p:spPr>
          <a:xfrm>
            <a:off x="3124200" y="22098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2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18" name="Google Shape;518;p37"/>
          <p:cNvSpPr txBox="1"/>
          <p:nvPr/>
        </p:nvSpPr>
        <p:spPr>
          <a:xfrm>
            <a:off x="2667000" y="3048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3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19" name="Google Shape;519;p37"/>
          <p:cNvSpPr txBox="1"/>
          <p:nvPr/>
        </p:nvSpPr>
        <p:spPr>
          <a:xfrm>
            <a:off x="2057400" y="3429000"/>
            <a:ext cx="762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10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20" name="Google Shape;520;p37"/>
          <p:cNvSpPr txBox="1"/>
          <p:nvPr/>
        </p:nvSpPr>
        <p:spPr>
          <a:xfrm>
            <a:off x="1295400" y="37338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9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21" name="Google Shape;521;p37"/>
          <p:cNvSpPr txBox="1"/>
          <p:nvPr/>
        </p:nvSpPr>
        <p:spPr>
          <a:xfrm>
            <a:off x="2895600" y="3429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8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22" name="Google Shape;522;p37"/>
          <p:cNvSpPr txBox="1"/>
          <p:nvPr/>
        </p:nvSpPr>
        <p:spPr>
          <a:xfrm>
            <a:off x="2514600" y="38862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7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23" name="Google Shape;523;p37"/>
          <p:cNvSpPr txBox="1"/>
          <p:nvPr/>
        </p:nvSpPr>
        <p:spPr>
          <a:xfrm>
            <a:off x="914400" y="27432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6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24" name="Google Shape;524;p37"/>
          <p:cNvSpPr txBox="1"/>
          <p:nvPr/>
        </p:nvSpPr>
        <p:spPr>
          <a:xfrm>
            <a:off x="2590800" y="25908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5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25" name="Google Shape;525;p37"/>
          <p:cNvSpPr txBox="1"/>
          <p:nvPr/>
        </p:nvSpPr>
        <p:spPr>
          <a:xfrm>
            <a:off x="2133600" y="29718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4</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26" name="Google Shape;526;p37"/>
          <p:cNvSpPr/>
          <p:nvPr/>
        </p:nvSpPr>
        <p:spPr>
          <a:xfrm>
            <a:off x="5029200" y="2133600"/>
            <a:ext cx="990600" cy="304800"/>
          </a:xfrm>
          <a:prstGeom prst="rect">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1</a:t>
            </a:r>
            <a:endParaRPr sz="1800">
              <a:solidFill>
                <a:schemeClr val="dk1"/>
              </a:solidFill>
              <a:latin typeface="Times New Roman"/>
              <a:ea typeface="Times New Roman"/>
              <a:cs typeface="Times New Roman"/>
              <a:sym typeface="Times New Roman"/>
            </a:endParaRPr>
          </a:p>
        </p:txBody>
      </p:sp>
      <p:sp>
        <p:nvSpPr>
          <p:cNvPr id="527" name="Google Shape;527;p37"/>
          <p:cNvSpPr/>
          <p:nvPr/>
        </p:nvSpPr>
        <p:spPr>
          <a:xfrm>
            <a:off x="5029200" y="2438400"/>
            <a:ext cx="990600" cy="304800"/>
          </a:xfrm>
          <a:prstGeom prst="rect">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2</a:t>
            </a:r>
            <a:endParaRPr sz="1800">
              <a:solidFill>
                <a:schemeClr val="dk1"/>
              </a:solidFill>
              <a:latin typeface="Times New Roman"/>
              <a:ea typeface="Times New Roman"/>
              <a:cs typeface="Times New Roman"/>
              <a:sym typeface="Times New Roman"/>
            </a:endParaRPr>
          </a:p>
        </p:txBody>
      </p:sp>
      <p:sp>
        <p:nvSpPr>
          <p:cNvPr id="528" name="Google Shape;528;p37"/>
          <p:cNvSpPr/>
          <p:nvPr/>
        </p:nvSpPr>
        <p:spPr>
          <a:xfrm>
            <a:off x="5029200" y="2743200"/>
            <a:ext cx="990600" cy="304800"/>
          </a:xfrm>
          <a:prstGeom prst="rect">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a:t>
            </a:r>
            <a:endParaRPr sz="1800">
              <a:solidFill>
                <a:schemeClr val="lt1"/>
              </a:solidFill>
              <a:latin typeface="Times New Roman"/>
              <a:ea typeface="Times New Roman"/>
              <a:cs typeface="Times New Roman"/>
              <a:sym typeface="Times New Roman"/>
            </a:endParaRPr>
          </a:p>
        </p:txBody>
      </p:sp>
      <p:sp>
        <p:nvSpPr>
          <p:cNvPr id="529" name="Google Shape;529;p37"/>
          <p:cNvSpPr/>
          <p:nvPr/>
        </p:nvSpPr>
        <p:spPr>
          <a:xfrm>
            <a:off x="5029200" y="3048000"/>
            <a:ext cx="990600" cy="304800"/>
          </a:xfrm>
          <a:prstGeom prst="rect">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a:t>
            </a:r>
            <a:endParaRPr sz="1800">
              <a:solidFill>
                <a:schemeClr val="lt1"/>
              </a:solidFill>
              <a:latin typeface="Times New Roman"/>
              <a:ea typeface="Times New Roman"/>
              <a:cs typeface="Times New Roman"/>
              <a:sym typeface="Times New Roman"/>
            </a:endParaRPr>
          </a:p>
        </p:txBody>
      </p:sp>
      <p:sp>
        <p:nvSpPr>
          <p:cNvPr id="530" name="Google Shape;530;p37"/>
          <p:cNvSpPr/>
          <p:nvPr/>
        </p:nvSpPr>
        <p:spPr>
          <a:xfrm>
            <a:off x="5029200" y="3352800"/>
            <a:ext cx="990600" cy="304800"/>
          </a:xfrm>
          <a:prstGeom prst="rect">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5</a:t>
            </a:r>
            <a:endParaRPr sz="1800">
              <a:solidFill>
                <a:schemeClr val="dk1"/>
              </a:solidFill>
              <a:latin typeface="Times New Roman"/>
              <a:ea typeface="Times New Roman"/>
              <a:cs typeface="Times New Roman"/>
              <a:sym typeface="Times New Roman"/>
            </a:endParaRPr>
          </a:p>
        </p:txBody>
      </p:sp>
      <p:sp>
        <p:nvSpPr>
          <p:cNvPr id="531" name="Google Shape;531;p37"/>
          <p:cNvSpPr/>
          <p:nvPr/>
        </p:nvSpPr>
        <p:spPr>
          <a:xfrm>
            <a:off x="5029200" y="3657600"/>
            <a:ext cx="990600" cy="304800"/>
          </a:xfrm>
          <a:prstGeom prst="rect">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6</a:t>
            </a:r>
            <a:endParaRPr sz="1800">
              <a:solidFill>
                <a:schemeClr val="dk1"/>
              </a:solidFill>
              <a:latin typeface="Times New Roman"/>
              <a:ea typeface="Times New Roman"/>
              <a:cs typeface="Times New Roman"/>
              <a:sym typeface="Times New Roman"/>
            </a:endParaRPr>
          </a:p>
        </p:txBody>
      </p:sp>
      <p:sp>
        <p:nvSpPr>
          <p:cNvPr id="532" name="Google Shape;532;p37"/>
          <p:cNvSpPr/>
          <p:nvPr/>
        </p:nvSpPr>
        <p:spPr>
          <a:xfrm>
            <a:off x="5029200" y="3962400"/>
            <a:ext cx="990600" cy="304800"/>
          </a:xfrm>
          <a:prstGeom prst="rect">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7</a:t>
            </a:r>
            <a:endParaRPr sz="1800">
              <a:solidFill>
                <a:schemeClr val="dk1"/>
              </a:solidFill>
              <a:latin typeface="Times New Roman"/>
              <a:ea typeface="Times New Roman"/>
              <a:cs typeface="Times New Roman"/>
              <a:sym typeface="Times New Roman"/>
            </a:endParaRPr>
          </a:p>
        </p:txBody>
      </p:sp>
      <p:sp>
        <p:nvSpPr>
          <p:cNvPr id="533" name="Google Shape;533;p37"/>
          <p:cNvSpPr/>
          <p:nvPr/>
        </p:nvSpPr>
        <p:spPr>
          <a:xfrm>
            <a:off x="5029200" y="4267200"/>
            <a:ext cx="990600" cy="304800"/>
          </a:xfrm>
          <a:prstGeom prst="rect">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8</a:t>
            </a:r>
            <a:endParaRPr sz="1800">
              <a:solidFill>
                <a:schemeClr val="lt1"/>
              </a:solidFill>
              <a:latin typeface="Times New Roman"/>
              <a:ea typeface="Times New Roman"/>
              <a:cs typeface="Times New Roman"/>
              <a:sym typeface="Times New Roman"/>
            </a:endParaRPr>
          </a:p>
        </p:txBody>
      </p:sp>
      <p:sp>
        <p:nvSpPr>
          <p:cNvPr id="534" name="Google Shape;534;p37"/>
          <p:cNvSpPr/>
          <p:nvPr/>
        </p:nvSpPr>
        <p:spPr>
          <a:xfrm>
            <a:off x="5029200" y="4572000"/>
            <a:ext cx="990600" cy="304800"/>
          </a:xfrm>
          <a:prstGeom prst="rect">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9</a:t>
            </a:r>
            <a:endParaRPr sz="1800">
              <a:solidFill>
                <a:schemeClr val="dk1"/>
              </a:solidFill>
              <a:latin typeface="Times New Roman"/>
              <a:ea typeface="Times New Roman"/>
              <a:cs typeface="Times New Roman"/>
              <a:sym typeface="Times New Roman"/>
            </a:endParaRPr>
          </a:p>
        </p:txBody>
      </p:sp>
      <p:sp>
        <p:nvSpPr>
          <p:cNvPr id="535" name="Google Shape;535;p37"/>
          <p:cNvSpPr/>
          <p:nvPr/>
        </p:nvSpPr>
        <p:spPr>
          <a:xfrm>
            <a:off x="5029200" y="4876800"/>
            <a:ext cx="990600" cy="304800"/>
          </a:xfrm>
          <a:prstGeom prst="rect">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10</a:t>
            </a:r>
            <a:endParaRPr sz="1800">
              <a:solidFill>
                <a:schemeClr val="lt1"/>
              </a:solidFill>
              <a:latin typeface="Times New Roman"/>
              <a:ea typeface="Times New Roman"/>
              <a:cs typeface="Times New Roman"/>
              <a:sym typeface="Times New Roman"/>
            </a:endParaRPr>
          </a:p>
        </p:txBody>
      </p:sp>
      <p:sp>
        <p:nvSpPr>
          <p:cNvPr id="536" name="Google Shape;536;p37"/>
          <p:cNvSpPr/>
          <p:nvPr/>
        </p:nvSpPr>
        <p:spPr>
          <a:xfrm>
            <a:off x="6934200" y="2590800"/>
            <a:ext cx="533400" cy="304800"/>
          </a:xfrm>
          <a:prstGeom prst="rect">
            <a:avLst/>
          </a:prstGeom>
          <a:solidFill>
            <a:srgbClr val="CCC5D7"/>
          </a:solidFill>
          <a:ln cap="flat" cmpd="sng" w="10000">
            <a:solidFill>
              <a:schemeClr val="accent4"/>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3</a:t>
            </a:r>
            <a:endParaRPr sz="1800">
              <a:solidFill>
                <a:schemeClr val="dk1"/>
              </a:solidFill>
              <a:latin typeface="Times New Roman"/>
              <a:ea typeface="Times New Roman"/>
              <a:cs typeface="Times New Roman"/>
              <a:sym typeface="Times New Roman"/>
            </a:endParaRPr>
          </a:p>
        </p:txBody>
      </p:sp>
      <p:sp>
        <p:nvSpPr>
          <p:cNvPr id="537" name="Google Shape;537;p37"/>
          <p:cNvSpPr/>
          <p:nvPr/>
        </p:nvSpPr>
        <p:spPr>
          <a:xfrm>
            <a:off x="7467600" y="2590800"/>
            <a:ext cx="1295400" cy="304800"/>
          </a:xfrm>
          <a:prstGeom prst="rect">
            <a:avLst/>
          </a:prstGeom>
          <a:solidFill>
            <a:srgbClr val="CCC5D7"/>
          </a:solidFill>
          <a:ln cap="flat" cmpd="sng" w="10000">
            <a:solidFill>
              <a:schemeClr val="accent4"/>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38" name="Google Shape;538;p37"/>
          <p:cNvSpPr/>
          <p:nvPr/>
        </p:nvSpPr>
        <p:spPr>
          <a:xfrm>
            <a:off x="6934200" y="3124200"/>
            <a:ext cx="533400" cy="304800"/>
          </a:xfrm>
          <a:prstGeom prst="rect">
            <a:avLst/>
          </a:prstGeom>
          <a:solidFill>
            <a:srgbClr val="CCC5D7"/>
          </a:solidFill>
          <a:ln cap="flat" cmpd="sng" w="10000">
            <a:solidFill>
              <a:schemeClr val="accent4"/>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4</a:t>
            </a:r>
            <a:endParaRPr sz="1800">
              <a:solidFill>
                <a:schemeClr val="dk1"/>
              </a:solidFill>
              <a:latin typeface="Times New Roman"/>
              <a:ea typeface="Times New Roman"/>
              <a:cs typeface="Times New Roman"/>
              <a:sym typeface="Times New Roman"/>
            </a:endParaRPr>
          </a:p>
        </p:txBody>
      </p:sp>
      <p:sp>
        <p:nvSpPr>
          <p:cNvPr id="539" name="Google Shape;539;p37"/>
          <p:cNvSpPr/>
          <p:nvPr/>
        </p:nvSpPr>
        <p:spPr>
          <a:xfrm>
            <a:off x="7467600" y="3124200"/>
            <a:ext cx="1295400" cy="304800"/>
          </a:xfrm>
          <a:prstGeom prst="rect">
            <a:avLst/>
          </a:prstGeom>
          <a:solidFill>
            <a:srgbClr val="CCC5D7"/>
          </a:solidFill>
          <a:ln cap="flat" cmpd="sng" w="10000">
            <a:solidFill>
              <a:schemeClr val="accent4"/>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40" name="Google Shape;540;p37"/>
          <p:cNvSpPr/>
          <p:nvPr/>
        </p:nvSpPr>
        <p:spPr>
          <a:xfrm>
            <a:off x="6934200" y="4114800"/>
            <a:ext cx="533400" cy="304800"/>
          </a:xfrm>
          <a:prstGeom prst="rect">
            <a:avLst/>
          </a:prstGeom>
          <a:solidFill>
            <a:srgbClr val="CCC5D7"/>
          </a:solidFill>
          <a:ln cap="flat" cmpd="sng" w="10000">
            <a:solidFill>
              <a:schemeClr val="accent4"/>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8</a:t>
            </a:r>
            <a:endParaRPr sz="1800">
              <a:solidFill>
                <a:schemeClr val="dk1"/>
              </a:solidFill>
              <a:latin typeface="Times New Roman"/>
              <a:ea typeface="Times New Roman"/>
              <a:cs typeface="Times New Roman"/>
              <a:sym typeface="Times New Roman"/>
            </a:endParaRPr>
          </a:p>
        </p:txBody>
      </p:sp>
      <p:sp>
        <p:nvSpPr>
          <p:cNvPr id="541" name="Google Shape;541;p37"/>
          <p:cNvSpPr/>
          <p:nvPr/>
        </p:nvSpPr>
        <p:spPr>
          <a:xfrm>
            <a:off x="7467600" y="4114800"/>
            <a:ext cx="1295400" cy="304800"/>
          </a:xfrm>
          <a:prstGeom prst="rect">
            <a:avLst/>
          </a:prstGeom>
          <a:solidFill>
            <a:srgbClr val="CCC5D7"/>
          </a:solidFill>
          <a:ln cap="flat" cmpd="sng" w="10000">
            <a:solidFill>
              <a:schemeClr val="accent4"/>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42" name="Google Shape;542;p37"/>
          <p:cNvSpPr/>
          <p:nvPr/>
        </p:nvSpPr>
        <p:spPr>
          <a:xfrm>
            <a:off x="6934200" y="5029200"/>
            <a:ext cx="533400" cy="304800"/>
          </a:xfrm>
          <a:prstGeom prst="rect">
            <a:avLst/>
          </a:prstGeom>
          <a:solidFill>
            <a:srgbClr val="CCC5D7"/>
          </a:solidFill>
          <a:ln cap="flat" cmpd="sng" w="10000">
            <a:solidFill>
              <a:schemeClr val="accent4"/>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10</a:t>
            </a:r>
            <a:endParaRPr sz="1800">
              <a:solidFill>
                <a:schemeClr val="dk1"/>
              </a:solidFill>
              <a:latin typeface="Times New Roman"/>
              <a:ea typeface="Times New Roman"/>
              <a:cs typeface="Times New Roman"/>
              <a:sym typeface="Times New Roman"/>
            </a:endParaRPr>
          </a:p>
        </p:txBody>
      </p:sp>
      <p:sp>
        <p:nvSpPr>
          <p:cNvPr id="543" name="Google Shape;543;p37"/>
          <p:cNvSpPr/>
          <p:nvPr/>
        </p:nvSpPr>
        <p:spPr>
          <a:xfrm>
            <a:off x="7467600" y="5029200"/>
            <a:ext cx="1295400" cy="304800"/>
          </a:xfrm>
          <a:prstGeom prst="rect">
            <a:avLst/>
          </a:prstGeom>
          <a:solidFill>
            <a:srgbClr val="CCC5D7"/>
          </a:solidFill>
          <a:ln cap="flat" cmpd="sng" w="10000">
            <a:solidFill>
              <a:schemeClr val="accent4"/>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544" name="Google Shape;544;p37"/>
          <p:cNvCxnSpPr>
            <a:endCxn id="528" idx="1"/>
          </p:cNvCxnSpPr>
          <p:nvPr/>
        </p:nvCxnSpPr>
        <p:spPr>
          <a:xfrm flipH="1" rot="10800000">
            <a:off x="3200400" y="2895600"/>
            <a:ext cx="1828800" cy="990600"/>
          </a:xfrm>
          <a:prstGeom prst="straightConnector1">
            <a:avLst/>
          </a:prstGeom>
          <a:noFill/>
          <a:ln cap="flat" cmpd="sng" w="19050">
            <a:solidFill>
              <a:schemeClr val="accent3"/>
            </a:solidFill>
            <a:prstDash val="solid"/>
            <a:round/>
            <a:headEnd len="sm" w="sm" type="none"/>
            <a:tailEnd len="med" w="med" type="stealth"/>
          </a:ln>
          <a:effectLst>
            <a:outerShdw blurRad="38100" rotWithShape="0" dir="5400000" dist="30000">
              <a:srgbClr val="000000">
                <a:alpha val="44705"/>
              </a:srgbClr>
            </a:outerShdw>
          </a:effectLst>
        </p:spPr>
      </p:cxnSp>
      <p:cxnSp>
        <p:nvCxnSpPr>
          <p:cNvPr id="545" name="Google Shape;545;p37"/>
          <p:cNvCxnSpPr>
            <a:endCxn id="535" idx="1"/>
          </p:cNvCxnSpPr>
          <p:nvPr/>
        </p:nvCxnSpPr>
        <p:spPr>
          <a:xfrm>
            <a:off x="2667000" y="4267200"/>
            <a:ext cx="2362200" cy="762000"/>
          </a:xfrm>
          <a:prstGeom prst="straightConnector1">
            <a:avLst/>
          </a:prstGeom>
          <a:noFill/>
          <a:ln cap="flat" cmpd="sng" w="19050">
            <a:solidFill>
              <a:schemeClr val="accent3"/>
            </a:solidFill>
            <a:prstDash val="solid"/>
            <a:round/>
            <a:headEnd len="sm" w="sm" type="none"/>
            <a:tailEnd len="med" w="med" type="stealth"/>
          </a:ln>
          <a:effectLst>
            <a:outerShdw blurRad="38100" rotWithShape="0" dir="5400000" dist="30000">
              <a:srgbClr val="000000">
                <a:alpha val="44705"/>
              </a:srgbClr>
            </a:outerShdw>
          </a:effectLst>
        </p:spPr>
      </p:cxnSp>
      <p:cxnSp>
        <p:nvCxnSpPr>
          <p:cNvPr id="546" name="Google Shape;546;p37"/>
          <p:cNvCxnSpPr>
            <a:endCxn id="529" idx="1"/>
          </p:cNvCxnSpPr>
          <p:nvPr/>
        </p:nvCxnSpPr>
        <p:spPr>
          <a:xfrm flipH="1" rot="10800000">
            <a:off x="2514600" y="3200400"/>
            <a:ext cx="2514600" cy="533400"/>
          </a:xfrm>
          <a:prstGeom prst="straightConnector1">
            <a:avLst/>
          </a:prstGeom>
          <a:noFill/>
          <a:ln cap="flat" cmpd="sng" w="19050">
            <a:solidFill>
              <a:schemeClr val="accent3"/>
            </a:solidFill>
            <a:prstDash val="solid"/>
            <a:round/>
            <a:headEnd len="sm" w="sm" type="none"/>
            <a:tailEnd len="med" w="med" type="stealth"/>
          </a:ln>
          <a:effectLst>
            <a:outerShdw blurRad="38100" rotWithShape="0" dir="5400000" dist="30000">
              <a:srgbClr val="000000">
                <a:alpha val="44705"/>
              </a:srgbClr>
            </a:outerShdw>
          </a:effectLst>
        </p:spPr>
      </p:cxnSp>
      <p:cxnSp>
        <p:nvCxnSpPr>
          <p:cNvPr id="547" name="Google Shape;547;p37"/>
          <p:cNvCxnSpPr>
            <a:endCxn id="533" idx="1"/>
          </p:cNvCxnSpPr>
          <p:nvPr/>
        </p:nvCxnSpPr>
        <p:spPr>
          <a:xfrm>
            <a:off x="3352800" y="4267200"/>
            <a:ext cx="1676400" cy="152400"/>
          </a:xfrm>
          <a:prstGeom prst="straightConnector1">
            <a:avLst/>
          </a:prstGeom>
          <a:noFill/>
          <a:ln cap="flat" cmpd="sng" w="19050">
            <a:solidFill>
              <a:schemeClr val="accent3"/>
            </a:solidFill>
            <a:prstDash val="solid"/>
            <a:round/>
            <a:headEnd len="sm" w="sm" type="none"/>
            <a:tailEnd len="med" w="med" type="stealth"/>
          </a:ln>
          <a:effectLst>
            <a:outerShdw blurRad="38100" rotWithShape="0" dir="5400000" dist="30000">
              <a:srgbClr val="000000">
                <a:alpha val="44705"/>
              </a:srgbClr>
            </a:outerShdw>
          </a:effectLst>
        </p:spPr>
      </p:cxnSp>
      <p:cxnSp>
        <p:nvCxnSpPr>
          <p:cNvPr id="548" name="Google Shape;548;p37"/>
          <p:cNvCxnSpPr>
            <a:stCxn id="528" idx="3"/>
            <a:endCxn id="536" idx="1"/>
          </p:cNvCxnSpPr>
          <p:nvPr/>
        </p:nvCxnSpPr>
        <p:spPr>
          <a:xfrm flipH="1" rot="10800000">
            <a:off x="6019800" y="2743200"/>
            <a:ext cx="914400" cy="152400"/>
          </a:xfrm>
          <a:prstGeom prst="straightConnector1">
            <a:avLst/>
          </a:prstGeom>
          <a:noFill/>
          <a:ln cap="flat" cmpd="sng" w="10000">
            <a:solidFill>
              <a:schemeClr val="accent1"/>
            </a:solidFill>
            <a:prstDash val="solid"/>
            <a:round/>
            <a:headEnd len="sm" w="sm" type="none"/>
            <a:tailEnd len="med" w="med" type="stealth"/>
          </a:ln>
        </p:spPr>
      </p:cxnSp>
      <p:cxnSp>
        <p:nvCxnSpPr>
          <p:cNvPr id="549" name="Google Shape;549;p37"/>
          <p:cNvCxnSpPr>
            <a:stCxn id="529" idx="3"/>
            <a:endCxn id="538" idx="1"/>
          </p:cNvCxnSpPr>
          <p:nvPr/>
        </p:nvCxnSpPr>
        <p:spPr>
          <a:xfrm>
            <a:off x="6019800" y="3200400"/>
            <a:ext cx="914400" cy="76200"/>
          </a:xfrm>
          <a:prstGeom prst="straightConnector1">
            <a:avLst/>
          </a:prstGeom>
          <a:noFill/>
          <a:ln cap="flat" cmpd="sng" w="10000">
            <a:solidFill>
              <a:schemeClr val="accent1"/>
            </a:solidFill>
            <a:prstDash val="solid"/>
            <a:round/>
            <a:headEnd len="sm" w="sm" type="none"/>
            <a:tailEnd len="med" w="med" type="stealth"/>
          </a:ln>
        </p:spPr>
      </p:cxnSp>
      <p:cxnSp>
        <p:nvCxnSpPr>
          <p:cNvPr id="550" name="Google Shape;550;p37"/>
          <p:cNvCxnSpPr>
            <a:stCxn id="533" idx="3"/>
            <a:endCxn id="540" idx="1"/>
          </p:cNvCxnSpPr>
          <p:nvPr/>
        </p:nvCxnSpPr>
        <p:spPr>
          <a:xfrm flipH="1" rot="10800000">
            <a:off x="6019800" y="4267200"/>
            <a:ext cx="914400" cy="152400"/>
          </a:xfrm>
          <a:prstGeom prst="straightConnector1">
            <a:avLst/>
          </a:prstGeom>
          <a:noFill/>
          <a:ln cap="flat" cmpd="sng" w="10000">
            <a:solidFill>
              <a:schemeClr val="accent1"/>
            </a:solidFill>
            <a:prstDash val="solid"/>
            <a:round/>
            <a:headEnd len="sm" w="sm" type="none"/>
            <a:tailEnd len="med" w="med" type="stealth"/>
          </a:ln>
        </p:spPr>
      </p:cxnSp>
      <p:cxnSp>
        <p:nvCxnSpPr>
          <p:cNvPr id="551" name="Google Shape;551;p37"/>
          <p:cNvCxnSpPr>
            <a:stCxn id="535" idx="3"/>
            <a:endCxn id="542" idx="1"/>
          </p:cNvCxnSpPr>
          <p:nvPr/>
        </p:nvCxnSpPr>
        <p:spPr>
          <a:xfrm>
            <a:off x="6019800" y="5029200"/>
            <a:ext cx="914400" cy="152400"/>
          </a:xfrm>
          <a:prstGeom prst="straightConnector1">
            <a:avLst/>
          </a:prstGeom>
          <a:noFill/>
          <a:ln cap="flat" cmpd="sng" w="10000">
            <a:solidFill>
              <a:schemeClr val="accent1"/>
            </a:solidFill>
            <a:prstDash val="solid"/>
            <a:round/>
            <a:headEnd len="sm" w="sm" type="none"/>
            <a:tailEnd len="med" w="med" type="stealth"/>
          </a:ln>
        </p:spPr>
      </p:cxnSp>
      <p:sp>
        <p:nvSpPr>
          <p:cNvPr id="552" name="Google Shape;552;p37"/>
          <p:cNvSpPr txBox="1"/>
          <p:nvPr/>
        </p:nvSpPr>
        <p:spPr>
          <a:xfrm>
            <a:off x="5029200" y="1676400"/>
            <a:ext cx="9906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T</a:t>
            </a:r>
            <a:endParaRPr sz="1800">
              <a:solidFill>
                <a:schemeClr val="dk1"/>
              </a:solidFill>
              <a:latin typeface="Times New Roman"/>
              <a:ea typeface="Times New Roman"/>
              <a:cs typeface="Times New Roman"/>
              <a:sym typeface="Times New Roman"/>
            </a:endParaRPr>
          </a:p>
        </p:txBody>
      </p:sp>
      <p:sp>
        <p:nvSpPr>
          <p:cNvPr id="553" name="Google Shape;553;p37"/>
          <p:cNvSpPr txBox="1"/>
          <p:nvPr/>
        </p:nvSpPr>
        <p:spPr>
          <a:xfrm>
            <a:off x="6858000" y="2133600"/>
            <a:ext cx="685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Key</a:t>
            </a:r>
            <a:endParaRPr sz="1800">
              <a:solidFill>
                <a:schemeClr val="dk1"/>
              </a:solidFill>
              <a:latin typeface="Times New Roman"/>
              <a:ea typeface="Times New Roman"/>
              <a:cs typeface="Times New Roman"/>
              <a:sym typeface="Times New Roman"/>
            </a:endParaRPr>
          </a:p>
        </p:txBody>
      </p:sp>
      <p:sp>
        <p:nvSpPr>
          <p:cNvPr id="554" name="Google Shape;554;p37"/>
          <p:cNvSpPr txBox="1"/>
          <p:nvPr/>
        </p:nvSpPr>
        <p:spPr>
          <a:xfrm>
            <a:off x="7467600" y="2133600"/>
            <a:ext cx="12954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Data</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Sự đụng độ (collision)</a:t>
            </a:r>
            <a:endParaRPr/>
          </a:p>
        </p:txBody>
      </p:sp>
      <p:sp>
        <p:nvSpPr>
          <p:cNvPr id="561" name="Google Shape;561;p3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562" name="Google Shape;562;p3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563" name="Google Shape;563;p3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∃k</a:t>
            </a:r>
            <a:r>
              <a:rPr baseline="-25000" lang="en-US"/>
              <a:t>1</a:t>
            </a:r>
            <a:r>
              <a:rPr lang="en-US"/>
              <a:t>, k</a:t>
            </a:r>
            <a:r>
              <a:rPr baseline="-25000" lang="en-US"/>
              <a:t>2</a:t>
            </a:r>
            <a:r>
              <a:rPr lang="en-US"/>
              <a:t> ∈ K: </a:t>
            </a:r>
            <a:endParaRPr/>
          </a:p>
          <a:p>
            <a:pPr indent="-274320" lvl="1" marL="640080" rtl="0" algn="l">
              <a:spcBef>
                <a:spcPts val="550"/>
              </a:spcBef>
              <a:spcAft>
                <a:spcPts val="0"/>
              </a:spcAft>
              <a:buSzPts val="1820"/>
              <a:buNone/>
            </a:pPr>
            <a:r>
              <a:rPr lang="en-US"/>
              <a:t>			k</a:t>
            </a:r>
            <a:r>
              <a:rPr baseline="-25000" lang="en-US"/>
              <a:t>1</a:t>
            </a:r>
            <a:r>
              <a:rPr lang="en-US"/>
              <a:t> ≠ k</a:t>
            </a:r>
            <a:r>
              <a:rPr baseline="-25000" lang="en-US"/>
              <a:t>2</a:t>
            </a:r>
            <a:r>
              <a:rPr lang="en-US"/>
              <a:t>, H(k</a:t>
            </a:r>
            <a:r>
              <a:rPr baseline="-25000" lang="en-US"/>
              <a:t>1</a:t>
            </a:r>
            <a:r>
              <a:rPr lang="en-US"/>
              <a:t>) = H(k</a:t>
            </a:r>
            <a:r>
              <a:rPr baseline="-25000" lang="en-US"/>
              <a:t>2</a:t>
            </a:r>
            <a:r>
              <a:rPr lang="en-US"/>
              <a:t>)</a:t>
            </a:r>
            <a:endParaRPr/>
          </a:p>
        </p:txBody>
      </p:sp>
      <p:sp>
        <p:nvSpPr>
          <p:cNvPr id="564" name="Google Shape;564;p38"/>
          <p:cNvSpPr/>
          <p:nvPr/>
        </p:nvSpPr>
        <p:spPr>
          <a:xfrm>
            <a:off x="990600" y="2819400"/>
            <a:ext cx="3886200" cy="3124200"/>
          </a:xfrm>
          <a:prstGeom prst="cloud">
            <a:avLst/>
          </a:prstGeom>
          <a:solidFill>
            <a:schemeClr val="lt1"/>
          </a:solidFill>
          <a:ln cap="flat" cmpd="sng" w="1905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accent1"/>
                </a:solidFill>
                <a:latin typeface="Arial"/>
                <a:ea typeface="Arial"/>
                <a:cs typeface="Arial"/>
                <a:sym typeface="Arial"/>
              </a:rPr>
              <a:t>Tập U</a:t>
            </a:r>
            <a:endParaRPr b="1" sz="2800">
              <a:solidFill>
                <a:schemeClr val="accent1"/>
              </a:solidFill>
              <a:latin typeface="Arial"/>
              <a:ea typeface="Arial"/>
              <a:cs typeface="Arial"/>
              <a:sym typeface="Arial"/>
            </a:endParaRPr>
          </a:p>
        </p:txBody>
      </p:sp>
      <p:sp>
        <p:nvSpPr>
          <p:cNvPr id="565" name="Google Shape;565;p38"/>
          <p:cNvSpPr/>
          <p:nvPr/>
        </p:nvSpPr>
        <p:spPr>
          <a:xfrm>
            <a:off x="1828800" y="4038600"/>
            <a:ext cx="2209800" cy="1143000"/>
          </a:xfrm>
          <a:prstGeom prst="ellipse">
            <a:avLst/>
          </a:prstGeom>
          <a:solidFill>
            <a:schemeClr val="accent1"/>
          </a:solidFill>
          <a:ln cap="flat" cmpd="sng" w="19050">
            <a:solidFill>
              <a:srgbClr val="395E89"/>
            </a:solidFill>
            <a:prstDash val="solid"/>
            <a:round/>
            <a:headEnd len="sm" w="sm" type="none"/>
            <a:tailEnd len="sm" w="sm" type="none"/>
          </a:ln>
        </p:spPr>
        <p:txBody>
          <a:bodyPr anchorCtr="0" anchor="ctr" bIns="45700" lIns="0" spcFirstLastPara="1" rIns="91425" wrap="square" tIns="0">
            <a:no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Tập K</a:t>
            </a:r>
            <a:endParaRPr sz="1800">
              <a:solidFill>
                <a:schemeClr val="lt1"/>
              </a:solidFill>
              <a:latin typeface="Arial"/>
              <a:ea typeface="Arial"/>
              <a:cs typeface="Arial"/>
              <a:sym typeface="Arial"/>
            </a:endParaRPr>
          </a:p>
        </p:txBody>
      </p:sp>
      <p:sp>
        <p:nvSpPr>
          <p:cNvPr id="566" name="Google Shape;566;p38"/>
          <p:cNvSpPr txBox="1"/>
          <p:nvPr/>
        </p:nvSpPr>
        <p:spPr>
          <a:xfrm>
            <a:off x="1828800" y="28956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67" name="Google Shape;567;p38"/>
          <p:cNvSpPr txBox="1"/>
          <p:nvPr/>
        </p:nvSpPr>
        <p:spPr>
          <a:xfrm>
            <a:off x="2895600" y="4191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2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68" name="Google Shape;568;p38"/>
          <p:cNvSpPr txBox="1"/>
          <p:nvPr/>
        </p:nvSpPr>
        <p:spPr>
          <a:xfrm>
            <a:off x="3200400" y="3581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3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69" name="Google Shape;569;p38"/>
          <p:cNvSpPr txBox="1"/>
          <p:nvPr/>
        </p:nvSpPr>
        <p:spPr>
          <a:xfrm>
            <a:off x="2590800" y="3962400"/>
            <a:ext cx="762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10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70" name="Google Shape;570;p38"/>
          <p:cNvSpPr txBox="1"/>
          <p:nvPr/>
        </p:nvSpPr>
        <p:spPr>
          <a:xfrm>
            <a:off x="1676400" y="27432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9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71" name="Google Shape;571;p38"/>
          <p:cNvSpPr txBox="1"/>
          <p:nvPr/>
        </p:nvSpPr>
        <p:spPr>
          <a:xfrm>
            <a:off x="3429000" y="3962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8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72" name="Google Shape;572;p38"/>
          <p:cNvSpPr txBox="1"/>
          <p:nvPr/>
        </p:nvSpPr>
        <p:spPr>
          <a:xfrm>
            <a:off x="3352800" y="27432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7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73" name="Google Shape;573;p38"/>
          <p:cNvSpPr txBox="1"/>
          <p:nvPr/>
        </p:nvSpPr>
        <p:spPr>
          <a:xfrm>
            <a:off x="1447800" y="32766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6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74" name="Google Shape;574;p38"/>
          <p:cNvSpPr txBox="1"/>
          <p:nvPr/>
        </p:nvSpPr>
        <p:spPr>
          <a:xfrm>
            <a:off x="3200400" y="31242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5 </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75" name="Google Shape;575;p38"/>
          <p:cNvSpPr txBox="1"/>
          <p:nvPr/>
        </p:nvSpPr>
        <p:spPr>
          <a:xfrm>
            <a:off x="2667000" y="35052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4</a:t>
            </a:r>
            <a:r>
              <a:rPr lang="en-US" sz="72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76" name="Google Shape;576;p38"/>
          <p:cNvSpPr/>
          <p:nvPr/>
        </p:nvSpPr>
        <p:spPr>
          <a:xfrm>
            <a:off x="5562600" y="2667000"/>
            <a:ext cx="990600" cy="304800"/>
          </a:xfrm>
          <a:prstGeom prst="rect">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77" name="Google Shape;577;p38"/>
          <p:cNvSpPr/>
          <p:nvPr/>
        </p:nvSpPr>
        <p:spPr>
          <a:xfrm>
            <a:off x="5562600" y="2971800"/>
            <a:ext cx="990600" cy="304800"/>
          </a:xfrm>
          <a:prstGeom prst="rect">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78" name="Google Shape;578;p38"/>
          <p:cNvSpPr/>
          <p:nvPr/>
        </p:nvSpPr>
        <p:spPr>
          <a:xfrm>
            <a:off x="5562600" y="3276600"/>
            <a:ext cx="990600" cy="304800"/>
          </a:xfrm>
          <a:prstGeom prst="rect">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79" name="Google Shape;579;p38"/>
          <p:cNvSpPr/>
          <p:nvPr/>
        </p:nvSpPr>
        <p:spPr>
          <a:xfrm>
            <a:off x="5562600" y="3581400"/>
            <a:ext cx="990600" cy="304800"/>
          </a:xfrm>
          <a:prstGeom prst="rect">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80" name="Google Shape;580;p38"/>
          <p:cNvSpPr/>
          <p:nvPr/>
        </p:nvSpPr>
        <p:spPr>
          <a:xfrm>
            <a:off x="5562600" y="3886200"/>
            <a:ext cx="990600" cy="304800"/>
          </a:xfrm>
          <a:prstGeom prst="rect">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81" name="Google Shape;581;p38"/>
          <p:cNvSpPr/>
          <p:nvPr/>
        </p:nvSpPr>
        <p:spPr>
          <a:xfrm>
            <a:off x="5562600" y="4191000"/>
            <a:ext cx="990600" cy="304800"/>
          </a:xfrm>
          <a:prstGeom prst="rect">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82" name="Google Shape;582;p38"/>
          <p:cNvSpPr/>
          <p:nvPr/>
        </p:nvSpPr>
        <p:spPr>
          <a:xfrm>
            <a:off x="5562600" y="4495800"/>
            <a:ext cx="990600" cy="304800"/>
          </a:xfrm>
          <a:prstGeom prst="rect">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83" name="Google Shape;583;p38"/>
          <p:cNvSpPr/>
          <p:nvPr/>
        </p:nvSpPr>
        <p:spPr>
          <a:xfrm>
            <a:off x="5562600" y="4800600"/>
            <a:ext cx="990600" cy="304800"/>
          </a:xfrm>
          <a:prstGeom prst="rect">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84" name="Google Shape;584;p38"/>
          <p:cNvSpPr/>
          <p:nvPr/>
        </p:nvSpPr>
        <p:spPr>
          <a:xfrm>
            <a:off x="5562600" y="5105400"/>
            <a:ext cx="990600" cy="304800"/>
          </a:xfrm>
          <a:prstGeom prst="rect">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85" name="Google Shape;585;p38"/>
          <p:cNvSpPr/>
          <p:nvPr/>
        </p:nvSpPr>
        <p:spPr>
          <a:xfrm>
            <a:off x="5562600" y="5410200"/>
            <a:ext cx="990600" cy="304800"/>
          </a:xfrm>
          <a:prstGeom prst="rect">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586" name="Google Shape;586;p38"/>
          <p:cNvCxnSpPr>
            <a:endCxn id="578" idx="1"/>
          </p:cNvCxnSpPr>
          <p:nvPr/>
        </p:nvCxnSpPr>
        <p:spPr>
          <a:xfrm flipH="1" rot="10800000">
            <a:off x="3733800" y="3429000"/>
            <a:ext cx="1828800" cy="990600"/>
          </a:xfrm>
          <a:prstGeom prst="straightConnector1">
            <a:avLst/>
          </a:prstGeom>
          <a:noFill/>
          <a:ln cap="flat" cmpd="sng" w="19050">
            <a:solidFill>
              <a:schemeClr val="accent3"/>
            </a:solidFill>
            <a:prstDash val="solid"/>
            <a:round/>
            <a:headEnd len="sm" w="sm" type="none"/>
            <a:tailEnd len="med" w="med" type="stealth"/>
          </a:ln>
          <a:effectLst>
            <a:outerShdw blurRad="38100" rotWithShape="0" dir="5400000" dist="30000">
              <a:srgbClr val="000000">
                <a:alpha val="44705"/>
              </a:srgbClr>
            </a:outerShdw>
          </a:effectLst>
        </p:spPr>
      </p:cxnSp>
      <p:cxnSp>
        <p:nvCxnSpPr>
          <p:cNvPr id="587" name="Google Shape;587;p38"/>
          <p:cNvCxnSpPr>
            <a:endCxn id="585" idx="1"/>
          </p:cNvCxnSpPr>
          <p:nvPr/>
        </p:nvCxnSpPr>
        <p:spPr>
          <a:xfrm>
            <a:off x="3200400" y="4800600"/>
            <a:ext cx="2362200" cy="762000"/>
          </a:xfrm>
          <a:prstGeom prst="straightConnector1">
            <a:avLst/>
          </a:prstGeom>
          <a:noFill/>
          <a:ln cap="flat" cmpd="sng" w="19050">
            <a:solidFill>
              <a:schemeClr val="accent3"/>
            </a:solidFill>
            <a:prstDash val="solid"/>
            <a:round/>
            <a:headEnd len="sm" w="sm" type="none"/>
            <a:tailEnd len="med" w="med" type="stealth"/>
          </a:ln>
          <a:effectLst>
            <a:outerShdw blurRad="38100" rotWithShape="0" dir="5400000" dist="30000">
              <a:srgbClr val="000000">
                <a:alpha val="44705"/>
              </a:srgbClr>
            </a:outerShdw>
          </a:effectLst>
        </p:spPr>
      </p:cxnSp>
      <p:cxnSp>
        <p:nvCxnSpPr>
          <p:cNvPr id="588" name="Google Shape;588;p38"/>
          <p:cNvCxnSpPr>
            <a:endCxn id="579" idx="1"/>
          </p:cNvCxnSpPr>
          <p:nvPr/>
        </p:nvCxnSpPr>
        <p:spPr>
          <a:xfrm flipH="1" rot="10800000">
            <a:off x="3048000" y="3733800"/>
            <a:ext cx="2514600" cy="533400"/>
          </a:xfrm>
          <a:prstGeom prst="straightConnector1">
            <a:avLst/>
          </a:prstGeom>
          <a:noFill/>
          <a:ln cap="flat" cmpd="sng" w="19050">
            <a:solidFill>
              <a:schemeClr val="accent3"/>
            </a:solidFill>
            <a:prstDash val="solid"/>
            <a:round/>
            <a:headEnd len="sm" w="sm" type="none"/>
            <a:tailEnd len="med" w="med" type="stealth"/>
          </a:ln>
          <a:effectLst>
            <a:outerShdw blurRad="38100" rotWithShape="0" dir="5400000" dist="30000">
              <a:srgbClr val="000000">
                <a:alpha val="44705"/>
              </a:srgbClr>
            </a:outerShdw>
          </a:effectLst>
        </p:spPr>
      </p:cxnSp>
      <p:cxnSp>
        <p:nvCxnSpPr>
          <p:cNvPr id="589" name="Google Shape;589;p38"/>
          <p:cNvCxnSpPr>
            <a:endCxn id="583" idx="1"/>
          </p:cNvCxnSpPr>
          <p:nvPr/>
        </p:nvCxnSpPr>
        <p:spPr>
          <a:xfrm>
            <a:off x="3886200" y="4800600"/>
            <a:ext cx="1676400" cy="152400"/>
          </a:xfrm>
          <a:prstGeom prst="straightConnector1">
            <a:avLst/>
          </a:prstGeom>
          <a:noFill/>
          <a:ln cap="flat" cmpd="sng" w="19050">
            <a:solidFill>
              <a:schemeClr val="accent3"/>
            </a:solidFill>
            <a:prstDash val="solid"/>
            <a:round/>
            <a:headEnd len="sm" w="sm" type="none"/>
            <a:tailEnd len="med" w="med" type="stealth"/>
          </a:ln>
          <a:effectLst>
            <a:outerShdw blurRad="38100" rotWithShape="0" dir="5400000" dist="30000">
              <a:srgbClr val="000000">
                <a:alpha val="44705"/>
              </a:srgbClr>
            </a:outerShdw>
          </a:effectLst>
        </p:spPr>
      </p:cxnSp>
      <p:sp>
        <p:nvSpPr>
          <p:cNvPr id="590" name="Google Shape;590;p38"/>
          <p:cNvSpPr txBox="1"/>
          <p:nvPr/>
        </p:nvSpPr>
        <p:spPr>
          <a:xfrm>
            <a:off x="5562600" y="2209800"/>
            <a:ext cx="9906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T</a:t>
            </a:r>
            <a:endParaRPr sz="1800">
              <a:solidFill>
                <a:schemeClr val="dk1"/>
              </a:solidFill>
              <a:latin typeface="Times New Roman"/>
              <a:ea typeface="Times New Roman"/>
              <a:cs typeface="Times New Roman"/>
              <a:sym typeface="Times New Roman"/>
            </a:endParaRPr>
          </a:p>
        </p:txBody>
      </p:sp>
      <p:sp>
        <p:nvSpPr>
          <p:cNvPr id="591" name="Google Shape;591;p38"/>
          <p:cNvSpPr txBox="1"/>
          <p:nvPr/>
        </p:nvSpPr>
        <p:spPr>
          <a:xfrm>
            <a:off x="6553200" y="3276600"/>
            <a:ext cx="6858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H(3)</a:t>
            </a:r>
            <a:endParaRPr sz="1600">
              <a:solidFill>
                <a:schemeClr val="dk1"/>
              </a:solidFill>
              <a:latin typeface="Times New Roman"/>
              <a:ea typeface="Times New Roman"/>
              <a:cs typeface="Times New Roman"/>
              <a:sym typeface="Times New Roman"/>
            </a:endParaRPr>
          </a:p>
        </p:txBody>
      </p:sp>
      <p:cxnSp>
        <p:nvCxnSpPr>
          <p:cNvPr id="592" name="Google Shape;592;p38"/>
          <p:cNvCxnSpPr/>
          <p:nvPr/>
        </p:nvCxnSpPr>
        <p:spPr>
          <a:xfrm>
            <a:off x="3352800" y="5029200"/>
            <a:ext cx="2209800" cy="1588"/>
          </a:xfrm>
          <a:prstGeom prst="straightConnector1">
            <a:avLst/>
          </a:prstGeom>
          <a:noFill/>
          <a:ln cap="flat" cmpd="sng" w="19050">
            <a:solidFill>
              <a:schemeClr val="accent3"/>
            </a:solidFill>
            <a:prstDash val="solid"/>
            <a:round/>
            <a:headEnd len="sm" w="sm" type="none"/>
            <a:tailEnd len="med" w="med" type="stealth"/>
          </a:ln>
          <a:effectLst>
            <a:outerShdw blurRad="38100" rotWithShape="0" dir="5400000" dist="30000">
              <a:srgbClr val="000000">
                <a:alpha val="44705"/>
              </a:srgbClr>
            </a:outerShdw>
          </a:effectLst>
        </p:spPr>
      </p:cxnSp>
      <p:sp>
        <p:nvSpPr>
          <p:cNvPr id="593" name="Google Shape;593;p38"/>
          <p:cNvSpPr txBox="1"/>
          <p:nvPr/>
        </p:nvSpPr>
        <p:spPr>
          <a:xfrm>
            <a:off x="6553200" y="3581400"/>
            <a:ext cx="6858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H(4)</a:t>
            </a:r>
            <a:endParaRPr sz="1600">
              <a:solidFill>
                <a:schemeClr val="dk1"/>
              </a:solidFill>
              <a:latin typeface="Times New Roman"/>
              <a:ea typeface="Times New Roman"/>
              <a:cs typeface="Times New Roman"/>
              <a:sym typeface="Times New Roman"/>
            </a:endParaRPr>
          </a:p>
        </p:txBody>
      </p:sp>
      <p:sp>
        <p:nvSpPr>
          <p:cNvPr id="594" name="Google Shape;594;p38"/>
          <p:cNvSpPr txBox="1"/>
          <p:nvPr/>
        </p:nvSpPr>
        <p:spPr>
          <a:xfrm>
            <a:off x="6553200" y="4800600"/>
            <a:ext cx="14478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H(2) = H(8)</a:t>
            </a:r>
            <a:endParaRPr sz="1600">
              <a:solidFill>
                <a:schemeClr val="dk1"/>
              </a:solidFill>
              <a:latin typeface="Times New Roman"/>
              <a:ea typeface="Times New Roman"/>
              <a:cs typeface="Times New Roman"/>
              <a:sym typeface="Times New Roman"/>
            </a:endParaRPr>
          </a:p>
        </p:txBody>
      </p:sp>
      <p:sp>
        <p:nvSpPr>
          <p:cNvPr id="595" name="Google Shape;595;p38"/>
          <p:cNvSpPr txBox="1"/>
          <p:nvPr/>
        </p:nvSpPr>
        <p:spPr>
          <a:xfrm>
            <a:off x="6553200" y="5410200"/>
            <a:ext cx="6858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H(10)</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Những yêu cầu đối với hàm băm</a:t>
            </a:r>
            <a:endParaRPr/>
          </a:p>
        </p:txBody>
      </p:sp>
      <p:sp>
        <p:nvSpPr>
          <p:cNvPr id="602" name="Google Shape;602;p3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603" name="Google Shape;603;p3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grpSp>
        <p:nvGrpSpPr>
          <p:cNvPr id="604" name="Google Shape;604;p39"/>
          <p:cNvGrpSpPr/>
          <p:nvPr/>
        </p:nvGrpSpPr>
        <p:grpSpPr>
          <a:xfrm>
            <a:off x="2489368" y="1658645"/>
            <a:ext cx="4400213" cy="4378670"/>
            <a:chOff x="1876593" y="58445"/>
            <a:chExt cx="4400213" cy="4378670"/>
          </a:xfrm>
        </p:grpSpPr>
        <p:sp>
          <p:nvSpPr>
            <p:cNvPr id="605" name="Google Shape;605;p39"/>
            <p:cNvSpPr/>
            <p:nvPr/>
          </p:nvSpPr>
          <p:spPr>
            <a:xfrm>
              <a:off x="2266241" y="292226"/>
              <a:ext cx="3776472" cy="3776472"/>
            </a:xfrm>
            <a:prstGeom prst="pie">
              <a:avLst>
                <a:gd fmla="val 16200000" name="adj1"/>
                <a:gd fmla="val 1800000" name="adj2"/>
              </a:avLst>
            </a:prstGeom>
            <a:solidFill>
              <a:srgbClr val="BF504D"/>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9"/>
            <p:cNvSpPr txBox="1"/>
            <p:nvPr/>
          </p:nvSpPr>
          <p:spPr>
            <a:xfrm>
              <a:off x="4256532" y="1092479"/>
              <a:ext cx="1348740" cy="1123950"/>
            </a:xfrm>
            <a:prstGeom prst="rect">
              <a:avLst/>
            </a:prstGeom>
            <a:noFill/>
            <a:ln>
              <a:noFill/>
            </a:ln>
          </p:spPr>
          <p:txBody>
            <a:bodyPr anchorCtr="0" anchor="ctr" bIns="33000" lIns="33000" spcFirstLastPara="1" rIns="33000" wrap="square" tIns="33000">
              <a:noAutofit/>
            </a:bodyPr>
            <a:lstStyle/>
            <a:p>
              <a:pPr indent="0" lvl="0" marL="0" marR="0" rtl="0" algn="ctr">
                <a:lnSpc>
                  <a:spcPct val="90000"/>
                </a:lnSpc>
                <a:spcBef>
                  <a:spcPts val="0"/>
                </a:spcBef>
                <a:spcAft>
                  <a:spcPts val="0"/>
                </a:spcAft>
                <a:buNone/>
              </a:pPr>
              <a:r>
                <a:rPr lang="en-US" sz="2600">
                  <a:solidFill>
                    <a:schemeClr val="lt1"/>
                  </a:solidFill>
                  <a:latin typeface="Arial"/>
                  <a:ea typeface="Arial"/>
                  <a:cs typeface="Arial"/>
                  <a:sym typeface="Arial"/>
                </a:rPr>
                <a:t>Tính toán nhanh.</a:t>
              </a:r>
              <a:endParaRPr sz="2600">
                <a:solidFill>
                  <a:schemeClr val="lt1"/>
                </a:solidFill>
                <a:latin typeface="Arial"/>
                <a:ea typeface="Arial"/>
                <a:cs typeface="Arial"/>
                <a:sym typeface="Arial"/>
              </a:endParaRPr>
            </a:p>
          </p:txBody>
        </p:sp>
        <p:sp>
          <p:nvSpPr>
            <p:cNvPr id="607" name="Google Shape;607;p39"/>
            <p:cNvSpPr/>
            <p:nvPr/>
          </p:nvSpPr>
          <p:spPr>
            <a:xfrm>
              <a:off x="2188463" y="427100"/>
              <a:ext cx="3776472" cy="3776472"/>
            </a:xfrm>
            <a:prstGeom prst="pie">
              <a:avLst>
                <a:gd fmla="val 1800000" name="adj1"/>
                <a:gd fmla="val 9000000" name="adj2"/>
              </a:avLst>
            </a:prstGeom>
            <a:solidFill>
              <a:schemeClr val="accent3"/>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9"/>
            <p:cNvSpPr txBox="1"/>
            <p:nvPr/>
          </p:nvSpPr>
          <p:spPr>
            <a:xfrm>
              <a:off x="3087623" y="2877312"/>
              <a:ext cx="2023110" cy="989076"/>
            </a:xfrm>
            <a:prstGeom prst="rect">
              <a:avLst/>
            </a:prstGeom>
            <a:noFill/>
            <a:ln>
              <a:noFill/>
            </a:ln>
          </p:spPr>
          <p:txBody>
            <a:bodyPr anchorCtr="0" anchor="ctr" bIns="33000" lIns="33000" spcFirstLastPara="1" rIns="33000" wrap="square" tIns="33000">
              <a:noAutofit/>
            </a:bodyPr>
            <a:lstStyle/>
            <a:p>
              <a:pPr indent="0" lvl="0" marL="0" marR="0" rtl="0" algn="ctr">
                <a:lnSpc>
                  <a:spcPct val="90000"/>
                </a:lnSpc>
                <a:spcBef>
                  <a:spcPts val="0"/>
                </a:spcBef>
                <a:spcAft>
                  <a:spcPts val="0"/>
                </a:spcAft>
                <a:buNone/>
              </a:pPr>
              <a:r>
                <a:rPr lang="en-US" sz="2600">
                  <a:solidFill>
                    <a:schemeClr val="lt1"/>
                  </a:solidFill>
                  <a:latin typeface="Arial"/>
                  <a:ea typeface="Arial"/>
                  <a:cs typeface="Arial"/>
                  <a:sym typeface="Arial"/>
                </a:rPr>
                <a:t>Các khóa phân bố đều.</a:t>
              </a:r>
              <a:endParaRPr sz="2600">
                <a:solidFill>
                  <a:schemeClr val="lt1"/>
                </a:solidFill>
                <a:latin typeface="Arial"/>
                <a:ea typeface="Arial"/>
                <a:cs typeface="Arial"/>
                <a:sym typeface="Arial"/>
              </a:endParaRPr>
            </a:p>
          </p:txBody>
        </p:sp>
        <p:sp>
          <p:nvSpPr>
            <p:cNvPr id="609" name="Google Shape;609;p39"/>
            <p:cNvSpPr/>
            <p:nvPr/>
          </p:nvSpPr>
          <p:spPr>
            <a:xfrm>
              <a:off x="2110686" y="292226"/>
              <a:ext cx="3776472" cy="3776472"/>
            </a:xfrm>
            <a:prstGeom prst="pie">
              <a:avLst>
                <a:gd fmla="val 9000000" name="adj1"/>
                <a:gd fmla="val 16200000" name="adj2"/>
              </a:avLst>
            </a:prstGeom>
            <a:solidFill>
              <a:schemeClr val="accent4"/>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9"/>
            <p:cNvSpPr txBox="1"/>
            <p:nvPr/>
          </p:nvSpPr>
          <p:spPr>
            <a:xfrm>
              <a:off x="2548127" y="1092479"/>
              <a:ext cx="1348740" cy="1123950"/>
            </a:xfrm>
            <a:prstGeom prst="rect">
              <a:avLst/>
            </a:prstGeom>
            <a:noFill/>
            <a:ln>
              <a:noFill/>
            </a:ln>
          </p:spPr>
          <p:txBody>
            <a:bodyPr anchorCtr="0" anchor="ctr" bIns="33000" lIns="33000" spcFirstLastPara="1" rIns="33000" wrap="square" tIns="33000">
              <a:noAutofit/>
            </a:bodyPr>
            <a:lstStyle/>
            <a:p>
              <a:pPr indent="0" lvl="0" marL="0" marR="0" rtl="0" algn="ctr">
                <a:lnSpc>
                  <a:spcPct val="90000"/>
                </a:lnSpc>
                <a:spcBef>
                  <a:spcPts val="0"/>
                </a:spcBef>
                <a:spcAft>
                  <a:spcPts val="0"/>
                </a:spcAft>
                <a:buNone/>
              </a:pPr>
              <a:r>
                <a:rPr lang="en-US" sz="2600">
                  <a:solidFill>
                    <a:schemeClr val="lt1"/>
                  </a:solidFill>
                  <a:latin typeface="Arial"/>
                  <a:ea typeface="Arial"/>
                  <a:cs typeface="Arial"/>
                  <a:sym typeface="Arial"/>
                </a:rPr>
                <a:t>Ít xảy ra đụng độ.</a:t>
              </a:r>
              <a:endParaRPr sz="2600">
                <a:solidFill>
                  <a:schemeClr val="lt1"/>
                </a:solidFill>
                <a:latin typeface="Arial"/>
                <a:ea typeface="Arial"/>
                <a:cs typeface="Arial"/>
                <a:sym typeface="Arial"/>
              </a:endParaRPr>
            </a:p>
          </p:txBody>
        </p:sp>
        <p:sp>
          <p:nvSpPr>
            <p:cNvPr id="611" name="Google Shape;611;p39"/>
            <p:cNvSpPr/>
            <p:nvPr/>
          </p:nvSpPr>
          <p:spPr>
            <a:xfrm>
              <a:off x="2032771" y="58445"/>
              <a:ext cx="4244035" cy="4244035"/>
            </a:xfrm>
            <a:custGeom>
              <a:rect b="b" l="l" r="r" t="t"/>
              <a:pathLst>
                <a:path extrusionOk="0" h="120000" w="120000">
                  <a:moveTo>
                    <a:pt x="59991" y="4067"/>
                  </a:moveTo>
                  <a:lnTo>
                    <a:pt x="59991" y="4067"/>
                  </a:lnTo>
                  <a:cubicBezTo>
                    <a:pt x="79078" y="4064"/>
                    <a:pt x="96849" y="13795"/>
                    <a:pt x="107129" y="29878"/>
                  </a:cubicBezTo>
                  <a:cubicBezTo>
                    <a:pt x="117408" y="45960"/>
                    <a:pt x="118776" y="66175"/>
                    <a:pt x="110758" y="83496"/>
                  </a:cubicBezTo>
                  <a:lnTo>
                    <a:pt x="114269" y="85523"/>
                  </a:lnTo>
                  <a:lnTo>
                    <a:pt x="105797" y="86441"/>
                  </a:lnTo>
                  <a:lnTo>
                    <a:pt x="101940" y="78405"/>
                  </a:lnTo>
                  <a:lnTo>
                    <a:pt x="105449" y="80431"/>
                  </a:lnTo>
                  <a:cubicBezTo>
                    <a:pt x="112382" y="65011"/>
                    <a:pt x="111022" y="47127"/>
                    <a:pt x="101838" y="32932"/>
                  </a:cubicBezTo>
                  <a:cubicBezTo>
                    <a:pt x="92654" y="18737"/>
                    <a:pt x="76899" y="10167"/>
                    <a:pt x="59992" y="10169"/>
                  </a:cubicBezTo>
                  <a:close/>
                </a:path>
              </a:pathLst>
            </a:custGeom>
            <a:solidFill>
              <a:srgbClr val="BF504D"/>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9"/>
            <p:cNvSpPr/>
            <p:nvPr/>
          </p:nvSpPr>
          <p:spPr>
            <a:xfrm>
              <a:off x="1954682" y="193080"/>
              <a:ext cx="4244035" cy="4244035"/>
            </a:xfrm>
            <a:custGeom>
              <a:rect b="b" l="l" r="r" t="t"/>
              <a:pathLst>
                <a:path extrusionOk="0" h="120000" w="120000">
                  <a:moveTo>
                    <a:pt x="108435" y="87973"/>
                  </a:moveTo>
                  <a:cubicBezTo>
                    <a:pt x="98891" y="104498"/>
                    <a:pt x="81581" y="115017"/>
                    <a:pt x="62518" y="115876"/>
                  </a:cubicBezTo>
                  <a:cubicBezTo>
                    <a:pt x="43454" y="116735"/>
                    <a:pt x="25269" y="107816"/>
                    <a:pt x="14277" y="92216"/>
                  </a:cubicBezTo>
                  <a:lnTo>
                    <a:pt x="10766" y="94244"/>
                  </a:lnTo>
                  <a:lnTo>
                    <a:pt x="14207" y="86447"/>
                  </a:lnTo>
                  <a:lnTo>
                    <a:pt x="23095" y="87124"/>
                  </a:lnTo>
                  <a:lnTo>
                    <a:pt x="19585" y="89151"/>
                  </a:lnTo>
                  <a:cubicBezTo>
                    <a:pt x="29474" y="102860"/>
                    <a:pt x="45637" y="110621"/>
                    <a:pt x="62519" y="109767"/>
                  </a:cubicBezTo>
                  <a:cubicBezTo>
                    <a:pt x="79400" y="108913"/>
                    <a:pt x="94697" y="99559"/>
                    <a:pt x="103151" y="84922"/>
                  </a:cubicBezTo>
                  <a:close/>
                </a:path>
              </a:pathLst>
            </a:custGeom>
            <a:solidFill>
              <a:schemeClr val="accent3"/>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9"/>
            <p:cNvSpPr/>
            <p:nvPr/>
          </p:nvSpPr>
          <p:spPr>
            <a:xfrm>
              <a:off x="1876593" y="58445"/>
              <a:ext cx="4244035" cy="4244035"/>
            </a:xfrm>
            <a:custGeom>
              <a:rect b="b" l="l" r="r" t="t"/>
              <a:pathLst>
                <a:path extrusionOk="0" h="120000" w="120000">
                  <a:moveTo>
                    <a:pt x="11561" y="87966"/>
                  </a:moveTo>
                  <a:cubicBezTo>
                    <a:pt x="2017" y="71436"/>
                    <a:pt x="1562" y="51181"/>
                    <a:pt x="10353" y="34238"/>
                  </a:cubicBezTo>
                  <a:cubicBezTo>
                    <a:pt x="19144" y="17296"/>
                    <a:pt x="35968" y="6007"/>
                    <a:pt x="54979" y="4293"/>
                  </a:cubicBezTo>
                  <a:lnTo>
                    <a:pt x="54979" y="239"/>
                  </a:lnTo>
                  <a:lnTo>
                    <a:pt x="60009" y="7118"/>
                  </a:lnTo>
                  <a:lnTo>
                    <a:pt x="54977" y="14476"/>
                  </a:lnTo>
                  <a:lnTo>
                    <a:pt x="54978" y="10423"/>
                  </a:lnTo>
                  <a:cubicBezTo>
                    <a:pt x="38157" y="12127"/>
                    <a:pt x="23347" y="22244"/>
                    <a:pt x="15643" y="37294"/>
                  </a:cubicBezTo>
                  <a:cubicBezTo>
                    <a:pt x="7939" y="52344"/>
                    <a:pt x="8392" y="70273"/>
                    <a:pt x="16845" y="84915"/>
                  </a:cubicBezTo>
                  <a:close/>
                </a:path>
              </a:pathLst>
            </a:custGeom>
            <a:solidFill>
              <a:schemeClr val="accent4"/>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Thuật toán tìm kiếm</a:t>
            </a:r>
            <a:endParaRPr/>
          </a:p>
        </p:txBody>
      </p:sp>
      <p:sp>
        <p:nvSpPr>
          <p:cNvPr id="166" name="Google Shape;166;p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167" name="Google Shape;167;p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168" name="Google Shape;168;p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Có nhiều loại:</a:t>
            </a:r>
            <a:endParaRPr/>
          </a:p>
          <a:p>
            <a:pPr indent="-274320" lvl="1" marL="640080" rtl="0" algn="l">
              <a:spcBef>
                <a:spcPts val="550"/>
              </a:spcBef>
              <a:spcAft>
                <a:spcPts val="0"/>
              </a:spcAft>
              <a:buSzPts val="1820"/>
              <a:buChar char="🞑"/>
            </a:pPr>
            <a:r>
              <a:rPr lang="en-US"/>
              <a:t>Tìm kiếm tuần tự (Sequential/ Linear Search)</a:t>
            </a:r>
            <a:endParaRPr/>
          </a:p>
          <a:p>
            <a:pPr indent="-274320" lvl="1" marL="640080" rtl="0" algn="l">
              <a:spcBef>
                <a:spcPts val="550"/>
              </a:spcBef>
              <a:spcAft>
                <a:spcPts val="0"/>
              </a:spcAft>
              <a:buSzPts val="1820"/>
              <a:buChar char="🞑"/>
            </a:pPr>
            <a:r>
              <a:rPr lang="en-US"/>
              <a:t>Tìm kiếm nhị phân (Binary Search)</a:t>
            </a:r>
            <a:endParaRPr/>
          </a:p>
          <a:p>
            <a:pPr indent="-274320" lvl="1" marL="640080" rtl="0" algn="l">
              <a:spcBef>
                <a:spcPts val="550"/>
              </a:spcBef>
              <a:spcAft>
                <a:spcPts val="0"/>
              </a:spcAft>
              <a:buSzPts val="1820"/>
              <a:buChar char="🞑"/>
            </a:pPr>
            <a:r>
              <a:rPr lang="en-US"/>
              <a:t> …</a:t>
            </a:r>
            <a:endParaRPr/>
          </a:p>
          <a:p>
            <a:pPr indent="-213360" lvl="0" marL="320040" rtl="0" algn="l">
              <a:spcBef>
                <a:spcPts val="700"/>
              </a:spcBef>
              <a:spcAft>
                <a:spcPts val="0"/>
              </a:spcAft>
              <a:buSzPts val="1680"/>
              <a:buFont typeface="Noto Sans Symbols"/>
              <a:buNone/>
            </a:pPr>
            <a:r>
              <a:t/>
            </a:r>
            <a:endParaRPr/>
          </a:p>
          <a:p>
            <a:pPr indent="-320040" lvl="0" marL="320040" rtl="0" algn="l">
              <a:spcBef>
                <a:spcPts val="700"/>
              </a:spcBef>
              <a:spcAft>
                <a:spcPts val="0"/>
              </a:spcAft>
              <a:buSzPts val="1680"/>
              <a:buFont typeface="Noto Sans Symbols"/>
              <a:buChar char="◉"/>
            </a:pPr>
            <a:r>
              <a:rPr lang="en-US"/>
              <a:t>Mục tiêu:</a:t>
            </a:r>
            <a:endParaRPr/>
          </a:p>
          <a:p>
            <a:pPr indent="-274320" lvl="1" marL="640080" rtl="0" algn="l">
              <a:spcBef>
                <a:spcPts val="550"/>
              </a:spcBef>
              <a:spcAft>
                <a:spcPts val="0"/>
              </a:spcAft>
              <a:buSzPts val="1820"/>
              <a:buChar char="🞑"/>
            </a:pPr>
            <a:r>
              <a:rPr lang="en-US"/>
              <a:t>Tìm hiểu về 2 thuật toán tìm kiếm cơ bản.</a:t>
            </a:r>
            <a:endParaRPr/>
          </a:p>
          <a:p>
            <a:pPr indent="-274320" lvl="1" marL="640080" rtl="0" algn="l">
              <a:spcBef>
                <a:spcPts val="550"/>
              </a:spcBef>
              <a:spcAft>
                <a:spcPts val="0"/>
              </a:spcAft>
              <a:buSzPts val="1820"/>
              <a:buChar char="🞑"/>
            </a:pPr>
            <a:r>
              <a:rPr lang="en-US"/>
              <a:t>Phân tích thuật toán để lựa chọn thuật toán phù hợp khi áp dụng vào thực tế.</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Ví dụ về hàm băm</a:t>
            </a:r>
            <a:endParaRPr/>
          </a:p>
        </p:txBody>
      </p:sp>
      <p:sp>
        <p:nvSpPr>
          <p:cNvPr id="620" name="Google Shape;620;p4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621" name="Google Shape;621;p4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622" name="Google Shape;622;p4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Xét lại ví dụ về danh sách sinh viên:</a:t>
            </a:r>
            <a:endParaRPr/>
          </a:p>
          <a:p>
            <a:pPr indent="-320040" lvl="0" marL="320040" rtl="0" algn="l">
              <a:spcBef>
                <a:spcPts val="700"/>
              </a:spcBef>
              <a:spcAft>
                <a:spcPts val="0"/>
              </a:spcAft>
              <a:buSzPts val="1680"/>
              <a:buNone/>
            </a:pPr>
            <a:r>
              <a:rPr lang="en-US"/>
              <a:t>	Với kích thước bảng là M = 1000, ta có thể chọn hàm băm như sau:</a:t>
            </a:r>
            <a:endParaRPr/>
          </a:p>
          <a:p>
            <a:pPr indent="-320040" lvl="0" marL="320040" rtl="0" algn="ctr">
              <a:spcBef>
                <a:spcPts val="700"/>
              </a:spcBef>
              <a:spcAft>
                <a:spcPts val="0"/>
              </a:spcAft>
              <a:buSzPts val="1680"/>
              <a:buNone/>
            </a:pPr>
            <a:r>
              <a:rPr lang="en-US"/>
              <a:t>H(k) = k mod M.</a:t>
            </a:r>
            <a:endParaRPr/>
          </a:p>
          <a:p>
            <a:pPr indent="-320040" lvl="0" marL="320040" rtl="0" algn="l">
              <a:spcBef>
                <a:spcPts val="700"/>
              </a:spcBef>
              <a:spcAft>
                <a:spcPts val="0"/>
              </a:spcAft>
              <a:buSzPts val="1680"/>
              <a:buFont typeface="Noto Sans Symbols"/>
              <a:buChar char="◉"/>
            </a:pPr>
            <a:r>
              <a:rPr lang="en-US"/>
              <a:t>Khóa này thỏa mãn yêu cầu tính toán nhanh và trải đều trên bảng.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Các phương pháp xử lý đụng độ</a:t>
            </a:r>
            <a:endParaRPr/>
          </a:p>
        </p:txBody>
      </p:sp>
      <p:sp>
        <p:nvSpPr>
          <p:cNvPr id="629" name="Google Shape;629;p4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630" name="Google Shape;630;p4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631" name="Google Shape;631;p4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sz="2800"/>
              <a:t>Phương pháp nối kết (chaining)</a:t>
            </a:r>
            <a:endParaRPr/>
          </a:p>
          <a:p>
            <a:pPr indent="-320040" lvl="0" marL="320040" rtl="0" algn="l">
              <a:spcBef>
                <a:spcPts val="700"/>
              </a:spcBef>
              <a:spcAft>
                <a:spcPts val="0"/>
              </a:spcAft>
              <a:buSzPts val="1680"/>
              <a:buFont typeface="Noto Sans Symbols"/>
              <a:buChar char="◉"/>
            </a:pPr>
            <a:r>
              <a:rPr lang="en-US" sz="2800"/>
              <a:t>Phương pháp địa chỉ mở (Open-addressing)</a:t>
            </a:r>
            <a:endParaRPr sz="2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Phương pháp nối kết</a:t>
            </a:r>
            <a:endParaRPr/>
          </a:p>
        </p:txBody>
      </p:sp>
      <p:sp>
        <p:nvSpPr>
          <p:cNvPr id="638" name="Google Shape;638;p4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639" name="Google Shape;639;p4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640" name="Google Shape;640;p4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Ứng với mỗi địa chỉ của bảng, ta có một danh sách liên kết chứa các phần tử có khóa khác nhau mà có cùng địa chỉ đó.</a:t>
            </a:r>
            <a:endParaRPr/>
          </a:p>
          <a:p>
            <a:pPr indent="-320040" lvl="0" marL="320040" rtl="0" algn="l">
              <a:spcBef>
                <a:spcPts val="700"/>
              </a:spcBef>
              <a:spcAft>
                <a:spcPts val="0"/>
              </a:spcAft>
              <a:buSzPts val="1680"/>
              <a:buFont typeface="Noto Sans Symbols"/>
              <a:buChar char="◉"/>
            </a:pPr>
            <a:r>
              <a:rPr lang="en-US"/>
              <a:t>Ta sẽ có danh sách (bảng băm) gồm M phần tử chứa địa chỉ đầu của các danh sách liên kết.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240"/>
              <a:buFont typeface="Arial"/>
              <a:buNone/>
            </a:pPr>
            <a:r>
              <a:rPr lang="en-US" sz="3240"/>
              <a:t>G</a:t>
            </a:r>
            <a:r>
              <a:rPr lang="en-US" sz="2520"/>
              <a:t>iải quyết đụng độ với </a:t>
            </a:r>
            <a:br>
              <a:rPr lang="en-US" sz="2520"/>
            </a:br>
            <a:r>
              <a:rPr lang="en-US" sz="2520"/>
              <a:t>phương pháp nối kết</a:t>
            </a:r>
            <a:endParaRPr sz="2520"/>
          </a:p>
        </p:txBody>
      </p:sp>
      <p:sp>
        <p:nvSpPr>
          <p:cNvPr id="647" name="Google Shape;647;p4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648" name="Google Shape;648;p4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649" name="Google Shape;649;p43"/>
          <p:cNvSpPr/>
          <p:nvPr/>
        </p:nvSpPr>
        <p:spPr>
          <a:xfrm>
            <a:off x="3200400" y="1828800"/>
            <a:ext cx="1447800" cy="381000"/>
          </a:xfrm>
          <a:prstGeom prst="rect">
            <a:avLst/>
          </a:prstGeom>
          <a:solidFill>
            <a:schemeClr val="accent1"/>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sz="1800">
              <a:solidFill>
                <a:schemeClr val="lt1"/>
              </a:solidFill>
              <a:latin typeface="Times New Roman"/>
              <a:ea typeface="Times New Roman"/>
              <a:cs typeface="Times New Roman"/>
              <a:sym typeface="Times New Roman"/>
            </a:endParaRPr>
          </a:p>
        </p:txBody>
      </p:sp>
      <p:sp>
        <p:nvSpPr>
          <p:cNvPr id="650" name="Google Shape;650;p43"/>
          <p:cNvSpPr/>
          <p:nvPr/>
        </p:nvSpPr>
        <p:spPr>
          <a:xfrm>
            <a:off x="3200400" y="2362200"/>
            <a:ext cx="1447800" cy="381000"/>
          </a:xfrm>
          <a:prstGeom prst="rect">
            <a:avLst/>
          </a:prstGeom>
          <a:solidFill>
            <a:schemeClr val="accent1"/>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a:t>
            </a:r>
            <a:endParaRPr sz="1800">
              <a:solidFill>
                <a:schemeClr val="lt1"/>
              </a:solidFill>
              <a:latin typeface="Times New Roman"/>
              <a:ea typeface="Times New Roman"/>
              <a:cs typeface="Times New Roman"/>
              <a:sym typeface="Times New Roman"/>
            </a:endParaRPr>
          </a:p>
        </p:txBody>
      </p:sp>
      <p:sp>
        <p:nvSpPr>
          <p:cNvPr id="651" name="Google Shape;651;p43"/>
          <p:cNvSpPr/>
          <p:nvPr/>
        </p:nvSpPr>
        <p:spPr>
          <a:xfrm>
            <a:off x="3200400" y="4724400"/>
            <a:ext cx="1447800" cy="381000"/>
          </a:xfrm>
          <a:prstGeom prst="rect">
            <a:avLst/>
          </a:prstGeom>
          <a:solidFill>
            <a:schemeClr val="accent1"/>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999</a:t>
            </a:r>
            <a:endParaRPr sz="1800">
              <a:solidFill>
                <a:schemeClr val="lt1"/>
              </a:solidFill>
              <a:latin typeface="Times New Roman"/>
              <a:ea typeface="Times New Roman"/>
              <a:cs typeface="Times New Roman"/>
              <a:sym typeface="Times New Roman"/>
            </a:endParaRPr>
          </a:p>
        </p:txBody>
      </p:sp>
      <p:sp>
        <p:nvSpPr>
          <p:cNvPr id="652" name="Google Shape;652;p43"/>
          <p:cNvSpPr/>
          <p:nvPr/>
        </p:nvSpPr>
        <p:spPr>
          <a:xfrm>
            <a:off x="3200400" y="5257800"/>
            <a:ext cx="1447800" cy="381000"/>
          </a:xfrm>
          <a:prstGeom prst="rect">
            <a:avLst/>
          </a:prstGeom>
          <a:solidFill>
            <a:schemeClr val="accent1"/>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1000</a:t>
            </a:r>
            <a:endParaRPr sz="1800">
              <a:solidFill>
                <a:schemeClr val="lt1"/>
              </a:solidFill>
              <a:latin typeface="Times New Roman"/>
              <a:ea typeface="Times New Roman"/>
              <a:cs typeface="Times New Roman"/>
              <a:sym typeface="Times New Roman"/>
            </a:endParaRPr>
          </a:p>
        </p:txBody>
      </p:sp>
      <p:sp>
        <p:nvSpPr>
          <p:cNvPr id="653" name="Google Shape;653;p43"/>
          <p:cNvSpPr/>
          <p:nvPr/>
        </p:nvSpPr>
        <p:spPr>
          <a:xfrm>
            <a:off x="3200400" y="3276600"/>
            <a:ext cx="1447800" cy="381000"/>
          </a:xfrm>
          <a:prstGeom prst="rect">
            <a:avLst/>
          </a:prstGeom>
          <a:solidFill>
            <a:schemeClr val="accent1"/>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405</a:t>
            </a:r>
            <a:endParaRPr sz="1800">
              <a:solidFill>
                <a:schemeClr val="lt1"/>
              </a:solidFill>
              <a:latin typeface="Times New Roman"/>
              <a:ea typeface="Times New Roman"/>
              <a:cs typeface="Times New Roman"/>
              <a:sym typeface="Times New Roman"/>
            </a:endParaRPr>
          </a:p>
        </p:txBody>
      </p:sp>
      <p:sp>
        <p:nvSpPr>
          <p:cNvPr id="654" name="Google Shape;654;p43"/>
          <p:cNvSpPr/>
          <p:nvPr/>
        </p:nvSpPr>
        <p:spPr>
          <a:xfrm>
            <a:off x="3200400" y="3810000"/>
            <a:ext cx="1447800" cy="381000"/>
          </a:xfrm>
          <a:prstGeom prst="rect">
            <a:avLst/>
          </a:prstGeom>
          <a:solidFill>
            <a:schemeClr val="accent1"/>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406</a:t>
            </a:r>
            <a:endParaRPr sz="1800">
              <a:solidFill>
                <a:schemeClr val="lt1"/>
              </a:solidFill>
              <a:latin typeface="Times New Roman"/>
              <a:ea typeface="Times New Roman"/>
              <a:cs typeface="Times New Roman"/>
              <a:sym typeface="Times New Roman"/>
            </a:endParaRPr>
          </a:p>
        </p:txBody>
      </p:sp>
      <p:grpSp>
        <p:nvGrpSpPr>
          <p:cNvPr id="655" name="Google Shape;655;p43"/>
          <p:cNvGrpSpPr/>
          <p:nvPr/>
        </p:nvGrpSpPr>
        <p:grpSpPr>
          <a:xfrm>
            <a:off x="3886200" y="2895600"/>
            <a:ext cx="48259" cy="198119"/>
            <a:chOff x="990600" y="2286000"/>
            <a:chExt cx="45719" cy="198119"/>
          </a:xfrm>
        </p:grpSpPr>
        <p:sp>
          <p:nvSpPr>
            <p:cNvPr id="656" name="Google Shape;656;p43"/>
            <p:cNvSpPr/>
            <p:nvPr/>
          </p:nvSpPr>
          <p:spPr>
            <a:xfrm>
              <a:off x="990600" y="2286000"/>
              <a:ext cx="45719" cy="45719"/>
            </a:xfrm>
            <a:prstGeom prst="ellipse">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57" name="Google Shape;657;p43"/>
            <p:cNvSpPr/>
            <p:nvPr/>
          </p:nvSpPr>
          <p:spPr>
            <a:xfrm>
              <a:off x="990600" y="2438400"/>
              <a:ext cx="45719" cy="45719"/>
            </a:xfrm>
            <a:prstGeom prst="ellipse">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grpSp>
        <p:nvGrpSpPr>
          <p:cNvPr id="658" name="Google Shape;658;p43"/>
          <p:cNvGrpSpPr/>
          <p:nvPr/>
        </p:nvGrpSpPr>
        <p:grpSpPr>
          <a:xfrm>
            <a:off x="3886200" y="4343400"/>
            <a:ext cx="48259" cy="198119"/>
            <a:chOff x="990600" y="2286000"/>
            <a:chExt cx="45719" cy="198119"/>
          </a:xfrm>
        </p:grpSpPr>
        <p:sp>
          <p:nvSpPr>
            <p:cNvPr id="659" name="Google Shape;659;p43"/>
            <p:cNvSpPr/>
            <p:nvPr/>
          </p:nvSpPr>
          <p:spPr>
            <a:xfrm>
              <a:off x="990600" y="2286000"/>
              <a:ext cx="45719" cy="45719"/>
            </a:xfrm>
            <a:prstGeom prst="ellipse">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60" name="Google Shape;660;p43"/>
            <p:cNvSpPr/>
            <p:nvPr/>
          </p:nvSpPr>
          <p:spPr>
            <a:xfrm>
              <a:off x="990600" y="2438400"/>
              <a:ext cx="45719" cy="45719"/>
            </a:xfrm>
            <a:prstGeom prst="ellipse">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sp>
        <p:nvSpPr>
          <p:cNvPr id="661" name="Google Shape;661;p43"/>
          <p:cNvSpPr/>
          <p:nvPr/>
        </p:nvSpPr>
        <p:spPr>
          <a:xfrm>
            <a:off x="685800" y="2286000"/>
            <a:ext cx="1295400" cy="381000"/>
          </a:xfrm>
          <a:prstGeom prst="rect">
            <a:avLst/>
          </a:prstGeom>
          <a:solidFill>
            <a:schemeClr val="accent3"/>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VCNam</a:t>
            </a:r>
            <a:endParaRPr sz="1600">
              <a:solidFill>
                <a:schemeClr val="lt1"/>
              </a:solidFill>
              <a:latin typeface="Arial"/>
              <a:ea typeface="Arial"/>
              <a:cs typeface="Arial"/>
              <a:sym typeface="Arial"/>
            </a:endParaRPr>
          </a:p>
        </p:txBody>
      </p:sp>
      <p:sp>
        <p:nvSpPr>
          <p:cNvPr id="662" name="Google Shape;662;p43"/>
          <p:cNvSpPr/>
          <p:nvPr/>
        </p:nvSpPr>
        <p:spPr>
          <a:xfrm>
            <a:off x="685800" y="3124200"/>
            <a:ext cx="1295400" cy="381000"/>
          </a:xfrm>
          <a:prstGeom prst="rect">
            <a:avLst/>
          </a:prstGeom>
          <a:solidFill>
            <a:schemeClr val="accent3"/>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NTHNhung</a:t>
            </a:r>
            <a:endParaRPr sz="1600">
              <a:solidFill>
                <a:schemeClr val="lt1"/>
              </a:solidFill>
              <a:latin typeface="Arial"/>
              <a:ea typeface="Arial"/>
              <a:cs typeface="Arial"/>
              <a:sym typeface="Arial"/>
            </a:endParaRPr>
          </a:p>
        </p:txBody>
      </p:sp>
      <p:sp>
        <p:nvSpPr>
          <p:cNvPr id="663" name="Google Shape;663;p43"/>
          <p:cNvSpPr/>
          <p:nvPr/>
        </p:nvSpPr>
        <p:spPr>
          <a:xfrm>
            <a:off x="685800" y="4724400"/>
            <a:ext cx="1295400" cy="381000"/>
          </a:xfrm>
          <a:prstGeom prst="rect">
            <a:avLst/>
          </a:prstGeom>
          <a:solidFill>
            <a:schemeClr val="accent3"/>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ĐNĐTiến</a:t>
            </a:r>
            <a:endParaRPr sz="1600">
              <a:solidFill>
                <a:schemeClr val="lt1"/>
              </a:solidFill>
              <a:latin typeface="Arial"/>
              <a:ea typeface="Arial"/>
              <a:cs typeface="Arial"/>
              <a:sym typeface="Arial"/>
            </a:endParaRPr>
          </a:p>
        </p:txBody>
      </p:sp>
      <p:sp>
        <p:nvSpPr>
          <p:cNvPr id="664" name="Google Shape;664;p43"/>
          <p:cNvSpPr/>
          <p:nvPr/>
        </p:nvSpPr>
        <p:spPr>
          <a:xfrm>
            <a:off x="5715000" y="3276600"/>
            <a:ext cx="1295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VCNam</a:t>
            </a:r>
            <a:endParaRPr sz="1600">
              <a:solidFill>
                <a:schemeClr val="dk1"/>
              </a:solidFill>
              <a:latin typeface="Arial"/>
              <a:ea typeface="Arial"/>
              <a:cs typeface="Arial"/>
              <a:sym typeface="Arial"/>
            </a:endParaRPr>
          </a:p>
        </p:txBody>
      </p:sp>
      <p:sp>
        <p:nvSpPr>
          <p:cNvPr id="665" name="Google Shape;665;p43"/>
          <p:cNvSpPr/>
          <p:nvPr/>
        </p:nvSpPr>
        <p:spPr>
          <a:xfrm>
            <a:off x="5715000" y="4953000"/>
            <a:ext cx="1295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NTHNhung</a:t>
            </a:r>
            <a:endParaRPr sz="1600">
              <a:solidFill>
                <a:schemeClr val="dk1"/>
              </a:solidFill>
              <a:latin typeface="Arial"/>
              <a:ea typeface="Arial"/>
              <a:cs typeface="Arial"/>
              <a:sym typeface="Arial"/>
            </a:endParaRPr>
          </a:p>
        </p:txBody>
      </p:sp>
      <p:sp>
        <p:nvSpPr>
          <p:cNvPr id="666" name="Google Shape;666;p43"/>
          <p:cNvSpPr/>
          <p:nvPr/>
        </p:nvSpPr>
        <p:spPr>
          <a:xfrm>
            <a:off x="5715000" y="2438400"/>
            <a:ext cx="1295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ĐNĐTiến</a:t>
            </a:r>
            <a:endParaRPr sz="1600">
              <a:solidFill>
                <a:schemeClr val="dk1"/>
              </a:solidFill>
              <a:latin typeface="Arial"/>
              <a:ea typeface="Arial"/>
              <a:cs typeface="Arial"/>
              <a:sym typeface="Arial"/>
            </a:endParaRPr>
          </a:p>
        </p:txBody>
      </p:sp>
      <p:sp>
        <p:nvSpPr>
          <p:cNvPr id="667" name="Google Shape;667;p43"/>
          <p:cNvSpPr/>
          <p:nvPr/>
        </p:nvSpPr>
        <p:spPr>
          <a:xfrm>
            <a:off x="7010400" y="3276600"/>
            <a:ext cx="1676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+84.91.2345678</a:t>
            </a:r>
            <a:endParaRPr sz="1600">
              <a:solidFill>
                <a:schemeClr val="dk1"/>
              </a:solidFill>
              <a:latin typeface="Arial"/>
              <a:ea typeface="Arial"/>
              <a:cs typeface="Arial"/>
              <a:sym typeface="Arial"/>
            </a:endParaRPr>
          </a:p>
        </p:txBody>
      </p:sp>
      <p:sp>
        <p:nvSpPr>
          <p:cNvPr id="668" name="Google Shape;668;p43"/>
          <p:cNvSpPr/>
          <p:nvPr/>
        </p:nvSpPr>
        <p:spPr>
          <a:xfrm>
            <a:off x="7010400" y="4953000"/>
            <a:ext cx="1676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+84.90.9345678</a:t>
            </a:r>
            <a:endParaRPr sz="1600">
              <a:solidFill>
                <a:schemeClr val="dk1"/>
              </a:solidFill>
              <a:latin typeface="Arial"/>
              <a:ea typeface="Arial"/>
              <a:cs typeface="Arial"/>
              <a:sym typeface="Arial"/>
            </a:endParaRPr>
          </a:p>
        </p:txBody>
      </p:sp>
      <p:sp>
        <p:nvSpPr>
          <p:cNvPr id="669" name="Google Shape;669;p43"/>
          <p:cNvSpPr/>
          <p:nvPr/>
        </p:nvSpPr>
        <p:spPr>
          <a:xfrm>
            <a:off x="7010400" y="2438400"/>
            <a:ext cx="1676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+84.95.8345678</a:t>
            </a:r>
            <a:endParaRPr sz="1600">
              <a:solidFill>
                <a:schemeClr val="dk1"/>
              </a:solidFill>
              <a:latin typeface="Arial"/>
              <a:ea typeface="Arial"/>
              <a:cs typeface="Arial"/>
              <a:sym typeface="Arial"/>
            </a:endParaRPr>
          </a:p>
        </p:txBody>
      </p:sp>
      <p:cxnSp>
        <p:nvCxnSpPr>
          <p:cNvPr id="670" name="Google Shape;670;p43"/>
          <p:cNvCxnSpPr>
            <a:stCxn id="661" idx="3"/>
            <a:endCxn id="654" idx="1"/>
          </p:cNvCxnSpPr>
          <p:nvPr/>
        </p:nvCxnSpPr>
        <p:spPr>
          <a:xfrm>
            <a:off x="1981200" y="2476500"/>
            <a:ext cx="1219200" cy="15240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cxnSp>
        <p:nvCxnSpPr>
          <p:cNvPr id="671" name="Google Shape;671;p43"/>
          <p:cNvCxnSpPr>
            <a:stCxn id="663" idx="3"/>
            <a:endCxn id="650" idx="1"/>
          </p:cNvCxnSpPr>
          <p:nvPr/>
        </p:nvCxnSpPr>
        <p:spPr>
          <a:xfrm flipH="1" rot="10800000">
            <a:off x="1981200" y="2552700"/>
            <a:ext cx="1219200" cy="23622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cxnSp>
        <p:nvCxnSpPr>
          <p:cNvPr id="672" name="Google Shape;672;p43"/>
          <p:cNvCxnSpPr>
            <a:stCxn id="662" idx="3"/>
            <a:endCxn id="652" idx="1"/>
          </p:cNvCxnSpPr>
          <p:nvPr/>
        </p:nvCxnSpPr>
        <p:spPr>
          <a:xfrm>
            <a:off x="1981200" y="3314700"/>
            <a:ext cx="1219200" cy="21336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cxnSp>
        <p:nvCxnSpPr>
          <p:cNvPr id="673" name="Google Shape;673;p43"/>
          <p:cNvCxnSpPr>
            <a:stCxn id="650" idx="3"/>
            <a:endCxn id="666" idx="1"/>
          </p:cNvCxnSpPr>
          <p:nvPr/>
        </p:nvCxnSpPr>
        <p:spPr>
          <a:xfrm>
            <a:off x="4648200" y="2552700"/>
            <a:ext cx="1066800" cy="762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cxnSp>
        <p:nvCxnSpPr>
          <p:cNvPr id="674" name="Google Shape;674;p43"/>
          <p:cNvCxnSpPr>
            <a:stCxn id="654" idx="3"/>
            <a:endCxn id="664" idx="1"/>
          </p:cNvCxnSpPr>
          <p:nvPr/>
        </p:nvCxnSpPr>
        <p:spPr>
          <a:xfrm flipH="1" rot="10800000">
            <a:off x="4648200" y="3467100"/>
            <a:ext cx="1066800" cy="5334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cxnSp>
        <p:nvCxnSpPr>
          <p:cNvPr id="675" name="Google Shape;675;p43"/>
          <p:cNvCxnSpPr>
            <a:stCxn id="652" idx="3"/>
            <a:endCxn id="665" idx="1"/>
          </p:cNvCxnSpPr>
          <p:nvPr/>
        </p:nvCxnSpPr>
        <p:spPr>
          <a:xfrm flipH="1" rot="10800000">
            <a:off x="4648200" y="5143500"/>
            <a:ext cx="1066800" cy="3048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sp>
        <p:nvSpPr>
          <p:cNvPr id="676" name="Google Shape;676;p43"/>
          <p:cNvSpPr/>
          <p:nvPr/>
        </p:nvSpPr>
        <p:spPr>
          <a:xfrm>
            <a:off x="685800" y="3886200"/>
            <a:ext cx="1295400" cy="381000"/>
          </a:xfrm>
          <a:prstGeom prst="rect">
            <a:avLst/>
          </a:prstGeom>
          <a:solidFill>
            <a:schemeClr val="accent3"/>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ĐTMHậu</a:t>
            </a:r>
            <a:endParaRPr sz="1600">
              <a:solidFill>
                <a:schemeClr val="lt1"/>
              </a:solidFill>
              <a:latin typeface="Arial"/>
              <a:ea typeface="Arial"/>
              <a:cs typeface="Arial"/>
              <a:sym typeface="Arial"/>
            </a:endParaRPr>
          </a:p>
        </p:txBody>
      </p:sp>
      <p:cxnSp>
        <p:nvCxnSpPr>
          <p:cNvPr id="677" name="Google Shape;677;p43"/>
          <p:cNvCxnSpPr>
            <a:stCxn id="676" idx="3"/>
            <a:endCxn id="654" idx="1"/>
          </p:cNvCxnSpPr>
          <p:nvPr/>
        </p:nvCxnSpPr>
        <p:spPr>
          <a:xfrm flipH="1" rot="10800000">
            <a:off x="1981200" y="4000500"/>
            <a:ext cx="1219200" cy="762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sp>
        <p:nvSpPr>
          <p:cNvPr id="678" name="Google Shape;678;p43"/>
          <p:cNvSpPr/>
          <p:nvPr/>
        </p:nvSpPr>
        <p:spPr>
          <a:xfrm>
            <a:off x="5715000" y="4114800"/>
            <a:ext cx="1295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ĐTMHậu</a:t>
            </a:r>
            <a:endParaRPr sz="1600">
              <a:solidFill>
                <a:schemeClr val="dk1"/>
              </a:solidFill>
              <a:latin typeface="Arial"/>
              <a:ea typeface="Arial"/>
              <a:cs typeface="Arial"/>
              <a:sym typeface="Arial"/>
            </a:endParaRPr>
          </a:p>
        </p:txBody>
      </p:sp>
      <p:sp>
        <p:nvSpPr>
          <p:cNvPr id="679" name="Google Shape;679;p43"/>
          <p:cNvSpPr/>
          <p:nvPr/>
        </p:nvSpPr>
        <p:spPr>
          <a:xfrm>
            <a:off x="7010400" y="4114800"/>
            <a:ext cx="1676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+84.95.6543210</a:t>
            </a:r>
            <a:endParaRPr sz="1600">
              <a:solidFill>
                <a:schemeClr val="dk1"/>
              </a:solidFill>
              <a:latin typeface="Arial"/>
              <a:ea typeface="Arial"/>
              <a:cs typeface="Arial"/>
              <a:sym typeface="Arial"/>
            </a:endParaRPr>
          </a:p>
        </p:txBody>
      </p:sp>
      <p:cxnSp>
        <p:nvCxnSpPr>
          <p:cNvPr id="680" name="Google Shape;680;p43"/>
          <p:cNvCxnSpPr>
            <a:stCxn id="664" idx="2"/>
            <a:endCxn id="678" idx="0"/>
          </p:cNvCxnSpPr>
          <p:nvPr/>
        </p:nvCxnSpPr>
        <p:spPr>
          <a:xfrm>
            <a:off x="6362700" y="3657600"/>
            <a:ext cx="0" cy="4572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4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Phương pháp địa chỉ mở </a:t>
            </a:r>
            <a:endParaRPr/>
          </a:p>
        </p:txBody>
      </p:sp>
      <p:sp>
        <p:nvSpPr>
          <p:cNvPr id="687" name="Google Shape;687;p4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688" name="Google Shape;688;p4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689" name="Google Shape;689;p4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Tên gọi khác:</a:t>
            </a:r>
            <a:endParaRPr/>
          </a:p>
          <a:p>
            <a:pPr indent="-274320" lvl="1" marL="640080" rtl="0" algn="l">
              <a:spcBef>
                <a:spcPts val="550"/>
              </a:spcBef>
              <a:spcAft>
                <a:spcPts val="0"/>
              </a:spcAft>
              <a:buSzPts val="1820"/>
              <a:buChar char="🞑"/>
            </a:pPr>
            <a:r>
              <a:rPr lang="en-US"/>
              <a:t>Phương pháp dò</a:t>
            </a:r>
            <a:endParaRPr/>
          </a:p>
          <a:p>
            <a:pPr indent="-274320" lvl="1" marL="640080" rtl="0" algn="l">
              <a:spcBef>
                <a:spcPts val="550"/>
              </a:spcBef>
              <a:spcAft>
                <a:spcPts val="0"/>
              </a:spcAft>
              <a:buSzPts val="1820"/>
              <a:buChar char="🞑"/>
            </a:pPr>
            <a:r>
              <a:rPr lang="en-US"/>
              <a:t>Phương pháp thử</a:t>
            </a:r>
            <a:endParaRPr/>
          </a:p>
          <a:p>
            <a:pPr indent="-320040" lvl="0" marL="320040" rtl="0" algn="l">
              <a:spcBef>
                <a:spcPts val="700"/>
              </a:spcBef>
              <a:spcAft>
                <a:spcPts val="0"/>
              </a:spcAft>
              <a:buSzPts val="1680"/>
              <a:buFont typeface="Noto Sans Symbols"/>
              <a:buChar char="◉"/>
            </a:pPr>
            <a:r>
              <a:rPr lang="en-US"/>
              <a:t>Ý tưởng:</a:t>
            </a:r>
            <a:endParaRPr/>
          </a:p>
          <a:p>
            <a:pPr indent="-274320" lvl="1" marL="640080" rtl="0" algn="l">
              <a:spcBef>
                <a:spcPts val="550"/>
              </a:spcBef>
              <a:spcAft>
                <a:spcPts val="0"/>
              </a:spcAft>
              <a:buSzPts val="1820"/>
              <a:buChar char="🞑"/>
            </a:pPr>
            <a:r>
              <a:rPr lang="en-US"/>
              <a:t>Khi đụng độ xảy ra, ta sẽ thử tìm đến vị trị kế tiếp nào đó trong bảng cho đến khi tìm thấy vị trí nào còn trống.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4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Các cách thực hiện</a:t>
            </a:r>
            <a:endParaRPr/>
          </a:p>
        </p:txBody>
      </p:sp>
      <p:sp>
        <p:nvSpPr>
          <p:cNvPr id="696" name="Google Shape;696;p4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697" name="Google Shape;697;p4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698" name="Google Shape;698;p4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sz="2800"/>
              <a:t>Phương pháp dò tuyến tính (Linear probing)</a:t>
            </a:r>
            <a:endParaRPr/>
          </a:p>
          <a:p>
            <a:pPr indent="-320040" lvl="0" marL="320040" rtl="0" algn="l">
              <a:spcBef>
                <a:spcPts val="700"/>
              </a:spcBef>
              <a:spcAft>
                <a:spcPts val="0"/>
              </a:spcAft>
              <a:buSzPts val="1680"/>
              <a:buFont typeface="Noto Sans Symbols"/>
              <a:buChar char="◉"/>
            </a:pPr>
            <a:r>
              <a:rPr lang="en-US" sz="2800"/>
              <a:t>Phương pháp dò bậc 2 (Quadratic  probing)</a:t>
            </a:r>
            <a:endParaRPr/>
          </a:p>
          <a:p>
            <a:pPr indent="-320040" lvl="0" marL="320040" rtl="0" algn="l">
              <a:spcBef>
                <a:spcPts val="700"/>
              </a:spcBef>
              <a:spcAft>
                <a:spcPts val="0"/>
              </a:spcAft>
              <a:buSzPts val="1680"/>
              <a:buFont typeface="Noto Sans Symbols"/>
              <a:buChar char="◉"/>
            </a:pPr>
            <a:r>
              <a:rPr lang="en-US" sz="2800"/>
              <a:t>Phương pháp băm kép (Double hashing)</a:t>
            </a:r>
            <a:endParaRPr/>
          </a:p>
          <a:p>
            <a:pPr indent="-213360" lvl="0" marL="320040" rtl="0" algn="l">
              <a:spcBef>
                <a:spcPts val="700"/>
              </a:spcBef>
              <a:spcAft>
                <a:spcPts val="0"/>
              </a:spcAft>
              <a:buSzPts val="1680"/>
              <a:buFont typeface="Noto Sans Symbols"/>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2800"/>
              <a:buFont typeface="Arial"/>
              <a:buNone/>
            </a:pPr>
            <a:r>
              <a:rPr lang="en-US" sz="2800"/>
              <a:t>Giải quyết đụng độ bằng </a:t>
            </a:r>
            <a:br>
              <a:rPr lang="en-US" sz="2800"/>
            </a:br>
            <a:r>
              <a:rPr lang="en-US" sz="2800"/>
              <a:t>phương pháp dò tuyến tính</a:t>
            </a:r>
            <a:endParaRPr sz="2800"/>
          </a:p>
        </p:txBody>
      </p:sp>
      <p:sp>
        <p:nvSpPr>
          <p:cNvPr id="705" name="Google Shape;705;p4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706" name="Google Shape;706;p4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707" name="Google Shape;707;p4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sz="2800"/>
              <a:t>Ý tưởng: H(k, i) = (h(k) + i) mod M</a:t>
            </a:r>
            <a:endParaRPr/>
          </a:p>
          <a:p>
            <a:pPr indent="-213360" lvl="0" marL="320040" rtl="0" algn="l">
              <a:spcBef>
                <a:spcPts val="700"/>
              </a:spcBef>
              <a:spcAft>
                <a:spcPts val="0"/>
              </a:spcAft>
              <a:buSzPts val="1680"/>
              <a:buFont typeface="Noto Sans Symbols"/>
              <a:buNone/>
            </a:pPr>
            <a:r>
              <a:t/>
            </a:r>
            <a:endParaRPr/>
          </a:p>
        </p:txBody>
      </p:sp>
      <p:grpSp>
        <p:nvGrpSpPr>
          <p:cNvPr id="708" name="Google Shape;708;p46"/>
          <p:cNvGrpSpPr/>
          <p:nvPr/>
        </p:nvGrpSpPr>
        <p:grpSpPr>
          <a:xfrm>
            <a:off x="6629400" y="3352800"/>
            <a:ext cx="48259" cy="198119"/>
            <a:chOff x="990600" y="2286000"/>
            <a:chExt cx="45719" cy="198119"/>
          </a:xfrm>
        </p:grpSpPr>
        <p:sp>
          <p:nvSpPr>
            <p:cNvPr id="709" name="Google Shape;709;p46"/>
            <p:cNvSpPr/>
            <p:nvPr/>
          </p:nvSpPr>
          <p:spPr>
            <a:xfrm>
              <a:off x="990600" y="2286000"/>
              <a:ext cx="45719" cy="45719"/>
            </a:xfrm>
            <a:prstGeom prst="ellipse">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10" name="Google Shape;710;p46"/>
            <p:cNvSpPr/>
            <p:nvPr/>
          </p:nvSpPr>
          <p:spPr>
            <a:xfrm>
              <a:off x="990600" y="2438400"/>
              <a:ext cx="45719" cy="45719"/>
            </a:xfrm>
            <a:prstGeom prst="ellipse">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grpSp>
        <p:nvGrpSpPr>
          <p:cNvPr id="711" name="Google Shape;711;p46"/>
          <p:cNvGrpSpPr/>
          <p:nvPr/>
        </p:nvGrpSpPr>
        <p:grpSpPr>
          <a:xfrm>
            <a:off x="6629400" y="5029200"/>
            <a:ext cx="48259" cy="198119"/>
            <a:chOff x="990600" y="2286000"/>
            <a:chExt cx="45719" cy="198119"/>
          </a:xfrm>
        </p:grpSpPr>
        <p:sp>
          <p:nvSpPr>
            <p:cNvPr id="712" name="Google Shape;712;p46"/>
            <p:cNvSpPr/>
            <p:nvPr/>
          </p:nvSpPr>
          <p:spPr>
            <a:xfrm>
              <a:off x="990600" y="2286000"/>
              <a:ext cx="45719" cy="45719"/>
            </a:xfrm>
            <a:prstGeom prst="ellipse">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13" name="Google Shape;713;p46"/>
            <p:cNvSpPr/>
            <p:nvPr/>
          </p:nvSpPr>
          <p:spPr>
            <a:xfrm>
              <a:off x="990600" y="2438400"/>
              <a:ext cx="45719" cy="45719"/>
            </a:xfrm>
            <a:prstGeom prst="ellipse">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sp>
        <p:nvSpPr>
          <p:cNvPr id="714" name="Google Shape;714;p46"/>
          <p:cNvSpPr/>
          <p:nvPr/>
        </p:nvSpPr>
        <p:spPr>
          <a:xfrm>
            <a:off x="914400" y="2819400"/>
            <a:ext cx="1295400" cy="381000"/>
          </a:xfrm>
          <a:prstGeom prst="rect">
            <a:avLst/>
          </a:prstGeom>
          <a:solidFill>
            <a:schemeClr val="accent3"/>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VCNam</a:t>
            </a:r>
            <a:endParaRPr sz="1600">
              <a:solidFill>
                <a:schemeClr val="lt1"/>
              </a:solidFill>
              <a:latin typeface="Arial"/>
              <a:ea typeface="Arial"/>
              <a:cs typeface="Arial"/>
              <a:sym typeface="Arial"/>
            </a:endParaRPr>
          </a:p>
        </p:txBody>
      </p:sp>
      <p:sp>
        <p:nvSpPr>
          <p:cNvPr id="715" name="Google Shape;715;p46"/>
          <p:cNvSpPr/>
          <p:nvPr/>
        </p:nvSpPr>
        <p:spPr>
          <a:xfrm>
            <a:off x="914400" y="3657600"/>
            <a:ext cx="1295400" cy="381000"/>
          </a:xfrm>
          <a:prstGeom prst="rect">
            <a:avLst/>
          </a:prstGeom>
          <a:solidFill>
            <a:schemeClr val="accent3"/>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NTHNhung</a:t>
            </a:r>
            <a:endParaRPr sz="1600">
              <a:solidFill>
                <a:schemeClr val="lt1"/>
              </a:solidFill>
              <a:latin typeface="Arial"/>
              <a:ea typeface="Arial"/>
              <a:cs typeface="Arial"/>
              <a:sym typeface="Arial"/>
            </a:endParaRPr>
          </a:p>
        </p:txBody>
      </p:sp>
      <p:sp>
        <p:nvSpPr>
          <p:cNvPr id="716" name="Google Shape;716;p46"/>
          <p:cNvSpPr/>
          <p:nvPr/>
        </p:nvSpPr>
        <p:spPr>
          <a:xfrm>
            <a:off x="914400" y="5257800"/>
            <a:ext cx="1295400" cy="381000"/>
          </a:xfrm>
          <a:prstGeom prst="rect">
            <a:avLst/>
          </a:prstGeom>
          <a:solidFill>
            <a:schemeClr val="accent3"/>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ĐNĐTiến</a:t>
            </a:r>
            <a:endParaRPr sz="1600">
              <a:solidFill>
                <a:schemeClr val="lt1"/>
              </a:solidFill>
              <a:latin typeface="Arial"/>
              <a:ea typeface="Arial"/>
              <a:cs typeface="Arial"/>
              <a:sym typeface="Arial"/>
            </a:endParaRPr>
          </a:p>
        </p:txBody>
      </p:sp>
      <p:sp>
        <p:nvSpPr>
          <p:cNvPr id="717" name="Google Shape;717;p46"/>
          <p:cNvSpPr/>
          <p:nvPr/>
        </p:nvSpPr>
        <p:spPr>
          <a:xfrm>
            <a:off x="5410200" y="4114800"/>
            <a:ext cx="1295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VCNam</a:t>
            </a:r>
            <a:endParaRPr sz="1600">
              <a:solidFill>
                <a:schemeClr val="dk1"/>
              </a:solidFill>
              <a:latin typeface="Arial"/>
              <a:ea typeface="Arial"/>
              <a:cs typeface="Arial"/>
              <a:sym typeface="Arial"/>
            </a:endParaRPr>
          </a:p>
        </p:txBody>
      </p:sp>
      <p:sp>
        <p:nvSpPr>
          <p:cNvPr id="718" name="Google Shape;718;p46"/>
          <p:cNvSpPr/>
          <p:nvPr/>
        </p:nvSpPr>
        <p:spPr>
          <a:xfrm>
            <a:off x="5410200" y="5410200"/>
            <a:ext cx="1295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NTHNhung</a:t>
            </a:r>
            <a:endParaRPr sz="1600">
              <a:solidFill>
                <a:schemeClr val="dk1"/>
              </a:solidFill>
              <a:latin typeface="Arial"/>
              <a:ea typeface="Arial"/>
              <a:cs typeface="Arial"/>
              <a:sym typeface="Arial"/>
            </a:endParaRPr>
          </a:p>
        </p:txBody>
      </p:sp>
      <p:sp>
        <p:nvSpPr>
          <p:cNvPr id="719" name="Google Shape;719;p46"/>
          <p:cNvSpPr/>
          <p:nvPr/>
        </p:nvSpPr>
        <p:spPr>
          <a:xfrm>
            <a:off x="5410200" y="2819400"/>
            <a:ext cx="1295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ĐNĐTiến</a:t>
            </a:r>
            <a:endParaRPr sz="1600">
              <a:solidFill>
                <a:schemeClr val="dk1"/>
              </a:solidFill>
              <a:latin typeface="Arial"/>
              <a:ea typeface="Arial"/>
              <a:cs typeface="Arial"/>
              <a:sym typeface="Arial"/>
            </a:endParaRPr>
          </a:p>
        </p:txBody>
      </p:sp>
      <p:sp>
        <p:nvSpPr>
          <p:cNvPr id="720" name="Google Shape;720;p46"/>
          <p:cNvSpPr/>
          <p:nvPr/>
        </p:nvSpPr>
        <p:spPr>
          <a:xfrm>
            <a:off x="6705600" y="4114800"/>
            <a:ext cx="1676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+84.91.2345678</a:t>
            </a:r>
            <a:endParaRPr sz="1600">
              <a:solidFill>
                <a:schemeClr val="dk1"/>
              </a:solidFill>
              <a:latin typeface="Arial"/>
              <a:ea typeface="Arial"/>
              <a:cs typeface="Arial"/>
              <a:sym typeface="Arial"/>
            </a:endParaRPr>
          </a:p>
        </p:txBody>
      </p:sp>
      <p:sp>
        <p:nvSpPr>
          <p:cNvPr id="721" name="Google Shape;721;p46"/>
          <p:cNvSpPr/>
          <p:nvPr/>
        </p:nvSpPr>
        <p:spPr>
          <a:xfrm>
            <a:off x="6705600" y="5410200"/>
            <a:ext cx="1676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+84.90.9345678</a:t>
            </a:r>
            <a:endParaRPr sz="1600">
              <a:solidFill>
                <a:schemeClr val="dk1"/>
              </a:solidFill>
              <a:latin typeface="Arial"/>
              <a:ea typeface="Arial"/>
              <a:cs typeface="Arial"/>
              <a:sym typeface="Arial"/>
            </a:endParaRPr>
          </a:p>
        </p:txBody>
      </p:sp>
      <p:sp>
        <p:nvSpPr>
          <p:cNvPr id="722" name="Google Shape;722;p46"/>
          <p:cNvSpPr/>
          <p:nvPr/>
        </p:nvSpPr>
        <p:spPr>
          <a:xfrm>
            <a:off x="6705600" y="2819400"/>
            <a:ext cx="1676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+84.95.8345678</a:t>
            </a:r>
            <a:endParaRPr sz="1600">
              <a:solidFill>
                <a:schemeClr val="dk1"/>
              </a:solidFill>
              <a:latin typeface="Arial"/>
              <a:ea typeface="Arial"/>
              <a:cs typeface="Arial"/>
              <a:sym typeface="Arial"/>
            </a:endParaRPr>
          </a:p>
        </p:txBody>
      </p:sp>
      <p:cxnSp>
        <p:nvCxnSpPr>
          <p:cNvPr id="723" name="Google Shape;723;p46"/>
          <p:cNvCxnSpPr>
            <a:stCxn id="714" idx="3"/>
            <a:endCxn id="724" idx="1"/>
          </p:cNvCxnSpPr>
          <p:nvPr/>
        </p:nvCxnSpPr>
        <p:spPr>
          <a:xfrm>
            <a:off x="2209800" y="3009900"/>
            <a:ext cx="2438400" cy="12954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cxnSp>
        <p:nvCxnSpPr>
          <p:cNvPr id="725" name="Google Shape;725;p46"/>
          <p:cNvCxnSpPr>
            <a:stCxn id="716" idx="3"/>
            <a:endCxn id="726" idx="1"/>
          </p:cNvCxnSpPr>
          <p:nvPr/>
        </p:nvCxnSpPr>
        <p:spPr>
          <a:xfrm flipH="1" rot="10800000">
            <a:off x="2209800" y="3009900"/>
            <a:ext cx="2438400" cy="24384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cxnSp>
        <p:nvCxnSpPr>
          <p:cNvPr id="727" name="Google Shape;727;p46"/>
          <p:cNvCxnSpPr>
            <a:stCxn id="715" idx="3"/>
            <a:endCxn id="728" idx="1"/>
          </p:cNvCxnSpPr>
          <p:nvPr/>
        </p:nvCxnSpPr>
        <p:spPr>
          <a:xfrm>
            <a:off x="2209800" y="3848100"/>
            <a:ext cx="2438400" cy="17526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sp>
        <p:nvSpPr>
          <p:cNvPr id="729" name="Google Shape;729;p46"/>
          <p:cNvSpPr/>
          <p:nvPr/>
        </p:nvSpPr>
        <p:spPr>
          <a:xfrm>
            <a:off x="914400" y="4419600"/>
            <a:ext cx="1295400" cy="381000"/>
          </a:xfrm>
          <a:prstGeom prst="rect">
            <a:avLst/>
          </a:prstGeom>
          <a:solidFill>
            <a:schemeClr val="accent3"/>
          </a:solidFill>
          <a:ln>
            <a:noFill/>
          </a:ln>
          <a:effectLst>
            <a:outerShdw blurRad="38100" rotWithShape="0" dir="5400000" dist="254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ĐTMHậu</a:t>
            </a:r>
            <a:endParaRPr sz="1600">
              <a:solidFill>
                <a:schemeClr val="lt1"/>
              </a:solidFill>
              <a:latin typeface="Arial"/>
              <a:ea typeface="Arial"/>
              <a:cs typeface="Arial"/>
              <a:sym typeface="Arial"/>
            </a:endParaRPr>
          </a:p>
        </p:txBody>
      </p:sp>
      <p:cxnSp>
        <p:nvCxnSpPr>
          <p:cNvPr id="730" name="Google Shape;730;p46"/>
          <p:cNvCxnSpPr>
            <a:stCxn id="729" idx="3"/>
            <a:endCxn id="724" idx="1"/>
          </p:cNvCxnSpPr>
          <p:nvPr/>
        </p:nvCxnSpPr>
        <p:spPr>
          <a:xfrm flipH="1" rot="10800000">
            <a:off x="2209800" y="4305300"/>
            <a:ext cx="2438400" cy="304800"/>
          </a:xfrm>
          <a:prstGeom prst="straightConnector1">
            <a:avLst/>
          </a:prstGeom>
          <a:noFill/>
          <a:ln cap="flat" cmpd="dbl" w="47625">
            <a:solidFill>
              <a:schemeClr val="accent2"/>
            </a:solidFill>
            <a:prstDash val="solid"/>
            <a:round/>
            <a:headEnd len="sm" w="sm" type="none"/>
            <a:tailEnd len="med" w="med" type="stealth"/>
          </a:ln>
          <a:effectLst>
            <a:outerShdw blurRad="38100" rotWithShape="0" dir="5400000" dist="30000">
              <a:srgbClr val="000000">
                <a:alpha val="44705"/>
              </a:srgbClr>
            </a:outerShdw>
          </a:effectLst>
        </p:spPr>
      </p:cxnSp>
      <p:sp>
        <p:nvSpPr>
          <p:cNvPr id="731" name="Google Shape;731;p46"/>
          <p:cNvSpPr/>
          <p:nvPr/>
        </p:nvSpPr>
        <p:spPr>
          <a:xfrm>
            <a:off x="5410200" y="4495800"/>
            <a:ext cx="1295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ĐTMHậu</a:t>
            </a:r>
            <a:endParaRPr sz="1600">
              <a:solidFill>
                <a:schemeClr val="dk1"/>
              </a:solidFill>
              <a:latin typeface="Arial"/>
              <a:ea typeface="Arial"/>
              <a:cs typeface="Arial"/>
              <a:sym typeface="Arial"/>
            </a:endParaRPr>
          </a:p>
        </p:txBody>
      </p:sp>
      <p:sp>
        <p:nvSpPr>
          <p:cNvPr id="732" name="Google Shape;732;p46"/>
          <p:cNvSpPr/>
          <p:nvPr/>
        </p:nvSpPr>
        <p:spPr>
          <a:xfrm>
            <a:off x="6705600" y="4495800"/>
            <a:ext cx="1676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+84.95.6543210</a:t>
            </a:r>
            <a:endParaRPr sz="1600">
              <a:solidFill>
                <a:schemeClr val="dk1"/>
              </a:solidFill>
              <a:latin typeface="Arial"/>
              <a:ea typeface="Arial"/>
              <a:cs typeface="Arial"/>
              <a:sym typeface="Arial"/>
            </a:endParaRPr>
          </a:p>
        </p:txBody>
      </p:sp>
      <p:sp>
        <p:nvSpPr>
          <p:cNvPr id="733" name="Google Shape;733;p46"/>
          <p:cNvSpPr/>
          <p:nvPr/>
        </p:nvSpPr>
        <p:spPr>
          <a:xfrm>
            <a:off x="5410200" y="2438400"/>
            <a:ext cx="1295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734" name="Google Shape;734;p46"/>
          <p:cNvSpPr/>
          <p:nvPr/>
        </p:nvSpPr>
        <p:spPr>
          <a:xfrm>
            <a:off x="6705600" y="2438400"/>
            <a:ext cx="1676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735" name="Google Shape;735;p46"/>
          <p:cNvSpPr/>
          <p:nvPr/>
        </p:nvSpPr>
        <p:spPr>
          <a:xfrm>
            <a:off x="4648200" y="2438400"/>
            <a:ext cx="7620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1</a:t>
            </a:r>
            <a:endParaRPr sz="1600">
              <a:solidFill>
                <a:schemeClr val="dk1"/>
              </a:solidFill>
              <a:latin typeface="Arial"/>
              <a:ea typeface="Arial"/>
              <a:cs typeface="Arial"/>
              <a:sym typeface="Arial"/>
            </a:endParaRPr>
          </a:p>
        </p:txBody>
      </p:sp>
      <p:sp>
        <p:nvSpPr>
          <p:cNvPr id="726" name="Google Shape;726;p46"/>
          <p:cNvSpPr/>
          <p:nvPr/>
        </p:nvSpPr>
        <p:spPr>
          <a:xfrm>
            <a:off x="4648200" y="2819400"/>
            <a:ext cx="7620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2</a:t>
            </a:r>
            <a:endParaRPr sz="1600">
              <a:solidFill>
                <a:schemeClr val="dk1"/>
              </a:solidFill>
              <a:latin typeface="Arial"/>
              <a:ea typeface="Arial"/>
              <a:cs typeface="Arial"/>
              <a:sym typeface="Arial"/>
            </a:endParaRPr>
          </a:p>
        </p:txBody>
      </p:sp>
      <p:sp>
        <p:nvSpPr>
          <p:cNvPr id="724" name="Google Shape;724;p46"/>
          <p:cNvSpPr/>
          <p:nvPr/>
        </p:nvSpPr>
        <p:spPr>
          <a:xfrm>
            <a:off x="4648200" y="4114800"/>
            <a:ext cx="7620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406</a:t>
            </a:r>
            <a:endParaRPr sz="1600">
              <a:solidFill>
                <a:schemeClr val="dk1"/>
              </a:solidFill>
              <a:latin typeface="Arial"/>
              <a:ea typeface="Arial"/>
              <a:cs typeface="Arial"/>
              <a:sym typeface="Arial"/>
            </a:endParaRPr>
          </a:p>
        </p:txBody>
      </p:sp>
      <p:sp>
        <p:nvSpPr>
          <p:cNvPr id="736" name="Google Shape;736;p46"/>
          <p:cNvSpPr/>
          <p:nvPr/>
        </p:nvSpPr>
        <p:spPr>
          <a:xfrm>
            <a:off x="4648200" y="4495800"/>
            <a:ext cx="7620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407</a:t>
            </a:r>
            <a:endParaRPr sz="1600">
              <a:solidFill>
                <a:schemeClr val="dk1"/>
              </a:solidFill>
              <a:latin typeface="Arial"/>
              <a:ea typeface="Arial"/>
              <a:cs typeface="Arial"/>
              <a:sym typeface="Arial"/>
            </a:endParaRPr>
          </a:p>
        </p:txBody>
      </p:sp>
      <p:sp>
        <p:nvSpPr>
          <p:cNvPr id="737" name="Google Shape;737;p46"/>
          <p:cNvSpPr/>
          <p:nvPr/>
        </p:nvSpPr>
        <p:spPr>
          <a:xfrm>
            <a:off x="5410200" y="3733800"/>
            <a:ext cx="1295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738" name="Google Shape;738;p46"/>
          <p:cNvSpPr/>
          <p:nvPr/>
        </p:nvSpPr>
        <p:spPr>
          <a:xfrm>
            <a:off x="6705600" y="3733800"/>
            <a:ext cx="1676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739" name="Google Shape;739;p46"/>
          <p:cNvSpPr/>
          <p:nvPr/>
        </p:nvSpPr>
        <p:spPr>
          <a:xfrm>
            <a:off x="4648200" y="3733800"/>
            <a:ext cx="7620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405</a:t>
            </a:r>
            <a:endParaRPr sz="1600">
              <a:solidFill>
                <a:schemeClr val="dk1"/>
              </a:solidFill>
              <a:latin typeface="Arial"/>
              <a:ea typeface="Arial"/>
              <a:cs typeface="Arial"/>
              <a:sym typeface="Arial"/>
            </a:endParaRPr>
          </a:p>
        </p:txBody>
      </p:sp>
      <p:sp>
        <p:nvSpPr>
          <p:cNvPr id="728" name="Google Shape;728;p46"/>
          <p:cNvSpPr/>
          <p:nvPr/>
        </p:nvSpPr>
        <p:spPr>
          <a:xfrm>
            <a:off x="4648200" y="5410200"/>
            <a:ext cx="7620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999</a:t>
            </a:r>
            <a:endParaRPr sz="1600">
              <a:solidFill>
                <a:schemeClr val="dk1"/>
              </a:solidFill>
              <a:latin typeface="Arial"/>
              <a:ea typeface="Arial"/>
              <a:cs typeface="Arial"/>
              <a:sym typeface="Arial"/>
            </a:endParaRPr>
          </a:p>
        </p:txBody>
      </p:sp>
      <p:sp>
        <p:nvSpPr>
          <p:cNvPr id="740" name="Google Shape;740;p46"/>
          <p:cNvSpPr/>
          <p:nvPr/>
        </p:nvSpPr>
        <p:spPr>
          <a:xfrm>
            <a:off x="5410200" y="5791200"/>
            <a:ext cx="1295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741" name="Google Shape;741;p46"/>
          <p:cNvSpPr/>
          <p:nvPr/>
        </p:nvSpPr>
        <p:spPr>
          <a:xfrm>
            <a:off x="6705600" y="5791200"/>
            <a:ext cx="16764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742" name="Google Shape;742;p46"/>
          <p:cNvSpPr/>
          <p:nvPr/>
        </p:nvSpPr>
        <p:spPr>
          <a:xfrm>
            <a:off x="4648200" y="5791200"/>
            <a:ext cx="762000" cy="381000"/>
          </a:xfrm>
          <a:prstGeom prst="rect">
            <a:avLst/>
          </a:prstGeom>
          <a:solidFill>
            <a:srgbClr val="BABABA"/>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1000</a:t>
            </a:r>
            <a:endParaRPr sz="16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Phương pháp dò bậc 2 và băm kép </a:t>
            </a:r>
            <a:endParaRPr/>
          </a:p>
        </p:txBody>
      </p:sp>
      <p:sp>
        <p:nvSpPr>
          <p:cNvPr id="748" name="Google Shape;748;p4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749" name="Google Shape;749;p4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750" name="Google Shape;750;p4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b="1" i="1" lang="en-US">
                <a:solidFill>
                  <a:schemeClr val="accent1"/>
                </a:solidFill>
              </a:rPr>
              <a:t>Phương pháp dò bậc 2:</a:t>
            </a:r>
            <a:endParaRPr/>
          </a:p>
          <a:p>
            <a:pPr indent="-320040" lvl="0" marL="320040" rtl="0" algn="ctr">
              <a:spcBef>
                <a:spcPts val="700"/>
              </a:spcBef>
              <a:spcAft>
                <a:spcPts val="0"/>
              </a:spcAft>
              <a:buSzPts val="1680"/>
              <a:buNone/>
            </a:pPr>
            <a:r>
              <a:rPr lang="en-US"/>
              <a:t>H(k, i) = (h(k) + i</a:t>
            </a:r>
            <a:r>
              <a:rPr baseline="30000" lang="en-US"/>
              <a:t>2</a:t>
            </a:r>
            <a:r>
              <a:rPr lang="en-US"/>
              <a:t>) mod M</a:t>
            </a:r>
            <a:endParaRPr/>
          </a:p>
          <a:p>
            <a:pPr indent="-320040" lvl="0" marL="320040" rtl="0" algn="ctr">
              <a:spcBef>
                <a:spcPts val="700"/>
              </a:spcBef>
              <a:spcAft>
                <a:spcPts val="0"/>
              </a:spcAft>
              <a:buSzPts val="1680"/>
              <a:buNone/>
            </a:pPr>
            <a:r>
              <a:t/>
            </a:r>
            <a:endParaRPr/>
          </a:p>
          <a:p>
            <a:pPr indent="-320040" lvl="0" marL="320040" rtl="0" algn="l">
              <a:spcBef>
                <a:spcPts val="700"/>
              </a:spcBef>
              <a:spcAft>
                <a:spcPts val="0"/>
              </a:spcAft>
              <a:buSzPts val="1680"/>
              <a:buFont typeface="Noto Sans Symbols"/>
              <a:buChar char="◉"/>
            </a:pPr>
            <a:r>
              <a:rPr b="1" i="1" lang="en-US">
                <a:solidFill>
                  <a:schemeClr val="accent1"/>
                </a:solidFill>
              </a:rPr>
              <a:t>Phương pháp băm kép:</a:t>
            </a:r>
            <a:endParaRPr/>
          </a:p>
          <a:p>
            <a:pPr indent="-320040" lvl="0" marL="320040" rtl="0" algn="ctr">
              <a:spcBef>
                <a:spcPts val="700"/>
              </a:spcBef>
              <a:spcAft>
                <a:spcPts val="0"/>
              </a:spcAft>
              <a:buSzPts val="1680"/>
              <a:buNone/>
            </a:pPr>
            <a:r>
              <a:rPr lang="en-US"/>
              <a:t>H(k, i) = (h</a:t>
            </a:r>
            <a:r>
              <a:rPr baseline="-25000" lang="en-US"/>
              <a:t>1</a:t>
            </a:r>
            <a:r>
              <a:rPr lang="en-US"/>
              <a:t>(k) + i*h</a:t>
            </a:r>
            <a:r>
              <a:rPr baseline="-25000" lang="en-US"/>
              <a:t>2</a:t>
            </a:r>
            <a:r>
              <a:rPr lang="en-US"/>
              <a:t>(k)) mod 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4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240"/>
              <a:buFont typeface="Arial"/>
              <a:buNone/>
            </a:pPr>
            <a:r>
              <a:rPr lang="en-US" sz="3240"/>
              <a:t>Ưu thế của phương pháp địa chỉ mở so với phương pháp nối kết</a:t>
            </a:r>
            <a:endParaRPr sz="3240"/>
          </a:p>
        </p:txBody>
      </p:sp>
      <p:sp>
        <p:nvSpPr>
          <p:cNvPr id="756" name="Google Shape;756;p4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757" name="Google Shape;757;p4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758" name="Google Shape;758;p4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Đơn giản khi cài đặt.</a:t>
            </a:r>
            <a:endParaRPr/>
          </a:p>
          <a:p>
            <a:pPr indent="-320040" lvl="0" marL="320040" rtl="0" algn="l">
              <a:spcBef>
                <a:spcPts val="700"/>
              </a:spcBef>
              <a:spcAft>
                <a:spcPts val="0"/>
              </a:spcAft>
              <a:buSzPts val="1680"/>
              <a:buFont typeface="Noto Sans Symbols"/>
              <a:buChar char="◉"/>
            </a:pPr>
            <a:r>
              <a:rPr lang="en-US"/>
              <a:t>Sử dụng cấu trúc dữ liệu cơ bản.</a:t>
            </a:r>
            <a:endParaRPr/>
          </a:p>
          <a:p>
            <a:pPr indent="-320040" lvl="0" marL="320040" rtl="0" algn="l">
              <a:spcBef>
                <a:spcPts val="700"/>
              </a:spcBef>
              <a:spcAft>
                <a:spcPts val="0"/>
              </a:spcAft>
              <a:buSzPts val="1680"/>
              <a:buFont typeface="Noto Sans Symbols"/>
              <a:buChar char="◉"/>
            </a:pPr>
            <a:r>
              <a:rPr lang="en-US"/>
              <a:t>Phương pháp địa chỉ mở giải quyết được đụng độ nhưng lại có thể gây ra đụng độ mới.</a:t>
            </a:r>
            <a:endParaRPr/>
          </a:p>
          <a:p>
            <a:pPr indent="-320040" lvl="0" marL="320040" rtl="0" algn="l">
              <a:spcBef>
                <a:spcPts val="700"/>
              </a:spcBef>
              <a:spcAft>
                <a:spcPts val="0"/>
              </a:spcAft>
              <a:buSzPts val="1680"/>
              <a:buFont typeface="Noto Sans Symbols"/>
              <a:buChar char="◉"/>
            </a:pPr>
            <a:r>
              <a:rPr lang="en-US"/>
              <a:t>Phương pháp nối kết không bị ảnh hưởng về tốc độ khi mảng gần đầy.</a:t>
            </a:r>
            <a:endParaRPr/>
          </a:p>
          <a:p>
            <a:pPr indent="-320040" lvl="0" marL="320040" rtl="0" algn="l">
              <a:spcBef>
                <a:spcPts val="700"/>
              </a:spcBef>
              <a:spcAft>
                <a:spcPts val="0"/>
              </a:spcAft>
              <a:buSzPts val="1680"/>
              <a:buFont typeface="Noto Sans Symbols"/>
              <a:buChar char="◉"/>
            </a:pPr>
            <a:r>
              <a:rPr lang="en-US"/>
              <a:t>Ít tốn bộ nhớ khi mảng thưa (ít phần tử).</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4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Bài tập</a:t>
            </a:r>
            <a:endParaRPr/>
          </a:p>
        </p:txBody>
      </p:sp>
      <p:sp>
        <p:nvSpPr>
          <p:cNvPr id="765" name="Google Shape;765;p4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766" name="Google Shape;766;p4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767" name="Google Shape;767;p4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1680"/>
              <a:buFont typeface="Times New Roman"/>
              <a:buAutoNum type="arabicPeriod"/>
            </a:pPr>
            <a:r>
              <a:rPr lang="en-US"/>
              <a:t>Cho bảng băm có kích thước M = 11. Hàm băm: h(k) =  k mod M. Dùng phương pháp địa chỉ mở. Cho biết kết quả sau khi thêm vào bảng băm các khóa 10, 22, 31, 4, 15, 28, 17, 88, 59, với 3 phương pháp xử lý đụng độ:</a:t>
            </a:r>
            <a:endParaRPr/>
          </a:p>
          <a:p>
            <a:pPr indent="-514350" lvl="0" marL="514350" rtl="0" algn="l">
              <a:spcBef>
                <a:spcPts val="700"/>
              </a:spcBef>
              <a:spcAft>
                <a:spcPts val="0"/>
              </a:spcAft>
              <a:buSzPts val="1680"/>
              <a:buNone/>
            </a:pPr>
            <a:r>
              <a:rPr lang="en-US"/>
              <a:t>	a. Dò tuyến tính.</a:t>
            </a:r>
            <a:endParaRPr/>
          </a:p>
          <a:p>
            <a:pPr indent="-514350" lvl="0" marL="514350" rtl="0" algn="l">
              <a:spcBef>
                <a:spcPts val="700"/>
              </a:spcBef>
              <a:spcAft>
                <a:spcPts val="0"/>
              </a:spcAft>
              <a:buSzPts val="1680"/>
              <a:buNone/>
            </a:pPr>
            <a:r>
              <a:rPr lang="en-US"/>
              <a:t>	b. Dò bậc 2.</a:t>
            </a:r>
            <a:endParaRPr/>
          </a:p>
          <a:p>
            <a:pPr indent="-514350" lvl="0" marL="514350" rtl="0" algn="l">
              <a:spcBef>
                <a:spcPts val="700"/>
              </a:spcBef>
              <a:spcAft>
                <a:spcPts val="0"/>
              </a:spcAft>
              <a:buSzPts val="1680"/>
              <a:buNone/>
            </a:pPr>
            <a:r>
              <a:rPr lang="en-US"/>
              <a:t>	c. Băm kép h</a:t>
            </a:r>
            <a:r>
              <a:rPr baseline="-25000" lang="en-US"/>
              <a:t>2</a:t>
            </a:r>
            <a:r>
              <a:rPr lang="en-US"/>
              <a:t>(k) = (k mod 19)+1.</a:t>
            </a:r>
            <a:endParaRPr/>
          </a:p>
          <a:p>
            <a:pPr indent="-407669" lvl="0" marL="514350" rtl="0" algn="l">
              <a:spcBef>
                <a:spcPts val="700"/>
              </a:spcBef>
              <a:spcAft>
                <a:spcPts val="0"/>
              </a:spcAft>
              <a:buSzPts val="1680"/>
              <a:buFont typeface="Times New Roman"/>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Sequential Search</a:t>
            </a:r>
            <a:endParaRPr/>
          </a:p>
          <a:p>
            <a:pPr indent="0" lvl="0" marL="0" rtl="0" algn="l">
              <a:spcBef>
                <a:spcPts val="700"/>
              </a:spcBef>
              <a:spcAft>
                <a:spcPts val="0"/>
              </a:spcAft>
              <a:buSzPts val="1440"/>
              <a:buNone/>
            </a:pPr>
            <a:r>
              <a:rPr lang="en-US"/>
              <a:t>Linear Search</a:t>
            </a:r>
            <a:endParaRPr/>
          </a:p>
        </p:txBody>
      </p:sp>
      <p:sp>
        <p:nvSpPr>
          <p:cNvPr id="174" name="Google Shape;174;p5"/>
          <p:cNvSpPr txBox="1"/>
          <p:nvPr>
            <p:ph type="title"/>
          </p:nvPr>
        </p:nvSpPr>
        <p:spPr>
          <a:xfrm>
            <a:off x="1371600" y="1219200"/>
            <a:ext cx="7620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C7876"/>
              </a:buClr>
              <a:buSzPts val="4000"/>
              <a:buFont typeface="Verdana"/>
              <a:buNone/>
            </a:pPr>
            <a:r>
              <a:rPr lang="en-US"/>
              <a:t>Tìm kiếm tuần tự</a:t>
            </a:r>
            <a:endParaRPr/>
          </a:p>
        </p:txBody>
      </p:sp>
      <p:sp>
        <p:nvSpPr>
          <p:cNvPr id="175" name="Google Shape;175;p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176" name="Google Shape;176;p5"/>
          <p:cNvSpPr txBox="1"/>
          <p:nvPr>
            <p:ph idx="4294967295"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5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Bài tập</a:t>
            </a:r>
            <a:endParaRPr/>
          </a:p>
        </p:txBody>
      </p:sp>
      <p:sp>
        <p:nvSpPr>
          <p:cNvPr id="773" name="Google Shape;773;p5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774" name="Google Shape;774;p5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775" name="Google Shape;775;p5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None/>
            </a:pPr>
            <a:r>
              <a:rPr lang="en-US"/>
              <a:t>2. Cho từ điển Anh – Việt có 15.000 từ, hãy tổ chức cấu trúc dữ liệu bảng băm và cho biết hàm băm thích hợp giúp cho việc tra từ hiệu quả nhất.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51"/>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p>
        </p:txBody>
      </p:sp>
      <p:sp>
        <p:nvSpPr>
          <p:cNvPr id="781" name="Google Shape;781;p51"/>
          <p:cNvSpPr txBox="1"/>
          <p:nvPr>
            <p:ph type="title"/>
          </p:nvPr>
        </p:nvSpPr>
        <p:spPr>
          <a:xfrm>
            <a:off x="1371600" y="1219200"/>
            <a:ext cx="7620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C7876"/>
              </a:buClr>
              <a:buSzPts val="4000"/>
              <a:buFont typeface="Verdana"/>
              <a:buNone/>
            </a:pPr>
            <a:r>
              <a:rPr lang="en-US"/>
              <a:t>Hỏi và Đáp</a:t>
            </a:r>
            <a:endParaRPr/>
          </a:p>
        </p:txBody>
      </p:sp>
      <p:sp>
        <p:nvSpPr>
          <p:cNvPr id="782" name="Google Shape;782;p51"/>
          <p:cNvSpPr txBox="1"/>
          <p:nvPr>
            <p:ph idx="4294967295" type="sldNum"/>
          </p:nvPr>
        </p:nvSpPr>
        <p:spPr>
          <a:xfrm>
            <a:off x="0" y="1752600"/>
            <a:ext cx="1295400" cy="70167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783" name="Google Shape;783;p5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Thuật toán tìm kiếm tuần tự</a:t>
            </a:r>
            <a:endParaRPr/>
          </a:p>
        </p:txBody>
      </p:sp>
      <p:sp>
        <p:nvSpPr>
          <p:cNvPr id="183" name="Google Shape;183;p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184" name="Google Shape;184;p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185" name="Google Shape;185;p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lnSpc>
                <a:spcPct val="90000"/>
              </a:lnSpc>
              <a:spcBef>
                <a:spcPts val="0"/>
              </a:spcBef>
              <a:spcAft>
                <a:spcPts val="0"/>
              </a:spcAft>
              <a:buSzPts val="1680"/>
              <a:buChar char="◉"/>
            </a:pPr>
            <a:r>
              <a:rPr lang="en-US"/>
              <a:t>Input:</a:t>
            </a:r>
            <a:endParaRPr/>
          </a:p>
          <a:p>
            <a:pPr indent="-274320" lvl="1" marL="640080" rtl="0" algn="l">
              <a:lnSpc>
                <a:spcPct val="90000"/>
              </a:lnSpc>
              <a:spcBef>
                <a:spcPts val="550"/>
              </a:spcBef>
              <a:spcAft>
                <a:spcPts val="0"/>
              </a:spcAft>
              <a:buSzPts val="1820"/>
              <a:buChar char="🞑"/>
            </a:pPr>
            <a:r>
              <a:rPr lang="en-US"/>
              <a:t>Dãy A, </a:t>
            </a:r>
            <a:r>
              <a:rPr i="1" lang="en-US"/>
              <a:t>n</a:t>
            </a:r>
            <a:r>
              <a:rPr lang="en-US"/>
              <a:t> phần tử</a:t>
            </a:r>
            <a:endParaRPr/>
          </a:p>
          <a:p>
            <a:pPr indent="-274320" lvl="1" marL="640080" rtl="0" algn="l">
              <a:lnSpc>
                <a:spcPct val="90000"/>
              </a:lnSpc>
              <a:spcBef>
                <a:spcPts val="550"/>
              </a:spcBef>
              <a:spcAft>
                <a:spcPts val="0"/>
              </a:spcAft>
              <a:buSzPts val="1820"/>
              <a:buChar char="🞑"/>
            </a:pPr>
            <a:r>
              <a:rPr lang="en-US"/>
              <a:t>Giá trị </a:t>
            </a:r>
            <a:r>
              <a:rPr i="1" lang="en-US"/>
              <a:t>x</a:t>
            </a:r>
            <a:r>
              <a:rPr lang="en-US"/>
              <a:t> cần tìm</a:t>
            </a:r>
            <a:endParaRPr/>
          </a:p>
          <a:p>
            <a:pPr indent="-320040" lvl="0" marL="320040" rtl="0" algn="l">
              <a:lnSpc>
                <a:spcPct val="90000"/>
              </a:lnSpc>
              <a:spcBef>
                <a:spcPts val="700"/>
              </a:spcBef>
              <a:spcAft>
                <a:spcPts val="0"/>
              </a:spcAft>
              <a:buSzPts val="1680"/>
              <a:buChar char="◉"/>
            </a:pPr>
            <a:r>
              <a:rPr lang="en-US"/>
              <a:t>Output:</a:t>
            </a:r>
            <a:endParaRPr/>
          </a:p>
          <a:p>
            <a:pPr indent="-274320" lvl="1" marL="640080" rtl="0" algn="l">
              <a:lnSpc>
                <a:spcPct val="90000"/>
              </a:lnSpc>
              <a:spcBef>
                <a:spcPts val="550"/>
              </a:spcBef>
              <a:spcAft>
                <a:spcPts val="0"/>
              </a:spcAft>
              <a:buSzPts val="1820"/>
              <a:buChar char="🞑"/>
            </a:pPr>
            <a:r>
              <a:rPr lang="en-US"/>
              <a:t>Nếu </a:t>
            </a:r>
            <a:r>
              <a:rPr i="1" lang="en-US"/>
              <a:t>x</a:t>
            </a:r>
            <a:r>
              <a:rPr lang="en-US"/>
              <a:t> xuất hiện trong A: trả về vị trí xuất hiện đầu tiên của </a:t>
            </a:r>
            <a:r>
              <a:rPr i="1" lang="en-US"/>
              <a:t>x</a:t>
            </a:r>
            <a:endParaRPr/>
          </a:p>
          <a:p>
            <a:pPr indent="-274320" lvl="1" marL="640080" rtl="0" algn="l">
              <a:lnSpc>
                <a:spcPct val="90000"/>
              </a:lnSpc>
              <a:spcBef>
                <a:spcPts val="550"/>
              </a:spcBef>
              <a:spcAft>
                <a:spcPts val="0"/>
              </a:spcAft>
              <a:buSzPts val="1820"/>
              <a:buChar char="🞑"/>
            </a:pPr>
            <a:r>
              <a:rPr lang="en-US"/>
              <a:t>Nếu không: trả về n hoặc -1</a:t>
            </a:r>
            <a:endParaRPr/>
          </a:p>
          <a:p>
            <a:pPr indent="-320040" lvl="0" marL="320040" rtl="0" algn="l">
              <a:lnSpc>
                <a:spcPct val="90000"/>
              </a:lnSpc>
              <a:spcBef>
                <a:spcPts val="700"/>
              </a:spcBef>
              <a:spcAft>
                <a:spcPts val="0"/>
              </a:spcAft>
              <a:buSzPts val="1680"/>
              <a:buChar char="◉"/>
            </a:pPr>
            <a:r>
              <a:rPr lang="en-US"/>
              <a:t>Thuật toán:</a:t>
            </a:r>
            <a:endParaRPr/>
          </a:p>
          <a:p>
            <a:pPr indent="-274320" lvl="1" marL="640080" rtl="0" algn="l">
              <a:lnSpc>
                <a:spcPct val="90000"/>
              </a:lnSpc>
              <a:spcBef>
                <a:spcPts val="550"/>
              </a:spcBef>
              <a:spcAft>
                <a:spcPts val="0"/>
              </a:spcAft>
              <a:buSzPts val="1820"/>
              <a:buChar char="🞑"/>
            </a:pPr>
            <a:r>
              <a:rPr lang="en-US"/>
              <a:t>Vét cạn (exhaustive)</a:t>
            </a:r>
            <a:endParaRPr/>
          </a:p>
          <a:p>
            <a:pPr indent="-274320" lvl="1" marL="640080" rtl="0" algn="l">
              <a:lnSpc>
                <a:spcPct val="90000"/>
              </a:lnSpc>
              <a:spcBef>
                <a:spcPts val="550"/>
              </a:spcBef>
              <a:spcAft>
                <a:spcPts val="0"/>
              </a:spcAft>
              <a:buSzPts val="1820"/>
              <a:buChar char="🞑"/>
            </a:pPr>
            <a:r>
              <a:rPr lang="en-US"/>
              <a:t>Dùng lính canh (sentinel)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Tìm kiếm tuần tự - Vét cạn</a:t>
            </a:r>
            <a:endParaRPr/>
          </a:p>
        </p:txBody>
      </p:sp>
      <p:sp>
        <p:nvSpPr>
          <p:cNvPr id="191" name="Google Shape;191;p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192" name="Google Shape;192;p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Thuật toán: </a:t>
            </a:r>
            <a:endParaRPr/>
          </a:p>
          <a:p>
            <a:pPr indent="-274320" lvl="1" marL="640080" rtl="0" algn="l">
              <a:spcBef>
                <a:spcPts val="550"/>
              </a:spcBef>
              <a:spcAft>
                <a:spcPts val="0"/>
              </a:spcAft>
              <a:buSzPts val="1820"/>
              <a:buChar char="🞑"/>
            </a:pPr>
            <a:r>
              <a:rPr lang="en-US"/>
              <a:t>Lần lượt so sánh x với các phần tử của mảng A cho đến khi gặp được phần tử cần tìm, hoặc hết mảng.</a:t>
            </a:r>
            <a:endParaRPr/>
          </a:p>
          <a:p>
            <a:pPr indent="-274320" lvl="1" marL="640080" rtl="0" algn="l">
              <a:spcBef>
                <a:spcPts val="550"/>
              </a:spcBef>
              <a:spcAft>
                <a:spcPts val="0"/>
              </a:spcAft>
              <a:buSzPts val="1820"/>
              <a:buChar char="🞑"/>
            </a:pPr>
            <a:r>
              <a:rPr lang="en-US"/>
              <a:t>Ví dụ: A = {1, 25, 6, 5, 2, 37, 40}, x = 6</a:t>
            </a:r>
            <a:endParaRPr/>
          </a:p>
          <a:p>
            <a:pPr indent="-213360" lvl="0" marL="320040" rtl="0" algn="l">
              <a:spcBef>
                <a:spcPts val="700"/>
              </a:spcBef>
              <a:spcAft>
                <a:spcPts val="0"/>
              </a:spcAft>
              <a:buSzPts val="1680"/>
              <a:buFont typeface="Noto Sans Symbols"/>
              <a:buNone/>
            </a:pPr>
            <a:r>
              <a:t/>
            </a:r>
            <a:endParaRPr/>
          </a:p>
        </p:txBody>
      </p:sp>
      <p:graphicFrame>
        <p:nvGraphicFramePr>
          <p:cNvPr id="193" name="Google Shape;193;p7"/>
          <p:cNvGraphicFramePr/>
          <p:nvPr/>
        </p:nvGraphicFramePr>
        <p:xfrm>
          <a:off x="2231573" y="4038600"/>
          <a:ext cx="3000000" cy="3000000"/>
        </p:xfrm>
        <a:graphic>
          <a:graphicData uri="http://schemas.openxmlformats.org/drawingml/2006/table">
            <a:tbl>
              <a:tblPr bandRow="1" firstRow="1">
                <a:noFill/>
                <a:tableStyleId>{90036716-2F9B-4763-9A60-479B235E78C7}</a:tableStyleId>
              </a:tblPr>
              <a:tblGrid>
                <a:gridCol w="628250"/>
                <a:gridCol w="628250"/>
                <a:gridCol w="628250"/>
                <a:gridCol w="628250"/>
                <a:gridCol w="628250"/>
                <a:gridCol w="628250"/>
                <a:gridCol w="628250"/>
              </a:tblGrid>
              <a:tr h="370850">
                <a:tc>
                  <a:txBody>
                    <a:bodyPr/>
                    <a:lstStyle/>
                    <a:p>
                      <a:pPr indent="0" lvl="0" marL="0" marR="0" rtl="0" algn="l">
                        <a:spcBef>
                          <a:spcPts val="0"/>
                        </a:spcBef>
                        <a:spcAft>
                          <a:spcPts val="0"/>
                        </a:spcAft>
                        <a:buNone/>
                      </a:pPr>
                      <a:r>
                        <a:rPr lang="en-US" sz="1800" u="none" cap="none" strike="noStrike">
                          <a:solidFill>
                            <a:schemeClr val="dk1"/>
                          </a:solidFill>
                          <a:latin typeface="Courier"/>
                          <a:ea typeface="Courier"/>
                          <a:cs typeface="Courier"/>
                          <a:sym typeface="Courier"/>
                        </a:rPr>
                        <a:t>1</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9C3"/>
                    </a:solidFill>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25</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6</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5</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2</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37</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40</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94" name="Google Shape;194;p7"/>
          <p:cNvSpPr/>
          <p:nvPr/>
        </p:nvSpPr>
        <p:spPr>
          <a:xfrm>
            <a:off x="2438400" y="3733800"/>
            <a:ext cx="152400" cy="228600"/>
          </a:xfrm>
          <a:prstGeom prst="downArrow">
            <a:avLst>
              <a:gd fmla="val 50000" name="adj1"/>
              <a:gd fmla="val 50000" name="adj2"/>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5" name="Google Shape;195;p7"/>
          <p:cNvSpPr txBox="1"/>
          <p:nvPr/>
        </p:nvSpPr>
        <p:spPr>
          <a:xfrm>
            <a:off x="2743200" y="4507468"/>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ourier"/>
                <a:ea typeface="Courier"/>
                <a:cs typeface="Courier"/>
                <a:sym typeface="Courier"/>
              </a:rPr>
              <a:t>x = 6</a:t>
            </a:r>
            <a:endParaRPr sz="1800">
              <a:solidFill>
                <a:schemeClr val="dk1"/>
              </a:solidFill>
              <a:latin typeface="Courier"/>
              <a:ea typeface="Courier"/>
              <a:cs typeface="Courier"/>
              <a:sym typeface="Courier"/>
            </a:endParaRPr>
          </a:p>
        </p:txBody>
      </p:sp>
      <p:sp>
        <p:nvSpPr>
          <p:cNvPr id="196" name="Google Shape;196;p7"/>
          <p:cNvSpPr/>
          <p:nvPr/>
        </p:nvSpPr>
        <p:spPr>
          <a:xfrm>
            <a:off x="3124200" y="4800600"/>
            <a:ext cx="152400" cy="228600"/>
          </a:xfrm>
          <a:prstGeom prst="downArrow">
            <a:avLst>
              <a:gd fmla="val 50000" name="adj1"/>
              <a:gd fmla="val 50000" name="adj2"/>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97" name="Google Shape;197;p7"/>
          <p:cNvSpPr txBox="1"/>
          <p:nvPr/>
        </p:nvSpPr>
        <p:spPr>
          <a:xfrm>
            <a:off x="3482787" y="5486400"/>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x = 6</a:t>
            </a:r>
            <a:endParaRPr sz="1800">
              <a:solidFill>
                <a:schemeClr val="dk1"/>
              </a:solidFill>
              <a:latin typeface="Courier"/>
              <a:ea typeface="Courier"/>
              <a:cs typeface="Courier"/>
              <a:sym typeface="Courier"/>
            </a:endParaRPr>
          </a:p>
        </p:txBody>
      </p:sp>
      <p:sp>
        <p:nvSpPr>
          <p:cNvPr id="198" name="Google Shape;198;p7"/>
          <p:cNvSpPr/>
          <p:nvPr/>
        </p:nvSpPr>
        <p:spPr>
          <a:xfrm>
            <a:off x="3787587" y="5791200"/>
            <a:ext cx="152400" cy="228600"/>
          </a:xfrm>
          <a:prstGeom prst="downArrow">
            <a:avLst>
              <a:gd fmla="val 50000" name="adj1"/>
              <a:gd fmla="val 50000" name="adj2"/>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99" name="Google Shape;199;p7"/>
          <p:cNvSpPr txBox="1"/>
          <p:nvPr/>
        </p:nvSpPr>
        <p:spPr>
          <a:xfrm>
            <a:off x="7552768" y="6076890"/>
            <a:ext cx="9906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Times New Roman"/>
                <a:ea typeface="Times New Roman"/>
                <a:cs typeface="Times New Roman"/>
                <a:sym typeface="Times New Roman"/>
              </a:rPr>
              <a:t>Dừng</a:t>
            </a:r>
            <a:endParaRPr b="1" sz="2000">
              <a:solidFill>
                <a:srgbClr val="FF0000"/>
              </a:solidFill>
              <a:latin typeface="Times New Roman"/>
              <a:ea typeface="Times New Roman"/>
              <a:cs typeface="Times New Roman"/>
              <a:sym typeface="Times New Roman"/>
            </a:endParaRPr>
          </a:p>
        </p:txBody>
      </p:sp>
      <p:graphicFrame>
        <p:nvGraphicFramePr>
          <p:cNvPr id="200" name="Google Shape;200;p7"/>
          <p:cNvGraphicFramePr/>
          <p:nvPr/>
        </p:nvGraphicFramePr>
        <p:xfrm>
          <a:off x="2231573" y="5105400"/>
          <a:ext cx="3000000" cy="3000000"/>
        </p:xfrm>
        <a:graphic>
          <a:graphicData uri="http://schemas.openxmlformats.org/drawingml/2006/table">
            <a:tbl>
              <a:tblPr bandRow="1" firstRow="1">
                <a:noFill/>
                <a:tableStyleId>{90036716-2F9B-4763-9A60-479B235E78C7}</a:tableStyleId>
              </a:tblPr>
              <a:tblGrid>
                <a:gridCol w="628250"/>
                <a:gridCol w="628250"/>
                <a:gridCol w="628250"/>
                <a:gridCol w="628250"/>
                <a:gridCol w="628250"/>
                <a:gridCol w="628250"/>
                <a:gridCol w="628250"/>
              </a:tblGrid>
              <a:tr h="370850">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1</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25</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9C3"/>
                    </a:solidFill>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6</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5</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2</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37</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40</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01" name="Google Shape;201;p7"/>
          <p:cNvGraphicFramePr/>
          <p:nvPr/>
        </p:nvGraphicFramePr>
        <p:xfrm>
          <a:off x="2286000" y="6096000"/>
          <a:ext cx="3000000" cy="3000000"/>
        </p:xfrm>
        <a:graphic>
          <a:graphicData uri="http://schemas.openxmlformats.org/drawingml/2006/table">
            <a:tbl>
              <a:tblPr bandRow="1" firstRow="1">
                <a:noFill/>
                <a:tableStyleId>{90036716-2F9B-4763-9A60-479B235E78C7}</a:tableStyleId>
              </a:tblPr>
              <a:tblGrid>
                <a:gridCol w="628250"/>
                <a:gridCol w="628250"/>
                <a:gridCol w="628250"/>
                <a:gridCol w="628250"/>
                <a:gridCol w="628250"/>
                <a:gridCol w="628250"/>
                <a:gridCol w="628250"/>
              </a:tblGrid>
              <a:tr h="370850">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1</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25</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6</a:t>
                      </a:r>
                      <a:endParaRPr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9C3"/>
                    </a:solidFill>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5</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2</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37</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ourier"/>
                          <a:ea typeface="Courier"/>
                          <a:cs typeface="Courier"/>
                          <a:sym typeface="Courier"/>
                        </a:rPr>
                        <a:t>40</a:t>
                      </a:r>
                      <a:endParaRPr b="1" sz="1800">
                        <a:solidFill>
                          <a:schemeClr val="dk1"/>
                        </a:solidFill>
                        <a:latin typeface="Courier"/>
                        <a:ea typeface="Courier"/>
                        <a:cs typeface="Courier"/>
                        <a:sym typeface="Courie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02" name="Google Shape;202;p7"/>
          <p:cNvSpPr/>
          <p:nvPr/>
        </p:nvSpPr>
        <p:spPr>
          <a:xfrm>
            <a:off x="6858000" y="6172200"/>
            <a:ext cx="609600" cy="228600"/>
          </a:xfrm>
          <a:prstGeom prst="rightArrow">
            <a:avLst>
              <a:gd fmla="val 50000" name="adj1"/>
              <a:gd fmla="val 50000" name="adj2"/>
            </a:avLst>
          </a:prstGeom>
          <a:solidFill>
            <a:schemeClr val="accent1"/>
          </a:solidFill>
          <a:ln cap="flat" cmpd="sng" w="1905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03" name="Google Shape;203;p7"/>
          <p:cNvSpPr txBox="1"/>
          <p:nvPr/>
        </p:nvSpPr>
        <p:spPr>
          <a:xfrm>
            <a:off x="2099431" y="3446490"/>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a:ea typeface="Courier"/>
                <a:cs typeface="Courier"/>
                <a:sym typeface="Courier"/>
              </a:rPr>
              <a:t>x = 6</a:t>
            </a:r>
            <a:endParaRPr sz="1800">
              <a:solidFill>
                <a:schemeClr val="dk1"/>
              </a:solidFill>
              <a:latin typeface="Courier"/>
              <a:ea typeface="Courier"/>
              <a:cs typeface="Courier"/>
              <a:sym typeface="Couri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Tìm kiếm tuần tự - Vét cạn</a:t>
            </a:r>
            <a:endParaRPr/>
          </a:p>
        </p:txBody>
      </p:sp>
      <p:sp>
        <p:nvSpPr>
          <p:cNvPr id="210" name="Google Shape;210;p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211" name="Google Shape;211;p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212" name="Google Shape;212;p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lnSpc>
                <a:spcPct val="90000"/>
              </a:lnSpc>
              <a:spcBef>
                <a:spcPts val="0"/>
              </a:spcBef>
              <a:spcAft>
                <a:spcPts val="0"/>
              </a:spcAft>
              <a:buSzPts val="1554"/>
              <a:buNone/>
            </a:pPr>
            <a:r>
              <a:rPr lang="en-US" sz="2590">
                <a:solidFill>
                  <a:schemeClr val="dk1"/>
                </a:solidFill>
              </a:rPr>
              <a:t>Thuật toán: </a:t>
            </a:r>
            <a:r>
              <a:rPr b="1" lang="en-US" sz="2590">
                <a:solidFill>
                  <a:schemeClr val="dk1"/>
                </a:solidFill>
              </a:rPr>
              <a:t>LinearExhaustive</a:t>
            </a:r>
            <a:endParaRPr sz="2590">
              <a:solidFill>
                <a:schemeClr val="dk1"/>
              </a:solidFill>
            </a:endParaRPr>
          </a:p>
          <a:p>
            <a:pPr indent="-320040" lvl="0" marL="320040" rtl="0" algn="l">
              <a:lnSpc>
                <a:spcPct val="90000"/>
              </a:lnSpc>
              <a:spcBef>
                <a:spcPts val="700"/>
              </a:spcBef>
              <a:spcAft>
                <a:spcPts val="0"/>
              </a:spcAft>
              <a:buSzPts val="1554"/>
              <a:buFont typeface="Arial"/>
              <a:buChar char="•"/>
            </a:pPr>
            <a:r>
              <a:rPr lang="en-US" sz="2590">
                <a:solidFill>
                  <a:srgbClr val="FF0000"/>
                </a:solidFill>
              </a:rPr>
              <a:t>Bước 1.</a:t>
            </a:r>
            <a:r>
              <a:rPr lang="en-US" sz="2590"/>
              <a:t> Khởi tạo biến chỉ số: </a:t>
            </a:r>
            <a:r>
              <a:rPr i="1" lang="en-US" sz="2590">
                <a:solidFill>
                  <a:srgbClr val="C00000"/>
                </a:solidFill>
              </a:rPr>
              <a:t>i = 0</a:t>
            </a:r>
            <a:endParaRPr/>
          </a:p>
          <a:p>
            <a:pPr indent="-320040" lvl="0" marL="320040" rtl="0" algn="l">
              <a:lnSpc>
                <a:spcPct val="90000"/>
              </a:lnSpc>
              <a:spcBef>
                <a:spcPts val="700"/>
              </a:spcBef>
              <a:spcAft>
                <a:spcPts val="0"/>
              </a:spcAft>
              <a:buSzPts val="1554"/>
              <a:buFont typeface="Arial"/>
              <a:buChar char="•"/>
            </a:pPr>
            <a:r>
              <a:rPr lang="en-US" sz="2590">
                <a:solidFill>
                  <a:srgbClr val="FF0000"/>
                </a:solidFill>
              </a:rPr>
              <a:t>Bước 2.</a:t>
            </a:r>
            <a:r>
              <a:rPr lang="en-US" sz="2590"/>
              <a:t> Kiểm tra xem có thực hiện hết mảng hay chưa: </a:t>
            </a:r>
            <a:r>
              <a:rPr i="1" lang="en-US" sz="2590">
                <a:solidFill>
                  <a:srgbClr val="C00000"/>
                </a:solidFill>
              </a:rPr>
              <a:t>So sánh i và n</a:t>
            </a:r>
            <a:endParaRPr/>
          </a:p>
          <a:p>
            <a:pPr indent="-274320" lvl="1" marL="640080" rtl="0" algn="l">
              <a:lnSpc>
                <a:spcPct val="90000"/>
              </a:lnSpc>
              <a:spcBef>
                <a:spcPts val="550"/>
              </a:spcBef>
              <a:spcAft>
                <a:spcPts val="0"/>
              </a:spcAft>
              <a:buSzPts val="1683"/>
              <a:buFont typeface="Arial"/>
              <a:buChar char="•"/>
            </a:pPr>
            <a:r>
              <a:rPr lang="en-US" sz="2405">
                <a:latin typeface="Arial"/>
                <a:ea typeface="Arial"/>
                <a:cs typeface="Arial"/>
                <a:sym typeface="Arial"/>
              </a:rPr>
              <a:t>Nếu chưa hết mảng (i &lt; n), sang bước 3.</a:t>
            </a:r>
            <a:endParaRPr/>
          </a:p>
          <a:p>
            <a:pPr indent="-274320" lvl="1" marL="640080" rtl="0" algn="l">
              <a:lnSpc>
                <a:spcPct val="90000"/>
              </a:lnSpc>
              <a:spcBef>
                <a:spcPts val="550"/>
              </a:spcBef>
              <a:spcAft>
                <a:spcPts val="0"/>
              </a:spcAft>
              <a:buSzPts val="1683"/>
              <a:buFont typeface="Arial"/>
              <a:buChar char="•"/>
            </a:pPr>
            <a:r>
              <a:rPr lang="en-US" sz="2405">
                <a:latin typeface="Arial"/>
                <a:ea typeface="Arial"/>
                <a:cs typeface="Arial"/>
                <a:sym typeface="Arial"/>
              </a:rPr>
              <a:t>Nếu đã hết mảng (i &gt;= n), thông báo không tìm thấy giá trị x cần tìm.</a:t>
            </a:r>
            <a:endParaRPr/>
          </a:p>
          <a:p>
            <a:pPr indent="-320040" lvl="0" marL="320040" rtl="0" algn="l">
              <a:lnSpc>
                <a:spcPct val="90000"/>
              </a:lnSpc>
              <a:spcBef>
                <a:spcPts val="700"/>
              </a:spcBef>
              <a:spcAft>
                <a:spcPts val="0"/>
              </a:spcAft>
              <a:buSzPts val="1554"/>
              <a:buFont typeface="Arial"/>
              <a:buChar char="•"/>
            </a:pPr>
            <a:r>
              <a:rPr lang="en-US" sz="2590">
                <a:solidFill>
                  <a:srgbClr val="FF0000"/>
                </a:solidFill>
              </a:rPr>
              <a:t>Bước 3.</a:t>
            </a:r>
            <a:r>
              <a:rPr lang="en-US" sz="2590"/>
              <a:t> </a:t>
            </a:r>
            <a:r>
              <a:rPr i="1" lang="en-US" sz="2590">
                <a:solidFill>
                  <a:srgbClr val="C00000"/>
                </a:solidFill>
              </a:rPr>
              <a:t>So sánh giá trị a[i] với giá trị x</a:t>
            </a:r>
            <a:r>
              <a:rPr lang="en-US" sz="2590"/>
              <a:t> cần tìm</a:t>
            </a:r>
            <a:endParaRPr/>
          </a:p>
          <a:p>
            <a:pPr indent="-274320" lvl="1" marL="640080" rtl="0" algn="l">
              <a:lnSpc>
                <a:spcPct val="90000"/>
              </a:lnSpc>
              <a:spcBef>
                <a:spcPts val="550"/>
              </a:spcBef>
              <a:spcAft>
                <a:spcPts val="0"/>
              </a:spcAft>
              <a:buSzPts val="1683"/>
              <a:buFont typeface="Arial"/>
              <a:buChar char="•"/>
            </a:pPr>
            <a:r>
              <a:rPr lang="en-US" sz="2405">
                <a:latin typeface="Arial"/>
                <a:ea typeface="Arial"/>
                <a:cs typeface="Arial"/>
                <a:sym typeface="Arial"/>
              </a:rPr>
              <a:t>Nếu a[i] bằng x: Kết thúc chương trình và thông báo đã tìm thấy x.</a:t>
            </a:r>
            <a:endParaRPr/>
          </a:p>
          <a:p>
            <a:pPr indent="-274320" lvl="1" marL="640080" rtl="0" algn="l">
              <a:lnSpc>
                <a:spcPct val="90000"/>
              </a:lnSpc>
              <a:spcBef>
                <a:spcPts val="550"/>
              </a:spcBef>
              <a:spcAft>
                <a:spcPts val="0"/>
              </a:spcAft>
              <a:buSzPts val="1683"/>
              <a:buFont typeface="Arial"/>
              <a:buChar char="•"/>
            </a:pPr>
            <a:r>
              <a:rPr lang="en-US" sz="2405">
                <a:latin typeface="Arial"/>
                <a:ea typeface="Arial"/>
                <a:cs typeface="Arial"/>
                <a:sym typeface="Arial"/>
              </a:rPr>
              <a:t>Nếu a[i] khác x, </a:t>
            </a:r>
            <a:r>
              <a:rPr i="1" lang="en-US" sz="2405">
                <a:solidFill>
                  <a:srgbClr val="C00000"/>
                </a:solidFill>
                <a:latin typeface="Arial"/>
                <a:ea typeface="Arial"/>
                <a:cs typeface="Arial"/>
                <a:sym typeface="Arial"/>
              </a:rPr>
              <a:t>tăng i thêm 1</a:t>
            </a:r>
            <a:r>
              <a:rPr lang="en-US" sz="2405">
                <a:latin typeface="Arial"/>
                <a:ea typeface="Arial"/>
                <a:cs typeface="Arial"/>
                <a:sym typeface="Arial"/>
              </a:rPr>
              <a:t> và quay lại bước 2.</a:t>
            </a:r>
            <a:endParaRPr sz="2405">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BDD1F9"/>
              </a:buClr>
              <a:buSzPts val="3600"/>
              <a:buFont typeface="Arial"/>
              <a:buNone/>
            </a:pPr>
            <a:r>
              <a:rPr lang="en-US"/>
              <a:t>Tìm kiếm tuần tự - Vét cạn</a:t>
            </a:r>
            <a:endParaRPr/>
          </a:p>
        </p:txBody>
      </p:sp>
      <p:sp>
        <p:nvSpPr>
          <p:cNvPr id="218" name="Google Shape;218;p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Cấu trúc dữ liệu và giải thuật – HCMUS 2011</a:t>
            </a:r>
            <a:endParaRPr/>
          </a:p>
        </p:txBody>
      </p:sp>
      <p:sp>
        <p:nvSpPr>
          <p:cNvPr id="219" name="Google Shape;219;p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None/>
            </a:pPr>
            <a:fld id="{00000000-1234-1234-1234-123412341234}" type="slidenum">
              <a:rPr lang="en-US" sz="1190"/>
              <a:t>‹#›</a:t>
            </a:fld>
            <a:endParaRPr sz="1190"/>
          </a:p>
        </p:txBody>
      </p:sp>
      <p:sp>
        <p:nvSpPr>
          <p:cNvPr id="220" name="Google Shape;220;p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680"/>
              <a:buFont typeface="Noto Sans Symbols"/>
              <a:buChar char="◉"/>
            </a:pPr>
            <a:r>
              <a:rPr lang="en-US"/>
              <a:t>Nhận xét: Phép so sánh là phép toán sơ cấp được dùng trong thuật toán. Suy ra, số lượng các phép so sánh sẽ là thước đo độ phức tạp của thuật toán.</a:t>
            </a:r>
            <a:endParaRPr/>
          </a:p>
          <a:p>
            <a:pPr indent="-213360" lvl="0" marL="320040" rtl="0" algn="l">
              <a:spcBef>
                <a:spcPts val="700"/>
              </a:spcBef>
              <a:spcAft>
                <a:spcPts val="0"/>
              </a:spcAft>
              <a:buSzPts val="1680"/>
              <a:buFont typeface="Noto Sans Symbols"/>
              <a:buNone/>
            </a:pPr>
            <a:r>
              <a:t/>
            </a:r>
            <a:endParaRPr/>
          </a:p>
          <a:p>
            <a:pPr indent="-320040" lvl="0" marL="320040" rtl="0" algn="l">
              <a:spcBef>
                <a:spcPts val="700"/>
              </a:spcBef>
              <a:spcAft>
                <a:spcPts val="0"/>
              </a:spcAft>
              <a:buSzPts val="1680"/>
              <a:buFont typeface="Noto Sans Symbols"/>
              <a:buChar char="◉"/>
            </a:pPr>
            <a:r>
              <a:rPr lang="en-US"/>
              <a:t>Mỗi vòng lặp có 2 điều kiện cần kiểm tra:</a:t>
            </a:r>
            <a:endParaRPr/>
          </a:p>
          <a:p>
            <a:pPr indent="-274320" lvl="1" marL="640080" rtl="0" algn="l">
              <a:spcBef>
                <a:spcPts val="550"/>
              </a:spcBef>
              <a:spcAft>
                <a:spcPts val="0"/>
              </a:spcAft>
              <a:buSzPts val="1820"/>
              <a:buChar char="🞑"/>
            </a:pPr>
            <a:r>
              <a:rPr lang="en-US"/>
              <a:t>Kiểm tra cuối mảng (bước 2)</a:t>
            </a:r>
            <a:endParaRPr/>
          </a:p>
          <a:p>
            <a:pPr indent="-274320" lvl="1" marL="640080" rtl="0" algn="l">
              <a:spcBef>
                <a:spcPts val="550"/>
              </a:spcBef>
              <a:spcAft>
                <a:spcPts val="0"/>
              </a:spcAft>
              <a:buSzPts val="1820"/>
              <a:buChar char="🞑"/>
            </a:pPr>
            <a:r>
              <a:rPr lang="en-US"/>
              <a:t>Kiểm tra phần tử hiện tại có bằng </a:t>
            </a:r>
            <a:r>
              <a:rPr i="1" lang="en-US"/>
              <a:t>x</a:t>
            </a:r>
            <a:r>
              <a:rPr lang="en-US"/>
              <a:t>? (bước 3)</a:t>
            </a:r>
            <a:endParaRPr/>
          </a:p>
          <a:p>
            <a:pPr indent="-213360" lvl="0" marL="320040" rtl="0" algn="l">
              <a:spcBef>
                <a:spcPts val="700"/>
              </a:spcBef>
              <a:spcAft>
                <a:spcPts val="0"/>
              </a:spcAft>
              <a:buSzPts val="1680"/>
              <a:buFont typeface="Noto Sans Symbols"/>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TDL-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TDL-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2010-05-03T13:27:54Z</dcterms:created>
  <dc:creator>Van Chi Nam</dc:creator>
</cp:coreProperties>
</file>