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diagrams/layout1.xml" ContentType="application/vnd.openxmlformats-officedocument.drawingml.diagram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 id="2147483664" r:id="rId2"/>
    <p:sldMasterId id="2147483676" r:id="rId3"/>
    <p:sldMasterId id="2147483688" r:id="rId4"/>
  </p:sldMasterIdLst>
  <p:notesMasterIdLst>
    <p:notesMasterId r:id="rId50"/>
  </p:notesMasterIdLst>
  <p:sldIdLst>
    <p:sldId id="256" r:id="rId5"/>
    <p:sldId id="257" r:id="rId6"/>
    <p:sldId id="265" r:id="rId7"/>
    <p:sldId id="258" r:id="rId8"/>
    <p:sldId id="261" r:id="rId9"/>
    <p:sldId id="262" r:id="rId10"/>
    <p:sldId id="296" r:id="rId11"/>
    <p:sldId id="263" r:id="rId12"/>
    <p:sldId id="268" r:id="rId13"/>
    <p:sldId id="269" r:id="rId14"/>
    <p:sldId id="270" r:id="rId15"/>
    <p:sldId id="271" r:id="rId16"/>
    <p:sldId id="273" r:id="rId17"/>
    <p:sldId id="274" r:id="rId18"/>
    <p:sldId id="276" r:id="rId19"/>
    <p:sldId id="297" r:id="rId20"/>
    <p:sldId id="277" r:id="rId21"/>
    <p:sldId id="278" r:id="rId22"/>
    <p:sldId id="279" r:id="rId23"/>
    <p:sldId id="280" r:id="rId24"/>
    <p:sldId id="282" r:id="rId25"/>
    <p:sldId id="283" r:id="rId26"/>
    <p:sldId id="284" r:id="rId27"/>
    <p:sldId id="285" r:id="rId28"/>
    <p:sldId id="286" r:id="rId29"/>
    <p:sldId id="295" r:id="rId30"/>
    <p:sldId id="287" r:id="rId31"/>
    <p:sldId id="288" r:id="rId32"/>
    <p:sldId id="289" r:id="rId33"/>
    <p:sldId id="290" r:id="rId34"/>
    <p:sldId id="291" r:id="rId35"/>
    <p:sldId id="292" r:id="rId36"/>
    <p:sldId id="293"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F42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notesViewPr>
    <p:cSldViewPr>
      <p:cViewPr varScale="1">
        <p:scale>
          <a:sx n="34" d="100"/>
          <a:sy n="34" d="100"/>
        </p:scale>
        <p:origin x="-1536"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9C9EB4-B8A5-46D3-A44B-6AC8D6FDB1FA}" type="doc">
      <dgm:prSet loTypeId="urn:microsoft.com/office/officeart/2005/8/layout/venn2" loCatId="relationship" qsTypeId="urn:microsoft.com/office/officeart/2005/8/quickstyle/simple5" qsCatId="simple" csTypeId="urn:microsoft.com/office/officeart/2005/8/colors/colorful2" csCatId="colorful" phldr="1"/>
      <dgm:spPr/>
      <dgm:t>
        <a:bodyPr/>
        <a:lstStyle/>
        <a:p>
          <a:endParaRPr lang="en-US"/>
        </a:p>
      </dgm:t>
    </dgm:pt>
    <dgm:pt modelId="{D612E547-63A4-430E-8D6B-0F364D3CF21B}">
      <dgm:prSet phldrT="[Text]" custT="1"/>
      <dgm:spPr/>
      <dgm:t>
        <a:bodyPr/>
        <a:lstStyle/>
        <a:p>
          <a:r>
            <a:rPr lang="en-US" sz="1600" b="1" cap="all" spc="0" dirty="0">
              <a:ln w="9000" cmpd="sng">
                <a:prstDash val="solid"/>
              </a:ln>
              <a:effectLst>
                <a:reflection blurRad="12700" stA="28000" endPos="45000" dist="1000" dir="5400000" sy="-100000" algn="bl" rotWithShape="0"/>
              </a:effectLst>
              <a:latin typeface="Times New Roman" pitchFamily="18" charset="0"/>
              <a:cs typeface="Times New Roman" pitchFamily="18" charset="0"/>
            </a:rPr>
            <a:t>               1NF</a:t>
          </a:r>
        </a:p>
      </dgm:t>
    </dgm:pt>
    <dgm:pt modelId="{D4726BDC-8394-41E6-97A3-BA8A255C3CAB}" type="parTrans" cxnId="{E7089F98-BCB4-4A76-9F9C-A44E46FD0B33}">
      <dgm:prSet/>
      <dgm:spPr/>
      <dgm:t>
        <a:bodyPr/>
        <a:lstStyle/>
        <a:p>
          <a:endParaRPr lang="en-US" b="1" cap="all" spc="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dgm:t>
    </dgm:pt>
    <dgm:pt modelId="{182DEE54-BE81-4B24-883F-0ABA2F274B0C}" type="sibTrans" cxnId="{E7089F98-BCB4-4A76-9F9C-A44E46FD0B33}">
      <dgm:prSet/>
      <dgm:spPr/>
      <dgm:t>
        <a:bodyPr/>
        <a:lstStyle/>
        <a:p>
          <a:endParaRPr lang="en-US" b="1" cap="all" spc="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dgm:t>
    </dgm:pt>
    <dgm:pt modelId="{6F2673AA-4CE1-4488-896F-7660E65576D4}">
      <dgm:prSet phldrT="[Text]" custT="1"/>
      <dgm:spPr/>
      <dgm:t>
        <a:bodyPr/>
        <a:lstStyle/>
        <a:p>
          <a:pPr algn="r"/>
          <a:r>
            <a:rPr lang="en-US" sz="1600" b="1" cap="all" spc="0">
              <a:ln w="9000" cmpd="sng">
                <a:prstDash val="solid"/>
              </a:ln>
              <a:effectLst>
                <a:reflection blurRad="12700" stA="28000" endPos="45000" dist="1000" dir="5400000" sy="-100000" algn="bl" rotWithShape="0"/>
              </a:effectLst>
              <a:latin typeface="Times New Roman" pitchFamily="18" charset="0"/>
              <a:cs typeface="Times New Roman" pitchFamily="18" charset="0"/>
            </a:rPr>
            <a:t>              2NF</a:t>
          </a:r>
        </a:p>
      </dgm:t>
    </dgm:pt>
    <dgm:pt modelId="{F08CF60E-4A77-4EA4-A9AF-95CD8F1C2FA7}" type="parTrans" cxnId="{76748914-DBB8-44DB-87CC-7F5E1F917BB6}">
      <dgm:prSet/>
      <dgm:spPr/>
      <dgm:t>
        <a:bodyPr/>
        <a:lstStyle/>
        <a:p>
          <a:endParaRPr lang="en-US" b="1" cap="all" spc="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dgm:t>
    </dgm:pt>
    <dgm:pt modelId="{C8969EBC-84C7-4869-AB84-0F45F1C51349}" type="sibTrans" cxnId="{76748914-DBB8-44DB-87CC-7F5E1F917BB6}">
      <dgm:prSet/>
      <dgm:spPr/>
      <dgm:t>
        <a:bodyPr/>
        <a:lstStyle/>
        <a:p>
          <a:endParaRPr lang="en-US" b="1" cap="all" spc="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dgm:t>
    </dgm:pt>
    <dgm:pt modelId="{E5FB21AA-071F-4A9E-B075-D086C925B462}">
      <dgm:prSet phldrT="[Text]" custT="1"/>
      <dgm:spPr/>
      <dgm:t>
        <a:bodyPr/>
        <a:lstStyle/>
        <a:p>
          <a:pPr algn="ctr"/>
          <a:r>
            <a:rPr lang="en-US" sz="500" b="1" cap="all" spc="0">
              <a:ln w="9000" cmpd="sng">
                <a:prstDash val="solid"/>
              </a:ln>
              <a:effectLst>
                <a:reflection blurRad="12700" stA="28000" endPos="45000" dist="1000" dir="5400000" sy="-100000" algn="bl" rotWithShape="0"/>
              </a:effectLst>
            </a:rPr>
            <a:t>               </a:t>
          </a:r>
        </a:p>
        <a:p>
          <a:pPr algn="ctr"/>
          <a:endParaRPr lang="en-US" sz="500" b="1" cap="all" spc="0">
            <a:ln w="9000" cmpd="sng">
              <a:prstDash val="solid"/>
            </a:ln>
            <a:effectLst>
              <a:reflection blurRad="12700" stA="28000" endPos="45000" dist="1000" dir="5400000" sy="-100000" algn="bl" rotWithShape="0"/>
            </a:effectLst>
          </a:endParaRPr>
        </a:p>
        <a:p>
          <a:pPr algn="ctr"/>
          <a:endParaRPr lang="en-US" sz="500" b="1" cap="all" spc="0">
            <a:ln w="9000" cmpd="sng">
              <a:prstDash val="solid"/>
            </a:ln>
            <a:effectLst>
              <a:reflection blurRad="12700" stA="28000" endPos="45000" dist="1000" dir="5400000" sy="-100000" algn="bl" rotWithShape="0"/>
            </a:effectLst>
          </a:endParaRPr>
        </a:p>
        <a:p>
          <a:pPr algn="r"/>
          <a:r>
            <a:rPr lang="en-US" sz="500" b="1" cap="all" spc="0">
              <a:ln w="9000" cmpd="sng">
                <a:prstDash val="solid"/>
              </a:ln>
              <a:effectLst>
                <a:reflection blurRad="12700" stA="28000" endPos="45000" dist="1000" dir="5400000" sy="-100000" algn="bl" rotWithShape="0"/>
              </a:effectLst>
            </a:rPr>
            <a:t>                                                               </a:t>
          </a:r>
          <a:r>
            <a:rPr lang="en-US" sz="1600" b="1" cap="all" spc="0">
              <a:ln w="9000" cmpd="sng">
                <a:prstDash val="solid"/>
              </a:ln>
              <a:effectLst>
                <a:reflection blurRad="12700" stA="28000" endPos="45000" dist="1000" dir="5400000" sy="-100000" algn="bl" rotWithShape="0"/>
              </a:effectLst>
              <a:latin typeface="Times New Roman" pitchFamily="18" charset="0"/>
              <a:cs typeface="Times New Roman" pitchFamily="18" charset="0"/>
            </a:rPr>
            <a:t>3NF</a:t>
          </a:r>
          <a:endParaRPr lang="en-US" sz="500" b="1" cap="all" spc="0">
            <a:ln w="9000" cmpd="sng">
              <a:prstDash val="solid"/>
            </a:ln>
            <a:effectLst>
              <a:reflection blurRad="12700" stA="28000" endPos="45000" dist="1000" dir="5400000" sy="-100000" algn="bl" rotWithShape="0"/>
            </a:effectLst>
          </a:endParaRPr>
        </a:p>
      </dgm:t>
    </dgm:pt>
    <dgm:pt modelId="{5985FB0C-F532-4013-B414-4E0234E14B15}" type="parTrans" cxnId="{27529F8F-EA1D-44D1-9820-A22140319C5E}">
      <dgm:prSet/>
      <dgm:spPr/>
      <dgm:t>
        <a:bodyPr/>
        <a:lstStyle/>
        <a:p>
          <a:endParaRPr lang="en-US" b="1" cap="all" spc="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dgm:t>
    </dgm:pt>
    <dgm:pt modelId="{8554A465-F1F2-4378-ACD4-B702CF53AB68}" type="sibTrans" cxnId="{27529F8F-EA1D-44D1-9820-A22140319C5E}">
      <dgm:prSet/>
      <dgm:spPr/>
      <dgm:t>
        <a:bodyPr/>
        <a:lstStyle/>
        <a:p>
          <a:endParaRPr lang="en-US" b="1" cap="all" spc="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dgm:t>
    </dgm:pt>
    <dgm:pt modelId="{5314A543-B247-4CE8-96FA-B4D92190EA83}">
      <dgm:prSet phldrT="[Text]" custT="1"/>
      <dgm:spPr/>
      <dgm:t>
        <a:bodyPr/>
        <a:lstStyle/>
        <a:p>
          <a:r>
            <a:rPr lang="en-US" sz="1600" b="1" cap="all" spc="0">
              <a:ln w="9000" cmpd="sng">
                <a:prstDash val="solid"/>
              </a:ln>
              <a:effectLst>
                <a:reflection blurRad="12700" stA="28000" endPos="45000" dist="1000" dir="5400000" sy="-100000" algn="bl" rotWithShape="0"/>
              </a:effectLst>
              <a:latin typeface="Times New Roman" pitchFamily="18" charset="0"/>
              <a:cs typeface="Times New Roman" pitchFamily="18" charset="0"/>
            </a:rPr>
            <a:t>BCNF</a:t>
          </a:r>
        </a:p>
      </dgm:t>
    </dgm:pt>
    <dgm:pt modelId="{A7CFFC99-C9BA-41F0-A05D-9311B30E9D36}" type="parTrans" cxnId="{323748C5-05E1-4F79-826B-E6254D9122B2}">
      <dgm:prSet/>
      <dgm:spPr/>
      <dgm:t>
        <a:bodyPr/>
        <a:lstStyle/>
        <a:p>
          <a:endParaRPr lang="en-US" b="1" cap="all" spc="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dgm:t>
    </dgm:pt>
    <dgm:pt modelId="{B3EC718A-4B55-4282-A643-E223045685A5}" type="sibTrans" cxnId="{323748C5-05E1-4F79-826B-E6254D9122B2}">
      <dgm:prSet/>
      <dgm:spPr/>
      <dgm:t>
        <a:bodyPr/>
        <a:lstStyle/>
        <a:p>
          <a:endParaRPr lang="en-US" b="1" cap="all" spc="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dgm:t>
    </dgm:pt>
    <dgm:pt modelId="{8DCB4E0C-D0C7-4188-92E9-606DB2F4AEB7}" type="pres">
      <dgm:prSet presAssocID="{789C9EB4-B8A5-46D3-A44B-6AC8D6FDB1FA}" presName="Name0" presStyleCnt="0">
        <dgm:presLayoutVars>
          <dgm:chMax val="7"/>
          <dgm:resizeHandles val="exact"/>
        </dgm:presLayoutVars>
      </dgm:prSet>
      <dgm:spPr/>
      <dgm:t>
        <a:bodyPr/>
        <a:lstStyle/>
        <a:p>
          <a:endParaRPr lang="en-US"/>
        </a:p>
      </dgm:t>
    </dgm:pt>
    <dgm:pt modelId="{A9CAFBBF-00F4-4FFB-A62A-5CCBB6446A02}" type="pres">
      <dgm:prSet presAssocID="{789C9EB4-B8A5-46D3-A44B-6AC8D6FDB1FA}" presName="comp1" presStyleCnt="0"/>
      <dgm:spPr/>
    </dgm:pt>
    <dgm:pt modelId="{BA2D4299-B9D5-4A3A-A6FD-1D5E86BD4EAD}" type="pres">
      <dgm:prSet presAssocID="{789C9EB4-B8A5-46D3-A44B-6AC8D6FDB1FA}" presName="circle1" presStyleLbl="node1" presStyleIdx="0" presStyleCnt="4" custScaleX="164881" custScaleY="81548" custLinFactNeighborY="1191"/>
      <dgm:spPr/>
      <dgm:t>
        <a:bodyPr/>
        <a:lstStyle/>
        <a:p>
          <a:endParaRPr lang="en-US"/>
        </a:p>
      </dgm:t>
    </dgm:pt>
    <dgm:pt modelId="{F469072B-9687-4602-BAC8-439F31A2A091}" type="pres">
      <dgm:prSet presAssocID="{789C9EB4-B8A5-46D3-A44B-6AC8D6FDB1FA}" presName="c1text" presStyleLbl="node1" presStyleIdx="0" presStyleCnt="4">
        <dgm:presLayoutVars>
          <dgm:bulletEnabled val="1"/>
        </dgm:presLayoutVars>
      </dgm:prSet>
      <dgm:spPr/>
      <dgm:t>
        <a:bodyPr/>
        <a:lstStyle/>
        <a:p>
          <a:endParaRPr lang="en-US"/>
        </a:p>
      </dgm:t>
    </dgm:pt>
    <dgm:pt modelId="{53CB1815-EEAA-4545-A75D-0E1887488CA3}" type="pres">
      <dgm:prSet presAssocID="{789C9EB4-B8A5-46D3-A44B-6AC8D6FDB1FA}" presName="comp2" presStyleCnt="0"/>
      <dgm:spPr/>
    </dgm:pt>
    <dgm:pt modelId="{4A5995DC-577E-4998-B385-763DED6CFBC2}" type="pres">
      <dgm:prSet presAssocID="{789C9EB4-B8A5-46D3-A44B-6AC8D6FDB1FA}" presName="circle2" presStyleLbl="node1" presStyleIdx="1" presStyleCnt="4" custScaleX="148065" custScaleY="67039" custLinFactNeighborX="-26041" custLinFactNeighborY="-11533"/>
      <dgm:spPr/>
      <dgm:t>
        <a:bodyPr/>
        <a:lstStyle/>
        <a:p>
          <a:endParaRPr lang="en-US"/>
        </a:p>
      </dgm:t>
    </dgm:pt>
    <dgm:pt modelId="{FCF1A41D-3993-480E-8C06-DF4C87332BAD}" type="pres">
      <dgm:prSet presAssocID="{789C9EB4-B8A5-46D3-A44B-6AC8D6FDB1FA}" presName="c2text" presStyleLbl="node1" presStyleIdx="1" presStyleCnt="4">
        <dgm:presLayoutVars>
          <dgm:bulletEnabled val="1"/>
        </dgm:presLayoutVars>
      </dgm:prSet>
      <dgm:spPr/>
      <dgm:t>
        <a:bodyPr/>
        <a:lstStyle/>
        <a:p>
          <a:endParaRPr lang="en-US"/>
        </a:p>
      </dgm:t>
    </dgm:pt>
    <dgm:pt modelId="{E98FCD0D-571D-4DB6-B448-2626D1ADC3D7}" type="pres">
      <dgm:prSet presAssocID="{789C9EB4-B8A5-46D3-A44B-6AC8D6FDB1FA}" presName="comp3" presStyleCnt="0"/>
      <dgm:spPr/>
    </dgm:pt>
    <dgm:pt modelId="{5FA7EE70-58B4-4944-8050-FD9EDE1C3B3E}" type="pres">
      <dgm:prSet presAssocID="{789C9EB4-B8A5-46D3-A44B-6AC8D6FDB1FA}" presName="circle3" presStyleLbl="node1" presStyleIdx="2" presStyleCnt="4" custScaleX="121028" custScaleY="65277" custLinFactNeighborX="-68951" custLinFactNeighborY="-29365"/>
      <dgm:spPr/>
      <dgm:t>
        <a:bodyPr/>
        <a:lstStyle/>
        <a:p>
          <a:endParaRPr lang="en-US"/>
        </a:p>
      </dgm:t>
    </dgm:pt>
    <dgm:pt modelId="{0E585082-C721-462C-AA39-38F2E9165622}" type="pres">
      <dgm:prSet presAssocID="{789C9EB4-B8A5-46D3-A44B-6AC8D6FDB1FA}" presName="c3text" presStyleLbl="node1" presStyleIdx="2" presStyleCnt="4">
        <dgm:presLayoutVars>
          <dgm:bulletEnabled val="1"/>
        </dgm:presLayoutVars>
      </dgm:prSet>
      <dgm:spPr/>
      <dgm:t>
        <a:bodyPr/>
        <a:lstStyle/>
        <a:p>
          <a:endParaRPr lang="en-US"/>
        </a:p>
      </dgm:t>
    </dgm:pt>
    <dgm:pt modelId="{93F904E7-F118-4B52-84ED-84468DC153B8}" type="pres">
      <dgm:prSet presAssocID="{789C9EB4-B8A5-46D3-A44B-6AC8D6FDB1FA}" presName="comp4" presStyleCnt="0"/>
      <dgm:spPr/>
    </dgm:pt>
    <dgm:pt modelId="{BACA112D-5709-4AEA-960B-F7449BACB33D}" type="pres">
      <dgm:prSet presAssocID="{789C9EB4-B8A5-46D3-A44B-6AC8D6FDB1FA}" presName="circle4" presStyleLbl="node1" presStyleIdx="3" presStyleCnt="4" custScaleX="89286" custScaleY="59226" custLinFactX="-42857" custLinFactNeighborX="-100000" custLinFactNeighborY="-66220"/>
      <dgm:spPr/>
      <dgm:t>
        <a:bodyPr/>
        <a:lstStyle/>
        <a:p>
          <a:endParaRPr lang="en-US"/>
        </a:p>
      </dgm:t>
    </dgm:pt>
    <dgm:pt modelId="{52B2CA6F-AA5B-400B-B898-608C39A29E9D}" type="pres">
      <dgm:prSet presAssocID="{789C9EB4-B8A5-46D3-A44B-6AC8D6FDB1FA}" presName="c4text" presStyleLbl="node1" presStyleIdx="3" presStyleCnt="4">
        <dgm:presLayoutVars>
          <dgm:bulletEnabled val="1"/>
        </dgm:presLayoutVars>
      </dgm:prSet>
      <dgm:spPr/>
      <dgm:t>
        <a:bodyPr/>
        <a:lstStyle/>
        <a:p>
          <a:endParaRPr lang="en-US"/>
        </a:p>
      </dgm:t>
    </dgm:pt>
  </dgm:ptLst>
  <dgm:cxnLst>
    <dgm:cxn modelId="{323748C5-05E1-4F79-826B-E6254D9122B2}" srcId="{789C9EB4-B8A5-46D3-A44B-6AC8D6FDB1FA}" destId="{5314A543-B247-4CE8-96FA-B4D92190EA83}" srcOrd="3" destOrd="0" parTransId="{A7CFFC99-C9BA-41F0-A05D-9311B30E9D36}" sibTransId="{B3EC718A-4B55-4282-A643-E223045685A5}"/>
    <dgm:cxn modelId="{6405096C-61BC-4E15-9E6D-B5A43CDA4C81}" type="presOf" srcId="{789C9EB4-B8A5-46D3-A44B-6AC8D6FDB1FA}" destId="{8DCB4E0C-D0C7-4188-92E9-606DB2F4AEB7}" srcOrd="0" destOrd="0" presId="urn:microsoft.com/office/officeart/2005/8/layout/venn2"/>
    <dgm:cxn modelId="{E7089F98-BCB4-4A76-9F9C-A44E46FD0B33}" srcId="{789C9EB4-B8A5-46D3-A44B-6AC8D6FDB1FA}" destId="{D612E547-63A4-430E-8D6B-0F364D3CF21B}" srcOrd="0" destOrd="0" parTransId="{D4726BDC-8394-41E6-97A3-BA8A255C3CAB}" sibTransId="{182DEE54-BE81-4B24-883F-0ABA2F274B0C}"/>
    <dgm:cxn modelId="{892FC1A7-B7A3-44BD-9CAC-00DC0E5FDADE}" type="presOf" srcId="{5314A543-B247-4CE8-96FA-B4D92190EA83}" destId="{BACA112D-5709-4AEA-960B-F7449BACB33D}" srcOrd="0" destOrd="0" presId="urn:microsoft.com/office/officeart/2005/8/layout/venn2"/>
    <dgm:cxn modelId="{38CCFE4E-4066-4CFE-A9D5-2C92A9FA443D}" type="presOf" srcId="{D612E547-63A4-430E-8D6B-0F364D3CF21B}" destId="{F469072B-9687-4602-BAC8-439F31A2A091}" srcOrd="1" destOrd="0" presId="urn:microsoft.com/office/officeart/2005/8/layout/venn2"/>
    <dgm:cxn modelId="{02423C51-A5C9-4A81-9290-CA9E805A3A17}" type="presOf" srcId="{6F2673AA-4CE1-4488-896F-7660E65576D4}" destId="{FCF1A41D-3993-480E-8C06-DF4C87332BAD}" srcOrd="1" destOrd="0" presId="urn:microsoft.com/office/officeart/2005/8/layout/venn2"/>
    <dgm:cxn modelId="{FCE063E6-B0EE-4DD8-AACD-298D6B67CFAC}" type="presOf" srcId="{E5FB21AA-071F-4A9E-B075-D086C925B462}" destId="{5FA7EE70-58B4-4944-8050-FD9EDE1C3B3E}" srcOrd="0" destOrd="0" presId="urn:microsoft.com/office/officeart/2005/8/layout/venn2"/>
    <dgm:cxn modelId="{27529F8F-EA1D-44D1-9820-A22140319C5E}" srcId="{789C9EB4-B8A5-46D3-A44B-6AC8D6FDB1FA}" destId="{E5FB21AA-071F-4A9E-B075-D086C925B462}" srcOrd="2" destOrd="0" parTransId="{5985FB0C-F532-4013-B414-4E0234E14B15}" sibTransId="{8554A465-F1F2-4378-ACD4-B702CF53AB68}"/>
    <dgm:cxn modelId="{18DB1D01-ACF9-4DAF-9728-AA44EEF24E9B}" type="presOf" srcId="{E5FB21AA-071F-4A9E-B075-D086C925B462}" destId="{0E585082-C721-462C-AA39-38F2E9165622}" srcOrd="1" destOrd="0" presId="urn:microsoft.com/office/officeart/2005/8/layout/venn2"/>
    <dgm:cxn modelId="{10209B42-E4AF-479D-BE10-E2AE2207D73E}" type="presOf" srcId="{5314A543-B247-4CE8-96FA-B4D92190EA83}" destId="{52B2CA6F-AA5B-400B-B898-608C39A29E9D}" srcOrd="1" destOrd="0" presId="urn:microsoft.com/office/officeart/2005/8/layout/venn2"/>
    <dgm:cxn modelId="{56766A15-55C4-4A2F-BA81-E876AF0F518E}" type="presOf" srcId="{6F2673AA-4CE1-4488-896F-7660E65576D4}" destId="{4A5995DC-577E-4998-B385-763DED6CFBC2}" srcOrd="0" destOrd="0" presId="urn:microsoft.com/office/officeart/2005/8/layout/venn2"/>
    <dgm:cxn modelId="{730223B9-E25D-47A4-89F7-C07CCEA8ECAD}" type="presOf" srcId="{D612E547-63A4-430E-8D6B-0F364D3CF21B}" destId="{BA2D4299-B9D5-4A3A-A6FD-1D5E86BD4EAD}" srcOrd="0" destOrd="0" presId="urn:microsoft.com/office/officeart/2005/8/layout/venn2"/>
    <dgm:cxn modelId="{76748914-DBB8-44DB-87CC-7F5E1F917BB6}" srcId="{789C9EB4-B8A5-46D3-A44B-6AC8D6FDB1FA}" destId="{6F2673AA-4CE1-4488-896F-7660E65576D4}" srcOrd="1" destOrd="0" parTransId="{F08CF60E-4A77-4EA4-A9AF-95CD8F1C2FA7}" sibTransId="{C8969EBC-84C7-4869-AB84-0F45F1C51349}"/>
    <dgm:cxn modelId="{AB3BD7A8-7AB7-4D8B-94FB-24061F61919B}" type="presParOf" srcId="{8DCB4E0C-D0C7-4188-92E9-606DB2F4AEB7}" destId="{A9CAFBBF-00F4-4FFB-A62A-5CCBB6446A02}" srcOrd="0" destOrd="0" presId="urn:microsoft.com/office/officeart/2005/8/layout/venn2"/>
    <dgm:cxn modelId="{0201C93A-1033-4828-8A22-F9C868E8638C}" type="presParOf" srcId="{A9CAFBBF-00F4-4FFB-A62A-5CCBB6446A02}" destId="{BA2D4299-B9D5-4A3A-A6FD-1D5E86BD4EAD}" srcOrd="0" destOrd="0" presId="urn:microsoft.com/office/officeart/2005/8/layout/venn2"/>
    <dgm:cxn modelId="{10F083C4-B37C-42CA-8CBA-34071F34EC41}" type="presParOf" srcId="{A9CAFBBF-00F4-4FFB-A62A-5CCBB6446A02}" destId="{F469072B-9687-4602-BAC8-439F31A2A091}" srcOrd="1" destOrd="0" presId="urn:microsoft.com/office/officeart/2005/8/layout/venn2"/>
    <dgm:cxn modelId="{FD101E39-EE0F-4150-A07D-97EF720C5186}" type="presParOf" srcId="{8DCB4E0C-D0C7-4188-92E9-606DB2F4AEB7}" destId="{53CB1815-EEAA-4545-A75D-0E1887488CA3}" srcOrd="1" destOrd="0" presId="urn:microsoft.com/office/officeart/2005/8/layout/venn2"/>
    <dgm:cxn modelId="{92D3C00F-CDCB-41D5-B675-7F57614A8D11}" type="presParOf" srcId="{53CB1815-EEAA-4545-A75D-0E1887488CA3}" destId="{4A5995DC-577E-4998-B385-763DED6CFBC2}" srcOrd="0" destOrd="0" presId="urn:microsoft.com/office/officeart/2005/8/layout/venn2"/>
    <dgm:cxn modelId="{6FEB6442-FA86-43BD-810A-09E41FCD561C}" type="presParOf" srcId="{53CB1815-EEAA-4545-A75D-0E1887488CA3}" destId="{FCF1A41D-3993-480E-8C06-DF4C87332BAD}" srcOrd="1" destOrd="0" presId="urn:microsoft.com/office/officeart/2005/8/layout/venn2"/>
    <dgm:cxn modelId="{F5F63331-CDA7-46F2-9AC5-FEA0313114C7}" type="presParOf" srcId="{8DCB4E0C-D0C7-4188-92E9-606DB2F4AEB7}" destId="{E98FCD0D-571D-4DB6-B448-2626D1ADC3D7}" srcOrd="2" destOrd="0" presId="urn:microsoft.com/office/officeart/2005/8/layout/venn2"/>
    <dgm:cxn modelId="{43C51A59-A4BA-42D4-8B06-FAA8E923F179}" type="presParOf" srcId="{E98FCD0D-571D-4DB6-B448-2626D1ADC3D7}" destId="{5FA7EE70-58B4-4944-8050-FD9EDE1C3B3E}" srcOrd="0" destOrd="0" presId="urn:microsoft.com/office/officeart/2005/8/layout/venn2"/>
    <dgm:cxn modelId="{ECC148EB-E27C-4D7E-B462-206508B185B7}" type="presParOf" srcId="{E98FCD0D-571D-4DB6-B448-2626D1ADC3D7}" destId="{0E585082-C721-462C-AA39-38F2E9165622}" srcOrd="1" destOrd="0" presId="urn:microsoft.com/office/officeart/2005/8/layout/venn2"/>
    <dgm:cxn modelId="{A2A92A6B-DCBD-4869-AFC9-6BE66BF343FE}" type="presParOf" srcId="{8DCB4E0C-D0C7-4188-92E9-606DB2F4AEB7}" destId="{93F904E7-F118-4B52-84ED-84468DC153B8}" srcOrd="3" destOrd="0" presId="urn:microsoft.com/office/officeart/2005/8/layout/venn2"/>
    <dgm:cxn modelId="{5B2A136B-C4D0-46E5-8588-BB6D812D62EF}" type="presParOf" srcId="{93F904E7-F118-4B52-84ED-84468DC153B8}" destId="{BACA112D-5709-4AEA-960B-F7449BACB33D}" srcOrd="0" destOrd="0" presId="urn:microsoft.com/office/officeart/2005/8/layout/venn2"/>
    <dgm:cxn modelId="{98230BC9-1F75-4AAD-9C58-32132CF531F8}" type="presParOf" srcId="{93F904E7-F118-4B52-84ED-84468DC153B8}" destId="{52B2CA6F-AA5B-400B-B898-608C39A29E9D}" srcOrd="1" destOrd="0" presId="urn:microsoft.com/office/officeart/2005/8/layout/venn2"/>
  </dgm:cxnLst>
  <dgm:bg/>
  <dgm:whole/>
</dgm:dataModel>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8A90DA-EA8D-49F8-A466-EB515B05FB64}" type="datetimeFigureOut">
              <a:rPr lang="en-US" smtClean="0"/>
              <a:pPr/>
              <a:t>11/6/2010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5C813F-307E-4394-ACCD-D908480E5F4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Khi</a:t>
            </a:r>
            <a:r>
              <a:rPr lang="en-US" dirty="0" smtClean="0"/>
              <a:t> click </a:t>
            </a:r>
            <a:endParaRPr lang="en-US" dirty="0"/>
          </a:p>
        </p:txBody>
      </p:sp>
      <p:sp>
        <p:nvSpPr>
          <p:cNvPr id="4" name="Slide Number Placeholder 3"/>
          <p:cNvSpPr>
            <a:spLocks noGrp="1"/>
          </p:cNvSpPr>
          <p:nvPr>
            <p:ph type="sldNum" sz="quarter" idx="10"/>
          </p:nvPr>
        </p:nvSpPr>
        <p:spPr/>
        <p:txBody>
          <a:bodyPr/>
          <a:lstStyle/>
          <a:p>
            <a:fld id="{135C813F-307E-4394-ACCD-D908480E5F43}"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129539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514600"/>
            <a:ext cx="6400800" cy="1447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a:xfrm>
            <a:off x="6553200" y="5943600"/>
            <a:ext cx="2133600" cy="365125"/>
          </a:xfrm>
        </p:spPr>
        <p:txBody>
          <a:bodyPr/>
          <a:lstStyle/>
          <a:p>
            <a:fld id="{029F9849-64D4-4DF6-87DA-D4F4F2E73101}" type="slidenum">
              <a:rPr lang="en-US" smtClean="0"/>
              <a:pPr/>
              <a:t>‹#›</a:t>
            </a:fld>
            <a:endParaRPr lang="en-US"/>
          </a:p>
        </p:txBody>
      </p:sp>
    </p:spTree>
  </p:cSld>
  <p:clrMapOvr>
    <a:masterClrMapping/>
  </p:clrMapOvr>
  <p:transition>
    <p:newsfla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C142A7-EDD1-4AEA-83F0-93089FEAECA4}" type="datetime1">
              <a:rPr lang="en-US" smtClean="0"/>
              <a:pPr/>
              <a:t>11/6/2010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CD05DE-CF42-4BFE-9DFC-7FFD04809D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F34E3C-6FC1-4351-8B10-A5DDAC135D64}" type="datetime1">
              <a:rPr lang="en-US" smtClean="0"/>
              <a:pPr/>
              <a:t>11/6/2010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CD05DE-CF42-4BFE-9DFC-7FFD04809DC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3D768B-A2BB-4E3B-A9EC-5DC4B12F875B}" type="datetime1">
              <a:rPr lang="en-US" smtClean="0"/>
              <a:pPr/>
              <a:t>11/6/2010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D05DE-CF42-4BFE-9DFC-7FFD04809DC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1865D9-7841-4907-B394-5AAC04DB9F49}" type="datetime1">
              <a:rPr lang="en-US" smtClean="0"/>
              <a:pPr/>
              <a:t>11/6/2010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D05DE-CF42-4BFE-9DFC-7FFD04809DCE}"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0916AD-B84F-4F4A-987C-FA76F457ED8A}" type="datetime1">
              <a:rPr lang="en-US" smtClean="0"/>
              <a:pPr/>
              <a:t>11/6/2010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D05DE-CF42-4BFE-9DFC-7FFD04809DCE}"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E36737-FC60-4821-8B77-DF2053648D23}" type="datetime1">
              <a:rPr lang="en-US" smtClean="0"/>
              <a:pPr/>
              <a:t>11/6/2010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D05DE-CF42-4BFE-9DFC-7FFD04809DC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371374B-948C-4059-981E-050D15170075}" type="datetime1">
              <a:rPr lang="en-US" smtClean="0"/>
              <a:pPr/>
              <a:t>11/6/2010</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kumimoji="0"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29F9849-64D4-4DF6-87DA-D4F4F2E7310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newsfla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pPr algn="r" eaLnBrk="1" latinLnBrk="0" hangingPunct="1"/>
            <a:fld id="{D4379709-5C9A-41AD-AB9F-2C956C1D59EA}" type="datetime1">
              <a:rPr lang="en-US" smtClean="0"/>
              <a:pPr algn="r" eaLnBrk="1" latinLnBrk="0" hangingPunct="1"/>
              <a:t>11/6/2010</a:t>
            </a:fld>
            <a:endParaRPr lang="en-US"/>
          </a:p>
        </p:txBody>
      </p:sp>
      <p:sp>
        <p:nvSpPr>
          <p:cNvPr id="9" name="Slide Number Placeholder 8"/>
          <p:cNvSpPr>
            <a:spLocks noGrp="1"/>
          </p:cNvSpPr>
          <p:nvPr>
            <p:ph type="sldNum" sz="quarter" idx="15"/>
          </p:nvPr>
        </p:nvSpPr>
        <p:spPr/>
        <p:txBody>
          <a:bodyPr rtlCol="0"/>
          <a:lstStyle/>
          <a:p>
            <a:fld id="{029F9849-64D4-4DF6-87DA-D4F4F2E73101}" type="slidenum">
              <a:rPr lang="en-US" smtClean="0"/>
              <a:pPr/>
              <a:t>‹#›</a:t>
            </a:fld>
            <a:endParaRPr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D6C6FE4-02CA-414C-B8B1-A79B4E60BF04}" type="datetime1">
              <a:rPr lang="en-US" smtClean="0"/>
              <a:pPr/>
              <a:t>11/6/2010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kumimoji="0"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29F9849-64D4-4DF6-87DA-D4F4F2E7310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7962DB3-C9E8-45F1-960F-515D54296427}" type="datetime1">
              <a:rPr lang="en-US" smtClean="0"/>
              <a:pPr/>
              <a:t>11/6/2010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29F9849-64D4-4DF6-87DA-D4F4F2E73101}"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029F9849-64D4-4DF6-87DA-D4F4F2E73101}" type="slidenum">
              <a:rPr lang="en-US" smtClean="0"/>
              <a:pPr/>
              <a:t>‹#›</a:t>
            </a:fld>
            <a:endParaRPr lang="en-US"/>
          </a:p>
        </p:txBody>
      </p:sp>
    </p:spTree>
  </p:cSld>
  <p:clrMapOvr>
    <a:masterClrMapping/>
  </p:clrMapOvr>
  <p:transition>
    <p:newsfla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4F003EB-20A8-4B10-B29A-BF26637CA082}" type="datetime1">
              <a:rPr lang="en-US" smtClean="0"/>
              <a:pPr/>
              <a:t>11/6/2010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029F9849-64D4-4DF6-87DA-D4F4F2E73101}"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pPr algn="r" eaLnBrk="1" latinLnBrk="0" hangingPunct="1"/>
            <a:fld id="{8921BA26-33D3-4545-9496-4076ED35D78B}" type="datetime1">
              <a:rPr lang="en-US" smtClean="0"/>
              <a:pPr algn="r" eaLnBrk="1" latinLnBrk="0" hangingPunct="1"/>
              <a:t>11/6/2010</a:t>
            </a:fld>
            <a:endParaRPr lang="en-US"/>
          </a:p>
        </p:txBody>
      </p:sp>
      <p:sp>
        <p:nvSpPr>
          <p:cNvPr id="7" name="Slide Number Placeholder 6"/>
          <p:cNvSpPr>
            <a:spLocks noGrp="1"/>
          </p:cNvSpPr>
          <p:nvPr>
            <p:ph type="sldNum" sz="quarter" idx="11"/>
          </p:nvPr>
        </p:nvSpPr>
        <p:spPr/>
        <p:txBody>
          <a:bodyPr rtlCol="0"/>
          <a:lstStyle/>
          <a:p>
            <a:fld id="{029F9849-64D4-4DF6-87DA-D4F4F2E73101}"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transition>
    <p:newsflash/>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98270B-1CB9-4566-BC2C-B709978230EB}" type="datetime1">
              <a:rPr lang="en-US" smtClean="0"/>
              <a:pPr/>
              <a:t>11/6/2010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29F9849-64D4-4DF6-87DA-D4F4F2E73101}"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pPr algn="r" eaLnBrk="1" latinLnBrk="0" hangingPunct="1"/>
            <a:fld id="{F3CAC7D6-0CC6-4367-8635-64BE643C437D}" type="datetime1">
              <a:rPr lang="en-US" smtClean="0"/>
              <a:pPr algn="r" eaLnBrk="1" latinLnBrk="0" hangingPunct="1"/>
              <a:t>11/6/2010</a:t>
            </a:fld>
            <a:endParaRPr lang="en-US" dirty="0"/>
          </a:p>
        </p:txBody>
      </p:sp>
      <p:sp>
        <p:nvSpPr>
          <p:cNvPr id="22" name="Slide Number Placeholder 21"/>
          <p:cNvSpPr>
            <a:spLocks noGrp="1"/>
          </p:cNvSpPr>
          <p:nvPr>
            <p:ph type="sldNum" sz="quarter" idx="15"/>
          </p:nvPr>
        </p:nvSpPr>
        <p:spPr/>
        <p:txBody>
          <a:bodyPr rtlCol="0"/>
          <a:lstStyle/>
          <a:p>
            <a:fld id="{029F9849-64D4-4DF6-87DA-D4F4F2E73101}" type="slidenum">
              <a:rPr lang="en-US" smtClean="0"/>
              <a:pPr/>
              <a:t>‹#›</a:t>
            </a:fld>
            <a:endParaRPr lang="en-US"/>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lgn="r" eaLnBrk="1" latinLnBrk="0" hangingPunct="1"/>
            <a:fld id="{D766BB2D-69E2-4177-AAB9-C9FA5E758348}" type="datetime1">
              <a:rPr lang="en-US" smtClean="0"/>
              <a:pPr algn="r" eaLnBrk="1" latinLnBrk="0" hangingPunct="1"/>
              <a:t>11/6/2010</a:t>
            </a:fld>
            <a:endParaRPr lang="en-US"/>
          </a:p>
        </p:txBody>
      </p:sp>
      <p:sp>
        <p:nvSpPr>
          <p:cNvPr id="18" name="Slide Number Placeholder 17"/>
          <p:cNvSpPr>
            <a:spLocks noGrp="1"/>
          </p:cNvSpPr>
          <p:nvPr>
            <p:ph type="sldNum" sz="quarter" idx="11"/>
          </p:nvPr>
        </p:nvSpPr>
        <p:spPr/>
        <p:txBody>
          <a:bodyPr rtlCol="0"/>
          <a:lstStyle/>
          <a:p>
            <a:fld id="{029F9849-64D4-4DF6-87DA-D4F4F2E73101}" type="slidenum">
              <a:rPr lang="en-US" smtClean="0"/>
              <a:pPr/>
              <a:t>‹#›</a:t>
            </a:fld>
            <a:endParaRPr lang="en-US"/>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BD71FE-474B-4C65-9A6D-6DBBB441BB52}" type="datetime1">
              <a:rPr lang="en-US" smtClean="0"/>
              <a:pPr/>
              <a:t>11/6/2010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29F9849-64D4-4DF6-87DA-D4F4F2E73101}"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54097C-E407-4B79-BBDE-D1463A38DB8A}" type="datetime1">
              <a:rPr lang="en-US" smtClean="0"/>
              <a:pPr/>
              <a:t>11/6/2010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29F9849-64D4-4DF6-87DA-D4F4F2E73101}"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A8B4FFC-8118-4F0A-ACF9-1B1FE51CC407}" type="datetime1">
              <a:rPr lang="en-US" smtClean="0"/>
              <a:pPr/>
              <a:t>11/6/2010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9CD05DE-CF42-4BFE-9DFC-7FFD04809DC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F5AF67C2-FA7C-429B-9E6B-0F4DBE948B80}" type="datetime1">
              <a:rPr lang="en-US" smtClean="0"/>
              <a:pPr/>
              <a:t>11/6/2010</a:t>
            </a:fld>
            <a:endParaRPr lang="en-US"/>
          </a:p>
        </p:txBody>
      </p:sp>
      <p:sp>
        <p:nvSpPr>
          <p:cNvPr id="9" name="Slide Number Placeholder 8"/>
          <p:cNvSpPr>
            <a:spLocks noGrp="1"/>
          </p:cNvSpPr>
          <p:nvPr>
            <p:ph type="sldNum" sz="quarter" idx="15"/>
          </p:nvPr>
        </p:nvSpPr>
        <p:spPr/>
        <p:txBody>
          <a:bodyPr rtlCol="0"/>
          <a:lstStyle/>
          <a:p>
            <a:fld id="{89CD05DE-CF42-4BFE-9DFC-7FFD04809DCE}"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F4E5542-36BF-4043-B081-BEA414FE7DDB}" type="datetime1">
              <a:rPr lang="en-US" smtClean="0"/>
              <a:pPr/>
              <a:t>11/6/2010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9CD05DE-CF42-4BFE-9DFC-7FFD04809DC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029F9849-64D4-4DF6-87DA-D4F4F2E73101}" type="slidenum">
              <a:rPr lang="en-US" smtClean="0"/>
              <a:pPr/>
              <a:t>‹#›</a:t>
            </a:fld>
            <a:endParaRPr lang="en-US"/>
          </a:p>
        </p:txBody>
      </p:sp>
    </p:spTree>
  </p:cSld>
  <p:clrMapOvr>
    <a:masterClrMapping/>
  </p:clrMapOvr>
  <p:transition>
    <p:newsflash/>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9E13653-9F6D-42C4-944C-58D7A004E6BE}" type="datetime1">
              <a:rPr lang="en-US" smtClean="0"/>
              <a:pPr/>
              <a:t>11/6/2010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D05DE-CF42-4BFE-9DFC-7FFD04809DCE}"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C820516-A53C-409E-B5B8-F8A6F0EC859A}" type="datetime1">
              <a:rPr lang="en-US" smtClean="0"/>
              <a:pPr/>
              <a:t>11/6/2010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CD05DE-CF42-4BFE-9DFC-7FFD04809DCE}"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D70172F4-0F56-4AE4-8DC6-5ED637F22C41}" type="datetime1">
              <a:rPr lang="en-US" smtClean="0"/>
              <a:pPr/>
              <a:t>11/6/2010</a:t>
            </a:fld>
            <a:endParaRPr lang="en-US"/>
          </a:p>
        </p:txBody>
      </p:sp>
      <p:sp>
        <p:nvSpPr>
          <p:cNvPr id="7" name="Slide Number Placeholder 6"/>
          <p:cNvSpPr>
            <a:spLocks noGrp="1"/>
          </p:cNvSpPr>
          <p:nvPr>
            <p:ph type="sldNum" sz="quarter" idx="11"/>
          </p:nvPr>
        </p:nvSpPr>
        <p:spPr/>
        <p:txBody>
          <a:bodyPr rtlCol="0"/>
          <a:lstStyle/>
          <a:p>
            <a:fld id="{89CD05DE-CF42-4BFE-9DFC-7FFD04809DCE}"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40B5C-3B27-4FAA-B731-3CE728DE07A1}" type="datetime1">
              <a:rPr lang="en-US" smtClean="0"/>
              <a:pPr/>
              <a:t>11/6/2010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CD05DE-CF42-4BFE-9DFC-7FFD04809DCE}"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A55CEE8-3DA1-4947-843A-8E9C5C0B2411}" type="datetime1">
              <a:rPr lang="en-US" smtClean="0"/>
              <a:pPr/>
              <a:t>11/6/2010</a:t>
            </a:fld>
            <a:endParaRPr lang="en-US"/>
          </a:p>
        </p:txBody>
      </p:sp>
      <p:sp>
        <p:nvSpPr>
          <p:cNvPr id="22" name="Slide Number Placeholder 21"/>
          <p:cNvSpPr>
            <a:spLocks noGrp="1"/>
          </p:cNvSpPr>
          <p:nvPr>
            <p:ph type="sldNum" sz="quarter" idx="15"/>
          </p:nvPr>
        </p:nvSpPr>
        <p:spPr/>
        <p:txBody>
          <a:bodyPr rtlCol="0"/>
          <a:lstStyle/>
          <a:p>
            <a:fld id="{89CD05DE-CF42-4BFE-9DFC-7FFD04809DCE}"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D5F7023-2B21-4037-AC14-F33BA4214EAC}" type="datetime1">
              <a:rPr lang="en-US" smtClean="0"/>
              <a:pPr/>
              <a:t>11/6/2010</a:t>
            </a:fld>
            <a:endParaRPr lang="en-US"/>
          </a:p>
        </p:txBody>
      </p:sp>
      <p:sp>
        <p:nvSpPr>
          <p:cNvPr id="18" name="Slide Number Placeholder 17"/>
          <p:cNvSpPr>
            <a:spLocks noGrp="1"/>
          </p:cNvSpPr>
          <p:nvPr>
            <p:ph type="sldNum" sz="quarter" idx="11"/>
          </p:nvPr>
        </p:nvSpPr>
        <p:spPr/>
        <p:txBody>
          <a:bodyPr rtlCol="0"/>
          <a:lstStyle/>
          <a:p>
            <a:fld id="{89CD05DE-CF42-4BFE-9DFC-7FFD04809DCE}"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91A7E2E-7487-40D4-9F5A-66F0A84BED55}" type="datetime1">
              <a:rPr lang="en-US" smtClean="0"/>
              <a:pPr/>
              <a:t>11/6/2010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D05DE-CF42-4BFE-9DFC-7FFD04809DCE}" type="slidenum">
              <a:rPr lang="en-US" smtClean="0"/>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B6BB200-0BF9-4B4E-8EDF-A8F46827728D}" type="datetime1">
              <a:rPr lang="en-US" smtClean="0"/>
              <a:pPr/>
              <a:t>11/6/2010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D05DE-CF42-4BFE-9DFC-7FFD04809DC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029F9849-64D4-4DF6-87DA-D4F4F2E73101}" type="slidenum">
              <a:rPr lang="en-US" smtClean="0"/>
              <a:pPr/>
              <a:t>‹#›</a:t>
            </a:fld>
            <a:endParaRPr lang="en-US"/>
          </a:p>
        </p:txBody>
      </p:sp>
    </p:spTree>
  </p:cSld>
  <p:clrMapOvr>
    <a:masterClrMapping/>
  </p:clrMapOvr>
  <p:transition>
    <p:newsfla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DDB87F-AD6B-4D08-9574-195568721369}" type="datetime1">
              <a:rPr lang="en-US" smtClean="0"/>
              <a:pPr/>
              <a:t>11/6/2010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D05DE-CF42-4BFE-9DFC-7FFD04809DC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AB4481-A9E5-4265-9F04-E519464610F7}" type="datetime1">
              <a:rPr lang="en-US" smtClean="0"/>
              <a:pPr/>
              <a:t>11/6/2010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D05DE-CF42-4BFE-9DFC-7FFD04809DC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94516F-0569-44F3-8BA5-0D0D2D384F5D}" type="datetime1">
              <a:rPr lang="en-US" smtClean="0"/>
              <a:pPr/>
              <a:t>11/6/2010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D05DE-CF42-4BFE-9DFC-7FFD04809DC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B45169-A543-49D0-A7AD-422E518151CD}" type="datetime1">
              <a:rPr lang="en-US" smtClean="0"/>
              <a:pPr/>
              <a:t>11/6/2010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D05DE-CF42-4BFE-9DFC-7FFD04809DC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B1AE8C-949C-4DCC-8C39-F59E9BBE2FD2}" type="datetime1">
              <a:rPr lang="en-US" smtClean="0"/>
              <a:pPr/>
              <a:t>11/6/2010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CD05DE-CF42-4BFE-9DFC-7FFD04809DC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1.jpeg"/><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4.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99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9F9849-64D4-4DF6-87DA-D4F4F2E7310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56" r:id="rId1"/>
    <p:sldLayoutId id="2147483662" r:id="rId2"/>
    <p:sldLayoutId id="2147483663" r:id="rId3"/>
    <p:sldLayoutId id="2147483661" r:id="rId4"/>
  </p:sldLayoutIdLst>
  <p:transition>
    <p:newsflash/>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72F0E8-1D6F-4881-B185-4C5F4E8AF788}" type="datetime1">
              <a:rPr lang="en-US" smtClean="0"/>
              <a:pPr/>
              <a:t>11/6/2010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CD05DE-CF42-4BFE-9DFC-7FFD04809DC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64578CF2-DB67-4EBA-8DB3-6FA592F49DE8}" type="datetime1">
              <a:rPr lang="en-US" smtClean="0"/>
              <a:pPr algn="r" eaLnBrk="1" latinLnBrk="0" hangingPunct="1"/>
              <a:t>11/6/2010</a:t>
            </a:fld>
            <a:endParaRPr lang="en-US" dirty="0">
              <a:solidFill>
                <a:schemeClr val="tx2"/>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29F9849-64D4-4DF6-87DA-D4F4F2E7310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ransition>
    <p:newsflash/>
  </p:transition>
  <p:timing>
    <p:tnLst>
      <p:par>
        <p:cTn id="1" dur="indefinite" restart="never" nodeType="tmRoot"/>
      </p:par>
    </p:tnLst>
  </p:timing>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A06B452D-CD85-4FDD-87F2-2F203A14FC76}" type="datetime1">
              <a:rPr lang="en-US" smtClean="0"/>
              <a:pPr algn="r" eaLnBrk="1" latinLnBrk="0" hangingPunct="1"/>
              <a:t>11/6/2010</a:t>
            </a:fld>
            <a:endParaRPr lang="en-US" dirty="0">
              <a:solidFill>
                <a:schemeClr val="tx2"/>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29F9849-64D4-4DF6-87DA-D4F4F2E7310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6.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381000" y="1371600"/>
            <a:ext cx="8229600" cy="3886200"/>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BÀI 16:</a:t>
            </a:r>
            <a:br>
              <a:rPr 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br>
            <a:r>
              <a:rPr 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CHUẨN HOÁ LƯỢC ĐỒ QUAN HỆ</a:t>
            </a:r>
            <a:br>
              <a:rPr 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br>
            <a:r>
              <a:rPr 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r>
            <a:br>
              <a:rPr 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br>
            <a:r>
              <a:rPr lang="en-US" sz="4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r>
            <a:br>
              <a:rPr lang="en-US" sz="4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br>
            <a:endParaRPr lang="en-US"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3" name="Slide Number Placeholder 2"/>
          <p:cNvSpPr>
            <a:spLocks noGrp="1"/>
          </p:cNvSpPr>
          <p:nvPr>
            <p:ph type="sldNum" sz="quarter" idx="11"/>
          </p:nvPr>
        </p:nvSpPr>
        <p:spPr>
          <a:xfrm>
            <a:off x="8129016" y="5715000"/>
            <a:ext cx="609600" cy="540258"/>
          </a:xfrm>
        </p:spPr>
        <p:txBody>
          <a:bodyPr/>
          <a:lstStyle/>
          <a:p>
            <a:fld id="{029F9849-64D4-4DF6-87DA-D4F4F2E73101}" type="slidenum">
              <a:rPr lang="en-US" sz="1800" smtClean="0">
                <a:solidFill>
                  <a:schemeClr val="tx1">
                    <a:lumMod val="95000"/>
                    <a:lumOff val="5000"/>
                  </a:schemeClr>
                </a:solidFill>
                <a:latin typeface="Times New Roman" pitchFamily="18" charset="0"/>
                <a:cs typeface="Times New Roman" pitchFamily="18" charset="0"/>
              </a:rPr>
              <a:pPr/>
              <a:t>1</a:t>
            </a:fld>
            <a:r>
              <a:rPr lang="en-US" sz="1800" dirty="0" smtClean="0">
                <a:solidFill>
                  <a:schemeClr val="tx1">
                    <a:lumMod val="95000"/>
                    <a:lumOff val="5000"/>
                  </a:schemeClr>
                </a:solidFill>
                <a:latin typeface="Times New Roman" pitchFamily="18" charset="0"/>
                <a:cs typeface="Times New Roman" pitchFamily="18" charset="0"/>
              </a:rPr>
              <a:t>/45</a:t>
            </a:r>
            <a:endParaRPr lang="en-US" sz="1800" dirty="0">
              <a:solidFill>
                <a:schemeClr val="tx1">
                  <a:lumMod val="95000"/>
                  <a:lumOff val="5000"/>
                </a:schemeClr>
              </a:solidFill>
              <a:latin typeface="Times New Roman" pitchFamily="18" charset="0"/>
              <a:cs typeface="Times New Roman" pitchFamily="18" charset="0"/>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914400"/>
          </a:xfrm>
        </p:spPr>
        <p:txBody>
          <a:bodyPr>
            <a:noAutofit/>
            <a:scene3d>
              <a:camera prst="orthographicFront">
                <a:rot lat="0" lon="0" rev="0"/>
              </a:camera>
              <a:lightRig rig="contrasting" dir="t">
                <a:rot lat="0" lon="0" rev="4500000"/>
              </a:lightRig>
            </a:scene3d>
            <a:sp3d extrusionH="57150" contourW="6350" prstMaterial="metal">
              <a:bevelT w="127000" h="31750" prst="divot"/>
              <a:contourClr>
                <a:schemeClr val="accent1">
                  <a:shade val="75000"/>
                </a:schemeClr>
              </a:contourClr>
            </a:sp3d>
          </a:bodyPr>
          <a:lstStyle/>
          <a:p>
            <a:pPr algn="ct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16.2.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Các</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dạng</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chUẩn</a:t>
            </a:r>
            <a:endParaRPr lang="en-US" sz="3200" b="1" cap="all" dirty="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endParaRPr>
          </a:p>
        </p:txBody>
      </p:sp>
      <p:sp>
        <p:nvSpPr>
          <p:cNvPr id="3" name="Subtitle 2"/>
          <p:cNvSpPr>
            <a:spLocks noGrp="1"/>
          </p:cNvSpPr>
          <p:nvPr>
            <p:ph type="subTitle" idx="1"/>
          </p:nvPr>
        </p:nvSpPr>
        <p:spPr>
          <a:xfrm>
            <a:off x="457200" y="1371600"/>
            <a:ext cx="8153400" cy="5105400"/>
          </a:xfrm>
        </p:spPr>
        <p:txBody>
          <a:bodyPr>
            <a:noAutofit/>
          </a:bodyPr>
          <a:lstStyle/>
          <a:p>
            <a:pPr algn="l"/>
            <a:r>
              <a:rPr lang="en-US" sz="2000" b="1" dirty="0" smtClean="0">
                <a:solidFill>
                  <a:schemeClr val="tx1">
                    <a:lumMod val="95000"/>
                    <a:lumOff val="5000"/>
                  </a:schemeClr>
                </a:solidFill>
                <a:latin typeface="Times New Roman" pitchFamily="18" charset="0"/>
                <a:cs typeface="Times New Roman" pitchFamily="18" charset="0"/>
              </a:rPr>
              <a:t> </a:t>
            </a:r>
            <a:r>
              <a:rPr lang="en-US" sz="2400" b="1" u="sng" dirty="0" err="1" smtClean="0">
                <a:solidFill>
                  <a:schemeClr val="tx1">
                    <a:lumMod val="95000"/>
                    <a:lumOff val="5000"/>
                  </a:schemeClr>
                </a:solidFill>
                <a:latin typeface="Times New Roman" pitchFamily="18" charset="0"/>
                <a:cs typeface="Times New Roman" pitchFamily="18" charset="0"/>
              </a:rPr>
              <a:t>Ví</a:t>
            </a:r>
            <a:r>
              <a:rPr lang="en-US" sz="2400" b="1" u="sng" dirty="0" smtClean="0">
                <a:solidFill>
                  <a:schemeClr val="tx1">
                    <a:lumMod val="95000"/>
                    <a:lumOff val="5000"/>
                  </a:schemeClr>
                </a:solidFill>
                <a:latin typeface="Times New Roman" pitchFamily="18" charset="0"/>
                <a:cs typeface="Times New Roman" pitchFamily="18" charset="0"/>
              </a:rPr>
              <a:t> </a:t>
            </a:r>
            <a:r>
              <a:rPr lang="en-US" sz="2400" b="1" u="sng" dirty="0" err="1" smtClean="0">
                <a:solidFill>
                  <a:schemeClr val="tx1">
                    <a:lumMod val="95000"/>
                    <a:lumOff val="5000"/>
                  </a:schemeClr>
                </a:solidFill>
                <a:latin typeface="Times New Roman" pitchFamily="18" charset="0"/>
                <a:cs typeface="Times New Roman" pitchFamily="18" charset="0"/>
              </a:rPr>
              <a:t>dụ</a:t>
            </a:r>
            <a:r>
              <a:rPr lang="en-US" sz="2400" b="1" u="sng" dirty="0" smtClean="0">
                <a:solidFill>
                  <a:schemeClr val="tx1">
                    <a:lumMod val="95000"/>
                    <a:lumOff val="5000"/>
                  </a:schemeClr>
                </a:solidFill>
                <a:latin typeface="Times New Roman" pitchFamily="18" charset="0"/>
                <a:cs typeface="Times New Roman" pitchFamily="18" charset="0"/>
              </a:rPr>
              <a:t>:</a:t>
            </a:r>
          </a:p>
          <a:p>
            <a:pPr algn="l"/>
            <a:r>
              <a:rPr lang="en-US" sz="2400" dirty="0" err="1" smtClean="0">
                <a:solidFill>
                  <a:schemeClr val="tx1">
                    <a:lumMod val="95000"/>
                    <a:lumOff val="5000"/>
                  </a:schemeClr>
                </a:solidFill>
                <a:latin typeface="Times New Roman" pitchFamily="18" charset="0"/>
                <a:cs typeface="Times New Roman" pitchFamily="18" charset="0"/>
              </a:rPr>
              <a:t>Lược</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đồ</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quan</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hệ</a:t>
            </a:r>
            <a:r>
              <a:rPr lang="en-US" sz="2400" dirty="0" smtClean="0">
                <a:solidFill>
                  <a:schemeClr val="tx1">
                    <a:lumMod val="95000"/>
                    <a:lumOff val="5000"/>
                  </a:schemeClr>
                </a:solidFill>
                <a:latin typeface="Times New Roman" pitchFamily="18" charset="0"/>
                <a:cs typeface="Times New Roman" pitchFamily="18" charset="0"/>
              </a:rPr>
              <a:t> QLCAP( TC#, GTR, MC#, N#, NXS)</a:t>
            </a:r>
          </a:p>
          <a:p>
            <a:pPr algn="l"/>
            <a:r>
              <a:rPr lang="en-US" sz="2400" dirty="0" err="1" smtClean="0">
                <a:solidFill>
                  <a:schemeClr val="tx1">
                    <a:lumMod val="95000"/>
                    <a:lumOff val="5000"/>
                  </a:schemeClr>
                </a:solidFill>
                <a:latin typeface="Times New Roman" pitchFamily="18" charset="0"/>
                <a:cs typeface="Times New Roman" pitchFamily="18" charset="0"/>
              </a:rPr>
              <a:t>Trong</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đó</a:t>
            </a:r>
            <a:r>
              <a:rPr lang="en-US" sz="2400" dirty="0" smtClean="0">
                <a:solidFill>
                  <a:schemeClr val="tx1">
                    <a:lumMod val="95000"/>
                    <a:lumOff val="5000"/>
                  </a:schemeClr>
                </a:solidFill>
                <a:latin typeface="Times New Roman" pitchFamily="18" charset="0"/>
                <a:cs typeface="Times New Roman" pitchFamily="18" charset="0"/>
              </a:rPr>
              <a:t>:   TC# : </a:t>
            </a:r>
            <a:r>
              <a:rPr lang="en-US" sz="2400" dirty="0" err="1" smtClean="0">
                <a:solidFill>
                  <a:schemeClr val="tx1">
                    <a:lumMod val="95000"/>
                    <a:lumOff val="5000"/>
                  </a:schemeClr>
                </a:solidFill>
                <a:latin typeface="Times New Roman" pitchFamily="18" charset="0"/>
                <a:cs typeface="Times New Roman" pitchFamily="18" charset="0"/>
              </a:rPr>
              <a:t>Mã</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tuyến</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cáp</a:t>
            </a:r>
            <a:r>
              <a:rPr lang="en-US" sz="2400" dirty="0" smtClean="0">
                <a:solidFill>
                  <a:schemeClr val="tx1">
                    <a:lumMod val="95000"/>
                    <a:lumOff val="5000"/>
                  </a:schemeClr>
                </a:solidFill>
                <a:latin typeface="Times New Roman" pitchFamily="18" charset="0"/>
                <a:cs typeface="Times New Roman" pitchFamily="18" charset="0"/>
              </a:rPr>
              <a:t>         GTR : </a:t>
            </a:r>
            <a:r>
              <a:rPr lang="en-US" sz="2400" dirty="0" err="1" smtClean="0">
                <a:solidFill>
                  <a:schemeClr val="tx1">
                    <a:lumMod val="95000"/>
                    <a:lumOff val="5000"/>
                  </a:schemeClr>
                </a:solidFill>
                <a:latin typeface="Times New Roman" pitchFamily="18" charset="0"/>
                <a:cs typeface="Times New Roman" pitchFamily="18" charset="0"/>
              </a:rPr>
              <a:t>Giá</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trị</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của</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cáp</a:t>
            </a:r>
            <a:endParaRPr lang="en-US" sz="2400" dirty="0" smtClean="0">
              <a:solidFill>
                <a:schemeClr val="tx1">
                  <a:lumMod val="95000"/>
                  <a:lumOff val="5000"/>
                </a:schemeClr>
              </a:solidFill>
              <a:latin typeface="Times New Roman" pitchFamily="18" charset="0"/>
              <a:cs typeface="Times New Roman" pitchFamily="18" charset="0"/>
            </a:endParaRPr>
          </a:p>
          <a:p>
            <a:r>
              <a:rPr lang="en-US" sz="2400" dirty="0" smtClean="0">
                <a:solidFill>
                  <a:schemeClr val="tx1">
                    <a:lumMod val="95000"/>
                    <a:lumOff val="5000"/>
                  </a:schemeClr>
                </a:solidFill>
                <a:latin typeface="Times New Roman" pitchFamily="18" charset="0"/>
                <a:cs typeface="Times New Roman" pitchFamily="18" charset="0"/>
              </a:rPr>
              <a:t>                    NSX : </a:t>
            </a:r>
            <a:r>
              <a:rPr lang="en-US" sz="2400" dirty="0" err="1" smtClean="0">
                <a:solidFill>
                  <a:schemeClr val="tx1">
                    <a:lumMod val="95000"/>
                    <a:lumOff val="5000"/>
                  </a:schemeClr>
                </a:solidFill>
                <a:latin typeface="Times New Roman" pitchFamily="18" charset="0"/>
                <a:cs typeface="Times New Roman" pitchFamily="18" charset="0"/>
              </a:rPr>
              <a:t>Nước</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sản</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xuất</a:t>
            </a:r>
            <a:r>
              <a:rPr lang="en-US" sz="2400" dirty="0" smtClean="0">
                <a:solidFill>
                  <a:schemeClr val="tx1">
                    <a:lumMod val="95000"/>
                    <a:lumOff val="5000"/>
                  </a:schemeClr>
                </a:solidFill>
                <a:latin typeface="Times New Roman" pitchFamily="18" charset="0"/>
                <a:cs typeface="Times New Roman" pitchFamily="18" charset="0"/>
              </a:rPr>
              <a:t>       MC# : </a:t>
            </a:r>
            <a:r>
              <a:rPr lang="en-US" sz="2400" dirty="0" err="1" smtClean="0">
                <a:solidFill>
                  <a:schemeClr val="tx1">
                    <a:lumMod val="95000"/>
                    <a:lumOff val="5000"/>
                  </a:schemeClr>
                </a:solidFill>
                <a:latin typeface="Times New Roman" pitchFamily="18" charset="0"/>
                <a:cs typeface="Times New Roman" pitchFamily="18" charset="0"/>
              </a:rPr>
              <a:t>Mã</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cáp</a:t>
            </a:r>
            <a:r>
              <a:rPr lang="en-US" sz="2400" dirty="0" smtClean="0">
                <a:solidFill>
                  <a:schemeClr val="tx1">
                    <a:lumMod val="95000"/>
                    <a:lumOff val="5000"/>
                  </a:schemeClr>
                </a:solidFill>
                <a:latin typeface="Times New Roman" pitchFamily="18" charset="0"/>
                <a:cs typeface="Times New Roman" pitchFamily="18" charset="0"/>
              </a:rPr>
              <a:t> </a:t>
            </a:r>
          </a:p>
          <a:p>
            <a:r>
              <a:rPr lang="en-US" sz="2400" dirty="0" smtClean="0">
                <a:solidFill>
                  <a:schemeClr val="tx1">
                    <a:lumMod val="95000"/>
                    <a:lumOff val="5000"/>
                  </a:schemeClr>
                </a:solidFill>
                <a:latin typeface="Times New Roman" pitchFamily="18" charset="0"/>
                <a:cs typeface="Times New Roman" pitchFamily="18" charset="0"/>
              </a:rPr>
              <a:t>                    N# : </a:t>
            </a:r>
            <a:r>
              <a:rPr lang="en-US" sz="2400" dirty="0" err="1" smtClean="0">
                <a:solidFill>
                  <a:schemeClr val="tx1">
                    <a:lumMod val="95000"/>
                    <a:lumOff val="5000"/>
                  </a:schemeClr>
                </a:solidFill>
                <a:latin typeface="Times New Roman" pitchFamily="18" charset="0"/>
                <a:cs typeface="Times New Roman" pitchFamily="18" charset="0"/>
              </a:rPr>
              <a:t>Mã</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nước</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sản</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xuất</a:t>
            </a:r>
            <a:r>
              <a:rPr lang="en-US" sz="2400" dirty="0" smtClean="0">
                <a:solidFill>
                  <a:schemeClr val="tx1">
                    <a:lumMod val="95000"/>
                    <a:lumOff val="5000"/>
                  </a:schemeClr>
                </a:solidFill>
                <a:latin typeface="Times New Roman" pitchFamily="18" charset="0"/>
                <a:cs typeface="Times New Roman" pitchFamily="18" charset="0"/>
              </a:rPr>
              <a:t> </a:t>
            </a:r>
          </a:p>
          <a:p>
            <a:pPr algn="l"/>
            <a:r>
              <a:rPr lang="en-US" sz="2400" dirty="0" err="1" smtClean="0">
                <a:solidFill>
                  <a:schemeClr val="tx1">
                    <a:lumMod val="95000"/>
                    <a:lumOff val="5000"/>
                  </a:schemeClr>
                </a:solidFill>
                <a:latin typeface="Times New Roman" pitchFamily="18" charset="0"/>
                <a:cs typeface="Times New Roman" pitchFamily="18" charset="0"/>
              </a:rPr>
              <a:t>Ngữ</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nghĩa</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dữ</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liệu</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như</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sau</a:t>
            </a:r>
            <a:r>
              <a:rPr lang="en-US" sz="2400" dirty="0" smtClean="0">
                <a:solidFill>
                  <a:schemeClr val="tx1">
                    <a:lumMod val="95000"/>
                    <a:lumOff val="5000"/>
                  </a:schemeClr>
                </a:solidFill>
                <a:latin typeface="Times New Roman" pitchFamily="18" charset="0"/>
                <a:cs typeface="Times New Roman" pitchFamily="18" charset="0"/>
              </a:rPr>
              <a:t>:</a:t>
            </a:r>
          </a:p>
          <a:p>
            <a:pPr algn="l"/>
            <a:r>
              <a:rPr lang="en-US" sz="2400" dirty="0" err="1" smtClean="0">
                <a:solidFill>
                  <a:schemeClr val="tx1">
                    <a:lumMod val="95000"/>
                    <a:lumOff val="5000"/>
                  </a:schemeClr>
                </a:solidFill>
                <a:latin typeface="Times New Roman" pitchFamily="18" charset="0"/>
                <a:cs typeface="Times New Roman" pitchFamily="18" charset="0"/>
              </a:rPr>
              <a:t>Trong</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một</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tuyến</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cáp</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giá</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trị</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của</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một</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loại</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cáp</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được</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xác</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định</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duy</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nhất</a:t>
            </a:r>
            <a:r>
              <a:rPr lang="en-US" sz="2400" dirty="0" smtClean="0">
                <a:solidFill>
                  <a:schemeClr val="tx1">
                    <a:lumMod val="95000"/>
                    <a:lumOff val="5000"/>
                  </a:schemeClr>
                </a:solidFill>
                <a:latin typeface="Times New Roman" pitchFamily="18" charset="0"/>
                <a:cs typeface="Times New Roman" pitchFamily="18" charset="0"/>
              </a:rPr>
              <a:t>.</a:t>
            </a:r>
          </a:p>
          <a:p>
            <a:pPr lvl="0" algn="l"/>
            <a:r>
              <a:rPr lang="en-US" sz="2400" dirty="0" err="1" smtClean="0">
                <a:solidFill>
                  <a:schemeClr val="tx1">
                    <a:lumMod val="95000"/>
                    <a:lumOff val="5000"/>
                  </a:schemeClr>
                </a:solidFill>
                <a:latin typeface="Times New Roman" pitchFamily="18" charset="0"/>
                <a:cs typeface="Times New Roman" pitchFamily="18" charset="0"/>
              </a:rPr>
              <a:t>Mỗi</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mã</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cáp</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xác</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định</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mã</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nước</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sản</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xuất</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cáp</a:t>
            </a:r>
            <a:r>
              <a:rPr lang="en-US" sz="2400" dirty="0" smtClean="0">
                <a:solidFill>
                  <a:schemeClr val="tx1">
                    <a:lumMod val="95000"/>
                    <a:lumOff val="5000"/>
                  </a:schemeClr>
                </a:solidFill>
                <a:latin typeface="Times New Roman" pitchFamily="18" charset="0"/>
                <a:cs typeface="Times New Roman" pitchFamily="18" charset="0"/>
              </a:rPr>
              <a:t>.</a:t>
            </a:r>
          </a:p>
          <a:p>
            <a:pPr lvl="0" algn="l"/>
            <a:r>
              <a:rPr lang="en-US" sz="2400" dirty="0" err="1" smtClean="0">
                <a:solidFill>
                  <a:schemeClr val="tx1">
                    <a:lumMod val="95000"/>
                    <a:lumOff val="5000"/>
                  </a:schemeClr>
                </a:solidFill>
                <a:latin typeface="Times New Roman" pitchFamily="18" charset="0"/>
                <a:cs typeface="Times New Roman" pitchFamily="18" charset="0"/>
              </a:rPr>
              <a:t>Mã</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nước</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xác</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định</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tên</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nước</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sản</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xuất</a:t>
            </a:r>
            <a:r>
              <a:rPr lang="en-US" sz="2400" dirty="0" smtClean="0">
                <a:solidFill>
                  <a:schemeClr val="tx1">
                    <a:lumMod val="95000"/>
                    <a:lumOff val="5000"/>
                  </a:schemeClr>
                </a:solidFill>
                <a:latin typeface="Times New Roman" pitchFamily="18" charset="0"/>
                <a:cs typeface="Times New Roman" pitchFamily="18" charset="0"/>
              </a:rPr>
              <a:t>.</a:t>
            </a:r>
          </a:p>
          <a:p>
            <a:pPr algn="l"/>
            <a:r>
              <a:rPr lang="en-US" sz="2000" dirty="0" smtClean="0">
                <a:solidFill>
                  <a:schemeClr val="tx1">
                    <a:lumMod val="95000"/>
                    <a:lumOff val="5000"/>
                  </a:schemeClr>
                </a:solidFill>
              </a:rPr>
              <a:t/>
            </a:r>
            <a:br>
              <a:rPr lang="en-US" sz="2000" dirty="0" smtClean="0">
                <a:solidFill>
                  <a:schemeClr val="tx1">
                    <a:lumMod val="95000"/>
                    <a:lumOff val="5000"/>
                  </a:schemeClr>
                </a:solidFill>
              </a:rPr>
            </a:br>
            <a:endParaRPr lang="en-US" sz="2000" b="1" dirty="0">
              <a:solidFill>
                <a:schemeClr val="tx1">
                  <a:lumMod val="95000"/>
                  <a:lumOff val="5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382000" y="6340476"/>
            <a:ext cx="762000" cy="517524"/>
          </a:xfrm>
        </p:spPr>
        <p:txBody>
          <a:bodyPr/>
          <a:lstStyle/>
          <a:p>
            <a:fld id="{029F9849-64D4-4DF6-87DA-D4F4F2E73101}" type="slidenum">
              <a:rPr lang="en-US" sz="1800" smtClean="0">
                <a:solidFill>
                  <a:schemeClr val="tx1"/>
                </a:solidFill>
                <a:latin typeface="Times New Roman" pitchFamily="18" charset="0"/>
                <a:cs typeface="Times New Roman" pitchFamily="18" charset="0"/>
              </a:rPr>
              <a:pPr/>
              <a:t>10</a:t>
            </a:fld>
            <a:r>
              <a:rPr lang="en-US" sz="1800" dirty="0" smtClean="0">
                <a:solidFill>
                  <a:schemeClr val="tx1"/>
                </a:solidFill>
                <a:latin typeface="Times New Roman" pitchFamily="18" charset="0"/>
                <a:cs typeface="Times New Roman" pitchFamily="18" charset="0"/>
              </a:rPr>
              <a:t>/45</a:t>
            </a:r>
            <a:endParaRPr lang="en-US" sz="1800" dirty="0">
              <a:solidFill>
                <a:schemeClr val="tx1"/>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020762"/>
          </a:xfrm>
        </p:spPr>
        <p:txBody>
          <a:bodyPr>
            <a:normAutofit/>
          </a:bodyPr>
          <a:lstStyle/>
          <a:p>
            <a:pPr algn="ct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16.2.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Các</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dạng</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chUẩn</a:t>
            </a:r>
            <a:endParaRPr lang="en-US" sz="32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lgn="ctr">
              <a:buNone/>
            </a:pPr>
            <a:r>
              <a:rPr lang="en-US" b="1" dirty="0" err="1" smtClean="0">
                <a:latin typeface="Times New Roman" pitchFamily="18" charset="0"/>
                <a:cs typeface="Times New Roman" pitchFamily="18" charset="0"/>
              </a:rPr>
              <a:t>Hình</a:t>
            </a:r>
            <a:r>
              <a:rPr lang="en-US" b="1" dirty="0" smtClean="0">
                <a:latin typeface="Times New Roman" pitchFamily="18" charset="0"/>
                <a:cs typeface="Times New Roman" pitchFamily="18" charset="0"/>
              </a:rPr>
              <a:t> 16.1: </a:t>
            </a:r>
            <a:r>
              <a:rPr lang="en-US" b="1" dirty="0" err="1" smtClean="0">
                <a:latin typeface="Times New Roman" pitchFamily="18" charset="0"/>
                <a:cs typeface="Times New Roman" pitchFamily="18" charset="0"/>
              </a:rPr>
              <a:t>Sơ</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đồ</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các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phụ</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thuộc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hàm</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trong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lược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đồ</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quan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hệ</a:t>
            </a:r>
            <a:r>
              <a:rPr lang="en-US" b="1" dirty="0" smtClean="0">
                <a:latin typeface="Times New Roman" pitchFamily="18" charset="0"/>
                <a:cs typeface="Times New Roman" pitchFamily="18" charset="0"/>
              </a:rPr>
              <a:t> QLCAP</a:t>
            </a:r>
          </a:p>
          <a:p>
            <a:pPr algn="ctr">
              <a:buNone/>
            </a:pPr>
            <a:endParaRPr lang="en-US" dirty="0">
              <a:latin typeface="Times New Roman" pitchFamily="18" charset="0"/>
              <a:cs typeface="Times New Roman" pitchFamily="18" charset="0"/>
            </a:endParaRPr>
          </a:p>
        </p:txBody>
      </p:sp>
      <p:sp>
        <p:nvSpPr>
          <p:cNvPr id="8" name="TextBox 7"/>
          <p:cNvSpPr txBox="1"/>
          <p:nvPr/>
        </p:nvSpPr>
        <p:spPr>
          <a:xfrm>
            <a:off x="609600" y="3352800"/>
            <a:ext cx="1524000" cy="80021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t> </a:t>
            </a:r>
          </a:p>
          <a:p>
            <a:pPr algn="ctr"/>
            <a:r>
              <a:rPr lang="en-US" sz="2800" b="1" dirty="0" smtClean="0">
                <a:latin typeface="Times New Roman" pitchFamily="18" charset="0"/>
                <a:cs typeface="Times New Roman" pitchFamily="18" charset="0"/>
              </a:rPr>
              <a:t>GTR</a:t>
            </a:r>
            <a:endParaRPr lang="en-US" sz="2800" b="1" dirty="0">
              <a:latin typeface="Times New Roman" pitchFamily="18" charset="0"/>
              <a:cs typeface="Times New Roman" pitchFamily="18" charset="0"/>
            </a:endParaRPr>
          </a:p>
        </p:txBody>
      </p:sp>
      <p:sp>
        <p:nvSpPr>
          <p:cNvPr id="10" name="TextBox 9"/>
          <p:cNvSpPr txBox="1"/>
          <p:nvPr/>
        </p:nvSpPr>
        <p:spPr>
          <a:xfrm>
            <a:off x="3505200" y="3048000"/>
            <a:ext cx="16002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800" b="1" dirty="0" smtClean="0">
                <a:latin typeface="Times New Roman" pitchFamily="18" charset="0"/>
                <a:cs typeface="Times New Roman" pitchFamily="18" charset="0"/>
              </a:rPr>
              <a:t>MC#</a:t>
            </a:r>
            <a:endParaRPr lang="en-US" sz="2800" b="1" dirty="0">
              <a:latin typeface="Times New Roman" pitchFamily="18" charset="0"/>
              <a:cs typeface="Times New Roman" pitchFamily="18" charset="0"/>
            </a:endParaRPr>
          </a:p>
        </p:txBody>
      </p:sp>
      <p:sp>
        <p:nvSpPr>
          <p:cNvPr id="11" name="TextBox 10"/>
          <p:cNvSpPr txBox="1"/>
          <p:nvPr/>
        </p:nvSpPr>
        <p:spPr>
          <a:xfrm>
            <a:off x="3505200" y="3886200"/>
            <a:ext cx="16002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800" b="1" dirty="0" smtClean="0">
                <a:latin typeface="Times New Roman" pitchFamily="18" charset="0"/>
                <a:cs typeface="Times New Roman" pitchFamily="18" charset="0"/>
              </a:rPr>
              <a:t>TC#</a:t>
            </a:r>
            <a:endParaRPr lang="en-US" sz="2800" b="1" dirty="0">
              <a:latin typeface="Times New Roman" pitchFamily="18" charset="0"/>
              <a:cs typeface="Times New Roman" pitchFamily="18" charset="0"/>
            </a:endParaRPr>
          </a:p>
        </p:txBody>
      </p:sp>
      <p:sp>
        <p:nvSpPr>
          <p:cNvPr id="12" name="TextBox 11"/>
          <p:cNvSpPr txBox="1"/>
          <p:nvPr/>
        </p:nvSpPr>
        <p:spPr>
          <a:xfrm>
            <a:off x="5943600" y="2667001"/>
            <a:ext cx="1666415"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800" b="1" dirty="0" smtClean="0">
                <a:latin typeface="Times New Roman" pitchFamily="18" charset="0"/>
                <a:cs typeface="Times New Roman" pitchFamily="18" charset="0"/>
              </a:rPr>
              <a:t>NSX</a:t>
            </a:r>
            <a:endParaRPr lang="en-US" sz="2800" b="1" dirty="0">
              <a:latin typeface="Times New Roman" pitchFamily="18" charset="0"/>
              <a:cs typeface="Times New Roman" pitchFamily="18" charset="0"/>
            </a:endParaRPr>
          </a:p>
        </p:txBody>
      </p:sp>
      <p:sp>
        <p:nvSpPr>
          <p:cNvPr id="13" name="TextBox 12"/>
          <p:cNvSpPr txBox="1"/>
          <p:nvPr/>
        </p:nvSpPr>
        <p:spPr>
          <a:xfrm>
            <a:off x="6019800" y="3962400"/>
            <a:ext cx="16002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800" b="1" dirty="0" smtClean="0">
                <a:latin typeface="Times New Roman" pitchFamily="18" charset="0"/>
                <a:cs typeface="Times New Roman" pitchFamily="18" charset="0"/>
              </a:rPr>
              <a:t>N#</a:t>
            </a:r>
            <a:endParaRPr lang="en-US" sz="2800" b="1" dirty="0">
              <a:latin typeface="Times New Roman" pitchFamily="18" charset="0"/>
              <a:cs typeface="Times New Roman" pitchFamily="18" charset="0"/>
            </a:endParaRPr>
          </a:p>
        </p:txBody>
      </p:sp>
      <p:cxnSp>
        <p:nvCxnSpPr>
          <p:cNvPr id="16" name="Straight Connector 15"/>
          <p:cNvCxnSpPr/>
          <p:nvPr/>
        </p:nvCxnSpPr>
        <p:spPr>
          <a:xfrm rot="5400000">
            <a:off x="2020094" y="3771900"/>
            <a:ext cx="2056606" cy="794"/>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3048000" y="2743200"/>
            <a:ext cx="2362200" cy="1588"/>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rot="5400000">
            <a:off x="4382294" y="3771106"/>
            <a:ext cx="2056606" cy="794"/>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3048000" y="4800600"/>
            <a:ext cx="2362200" cy="1588"/>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Arrow Connector 23"/>
          <p:cNvCxnSpPr>
            <a:stCxn id="8" idx="3"/>
          </p:cNvCxnSpPr>
          <p:nvPr/>
        </p:nvCxnSpPr>
        <p:spPr>
          <a:xfrm flipV="1">
            <a:off x="2133600" y="3733800"/>
            <a:ext cx="914400" cy="1911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6" name="Straight Arrow Connector 25"/>
          <p:cNvCxnSpPr>
            <a:stCxn id="10" idx="3"/>
            <a:endCxn id="12" idx="1"/>
          </p:cNvCxnSpPr>
          <p:nvPr/>
        </p:nvCxnSpPr>
        <p:spPr>
          <a:xfrm flipV="1">
            <a:off x="5105400" y="2928611"/>
            <a:ext cx="838200" cy="38099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8" name="Straight Arrow Connector 27"/>
          <p:cNvCxnSpPr>
            <a:stCxn id="10" idx="3"/>
            <a:endCxn id="13" idx="1"/>
          </p:cNvCxnSpPr>
          <p:nvPr/>
        </p:nvCxnSpPr>
        <p:spPr>
          <a:xfrm>
            <a:off x="5105400" y="3309610"/>
            <a:ext cx="914400" cy="9144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0" name="Straight Arrow Connector 29"/>
          <p:cNvCxnSpPr>
            <a:stCxn id="13" idx="0"/>
            <a:endCxn id="12" idx="2"/>
          </p:cNvCxnSpPr>
          <p:nvPr/>
        </p:nvCxnSpPr>
        <p:spPr>
          <a:xfrm rot="16200000" flipV="1">
            <a:off x="6412265" y="3554765"/>
            <a:ext cx="772179" cy="4309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9" name="Rectangle 38"/>
          <p:cNvSpPr/>
          <p:nvPr/>
        </p:nvSpPr>
        <p:spPr>
          <a:xfrm>
            <a:off x="533400" y="1676400"/>
            <a:ext cx="2057400" cy="477054"/>
          </a:xfrm>
          <a:prstGeom prst="rect">
            <a:avLst/>
          </a:prstGeom>
        </p:spPr>
        <p:txBody>
          <a:bodyPr wrap="square">
            <a:spAutoFit/>
          </a:bodyPr>
          <a:lstStyle/>
          <a:p>
            <a:r>
              <a:rPr lang="en-US" sz="2500" b="1" u="sng" dirty="0" err="1" smtClean="0">
                <a:solidFill>
                  <a:schemeClr val="tx1">
                    <a:lumMod val="95000"/>
                    <a:lumOff val="5000"/>
                  </a:schemeClr>
                </a:solidFill>
                <a:latin typeface="Times New Roman" pitchFamily="18" charset="0"/>
                <a:cs typeface="Times New Roman" pitchFamily="18" charset="0"/>
              </a:rPr>
              <a:t>Ví</a:t>
            </a:r>
            <a:r>
              <a:rPr lang="en-US" sz="2500" b="1" u="sng" dirty="0" smtClean="0">
                <a:solidFill>
                  <a:schemeClr val="tx1">
                    <a:lumMod val="95000"/>
                    <a:lumOff val="5000"/>
                  </a:schemeClr>
                </a:solidFill>
                <a:latin typeface="Times New Roman" pitchFamily="18" charset="0"/>
                <a:cs typeface="Times New Roman" pitchFamily="18" charset="0"/>
              </a:rPr>
              <a:t> </a:t>
            </a:r>
            <a:r>
              <a:rPr lang="en-US" sz="2500" b="1" u="sng" dirty="0" err="1" smtClean="0">
                <a:solidFill>
                  <a:schemeClr val="tx1">
                    <a:lumMod val="95000"/>
                    <a:lumOff val="5000"/>
                  </a:schemeClr>
                </a:solidFill>
                <a:latin typeface="Times New Roman" pitchFamily="18" charset="0"/>
                <a:cs typeface="Times New Roman" pitchFamily="18" charset="0"/>
              </a:rPr>
              <a:t>dụ</a:t>
            </a:r>
            <a:r>
              <a:rPr lang="en-US" sz="2500" b="1" u="sng" dirty="0" smtClean="0">
                <a:solidFill>
                  <a:schemeClr val="tx1">
                    <a:lumMod val="95000"/>
                    <a:lumOff val="5000"/>
                  </a:schemeClr>
                </a:solidFill>
                <a:latin typeface="Times New Roman" pitchFamily="18" charset="0"/>
                <a:cs typeface="Times New Roman" pitchFamily="18" charset="0"/>
              </a:rPr>
              <a:t>:</a:t>
            </a:r>
            <a:endParaRPr lang="en-US" sz="2500" u="sng" dirty="0"/>
          </a:p>
        </p:txBody>
      </p:sp>
      <p:sp>
        <p:nvSpPr>
          <p:cNvPr id="19" name="Slide Number Placeholder 18"/>
          <p:cNvSpPr>
            <a:spLocks noGrp="1"/>
          </p:cNvSpPr>
          <p:nvPr>
            <p:ph type="sldNum" sz="quarter" idx="15"/>
          </p:nvPr>
        </p:nvSpPr>
        <p:spPr>
          <a:xfrm>
            <a:off x="8330184" y="6336792"/>
            <a:ext cx="813816" cy="521208"/>
          </a:xfrm>
        </p:spPr>
        <p:txBody>
          <a:bodyPr/>
          <a:lstStyle/>
          <a:p>
            <a:fld id="{029F9849-64D4-4DF6-87DA-D4F4F2E73101}" type="slidenum">
              <a:rPr lang="en-US" sz="1800" smtClean="0">
                <a:solidFill>
                  <a:schemeClr val="tx1"/>
                </a:solidFill>
                <a:latin typeface="Times New Roman" pitchFamily="18" charset="0"/>
                <a:cs typeface="Times New Roman" pitchFamily="18" charset="0"/>
              </a:rPr>
              <a:pPr/>
              <a:t>11</a:t>
            </a:fld>
            <a:r>
              <a:rPr lang="en-US" sz="1800" dirty="0" smtClean="0">
                <a:solidFill>
                  <a:schemeClr val="tx1"/>
                </a:solidFill>
                <a:latin typeface="Times New Roman" pitchFamily="18" charset="0"/>
                <a:cs typeface="Times New Roman" pitchFamily="18" charset="0"/>
              </a:rPr>
              <a:t>/45</a:t>
            </a:r>
            <a:endParaRPr lang="en-US" sz="1800" dirty="0">
              <a:solidFill>
                <a:schemeClr val="tx1"/>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020762"/>
          </a:xfrm>
        </p:spPr>
        <p:txBody>
          <a:bodyPr>
            <a:normAutofit/>
          </a:bodyPr>
          <a:lstStyle/>
          <a:p>
            <a:pPr algn="ct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16.2.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Các</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dạng</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chUẩn</a:t>
            </a:r>
            <a:endParaRPr lang="en-US" sz="32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buNone/>
            </a:pPr>
            <a:endParaRPr lang="en-US"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graphicFrame>
        <p:nvGraphicFramePr>
          <p:cNvPr id="17" name="Table 16"/>
          <p:cNvGraphicFramePr>
            <a:graphicFrameLocks noGrp="1"/>
          </p:cNvGraphicFramePr>
          <p:nvPr/>
        </p:nvGraphicFramePr>
        <p:xfrm>
          <a:off x="762001" y="1648693"/>
          <a:ext cx="7619999" cy="3609108"/>
        </p:xfrm>
        <a:graphic>
          <a:graphicData uri="http://schemas.openxmlformats.org/drawingml/2006/table">
            <a:tbl>
              <a:tblPr firstRow="1" bandRow="1">
                <a:tableStyleId>{284E427A-3D55-4303-BF80-6455036E1DE7}</a:tableStyleId>
              </a:tblPr>
              <a:tblGrid>
                <a:gridCol w="1447800"/>
                <a:gridCol w="1447800"/>
                <a:gridCol w="1447800"/>
                <a:gridCol w="1447800"/>
                <a:gridCol w="1828799"/>
              </a:tblGrid>
              <a:tr h="401012">
                <a:tc>
                  <a:txBody>
                    <a:bodyPr/>
                    <a:lstStyle/>
                    <a:p>
                      <a:pPr marL="0" marR="0">
                        <a:lnSpc>
                          <a:spcPct val="115000"/>
                        </a:lnSpc>
                        <a:spcBef>
                          <a:spcPts val="0"/>
                        </a:spcBef>
                        <a:spcAft>
                          <a:spcPts val="0"/>
                        </a:spcAft>
                      </a:pPr>
                      <a:r>
                        <a:rPr lang="en-US" sz="2000" dirty="0"/>
                        <a:t>TC#</a:t>
                      </a:r>
                      <a:endParaRPr lang="en-US" sz="20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t>GTR</a:t>
                      </a:r>
                      <a:endParaRPr lang="en-US" sz="20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t>MC#</a:t>
                      </a:r>
                      <a:endParaRPr lang="en-US" sz="20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t>N#</a:t>
                      </a:r>
                      <a:endParaRPr lang="en-US" sz="20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t>NSX</a:t>
                      </a:r>
                      <a:endParaRPr lang="en-US" sz="2000" dirty="0">
                        <a:latin typeface="Calibri"/>
                        <a:ea typeface="Calibri"/>
                        <a:cs typeface="Times New Roman"/>
                      </a:endParaRPr>
                    </a:p>
                  </a:txBody>
                  <a:tcPr marL="68580" marR="68580" marT="0" marB="0"/>
                </a:tc>
              </a:tr>
              <a:tr h="401012">
                <a:tc>
                  <a:txBody>
                    <a:bodyPr/>
                    <a:lstStyle/>
                    <a:p>
                      <a:pPr marL="0" marR="0">
                        <a:lnSpc>
                          <a:spcPct val="115000"/>
                        </a:lnSpc>
                        <a:spcBef>
                          <a:spcPts val="0"/>
                        </a:spcBef>
                        <a:spcAft>
                          <a:spcPts val="0"/>
                        </a:spcAft>
                      </a:pPr>
                      <a:r>
                        <a:rPr lang="en-US" sz="2000" dirty="0"/>
                        <a:t>T01</a:t>
                      </a:r>
                      <a:endParaRPr lang="en-US" sz="20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t>200</a:t>
                      </a:r>
                      <a:endParaRPr lang="en-US" sz="20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t>C01</a:t>
                      </a:r>
                      <a:endParaRPr lang="en-US" sz="20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t>HAQ</a:t>
                      </a:r>
                      <a:endParaRPr lang="en-US" sz="20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t>Hàn Quốc</a:t>
                      </a:r>
                      <a:endParaRPr lang="en-US" sz="2000">
                        <a:latin typeface="Calibri"/>
                        <a:ea typeface="Calibri"/>
                        <a:cs typeface="Times New Roman"/>
                      </a:endParaRPr>
                    </a:p>
                  </a:txBody>
                  <a:tcPr marL="68580" marR="68580" marT="0" marB="0"/>
                </a:tc>
              </a:tr>
              <a:tr h="401012">
                <a:tc>
                  <a:txBody>
                    <a:bodyPr/>
                    <a:lstStyle/>
                    <a:p>
                      <a:pPr marL="0" marR="0">
                        <a:lnSpc>
                          <a:spcPct val="115000"/>
                        </a:lnSpc>
                        <a:spcBef>
                          <a:spcPts val="0"/>
                        </a:spcBef>
                        <a:spcAft>
                          <a:spcPts val="0"/>
                        </a:spcAft>
                      </a:pPr>
                      <a:r>
                        <a:rPr lang="en-US" sz="2000" dirty="0"/>
                        <a:t>T01</a:t>
                      </a:r>
                      <a:endParaRPr lang="en-US" sz="20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t>250</a:t>
                      </a:r>
                      <a:endParaRPr lang="en-US" sz="20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t>C02</a:t>
                      </a:r>
                      <a:endParaRPr lang="en-US" sz="20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t>HAQ</a:t>
                      </a:r>
                      <a:endParaRPr lang="en-US" sz="20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err="1"/>
                        <a:t>Hàn</a:t>
                      </a:r>
                      <a:r>
                        <a:rPr lang="en-US" sz="2000" dirty="0"/>
                        <a:t> </a:t>
                      </a:r>
                      <a:r>
                        <a:rPr lang="en-US" sz="2000" dirty="0" err="1"/>
                        <a:t>Quốc</a:t>
                      </a:r>
                      <a:endParaRPr lang="en-US" sz="2000" dirty="0">
                        <a:latin typeface="Calibri"/>
                        <a:ea typeface="Calibri"/>
                        <a:cs typeface="Times New Roman"/>
                      </a:endParaRPr>
                    </a:p>
                  </a:txBody>
                  <a:tcPr marL="68580" marR="68580" marT="0" marB="0"/>
                </a:tc>
              </a:tr>
              <a:tr h="401012">
                <a:tc>
                  <a:txBody>
                    <a:bodyPr/>
                    <a:lstStyle/>
                    <a:p>
                      <a:pPr marL="0" marR="0">
                        <a:lnSpc>
                          <a:spcPct val="115000"/>
                        </a:lnSpc>
                        <a:spcBef>
                          <a:spcPts val="0"/>
                        </a:spcBef>
                        <a:spcAft>
                          <a:spcPts val="0"/>
                        </a:spcAft>
                      </a:pPr>
                      <a:r>
                        <a:rPr lang="en-US" sz="2000"/>
                        <a:t>T01</a:t>
                      </a:r>
                      <a:endParaRPr lang="en-US" sz="20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t>220</a:t>
                      </a:r>
                      <a:endParaRPr lang="en-US" sz="20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t>C03</a:t>
                      </a:r>
                      <a:endParaRPr lang="en-US" sz="20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t>VTC</a:t>
                      </a:r>
                      <a:endParaRPr lang="en-US" sz="20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t>Việt Nam</a:t>
                      </a:r>
                      <a:endParaRPr lang="en-US" sz="2000">
                        <a:latin typeface="Calibri"/>
                        <a:ea typeface="Calibri"/>
                        <a:cs typeface="Times New Roman"/>
                      </a:endParaRPr>
                    </a:p>
                  </a:txBody>
                  <a:tcPr marL="68580" marR="68580" marT="0" marB="0"/>
                </a:tc>
              </a:tr>
              <a:tr h="401012">
                <a:tc>
                  <a:txBody>
                    <a:bodyPr/>
                    <a:lstStyle/>
                    <a:p>
                      <a:pPr marL="0" marR="0">
                        <a:lnSpc>
                          <a:spcPct val="115000"/>
                        </a:lnSpc>
                        <a:spcBef>
                          <a:spcPts val="0"/>
                        </a:spcBef>
                        <a:spcAft>
                          <a:spcPts val="0"/>
                        </a:spcAft>
                      </a:pPr>
                      <a:r>
                        <a:rPr lang="en-US" sz="2000"/>
                        <a:t>T02</a:t>
                      </a:r>
                      <a:endParaRPr lang="en-US" sz="20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t>500</a:t>
                      </a:r>
                      <a:endParaRPr lang="en-US" sz="20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t>C01</a:t>
                      </a:r>
                      <a:endParaRPr lang="en-US" sz="20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t>HAQ</a:t>
                      </a:r>
                      <a:endParaRPr lang="en-US" sz="20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t>Hàn Quốc</a:t>
                      </a:r>
                      <a:endParaRPr lang="en-US" sz="2000">
                        <a:latin typeface="Calibri"/>
                        <a:ea typeface="Calibri"/>
                        <a:cs typeface="Times New Roman"/>
                      </a:endParaRPr>
                    </a:p>
                  </a:txBody>
                  <a:tcPr marL="68580" marR="68580" marT="0" marB="0"/>
                </a:tc>
              </a:tr>
              <a:tr h="401012">
                <a:tc>
                  <a:txBody>
                    <a:bodyPr/>
                    <a:lstStyle/>
                    <a:p>
                      <a:pPr marL="0" marR="0">
                        <a:lnSpc>
                          <a:spcPct val="115000"/>
                        </a:lnSpc>
                        <a:spcBef>
                          <a:spcPts val="0"/>
                        </a:spcBef>
                        <a:spcAft>
                          <a:spcPts val="0"/>
                        </a:spcAft>
                      </a:pPr>
                      <a:r>
                        <a:rPr lang="en-US" sz="2000"/>
                        <a:t>T02</a:t>
                      </a:r>
                      <a:endParaRPr lang="en-US" sz="20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t>400</a:t>
                      </a:r>
                      <a:endParaRPr lang="en-US" sz="20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t>C04</a:t>
                      </a:r>
                      <a:endParaRPr lang="en-US" sz="20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t>JAN</a:t>
                      </a:r>
                      <a:endParaRPr lang="en-US" sz="20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t>Nhật Bản</a:t>
                      </a:r>
                      <a:endParaRPr lang="en-US" sz="2000">
                        <a:latin typeface="Calibri"/>
                        <a:ea typeface="Calibri"/>
                        <a:cs typeface="Times New Roman"/>
                      </a:endParaRPr>
                    </a:p>
                  </a:txBody>
                  <a:tcPr marL="68580" marR="68580" marT="0" marB="0"/>
                </a:tc>
              </a:tr>
              <a:tr h="401012">
                <a:tc>
                  <a:txBody>
                    <a:bodyPr/>
                    <a:lstStyle/>
                    <a:p>
                      <a:pPr marL="0" marR="0">
                        <a:lnSpc>
                          <a:spcPct val="115000"/>
                        </a:lnSpc>
                        <a:spcBef>
                          <a:spcPts val="0"/>
                        </a:spcBef>
                        <a:spcAft>
                          <a:spcPts val="0"/>
                        </a:spcAft>
                      </a:pPr>
                      <a:r>
                        <a:rPr lang="en-US" sz="2000"/>
                        <a:t>T03</a:t>
                      </a:r>
                      <a:endParaRPr lang="en-US" sz="20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t>100</a:t>
                      </a:r>
                      <a:endParaRPr lang="en-US" sz="20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t>C05</a:t>
                      </a:r>
                      <a:endParaRPr lang="en-US" sz="20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t>RUS</a:t>
                      </a:r>
                      <a:endParaRPr lang="en-US" sz="20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t>Nga</a:t>
                      </a:r>
                      <a:endParaRPr lang="en-US" sz="2000">
                        <a:latin typeface="Calibri"/>
                        <a:ea typeface="Calibri"/>
                        <a:cs typeface="Times New Roman"/>
                      </a:endParaRPr>
                    </a:p>
                  </a:txBody>
                  <a:tcPr marL="68580" marR="68580" marT="0" marB="0"/>
                </a:tc>
              </a:tr>
              <a:tr h="401012">
                <a:tc>
                  <a:txBody>
                    <a:bodyPr/>
                    <a:lstStyle/>
                    <a:p>
                      <a:pPr marL="0" marR="0">
                        <a:lnSpc>
                          <a:spcPct val="115000"/>
                        </a:lnSpc>
                        <a:spcBef>
                          <a:spcPts val="0"/>
                        </a:spcBef>
                        <a:spcAft>
                          <a:spcPts val="0"/>
                        </a:spcAft>
                      </a:pPr>
                      <a:r>
                        <a:rPr lang="en-US" sz="2000"/>
                        <a:t>T04</a:t>
                      </a:r>
                      <a:endParaRPr lang="en-US" sz="20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t>400</a:t>
                      </a:r>
                      <a:endParaRPr lang="en-US" sz="20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t>C06</a:t>
                      </a:r>
                      <a:endParaRPr lang="en-US" sz="20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t>CHN</a:t>
                      </a:r>
                      <a:endParaRPr lang="en-US" sz="20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err="1"/>
                        <a:t>Trung</a:t>
                      </a:r>
                      <a:r>
                        <a:rPr lang="en-US" sz="2000" dirty="0"/>
                        <a:t> </a:t>
                      </a:r>
                      <a:r>
                        <a:rPr lang="en-US" sz="2000" dirty="0" err="1"/>
                        <a:t>Quốc</a:t>
                      </a:r>
                      <a:endParaRPr lang="en-US" sz="2000" dirty="0">
                        <a:latin typeface="Calibri"/>
                        <a:ea typeface="Calibri"/>
                        <a:cs typeface="Times New Roman"/>
                      </a:endParaRPr>
                    </a:p>
                  </a:txBody>
                  <a:tcPr marL="68580" marR="68580" marT="0" marB="0"/>
                </a:tc>
              </a:tr>
              <a:tr h="401012">
                <a:tc>
                  <a:txBody>
                    <a:bodyPr/>
                    <a:lstStyle/>
                    <a:p>
                      <a:pPr marL="0" marR="0">
                        <a:lnSpc>
                          <a:spcPct val="115000"/>
                        </a:lnSpc>
                        <a:spcBef>
                          <a:spcPts val="0"/>
                        </a:spcBef>
                        <a:spcAft>
                          <a:spcPts val="0"/>
                        </a:spcAft>
                      </a:pPr>
                      <a:r>
                        <a:rPr lang="en-US" sz="2000"/>
                        <a:t>T04</a:t>
                      </a:r>
                      <a:endParaRPr lang="en-US" sz="20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t>450</a:t>
                      </a:r>
                      <a:endParaRPr lang="en-US" sz="2000" dirty="0">
                        <a:latin typeface="Calibri"/>
                        <a:ea typeface="Calibri"/>
                        <a:cs typeface="Times New Roman"/>
                      </a:endParaRPr>
                    </a:p>
                  </a:txBody>
                  <a:tcPr marL="68580" marR="68580" marT="0" marB="0"/>
                </a:tc>
                <a:tc>
                  <a:txBody>
                    <a:bodyPr/>
                    <a:lstStyle/>
                    <a:p>
                      <a:pPr marL="68580" marR="0">
                        <a:lnSpc>
                          <a:spcPct val="115000"/>
                        </a:lnSpc>
                        <a:spcBef>
                          <a:spcPts val="0"/>
                        </a:spcBef>
                        <a:spcAft>
                          <a:spcPts val="0"/>
                        </a:spcAft>
                      </a:pPr>
                      <a:r>
                        <a:rPr lang="en-US" sz="2000" dirty="0"/>
                        <a:t>C03</a:t>
                      </a:r>
                      <a:endParaRPr lang="en-US" sz="2000" dirty="0">
                        <a:latin typeface="Calibri"/>
                        <a:ea typeface="Calibri"/>
                        <a:cs typeface="Times New Roman"/>
                      </a:endParaRPr>
                    </a:p>
                  </a:txBody>
                  <a:tcPr marL="68580" marR="68580" marT="0" marB="0"/>
                </a:tc>
                <a:tc>
                  <a:txBody>
                    <a:bodyPr/>
                    <a:lstStyle/>
                    <a:p>
                      <a:pPr marL="68580" marR="0">
                        <a:lnSpc>
                          <a:spcPct val="115000"/>
                        </a:lnSpc>
                        <a:spcBef>
                          <a:spcPts val="0"/>
                        </a:spcBef>
                        <a:spcAft>
                          <a:spcPts val="0"/>
                        </a:spcAft>
                      </a:pPr>
                      <a:r>
                        <a:rPr lang="en-US" sz="2000" dirty="0"/>
                        <a:t>VTN</a:t>
                      </a:r>
                      <a:endParaRPr lang="en-US" sz="2000" dirty="0">
                        <a:latin typeface="Calibri"/>
                        <a:ea typeface="Calibri"/>
                        <a:cs typeface="Times New Roman"/>
                      </a:endParaRPr>
                    </a:p>
                  </a:txBody>
                  <a:tcPr marL="68580" marR="68580" marT="0" marB="0"/>
                </a:tc>
                <a:tc>
                  <a:txBody>
                    <a:bodyPr/>
                    <a:lstStyle/>
                    <a:p>
                      <a:pPr marL="68580" marR="0">
                        <a:lnSpc>
                          <a:spcPct val="115000"/>
                        </a:lnSpc>
                        <a:spcBef>
                          <a:spcPts val="0"/>
                        </a:spcBef>
                        <a:spcAft>
                          <a:spcPts val="0"/>
                        </a:spcAft>
                      </a:pPr>
                      <a:r>
                        <a:rPr lang="en-US" sz="2000" dirty="0" err="1"/>
                        <a:t>Việt</a:t>
                      </a:r>
                      <a:r>
                        <a:rPr lang="en-US" sz="2000" dirty="0"/>
                        <a:t> Nam</a:t>
                      </a:r>
                      <a:endParaRPr lang="en-US" sz="2000" dirty="0">
                        <a:latin typeface="Calibri"/>
                        <a:ea typeface="Calibri"/>
                        <a:cs typeface="Times New Roman"/>
                      </a:endParaRPr>
                    </a:p>
                  </a:txBody>
                  <a:tcPr marL="68580" marR="68580" marT="0" marB="0"/>
                </a:tc>
              </a:tr>
            </a:tbl>
          </a:graphicData>
        </a:graphic>
      </p:graphicFrame>
      <p:sp>
        <p:nvSpPr>
          <p:cNvPr id="2049" name="Rectangle 1"/>
          <p:cNvSpPr>
            <a:spLocks noChangeArrowheads="1"/>
          </p:cNvSpPr>
          <p:nvPr/>
        </p:nvSpPr>
        <p:spPr bwMode="auto">
          <a:xfrm>
            <a:off x="1066800" y="5638800"/>
            <a:ext cx="66294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Bảng</a:t>
            </a: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16.1: </a:t>
            </a:r>
            <a:r>
              <a:rPr kumimoji="0" lang="en-US" sz="2400"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Một</a:t>
            </a: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thể</a:t>
            </a: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hiện</a:t>
            </a: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của</a:t>
            </a: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lược</a:t>
            </a: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đồ</a:t>
            </a: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quan</a:t>
            </a: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hệ</a:t>
            </a: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QLCAP</a:t>
            </a:r>
            <a:endParaRPr kumimoji="0" lang="en-US" sz="2400" b="1" i="0" u="none" strike="noStrike" cap="none" normalizeH="0" baseline="0" dirty="0" smtClean="0">
              <a:ln>
                <a:noFill/>
              </a:ln>
              <a:solidFill>
                <a:schemeClr val="tx1"/>
              </a:solidFill>
              <a:effectLst/>
              <a:latin typeface="Arial" pitchFamily="34" charset="0"/>
            </a:endParaRPr>
          </a:p>
        </p:txBody>
      </p:sp>
      <p:sp>
        <p:nvSpPr>
          <p:cNvPr id="6" name="Slide Number Placeholder 5"/>
          <p:cNvSpPr>
            <a:spLocks noGrp="1"/>
          </p:cNvSpPr>
          <p:nvPr>
            <p:ph type="sldNum" sz="quarter" idx="15"/>
          </p:nvPr>
        </p:nvSpPr>
        <p:spPr>
          <a:xfrm>
            <a:off x="8253984" y="6336792"/>
            <a:ext cx="890016" cy="521208"/>
          </a:xfrm>
        </p:spPr>
        <p:txBody>
          <a:bodyPr/>
          <a:lstStyle/>
          <a:p>
            <a:fld id="{029F9849-64D4-4DF6-87DA-D4F4F2E73101}" type="slidenum">
              <a:rPr lang="en-US" sz="1800" smtClean="0">
                <a:solidFill>
                  <a:schemeClr val="tx1"/>
                </a:solidFill>
                <a:latin typeface="Times New Roman" pitchFamily="18" charset="0"/>
                <a:cs typeface="Times New Roman" pitchFamily="18" charset="0"/>
              </a:rPr>
              <a:pPr/>
              <a:t>12</a:t>
            </a:fld>
            <a:r>
              <a:rPr lang="en-US" sz="1800" dirty="0" smtClean="0">
                <a:solidFill>
                  <a:schemeClr val="tx1"/>
                </a:solidFill>
                <a:latin typeface="Times New Roman" pitchFamily="18" charset="0"/>
                <a:cs typeface="Times New Roman" pitchFamily="18" charset="0"/>
              </a:rPr>
              <a:t>/45</a:t>
            </a:r>
            <a:endParaRPr lang="en-US" sz="1800" dirty="0">
              <a:solidFill>
                <a:schemeClr val="tx1"/>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049"/>
                                        </p:tgtEl>
                                        <p:attrNameLst>
                                          <p:attrName>style.visibility</p:attrName>
                                        </p:attrNameLst>
                                      </p:cBhvr>
                                      <p:to>
                                        <p:strVal val="visible"/>
                                      </p:to>
                                    </p:set>
                                    <p:anim calcmode="lin" valueType="num">
                                      <p:cBhvr additive="base">
                                        <p:cTn id="12" dur="2000" fill="hold"/>
                                        <p:tgtEl>
                                          <p:spTgt spid="2049"/>
                                        </p:tgtEl>
                                        <p:attrNameLst>
                                          <p:attrName>ppt_x</p:attrName>
                                        </p:attrNameLst>
                                      </p:cBhvr>
                                      <p:tavLst>
                                        <p:tav tm="0">
                                          <p:val>
                                            <p:strVal val="0-#ppt_w/2"/>
                                          </p:val>
                                        </p:tav>
                                        <p:tav tm="100000">
                                          <p:val>
                                            <p:strVal val="#ppt_x"/>
                                          </p:val>
                                        </p:tav>
                                      </p:tavLst>
                                    </p:anim>
                                    <p:anim calcmode="lin" valueType="num">
                                      <p:cBhvr additive="base">
                                        <p:cTn id="13" dur="2000" fill="hold"/>
                                        <p:tgtEl>
                                          <p:spTgt spid="20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762000"/>
          </a:xfrm>
        </p:spPr>
        <p:txBody>
          <a:bodyPr>
            <a:noAutofit/>
            <a:scene3d>
              <a:camera prst="orthographicFront">
                <a:rot lat="0" lon="0" rev="0"/>
              </a:camera>
              <a:lightRig rig="contrasting" dir="t">
                <a:rot lat="0" lon="0" rev="4500000"/>
              </a:lightRig>
            </a:scene3d>
            <a:sp3d extrusionH="57150" contourW="6350" prstMaterial="metal">
              <a:bevelT w="127000" h="31750" prst="divot"/>
              <a:contourClr>
                <a:schemeClr val="accent1">
                  <a:shade val="75000"/>
                </a:schemeClr>
              </a:contourClr>
            </a:sp3d>
          </a:bodyPr>
          <a:lstStyle/>
          <a:p>
            <a:pPr algn="ctr"/>
            <a:r>
              <a:rPr lang="en-US" sz="36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NỘI DUNG Chi </a:t>
            </a:r>
            <a:r>
              <a:rPr lang="en-US" sz="36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tiết</a:t>
            </a:r>
            <a:r>
              <a:rPr lang="en-US" sz="36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endParaRPr lang="en-US" sz="3600" b="1" cap="all" dirty="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3" name="Subtitle 2"/>
          <p:cNvSpPr>
            <a:spLocks noGrp="1"/>
          </p:cNvSpPr>
          <p:nvPr>
            <p:ph type="subTitle" idx="1"/>
          </p:nvPr>
        </p:nvSpPr>
        <p:spPr>
          <a:xfrm>
            <a:off x="457200" y="1524000"/>
            <a:ext cx="8153400" cy="4953000"/>
          </a:xfrm>
        </p:spPr>
        <p:txBody>
          <a:bodyPr>
            <a:normAutofit/>
          </a:bodyPr>
          <a:lstStyle/>
          <a:p>
            <a:pPr algn="l"/>
            <a:r>
              <a:rPr lang="en-US" sz="2500" dirty="0" smtClean="0">
                <a:solidFill>
                  <a:schemeClr val="tx1"/>
                </a:solidFill>
                <a:latin typeface="Times New Roman" pitchFamily="18" charset="0"/>
                <a:cs typeface="Times New Roman" pitchFamily="18" charset="0"/>
              </a:rPr>
              <a:t>        </a:t>
            </a:r>
          </a:p>
          <a:p>
            <a:pPr algn="l"/>
            <a:r>
              <a:rPr lang="en-US" sz="2500" dirty="0" smtClean="0">
                <a:solidFill>
                  <a:schemeClr val="tx1"/>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Một</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số</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khái</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niệm</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liên</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quan</a:t>
            </a:r>
            <a:endParaRPr lang="en-US" sz="2500" b="1" dirty="0" smtClean="0">
              <a:solidFill>
                <a:srgbClr val="00B0F0"/>
              </a:solidFill>
              <a:latin typeface="Times New Roman" pitchFamily="18" charset="0"/>
              <a:cs typeface="Times New Roman" pitchFamily="18" charset="0"/>
            </a:endParaRP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Các</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endParaRPr lang="en-US" sz="2500" b="1" dirty="0" smtClean="0">
              <a:solidFill>
                <a:srgbClr val="00B0F0"/>
              </a:solidFill>
              <a:latin typeface="Times New Roman" pitchFamily="18" charset="0"/>
              <a:cs typeface="Times New Roman" pitchFamily="18" charset="0"/>
            </a:endParaRP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Dạng</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chuẩn</a:t>
            </a:r>
            <a:r>
              <a:rPr lang="en-US" sz="2500" b="1" dirty="0" smtClean="0">
                <a:solidFill>
                  <a:schemeClr val="tx1"/>
                </a:solidFill>
                <a:latin typeface="Times New Roman" pitchFamily="18" charset="0"/>
                <a:cs typeface="Times New Roman" pitchFamily="18" charset="0"/>
              </a:rPr>
              <a:t> </a:t>
            </a:r>
            <a:r>
              <a:rPr lang="en-US" sz="2500" b="1" dirty="0" smtClean="0">
                <a:solidFill>
                  <a:schemeClr val="tx1"/>
                </a:solidFill>
                <a:latin typeface="Times New Roman" pitchFamily="18" charset="0"/>
                <a:cs typeface="Times New Roman" pitchFamily="18" charset="0"/>
              </a:rPr>
              <a:t>1 (1NF- Fist normal form)</a:t>
            </a: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r>
              <a:rPr lang="en-US" sz="2500" b="1" dirty="0" smtClean="0">
                <a:solidFill>
                  <a:srgbClr val="00B0F0"/>
                </a:solidFill>
                <a:latin typeface="Times New Roman" pitchFamily="18" charset="0"/>
                <a:cs typeface="Times New Roman" pitchFamily="18" charset="0"/>
              </a:rPr>
              <a:t> </a:t>
            </a:r>
            <a:r>
              <a:rPr lang="en-US" sz="2500" b="1" dirty="0" smtClean="0">
                <a:solidFill>
                  <a:srgbClr val="00B0F0"/>
                </a:solidFill>
                <a:latin typeface="Times New Roman" pitchFamily="18" charset="0"/>
                <a:cs typeface="Times New Roman" pitchFamily="18" charset="0"/>
              </a:rPr>
              <a:t>2 (2NF- Second normal form)</a:t>
            </a: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r>
              <a:rPr lang="en-US" sz="2500" b="1" dirty="0" smtClean="0">
                <a:solidFill>
                  <a:srgbClr val="00B0F0"/>
                </a:solidFill>
                <a:latin typeface="Times New Roman" pitchFamily="18" charset="0"/>
                <a:cs typeface="Times New Roman" pitchFamily="18" charset="0"/>
              </a:rPr>
              <a:t> </a:t>
            </a:r>
            <a:r>
              <a:rPr lang="en-US" sz="2500" b="1" dirty="0" smtClean="0">
                <a:solidFill>
                  <a:srgbClr val="00B0F0"/>
                </a:solidFill>
                <a:latin typeface="Times New Roman" pitchFamily="18" charset="0"/>
                <a:cs typeface="Times New Roman" pitchFamily="18" charset="0"/>
              </a:rPr>
              <a:t>3 (3NF- Third normal form)</a:t>
            </a: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r>
              <a:rPr lang="en-US" sz="2500" b="1" dirty="0" smtClean="0">
                <a:solidFill>
                  <a:srgbClr val="00B0F0"/>
                </a:solidFill>
                <a:latin typeface="Times New Roman" pitchFamily="18" charset="0"/>
                <a:cs typeface="Times New Roman" pitchFamily="18" charset="0"/>
              </a:rPr>
              <a:t> </a:t>
            </a:r>
            <a:r>
              <a:rPr lang="en-US" sz="2500" b="1" dirty="0" smtClean="0">
                <a:solidFill>
                  <a:srgbClr val="00B0F0"/>
                </a:solidFill>
                <a:latin typeface="Times New Roman" pitchFamily="18" charset="0"/>
                <a:cs typeface="Times New Roman" pitchFamily="18" charset="0"/>
              </a:rPr>
              <a:t>BCNF (Boyce </a:t>
            </a:r>
            <a:r>
              <a:rPr lang="en-US" sz="2500" b="1" dirty="0" err="1" smtClean="0">
                <a:solidFill>
                  <a:srgbClr val="00B0F0"/>
                </a:solidFill>
                <a:latin typeface="Times New Roman" pitchFamily="18" charset="0"/>
                <a:cs typeface="Times New Roman" pitchFamily="18" charset="0"/>
              </a:rPr>
              <a:t>Codd</a:t>
            </a:r>
            <a:r>
              <a:rPr lang="en-US" sz="2500" b="1" dirty="0" smtClean="0">
                <a:solidFill>
                  <a:srgbClr val="00B0F0"/>
                </a:solidFill>
                <a:latin typeface="Times New Roman" pitchFamily="18" charset="0"/>
                <a:cs typeface="Times New Roman" pitchFamily="18" charset="0"/>
              </a:rPr>
              <a:t> normal form)</a:t>
            </a: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Thuật</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toán</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tìm</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cao</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nhất</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của</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lược</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đồ</a:t>
            </a:r>
            <a:endParaRPr lang="en-US" sz="2500" b="1" dirty="0" smtClean="0">
              <a:solidFill>
                <a:srgbClr val="00B0F0"/>
              </a:solidFill>
              <a:latin typeface="Times New Roman" pitchFamily="18" charset="0"/>
              <a:cs typeface="Times New Roman" pitchFamily="18" charset="0"/>
            </a:endParaRP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Mối</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quan</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hệ</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giữa</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các</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endParaRPr lang="en-US" sz="2500" b="1" dirty="0" smtClean="0">
              <a:solidFill>
                <a:srgbClr val="00B0F0"/>
              </a:solidFill>
              <a:latin typeface="Times New Roman" pitchFamily="18" charset="0"/>
              <a:cs typeface="Times New Roman" pitchFamily="18" charset="0"/>
            </a:endParaRPr>
          </a:p>
          <a:p>
            <a:pPr algn="l"/>
            <a:endParaRPr lang="en-US" sz="2500" b="1" dirty="0">
              <a:solidFill>
                <a:schemeClr val="tx1"/>
              </a:solidFill>
              <a:latin typeface="Times New Roman" pitchFamily="18" charset="0"/>
              <a:cs typeface="Times New Roman" pitchFamily="18" charset="0"/>
            </a:endParaRPr>
          </a:p>
        </p:txBody>
      </p:sp>
      <p:sp>
        <p:nvSpPr>
          <p:cNvPr id="9" name="Octagon 8"/>
          <p:cNvSpPr/>
          <p:nvPr/>
        </p:nvSpPr>
        <p:spPr>
          <a:xfrm>
            <a:off x="533400" y="2590800"/>
            <a:ext cx="228600" cy="228600"/>
          </a:xfrm>
          <a:prstGeom prst="octag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Octagon 9"/>
          <p:cNvSpPr/>
          <p:nvPr/>
        </p:nvSpPr>
        <p:spPr>
          <a:xfrm>
            <a:off x="533400" y="2133600"/>
            <a:ext cx="228600" cy="228600"/>
          </a:xfrm>
          <a:prstGeom prst="octag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 name="5-Point Star 6"/>
          <p:cNvSpPr/>
          <p:nvPr/>
        </p:nvSpPr>
        <p:spPr>
          <a:xfrm>
            <a:off x="914400" y="2971800"/>
            <a:ext cx="304800" cy="304800"/>
          </a:xfrm>
          <a:prstGeom prst="star5">
            <a:avLst/>
          </a:prstGeom>
        </p:spPr>
        <p:style>
          <a:lnRef idx="0">
            <a:schemeClr val="dk1"/>
          </a:lnRef>
          <a:fillRef idx="3">
            <a:schemeClr val="dk1"/>
          </a:fillRef>
          <a:effectRef idx="3">
            <a:schemeClr val="dk1"/>
          </a:effectRef>
          <a:fontRef idx="minor">
            <a:schemeClr val="lt1"/>
          </a:fontRef>
        </p:style>
        <p:txBody>
          <a:bodyPr rtlCol="0" anchor="ctr">
            <a:sp3d extrusionH="57150">
              <a:bevelT w="38100" h="38100"/>
            </a:sp3d>
          </a:bodyPr>
          <a:lstStyle/>
          <a:p>
            <a:pPr algn="ctr"/>
            <a:endParaRPr lang="en-US"/>
          </a:p>
        </p:txBody>
      </p:sp>
      <p:sp>
        <p:nvSpPr>
          <p:cNvPr id="8" name="5-Point Star 7"/>
          <p:cNvSpPr/>
          <p:nvPr/>
        </p:nvSpPr>
        <p:spPr>
          <a:xfrm>
            <a:off x="914400" y="3429000"/>
            <a:ext cx="304800" cy="304800"/>
          </a:xfrm>
          <a:prstGeom prst="star5">
            <a:avLst/>
          </a:prstGeom>
        </p:spPr>
        <p:style>
          <a:lnRef idx="1">
            <a:schemeClr val="accent2"/>
          </a:lnRef>
          <a:fillRef idx="2">
            <a:schemeClr val="accent2"/>
          </a:fillRef>
          <a:effectRef idx="1">
            <a:schemeClr val="accent2"/>
          </a:effectRef>
          <a:fontRef idx="minor">
            <a:schemeClr val="dk1"/>
          </a:fontRef>
        </p:style>
        <p:txBody>
          <a:bodyPr rtlCol="0" anchor="ctr">
            <a:sp3d extrusionH="57150">
              <a:bevelT w="38100" h="38100"/>
            </a:sp3d>
          </a:bodyPr>
          <a:lstStyle/>
          <a:p>
            <a:pPr algn="ctr"/>
            <a:endParaRPr lang="en-US"/>
          </a:p>
        </p:txBody>
      </p:sp>
      <p:sp>
        <p:nvSpPr>
          <p:cNvPr id="12" name="5-Point Star 11"/>
          <p:cNvSpPr/>
          <p:nvPr/>
        </p:nvSpPr>
        <p:spPr>
          <a:xfrm>
            <a:off x="914400" y="3886200"/>
            <a:ext cx="304800" cy="304800"/>
          </a:xfrm>
          <a:prstGeom prst="star5">
            <a:avLst/>
          </a:prstGeom>
        </p:spPr>
        <p:style>
          <a:lnRef idx="1">
            <a:schemeClr val="accent2"/>
          </a:lnRef>
          <a:fillRef idx="2">
            <a:schemeClr val="accent2"/>
          </a:fillRef>
          <a:effectRef idx="1">
            <a:schemeClr val="accent2"/>
          </a:effectRef>
          <a:fontRef idx="minor">
            <a:schemeClr val="dk1"/>
          </a:fontRef>
        </p:style>
        <p:txBody>
          <a:bodyPr rtlCol="0" anchor="ctr">
            <a:sp3d extrusionH="57150">
              <a:bevelT w="38100" h="38100" prst="relaxedInset"/>
            </a:sp3d>
          </a:bodyPr>
          <a:lstStyle/>
          <a:p>
            <a:pPr algn="ctr"/>
            <a:endParaRPr lang="en-US">
              <a:effectLst>
                <a:outerShdw blurRad="75057" dist="38100" dir="5400000" sy="-20000" rotWithShape="0">
                  <a:prstClr val="black">
                    <a:alpha val="25000"/>
                  </a:prstClr>
                </a:outerShdw>
              </a:effectLst>
            </a:endParaRPr>
          </a:p>
        </p:txBody>
      </p:sp>
      <p:sp>
        <p:nvSpPr>
          <p:cNvPr id="11" name="5-Point Star 10"/>
          <p:cNvSpPr/>
          <p:nvPr/>
        </p:nvSpPr>
        <p:spPr>
          <a:xfrm>
            <a:off x="914400" y="4343400"/>
            <a:ext cx="304800" cy="304800"/>
          </a:xfrm>
          <a:prstGeom prst="star5">
            <a:avLst/>
          </a:prstGeom>
        </p:spPr>
        <p:style>
          <a:lnRef idx="1">
            <a:schemeClr val="accent2"/>
          </a:lnRef>
          <a:fillRef idx="2">
            <a:schemeClr val="accent2"/>
          </a:fillRef>
          <a:effectRef idx="1">
            <a:schemeClr val="accent2"/>
          </a:effectRef>
          <a:fontRef idx="minor">
            <a:schemeClr val="dk1"/>
          </a:fontRef>
        </p:style>
        <p:txBody>
          <a:bodyPr rtlCol="0" anchor="ctr">
            <a:sp3d extrusionH="57150">
              <a:bevelT w="38100" h="38100" prst="relaxedInset"/>
            </a:sp3d>
          </a:bodyPr>
          <a:lstStyle/>
          <a:p>
            <a:pPr algn="ctr"/>
            <a:endParaRPr lang="en-US">
              <a:effectLst>
                <a:outerShdw blurRad="75057" dist="38100" dir="5400000" sy="-20000" rotWithShape="0">
                  <a:prstClr val="black">
                    <a:alpha val="25000"/>
                  </a:prstClr>
                </a:outerShdw>
              </a:effectLst>
            </a:endParaRPr>
          </a:p>
        </p:txBody>
      </p:sp>
      <p:sp>
        <p:nvSpPr>
          <p:cNvPr id="13" name="Octagon 12"/>
          <p:cNvSpPr/>
          <p:nvPr/>
        </p:nvSpPr>
        <p:spPr>
          <a:xfrm>
            <a:off x="533400" y="4876800"/>
            <a:ext cx="228600" cy="228600"/>
          </a:xfrm>
          <a:prstGeom prst="octag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4" name="Octagon 13"/>
          <p:cNvSpPr/>
          <p:nvPr/>
        </p:nvSpPr>
        <p:spPr>
          <a:xfrm>
            <a:off x="533400" y="5334000"/>
            <a:ext cx="228600" cy="228600"/>
          </a:xfrm>
          <a:prstGeom prst="octag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5" name="Slide Number Placeholder 14"/>
          <p:cNvSpPr>
            <a:spLocks noGrp="1"/>
          </p:cNvSpPr>
          <p:nvPr>
            <p:ph type="sldNum" sz="quarter" idx="12"/>
          </p:nvPr>
        </p:nvSpPr>
        <p:spPr>
          <a:xfrm>
            <a:off x="8305800" y="6340476"/>
            <a:ext cx="838200" cy="517524"/>
          </a:xfrm>
        </p:spPr>
        <p:txBody>
          <a:bodyPr/>
          <a:lstStyle/>
          <a:p>
            <a:fld id="{029F9849-64D4-4DF6-87DA-D4F4F2E73101}" type="slidenum">
              <a:rPr lang="en-US" sz="1800" smtClean="0">
                <a:solidFill>
                  <a:schemeClr val="tx1"/>
                </a:solidFill>
                <a:latin typeface="Times New Roman" pitchFamily="18" charset="0"/>
                <a:cs typeface="Times New Roman" pitchFamily="18" charset="0"/>
              </a:rPr>
              <a:pPr/>
              <a:t>13</a:t>
            </a:fld>
            <a:r>
              <a:rPr lang="en-US" sz="1800" dirty="0" smtClean="0">
                <a:solidFill>
                  <a:schemeClr val="tx1"/>
                </a:solidFill>
                <a:latin typeface="Times New Roman" pitchFamily="18" charset="0"/>
                <a:cs typeface="Times New Roman" pitchFamily="18" charset="0"/>
              </a:rPr>
              <a:t>/45</a:t>
            </a:r>
            <a:endParaRPr lang="en-US" sz="1800" dirty="0">
              <a:solidFill>
                <a:schemeClr val="tx1"/>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066800"/>
          </a:xfrm>
        </p:spPr>
        <p:txBody>
          <a:bodyPr>
            <a:noAutofit/>
            <a:scene3d>
              <a:camera prst="orthographicFront">
                <a:rot lat="0" lon="0" rev="0"/>
              </a:camera>
              <a:lightRig rig="contrasting" dir="t">
                <a:rot lat="0" lon="0" rev="4500000"/>
              </a:lightRig>
            </a:scene3d>
            <a:sp3d extrusionH="57150" contourW="6350" prstMaterial="metal">
              <a:bevelT w="127000" h="31750" prst="divot"/>
              <a:contourClr>
                <a:schemeClr val="accent1">
                  <a:shade val="75000"/>
                </a:schemeClr>
              </a:contourClr>
            </a:sp3d>
          </a:bodyPr>
          <a:lstStyle/>
          <a:p>
            <a:pPr algn="ct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16.2.1.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dạng</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chUẩn</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1</a:t>
            </a:r>
            <a:b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b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(1NF-fist normal form) </a:t>
            </a:r>
            <a:endParaRPr lang="en-US" sz="3200" b="1" cap="all" dirty="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endParaRPr>
          </a:p>
        </p:txBody>
      </p:sp>
      <p:sp>
        <p:nvSpPr>
          <p:cNvPr id="3" name="Subtitle 2"/>
          <p:cNvSpPr>
            <a:spLocks noGrp="1"/>
          </p:cNvSpPr>
          <p:nvPr>
            <p:ph type="subTitle" idx="1"/>
          </p:nvPr>
        </p:nvSpPr>
        <p:spPr>
          <a:xfrm>
            <a:off x="457200" y="1600200"/>
            <a:ext cx="8153400" cy="4876800"/>
          </a:xfrm>
        </p:spPr>
        <p:txBody>
          <a:bodyPr>
            <a:normAutofit fontScale="70000" lnSpcReduction="20000"/>
          </a:bodyPr>
          <a:lstStyle/>
          <a:p>
            <a:r>
              <a:rPr lang="en-US" sz="3600" b="1" dirty="0" smtClean="0">
                <a:solidFill>
                  <a:schemeClr val="tx1"/>
                </a:solidFill>
                <a:latin typeface="Times New Roman" pitchFamily="18" charset="0"/>
                <a:cs typeface="Times New Roman" pitchFamily="18" charset="0"/>
              </a:rPr>
              <a:t> </a:t>
            </a:r>
          </a:p>
          <a:p>
            <a:r>
              <a:rPr lang="en-US" sz="3400" u="sng" dirty="0" err="1" smtClean="0">
                <a:solidFill>
                  <a:schemeClr val="tx1"/>
                </a:solidFill>
                <a:latin typeface="Times New Roman" pitchFamily="18" charset="0"/>
                <a:cs typeface="Times New Roman" pitchFamily="18" charset="0"/>
              </a:rPr>
              <a:t>Định</a:t>
            </a:r>
            <a:r>
              <a:rPr lang="en-US" sz="3400" u="sng" dirty="0" smtClean="0">
                <a:solidFill>
                  <a:schemeClr val="tx1"/>
                </a:solidFill>
                <a:latin typeface="Times New Roman" pitchFamily="18" charset="0"/>
                <a:cs typeface="Times New Roman" pitchFamily="18" charset="0"/>
              </a:rPr>
              <a:t> </a:t>
            </a:r>
            <a:r>
              <a:rPr lang="en-US" sz="3400" u="sng" dirty="0" err="1" smtClean="0">
                <a:solidFill>
                  <a:schemeClr val="tx1"/>
                </a:solidFill>
                <a:latin typeface="Times New Roman" pitchFamily="18" charset="0"/>
                <a:cs typeface="Times New Roman" pitchFamily="18" charset="0"/>
              </a:rPr>
              <a:t>nghĩa</a:t>
            </a:r>
            <a:r>
              <a:rPr lang="en-US" sz="3400" u="sng" dirty="0" smtClean="0">
                <a:solidFill>
                  <a:schemeClr val="tx1"/>
                </a:solidFill>
                <a:latin typeface="Times New Roman" pitchFamily="18" charset="0"/>
                <a:cs typeface="Times New Roman" pitchFamily="18" charset="0"/>
              </a:rPr>
              <a:t>:</a:t>
            </a:r>
          </a:p>
          <a:p>
            <a:r>
              <a:rPr lang="en-US" sz="3400" dirty="0" err="1" smtClean="0">
                <a:solidFill>
                  <a:schemeClr val="tx1"/>
                </a:solidFill>
                <a:latin typeface="Times New Roman" pitchFamily="18" charset="0"/>
                <a:cs typeface="Times New Roman" pitchFamily="18" charset="0"/>
              </a:rPr>
              <a:t>Một</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lược</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đồ</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quan</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hệ</a:t>
            </a:r>
            <a:r>
              <a:rPr lang="en-US" sz="3400" dirty="0" smtClean="0">
                <a:solidFill>
                  <a:schemeClr val="tx1"/>
                </a:solidFill>
                <a:latin typeface="Times New Roman" pitchFamily="18" charset="0"/>
                <a:cs typeface="Times New Roman" pitchFamily="18" charset="0"/>
              </a:rPr>
              <a:t> α=(U, F) </a:t>
            </a:r>
            <a:r>
              <a:rPr lang="en-US" sz="3400" dirty="0" err="1" smtClean="0">
                <a:solidFill>
                  <a:schemeClr val="tx1"/>
                </a:solidFill>
                <a:latin typeface="Times New Roman" pitchFamily="18" charset="0"/>
                <a:cs typeface="Times New Roman" pitchFamily="18" charset="0"/>
              </a:rPr>
              <a:t>được</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gọi</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là</a:t>
            </a:r>
            <a:r>
              <a:rPr lang="en-US" sz="3400" dirty="0" smtClean="0">
                <a:solidFill>
                  <a:schemeClr val="tx1"/>
                </a:solidFill>
                <a:latin typeface="Times New Roman" pitchFamily="18" charset="0"/>
                <a:cs typeface="Times New Roman" pitchFamily="18" charset="0"/>
              </a:rPr>
              <a:t> ở </a:t>
            </a:r>
            <a:r>
              <a:rPr lang="en-US" sz="3400" dirty="0" err="1" smtClean="0">
                <a:solidFill>
                  <a:schemeClr val="tx1"/>
                </a:solidFill>
                <a:latin typeface="Times New Roman" pitchFamily="18" charset="0"/>
                <a:cs typeface="Times New Roman" pitchFamily="18" charset="0"/>
              </a:rPr>
              <a:t>dạng</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chuẩn</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một</a:t>
            </a:r>
            <a:r>
              <a:rPr lang="en-US" sz="3400" dirty="0" smtClean="0">
                <a:solidFill>
                  <a:schemeClr val="tx1"/>
                </a:solidFill>
                <a:latin typeface="Times New Roman" pitchFamily="18" charset="0"/>
                <a:cs typeface="Times New Roman" pitchFamily="18" charset="0"/>
              </a:rPr>
              <a:t> ( 1NF) </a:t>
            </a:r>
            <a:r>
              <a:rPr lang="en-US" sz="3400" dirty="0" err="1" smtClean="0">
                <a:solidFill>
                  <a:schemeClr val="tx1"/>
                </a:solidFill>
                <a:latin typeface="Times New Roman" pitchFamily="18" charset="0"/>
                <a:cs typeface="Times New Roman" pitchFamily="18" charset="0"/>
              </a:rPr>
              <a:t>nếu</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và</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chỉ</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nếu</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tất</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cả</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miền</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giá</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trị</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của</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các</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thuộc</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tính</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của</a:t>
            </a:r>
            <a:r>
              <a:rPr lang="en-US" sz="3400" dirty="0" smtClean="0">
                <a:solidFill>
                  <a:schemeClr val="tx1"/>
                </a:solidFill>
                <a:latin typeface="Times New Roman" pitchFamily="18" charset="0"/>
                <a:cs typeface="Times New Roman" pitchFamily="18" charset="0"/>
              </a:rPr>
              <a:t> R </a:t>
            </a:r>
            <a:r>
              <a:rPr lang="en-US" sz="3400" dirty="0" err="1" smtClean="0">
                <a:solidFill>
                  <a:schemeClr val="tx1"/>
                </a:solidFill>
                <a:latin typeface="Times New Roman" pitchFamily="18" charset="0"/>
                <a:cs typeface="Times New Roman" pitchFamily="18" charset="0"/>
              </a:rPr>
              <a:t>đều</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nguyên</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tố</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không</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thể</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phân</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chia</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được</a:t>
            </a:r>
            <a:r>
              <a:rPr lang="en-US" sz="3400" dirty="0" smtClean="0">
                <a:solidFill>
                  <a:schemeClr val="tx1"/>
                </a:solidFill>
                <a:latin typeface="Times New Roman" pitchFamily="18" charset="0"/>
                <a:cs typeface="Times New Roman" pitchFamily="18" charset="0"/>
              </a:rPr>
              <a:t>)</a:t>
            </a:r>
          </a:p>
          <a:p>
            <a:endParaRPr lang="en-US" sz="3400" dirty="0" smtClean="0">
              <a:solidFill>
                <a:schemeClr val="tx1"/>
              </a:solidFill>
              <a:latin typeface="Times New Roman" pitchFamily="18" charset="0"/>
              <a:cs typeface="Times New Roman" pitchFamily="18" charset="0"/>
            </a:endParaRPr>
          </a:p>
          <a:p>
            <a:r>
              <a:rPr lang="en-US" sz="3400" u="sng" dirty="0" err="1" smtClean="0">
                <a:solidFill>
                  <a:schemeClr val="tx1"/>
                </a:solidFill>
                <a:latin typeface="Times New Roman" pitchFamily="18" charset="0"/>
                <a:cs typeface="Times New Roman" pitchFamily="18" charset="0"/>
              </a:rPr>
              <a:t>Ví</a:t>
            </a:r>
            <a:r>
              <a:rPr lang="en-US" sz="3400" u="sng" dirty="0" smtClean="0">
                <a:solidFill>
                  <a:schemeClr val="tx1"/>
                </a:solidFill>
                <a:latin typeface="Times New Roman" pitchFamily="18" charset="0"/>
                <a:cs typeface="Times New Roman" pitchFamily="18" charset="0"/>
              </a:rPr>
              <a:t> </a:t>
            </a:r>
            <a:r>
              <a:rPr lang="en-US" sz="3400" u="sng" dirty="0" err="1" smtClean="0">
                <a:solidFill>
                  <a:schemeClr val="tx1"/>
                </a:solidFill>
                <a:latin typeface="Times New Roman" pitchFamily="18" charset="0"/>
                <a:cs typeface="Times New Roman" pitchFamily="18" charset="0"/>
              </a:rPr>
              <a:t>dụ</a:t>
            </a:r>
            <a:r>
              <a:rPr lang="en-US" sz="3400" u="sng" dirty="0" smtClean="0">
                <a:solidFill>
                  <a:schemeClr val="tx1"/>
                </a:solidFill>
                <a:latin typeface="Times New Roman" pitchFamily="18" charset="0"/>
                <a:cs typeface="Times New Roman" pitchFamily="18" charset="0"/>
              </a:rPr>
              <a:t>:</a:t>
            </a:r>
          </a:p>
          <a:p>
            <a:r>
              <a:rPr lang="en-US" sz="3400" dirty="0" err="1" smtClean="0">
                <a:solidFill>
                  <a:schemeClr val="tx1"/>
                </a:solidFill>
                <a:latin typeface="Times New Roman" pitchFamily="18" charset="0"/>
                <a:cs typeface="Times New Roman" pitchFamily="18" charset="0"/>
              </a:rPr>
              <a:t>Xét</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quan</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hệ</a:t>
            </a:r>
            <a:r>
              <a:rPr lang="en-US" sz="3400" dirty="0" smtClean="0">
                <a:solidFill>
                  <a:schemeClr val="tx1"/>
                </a:solidFill>
                <a:latin typeface="Times New Roman" pitchFamily="18" charset="0"/>
                <a:cs typeface="Times New Roman" pitchFamily="18" charset="0"/>
              </a:rPr>
              <a:t> S(S#, PRO), </a:t>
            </a:r>
            <a:r>
              <a:rPr lang="en-US" sz="3400" dirty="0" err="1" smtClean="0">
                <a:solidFill>
                  <a:schemeClr val="tx1"/>
                </a:solidFill>
                <a:latin typeface="Times New Roman" pitchFamily="18" charset="0"/>
                <a:cs typeface="Times New Roman" pitchFamily="18" charset="0"/>
              </a:rPr>
              <a:t>thấy</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rằng</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thuộc</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tính</a:t>
            </a:r>
            <a:r>
              <a:rPr lang="en-US" sz="3400" dirty="0" smtClean="0">
                <a:solidFill>
                  <a:schemeClr val="tx1"/>
                </a:solidFill>
                <a:latin typeface="Times New Roman" pitchFamily="18" charset="0"/>
                <a:cs typeface="Times New Roman" pitchFamily="18" charset="0"/>
              </a:rPr>
              <a:t> PRO </a:t>
            </a:r>
            <a:r>
              <a:rPr lang="en-US" sz="3400" dirty="0" err="1" smtClean="0">
                <a:solidFill>
                  <a:schemeClr val="tx1"/>
                </a:solidFill>
                <a:latin typeface="Times New Roman" pitchFamily="18" charset="0"/>
                <a:cs typeface="Times New Roman" pitchFamily="18" charset="0"/>
              </a:rPr>
              <a:t>chứa</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các</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giá</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trị</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không</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nguyên</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tố</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Vì</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vậy</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quan</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hệ</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này</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không</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phải</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là</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quan</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hệ</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dạng</a:t>
            </a:r>
            <a:r>
              <a:rPr lang="en-US" sz="3400" dirty="0" smtClean="0">
                <a:solidFill>
                  <a:schemeClr val="tx1"/>
                </a:solidFill>
                <a:latin typeface="Times New Roman" pitchFamily="18" charset="0"/>
                <a:cs typeface="Times New Roman" pitchFamily="18" charset="0"/>
              </a:rPr>
              <a:t> </a:t>
            </a:r>
            <a:r>
              <a:rPr lang="en-US" sz="3400" dirty="0" err="1" smtClean="0">
                <a:solidFill>
                  <a:schemeClr val="tx1"/>
                </a:solidFill>
                <a:latin typeface="Times New Roman" pitchFamily="18" charset="0"/>
                <a:cs typeface="Times New Roman" pitchFamily="18" charset="0"/>
              </a:rPr>
              <a:t>chuẩn</a:t>
            </a:r>
            <a:r>
              <a:rPr lang="en-US" sz="3400" dirty="0" smtClean="0">
                <a:solidFill>
                  <a:schemeClr val="tx1"/>
                </a:solidFill>
                <a:latin typeface="Times New Roman" pitchFamily="18" charset="0"/>
                <a:cs typeface="Times New Roman" pitchFamily="18" charset="0"/>
              </a:rPr>
              <a:t> 1NF.</a:t>
            </a:r>
          </a:p>
          <a:p>
            <a:endParaRPr lang="en-US" sz="3400" dirty="0" smtClean="0">
              <a:solidFill>
                <a:schemeClr val="tx1"/>
              </a:solidFill>
              <a:latin typeface="Times New Roman" pitchFamily="18" charset="0"/>
              <a:cs typeface="Times New Roman" pitchFamily="18" charset="0"/>
            </a:endParaRPr>
          </a:p>
          <a:p>
            <a:endParaRPr lang="en-US" sz="3400" dirty="0" smtClean="0">
              <a:solidFill>
                <a:schemeClr val="tx1"/>
              </a:solidFill>
              <a:latin typeface="Times New Roman" pitchFamily="18" charset="0"/>
              <a:cs typeface="Times New Roman" pitchFamily="18" charset="0"/>
            </a:endParaRPr>
          </a:p>
          <a:p>
            <a:pPr algn="l"/>
            <a:r>
              <a:rPr lang="en-US" sz="2800" dirty="0" smtClean="0"/>
              <a:t/>
            </a:r>
            <a:br>
              <a:rPr lang="en-US" sz="2800" dirty="0" smtClean="0"/>
            </a:br>
            <a:endParaRPr lang="en-US" sz="2600" b="1" dirty="0">
              <a:solidFill>
                <a:schemeClr val="tx1">
                  <a:lumMod val="95000"/>
                  <a:lumOff val="5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382000" y="6340476"/>
            <a:ext cx="762000" cy="517524"/>
          </a:xfrm>
        </p:spPr>
        <p:txBody>
          <a:bodyPr/>
          <a:lstStyle/>
          <a:p>
            <a:fld id="{029F9849-64D4-4DF6-87DA-D4F4F2E73101}" type="slidenum">
              <a:rPr lang="en-US" sz="1800" smtClean="0">
                <a:solidFill>
                  <a:schemeClr val="tx1"/>
                </a:solidFill>
                <a:latin typeface="Times New Roman" pitchFamily="18" charset="0"/>
                <a:cs typeface="Times New Roman" pitchFamily="18" charset="0"/>
              </a:rPr>
              <a:pPr/>
              <a:t>14</a:t>
            </a:fld>
            <a:r>
              <a:rPr lang="en-US" sz="1800" dirty="0" smtClean="0">
                <a:solidFill>
                  <a:schemeClr val="tx1"/>
                </a:solidFill>
                <a:latin typeface="Times New Roman" pitchFamily="18" charset="0"/>
                <a:cs typeface="Times New Roman" pitchFamily="18" charset="0"/>
              </a:rPr>
              <a:t>/45</a:t>
            </a:r>
            <a:endParaRPr lang="en-US" sz="1800" dirty="0">
              <a:solidFill>
                <a:schemeClr val="tx1"/>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066800"/>
          </a:xfrm>
        </p:spPr>
        <p:txBody>
          <a:bodyPr>
            <a:noAutofit/>
            <a:scene3d>
              <a:camera prst="orthographicFront">
                <a:rot lat="0" lon="0" rev="0"/>
              </a:camera>
              <a:lightRig rig="contrasting" dir="t">
                <a:rot lat="0" lon="0" rev="4500000"/>
              </a:lightRig>
            </a:scene3d>
            <a:sp3d extrusionH="57150" contourW="6350" prstMaterial="metal">
              <a:bevelT w="127000" h="31750" prst="divot"/>
              <a:contourClr>
                <a:schemeClr val="accent1">
                  <a:shade val="75000"/>
                </a:schemeClr>
              </a:contourClr>
            </a:sp3d>
          </a:bodyPr>
          <a:lstStyle/>
          <a:p>
            <a:pPr algn="ct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16.2.1.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dạng</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chUẩn</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1</a:t>
            </a:r>
            <a:b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b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(1NF-fist normal form) </a:t>
            </a:r>
            <a:endParaRPr lang="en-US" sz="3200" b="1" cap="all" dirty="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endParaRPr>
          </a:p>
        </p:txBody>
      </p:sp>
      <p:sp>
        <p:nvSpPr>
          <p:cNvPr id="3" name="Subtitle 2"/>
          <p:cNvSpPr>
            <a:spLocks noGrp="1"/>
          </p:cNvSpPr>
          <p:nvPr>
            <p:ph type="subTitle" idx="1"/>
          </p:nvPr>
        </p:nvSpPr>
        <p:spPr>
          <a:xfrm>
            <a:off x="457200" y="1600200"/>
            <a:ext cx="8153400" cy="4876800"/>
          </a:xfrm>
        </p:spPr>
        <p:txBody>
          <a:bodyPr>
            <a:normAutofit/>
          </a:bodyPr>
          <a:lstStyle/>
          <a:p>
            <a:r>
              <a:rPr lang="en-US" sz="2600" b="1" u="sng" dirty="0" err="1" smtClean="0">
                <a:solidFill>
                  <a:schemeClr val="tx1">
                    <a:lumMod val="95000"/>
                    <a:lumOff val="5000"/>
                  </a:schemeClr>
                </a:solidFill>
                <a:latin typeface="Times New Roman" pitchFamily="18" charset="0"/>
                <a:cs typeface="Times New Roman" pitchFamily="18" charset="0"/>
              </a:rPr>
              <a:t>Ví</a:t>
            </a:r>
            <a:r>
              <a:rPr lang="en-US" sz="2600" b="1" u="sng" dirty="0" smtClean="0">
                <a:solidFill>
                  <a:schemeClr val="tx1">
                    <a:lumMod val="95000"/>
                    <a:lumOff val="5000"/>
                  </a:schemeClr>
                </a:solidFill>
                <a:latin typeface="Times New Roman" pitchFamily="18" charset="0"/>
                <a:cs typeface="Times New Roman" pitchFamily="18" charset="0"/>
              </a:rPr>
              <a:t> </a:t>
            </a:r>
            <a:r>
              <a:rPr lang="en-US" sz="2600" b="1" u="sng" dirty="0" err="1" smtClean="0">
                <a:solidFill>
                  <a:schemeClr val="tx1">
                    <a:lumMod val="95000"/>
                    <a:lumOff val="5000"/>
                  </a:schemeClr>
                </a:solidFill>
                <a:latin typeface="Times New Roman" pitchFamily="18" charset="0"/>
                <a:cs typeface="Times New Roman" pitchFamily="18" charset="0"/>
              </a:rPr>
              <a:t>dụ</a:t>
            </a:r>
            <a:r>
              <a:rPr lang="en-US" sz="2600" b="1" u="sng" dirty="0" smtClean="0">
                <a:solidFill>
                  <a:schemeClr val="tx1">
                    <a:lumMod val="95000"/>
                    <a:lumOff val="5000"/>
                  </a:schemeClr>
                </a:solidFill>
                <a:latin typeface="Times New Roman" pitchFamily="18" charset="0"/>
                <a:cs typeface="Times New Roman" pitchFamily="18" charset="0"/>
              </a:rPr>
              <a:t>:</a:t>
            </a:r>
          </a:p>
          <a:p>
            <a:endParaRPr lang="en-US" sz="2600" dirty="0" smtClean="0">
              <a:solidFill>
                <a:schemeClr val="tx1">
                  <a:lumMod val="95000"/>
                  <a:lumOff val="5000"/>
                </a:schemeClr>
              </a:solidFill>
              <a:latin typeface="Times New Roman" pitchFamily="18" charset="0"/>
              <a:cs typeface="Times New Roman" pitchFamily="18" charset="0"/>
            </a:endParaRPr>
          </a:p>
          <a:p>
            <a:endParaRPr lang="en-US" sz="2600" b="1" dirty="0" smtClean="0">
              <a:solidFill>
                <a:schemeClr val="tx1">
                  <a:lumMod val="95000"/>
                  <a:lumOff val="5000"/>
                </a:schemeClr>
              </a:solidFill>
              <a:latin typeface="Times New Roman" pitchFamily="18" charset="0"/>
              <a:cs typeface="Times New Roman" pitchFamily="18" charset="0"/>
            </a:endParaRPr>
          </a:p>
          <a:p>
            <a:endParaRPr lang="en-US" sz="2600" dirty="0" smtClean="0">
              <a:solidFill>
                <a:schemeClr val="tx1">
                  <a:lumMod val="95000"/>
                  <a:lumOff val="5000"/>
                </a:schemeClr>
              </a:solidFill>
              <a:latin typeface="Times New Roman" pitchFamily="18" charset="0"/>
              <a:cs typeface="Times New Roman" pitchFamily="18" charset="0"/>
            </a:endParaRPr>
          </a:p>
          <a:p>
            <a:endParaRPr lang="en-US" sz="2600" b="1" dirty="0" smtClean="0">
              <a:solidFill>
                <a:schemeClr val="tx1">
                  <a:lumMod val="95000"/>
                  <a:lumOff val="5000"/>
                </a:schemeClr>
              </a:solidFill>
              <a:latin typeface="Times New Roman" pitchFamily="18" charset="0"/>
              <a:cs typeface="Times New Roman" pitchFamily="18" charset="0"/>
            </a:endParaRPr>
          </a:p>
          <a:p>
            <a:endParaRPr lang="en-US" sz="2600" dirty="0" smtClean="0">
              <a:solidFill>
                <a:schemeClr val="tx1">
                  <a:lumMod val="95000"/>
                  <a:lumOff val="5000"/>
                </a:schemeClr>
              </a:solidFill>
              <a:latin typeface="Times New Roman" pitchFamily="18" charset="0"/>
              <a:cs typeface="Times New Roman" pitchFamily="18" charset="0"/>
            </a:endParaRPr>
          </a:p>
          <a:p>
            <a:endParaRPr lang="en-US" sz="2600" b="1" dirty="0" smtClean="0">
              <a:solidFill>
                <a:schemeClr val="tx1">
                  <a:lumMod val="95000"/>
                  <a:lumOff val="5000"/>
                </a:schemeClr>
              </a:solidFill>
              <a:latin typeface="Times New Roman" pitchFamily="18" charset="0"/>
              <a:cs typeface="Times New Roman" pitchFamily="18" charset="0"/>
            </a:endParaRPr>
          </a:p>
          <a:p>
            <a:endParaRPr lang="en-US" sz="2600" dirty="0" smtClean="0">
              <a:solidFill>
                <a:schemeClr val="tx1">
                  <a:lumMod val="95000"/>
                  <a:lumOff val="5000"/>
                </a:schemeClr>
              </a:solidFill>
              <a:latin typeface="Times New Roman" pitchFamily="18" charset="0"/>
              <a:cs typeface="Times New Roman" pitchFamily="18" charset="0"/>
            </a:endParaRPr>
          </a:p>
          <a:p>
            <a:endParaRPr lang="en-US" sz="2600" b="1" dirty="0" smtClean="0">
              <a:solidFill>
                <a:schemeClr val="tx1">
                  <a:lumMod val="95000"/>
                  <a:lumOff val="5000"/>
                </a:schemeClr>
              </a:solidFill>
              <a:latin typeface="Times New Roman" pitchFamily="18" charset="0"/>
              <a:cs typeface="Times New Roman" pitchFamily="18" charset="0"/>
            </a:endParaRPr>
          </a:p>
          <a:p>
            <a:pPr algn="ctr"/>
            <a:r>
              <a:rPr lang="en-US" sz="2500" dirty="0" err="1" smtClean="0">
                <a:solidFill>
                  <a:schemeClr val="tx1"/>
                </a:solidFill>
                <a:latin typeface="Times New Roman" pitchFamily="18" charset="0"/>
                <a:cs typeface="Times New Roman" pitchFamily="18" charset="0"/>
              </a:rPr>
              <a:t>Bảng</a:t>
            </a:r>
            <a:r>
              <a:rPr lang="en-US" sz="2500" dirty="0" smtClean="0">
                <a:solidFill>
                  <a:schemeClr val="tx1"/>
                </a:solidFill>
                <a:latin typeface="Times New Roman" pitchFamily="18" charset="0"/>
                <a:cs typeface="Times New Roman" pitchFamily="18" charset="0"/>
              </a:rPr>
              <a:t> 16.2: </a:t>
            </a:r>
            <a:r>
              <a:rPr lang="en-US" sz="2500" dirty="0" err="1" smtClean="0">
                <a:solidFill>
                  <a:schemeClr val="tx1"/>
                </a:solidFill>
                <a:latin typeface="Times New Roman" pitchFamily="18" charset="0"/>
                <a:cs typeface="Times New Roman" pitchFamily="18" charset="0"/>
              </a:rPr>
              <a:t>Một</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ví</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dụ</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quan</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hệ</a:t>
            </a:r>
            <a:r>
              <a:rPr lang="en-US" sz="2500" dirty="0" smtClean="0">
                <a:solidFill>
                  <a:schemeClr val="tx1"/>
                </a:solidFill>
                <a:latin typeface="Times New Roman" pitchFamily="18" charset="0"/>
                <a:cs typeface="Times New Roman" pitchFamily="18" charset="0"/>
              </a:rPr>
              <a:t> </a:t>
            </a:r>
            <a:r>
              <a:rPr lang="en-US" sz="2500" dirty="0" err="1" smtClean="0">
                <a:solidFill>
                  <a:schemeClr val="tx1"/>
                </a:solidFill>
                <a:latin typeface="Times New Roman" pitchFamily="18" charset="0"/>
                <a:cs typeface="Times New Roman" pitchFamily="18" charset="0"/>
              </a:rPr>
              <a:t>không</a:t>
            </a:r>
            <a:r>
              <a:rPr lang="en-US" sz="2500" dirty="0" smtClean="0">
                <a:solidFill>
                  <a:schemeClr val="tx1"/>
                </a:solidFill>
                <a:latin typeface="Times New Roman" pitchFamily="18" charset="0"/>
                <a:cs typeface="Times New Roman" pitchFamily="18" charset="0"/>
              </a:rPr>
              <a:t> 1NF.</a:t>
            </a:r>
          </a:p>
          <a:p>
            <a:endParaRPr lang="en-US" sz="2500" b="1" dirty="0">
              <a:solidFill>
                <a:schemeClr val="tx1">
                  <a:lumMod val="95000"/>
                  <a:lumOff val="5000"/>
                </a:schemeClr>
              </a:solidFill>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905000" y="1828800"/>
          <a:ext cx="6553200" cy="3785616"/>
        </p:xfrm>
        <a:graphic>
          <a:graphicData uri="http://schemas.openxmlformats.org/drawingml/2006/table">
            <a:tbl>
              <a:tblPr firstRow="1" bandRow="1">
                <a:tableStyleId>{284E427A-3D55-4303-BF80-6455036E1DE7}</a:tableStyleId>
              </a:tblPr>
              <a:tblGrid>
                <a:gridCol w="2184400"/>
                <a:gridCol w="2184400"/>
                <a:gridCol w="2184400"/>
              </a:tblGrid>
              <a:tr h="397933">
                <a:tc rowSpan="2">
                  <a:txBody>
                    <a:bodyPr/>
                    <a:lstStyle/>
                    <a:p>
                      <a:pPr marL="0" marR="0">
                        <a:lnSpc>
                          <a:spcPct val="115000"/>
                        </a:lnSpc>
                        <a:spcBef>
                          <a:spcPts val="0"/>
                        </a:spcBef>
                        <a:spcAft>
                          <a:spcPts val="0"/>
                        </a:spcAft>
                      </a:pPr>
                      <a:r>
                        <a:rPr lang="en-US" sz="2400" dirty="0">
                          <a:latin typeface="Times New Roman"/>
                          <a:ea typeface="Calibri"/>
                          <a:cs typeface="Times New Roman"/>
                        </a:rPr>
                        <a:t>S#</a:t>
                      </a:r>
                      <a:endParaRPr lang="en-US" sz="2400" dirty="0">
                        <a:latin typeface="Calibri"/>
                        <a:ea typeface="Calibri"/>
                        <a:cs typeface="Times New Roman"/>
                      </a:endParaRPr>
                    </a:p>
                  </a:txBody>
                  <a:tcPr marL="68580" marR="68580" marT="0" marB="0"/>
                </a:tc>
                <a:tc gridSpan="2">
                  <a:txBody>
                    <a:bodyPr/>
                    <a:lstStyle/>
                    <a:p>
                      <a:pPr marL="0" marR="0" algn="ctr">
                        <a:lnSpc>
                          <a:spcPct val="115000"/>
                        </a:lnSpc>
                        <a:spcBef>
                          <a:spcPts val="0"/>
                        </a:spcBef>
                        <a:spcAft>
                          <a:spcPts val="0"/>
                        </a:spcAft>
                      </a:pPr>
                      <a:r>
                        <a:rPr lang="en-US" sz="2400">
                          <a:latin typeface="Times New Roman"/>
                          <a:ea typeface="Calibri"/>
                          <a:cs typeface="Times New Roman"/>
                        </a:rPr>
                        <a:t>PRO</a:t>
                      </a:r>
                      <a:endParaRPr lang="en-US" sz="2400">
                        <a:latin typeface="Calibri"/>
                        <a:ea typeface="Calibri"/>
                        <a:cs typeface="Times New Roman"/>
                      </a:endParaRPr>
                    </a:p>
                  </a:txBody>
                  <a:tcPr marL="68580" marR="68580" marT="0" marB="0"/>
                </a:tc>
                <a:tc hMerge="1">
                  <a:txBody>
                    <a:bodyPr/>
                    <a:lstStyle/>
                    <a:p>
                      <a:endParaRPr lang="en-US"/>
                    </a:p>
                  </a:txBody>
                  <a:tcPr/>
                </a:tc>
              </a:tr>
              <a:tr h="397933">
                <a:tc vMerge="1">
                  <a:txBody>
                    <a:bodyPr/>
                    <a:lstStyle/>
                    <a:p>
                      <a:endParaRPr lang="en-US"/>
                    </a:p>
                  </a:txBody>
                  <a:tcPr/>
                </a:tc>
                <a:tc>
                  <a:txBody>
                    <a:bodyPr/>
                    <a:lstStyle/>
                    <a:p>
                      <a:pPr marL="0" marR="0">
                        <a:lnSpc>
                          <a:spcPct val="115000"/>
                        </a:lnSpc>
                        <a:spcBef>
                          <a:spcPts val="0"/>
                        </a:spcBef>
                        <a:spcAft>
                          <a:spcPts val="0"/>
                        </a:spcAft>
                      </a:pPr>
                      <a:r>
                        <a:rPr lang="en-US" sz="2400">
                          <a:latin typeface="Times New Roman"/>
                          <a:ea typeface="Calibri"/>
                          <a:cs typeface="Times New Roman"/>
                        </a:rPr>
                        <a:t>P#</a:t>
                      </a:r>
                      <a:endParaRPr lang="en-US" sz="24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latin typeface="Times New Roman"/>
                          <a:ea typeface="Calibri"/>
                          <a:cs typeface="Times New Roman"/>
                        </a:rPr>
                        <a:t>QTY</a:t>
                      </a:r>
                      <a:endParaRPr lang="en-US" sz="2400">
                        <a:latin typeface="Calibri"/>
                        <a:ea typeface="Calibri"/>
                        <a:cs typeface="Times New Roman"/>
                      </a:endParaRPr>
                    </a:p>
                  </a:txBody>
                  <a:tcPr marL="68580" marR="68580" marT="0" marB="0"/>
                </a:tc>
              </a:tr>
              <a:tr h="397933">
                <a:tc>
                  <a:txBody>
                    <a:bodyPr/>
                    <a:lstStyle/>
                    <a:p>
                      <a:pPr marL="0" marR="0">
                        <a:lnSpc>
                          <a:spcPct val="115000"/>
                        </a:lnSpc>
                        <a:spcBef>
                          <a:spcPts val="0"/>
                        </a:spcBef>
                        <a:spcAft>
                          <a:spcPts val="0"/>
                        </a:spcAft>
                      </a:pPr>
                      <a:r>
                        <a:rPr lang="en-US" sz="2400">
                          <a:latin typeface="Times New Roman"/>
                          <a:ea typeface="Calibri"/>
                          <a:cs typeface="Times New Roman"/>
                        </a:rPr>
                        <a:t>S1</a:t>
                      </a:r>
                      <a:endParaRPr lang="en-US" sz="24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latin typeface="Times New Roman"/>
                          <a:ea typeface="Calibri"/>
                          <a:cs typeface="Times New Roman"/>
                        </a:rPr>
                        <a:t>100</a:t>
                      </a:r>
                      <a:endParaRPr lang="en-US" sz="24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latin typeface="Times New Roman"/>
                          <a:ea typeface="Calibri"/>
                          <a:cs typeface="Times New Roman"/>
                        </a:rPr>
                        <a:t>1</a:t>
                      </a:r>
                      <a:endParaRPr lang="en-US" sz="2400">
                        <a:latin typeface="Calibri"/>
                        <a:ea typeface="Calibri"/>
                        <a:cs typeface="Times New Roman"/>
                      </a:endParaRPr>
                    </a:p>
                  </a:txBody>
                  <a:tcPr marL="68580" marR="68580" marT="0" marB="0"/>
                </a:tc>
              </a:tr>
              <a:tr h="397933">
                <a:tc>
                  <a:txBody>
                    <a:bodyPr/>
                    <a:lstStyle/>
                    <a:p>
                      <a:pPr marL="0" marR="0">
                        <a:lnSpc>
                          <a:spcPct val="115000"/>
                        </a:lnSpc>
                        <a:spcBef>
                          <a:spcPts val="0"/>
                        </a:spcBef>
                        <a:spcAft>
                          <a:spcPts val="0"/>
                        </a:spcAft>
                      </a:pPr>
                      <a:endParaRPr lang="en-US" sz="2400" dirty="0">
                        <a:latin typeface="Times New Roman"/>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latin typeface="Times New Roman"/>
                          <a:ea typeface="Calibri"/>
                          <a:cs typeface="Times New Roman"/>
                        </a:rPr>
                        <a:t>200</a:t>
                      </a:r>
                      <a:endParaRPr lang="en-US" sz="24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latin typeface="Times New Roman"/>
                          <a:ea typeface="Calibri"/>
                          <a:cs typeface="Times New Roman"/>
                        </a:rPr>
                        <a:t>1</a:t>
                      </a:r>
                      <a:endParaRPr lang="en-US" sz="2400">
                        <a:latin typeface="Calibri"/>
                        <a:ea typeface="Calibri"/>
                        <a:cs typeface="Times New Roman"/>
                      </a:endParaRPr>
                    </a:p>
                  </a:txBody>
                  <a:tcPr marL="68580" marR="68580" marT="0" marB="0"/>
                </a:tc>
              </a:tr>
              <a:tr h="397933">
                <a:tc>
                  <a:txBody>
                    <a:bodyPr/>
                    <a:lstStyle/>
                    <a:p>
                      <a:pPr marL="0" marR="0">
                        <a:lnSpc>
                          <a:spcPct val="115000"/>
                        </a:lnSpc>
                        <a:spcBef>
                          <a:spcPts val="0"/>
                        </a:spcBef>
                        <a:spcAft>
                          <a:spcPts val="0"/>
                        </a:spcAft>
                      </a:pPr>
                      <a:endParaRPr lang="en-US" sz="2400">
                        <a:latin typeface="Times New Roman"/>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latin typeface="Times New Roman"/>
                          <a:ea typeface="Calibri"/>
                          <a:cs typeface="Times New Roman"/>
                        </a:rPr>
                        <a:t>300</a:t>
                      </a:r>
                      <a:endParaRPr lang="en-US" sz="24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latin typeface="Times New Roman"/>
                          <a:ea typeface="Calibri"/>
                          <a:cs typeface="Times New Roman"/>
                        </a:rPr>
                        <a:t>2</a:t>
                      </a:r>
                      <a:endParaRPr lang="en-US" sz="2400">
                        <a:latin typeface="Calibri"/>
                        <a:ea typeface="Calibri"/>
                        <a:cs typeface="Times New Roman"/>
                      </a:endParaRPr>
                    </a:p>
                  </a:txBody>
                  <a:tcPr marL="68580" marR="68580" marT="0" marB="0"/>
                </a:tc>
              </a:tr>
              <a:tr h="397933">
                <a:tc>
                  <a:txBody>
                    <a:bodyPr/>
                    <a:lstStyle/>
                    <a:p>
                      <a:pPr marL="0" marR="0">
                        <a:lnSpc>
                          <a:spcPct val="115000"/>
                        </a:lnSpc>
                        <a:spcBef>
                          <a:spcPts val="0"/>
                        </a:spcBef>
                        <a:spcAft>
                          <a:spcPts val="0"/>
                        </a:spcAft>
                      </a:pPr>
                      <a:r>
                        <a:rPr lang="en-US" sz="2400">
                          <a:latin typeface="Times New Roman"/>
                          <a:ea typeface="Calibri"/>
                          <a:cs typeface="Times New Roman"/>
                        </a:rPr>
                        <a:t>S2</a:t>
                      </a:r>
                      <a:endParaRPr lang="en-US" sz="24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latin typeface="Times New Roman"/>
                          <a:ea typeface="Calibri"/>
                          <a:cs typeface="Times New Roman"/>
                        </a:rPr>
                        <a:t>100</a:t>
                      </a:r>
                      <a:endParaRPr lang="en-US" sz="24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latin typeface="Times New Roman"/>
                          <a:ea typeface="Calibri"/>
                          <a:cs typeface="Times New Roman"/>
                        </a:rPr>
                        <a:t>2</a:t>
                      </a:r>
                      <a:endParaRPr lang="en-US" sz="2400">
                        <a:latin typeface="Calibri"/>
                        <a:ea typeface="Calibri"/>
                        <a:cs typeface="Times New Roman"/>
                      </a:endParaRPr>
                    </a:p>
                  </a:txBody>
                  <a:tcPr marL="68580" marR="68580" marT="0" marB="0"/>
                </a:tc>
              </a:tr>
              <a:tr h="397933">
                <a:tc>
                  <a:txBody>
                    <a:bodyPr/>
                    <a:lstStyle/>
                    <a:p>
                      <a:pPr marL="0" marR="0">
                        <a:lnSpc>
                          <a:spcPct val="115000"/>
                        </a:lnSpc>
                        <a:spcBef>
                          <a:spcPts val="0"/>
                        </a:spcBef>
                        <a:spcAft>
                          <a:spcPts val="0"/>
                        </a:spcAft>
                      </a:pPr>
                      <a:endParaRPr lang="en-US" sz="2400">
                        <a:latin typeface="Times New Roman"/>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latin typeface="Times New Roman"/>
                          <a:ea typeface="Calibri"/>
                          <a:cs typeface="Times New Roman"/>
                        </a:rPr>
                        <a:t>200</a:t>
                      </a:r>
                      <a:endParaRPr lang="en-US" sz="24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latin typeface="Times New Roman"/>
                          <a:ea typeface="Calibri"/>
                          <a:cs typeface="Times New Roman"/>
                        </a:rPr>
                        <a:t>2</a:t>
                      </a:r>
                      <a:endParaRPr lang="en-US" sz="2400">
                        <a:latin typeface="Calibri"/>
                        <a:ea typeface="Calibri"/>
                        <a:cs typeface="Times New Roman"/>
                      </a:endParaRPr>
                    </a:p>
                  </a:txBody>
                  <a:tcPr marL="68580" marR="68580" marT="0" marB="0"/>
                </a:tc>
              </a:tr>
              <a:tr h="397933">
                <a:tc>
                  <a:txBody>
                    <a:bodyPr/>
                    <a:lstStyle/>
                    <a:p>
                      <a:pPr marL="0" marR="0">
                        <a:lnSpc>
                          <a:spcPct val="115000"/>
                        </a:lnSpc>
                        <a:spcBef>
                          <a:spcPts val="0"/>
                        </a:spcBef>
                        <a:spcAft>
                          <a:spcPts val="0"/>
                        </a:spcAft>
                      </a:pPr>
                      <a:r>
                        <a:rPr lang="en-US" sz="2400">
                          <a:latin typeface="Times New Roman"/>
                          <a:ea typeface="Calibri"/>
                          <a:cs typeface="Times New Roman"/>
                        </a:rPr>
                        <a:t>S3</a:t>
                      </a:r>
                      <a:endParaRPr lang="en-US" sz="24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latin typeface="Times New Roman"/>
                          <a:ea typeface="Calibri"/>
                          <a:cs typeface="Times New Roman"/>
                        </a:rPr>
                        <a:t>300</a:t>
                      </a:r>
                      <a:endParaRPr lang="en-US" sz="24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latin typeface="Times New Roman"/>
                          <a:ea typeface="Calibri"/>
                          <a:cs typeface="Times New Roman"/>
                        </a:rPr>
                        <a:t>3</a:t>
                      </a:r>
                      <a:endParaRPr lang="en-US" sz="2400">
                        <a:latin typeface="Calibri"/>
                        <a:ea typeface="Calibri"/>
                        <a:cs typeface="Times New Roman"/>
                      </a:endParaRPr>
                    </a:p>
                  </a:txBody>
                  <a:tcPr marL="68580" marR="68580" marT="0" marB="0"/>
                </a:tc>
              </a:tr>
              <a:tr h="397933">
                <a:tc>
                  <a:txBody>
                    <a:bodyPr/>
                    <a:lstStyle/>
                    <a:p>
                      <a:pPr marL="68580" marR="0">
                        <a:lnSpc>
                          <a:spcPct val="115000"/>
                        </a:lnSpc>
                        <a:spcBef>
                          <a:spcPts val="0"/>
                        </a:spcBef>
                        <a:spcAft>
                          <a:spcPts val="0"/>
                        </a:spcAft>
                      </a:pPr>
                      <a:endParaRPr lang="en-US" sz="2400" dirty="0">
                        <a:latin typeface="Times New Roman"/>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a:latin typeface="Times New Roman"/>
                          <a:ea typeface="Calibri"/>
                          <a:cs typeface="Times New Roman"/>
                        </a:rPr>
                        <a:t>100</a:t>
                      </a:r>
                      <a:endParaRPr lang="en-US" sz="2400" dirty="0">
                        <a:latin typeface="Calibri"/>
                        <a:ea typeface="Calibri"/>
                        <a:cs typeface="Times New Roman"/>
                      </a:endParaRPr>
                    </a:p>
                  </a:txBody>
                  <a:tcPr marL="68580" marR="68580" marT="0" marB="0"/>
                </a:tc>
                <a:tc>
                  <a:txBody>
                    <a:bodyPr/>
                    <a:lstStyle/>
                    <a:p>
                      <a:pPr marL="68580" marR="0">
                        <a:lnSpc>
                          <a:spcPct val="115000"/>
                        </a:lnSpc>
                        <a:spcBef>
                          <a:spcPts val="0"/>
                        </a:spcBef>
                        <a:spcAft>
                          <a:spcPts val="0"/>
                        </a:spcAft>
                      </a:pPr>
                      <a:r>
                        <a:rPr lang="en-US" sz="2400" dirty="0">
                          <a:latin typeface="Times New Roman"/>
                          <a:ea typeface="Calibri"/>
                          <a:cs typeface="Times New Roman"/>
                        </a:rPr>
                        <a:t>1</a:t>
                      </a:r>
                      <a:endParaRPr lang="en-US" sz="2400" dirty="0">
                        <a:latin typeface="Calibri"/>
                        <a:ea typeface="Calibri"/>
                        <a:cs typeface="Times New Roman"/>
                      </a:endParaRPr>
                    </a:p>
                  </a:txBody>
                  <a:tcPr marL="68580" marR="68580" marT="0" marB="0"/>
                </a:tc>
              </a:tr>
            </a:tbl>
          </a:graphicData>
        </a:graphic>
      </p:graphicFrame>
      <p:sp>
        <p:nvSpPr>
          <p:cNvPr id="5" name="Slide Number Placeholder 4"/>
          <p:cNvSpPr>
            <a:spLocks noGrp="1"/>
          </p:cNvSpPr>
          <p:nvPr>
            <p:ph type="sldNum" sz="quarter" idx="12"/>
          </p:nvPr>
        </p:nvSpPr>
        <p:spPr>
          <a:xfrm>
            <a:off x="8382000" y="6340476"/>
            <a:ext cx="762000" cy="517524"/>
          </a:xfrm>
        </p:spPr>
        <p:txBody>
          <a:bodyPr/>
          <a:lstStyle/>
          <a:p>
            <a:fld id="{029F9849-64D4-4DF6-87DA-D4F4F2E73101}" type="slidenum">
              <a:rPr lang="en-US" sz="1800" smtClean="0">
                <a:solidFill>
                  <a:schemeClr val="tx1"/>
                </a:solidFill>
                <a:latin typeface="Times New Roman" pitchFamily="18" charset="0"/>
                <a:cs typeface="Times New Roman" pitchFamily="18" charset="0"/>
              </a:rPr>
              <a:pPr/>
              <a:t>15</a:t>
            </a:fld>
            <a:r>
              <a:rPr lang="en-US" sz="1800" dirty="0" smtClean="0">
                <a:solidFill>
                  <a:schemeClr val="tx1"/>
                </a:solidFill>
                <a:latin typeface="Times New Roman" pitchFamily="18" charset="0"/>
                <a:cs typeface="Times New Roman" pitchFamily="18" charset="0"/>
              </a:rPr>
              <a:t>/45</a:t>
            </a:r>
            <a:endParaRPr lang="en-US" sz="1800" dirty="0">
              <a:solidFill>
                <a:schemeClr val="tx1"/>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ox(in)">
                                      <p:cBhvr>
                                        <p:cTn id="13" dur="1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 calcmode="lin" valueType="num">
                                      <p:cBhvr additive="base">
                                        <p:cTn id="18" dur="20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19" dur="20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762000"/>
          </a:xfrm>
        </p:spPr>
        <p:txBody>
          <a:bodyPr>
            <a:noAutofit/>
            <a:scene3d>
              <a:camera prst="orthographicFront">
                <a:rot lat="0" lon="0" rev="0"/>
              </a:camera>
              <a:lightRig rig="contrasting" dir="t">
                <a:rot lat="0" lon="0" rev="4500000"/>
              </a:lightRig>
            </a:scene3d>
            <a:sp3d extrusionH="57150" contourW="6350" prstMaterial="metal">
              <a:bevelT w="127000" h="31750" prst="divot"/>
              <a:contourClr>
                <a:schemeClr val="accent1">
                  <a:shade val="75000"/>
                </a:schemeClr>
              </a:contourClr>
            </a:sp3d>
          </a:bodyPr>
          <a:lstStyle/>
          <a:p>
            <a:pPr algn="ctr"/>
            <a:r>
              <a:rPr lang="en-US" sz="36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NỘI DUNG Chi </a:t>
            </a:r>
            <a:r>
              <a:rPr lang="en-US" sz="36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tiết</a:t>
            </a:r>
            <a:r>
              <a:rPr lang="en-US" sz="36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endParaRPr lang="en-US" sz="3600" b="1" cap="all" dirty="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3" name="Subtitle 2"/>
          <p:cNvSpPr>
            <a:spLocks noGrp="1"/>
          </p:cNvSpPr>
          <p:nvPr>
            <p:ph type="subTitle" idx="1"/>
          </p:nvPr>
        </p:nvSpPr>
        <p:spPr>
          <a:xfrm>
            <a:off x="457200" y="1524000"/>
            <a:ext cx="8153400" cy="4953000"/>
          </a:xfrm>
        </p:spPr>
        <p:txBody>
          <a:bodyPr>
            <a:normAutofit/>
          </a:bodyPr>
          <a:lstStyle/>
          <a:p>
            <a:pPr algn="l"/>
            <a:r>
              <a:rPr lang="en-US" sz="2500" dirty="0" smtClean="0">
                <a:solidFill>
                  <a:schemeClr val="tx1"/>
                </a:solidFill>
                <a:latin typeface="Times New Roman" pitchFamily="18" charset="0"/>
                <a:cs typeface="Times New Roman" pitchFamily="18" charset="0"/>
              </a:rPr>
              <a:t>        </a:t>
            </a:r>
          </a:p>
          <a:p>
            <a:pPr algn="l"/>
            <a:r>
              <a:rPr lang="en-US" sz="2500" dirty="0" smtClean="0">
                <a:solidFill>
                  <a:schemeClr val="tx1"/>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Một</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số</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khái</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niệm</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liên</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quan</a:t>
            </a:r>
            <a:endParaRPr lang="en-US" sz="2500" b="1" dirty="0" smtClean="0">
              <a:solidFill>
                <a:srgbClr val="00B0F0"/>
              </a:solidFill>
              <a:latin typeface="Times New Roman" pitchFamily="18" charset="0"/>
              <a:cs typeface="Times New Roman" pitchFamily="18" charset="0"/>
            </a:endParaRPr>
          </a:p>
          <a:p>
            <a:pPr algn="l"/>
            <a:r>
              <a:rPr lang="en-US" sz="2500" b="1" dirty="0" smtClean="0">
                <a:solidFill>
                  <a:schemeClr val="tx1"/>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Các</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endParaRPr lang="en-US" sz="2500" b="1" dirty="0" smtClean="0">
              <a:solidFill>
                <a:srgbClr val="00B0F0"/>
              </a:solidFill>
              <a:latin typeface="Times New Roman" pitchFamily="18" charset="0"/>
              <a:cs typeface="Times New Roman" pitchFamily="18" charset="0"/>
            </a:endParaRP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r>
              <a:rPr lang="en-US" sz="2500" b="1" dirty="0" smtClean="0">
                <a:solidFill>
                  <a:srgbClr val="00B0F0"/>
                </a:solidFill>
                <a:latin typeface="Times New Roman" pitchFamily="18" charset="0"/>
                <a:cs typeface="Times New Roman" pitchFamily="18" charset="0"/>
              </a:rPr>
              <a:t> </a:t>
            </a:r>
            <a:r>
              <a:rPr lang="en-US" sz="2500" b="1" dirty="0" smtClean="0">
                <a:solidFill>
                  <a:srgbClr val="00B0F0"/>
                </a:solidFill>
                <a:latin typeface="Times New Roman" pitchFamily="18" charset="0"/>
                <a:cs typeface="Times New Roman" pitchFamily="18" charset="0"/>
              </a:rPr>
              <a:t>1 (1NF- Fist normal form)</a:t>
            </a: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Dạng</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chuẩn</a:t>
            </a:r>
            <a:r>
              <a:rPr lang="en-US" sz="2500" b="1" dirty="0" smtClean="0">
                <a:solidFill>
                  <a:schemeClr val="tx1"/>
                </a:solidFill>
                <a:latin typeface="Times New Roman" pitchFamily="18" charset="0"/>
                <a:cs typeface="Times New Roman" pitchFamily="18" charset="0"/>
              </a:rPr>
              <a:t> </a:t>
            </a:r>
            <a:r>
              <a:rPr lang="en-US" sz="2500" b="1" dirty="0" smtClean="0">
                <a:solidFill>
                  <a:schemeClr val="tx1"/>
                </a:solidFill>
                <a:latin typeface="Times New Roman" pitchFamily="18" charset="0"/>
                <a:cs typeface="Times New Roman" pitchFamily="18" charset="0"/>
              </a:rPr>
              <a:t>2 (2NF- Second normal form)</a:t>
            </a: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r>
              <a:rPr lang="en-US" sz="2500" b="1" dirty="0" smtClean="0">
                <a:solidFill>
                  <a:srgbClr val="00B0F0"/>
                </a:solidFill>
                <a:latin typeface="Times New Roman" pitchFamily="18" charset="0"/>
                <a:cs typeface="Times New Roman" pitchFamily="18" charset="0"/>
              </a:rPr>
              <a:t> </a:t>
            </a:r>
            <a:r>
              <a:rPr lang="en-US" sz="2500" b="1" dirty="0" smtClean="0">
                <a:solidFill>
                  <a:srgbClr val="00B0F0"/>
                </a:solidFill>
                <a:latin typeface="Times New Roman" pitchFamily="18" charset="0"/>
                <a:cs typeface="Times New Roman" pitchFamily="18" charset="0"/>
              </a:rPr>
              <a:t>3 (3NF- Third normal form)</a:t>
            </a: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r>
              <a:rPr lang="en-US" sz="2500" b="1" dirty="0" smtClean="0">
                <a:solidFill>
                  <a:srgbClr val="00B0F0"/>
                </a:solidFill>
                <a:latin typeface="Times New Roman" pitchFamily="18" charset="0"/>
                <a:cs typeface="Times New Roman" pitchFamily="18" charset="0"/>
              </a:rPr>
              <a:t> </a:t>
            </a:r>
            <a:r>
              <a:rPr lang="en-US" sz="2500" b="1" dirty="0" smtClean="0">
                <a:solidFill>
                  <a:srgbClr val="00B0F0"/>
                </a:solidFill>
                <a:latin typeface="Times New Roman" pitchFamily="18" charset="0"/>
                <a:cs typeface="Times New Roman" pitchFamily="18" charset="0"/>
              </a:rPr>
              <a:t>BCNF (Boyce </a:t>
            </a:r>
            <a:r>
              <a:rPr lang="en-US" sz="2500" b="1" dirty="0" err="1" smtClean="0">
                <a:solidFill>
                  <a:srgbClr val="00B0F0"/>
                </a:solidFill>
                <a:latin typeface="Times New Roman" pitchFamily="18" charset="0"/>
                <a:cs typeface="Times New Roman" pitchFamily="18" charset="0"/>
              </a:rPr>
              <a:t>Codd</a:t>
            </a:r>
            <a:r>
              <a:rPr lang="en-US" sz="2500" b="1" dirty="0" smtClean="0">
                <a:solidFill>
                  <a:srgbClr val="00B0F0"/>
                </a:solidFill>
                <a:latin typeface="Times New Roman" pitchFamily="18" charset="0"/>
                <a:cs typeface="Times New Roman" pitchFamily="18" charset="0"/>
              </a:rPr>
              <a:t> normal form)</a:t>
            </a: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Thuật</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toán</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tìm</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cao</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nhất</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của</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lược</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đồ</a:t>
            </a:r>
            <a:endParaRPr lang="en-US" sz="2500" b="1" dirty="0" smtClean="0">
              <a:solidFill>
                <a:srgbClr val="00B0F0"/>
              </a:solidFill>
              <a:latin typeface="Times New Roman" pitchFamily="18" charset="0"/>
              <a:cs typeface="Times New Roman" pitchFamily="18" charset="0"/>
            </a:endParaRP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Mối</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quan</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hệ</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giữa</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các</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endParaRPr lang="en-US" sz="2500" b="1" dirty="0" smtClean="0">
              <a:solidFill>
                <a:srgbClr val="00B0F0"/>
              </a:solidFill>
              <a:latin typeface="Times New Roman" pitchFamily="18" charset="0"/>
              <a:cs typeface="Times New Roman" pitchFamily="18" charset="0"/>
            </a:endParaRPr>
          </a:p>
          <a:p>
            <a:pPr algn="l"/>
            <a:endParaRPr lang="en-US" sz="2500" b="1" dirty="0">
              <a:solidFill>
                <a:schemeClr val="tx1"/>
              </a:solidFill>
              <a:latin typeface="Times New Roman" pitchFamily="18" charset="0"/>
              <a:cs typeface="Times New Roman" pitchFamily="18" charset="0"/>
            </a:endParaRPr>
          </a:p>
        </p:txBody>
      </p:sp>
      <p:sp>
        <p:nvSpPr>
          <p:cNvPr id="9" name="Octagon 8"/>
          <p:cNvSpPr/>
          <p:nvPr/>
        </p:nvSpPr>
        <p:spPr>
          <a:xfrm>
            <a:off x="533400" y="2590800"/>
            <a:ext cx="228600" cy="228600"/>
          </a:xfrm>
          <a:prstGeom prst="octag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Octagon 9"/>
          <p:cNvSpPr/>
          <p:nvPr/>
        </p:nvSpPr>
        <p:spPr>
          <a:xfrm>
            <a:off x="533400" y="2133600"/>
            <a:ext cx="228600" cy="228600"/>
          </a:xfrm>
          <a:prstGeom prst="octag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 name="5-Point Star 6"/>
          <p:cNvSpPr/>
          <p:nvPr/>
        </p:nvSpPr>
        <p:spPr>
          <a:xfrm>
            <a:off x="914400" y="2971800"/>
            <a:ext cx="304800" cy="304800"/>
          </a:xfrm>
          <a:prstGeom prst="star5">
            <a:avLst/>
          </a:prstGeom>
        </p:spPr>
        <p:style>
          <a:lnRef idx="1">
            <a:schemeClr val="accent2"/>
          </a:lnRef>
          <a:fillRef idx="2">
            <a:schemeClr val="accent2"/>
          </a:fillRef>
          <a:effectRef idx="1">
            <a:schemeClr val="accent2"/>
          </a:effectRef>
          <a:fontRef idx="minor">
            <a:schemeClr val="dk1"/>
          </a:fontRef>
        </p:style>
        <p:txBody>
          <a:bodyPr rtlCol="0" anchor="ctr">
            <a:sp3d extrusionH="57150">
              <a:bevelT w="38100" h="38100"/>
            </a:sp3d>
          </a:bodyPr>
          <a:lstStyle/>
          <a:p>
            <a:pPr algn="ctr"/>
            <a:endParaRPr lang="en-US"/>
          </a:p>
        </p:txBody>
      </p:sp>
      <p:sp>
        <p:nvSpPr>
          <p:cNvPr id="8" name="5-Point Star 7"/>
          <p:cNvSpPr/>
          <p:nvPr/>
        </p:nvSpPr>
        <p:spPr>
          <a:xfrm>
            <a:off x="914400" y="3429000"/>
            <a:ext cx="304800" cy="304800"/>
          </a:xfrm>
          <a:prstGeom prst="star5">
            <a:avLst/>
          </a:prstGeom>
        </p:spPr>
        <p:style>
          <a:lnRef idx="0">
            <a:schemeClr val="dk1"/>
          </a:lnRef>
          <a:fillRef idx="3">
            <a:schemeClr val="dk1"/>
          </a:fillRef>
          <a:effectRef idx="3">
            <a:schemeClr val="dk1"/>
          </a:effectRef>
          <a:fontRef idx="minor">
            <a:schemeClr val="lt1"/>
          </a:fontRef>
        </p:style>
        <p:txBody>
          <a:bodyPr rtlCol="0" anchor="ctr">
            <a:sp3d extrusionH="57150">
              <a:bevelT w="38100" h="38100"/>
            </a:sp3d>
          </a:bodyPr>
          <a:lstStyle/>
          <a:p>
            <a:pPr algn="ctr"/>
            <a:endParaRPr lang="en-US"/>
          </a:p>
        </p:txBody>
      </p:sp>
      <p:sp>
        <p:nvSpPr>
          <p:cNvPr id="12" name="5-Point Star 11"/>
          <p:cNvSpPr/>
          <p:nvPr/>
        </p:nvSpPr>
        <p:spPr>
          <a:xfrm>
            <a:off x="914400" y="3886200"/>
            <a:ext cx="304800" cy="304800"/>
          </a:xfrm>
          <a:prstGeom prst="star5">
            <a:avLst/>
          </a:prstGeom>
        </p:spPr>
        <p:style>
          <a:lnRef idx="1">
            <a:schemeClr val="accent2"/>
          </a:lnRef>
          <a:fillRef idx="2">
            <a:schemeClr val="accent2"/>
          </a:fillRef>
          <a:effectRef idx="1">
            <a:schemeClr val="accent2"/>
          </a:effectRef>
          <a:fontRef idx="minor">
            <a:schemeClr val="dk1"/>
          </a:fontRef>
        </p:style>
        <p:txBody>
          <a:bodyPr rtlCol="0" anchor="ctr">
            <a:sp3d extrusionH="57150">
              <a:bevelT w="38100" h="38100" prst="relaxedInset"/>
            </a:sp3d>
          </a:bodyPr>
          <a:lstStyle/>
          <a:p>
            <a:pPr algn="ctr"/>
            <a:endParaRPr lang="en-US">
              <a:effectLst>
                <a:outerShdw blurRad="75057" dist="38100" dir="5400000" sy="-20000" rotWithShape="0">
                  <a:prstClr val="black">
                    <a:alpha val="25000"/>
                  </a:prstClr>
                </a:outerShdw>
              </a:effectLst>
            </a:endParaRPr>
          </a:p>
        </p:txBody>
      </p:sp>
      <p:sp>
        <p:nvSpPr>
          <p:cNvPr id="11" name="5-Point Star 10"/>
          <p:cNvSpPr/>
          <p:nvPr/>
        </p:nvSpPr>
        <p:spPr>
          <a:xfrm>
            <a:off x="914400" y="4343400"/>
            <a:ext cx="304800" cy="304800"/>
          </a:xfrm>
          <a:prstGeom prst="star5">
            <a:avLst/>
          </a:prstGeom>
        </p:spPr>
        <p:style>
          <a:lnRef idx="1">
            <a:schemeClr val="accent2"/>
          </a:lnRef>
          <a:fillRef idx="2">
            <a:schemeClr val="accent2"/>
          </a:fillRef>
          <a:effectRef idx="1">
            <a:schemeClr val="accent2"/>
          </a:effectRef>
          <a:fontRef idx="minor">
            <a:schemeClr val="dk1"/>
          </a:fontRef>
        </p:style>
        <p:txBody>
          <a:bodyPr rtlCol="0" anchor="ctr">
            <a:sp3d extrusionH="57150">
              <a:bevelT w="38100" h="38100" prst="relaxedInset"/>
            </a:sp3d>
          </a:bodyPr>
          <a:lstStyle/>
          <a:p>
            <a:pPr algn="ctr"/>
            <a:endParaRPr lang="en-US">
              <a:effectLst>
                <a:outerShdw blurRad="75057" dist="38100" dir="5400000" sy="-20000" rotWithShape="0">
                  <a:prstClr val="black">
                    <a:alpha val="25000"/>
                  </a:prstClr>
                </a:outerShdw>
              </a:effectLst>
            </a:endParaRPr>
          </a:p>
        </p:txBody>
      </p:sp>
      <p:sp>
        <p:nvSpPr>
          <p:cNvPr id="13" name="Octagon 12"/>
          <p:cNvSpPr/>
          <p:nvPr/>
        </p:nvSpPr>
        <p:spPr>
          <a:xfrm>
            <a:off x="533400" y="4876800"/>
            <a:ext cx="228600" cy="228600"/>
          </a:xfrm>
          <a:prstGeom prst="octag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4" name="Octagon 13"/>
          <p:cNvSpPr/>
          <p:nvPr/>
        </p:nvSpPr>
        <p:spPr>
          <a:xfrm>
            <a:off x="533400" y="5334000"/>
            <a:ext cx="228600" cy="228600"/>
          </a:xfrm>
          <a:prstGeom prst="octag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5" name="Slide Number Placeholder 14"/>
          <p:cNvSpPr>
            <a:spLocks noGrp="1"/>
          </p:cNvSpPr>
          <p:nvPr>
            <p:ph type="sldNum" sz="quarter" idx="12"/>
          </p:nvPr>
        </p:nvSpPr>
        <p:spPr>
          <a:xfrm>
            <a:off x="8382000" y="6340476"/>
            <a:ext cx="762000" cy="517524"/>
          </a:xfrm>
        </p:spPr>
        <p:txBody>
          <a:bodyPr/>
          <a:lstStyle/>
          <a:p>
            <a:fld id="{029F9849-64D4-4DF6-87DA-D4F4F2E73101}" type="slidenum">
              <a:rPr lang="en-US" sz="1800" smtClean="0">
                <a:solidFill>
                  <a:schemeClr val="tx1"/>
                </a:solidFill>
                <a:latin typeface="Times New Roman" pitchFamily="18" charset="0"/>
                <a:cs typeface="Times New Roman" pitchFamily="18" charset="0"/>
              </a:rPr>
              <a:pPr/>
              <a:t>16</a:t>
            </a:fld>
            <a:r>
              <a:rPr lang="en-US" sz="1800" dirty="0" smtClean="0">
                <a:solidFill>
                  <a:schemeClr val="tx1"/>
                </a:solidFill>
                <a:latin typeface="Times New Roman" pitchFamily="18" charset="0"/>
                <a:cs typeface="Times New Roman" pitchFamily="18" charset="0"/>
              </a:rPr>
              <a:t>/45</a:t>
            </a:r>
            <a:endParaRPr lang="en-US" sz="1800" dirty="0">
              <a:solidFill>
                <a:schemeClr val="tx1"/>
              </a:solidFill>
              <a:latin typeface="Times New Roman" pitchFamily="18" charset="0"/>
              <a:cs typeface="Times New Roman" pitchFamily="18" charset="0"/>
            </a:endParaRPr>
          </a:p>
        </p:txBody>
      </p:sp>
    </p:spTree>
  </p:cSld>
  <p:clrMapOvr>
    <a:masterClrMapping/>
  </p:clrMapOvr>
  <p:transition>
    <p:zoom dir="in"/>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066800"/>
          </a:xfrm>
        </p:spPr>
        <p:txBody>
          <a:bodyPr>
            <a:noAutofit/>
            <a:scene3d>
              <a:camera prst="orthographicFront">
                <a:rot lat="0" lon="0" rev="0"/>
              </a:camera>
              <a:lightRig rig="contrasting" dir="t">
                <a:rot lat="0" lon="0" rev="4500000"/>
              </a:lightRig>
            </a:scene3d>
            <a:sp3d extrusionH="57150" contourW="6350" prstMaterial="metal">
              <a:bevelT w="127000" h="31750" prst="divot"/>
              <a:contourClr>
                <a:schemeClr val="accent1">
                  <a:shade val="75000"/>
                </a:schemeClr>
              </a:contourClr>
            </a:sp3d>
          </a:bodyPr>
          <a:lstStyle/>
          <a:p>
            <a:pPr algn="ct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16.2.2.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dạng</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chUẩn</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2</a:t>
            </a:r>
            <a:b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b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(2NF-Second normal form) </a:t>
            </a:r>
            <a:endParaRPr lang="en-US" sz="3200" b="1" cap="all" dirty="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endParaRPr>
          </a:p>
        </p:txBody>
      </p:sp>
      <p:sp>
        <p:nvSpPr>
          <p:cNvPr id="3" name="Subtitle 2"/>
          <p:cNvSpPr>
            <a:spLocks noGrp="1"/>
          </p:cNvSpPr>
          <p:nvPr>
            <p:ph type="subTitle" idx="1"/>
          </p:nvPr>
        </p:nvSpPr>
        <p:spPr>
          <a:xfrm>
            <a:off x="457200" y="1600200"/>
            <a:ext cx="8153400" cy="4876800"/>
          </a:xfrm>
        </p:spPr>
        <p:txBody>
          <a:bodyPr>
            <a:normAutofit/>
          </a:bodyPr>
          <a:lstStyle/>
          <a:p>
            <a:r>
              <a:rPr lang="en-US" sz="2400" dirty="0" err="1" smtClean="0">
                <a:solidFill>
                  <a:schemeClr val="tx1"/>
                </a:solidFill>
                <a:latin typeface="Times New Roman" pitchFamily="18" charset="0"/>
                <a:cs typeface="Times New Roman" pitchFamily="18" charset="0"/>
              </a:rPr>
              <a:t>Trước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nghiên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cứu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chuẩn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thứ</a:t>
            </a:r>
            <a:r>
              <a:rPr lang="en-US" sz="2400" dirty="0" smtClean="0">
                <a:solidFill>
                  <a:schemeClr val="tx1"/>
                </a:solidFill>
                <a:latin typeface="Times New Roman" pitchFamily="18" charset="0"/>
                <a:cs typeface="Times New Roman" pitchFamily="18" charset="0"/>
              </a:rPr>
              <a:t> 2, </a:t>
            </a:r>
            <a:r>
              <a:rPr lang="en-US" sz="2400" dirty="0" err="1" smtClean="0">
                <a:solidFill>
                  <a:schemeClr val="tx1"/>
                </a:solidFill>
                <a:latin typeface="Times New Roman" pitchFamily="18" charset="0"/>
                <a:cs typeface="Times New Roman" pitchFamily="18" charset="0"/>
              </a:rPr>
              <a:t>ta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xét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ví</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dụ</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sau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đây</a:t>
            </a:r>
            <a:r>
              <a:rPr lang="en-US" sz="2400" dirty="0" smtClean="0">
                <a:solidFill>
                  <a:schemeClr val="tx1"/>
                </a:solidFill>
                <a:latin typeface="Times New Roman" pitchFamily="18" charset="0"/>
                <a:cs typeface="Times New Roman" pitchFamily="18" charset="0"/>
              </a:rPr>
              <a:t>:</a:t>
            </a:r>
          </a:p>
          <a:p>
            <a:r>
              <a:rPr lang="en-US" sz="2400" dirty="0" err="1" smtClean="0">
                <a:solidFill>
                  <a:schemeClr val="tx1"/>
                </a:solidFill>
                <a:latin typeface="Times New Roman" pitchFamily="18" charset="0"/>
                <a:cs typeface="Times New Roman" pitchFamily="18" charset="0"/>
              </a:rPr>
              <a:t>Xét</a:t>
            </a:r>
            <a:r>
              <a:rPr lang="en-US" sz="2400" dirty="0" smtClean="0">
                <a:solidFill>
                  <a:schemeClr val="tx1"/>
                </a:solidFill>
                <a:latin typeface="Times New Roman" pitchFamily="18" charset="0"/>
                <a:cs typeface="Times New Roman" pitchFamily="18" charset="0"/>
              </a:rPr>
              <a:t> CSDL </a:t>
            </a:r>
            <a:r>
              <a:rPr lang="en-US" sz="2400" dirty="0" err="1" smtClean="0">
                <a:solidFill>
                  <a:schemeClr val="tx1"/>
                </a:solidFill>
                <a:latin typeface="Times New Roman" pitchFamily="18" charset="0"/>
                <a:cs typeface="Times New Roman" pitchFamily="18" charset="0"/>
              </a:rPr>
              <a:t>gồm</a:t>
            </a:r>
            <a:r>
              <a:rPr lang="en-US" sz="2400" dirty="0" smtClean="0">
                <a:solidFill>
                  <a:schemeClr val="tx1"/>
                </a:solidFill>
                <a:latin typeface="Times New Roman" pitchFamily="18" charset="0"/>
                <a:cs typeface="Times New Roman" pitchFamily="18" charset="0"/>
              </a:rPr>
              <a:t> 2 </a:t>
            </a:r>
            <a:r>
              <a:rPr lang="en-US" sz="2400" dirty="0" err="1" smtClean="0">
                <a:solidFill>
                  <a:schemeClr val="tx1"/>
                </a:solidFill>
                <a:latin typeface="Times New Roman" pitchFamily="18" charset="0"/>
                <a:cs typeface="Times New Roman" pitchFamily="18" charset="0"/>
              </a:rPr>
              <a:t>lược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đồ</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quan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hệ</a:t>
            </a:r>
            <a:r>
              <a:rPr lang="en-US" sz="2400" dirty="0" smtClean="0">
                <a:solidFill>
                  <a:schemeClr val="tx1"/>
                </a:solidFill>
                <a:latin typeface="Times New Roman" pitchFamily="18" charset="0"/>
                <a:cs typeface="Times New Roman" pitchFamily="18" charset="0"/>
              </a:rPr>
              <a:t> THI (MONTHI, GIAOVIEN) </a:t>
            </a:r>
            <a:r>
              <a:rPr lang="en-US" sz="2400" dirty="0" err="1" smtClean="0">
                <a:solidFill>
                  <a:schemeClr val="tx1"/>
                </a:solidFill>
                <a:latin typeface="Times New Roman" pitchFamily="18" charset="0"/>
                <a:cs typeface="Times New Roman" pitchFamily="18" charset="0"/>
              </a:rPr>
              <a:t>và</a:t>
            </a:r>
            <a:r>
              <a:rPr lang="en-US" sz="2400" dirty="0" smtClean="0">
                <a:solidFill>
                  <a:schemeClr val="tx1"/>
                </a:solidFill>
                <a:latin typeface="Times New Roman" pitchFamily="18" charset="0"/>
                <a:cs typeface="Times New Roman" pitchFamily="18" charset="0"/>
              </a:rPr>
              <a:t> SINHVIEN ( MONTHI, MSSV, TEN, TUOI, DCHI, DIEM) </a:t>
            </a:r>
            <a:r>
              <a:rPr lang="en-US" sz="2400" dirty="0" err="1" smtClean="0">
                <a:solidFill>
                  <a:schemeClr val="tx1"/>
                </a:solidFill>
                <a:latin typeface="Times New Roman" pitchFamily="18" charset="0"/>
                <a:cs typeface="Times New Roman" pitchFamily="18" charset="0"/>
              </a:rPr>
              <a:t>phản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ánh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thông</a:t>
            </a:r>
            <a:r>
              <a:rPr lang="en-US" sz="2400" dirty="0" smtClean="0">
                <a:solidFill>
                  <a:schemeClr val="tx1"/>
                </a:solidFill>
                <a:latin typeface="Times New Roman" pitchFamily="18" charset="0"/>
                <a:cs typeface="Times New Roman" pitchFamily="18" charset="0"/>
              </a:rPr>
              <a:t> tin </a:t>
            </a:r>
            <a:r>
              <a:rPr lang="en-US" sz="2400" dirty="0" err="1" smtClean="0">
                <a:solidFill>
                  <a:schemeClr val="tx1"/>
                </a:solidFill>
                <a:latin typeface="Times New Roman" pitchFamily="18" charset="0"/>
                <a:cs typeface="Times New Roman" pitchFamily="18" charset="0"/>
              </a:rPr>
              <a:t>về</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kết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quả</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của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một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đơn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vị</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nào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Trong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quan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hệ</a:t>
            </a:r>
            <a:r>
              <a:rPr lang="en-US" sz="2400" dirty="0" smtClean="0">
                <a:solidFill>
                  <a:schemeClr val="tx1"/>
                </a:solidFill>
                <a:latin typeface="Times New Roman" pitchFamily="18" charset="0"/>
                <a:cs typeface="Times New Roman" pitchFamily="18" charset="0"/>
              </a:rPr>
              <a:t> THI </a:t>
            </a:r>
            <a:r>
              <a:rPr lang="en-US" sz="2400" dirty="0" err="1" smtClean="0">
                <a:solidFill>
                  <a:schemeClr val="tx1"/>
                </a:solidFill>
                <a:latin typeface="Times New Roman" pitchFamily="18" charset="0"/>
                <a:cs typeface="Times New Roman" pitchFamily="18" charset="0"/>
              </a:rPr>
              <a:t>thì</a:t>
            </a:r>
            <a:r>
              <a:rPr lang="en-US" sz="2400" dirty="0" smtClean="0">
                <a:solidFill>
                  <a:schemeClr val="tx1"/>
                </a:solidFill>
                <a:latin typeface="Times New Roman" pitchFamily="18" charset="0"/>
                <a:cs typeface="Times New Roman" pitchFamily="18" charset="0"/>
              </a:rPr>
              <a:t> MONTHI </a:t>
            </a:r>
            <a:r>
              <a:rPr lang="en-US" sz="2400" dirty="0" err="1" smtClean="0">
                <a:solidFill>
                  <a:schemeClr val="tx1"/>
                </a:solidFill>
                <a:latin typeface="Times New Roman" pitchFamily="18" charset="0"/>
                <a:cs typeface="Times New Roman" pitchFamily="18" charset="0"/>
              </a:rPr>
              <a:t>là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khóa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trong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quan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hệ</a:t>
            </a:r>
            <a:r>
              <a:rPr lang="en-US" sz="2400" dirty="0" smtClean="0">
                <a:solidFill>
                  <a:schemeClr val="tx1"/>
                </a:solidFill>
                <a:latin typeface="Times New Roman" pitchFamily="18" charset="0"/>
                <a:cs typeface="Times New Roman" pitchFamily="18" charset="0"/>
              </a:rPr>
              <a:t> SINHVIEN </a:t>
            </a:r>
            <a:r>
              <a:rPr lang="en-US" sz="2400" dirty="0" err="1" smtClean="0">
                <a:solidFill>
                  <a:schemeClr val="tx1"/>
                </a:solidFill>
                <a:latin typeface="Times New Roman" pitchFamily="18" charset="0"/>
                <a:cs typeface="Times New Roman" pitchFamily="18" charset="0"/>
              </a:rPr>
              <a:t>thì</a:t>
            </a:r>
            <a:r>
              <a:rPr lang="en-US" sz="2400" dirty="0" smtClean="0">
                <a:solidFill>
                  <a:schemeClr val="tx1"/>
                </a:solidFill>
                <a:latin typeface="Times New Roman" pitchFamily="18" charset="0"/>
                <a:cs typeface="Times New Roman" pitchFamily="18" charset="0"/>
              </a:rPr>
              <a:t> MONTHI </a:t>
            </a:r>
            <a:r>
              <a:rPr lang="en-US" sz="2400" dirty="0" err="1" smtClean="0">
                <a:solidFill>
                  <a:schemeClr val="tx1"/>
                </a:solidFill>
                <a:latin typeface="Times New Roman" pitchFamily="18" charset="0"/>
                <a:cs typeface="Times New Roman" pitchFamily="18" charset="0"/>
              </a:rPr>
              <a:t>và</a:t>
            </a:r>
            <a:r>
              <a:rPr lang="en-US" sz="2400" dirty="0" smtClean="0">
                <a:solidFill>
                  <a:schemeClr val="tx1"/>
                </a:solidFill>
                <a:latin typeface="Times New Roman" pitchFamily="18" charset="0"/>
                <a:cs typeface="Times New Roman" pitchFamily="18" charset="0"/>
              </a:rPr>
              <a:t> MSSV </a:t>
            </a:r>
            <a:r>
              <a:rPr lang="en-US" sz="2400" dirty="0" err="1" smtClean="0">
                <a:solidFill>
                  <a:schemeClr val="tx1"/>
                </a:solidFill>
                <a:latin typeface="Times New Roman" pitchFamily="18" charset="0"/>
                <a:cs typeface="Times New Roman" pitchFamily="18" charset="0"/>
              </a:rPr>
              <a:t>là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khóa</a:t>
            </a:r>
            <a:r>
              <a:rPr lang="en-US" sz="2400" dirty="0" smtClean="0">
                <a:solidFill>
                  <a:schemeClr val="tx1"/>
                </a:solidFill>
                <a:latin typeface="Times New Roman" pitchFamily="18" charset="0"/>
                <a:cs typeface="Times New Roman" pitchFamily="18" charset="0"/>
              </a:rPr>
              <a:t>.                           Ở </a:t>
            </a:r>
            <a:r>
              <a:rPr lang="en-US" sz="2400" dirty="0" err="1" smtClean="0">
                <a:solidFill>
                  <a:schemeClr val="tx1"/>
                </a:solidFill>
                <a:latin typeface="Times New Roman" pitchFamily="18" charset="0"/>
                <a:cs typeface="Times New Roman" pitchFamily="18" charset="0"/>
              </a:rPr>
              <a:t>quan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hệ</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thứ</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hai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dễ</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nhận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thấy</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rằng</a:t>
            </a:r>
            <a:r>
              <a:rPr lang="en-US" sz="2400" dirty="0" smtClean="0">
                <a:solidFill>
                  <a:schemeClr val="tx1"/>
                </a:solidFill>
                <a:latin typeface="Times New Roman" pitchFamily="18" charset="0"/>
                <a:cs typeface="Times New Roman" pitchFamily="18" charset="0"/>
              </a:rPr>
              <a:t> MONTHI, MSSV, DIEM </a:t>
            </a:r>
            <a:r>
              <a:rPr lang="en-US" sz="2400" dirty="0" err="1" smtClean="0">
                <a:solidFill>
                  <a:schemeClr val="tx1"/>
                </a:solidFill>
                <a:latin typeface="Times New Roman" pitchFamily="18" charset="0"/>
                <a:cs typeface="Times New Roman" pitchFamily="18" charset="0"/>
              </a:rPr>
              <a:t>xác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định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kết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quả</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của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sinh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viên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còn</a:t>
            </a:r>
            <a:r>
              <a:rPr lang="en-US" sz="2400" dirty="0" smtClean="0">
                <a:solidFill>
                  <a:schemeClr val="tx1"/>
                </a:solidFill>
                <a:latin typeface="Times New Roman" pitchFamily="18" charset="0"/>
                <a:cs typeface="Times New Roman" pitchFamily="18" charset="0"/>
              </a:rPr>
              <a:t> MSSV, TEN, TUOI, DCHI </a:t>
            </a:r>
            <a:r>
              <a:rPr lang="en-US" sz="2400" dirty="0" err="1" smtClean="0">
                <a:solidFill>
                  <a:schemeClr val="tx1"/>
                </a:solidFill>
                <a:latin typeface="Times New Roman" pitchFamily="18" charset="0"/>
                <a:cs typeface="Times New Roman" pitchFamily="18" charset="0"/>
              </a:rPr>
              <a:t>xác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định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đối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tượng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dự</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thi</a:t>
            </a:r>
            <a:r>
              <a:rPr lang="en-US" sz="2400" dirty="0" smtClean="0">
                <a:solidFill>
                  <a:schemeClr val="tx1"/>
                </a:solidFill>
                <a:latin typeface="Times New Roman" pitchFamily="18" charset="0"/>
                <a:cs typeface="Times New Roman" pitchFamily="18" charset="0"/>
              </a:rPr>
              <a:t>.</a:t>
            </a:r>
          </a:p>
          <a:p>
            <a:endParaRPr lang="en-US" sz="2400"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305800" y="6340476"/>
            <a:ext cx="838200" cy="517524"/>
          </a:xfrm>
        </p:spPr>
        <p:txBody>
          <a:bodyPr/>
          <a:lstStyle/>
          <a:p>
            <a:fld id="{029F9849-64D4-4DF6-87DA-D4F4F2E73101}" type="slidenum">
              <a:rPr lang="en-US" sz="1800" smtClean="0">
                <a:solidFill>
                  <a:schemeClr val="tx1"/>
                </a:solidFill>
                <a:latin typeface="Times New Roman" pitchFamily="18" charset="0"/>
                <a:cs typeface="Times New Roman" pitchFamily="18" charset="0"/>
              </a:rPr>
              <a:pPr/>
              <a:t>17</a:t>
            </a:fld>
            <a:r>
              <a:rPr lang="en-US" sz="1800" dirty="0" smtClean="0">
                <a:solidFill>
                  <a:schemeClr val="tx1"/>
                </a:solidFill>
                <a:latin typeface="Times New Roman" pitchFamily="18" charset="0"/>
                <a:cs typeface="Times New Roman" pitchFamily="18" charset="0"/>
              </a:rPr>
              <a:t>/45</a:t>
            </a:r>
            <a:endParaRPr lang="en-US" sz="1800" dirty="0">
              <a:solidFill>
                <a:schemeClr val="tx1"/>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066800"/>
          </a:xfrm>
        </p:spPr>
        <p:txBody>
          <a:bodyPr>
            <a:noAutofit/>
            <a:scene3d>
              <a:camera prst="orthographicFront">
                <a:rot lat="0" lon="0" rev="0"/>
              </a:camera>
              <a:lightRig rig="contrasting" dir="t">
                <a:rot lat="0" lon="0" rev="4500000"/>
              </a:lightRig>
            </a:scene3d>
            <a:sp3d extrusionH="57150" contourW="6350" prstMaterial="metal">
              <a:bevelT w="127000" h="31750" prst="divot"/>
              <a:contourClr>
                <a:schemeClr val="accent1">
                  <a:shade val="75000"/>
                </a:schemeClr>
              </a:contourClr>
            </a:sp3d>
          </a:bodyPr>
          <a:lstStyle/>
          <a:p>
            <a:pPr algn="ct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16.2.2.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dạng</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chUẩn</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2</a:t>
            </a:r>
            <a:b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b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(2NF-Second normal form) </a:t>
            </a:r>
            <a:endParaRPr lang="en-US" sz="3200" b="1" cap="all" dirty="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endParaRPr>
          </a:p>
        </p:txBody>
      </p:sp>
      <p:sp>
        <p:nvSpPr>
          <p:cNvPr id="3" name="Subtitle 2"/>
          <p:cNvSpPr>
            <a:spLocks noGrp="1"/>
          </p:cNvSpPr>
          <p:nvPr>
            <p:ph type="subTitle" idx="1"/>
          </p:nvPr>
        </p:nvSpPr>
        <p:spPr>
          <a:xfrm>
            <a:off x="457200" y="1600200"/>
            <a:ext cx="8153400" cy="4876800"/>
          </a:xfrm>
        </p:spPr>
        <p:txBody>
          <a:bodyPr>
            <a:normAutofit/>
          </a:bodyPr>
          <a:lstStyle/>
          <a:p>
            <a:r>
              <a:rPr lang="en-US" sz="2400" dirty="0" err="1" smtClean="0">
                <a:solidFill>
                  <a:schemeClr val="tx1"/>
                </a:solidFill>
                <a:latin typeface="Times New Roman" pitchFamily="18" charset="0"/>
                <a:cs typeface="Times New Roman" pitchFamily="18" charset="0"/>
              </a:rPr>
              <a:t>Xét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hiện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hành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của</a:t>
            </a:r>
            <a:r>
              <a:rPr lang="en-US" sz="2400" dirty="0" smtClean="0">
                <a:solidFill>
                  <a:schemeClr val="tx1"/>
                </a:solidFill>
                <a:latin typeface="Times New Roman" pitchFamily="18" charset="0"/>
                <a:cs typeface="Times New Roman" pitchFamily="18" charset="0"/>
              </a:rPr>
              <a:t> 2 </a:t>
            </a:r>
            <a:r>
              <a:rPr lang="en-US" sz="2400" dirty="0" err="1" smtClean="0">
                <a:solidFill>
                  <a:schemeClr val="tx1"/>
                </a:solidFill>
                <a:latin typeface="Times New Roman" pitchFamily="18" charset="0"/>
                <a:cs typeface="Times New Roman" pitchFamily="18" charset="0"/>
              </a:rPr>
              <a:t>lược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đồ</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quan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hệ</a:t>
            </a:r>
            <a:r>
              <a:rPr lang="en-US" sz="2400" dirty="0" smtClean="0">
                <a:solidFill>
                  <a:schemeClr val="tx1"/>
                </a:solidFill>
                <a:latin typeface="Times New Roman" pitchFamily="18" charset="0"/>
                <a:cs typeface="Times New Roman" pitchFamily="18" charset="0"/>
              </a:rPr>
              <a:t> THI </a:t>
            </a:r>
            <a:r>
              <a:rPr lang="en-US" sz="2400" dirty="0" err="1" smtClean="0">
                <a:solidFill>
                  <a:schemeClr val="tx1"/>
                </a:solidFill>
                <a:latin typeface="Times New Roman" pitchFamily="18" charset="0"/>
                <a:cs typeface="Times New Roman" pitchFamily="18" charset="0"/>
              </a:rPr>
              <a:t>và</a:t>
            </a:r>
            <a:r>
              <a:rPr lang="en-US" sz="2400" dirty="0" smtClean="0">
                <a:solidFill>
                  <a:schemeClr val="tx1"/>
                </a:solidFill>
                <a:latin typeface="Times New Roman" pitchFamily="18" charset="0"/>
                <a:cs typeface="Times New Roman" pitchFamily="18" charset="0"/>
              </a:rPr>
              <a:t> SINHVIEN </a:t>
            </a:r>
            <a:r>
              <a:rPr lang="en-US" sz="2400" dirty="0" err="1" smtClean="0">
                <a:solidFill>
                  <a:schemeClr val="tx1"/>
                </a:solidFill>
                <a:latin typeface="Times New Roman" pitchFamily="18" charset="0"/>
                <a:cs typeface="Times New Roman" pitchFamily="18" charset="0"/>
              </a:rPr>
              <a:t>như</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sau</a:t>
            </a:r>
            <a:r>
              <a:rPr lang="en-US" sz="2400" dirty="0" smtClean="0">
                <a:solidFill>
                  <a:schemeClr val="tx1"/>
                </a:solidFill>
                <a:latin typeface="Times New Roman" pitchFamily="18" charset="0"/>
                <a:cs typeface="Times New Roman" pitchFamily="18" charset="0"/>
              </a:rPr>
              <a:t>:</a:t>
            </a:r>
          </a:p>
          <a:p>
            <a:r>
              <a:rPr lang="en-US" sz="2400" dirty="0" smtClean="0">
                <a:solidFill>
                  <a:schemeClr val="tx1"/>
                </a:solidFill>
                <a:latin typeface="Times New Roman" pitchFamily="18" charset="0"/>
                <a:cs typeface="Times New Roman" pitchFamily="18" charset="0"/>
              </a:rPr>
              <a:t>THI</a:t>
            </a:r>
          </a:p>
          <a:p>
            <a:endParaRPr lang="en-US" sz="2400" dirty="0" smtClean="0">
              <a:solidFill>
                <a:schemeClr val="tx1"/>
              </a:solidFill>
              <a:latin typeface="Times New Roman" pitchFamily="18" charset="0"/>
              <a:cs typeface="Times New Roman" pitchFamily="18" charset="0"/>
            </a:endParaRPr>
          </a:p>
          <a:p>
            <a:endParaRPr lang="en-US" sz="2400" b="1" dirty="0">
              <a:solidFill>
                <a:schemeClr val="tx1"/>
              </a:solidFill>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838200" y="3200400"/>
          <a:ext cx="7239000" cy="2362200"/>
        </p:xfrm>
        <a:graphic>
          <a:graphicData uri="http://schemas.openxmlformats.org/drawingml/2006/table">
            <a:tbl>
              <a:tblPr firstRow="1" bandRow="1">
                <a:tableStyleId>{284E427A-3D55-4303-BF80-6455036E1DE7}</a:tableStyleId>
              </a:tblPr>
              <a:tblGrid>
                <a:gridCol w="3619500"/>
                <a:gridCol w="3619500"/>
              </a:tblGrid>
              <a:tr h="590550">
                <a:tc>
                  <a:txBody>
                    <a:bodyPr/>
                    <a:lstStyle/>
                    <a:p>
                      <a:pPr marL="0" marR="0">
                        <a:lnSpc>
                          <a:spcPct val="115000"/>
                        </a:lnSpc>
                        <a:spcBef>
                          <a:spcPts val="0"/>
                        </a:spcBef>
                        <a:spcAft>
                          <a:spcPts val="0"/>
                        </a:spcAft>
                      </a:pPr>
                      <a:r>
                        <a:rPr lang="en-US" sz="2400" b="1" dirty="0">
                          <a:latin typeface="Times New Roman" pitchFamily="18" charset="0"/>
                          <a:cs typeface="Times New Roman" pitchFamily="18" charset="0"/>
                        </a:rPr>
                        <a:t>MONTHI</a:t>
                      </a:r>
                      <a:endParaRPr lang="en-US" sz="2400" b="1" dirty="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2400" b="1" dirty="0" smtClean="0">
                          <a:latin typeface="Times New Roman" pitchFamily="18" charset="0"/>
                          <a:cs typeface="Times New Roman" pitchFamily="18" charset="0"/>
                        </a:rPr>
                        <a:t>GIAOVIEN</a:t>
                      </a:r>
                      <a:endParaRPr lang="en-US" sz="2400" b="1" dirty="0">
                        <a:latin typeface="Times New Roman" pitchFamily="18" charset="0"/>
                        <a:ea typeface="Calibri"/>
                        <a:cs typeface="Times New Roman" pitchFamily="18" charset="0"/>
                      </a:endParaRPr>
                    </a:p>
                  </a:txBody>
                  <a:tcPr marL="68580" marR="68580" marT="0" marB="0"/>
                </a:tc>
              </a:tr>
              <a:tr h="590550">
                <a:tc>
                  <a:txBody>
                    <a:bodyPr/>
                    <a:lstStyle/>
                    <a:p>
                      <a:pPr marL="0" marR="0">
                        <a:lnSpc>
                          <a:spcPct val="115000"/>
                        </a:lnSpc>
                        <a:spcBef>
                          <a:spcPts val="0"/>
                        </a:spcBef>
                        <a:spcAft>
                          <a:spcPts val="0"/>
                        </a:spcAft>
                      </a:pPr>
                      <a:r>
                        <a:rPr lang="en-US" sz="2400" b="1">
                          <a:latin typeface="Times New Roman" pitchFamily="18" charset="0"/>
                          <a:cs typeface="Times New Roman" pitchFamily="18" charset="0"/>
                        </a:rPr>
                        <a:t>Toán</a:t>
                      </a:r>
                      <a:endParaRPr lang="en-US" sz="2400" b="1">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2400" b="1" dirty="0" err="1">
                          <a:latin typeface="Times New Roman" pitchFamily="18" charset="0"/>
                          <a:cs typeface="Times New Roman" pitchFamily="18" charset="0"/>
                        </a:rPr>
                        <a:t>T.Trợ</a:t>
                      </a:r>
                      <a:endParaRPr lang="en-US" sz="2400" b="1" dirty="0">
                        <a:latin typeface="Times New Roman" pitchFamily="18" charset="0"/>
                        <a:ea typeface="Calibri"/>
                        <a:cs typeface="Times New Roman" pitchFamily="18" charset="0"/>
                      </a:endParaRPr>
                    </a:p>
                  </a:txBody>
                  <a:tcPr marL="68580" marR="68580" marT="0" marB="0"/>
                </a:tc>
              </a:tr>
              <a:tr h="590550">
                <a:tc>
                  <a:txBody>
                    <a:bodyPr/>
                    <a:lstStyle/>
                    <a:p>
                      <a:pPr marL="0" marR="0">
                        <a:lnSpc>
                          <a:spcPct val="115000"/>
                        </a:lnSpc>
                        <a:spcBef>
                          <a:spcPts val="0"/>
                        </a:spcBef>
                        <a:spcAft>
                          <a:spcPts val="0"/>
                        </a:spcAft>
                      </a:pPr>
                      <a:r>
                        <a:rPr lang="en-US" sz="2400" b="1">
                          <a:latin typeface="Times New Roman" pitchFamily="18" charset="0"/>
                          <a:cs typeface="Times New Roman" pitchFamily="18" charset="0"/>
                        </a:rPr>
                        <a:t>Lý </a:t>
                      </a:r>
                      <a:endParaRPr lang="en-US" sz="2400" b="1">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2400" b="1">
                          <a:latin typeface="Times New Roman" pitchFamily="18" charset="0"/>
                          <a:cs typeface="Times New Roman" pitchFamily="18" charset="0"/>
                        </a:rPr>
                        <a:t>T.Công</a:t>
                      </a:r>
                      <a:endParaRPr lang="en-US" sz="2400" b="1">
                        <a:latin typeface="Times New Roman" pitchFamily="18" charset="0"/>
                        <a:ea typeface="Calibri"/>
                        <a:cs typeface="Times New Roman" pitchFamily="18" charset="0"/>
                      </a:endParaRPr>
                    </a:p>
                  </a:txBody>
                  <a:tcPr marL="68580" marR="68580" marT="0" marB="0"/>
                </a:tc>
              </a:tr>
              <a:tr h="590550">
                <a:tc>
                  <a:txBody>
                    <a:bodyPr/>
                    <a:lstStyle/>
                    <a:p>
                      <a:pPr marL="0" marR="0">
                        <a:lnSpc>
                          <a:spcPct val="115000"/>
                        </a:lnSpc>
                        <a:spcBef>
                          <a:spcPts val="0"/>
                        </a:spcBef>
                        <a:spcAft>
                          <a:spcPts val="0"/>
                        </a:spcAft>
                      </a:pPr>
                      <a:r>
                        <a:rPr lang="en-US" sz="2400" b="1" dirty="0" err="1">
                          <a:latin typeface="Times New Roman" pitchFamily="18" charset="0"/>
                          <a:cs typeface="Times New Roman" pitchFamily="18" charset="0"/>
                        </a:rPr>
                        <a:t>Hóa</a:t>
                      </a:r>
                      <a:endParaRPr lang="en-US" sz="2400" b="1" dirty="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2400" b="1" dirty="0" err="1">
                          <a:latin typeface="Times New Roman" pitchFamily="18" charset="0"/>
                          <a:cs typeface="Times New Roman" pitchFamily="18" charset="0"/>
                        </a:rPr>
                        <a:t>T.Giao</a:t>
                      </a:r>
                      <a:endParaRPr lang="en-US" sz="2400" b="1" dirty="0">
                        <a:latin typeface="Times New Roman" pitchFamily="18" charset="0"/>
                        <a:ea typeface="Calibri"/>
                        <a:cs typeface="Times New Roman" pitchFamily="18" charset="0"/>
                      </a:endParaRPr>
                    </a:p>
                  </a:txBody>
                  <a:tcPr marL="68580" marR="68580" marT="0" marB="0"/>
                </a:tc>
              </a:tr>
            </a:tbl>
          </a:graphicData>
        </a:graphic>
      </p:graphicFrame>
      <p:sp>
        <p:nvSpPr>
          <p:cNvPr id="5" name="Slide Number Placeholder 4"/>
          <p:cNvSpPr>
            <a:spLocks noGrp="1"/>
          </p:cNvSpPr>
          <p:nvPr>
            <p:ph type="sldNum" sz="quarter" idx="12"/>
          </p:nvPr>
        </p:nvSpPr>
        <p:spPr>
          <a:xfrm>
            <a:off x="8305800" y="6340476"/>
            <a:ext cx="838200" cy="517524"/>
          </a:xfrm>
        </p:spPr>
        <p:txBody>
          <a:bodyPr/>
          <a:lstStyle/>
          <a:p>
            <a:fld id="{029F9849-64D4-4DF6-87DA-D4F4F2E73101}" type="slidenum">
              <a:rPr lang="en-US" sz="1800" smtClean="0">
                <a:solidFill>
                  <a:schemeClr val="tx1"/>
                </a:solidFill>
                <a:latin typeface="Times New Roman" pitchFamily="18" charset="0"/>
                <a:cs typeface="Times New Roman" pitchFamily="18" charset="0"/>
              </a:rPr>
              <a:pPr/>
              <a:t>18</a:t>
            </a:fld>
            <a:r>
              <a:rPr lang="en-US" sz="1800" dirty="0" smtClean="0">
                <a:solidFill>
                  <a:schemeClr val="tx1"/>
                </a:solidFill>
                <a:latin typeface="Times New Roman" pitchFamily="18" charset="0"/>
                <a:cs typeface="Times New Roman" pitchFamily="18" charset="0"/>
              </a:rPr>
              <a:t>/45</a:t>
            </a:r>
            <a:endParaRPr lang="en-US" sz="1800" dirty="0">
              <a:solidFill>
                <a:schemeClr val="tx1"/>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066800"/>
          </a:xfrm>
        </p:spPr>
        <p:txBody>
          <a:bodyPr>
            <a:noAutofit/>
            <a:scene3d>
              <a:camera prst="orthographicFront">
                <a:rot lat="0" lon="0" rev="0"/>
              </a:camera>
              <a:lightRig rig="contrasting" dir="t">
                <a:rot lat="0" lon="0" rev="4500000"/>
              </a:lightRig>
            </a:scene3d>
            <a:sp3d extrusionH="57150" contourW="6350" prstMaterial="metal">
              <a:bevelT w="127000" h="31750" prst="divot"/>
              <a:contourClr>
                <a:schemeClr val="accent1">
                  <a:shade val="75000"/>
                </a:schemeClr>
              </a:contourClr>
            </a:sp3d>
          </a:bodyPr>
          <a:lstStyle/>
          <a:p>
            <a:pPr algn="ct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16.2.2.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dạng</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chUẩn</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2</a:t>
            </a:r>
            <a:b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b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(2NF-Second normal form) </a:t>
            </a:r>
            <a:endParaRPr lang="en-US" sz="3200" b="1" cap="all" dirty="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endParaRPr>
          </a:p>
        </p:txBody>
      </p:sp>
      <p:sp>
        <p:nvSpPr>
          <p:cNvPr id="3" name="Subtitle 2"/>
          <p:cNvSpPr>
            <a:spLocks noGrp="1"/>
          </p:cNvSpPr>
          <p:nvPr>
            <p:ph type="subTitle" idx="1"/>
          </p:nvPr>
        </p:nvSpPr>
        <p:spPr>
          <a:xfrm>
            <a:off x="457200" y="1600200"/>
            <a:ext cx="8153400" cy="4876800"/>
          </a:xfrm>
        </p:spPr>
        <p:txBody>
          <a:bodyPr>
            <a:normAutofit/>
          </a:bodyPr>
          <a:lstStyle/>
          <a:p>
            <a:r>
              <a:rPr lang="en-US" sz="2400" dirty="0" smtClean="0">
                <a:solidFill>
                  <a:schemeClr val="tx1"/>
                </a:solidFill>
                <a:latin typeface="Times New Roman" pitchFamily="18" charset="0"/>
                <a:cs typeface="Times New Roman" pitchFamily="18" charset="0"/>
              </a:rPr>
              <a:t>SINHVIEN</a:t>
            </a:r>
          </a:p>
          <a:p>
            <a:endParaRPr lang="en-US" sz="2400" dirty="0" smtClean="0">
              <a:solidFill>
                <a:schemeClr val="tx1"/>
              </a:solidFill>
              <a:latin typeface="Times New Roman" pitchFamily="18" charset="0"/>
              <a:cs typeface="Times New Roman" pitchFamily="18" charset="0"/>
            </a:endParaRPr>
          </a:p>
          <a:p>
            <a:endParaRPr lang="en-US" sz="2400" b="1" dirty="0">
              <a:solidFill>
                <a:schemeClr val="tx1"/>
              </a:solidFill>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685800" y="2286002"/>
          <a:ext cx="7924800" cy="3124198"/>
        </p:xfrm>
        <a:graphic>
          <a:graphicData uri="http://schemas.openxmlformats.org/drawingml/2006/table">
            <a:tbl>
              <a:tblPr firstRow="1" bandRow="1">
                <a:tableStyleId>{284E427A-3D55-4303-BF80-6455036E1DE7}</a:tableStyleId>
              </a:tblPr>
              <a:tblGrid>
                <a:gridCol w="1676400"/>
                <a:gridCol w="1219200"/>
                <a:gridCol w="1295400"/>
                <a:gridCol w="1295400"/>
                <a:gridCol w="1219200"/>
                <a:gridCol w="1219200"/>
              </a:tblGrid>
              <a:tr h="446314">
                <a:tc>
                  <a:txBody>
                    <a:bodyPr/>
                    <a:lstStyle/>
                    <a:p>
                      <a:pPr marL="0" marR="0">
                        <a:lnSpc>
                          <a:spcPct val="115000"/>
                        </a:lnSpc>
                        <a:spcBef>
                          <a:spcPts val="0"/>
                        </a:spcBef>
                        <a:spcAft>
                          <a:spcPts val="0"/>
                        </a:spcAft>
                      </a:pPr>
                      <a:r>
                        <a:rPr lang="en-US" sz="2400" dirty="0"/>
                        <a:t>MONTHI</a:t>
                      </a:r>
                      <a:endParaRPr lang="en-US" sz="2400" b="1"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a:t>MSSV</a:t>
                      </a:r>
                      <a:endParaRPr lang="en-US" sz="2400" b="1"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t>TEN</a:t>
                      </a:r>
                      <a:endParaRPr lang="en-US" sz="2400" b="1">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t>TUOI</a:t>
                      </a:r>
                      <a:endParaRPr lang="en-US" sz="2400" b="1">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a:t>DCHI</a:t>
                      </a:r>
                      <a:endParaRPr lang="en-US" sz="2400" b="1"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t>DIEM</a:t>
                      </a:r>
                      <a:endParaRPr lang="en-US" sz="2400" b="1">
                        <a:latin typeface="Calibri"/>
                        <a:ea typeface="Calibri"/>
                        <a:cs typeface="Times New Roman"/>
                      </a:endParaRPr>
                    </a:p>
                  </a:txBody>
                  <a:tcPr marL="68580" marR="68580" marT="0" marB="0"/>
                </a:tc>
              </a:tr>
              <a:tr h="446314">
                <a:tc>
                  <a:txBody>
                    <a:bodyPr/>
                    <a:lstStyle/>
                    <a:p>
                      <a:pPr marL="0" marR="0">
                        <a:lnSpc>
                          <a:spcPct val="115000"/>
                        </a:lnSpc>
                        <a:spcBef>
                          <a:spcPts val="0"/>
                        </a:spcBef>
                        <a:spcAft>
                          <a:spcPts val="0"/>
                        </a:spcAft>
                      </a:pPr>
                      <a:r>
                        <a:rPr lang="en-US" sz="2400"/>
                        <a:t>Toán</a:t>
                      </a:r>
                      <a:endParaRPr lang="en-US" sz="2400" b="1">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t>11</a:t>
                      </a:r>
                      <a:endParaRPr lang="en-US" sz="2400" b="1">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t>Lan</a:t>
                      </a:r>
                      <a:endParaRPr lang="en-US" sz="2400" b="1">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t>20</a:t>
                      </a:r>
                      <a:endParaRPr lang="en-US" sz="2400" b="1">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t>HN</a:t>
                      </a:r>
                      <a:endParaRPr lang="en-US" sz="2400" b="1">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t>8.0</a:t>
                      </a:r>
                      <a:endParaRPr lang="en-US" sz="2400" b="1">
                        <a:latin typeface="Calibri"/>
                        <a:ea typeface="Calibri"/>
                        <a:cs typeface="Times New Roman"/>
                      </a:endParaRPr>
                    </a:p>
                  </a:txBody>
                  <a:tcPr marL="68580" marR="68580" marT="0" marB="0"/>
                </a:tc>
              </a:tr>
              <a:tr h="446314">
                <a:tc>
                  <a:txBody>
                    <a:bodyPr/>
                    <a:lstStyle/>
                    <a:p>
                      <a:pPr marL="0" marR="0">
                        <a:lnSpc>
                          <a:spcPct val="115000"/>
                        </a:lnSpc>
                        <a:spcBef>
                          <a:spcPts val="0"/>
                        </a:spcBef>
                        <a:spcAft>
                          <a:spcPts val="0"/>
                        </a:spcAft>
                      </a:pPr>
                      <a:r>
                        <a:rPr lang="en-US" sz="2400"/>
                        <a:t>Toán</a:t>
                      </a:r>
                      <a:endParaRPr lang="en-US" sz="2400" b="1">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t>12</a:t>
                      </a:r>
                      <a:endParaRPr lang="en-US" sz="2400" b="1">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t>Hue</a:t>
                      </a:r>
                      <a:endParaRPr lang="en-US" sz="2400" b="1">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t>21</a:t>
                      </a:r>
                      <a:endParaRPr lang="en-US" sz="2400" b="1">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a:t>HY</a:t>
                      </a:r>
                      <a:endParaRPr lang="en-US" sz="2400" b="1"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t>7.5</a:t>
                      </a:r>
                      <a:endParaRPr lang="en-US" sz="2400" b="1">
                        <a:latin typeface="Calibri"/>
                        <a:ea typeface="Calibri"/>
                        <a:cs typeface="Times New Roman"/>
                      </a:endParaRPr>
                    </a:p>
                  </a:txBody>
                  <a:tcPr marL="68580" marR="68580" marT="0" marB="0"/>
                </a:tc>
              </a:tr>
              <a:tr h="446314">
                <a:tc>
                  <a:txBody>
                    <a:bodyPr/>
                    <a:lstStyle/>
                    <a:p>
                      <a:pPr marL="0" marR="0">
                        <a:lnSpc>
                          <a:spcPct val="115000"/>
                        </a:lnSpc>
                        <a:spcBef>
                          <a:spcPts val="0"/>
                        </a:spcBef>
                        <a:spcAft>
                          <a:spcPts val="0"/>
                        </a:spcAft>
                      </a:pPr>
                      <a:r>
                        <a:rPr lang="en-US" sz="2400"/>
                        <a:t>Hóa</a:t>
                      </a:r>
                      <a:endParaRPr lang="en-US" sz="2400" b="1">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t>11</a:t>
                      </a:r>
                      <a:endParaRPr lang="en-US" sz="2400" b="1">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t>Lan</a:t>
                      </a:r>
                      <a:endParaRPr lang="en-US" sz="2400" b="1">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t>20</a:t>
                      </a:r>
                      <a:endParaRPr lang="en-US" sz="2400" b="1">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t>HN</a:t>
                      </a:r>
                      <a:endParaRPr lang="en-US" sz="2400" b="1">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t>7.0</a:t>
                      </a:r>
                      <a:endParaRPr lang="en-US" sz="2400" b="1">
                        <a:latin typeface="Calibri"/>
                        <a:ea typeface="Calibri"/>
                        <a:cs typeface="Times New Roman"/>
                      </a:endParaRPr>
                    </a:p>
                  </a:txBody>
                  <a:tcPr marL="68580" marR="68580" marT="0" marB="0"/>
                </a:tc>
              </a:tr>
              <a:tr h="446314">
                <a:tc>
                  <a:txBody>
                    <a:bodyPr/>
                    <a:lstStyle/>
                    <a:p>
                      <a:pPr marL="0" marR="0">
                        <a:lnSpc>
                          <a:spcPct val="115000"/>
                        </a:lnSpc>
                        <a:spcBef>
                          <a:spcPts val="0"/>
                        </a:spcBef>
                        <a:spcAft>
                          <a:spcPts val="0"/>
                        </a:spcAft>
                      </a:pPr>
                      <a:r>
                        <a:rPr lang="en-US" sz="2400"/>
                        <a:t>Hóa</a:t>
                      </a:r>
                      <a:endParaRPr lang="en-US" sz="2400" b="1">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t>12</a:t>
                      </a:r>
                      <a:endParaRPr lang="en-US" sz="2400" b="1">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t>Hue</a:t>
                      </a:r>
                      <a:endParaRPr lang="en-US" sz="2400" b="1">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t>21</a:t>
                      </a:r>
                      <a:endParaRPr lang="en-US" sz="2400" b="1">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t>HY</a:t>
                      </a:r>
                      <a:endParaRPr lang="en-US" sz="2400" b="1">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t>6.0</a:t>
                      </a:r>
                      <a:endParaRPr lang="en-US" sz="2400" b="1">
                        <a:latin typeface="Calibri"/>
                        <a:ea typeface="Calibri"/>
                        <a:cs typeface="Times New Roman"/>
                      </a:endParaRPr>
                    </a:p>
                  </a:txBody>
                  <a:tcPr marL="68580" marR="68580" marT="0" marB="0"/>
                </a:tc>
              </a:tr>
              <a:tr h="446314">
                <a:tc>
                  <a:txBody>
                    <a:bodyPr/>
                    <a:lstStyle/>
                    <a:p>
                      <a:pPr marL="0" marR="0">
                        <a:lnSpc>
                          <a:spcPct val="115000"/>
                        </a:lnSpc>
                        <a:spcBef>
                          <a:spcPts val="0"/>
                        </a:spcBef>
                        <a:spcAft>
                          <a:spcPts val="0"/>
                        </a:spcAft>
                      </a:pPr>
                      <a:r>
                        <a:rPr lang="en-US" sz="2400"/>
                        <a:t>Lý</a:t>
                      </a:r>
                      <a:endParaRPr lang="en-US" sz="2400" b="1">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t>11</a:t>
                      </a:r>
                      <a:endParaRPr lang="en-US" sz="2400" b="1">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t>Lan</a:t>
                      </a:r>
                      <a:endParaRPr lang="en-US" sz="2400" b="1">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t>20</a:t>
                      </a:r>
                      <a:endParaRPr lang="en-US" sz="2400" b="1">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t>HN</a:t>
                      </a:r>
                      <a:endParaRPr lang="en-US" sz="2400" b="1">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a:t>5.0</a:t>
                      </a:r>
                      <a:endParaRPr lang="en-US" sz="2400" b="1" dirty="0">
                        <a:latin typeface="Calibri"/>
                        <a:ea typeface="Calibri"/>
                        <a:cs typeface="Times New Roman"/>
                      </a:endParaRPr>
                    </a:p>
                  </a:txBody>
                  <a:tcPr marL="68580" marR="68580" marT="0" marB="0"/>
                </a:tc>
              </a:tr>
              <a:tr h="446314">
                <a:tc>
                  <a:txBody>
                    <a:bodyPr/>
                    <a:lstStyle/>
                    <a:p>
                      <a:pPr marL="0" marR="0">
                        <a:lnSpc>
                          <a:spcPct val="115000"/>
                        </a:lnSpc>
                        <a:spcBef>
                          <a:spcPts val="0"/>
                        </a:spcBef>
                        <a:spcAft>
                          <a:spcPts val="0"/>
                        </a:spcAft>
                      </a:pPr>
                      <a:r>
                        <a:rPr lang="en-US" sz="2400"/>
                        <a:t>Lý</a:t>
                      </a:r>
                      <a:endParaRPr lang="en-US" sz="2400" b="1">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t>13</a:t>
                      </a:r>
                      <a:endParaRPr lang="en-US" sz="2400" b="1">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t>An</a:t>
                      </a:r>
                      <a:endParaRPr lang="en-US" sz="2400" b="1">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t>21</a:t>
                      </a:r>
                      <a:endParaRPr lang="en-US" sz="2400" b="1">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t>BN</a:t>
                      </a:r>
                      <a:endParaRPr lang="en-US" sz="2400" b="1">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a:t>4.0</a:t>
                      </a:r>
                      <a:endParaRPr lang="en-US" sz="2400" b="1" dirty="0">
                        <a:latin typeface="Calibri"/>
                        <a:ea typeface="Calibri"/>
                        <a:cs typeface="Times New Roman"/>
                      </a:endParaRPr>
                    </a:p>
                  </a:txBody>
                  <a:tcPr marL="68580" marR="68580" marT="0" marB="0"/>
                </a:tc>
              </a:tr>
            </a:tbl>
          </a:graphicData>
        </a:graphic>
      </p:graphicFrame>
      <p:sp>
        <p:nvSpPr>
          <p:cNvPr id="6" name="Slide Number Placeholder 5"/>
          <p:cNvSpPr>
            <a:spLocks noGrp="1"/>
          </p:cNvSpPr>
          <p:nvPr>
            <p:ph type="sldNum" sz="quarter" idx="12"/>
          </p:nvPr>
        </p:nvSpPr>
        <p:spPr>
          <a:xfrm>
            <a:off x="8305800" y="6340476"/>
            <a:ext cx="838200" cy="517524"/>
          </a:xfrm>
        </p:spPr>
        <p:txBody>
          <a:bodyPr/>
          <a:lstStyle/>
          <a:p>
            <a:fld id="{029F9849-64D4-4DF6-87DA-D4F4F2E73101}" type="slidenum">
              <a:rPr lang="en-US" sz="1800" smtClean="0">
                <a:solidFill>
                  <a:schemeClr val="tx1"/>
                </a:solidFill>
                <a:latin typeface="Times New Roman" pitchFamily="18" charset="0"/>
                <a:cs typeface="Times New Roman" pitchFamily="18" charset="0"/>
              </a:rPr>
              <a:pPr/>
              <a:t>19</a:t>
            </a:fld>
            <a:r>
              <a:rPr lang="en-US" sz="1800" dirty="0" smtClean="0">
                <a:solidFill>
                  <a:schemeClr val="tx1"/>
                </a:solidFill>
                <a:latin typeface="Times New Roman" pitchFamily="18" charset="0"/>
                <a:cs typeface="Times New Roman" pitchFamily="18" charset="0"/>
              </a:rPr>
              <a:t>/45</a:t>
            </a:r>
            <a:endParaRPr lang="en-US" sz="1800" dirty="0">
              <a:solidFill>
                <a:schemeClr val="tx1"/>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5"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vertical)">
                                      <p:cBhvr>
                                        <p:cTn id="1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990600"/>
          </a:xfrm>
        </p:spPr>
        <p:txBody>
          <a:bodyPr>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6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NỘI DUNG :</a:t>
            </a:r>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3" name="Subtitle 2"/>
          <p:cNvSpPr>
            <a:spLocks noGrp="1"/>
          </p:cNvSpPr>
          <p:nvPr>
            <p:ph type="subTitle" idx="1"/>
          </p:nvPr>
        </p:nvSpPr>
        <p:spPr>
          <a:xfrm>
            <a:off x="457200" y="1752600"/>
            <a:ext cx="8153400" cy="4724400"/>
          </a:xfrm>
        </p:spPr>
        <p:txBody>
          <a:bodyPr>
            <a:normAutofit/>
          </a:bodyPr>
          <a:lstStyle/>
          <a:p>
            <a:pPr algn="l"/>
            <a:r>
              <a:rPr lang="en-US" sz="2400" dirty="0" smtClean="0">
                <a:solidFill>
                  <a:schemeClr val="tx1"/>
                </a:solidFill>
                <a:latin typeface="Times New Roman" pitchFamily="18" charset="0"/>
                <a:cs typeface="Times New Roman" pitchFamily="18" charset="0"/>
              </a:rPr>
              <a:t>         </a:t>
            </a:r>
          </a:p>
          <a:p>
            <a:pPr algn="l"/>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Một</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số</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khái</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niệm</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liên</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quan</a:t>
            </a:r>
            <a:endParaRPr lang="en-US" sz="2500" b="1" dirty="0" smtClean="0">
              <a:solidFill>
                <a:schemeClr val="tx1"/>
              </a:solidFill>
              <a:latin typeface="Times New Roman" pitchFamily="18" charset="0"/>
              <a:cs typeface="Times New Roman" pitchFamily="18" charset="0"/>
            </a:endParaRPr>
          </a:p>
          <a:p>
            <a:pPr algn="l"/>
            <a:r>
              <a:rPr lang="en-US" sz="2500" b="1" dirty="0" smtClean="0">
                <a:solidFill>
                  <a:schemeClr val="tx1"/>
                </a:solidFill>
                <a:latin typeface="Times New Roman" pitchFamily="18" charset="0"/>
                <a:cs typeface="Times New Roman" pitchFamily="18" charset="0"/>
              </a:rPr>
              <a:t>         Các </a:t>
            </a:r>
            <a:r>
              <a:rPr lang="en-US" sz="2500" b="1" dirty="0" err="1" smtClean="0">
                <a:solidFill>
                  <a:schemeClr val="tx1"/>
                </a:solidFill>
                <a:latin typeface="Times New Roman" pitchFamily="18" charset="0"/>
                <a:cs typeface="Times New Roman" pitchFamily="18" charset="0"/>
              </a:rPr>
              <a:t>dạng</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chuẩn</a:t>
            </a:r>
            <a:endParaRPr lang="en-US" sz="2500" b="1" dirty="0" smtClean="0">
              <a:solidFill>
                <a:schemeClr val="tx1"/>
              </a:solidFill>
              <a:latin typeface="Times New Roman" pitchFamily="18" charset="0"/>
              <a:cs typeface="Times New Roman" pitchFamily="18" charset="0"/>
            </a:endParaRPr>
          </a:p>
          <a:p>
            <a:pPr algn="l"/>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Dạng</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chuẩn</a:t>
            </a:r>
            <a:r>
              <a:rPr lang="en-US" sz="2500" b="1" dirty="0" smtClean="0">
                <a:solidFill>
                  <a:schemeClr val="tx1"/>
                </a:solidFill>
                <a:latin typeface="Times New Roman" pitchFamily="18" charset="0"/>
                <a:cs typeface="Times New Roman" pitchFamily="18" charset="0"/>
              </a:rPr>
              <a:t> </a:t>
            </a:r>
            <a:r>
              <a:rPr lang="en-US" sz="2500" b="1" dirty="0" smtClean="0">
                <a:solidFill>
                  <a:schemeClr val="tx1"/>
                </a:solidFill>
                <a:latin typeface="Times New Roman" pitchFamily="18" charset="0"/>
                <a:cs typeface="Times New Roman" pitchFamily="18" charset="0"/>
              </a:rPr>
              <a:t>1 (1NF- Fist normal form)</a:t>
            </a:r>
          </a:p>
          <a:p>
            <a:pPr algn="l"/>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Dạng</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chuẩn</a:t>
            </a:r>
            <a:r>
              <a:rPr lang="en-US" sz="2500" b="1" dirty="0" smtClean="0">
                <a:solidFill>
                  <a:schemeClr val="tx1"/>
                </a:solidFill>
                <a:latin typeface="Times New Roman" pitchFamily="18" charset="0"/>
                <a:cs typeface="Times New Roman" pitchFamily="18" charset="0"/>
              </a:rPr>
              <a:t> </a:t>
            </a:r>
            <a:r>
              <a:rPr lang="en-US" sz="2500" b="1" dirty="0" smtClean="0">
                <a:solidFill>
                  <a:schemeClr val="tx1"/>
                </a:solidFill>
                <a:latin typeface="Times New Roman" pitchFamily="18" charset="0"/>
                <a:cs typeface="Times New Roman" pitchFamily="18" charset="0"/>
              </a:rPr>
              <a:t>2 (2NF- Second normal form)</a:t>
            </a:r>
          </a:p>
          <a:p>
            <a:pPr algn="l"/>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Dạng</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chuẩn</a:t>
            </a:r>
            <a:r>
              <a:rPr lang="en-US" sz="2500" b="1" dirty="0" smtClean="0">
                <a:solidFill>
                  <a:schemeClr val="tx1"/>
                </a:solidFill>
                <a:latin typeface="Times New Roman" pitchFamily="18" charset="0"/>
                <a:cs typeface="Times New Roman" pitchFamily="18" charset="0"/>
              </a:rPr>
              <a:t> </a:t>
            </a:r>
            <a:r>
              <a:rPr lang="en-US" sz="2500" b="1" dirty="0" smtClean="0">
                <a:solidFill>
                  <a:schemeClr val="tx1"/>
                </a:solidFill>
                <a:latin typeface="Times New Roman" pitchFamily="18" charset="0"/>
                <a:cs typeface="Times New Roman" pitchFamily="18" charset="0"/>
              </a:rPr>
              <a:t>3 (3NF- Third normal form)</a:t>
            </a:r>
          </a:p>
          <a:p>
            <a:pPr algn="l"/>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Dạng</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chuẩn</a:t>
            </a:r>
            <a:r>
              <a:rPr lang="en-US" sz="2500" b="1" dirty="0" smtClean="0">
                <a:solidFill>
                  <a:schemeClr val="tx1"/>
                </a:solidFill>
                <a:latin typeface="Times New Roman" pitchFamily="18" charset="0"/>
                <a:cs typeface="Times New Roman" pitchFamily="18" charset="0"/>
              </a:rPr>
              <a:t> </a:t>
            </a:r>
            <a:r>
              <a:rPr lang="en-US" sz="2500" b="1" dirty="0" smtClean="0">
                <a:solidFill>
                  <a:schemeClr val="tx1"/>
                </a:solidFill>
                <a:latin typeface="Times New Roman" pitchFamily="18" charset="0"/>
                <a:cs typeface="Times New Roman" pitchFamily="18" charset="0"/>
              </a:rPr>
              <a:t>BCNF (Boyce </a:t>
            </a:r>
            <a:r>
              <a:rPr lang="en-US" sz="2500" b="1" dirty="0" err="1" smtClean="0">
                <a:solidFill>
                  <a:schemeClr val="tx1"/>
                </a:solidFill>
                <a:latin typeface="Times New Roman" pitchFamily="18" charset="0"/>
                <a:cs typeface="Times New Roman" pitchFamily="18" charset="0"/>
              </a:rPr>
              <a:t>Codd</a:t>
            </a:r>
            <a:r>
              <a:rPr lang="en-US" sz="2500" b="1" dirty="0" smtClean="0">
                <a:solidFill>
                  <a:schemeClr val="tx1"/>
                </a:solidFill>
                <a:latin typeface="Times New Roman" pitchFamily="18" charset="0"/>
                <a:cs typeface="Times New Roman" pitchFamily="18" charset="0"/>
              </a:rPr>
              <a:t> normal form)</a:t>
            </a:r>
          </a:p>
          <a:p>
            <a:pPr algn="l"/>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Thuật</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toán</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tìm</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dạng</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chuẩn</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cao</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nhất</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của</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lược</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đồ</a:t>
            </a:r>
            <a:endParaRPr lang="en-US" sz="2500" b="1" dirty="0" smtClean="0">
              <a:solidFill>
                <a:schemeClr val="tx1"/>
              </a:solidFill>
              <a:latin typeface="Times New Roman" pitchFamily="18" charset="0"/>
              <a:cs typeface="Times New Roman" pitchFamily="18" charset="0"/>
            </a:endParaRPr>
          </a:p>
          <a:p>
            <a:pPr algn="l"/>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Mối</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quan</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hệ</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giữa</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các</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dạng</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chuẩn</a:t>
            </a:r>
            <a:endParaRPr lang="en-US" sz="2500" b="1" dirty="0" smtClean="0">
              <a:solidFill>
                <a:schemeClr val="tx1"/>
              </a:solidFill>
              <a:latin typeface="Times New Roman" pitchFamily="18" charset="0"/>
              <a:cs typeface="Times New Roman" pitchFamily="18" charset="0"/>
            </a:endParaRPr>
          </a:p>
          <a:p>
            <a:pPr algn="l"/>
            <a:endParaRPr lang="en-US" sz="2400" b="1" dirty="0">
              <a:solidFill>
                <a:schemeClr val="tx1"/>
              </a:solidFill>
              <a:latin typeface="Times New Roman" pitchFamily="18" charset="0"/>
              <a:cs typeface="Times New Roman" pitchFamily="18" charset="0"/>
            </a:endParaRPr>
          </a:p>
        </p:txBody>
      </p:sp>
      <p:sp>
        <p:nvSpPr>
          <p:cNvPr id="9" name="Octagon 8"/>
          <p:cNvSpPr/>
          <p:nvPr/>
        </p:nvSpPr>
        <p:spPr>
          <a:xfrm>
            <a:off x="533400" y="2819400"/>
            <a:ext cx="228600" cy="2286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 name="Octagon 9"/>
          <p:cNvSpPr/>
          <p:nvPr/>
        </p:nvSpPr>
        <p:spPr>
          <a:xfrm>
            <a:off x="533400" y="2362200"/>
            <a:ext cx="228600" cy="2286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 name="5-Point Star 6"/>
          <p:cNvSpPr/>
          <p:nvPr/>
        </p:nvSpPr>
        <p:spPr>
          <a:xfrm>
            <a:off x="914400" y="3200400"/>
            <a:ext cx="304800" cy="304800"/>
          </a:xfrm>
          <a:prstGeom prst="star5">
            <a:avLst/>
          </a:prstGeom>
        </p:spPr>
        <p:style>
          <a:lnRef idx="0">
            <a:schemeClr val="accent6"/>
          </a:lnRef>
          <a:fillRef idx="3">
            <a:schemeClr val="accent6"/>
          </a:fillRef>
          <a:effectRef idx="3">
            <a:schemeClr val="accent6"/>
          </a:effectRef>
          <a:fontRef idx="minor">
            <a:schemeClr val="lt1"/>
          </a:fontRef>
        </p:style>
        <p:txBody>
          <a:bodyPr rtlCol="0" anchor="ctr">
            <a:sp3d extrusionH="57150">
              <a:bevelT w="38100" h="38100"/>
            </a:sp3d>
          </a:bodyPr>
          <a:lstStyle/>
          <a:p>
            <a:pPr algn="ctr"/>
            <a:endParaRPr lang="en-US"/>
          </a:p>
        </p:txBody>
      </p:sp>
      <p:sp>
        <p:nvSpPr>
          <p:cNvPr id="8" name="5-Point Star 7"/>
          <p:cNvSpPr/>
          <p:nvPr/>
        </p:nvSpPr>
        <p:spPr>
          <a:xfrm>
            <a:off x="914400" y="3657600"/>
            <a:ext cx="304800" cy="304800"/>
          </a:xfrm>
          <a:prstGeom prst="star5">
            <a:avLst/>
          </a:prstGeom>
        </p:spPr>
        <p:style>
          <a:lnRef idx="0">
            <a:schemeClr val="accent6"/>
          </a:lnRef>
          <a:fillRef idx="3">
            <a:schemeClr val="accent6"/>
          </a:fillRef>
          <a:effectRef idx="3">
            <a:schemeClr val="accent6"/>
          </a:effectRef>
          <a:fontRef idx="minor">
            <a:schemeClr val="lt1"/>
          </a:fontRef>
        </p:style>
        <p:txBody>
          <a:bodyPr rtlCol="0" anchor="ctr">
            <a:sp3d extrusionH="57150">
              <a:bevelT w="38100" h="38100"/>
            </a:sp3d>
          </a:bodyPr>
          <a:lstStyle/>
          <a:p>
            <a:pPr algn="ctr"/>
            <a:endParaRPr lang="en-US"/>
          </a:p>
        </p:txBody>
      </p:sp>
      <p:sp>
        <p:nvSpPr>
          <p:cNvPr id="12" name="5-Point Star 11"/>
          <p:cNvSpPr/>
          <p:nvPr/>
        </p:nvSpPr>
        <p:spPr>
          <a:xfrm>
            <a:off x="914400" y="4114800"/>
            <a:ext cx="304800" cy="304800"/>
          </a:xfrm>
          <a:prstGeom prst="star5">
            <a:avLst/>
          </a:prstGeom>
        </p:spPr>
        <p:style>
          <a:lnRef idx="0">
            <a:schemeClr val="accent6"/>
          </a:lnRef>
          <a:fillRef idx="3">
            <a:schemeClr val="accent6"/>
          </a:fillRef>
          <a:effectRef idx="3">
            <a:schemeClr val="accent6"/>
          </a:effectRef>
          <a:fontRef idx="minor">
            <a:schemeClr val="lt1"/>
          </a:fontRef>
        </p:style>
        <p:txBody>
          <a:bodyPr rtlCol="0" anchor="ctr">
            <a:sp3d extrusionH="57150">
              <a:bevelT w="38100" h="38100" prst="relaxedInset"/>
            </a:sp3d>
          </a:bodyPr>
          <a:lstStyle/>
          <a:p>
            <a:pPr algn="ctr"/>
            <a:endParaRPr lang="en-US">
              <a:effectLst>
                <a:outerShdw blurRad="75057" dist="38100" dir="5400000" sy="-20000" rotWithShape="0">
                  <a:prstClr val="black">
                    <a:alpha val="25000"/>
                  </a:prstClr>
                </a:outerShdw>
              </a:effectLst>
            </a:endParaRPr>
          </a:p>
        </p:txBody>
      </p:sp>
      <p:sp>
        <p:nvSpPr>
          <p:cNvPr id="11" name="5-Point Star 10"/>
          <p:cNvSpPr/>
          <p:nvPr/>
        </p:nvSpPr>
        <p:spPr>
          <a:xfrm>
            <a:off x="914400" y="4572000"/>
            <a:ext cx="304800" cy="304800"/>
          </a:xfrm>
          <a:prstGeom prst="star5">
            <a:avLst/>
          </a:prstGeom>
        </p:spPr>
        <p:style>
          <a:lnRef idx="0">
            <a:schemeClr val="accent6"/>
          </a:lnRef>
          <a:fillRef idx="3">
            <a:schemeClr val="accent6"/>
          </a:fillRef>
          <a:effectRef idx="3">
            <a:schemeClr val="accent6"/>
          </a:effectRef>
          <a:fontRef idx="minor">
            <a:schemeClr val="lt1"/>
          </a:fontRef>
        </p:style>
        <p:txBody>
          <a:bodyPr rtlCol="0" anchor="ctr">
            <a:sp3d extrusionH="57150">
              <a:bevelT w="38100" h="38100" prst="relaxedInset"/>
            </a:sp3d>
          </a:bodyPr>
          <a:lstStyle/>
          <a:p>
            <a:pPr algn="ctr"/>
            <a:endParaRPr lang="en-US">
              <a:effectLst>
                <a:outerShdw blurRad="75057" dist="38100" dir="5400000" sy="-20000" rotWithShape="0">
                  <a:prstClr val="black">
                    <a:alpha val="25000"/>
                  </a:prstClr>
                </a:outerShdw>
              </a:effectLst>
            </a:endParaRPr>
          </a:p>
        </p:txBody>
      </p:sp>
      <p:sp>
        <p:nvSpPr>
          <p:cNvPr id="13" name="Octagon 12"/>
          <p:cNvSpPr/>
          <p:nvPr/>
        </p:nvSpPr>
        <p:spPr>
          <a:xfrm>
            <a:off x="609600" y="5105400"/>
            <a:ext cx="228600" cy="2286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 name="Octagon 13"/>
          <p:cNvSpPr/>
          <p:nvPr/>
        </p:nvSpPr>
        <p:spPr>
          <a:xfrm>
            <a:off x="609600" y="5562600"/>
            <a:ext cx="228600" cy="2286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5" name="Slide Number Placeholder 14"/>
          <p:cNvSpPr>
            <a:spLocks noGrp="1"/>
          </p:cNvSpPr>
          <p:nvPr>
            <p:ph type="sldNum" sz="quarter" idx="12"/>
          </p:nvPr>
        </p:nvSpPr>
        <p:spPr>
          <a:xfrm>
            <a:off x="8534400" y="6340476"/>
            <a:ext cx="609600" cy="517524"/>
          </a:xfrm>
        </p:spPr>
        <p:txBody>
          <a:bodyPr/>
          <a:lstStyle/>
          <a:p>
            <a:fld id="{029F9849-64D4-4DF6-87DA-D4F4F2E73101}" type="slidenum">
              <a:rPr lang="en-US" sz="1800" smtClean="0">
                <a:solidFill>
                  <a:schemeClr val="tx1"/>
                </a:solidFill>
                <a:latin typeface="Times New Roman" pitchFamily="18" charset="0"/>
                <a:cs typeface="Times New Roman" pitchFamily="18" charset="0"/>
              </a:rPr>
              <a:pPr/>
              <a:t>2</a:t>
            </a:fld>
            <a:r>
              <a:rPr lang="en-US" sz="1800" dirty="0" smtClean="0">
                <a:solidFill>
                  <a:schemeClr val="tx1"/>
                </a:solidFill>
                <a:latin typeface="Times New Roman" pitchFamily="18" charset="0"/>
                <a:cs typeface="Times New Roman" pitchFamily="18" charset="0"/>
              </a:rPr>
              <a:t>/45</a:t>
            </a:r>
            <a:endParaRPr lang="en-US" sz="1800" dirty="0">
              <a:solidFill>
                <a:schemeClr val="tx1"/>
              </a:solidFill>
              <a:latin typeface="Times New Roman" pitchFamily="18" charset="0"/>
              <a:cs typeface="Times New Roman" pitchFamily="18" charset="0"/>
            </a:endParaRPr>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066800"/>
          </a:xfrm>
        </p:spPr>
        <p:txBody>
          <a:bodyPr>
            <a:noAutofit/>
            <a:scene3d>
              <a:camera prst="orthographicFront">
                <a:rot lat="0" lon="0" rev="0"/>
              </a:camera>
              <a:lightRig rig="contrasting" dir="t">
                <a:rot lat="0" lon="0" rev="4500000"/>
              </a:lightRig>
            </a:scene3d>
            <a:sp3d extrusionH="57150" contourW="6350" prstMaterial="metal">
              <a:bevelT w="127000" h="31750" prst="divot"/>
              <a:contourClr>
                <a:schemeClr val="accent1">
                  <a:shade val="75000"/>
                </a:schemeClr>
              </a:contourClr>
            </a:sp3d>
          </a:bodyPr>
          <a:lstStyle/>
          <a:p>
            <a:pPr algn="ct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16.2.2.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dạng</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chUẩn</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2</a:t>
            </a:r>
            <a:b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b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(2NF-Second normal form) </a:t>
            </a:r>
            <a:endParaRPr lang="en-US" sz="3200" b="1" cap="all" dirty="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endParaRPr>
          </a:p>
        </p:txBody>
      </p:sp>
      <p:sp>
        <p:nvSpPr>
          <p:cNvPr id="3" name="Subtitle 2"/>
          <p:cNvSpPr>
            <a:spLocks noGrp="1"/>
          </p:cNvSpPr>
          <p:nvPr>
            <p:ph type="subTitle" idx="1"/>
          </p:nvPr>
        </p:nvSpPr>
        <p:spPr>
          <a:xfrm>
            <a:off x="457200" y="1600200"/>
            <a:ext cx="8153400" cy="4876800"/>
          </a:xfrm>
        </p:spPr>
        <p:txBody>
          <a:bodyPr>
            <a:normAutofit/>
          </a:bodyPr>
          <a:lstStyle/>
          <a:p>
            <a:pPr algn="ctr"/>
            <a:r>
              <a:rPr lang="en-US" sz="2400" dirty="0" err="1" smtClean="0">
                <a:solidFill>
                  <a:schemeClr val="tx1"/>
                </a:solidFill>
                <a:latin typeface="Times New Roman" pitchFamily="18" charset="0"/>
                <a:cs typeface="Times New Roman" pitchFamily="18" charset="0"/>
              </a:rPr>
              <a:t>Trong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quá</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trình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cập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nhật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truy</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suất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dữ</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liệu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xuất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hiện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vấn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đề</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sau</a:t>
            </a:r>
            <a:r>
              <a:rPr lang="en-US" sz="2400" dirty="0" smtClean="0">
                <a:solidFill>
                  <a:schemeClr val="tx1"/>
                </a:solidFill>
                <a:latin typeface="Times New Roman" pitchFamily="18" charset="0"/>
                <a:cs typeface="Times New Roman" pitchFamily="18" charset="0"/>
              </a:rPr>
              <a:t>:</a:t>
            </a:r>
          </a:p>
          <a:p>
            <a:pPr algn="ctr"/>
            <a:endParaRPr lang="en-US" sz="2400" dirty="0" smtClean="0">
              <a:solidFill>
                <a:schemeClr val="tx1"/>
              </a:solidFill>
              <a:latin typeface="Times New Roman" pitchFamily="18" charset="0"/>
              <a:cs typeface="Times New Roman" pitchFamily="18" charset="0"/>
            </a:endParaRPr>
          </a:p>
          <a:p>
            <a:pPr>
              <a:buFont typeface="Wingdings" pitchFamily="2" charset="2"/>
              <a:buChar char="v"/>
            </a:pP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Dư</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thừa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dữ</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liệu</a:t>
            </a:r>
            <a:endParaRPr lang="en-US" sz="2400" dirty="0" smtClean="0">
              <a:solidFill>
                <a:schemeClr val="tx1"/>
              </a:solidFill>
              <a:latin typeface="Times New Roman" pitchFamily="18" charset="0"/>
              <a:cs typeface="Times New Roman" pitchFamily="18" charset="0"/>
            </a:endParaRPr>
          </a:p>
          <a:p>
            <a:pPr>
              <a:buFont typeface="Wingdings" pitchFamily="2" charset="2"/>
              <a:buChar char="v"/>
            </a:pP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Phép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thay</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đổi</a:t>
            </a:r>
            <a:endParaRPr lang="en-US" sz="2400" dirty="0" smtClean="0">
              <a:solidFill>
                <a:schemeClr val="tx1"/>
              </a:solidFill>
              <a:latin typeface="Times New Roman" pitchFamily="18" charset="0"/>
              <a:cs typeface="Times New Roman" pitchFamily="18" charset="0"/>
            </a:endParaRPr>
          </a:p>
          <a:p>
            <a:pPr>
              <a:buFont typeface="Wingdings" pitchFamily="2" charset="2"/>
              <a:buChar char="v"/>
            </a:pP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Phép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chèn</a:t>
            </a:r>
            <a:endParaRPr lang="en-US" sz="2400" dirty="0" smtClean="0">
              <a:solidFill>
                <a:schemeClr val="tx1"/>
              </a:solidFill>
              <a:latin typeface="Times New Roman" pitchFamily="18" charset="0"/>
              <a:cs typeface="Times New Roman" pitchFamily="18" charset="0"/>
            </a:endParaRPr>
          </a:p>
          <a:p>
            <a:pPr>
              <a:buFont typeface="Wingdings" pitchFamily="2" charset="2"/>
              <a:buChar char="v"/>
            </a:pP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Phép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loại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bỏ</a:t>
            </a:r>
            <a:endParaRPr lang="en-US" sz="2400" dirty="0" smtClean="0">
              <a:solidFill>
                <a:schemeClr val="tx1"/>
              </a:solidFill>
              <a:latin typeface="Times New Roman" pitchFamily="18" charset="0"/>
              <a:cs typeface="Times New Roman" pitchFamily="18" charset="0"/>
            </a:endParaRPr>
          </a:p>
          <a:p>
            <a:pPr>
              <a:buFont typeface="Wingdings" pitchFamily="2" charset="2"/>
              <a:buChar char="v"/>
            </a:pPr>
            <a:endParaRPr lang="en-US" sz="2400" dirty="0" smtClean="0">
              <a:solidFill>
                <a:schemeClr val="tx1"/>
              </a:solidFill>
              <a:latin typeface="Times New Roman" pitchFamily="18" charset="0"/>
              <a:cs typeface="Times New Roman" pitchFamily="18" charset="0"/>
            </a:endParaRPr>
          </a:p>
          <a:p>
            <a:endParaRPr lang="en-US" sz="2400"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305800" y="6340476"/>
            <a:ext cx="838200" cy="517524"/>
          </a:xfrm>
        </p:spPr>
        <p:txBody>
          <a:bodyPr/>
          <a:lstStyle/>
          <a:p>
            <a:fld id="{029F9849-64D4-4DF6-87DA-D4F4F2E73101}" type="slidenum">
              <a:rPr lang="en-US" sz="1800" smtClean="0">
                <a:solidFill>
                  <a:schemeClr val="tx1"/>
                </a:solidFill>
                <a:latin typeface="Times New Roman" pitchFamily="18" charset="0"/>
                <a:cs typeface="Times New Roman" pitchFamily="18" charset="0"/>
              </a:rPr>
              <a:pPr/>
              <a:t>20</a:t>
            </a:fld>
            <a:r>
              <a:rPr lang="en-US" sz="1800" dirty="0" smtClean="0">
                <a:solidFill>
                  <a:schemeClr val="tx1"/>
                </a:solidFill>
                <a:latin typeface="Times New Roman" pitchFamily="18" charset="0"/>
                <a:cs typeface="Times New Roman" pitchFamily="18" charset="0"/>
              </a:rPr>
              <a:t>/45</a:t>
            </a:r>
            <a:endParaRPr lang="en-US" sz="1800" dirty="0">
              <a:solidFill>
                <a:schemeClr val="tx1"/>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066800"/>
          </a:xfrm>
        </p:spPr>
        <p:txBody>
          <a:bodyPr>
            <a:noAutofit/>
            <a:scene3d>
              <a:camera prst="orthographicFront">
                <a:rot lat="0" lon="0" rev="0"/>
              </a:camera>
              <a:lightRig rig="contrasting" dir="t">
                <a:rot lat="0" lon="0" rev="4500000"/>
              </a:lightRig>
            </a:scene3d>
            <a:sp3d extrusionH="57150" contourW="6350" prstMaterial="metal">
              <a:bevelT w="127000" h="31750" prst="divot"/>
              <a:contourClr>
                <a:schemeClr val="accent1">
                  <a:shade val="75000"/>
                </a:schemeClr>
              </a:contourClr>
            </a:sp3d>
          </a:bodyPr>
          <a:lstStyle/>
          <a:p>
            <a:pPr algn="ct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16.2.2.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dạng</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chUẩn</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2</a:t>
            </a:r>
            <a:b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b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(2NF-Second normal form) </a:t>
            </a:r>
            <a:endParaRPr lang="en-US" sz="3200" b="1" cap="all" dirty="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endParaRPr>
          </a:p>
        </p:txBody>
      </p:sp>
      <p:sp>
        <p:nvSpPr>
          <p:cNvPr id="3" name="Subtitle 2"/>
          <p:cNvSpPr>
            <a:spLocks noGrp="1"/>
          </p:cNvSpPr>
          <p:nvPr>
            <p:ph type="subTitle" idx="1"/>
          </p:nvPr>
        </p:nvSpPr>
        <p:spPr>
          <a:xfrm>
            <a:off x="457200" y="1600200"/>
            <a:ext cx="8153400" cy="4876800"/>
          </a:xfrm>
        </p:spPr>
        <p:txBody>
          <a:bodyPr>
            <a:normAutofit/>
          </a:bodyPr>
          <a:lstStyle/>
          <a:p>
            <a:r>
              <a:rPr lang="en-US" sz="2400" u="sng" dirty="0" err="1" smtClean="0">
                <a:solidFill>
                  <a:schemeClr val="tx1"/>
                </a:solidFill>
                <a:latin typeface="Times New Roman" pitchFamily="18" charset="0"/>
                <a:cs typeface="Times New Roman" pitchFamily="18" charset="0"/>
              </a:rPr>
              <a:t>Định</a:t>
            </a:r>
            <a:r>
              <a:rPr lang="en-US" sz="2400" u="sng" dirty="0" smtClean="0">
                <a:solidFill>
                  <a:schemeClr val="tx1"/>
                </a:solidFill>
                <a:latin typeface="Times New Roman" pitchFamily="18" charset="0"/>
                <a:cs typeface="Times New Roman" pitchFamily="18" charset="0"/>
              </a:rPr>
              <a:t> </a:t>
            </a:r>
            <a:r>
              <a:rPr lang="en-US" sz="2400" u="sng" dirty="0" err="1" smtClean="0">
                <a:solidFill>
                  <a:schemeClr val="tx1"/>
                </a:solidFill>
                <a:latin typeface="Times New Roman" pitchFamily="18" charset="0"/>
                <a:cs typeface="Times New Roman" pitchFamily="18" charset="0"/>
              </a:rPr>
              <a:t>nghĩa</a:t>
            </a:r>
            <a:r>
              <a:rPr lang="en-US" sz="2400" u="sng" dirty="0" smtClean="0">
                <a:solidFill>
                  <a:schemeClr val="tx1"/>
                </a:solidFill>
                <a:latin typeface="Times New Roman" pitchFamily="18" charset="0"/>
                <a:cs typeface="Times New Roman" pitchFamily="18" charset="0"/>
              </a:rPr>
              <a:t>:</a:t>
            </a:r>
          </a:p>
          <a:p>
            <a:r>
              <a:rPr lang="en-US" sz="2400" dirty="0" smtClean="0">
                <a:solidFill>
                  <a:schemeClr val="tx1"/>
                </a:solidFill>
                <a:latin typeface="Times New Roman" pitchFamily="18" charset="0"/>
                <a:cs typeface="Times New Roman" pitchFamily="18" charset="0"/>
              </a:rPr>
              <a:t>  Cho </a:t>
            </a:r>
            <a:r>
              <a:rPr lang="en-US" sz="2400" dirty="0" err="1" smtClean="0">
                <a:solidFill>
                  <a:schemeClr val="tx1"/>
                </a:solidFill>
                <a:latin typeface="Times New Roman" pitchFamily="18" charset="0"/>
                <a:cs typeface="Times New Roman" pitchFamily="18" charset="0"/>
              </a:rPr>
              <a:t>lược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đồ</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quan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hệ</a:t>
            </a:r>
            <a:r>
              <a:rPr lang="en-US" sz="2400" dirty="0" smtClean="0">
                <a:solidFill>
                  <a:schemeClr val="tx1"/>
                </a:solidFill>
                <a:latin typeface="Times New Roman" pitchFamily="18" charset="0"/>
                <a:cs typeface="Times New Roman" pitchFamily="18" charset="0"/>
              </a:rPr>
              <a:t> α=(U, F), </a:t>
            </a:r>
            <a:r>
              <a:rPr lang="en-US" sz="2400" dirty="0" err="1" smtClean="0">
                <a:solidFill>
                  <a:schemeClr val="tx1"/>
                </a:solidFill>
                <a:latin typeface="Times New Roman" pitchFamily="18" charset="0"/>
                <a:cs typeface="Times New Roman" pitchFamily="18" charset="0"/>
              </a:rPr>
              <a:t>lược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đồ</a:t>
            </a:r>
            <a:r>
              <a:rPr lang="en-US" sz="2400" dirty="0" smtClean="0">
                <a:solidFill>
                  <a:schemeClr val="tx1"/>
                </a:solidFill>
                <a:latin typeface="Times New Roman" pitchFamily="18" charset="0"/>
                <a:cs typeface="Times New Roman" pitchFamily="18" charset="0"/>
              </a:rPr>
              <a:t> α </a:t>
            </a:r>
            <a:r>
              <a:rPr lang="en-US" sz="2400" dirty="0" err="1" smtClean="0">
                <a:solidFill>
                  <a:schemeClr val="tx1"/>
                </a:solidFill>
                <a:latin typeface="Times New Roman" pitchFamily="18" charset="0"/>
                <a:cs typeface="Times New Roman" pitchFamily="18" charset="0"/>
              </a:rPr>
              <a:t>được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gọi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là</a:t>
            </a:r>
            <a:r>
              <a:rPr lang="en-US" sz="2400" dirty="0" smtClean="0">
                <a:solidFill>
                  <a:schemeClr val="tx1"/>
                </a:solidFill>
                <a:latin typeface="Times New Roman" pitchFamily="18" charset="0"/>
                <a:cs typeface="Times New Roman" pitchFamily="18" charset="0"/>
              </a:rPr>
              <a:t> ở </a:t>
            </a:r>
            <a:r>
              <a:rPr lang="en-US" sz="2400" dirty="0" err="1" smtClean="0">
                <a:solidFill>
                  <a:schemeClr val="tx1"/>
                </a:solidFill>
                <a:latin typeface="Times New Roman" pitchFamily="18" charset="0"/>
                <a:cs typeface="Times New Roman" pitchFamily="18" charset="0"/>
              </a:rPr>
              <a:t>dạng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chuẩn</a:t>
            </a:r>
            <a:r>
              <a:rPr lang="en-US" sz="2400" dirty="0" smtClean="0">
                <a:solidFill>
                  <a:schemeClr val="tx1"/>
                </a:solidFill>
                <a:latin typeface="Times New Roman" pitchFamily="18" charset="0"/>
                <a:cs typeface="Times New Roman" pitchFamily="18" charset="0"/>
              </a:rPr>
              <a:t> 2( </a:t>
            </a:r>
            <a:r>
              <a:rPr lang="en-US" sz="2400" dirty="0" err="1" smtClean="0">
                <a:solidFill>
                  <a:schemeClr val="tx1"/>
                </a:solidFill>
                <a:latin typeface="Times New Roman" pitchFamily="18" charset="0"/>
                <a:cs typeface="Times New Roman" pitchFamily="18" charset="0"/>
              </a:rPr>
              <a:t>ký</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hiệu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là</a:t>
            </a:r>
            <a:r>
              <a:rPr lang="en-US" sz="2400" dirty="0" smtClean="0">
                <a:solidFill>
                  <a:schemeClr val="tx1"/>
                </a:solidFill>
                <a:latin typeface="Times New Roman" pitchFamily="18" charset="0"/>
                <a:cs typeface="Times New Roman" pitchFamily="18" charset="0"/>
              </a:rPr>
              <a:t> 2 NF) </a:t>
            </a:r>
            <a:r>
              <a:rPr lang="en-US" sz="2400" dirty="0" err="1" smtClean="0">
                <a:solidFill>
                  <a:schemeClr val="tx1"/>
                </a:solidFill>
                <a:latin typeface="Times New Roman" pitchFamily="18" charset="0"/>
                <a:cs typeface="Times New Roman" pitchFamily="18" charset="0"/>
              </a:rPr>
              <a:t>nếu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như</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đồ</a:t>
            </a:r>
            <a:r>
              <a:rPr lang="en-US" sz="2400" dirty="0" smtClean="0">
                <a:solidFill>
                  <a:schemeClr val="tx1"/>
                </a:solidFill>
                <a:latin typeface="Times New Roman" pitchFamily="18" charset="0"/>
                <a:cs typeface="Times New Roman" pitchFamily="18" charset="0"/>
              </a:rPr>
              <a:t> ở </a:t>
            </a:r>
            <a:r>
              <a:rPr lang="en-US" sz="2400" dirty="0" err="1" smtClean="0">
                <a:solidFill>
                  <a:schemeClr val="tx1"/>
                </a:solidFill>
                <a:latin typeface="Times New Roman" pitchFamily="18" charset="0"/>
                <a:cs typeface="Times New Roman" pitchFamily="18" charset="0"/>
              </a:rPr>
              <a:t>dạng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chuẩn</a:t>
            </a:r>
            <a:r>
              <a:rPr lang="en-US" sz="2400" dirty="0" smtClean="0">
                <a:solidFill>
                  <a:schemeClr val="tx1"/>
                </a:solidFill>
                <a:latin typeface="Times New Roman" pitchFamily="18" charset="0"/>
                <a:cs typeface="Times New Roman" pitchFamily="18" charset="0"/>
              </a:rPr>
              <a:t> 1 NF </a:t>
            </a:r>
            <a:r>
              <a:rPr lang="en-US" sz="2400" dirty="0" err="1" smtClean="0">
                <a:solidFill>
                  <a:schemeClr val="tx1"/>
                </a:solidFill>
                <a:latin typeface="Times New Roman" pitchFamily="18" charset="0"/>
                <a:cs typeface="Times New Roman" pitchFamily="18" charset="0"/>
              </a:rPr>
              <a:t>và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thuộc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tình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không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khóa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của</a:t>
            </a:r>
            <a:r>
              <a:rPr lang="en-US" sz="2400" dirty="0" smtClean="0">
                <a:solidFill>
                  <a:schemeClr val="tx1"/>
                </a:solidFill>
                <a:latin typeface="Times New Roman" pitchFamily="18" charset="0"/>
                <a:cs typeface="Times New Roman" pitchFamily="18" charset="0"/>
              </a:rPr>
              <a:t> α </a:t>
            </a:r>
            <a:r>
              <a:rPr lang="en-US" sz="2400" dirty="0" err="1" smtClean="0">
                <a:solidFill>
                  <a:schemeClr val="tx1"/>
                </a:solidFill>
                <a:latin typeface="Times New Roman" pitchFamily="18" charset="0"/>
                <a:cs typeface="Times New Roman" pitchFamily="18" charset="0"/>
              </a:rPr>
              <a:t>là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phụ</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thuộc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đầy</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đủ</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vào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khóa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chính</a:t>
            </a:r>
            <a:r>
              <a:rPr lang="en-US" sz="2400" dirty="0" smtClean="0">
                <a:solidFill>
                  <a:schemeClr val="tx1"/>
                </a:solidFill>
                <a:latin typeface="Times New Roman" pitchFamily="18" charset="0"/>
                <a:cs typeface="Times New Roman" pitchFamily="18" charset="0"/>
              </a:rPr>
              <a:t>.</a:t>
            </a:r>
          </a:p>
          <a:p>
            <a:r>
              <a:rPr lang="en-US" sz="2800" u="sng" dirty="0" err="1" smtClean="0">
                <a:solidFill>
                  <a:schemeClr val="tx1"/>
                </a:solidFill>
                <a:latin typeface="Times New Roman" pitchFamily="18" charset="0"/>
                <a:cs typeface="Times New Roman" pitchFamily="18" charset="0"/>
              </a:rPr>
              <a:t>Thuật</a:t>
            </a:r>
            <a:r>
              <a:rPr lang="en-US" sz="2800" u="sng" dirty="0" smtClean="0">
                <a:solidFill>
                  <a:schemeClr val="tx1"/>
                </a:solidFill>
                <a:latin typeface="Times New Roman" pitchFamily="18" charset="0"/>
                <a:cs typeface="Times New Roman" pitchFamily="18" charset="0"/>
              </a:rPr>
              <a:t> </a:t>
            </a:r>
            <a:r>
              <a:rPr lang="en-US" sz="2800" u="sng" dirty="0" err="1" smtClean="0">
                <a:solidFill>
                  <a:schemeClr val="tx1"/>
                </a:solidFill>
                <a:latin typeface="Times New Roman" pitchFamily="18" charset="0"/>
                <a:cs typeface="Times New Roman" pitchFamily="18" charset="0"/>
              </a:rPr>
              <a:t>toán</a:t>
            </a:r>
            <a:r>
              <a:rPr lang="en-US" sz="2800" u="sng" dirty="0" smtClean="0">
                <a:solidFill>
                  <a:schemeClr val="tx1"/>
                </a:solidFill>
                <a:latin typeface="Times New Roman" pitchFamily="18" charset="0"/>
                <a:cs typeface="Times New Roman" pitchFamily="18" charset="0"/>
              </a:rPr>
              <a:t> </a:t>
            </a:r>
            <a:r>
              <a:rPr lang="en-US" sz="2800" u="sng" dirty="0" err="1" smtClean="0">
                <a:solidFill>
                  <a:schemeClr val="tx1"/>
                </a:solidFill>
                <a:latin typeface="Times New Roman" pitchFamily="18" charset="0"/>
                <a:cs typeface="Times New Roman" pitchFamily="18" charset="0"/>
              </a:rPr>
              <a:t>kiểm</a:t>
            </a:r>
            <a:r>
              <a:rPr lang="en-US" sz="2800" u="sng" dirty="0" smtClean="0">
                <a:solidFill>
                  <a:schemeClr val="tx1"/>
                </a:solidFill>
                <a:latin typeface="Times New Roman" pitchFamily="18" charset="0"/>
                <a:cs typeface="Times New Roman" pitchFamily="18" charset="0"/>
              </a:rPr>
              <a:t> </a:t>
            </a:r>
            <a:r>
              <a:rPr lang="en-US" sz="2800" u="sng" dirty="0" err="1" smtClean="0">
                <a:solidFill>
                  <a:schemeClr val="tx1"/>
                </a:solidFill>
                <a:latin typeface="Times New Roman" pitchFamily="18" charset="0"/>
                <a:cs typeface="Times New Roman" pitchFamily="18" charset="0"/>
              </a:rPr>
              <a:t>tra</a:t>
            </a:r>
            <a:r>
              <a:rPr lang="en-US" sz="2800" u="sng" dirty="0" smtClean="0">
                <a:solidFill>
                  <a:schemeClr val="tx1"/>
                </a:solidFill>
                <a:latin typeface="Times New Roman" pitchFamily="18" charset="0"/>
                <a:cs typeface="Times New Roman" pitchFamily="18" charset="0"/>
              </a:rPr>
              <a:t> </a:t>
            </a:r>
            <a:r>
              <a:rPr lang="en-US" sz="2800" u="sng" dirty="0" err="1" smtClean="0">
                <a:solidFill>
                  <a:schemeClr val="tx1"/>
                </a:solidFill>
                <a:latin typeface="Times New Roman" pitchFamily="18" charset="0"/>
                <a:cs typeface="Times New Roman" pitchFamily="18" charset="0"/>
              </a:rPr>
              <a:t>lược</a:t>
            </a:r>
            <a:r>
              <a:rPr lang="en-US" sz="2800" u="sng" dirty="0" smtClean="0">
                <a:solidFill>
                  <a:schemeClr val="tx1"/>
                </a:solidFill>
                <a:latin typeface="Times New Roman" pitchFamily="18" charset="0"/>
                <a:cs typeface="Times New Roman" pitchFamily="18" charset="0"/>
              </a:rPr>
              <a:t> </a:t>
            </a:r>
            <a:r>
              <a:rPr lang="en-US" sz="2800" u="sng" dirty="0" err="1" smtClean="0">
                <a:solidFill>
                  <a:schemeClr val="tx1"/>
                </a:solidFill>
                <a:latin typeface="Times New Roman" pitchFamily="18" charset="0"/>
                <a:cs typeface="Times New Roman" pitchFamily="18" charset="0"/>
              </a:rPr>
              <a:t>đồ</a:t>
            </a:r>
            <a:r>
              <a:rPr lang="en-US" sz="2800" u="sng" dirty="0" smtClean="0">
                <a:solidFill>
                  <a:schemeClr val="tx1"/>
                </a:solidFill>
                <a:latin typeface="Times New Roman" pitchFamily="18" charset="0"/>
                <a:cs typeface="Times New Roman" pitchFamily="18" charset="0"/>
              </a:rPr>
              <a:t> </a:t>
            </a:r>
            <a:r>
              <a:rPr lang="en-US" sz="2800" u="sng" dirty="0" err="1" smtClean="0">
                <a:solidFill>
                  <a:schemeClr val="tx1"/>
                </a:solidFill>
                <a:latin typeface="Times New Roman" pitchFamily="18" charset="0"/>
                <a:cs typeface="Times New Roman" pitchFamily="18" charset="0"/>
              </a:rPr>
              <a:t>có</a:t>
            </a:r>
            <a:r>
              <a:rPr lang="en-US" sz="2800" u="sng" dirty="0" smtClean="0">
                <a:solidFill>
                  <a:schemeClr val="tx1"/>
                </a:solidFill>
                <a:latin typeface="Times New Roman" pitchFamily="18" charset="0"/>
                <a:cs typeface="Times New Roman" pitchFamily="18" charset="0"/>
              </a:rPr>
              <a:t> ở </a:t>
            </a:r>
            <a:r>
              <a:rPr lang="en-US" sz="2800" u="sng" dirty="0" err="1" smtClean="0">
                <a:solidFill>
                  <a:schemeClr val="tx1"/>
                </a:solidFill>
                <a:latin typeface="Times New Roman" pitchFamily="18" charset="0"/>
                <a:cs typeface="Times New Roman" pitchFamily="18" charset="0"/>
              </a:rPr>
              <a:t>dạng</a:t>
            </a:r>
            <a:r>
              <a:rPr lang="en-US" sz="2800" u="sng" dirty="0" smtClean="0">
                <a:solidFill>
                  <a:schemeClr val="tx1"/>
                </a:solidFill>
                <a:latin typeface="Times New Roman" pitchFamily="18" charset="0"/>
                <a:cs typeface="Times New Roman" pitchFamily="18" charset="0"/>
              </a:rPr>
              <a:t> </a:t>
            </a:r>
            <a:r>
              <a:rPr lang="en-US" sz="2800" u="sng" dirty="0" err="1" smtClean="0">
                <a:solidFill>
                  <a:schemeClr val="tx1"/>
                </a:solidFill>
                <a:latin typeface="Times New Roman" pitchFamily="18" charset="0"/>
                <a:cs typeface="Times New Roman" pitchFamily="18" charset="0"/>
              </a:rPr>
              <a:t>chuẩn</a:t>
            </a:r>
            <a:r>
              <a:rPr lang="en-US" sz="2800" u="sng" dirty="0" smtClean="0">
                <a:solidFill>
                  <a:schemeClr val="tx1"/>
                </a:solidFill>
                <a:latin typeface="Times New Roman" pitchFamily="18" charset="0"/>
                <a:cs typeface="Times New Roman" pitchFamily="18" charset="0"/>
              </a:rPr>
              <a:t> 2NF hay </a:t>
            </a:r>
            <a:r>
              <a:rPr lang="en-US" sz="2800" u="sng" dirty="0" err="1" smtClean="0">
                <a:solidFill>
                  <a:schemeClr val="tx1"/>
                </a:solidFill>
                <a:latin typeface="Times New Roman" pitchFamily="18" charset="0"/>
                <a:cs typeface="Times New Roman" pitchFamily="18" charset="0"/>
              </a:rPr>
              <a:t>không</a:t>
            </a:r>
            <a:r>
              <a:rPr lang="en-US" sz="2800" u="sng" dirty="0" smtClean="0">
                <a:solidFill>
                  <a:schemeClr val="tx1"/>
                </a:solidFill>
                <a:latin typeface="Times New Roman" pitchFamily="18" charset="0"/>
                <a:cs typeface="Times New Roman" pitchFamily="18" charset="0"/>
              </a:rPr>
              <a:t>?</a:t>
            </a:r>
          </a:p>
          <a:p>
            <a:r>
              <a:rPr lang="en-US" sz="2400" dirty="0" smtClean="0">
                <a:solidFill>
                  <a:schemeClr val="tx1"/>
                </a:solidFill>
                <a:latin typeface="Times New Roman" pitchFamily="18" charset="0"/>
                <a:cs typeface="Times New Roman" pitchFamily="18" charset="0"/>
              </a:rPr>
              <a:t>Input:  </a:t>
            </a:r>
            <a:r>
              <a:rPr lang="en-US" sz="2400" dirty="0" err="1" smtClean="0">
                <a:solidFill>
                  <a:schemeClr val="tx1"/>
                </a:solidFill>
                <a:latin typeface="Times New Roman" pitchFamily="18" charset="0"/>
                <a:cs typeface="Times New Roman" pitchFamily="18" charset="0"/>
              </a:rPr>
              <a:t>Lược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đồ</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quan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hệ</a:t>
            </a:r>
            <a:r>
              <a:rPr lang="en-US" sz="2400" dirty="0" smtClean="0">
                <a:solidFill>
                  <a:schemeClr val="tx1"/>
                </a:solidFill>
                <a:latin typeface="Times New Roman" pitchFamily="18" charset="0"/>
                <a:cs typeface="Times New Roman" pitchFamily="18" charset="0"/>
              </a:rPr>
              <a:t> α =( U, F)</a:t>
            </a:r>
          </a:p>
          <a:p>
            <a:r>
              <a:rPr lang="en-US" sz="2400" dirty="0" smtClean="0">
                <a:solidFill>
                  <a:schemeClr val="tx1"/>
                </a:solidFill>
                <a:latin typeface="Times New Roman" pitchFamily="18" charset="0"/>
                <a:cs typeface="Times New Roman" pitchFamily="18" charset="0"/>
              </a:rPr>
              <a:t>Output: </a:t>
            </a:r>
            <a:r>
              <a:rPr lang="en-US" sz="2400" dirty="0" err="1" smtClean="0">
                <a:solidFill>
                  <a:schemeClr val="tx1"/>
                </a:solidFill>
                <a:latin typeface="Times New Roman" pitchFamily="18" charset="0"/>
                <a:cs typeface="Times New Roman" pitchFamily="18" charset="0"/>
              </a:rPr>
              <a:t>Khẳng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định</a:t>
            </a:r>
            <a:r>
              <a:rPr lang="en-US" sz="2400" dirty="0" smtClean="0">
                <a:solidFill>
                  <a:schemeClr val="tx1"/>
                </a:solidFill>
                <a:latin typeface="Times New Roman" pitchFamily="18" charset="0"/>
                <a:cs typeface="Times New Roman" pitchFamily="18" charset="0"/>
              </a:rPr>
              <a:t> α </a:t>
            </a:r>
            <a:r>
              <a:rPr lang="en-US" sz="2400" dirty="0" err="1" smtClean="0">
                <a:solidFill>
                  <a:schemeClr val="tx1"/>
                </a:solidFill>
                <a:latin typeface="Times New Roman" pitchFamily="18" charset="0"/>
                <a:cs typeface="Times New Roman" pitchFamily="18" charset="0"/>
              </a:rPr>
              <a:t>có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đạt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chuẩn</a:t>
            </a:r>
            <a:r>
              <a:rPr lang="en-US" sz="2400" dirty="0" smtClean="0">
                <a:solidFill>
                  <a:schemeClr val="tx1"/>
                </a:solidFill>
                <a:latin typeface="Times New Roman" pitchFamily="18" charset="0"/>
                <a:cs typeface="Times New Roman" pitchFamily="18" charset="0"/>
              </a:rPr>
              <a:t> 2NF hay </a:t>
            </a:r>
            <a:r>
              <a:rPr lang="en-US" sz="2400" dirty="0" err="1" smtClean="0">
                <a:solidFill>
                  <a:schemeClr val="tx1"/>
                </a:solidFill>
                <a:latin typeface="Times New Roman" pitchFamily="18" charset="0"/>
                <a:cs typeface="Times New Roman" pitchFamily="18" charset="0"/>
              </a:rPr>
              <a:t>không</a:t>
            </a:r>
            <a:endParaRPr lang="en-US" sz="2400" dirty="0" smtClean="0">
              <a:solidFill>
                <a:schemeClr val="tx1"/>
              </a:solidFill>
              <a:latin typeface="Times New Roman" pitchFamily="18" charset="0"/>
              <a:cs typeface="Times New Roman" pitchFamily="18" charset="0"/>
            </a:endParaRPr>
          </a:p>
          <a:p>
            <a:endParaRPr lang="en-US" sz="2400" dirty="0" smtClean="0">
              <a:solidFill>
                <a:schemeClr val="tx1"/>
              </a:solidFill>
              <a:latin typeface="Times New Roman" pitchFamily="18" charset="0"/>
              <a:cs typeface="Times New Roman" pitchFamily="18" charset="0"/>
            </a:endParaRPr>
          </a:p>
          <a:p>
            <a:endParaRPr lang="en-US" sz="2400"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382000" y="6340476"/>
            <a:ext cx="762000" cy="517524"/>
          </a:xfrm>
        </p:spPr>
        <p:txBody>
          <a:bodyPr/>
          <a:lstStyle/>
          <a:p>
            <a:fld id="{029F9849-64D4-4DF6-87DA-D4F4F2E73101}" type="slidenum">
              <a:rPr lang="en-US" sz="1800" smtClean="0">
                <a:solidFill>
                  <a:schemeClr val="tx1"/>
                </a:solidFill>
                <a:latin typeface="Times New Roman" pitchFamily="18" charset="0"/>
                <a:cs typeface="Times New Roman" pitchFamily="18" charset="0"/>
              </a:rPr>
              <a:pPr/>
              <a:t>21</a:t>
            </a:fld>
            <a:r>
              <a:rPr lang="en-US" sz="1800" dirty="0" smtClean="0">
                <a:solidFill>
                  <a:schemeClr val="tx1"/>
                </a:solidFill>
                <a:latin typeface="Times New Roman" pitchFamily="18" charset="0"/>
                <a:cs typeface="Times New Roman" pitchFamily="18" charset="0"/>
              </a:rPr>
              <a:t>/45</a:t>
            </a:r>
            <a:endParaRPr lang="en-US" sz="1800" dirty="0">
              <a:solidFill>
                <a:schemeClr val="tx1"/>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066800"/>
          </a:xfrm>
        </p:spPr>
        <p:txBody>
          <a:bodyPr>
            <a:noAutofit/>
            <a:scene3d>
              <a:camera prst="orthographicFront">
                <a:rot lat="0" lon="0" rev="0"/>
              </a:camera>
              <a:lightRig rig="contrasting" dir="t">
                <a:rot lat="0" lon="0" rev="4500000"/>
              </a:lightRig>
            </a:scene3d>
            <a:sp3d extrusionH="57150" contourW="6350" prstMaterial="metal">
              <a:bevelT w="127000" h="31750" prst="divot"/>
              <a:contourClr>
                <a:schemeClr val="accent1">
                  <a:shade val="75000"/>
                </a:schemeClr>
              </a:contourClr>
            </a:sp3d>
          </a:bodyPr>
          <a:lstStyle/>
          <a:p>
            <a:pPr algn="ct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16.2.2.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dạng</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chUẩn</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2</a:t>
            </a:r>
            <a:b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b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(2NF-Second normal form) </a:t>
            </a:r>
            <a:endParaRPr lang="en-US" sz="3200" b="1" cap="all" dirty="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endParaRPr>
          </a:p>
        </p:txBody>
      </p:sp>
      <p:sp>
        <p:nvSpPr>
          <p:cNvPr id="3" name="Subtitle 2"/>
          <p:cNvSpPr>
            <a:spLocks noGrp="1"/>
          </p:cNvSpPr>
          <p:nvPr>
            <p:ph type="subTitle" idx="1"/>
          </p:nvPr>
        </p:nvSpPr>
        <p:spPr>
          <a:xfrm>
            <a:off x="457200" y="1600200"/>
            <a:ext cx="8153400" cy="4876800"/>
          </a:xfrm>
        </p:spPr>
        <p:txBody>
          <a:bodyPr>
            <a:normAutofit/>
          </a:bodyPr>
          <a:lstStyle/>
          <a:p>
            <a:r>
              <a:rPr lang="en-US" sz="2400" u="sng" dirty="0" err="1" smtClean="0">
                <a:solidFill>
                  <a:schemeClr val="tx1"/>
                </a:solidFill>
                <a:latin typeface="Times New Roman" pitchFamily="18" charset="0"/>
                <a:cs typeface="Times New Roman" pitchFamily="18" charset="0"/>
              </a:rPr>
              <a:t>Thuật</a:t>
            </a:r>
            <a:r>
              <a:rPr lang="en-US" sz="2400" u="sng" dirty="0" smtClean="0">
                <a:solidFill>
                  <a:schemeClr val="tx1"/>
                </a:solidFill>
                <a:latin typeface="Times New Roman" pitchFamily="18" charset="0"/>
                <a:cs typeface="Times New Roman" pitchFamily="18" charset="0"/>
              </a:rPr>
              <a:t> </a:t>
            </a:r>
            <a:r>
              <a:rPr lang="en-US" sz="2400" u="sng" dirty="0" err="1" smtClean="0">
                <a:solidFill>
                  <a:schemeClr val="tx1"/>
                </a:solidFill>
                <a:latin typeface="Times New Roman" pitchFamily="18" charset="0"/>
                <a:cs typeface="Times New Roman" pitchFamily="18" charset="0"/>
              </a:rPr>
              <a:t>toán</a:t>
            </a:r>
            <a:r>
              <a:rPr lang="en-US" sz="2400" u="sng" dirty="0" smtClean="0">
                <a:solidFill>
                  <a:schemeClr val="tx1"/>
                </a:solidFill>
                <a:latin typeface="Times New Roman" pitchFamily="18" charset="0"/>
                <a:cs typeface="Times New Roman" pitchFamily="18" charset="0"/>
              </a:rPr>
              <a:t> 1:</a:t>
            </a:r>
          </a:p>
          <a:p>
            <a:r>
              <a:rPr lang="en-US" sz="2400" dirty="0" err="1" smtClean="0">
                <a:solidFill>
                  <a:schemeClr val="tx1"/>
                </a:solidFill>
                <a:latin typeface="Times New Roman" pitchFamily="18" charset="0"/>
                <a:cs typeface="Times New Roman" pitchFamily="18" charset="0"/>
              </a:rPr>
              <a:t>Thuật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toán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kiểm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chuẩn</a:t>
            </a:r>
            <a:r>
              <a:rPr lang="en-US" sz="2400" dirty="0" smtClean="0">
                <a:solidFill>
                  <a:schemeClr val="tx1"/>
                </a:solidFill>
                <a:latin typeface="Times New Roman" pitchFamily="18" charset="0"/>
                <a:cs typeface="Times New Roman" pitchFamily="18" charset="0"/>
              </a:rPr>
              <a:t> 2NF</a:t>
            </a:r>
          </a:p>
          <a:p>
            <a:r>
              <a:rPr lang="en-US" sz="2400" dirty="0" err="1" smtClean="0">
                <a:solidFill>
                  <a:schemeClr val="tx1"/>
                </a:solidFill>
                <a:latin typeface="Times New Roman" pitchFamily="18" charset="0"/>
                <a:cs typeface="Times New Roman" pitchFamily="18" charset="0"/>
              </a:rPr>
              <a:t>Vào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đồ</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quan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hệ</a:t>
            </a:r>
            <a:r>
              <a:rPr lang="en-US" sz="2400" dirty="0" smtClean="0">
                <a:solidFill>
                  <a:schemeClr val="tx1"/>
                </a:solidFill>
                <a:latin typeface="Times New Roman" pitchFamily="18" charset="0"/>
                <a:cs typeface="Times New Roman" pitchFamily="18" charset="0"/>
              </a:rPr>
              <a:t> Q, </a:t>
            </a:r>
            <a:r>
              <a:rPr lang="en-US" sz="2400" dirty="0" err="1" smtClean="0">
                <a:solidFill>
                  <a:schemeClr val="tx1"/>
                </a:solidFill>
                <a:latin typeface="Times New Roman" pitchFamily="18" charset="0"/>
                <a:cs typeface="Times New Roman" pitchFamily="18" charset="0"/>
              </a:rPr>
              <a:t>tập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phụ</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thuộc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hàm</a:t>
            </a:r>
            <a:r>
              <a:rPr lang="en-US" sz="2400" dirty="0" smtClean="0">
                <a:solidFill>
                  <a:schemeClr val="tx1"/>
                </a:solidFill>
                <a:latin typeface="Times New Roman" pitchFamily="18" charset="0"/>
                <a:cs typeface="Times New Roman" pitchFamily="18" charset="0"/>
              </a:rPr>
              <a:t> F</a:t>
            </a:r>
          </a:p>
          <a:p>
            <a:r>
              <a:rPr lang="en-US" sz="2400" dirty="0" smtClean="0">
                <a:solidFill>
                  <a:schemeClr val="tx1"/>
                </a:solidFill>
                <a:latin typeface="Times New Roman" pitchFamily="18" charset="0"/>
                <a:cs typeface="Times New Roman" pitchFamily="18" charset="0"/>
              </a:rPr>
              <a:t>Ra: </a:t>
            </a:r>
            <a:r>
              <a:rPr lang="en-US" sz="2400" dirty="0" err="1" smtClean="0">
                <a:solidFill>
                  <a:schemeClr val="tx1"/>
                </a:solidFill>
                <a:latin typeface="Times New Roman" pitchFamily="18" charset="0"/>
                <a:cs typeface="Times New Roman" pitchFamily="18" charset="0"/>
              </a:rPr>
              <a:t>Khẳng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định</a:t>
            </a:r>
            <a:r>
              <a:rPr lang="en-US" sz="2400" dirty="0" smtClean="0">
                <a:solidFill>
                  <a:schemeClr val="tx1"/>
                </a:solidFill>
                <a:latin typeface="Times New Roman" pitchFamily="18" charset="0"/>
                <a:cs typeface="Times New Roman" pitchFamily="18" charset="0"/>
              </a:rPr>
              <a:t> Q </a:t>
            </a:r>
            <a:r>
              <a:rPr lang="en-US" sz="2400" dirty="0" err="1" smtClean="0">
                <a:solidFill>
                  <a:schemeClr val="tx1"/>
                </a:solidFill>
                <a:latin typeface="Times New Roman" pitchFamily="18" charset="0"/>
                <a:cs typeface="Times New Roman" pitchFamily="18" charset="0"/>
              </a:rPr>
              <a:t>cóa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đạt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chuẩn</a:t>
            </a:r>
            <a:r>
              <a:rPr lang="en-US" sz="2400" dirty="0" smtClean="0">
                <a:solidFill>
                  <a:schemeClr val="tx1"/>
                </a:solidFill>
                <a:latin typeface="Times New Roman" pitchFamily="18" charset="0"/>
                <a:cs typeface="Times New Roman" pitchFamily="18" charset="0"/>
              </a:rPr>
              <a:t> 2NF hay </a:t>
            </a:r>
            <a:r>
              <a:rPr lang="en-US" sz="2400" dirty="0" err="1" smtClean="0">
                <a:solidFill>
                  <a:schemeClr val="tx1"/>
                </a:solidFill>
                <a:latin typeface="Times New Roman" pitchFamily="18" charset="0"/>
                <a:cs typeface="Times New Roman" pitchFamily="18" charset="0"/>
              </a:rPr>
              <a:t>không</a:t>
            </a:r>
            <a:endParaRPr lang="en-US" sz="2400" dirty="0" smtClean="0">
              <a:solidFill>
                <a:schemeClr val="tx1"/>
              </a:solidFill>
              <a:latin typeface="Times New Roman" pitchFamily="18" charset="0"/>
              <a:cs typeface="Times New Roman" pitchFamily="18" charset="0"/>
            </a:endParaRPr>
          </a:p>
          <a:p>
            <a:r>
              <a:rPr lang="en-US" sz="2400" u="sng" dirty="0" err="1" smtClean="0">
                <a:solidFill>
                  <a:schemeClr val="tx1"/>
                </a:solidFill>
                <a:latin typeface="Times New Roman" pitchFamily="18" charset="0"/>
                <a:cs typeface="Times New Roman" pitchFamily="18" charset="0"/>
              </a:rPr>
              <a:t>Bước</a:t>
            </a:r>
            <a:r>
              <a:rPr lang="en-US" sz="2400" u="sng" dirty="0" smtClean="0">
                <a:solidFill>
                  <a:schemeClr val="tx1"/>
                </a:solidFill>
                <a:latin typeface="Times New Roman" pitchFamily="18" charset="0"/>
                <a:cs typeface="Times New Roman" pitchFamily="18" charset="0"/>
              </a:rPr>
              <a:t> 1</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Tìm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tất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cả</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khóa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của</a:t>
            </a:r>
            <a:r>
              <a:rPr lang="en-US" sz="2400" dirty="0" smtClean="0">
                <a:solidFill>
                  <a:schemeClr val="tx1"/>
                </a:solidFill>
                <a:latin typeface="Times New Roman" pitchFamily="18" charset="0"/>
                <a:cs typeface="Times New Roman" pitchFamily="18" charset="0"/>
              </a:rPr>
              <a:t> Q</a:t>
            </a:r>
          </a:p>
          <a:p>
            <a:r>
              <a:rPr lang="en-US" sz="2400" u="sng" dirty="0" err="1" smtClean="0">
                <a:solidFill>
                  <a:schemeClr val="tx1"/>
                </a:solidFill>
                <a:latin typeface="Times New Roman" pitchFamily="18" charset="0"/>
                <a:cs typeface="Times New Roman" pitchFamily="18" charset="0"/>
              </a:rPr>
              <a:t>Bước</a:t>
            </a:r>
            <a:r>
              <a:rPr lang="en-US" sz="2400" u="sng" dirty="0" smtClean="0">
                <a:solidFill>
                  <a:schemeClr val="tx1"/>
                </a:solidFill>
                <a:latin typeface="Times New Roman" pitchFamily="18" charset="0"/>
                <a:cs typeface="Times New Roman" pitchFamily="18" charset="0"/>
              </a:rPr>
              <a:t> 2</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Với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tất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cả</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khóa</a:t>
            </a:r>
            <a:r>
              <a:rPr lang="en-US" sz="2400" dirty="0" smtClean="0">
                <a:solidFill>
                  <a:schemeClr val="tx1"/>
                </a:solidFill>
                <a:latin typeface="Times New Roman" pitchFamily="18" charset="0"/>
                <a:cs typeface="Times New Roman" pitchFamily="18" charset="0"/>
              </a:rPr>
              <a:t> K, </a:t>
            </a:r>
            <a:r>
              <a:rPr lang="en-US" sz="2400" dirty="0" err="1" smtClean="0">
                <a:solidFill>
                  <a:schemeClr val="tx1"/>
                </a:solidFill>
                <a:latin typeface="Times New Roman" pitchFamily="18" charset="0"/>
                <a:cs typeface="Times New Roman" pitchFamily="18" charset="0"/>
              </a:rPr>
              <a:t>tìm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bao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đóng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của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tất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cả</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tập</a:t>
            </a:r>
            <a:r>
              <a:rPr lang="en-US" sz="2400" dirty="0" smtClean="0">
                <a:solidFill>
                  <a:schemeClr val="tx1"/>
                </a:solidFill>
                <a:latin typeface="Times New Roman" pitchFamily="18" charset="0"/>
                <a:cs typeface="Times New Roman" pitchFamily="18" charset="0"/>
              </a:rPr>
              <a:t> con </a:t>
            </a:r>
            <a:r>
              <a:rPr lang="en-US" sz="2400" dirty="0" err="1" smtClean="0">
                <a:solidFill>
                  <a:schemeClr val="tx1"/>
                </a:solidFill>
                <a:latin typeface="Times New Roman" pitchFamily="18" charset="0"/>
                <a:cs typeface="Times New Roman" pitchFamily="18" charset="0"/>
              </a:rPr>
              <a:t>thật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sự</a:t>
            </a:r>
            <a:r>
              <a:rPr lang="en-US" sz="2400" dirty="0" smtClean="0">
                <a:solidFill>
                  <a:schemeClr val="tx1"/>
                </a:solidFill>
                <a:latin typeface="Times New Roman" pitchFamily="18" charset="0"/>
                <a:cs typeface="Times New Roman" pitchFamily="18" charset="0"/>
              </a:rPr>
              <a:t> S </a:t>
            </a:r>
            <a:r>
              <a:rPr lang="en-US" sz="2400" dirty="0" err="1" smtClean="0">
                <a:solidFill>
                  <a:schemeClr val="tx1"/>
                </a:solidFill>
                <a:latin typeface="Times New Roman" pitchFamily="18" charset="0"/>
                <a:cs typeface="Times New Roman" pitchFamily="18" charset="0"/>
              </a:rPr>
              <a:t>của</a:t>
            </a:r>
            <a:r>
              <a:rPr lang="en-US" sz="2400" dirty="0" smtClean="0">
                <a:solidFill>
                  <a:schemeClr val="tx1"/>
                </a:solidFill>
                <a:latin typeface="Times New Roman" pitchFamily="18" charset="0"/>
                <a:cs typeface="Times New Roman" pitchFamily="18" charset="0"/>
              </a:rPr>
              <a:t> K.</a:t>
            </a:r>
          </a:p>
          <a:p>
            <a:r>
              <a:rPr lang="en-US" sz="2400" u="sng" dirty="0" err="1" smtClean="0">
                <a:solidFill>
                  <a:schemeClr val="tx1"/>
                </a:solidFill>
                <a:latin typeface="Times New Roman" pitchFamily="18" charset="0"/>
                <a:cs typeface="Times New Roman" pitchFamily="18" charset="0"/>
              </a:rPr>
              <a:t>Bước</a:t>
            </a:r>
            <a:r>
              <a:rPr lang="en-US" sz="2400" u="sng" dirty="0" smtClean="0">
                <a:solidFill>
                  <a:schemeClr val="tx1"/>
                </a:solidFill>
                <a:latin typeface="Times New Roman" pitchFamily="18" charset="0"/>
                <a:cs typeface="Times New Roman" pitchFamily="18" charset="0"/>
              </a:rPr>
              <a:t> 3</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Nếu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bao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đóng</a:t>
            </a:r>
            <a:r>
              <a:rPr lang="en-US" sz="2400" dirty="0" smtClean="0">
                <a:solidFill>
                  <a:schemeClr val="tx1"/>
                </a:solidFill>
                <a:latin typeface="Times New Roman" pitchFamily="18" charset="0"/>
                <a:cs typeface="Times New Roman" pitchFamily="18" charset="0"/>
              </a:rPr>
              <a:t> S</a:t>
            </a:r>
            <a:r>
              <a:rPr lang="en-US" sz="2400" baseline="300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chứa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thuộc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tính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không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khóa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thì</a:t>
            </a:r>
            <a:r>
              <a:rPr lang="en-US" sz="2400" dirty="0" smtClean="0">
                <a:solidFill>
                  <a:schemeClr val="tx1"/>
                </a:solidFill>
                <a:latin typeface="Times New Roman" pitchFamily="18" charset="0"/>
                <a:cs typeface="Times New Roman" pitchFamily="18" charset="0"/>
              </a:rPr>
              <a:t> Q </a:t>
            </a:r>
            <a:r>
              <a:rPr lang="en-US" sz="2400" dirty="0" err="1" smtClean="0">
                <a:solidFill>
                  <a:schemeClr val="tx1"/>
                </a:solidFill>
                <a:latin typeface="Times New Roman" pitchFamily="18" charset="0"/>
                <a:cs typeface="Times New Roman" pitchFamily="18" charset="0"/>
              </a:rPr>
              <a:t>không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đạt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chẩn</a:t>
            </a:r>
            <a:r>
              <a:rPr lang="en-US" sz="2400" dirty="0" smtClean="0">
                <a:solidFill>
                  <a:schemeClr val="tx1"/>
                </a:solidFill>
                <a:latin typeface="Times New Roman" pitchFamily="18" charset="0"/>
                <a:cs typeface="Times New Roman" pitchFamily="18" charset="0"/>
              </a:rPr>
              <a:t> 2NF </a:t>
            </a:r>
            <a:r>
              <a:rPr lang="en-US" sz="2400" dirty="0" err="1" smtClean="0">
                <a:solidFill>
                  <a:schemeClr val="tx1"/>
                </a:solidFill>
                <a:latin typeface="Times New Roman" pitchFamily="18" charset="0"/>
                <a:cs typeface="Times New Roman" pitchFamily="18" charset="0"/>
              </a:rPr>
              <a:t>ngược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lại</a:t>
            </a:r>
            <a:r>
              <a:rPr lang="en-US" sz="2400" dirty="0" smtClean="0">
                <a:solidFill>
                  <a:schemeClr val="tx1"/>
                </a:solidFill>
                <a:latin typeface="Times New Roman" pitchFamily="18" charset="0"/>
                <a:cs typeface="Times New Roman" pitchFamily="18" charset="0"/>
              </a:rPr>
              <a:t> Q </a:t>
            </a:r>
            <a:r>
              <a:rPr lang="en-US" sz="2400" dirty="0" err="1" smtClean="0">
                <a:solidFill>
                  <a:schemeClr val="tx1"/>
                </a:solidFill>
                <a:latin typeface="Times New Roman" pitchFamily="18" charset="0"/>
                <a:cs typeface="Times New Roman" pitchFamily="18" charset="0"/>
              </a:rPr>
              <a:t>đạt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chuẩn</a:t>
            </a:r>
            <a:r>
              <a:rPr lang="en-US" sz="2400" dirty="0" smtClean="0">
                <a:solidFill>
                  <a:schemeClr val="tx1"/>
                </a:solidFill>
                <a:latin typeface="Times New Roman" pitchFamily="18" charset="0"/>
                <a:cs typeface="Times New Roman" pitchFamily="18" charset="0"/>
              </a:rPr>
              <a:t> 2NF.</a:t>
            </a:r>
          </a:p>
          <a:p>
            <a:endParaRPr lang="en-US" sz="2400"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382000" y="6340476"/>
            <a:ext cx="762000" cy="517524"/>
          </a:xfrm>
        </p:spPr>
        <p:txBody>
          <a:bodyPr/>
          <a:lstStyle/>
          <a:p>
            <a:fld id="{029F9849-64D4-4DF6-87DA-D4F4F2E73101}" type="slidenum">
              <a:rPr lang="en-US" sz="1800" smtClean="0">
                <a:solidFill>
                  <a:schemeClr val="tx1"/>
                </a:solidFill>
                <a:latin typeface="Times New Roman" pitchFamily="18" charset="0"/>
                <a:cs typeface="Times New Roman" pitchFamily="18" charset="0"/>
              </a:rPr>
              <a:pPr/>
              <a:t>22</a:t>
            </a:fld>
            <a:r>
              <a:rPr lang="en-US" sz="1800" dirty="0" smtClean="0">
                <a:solidFill>
                  <a:schemeClr val="tx1"/>
                </a:solidFill>
                <a:latin typeface="Times New Roman" pitchFamily="18" charset="0"/>
                <a:cs typeface="Times New Roman" pitchFamily="18" charset="0"/>
              </a:rPr>
              <a:t>/45</a:t>
            </a:r>
            <a:endParaRPr lang="en-US" sz="1800" dirty="0">
              <a:solidFill>
                <a:schemeClr val="tx1"/>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2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20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2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20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20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066800"/>
          </a:xfrm>
        </p:spPr>
        <p:txBody>
          <a:bodyPr>
            <a:noAutofit/>
            <a:scene3d>
              <a:camera prst="orthographicFront">
                <a:rot lat="0" lon="0" rev="0"/>
              </a:camera>
              <a:lightRig rig="contrasting" dir="t">
                <a:rot lat="0" lon="0" rev="4500000"/>
              </a:lightRig>
            </a:scene3d>
            <a:sp3d extrusionH="57150" contourW="6350" prstMaterial="metal">
              <a:bevelT w="127000" h="31750" prst="divot"/>
              <a:contourClr>
                <a:schemeClr val="accent1">
                  <a:shade val="75000"/>
                </a:schemeClr>
              </a:contourClr>
            </a:sp3d>
          </a:bodyPr>
          <a:lstStyle/>
          <a:p>
            <a:pPr algn="ct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16.2.2.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dạng</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chUẩn</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2</a:t>
            </a:r>
            <a:b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b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(2NF-Second normal form) </a:t>
            </a:r>
            <a:endParaRPr lang="en-US" sz="3200" b="1" cap="all" dirty="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endParaRPr>
          </a:p>
        </p:txBody>
      </p:sp>
      <p:sp>
        <p:nvSpPr>
          <p:cNvPr id="3" name="Subtitle 2"/>
          <p:cNvSpPr>
            <a:spLocks noGrp="1"/>
          </p:cNvSpPr>
          <p:nvPr>
            <p:ph type="subTitle" idx="1"/>
          </p:nvPr>
        </p:nvSpPr>
        <p:spPr>
          <a:xfrm>
            <a:off x="457200" y="1600200"/>
            <a:ext cx="8153400" cy="4876800"/>
          </a:xfrm>
        </p:spPr>
        <p:txBody>
          <a:bodyPr>
            <a:normAutofit lnSpcReduction="10000"/>
          </a:bodyPr>
          <a:lstStyle/>
          <a:p>
            <a:r>
              <a:rPr lang="en-US" sz="2400" u="sng" dirty="0" err="1" smtClean="0">
                <a:solidFill>
                  <a:schemeClr val="tx1"/>
                </a:solidFill>
                <a:latin typeface="Times New Roman" pitchFamily="18" charset="0"/>
                <a:cs typeface="Times New Roman" pitchFamily="18" charset="0"/>
              </a:rPr>
              <a:t>Ví</a:t>
            </a:r>
            <a:r>
              <a:rPr lang="en-US" sz="2400" u="sng" dirty="0" smtClean="0">
                <a:solidFill>
                  <a:schemeClr val="tx1"/>
                </a:solidFill>
                <a:latin typeface="Times New Roman" pitchFamily="18" charset="0"/>
                <a:cs typeface="Times New Roman" pitchFamily="18" charset="0"/>
              </a:rPr>
              <a:t> </a:t>
            </a:r>
            <a:r>
              <a:rPr lang="en-US" sz="2400" u="sng" dirty="0" err="1" smtClean="0">
                <a:solidFill>
                  <a:schemeClr val="tx1"/>
                </a:solidFill>
                <a:latin typeface="Times New Roman" pitchFamily="18" charset="0"/>
                <a:cs typeface="Times New Roman" pitchFamily="18" charset="0"/>
              </a:rPr>
              <a:t>dụ</a:t>
            </a:r>
            <a:r>
              <a:rPr lang="en-US" sz="2400" u="sng" dirty="0" smtClean="0">
                <a:solidFill>
                  <a:schemeClr val="tx1"/>
                </a:solidFill>
                <a:latin typeface="Times New Roman" pitchFamily="18" charset="0"/>
                <a:cs typeface="Times New Roman" pitchFamily="18" charset="0"/>
              </a:rPr>
              <a:t>:</a:t>
            </a:r>
          </a:p>
          <a:p>
            <a:r>
              <a:rPr lang="en-US" sz="2400" dirty="0" smtClean="0">
                <a:solidFill>
                  <a:schemeClr val="tx1"/>
                </a:solidFill>
                <a:latin typeface="Times New Roman" pitchFamily="18" charset="0"/>
                <a:cs typeface="Times New Roman" pitchFamily="18" charset="0"/>
              </a:rPr>
              <a:t>Cho </a:t>
            </a:r>
            <a:r>
              <a:rPr lang="en-US" sz="2400" dirty="0" err="1" smtClean="0">
                <a:solidFill>
                  <a:schemeClr val="tx1"/>
                </a:solidFill>
                <a:latin typeface="Times New Roman" pitchFamily="18" charset="0"/>
                <a:cs typeface="Times New Roman" pitchFamily="18" charset="0"/>
              </a:rPr>
              <a:t>lược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đồ</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quan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hệ</a:t>
            </a:r>
            <a:r>
              <a:rPr lang="en-US" sz="2400" dirty="0" smtClean="0">
                <a:solidFill>
                  <a:schemeClr val="tx1"/>
                </a:solidFill>
                <a:latin typeface="Times New Roman" pitchFamily="18" charset="0"/>
                <a:cs typeface="Times New Roman" pitchFamily="18" charset="0"/>
              </a:rPr>
              <a:t> Q(A, B, C, D) </a:t>
            </a:r>
            <a:r>
              <a:rPr lang="en-US" sz="2400" dirty="0" err="1" smtClean="0">
                <a:solidFill>
                  <a:schemeClr val="tx1"/>
                </a:solidFill>
                <a:latin typeface="Times New Roman" pitchFamily="18" charset="0"/>
                <a:cs typeface="Times New Roman" pitchFamily="18" charset="0"/>
              </a:rPr>
              <a:t>và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tập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phụ</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thuộc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hàm</a:t>
            </a:r>
            <a:r>
              <a:rPr lang="en-US" sz="2400" dirty="0" smtClean="0">
                <a:solidFill>
                  <a:schemeClr val="tx1"/>
                </a:solidFill>
                <a:latin typeface="Times New Roman" pitchFamily="18" charset="0"/>
                <a:cs typeface="Times New Roman" pitchFamily="18" charset="0"/>
              </a:rPr>
              <a:t>: F={AB→C, B→D, BC→A } . </a:t>
            </a:r>
            <a:r>
              <a:rPr lang="en-US" sz="2400" dirty="0" err="1" smtClean="0">
                <a:solidFill>
                  <a:schemeClr val="tx1"/>
                </a:solidFill>
                <a:latin typeface="Times New Roman" pitchFamily="18" charset="0"/>
                <a:cs typeface="Times New Roman" pitchFamily="18" charset="0"/>
              </a:rPr>
              <a:t>Hỏi</a:t>
            </a:r>
            <a:r>
              <a:rPr lang="en-US" sz="2400" dirty="0" smtClean="0">
                <a:solidFill>
                  <a:schemeClr val="tx1"/>
                </a:solidFill>
                <a:latin typeface="Times New Roman" pitchFamily="18" charset="0"/>
                <a:cs typeface="Times New Roman" pitchFamily="18" charset="0"/>
              </a:rPr>
              <a:t> Q </a:t>
            </a:r>
            <a:r>
              <a:rPr lang="en-US" sz="2400" dirty="0" err="1" smtClean="0">
                <a:solidFill>
                  <a:schemeClr val="tx1"/>
                </a:solidFill>
                <a:latin typeface="Times New Roman" pitchFamily="18" charset="0"/>
                <a:cs typeface="Times New Roman" pitchFamily="18" charset="0"/>
              </a:rPr>
              <a:t>có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đạt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chuẩn</a:t>
            </a:r>
            <a:r>
              <a:rPr lang="en-US" sz="2400" dirty="0" smtClean="0">
                <a:solidFill>
                  <a:schemeClr val="tx1"/>
                </a:solidFill>
                <a:latin typeface="Times New Roman" pitchFamily="18" charset="0"/>
                <a:cs typeface="Times New Roman" pitchFamily="18" charset="0"/>
              </a:rPr>
              <a:t> 2NF hay </a:t>
            </a:r>
            <a:r>
              <a:rPr lang="en-US" sz="2400" dirty="0" err="1" smtClean="0">
                <a:solidFill>
                  <a:schemeClr val="tx1"/>
                </a:solidFill>
                <a:latin typeface="Times New Roman" pitchFamily="18" charset="0"/>
                <a:cs typeface="Times New Roman" pitchFamily="18" charset="0"/>
              </a:rPr>
              <a:t>không</a:t>
            </a:r>
            <a:r>
              <a:rPr lang="en-US" sz="2400" dirty="0" smtClean="0">
                <a:solidFill>
                  <a:schemeClr val="tx1"/>
                </a:solidFill>
                <a:latin typeface="Times New Roman" pitchFamily="18" charset="0"/>
                <a:cs typeface="Times New Roman" pitchFamily="18" charset="0"/>
              </a:rPr>
              <a:t>?</a:t>
            </a:r>
          </a:p>
          <a:p>
            <a:r>
              <a:rPr lang="en-US" sz="2400" u="sng" dirty="0" err="1" smtClean="0">
                <a:solidFill>
                  <a:schemeClr val="tx1"/>
                </a:solidFill>
                <a:latin typeface="Times New Roman" pitchFamily="18" charset="0"/>
                <a:cs typeface="Times New Roman" pitchFamily="18" charset="0"/>
              </a:rPr>
              <a:t>Giải</a:t>
            </a:r>
            <a:r>
              <a:rPr lang="en-US" sz="2400" u="sng" dirty="0" smtClean="0">
                <a:solidFill>
                  <a:schemeClr val="tx1"/>
                </a:solidFill>
                <a:latin typeface="Times New Roman" pitchFamily="18" charset="0"/>
                <a:cs typeface="Times New Roman" pitchFamily="18" charset="0"/>
              </a:rPr>
              <a:t>:</a:t>
            </a:r>
          </a:p>
          <a:p>
            <a:r>
              <a:rPr lang="en-US" sz="2400" dirty="0" smtClean="0">
                <a:solidFill>
                  <a:schemeClr val="tx1"/>
                </a:solidFill>
                <a:latin typeface="Times New Roman" pitchFamily="18" charset="0"/>
                <a:cs typeface="Times New Roman" pitchFamily="18" charset="0"/>
              </a:rPr>
              <a:t>I</a:t>
            </a:r>
            <a:r>
              <a:rPr lang="en-US" sz="2400" baseline="-25000" dirty="0" smtClean="0">
                <a:solidFill>
                  <a:schemeClr val="tx1"/>
                </a:solidFill>
                <a:latin typeface="Times New Roman" pitchFamily="18" charset="0"/>
                <a:cs typeface="Times New Roman" pitchFamily="18" charset="0"/>
                <a:sym typeface="Symbol"/>
              </a:rPr>
              <a:t></a:t>
            </a:r>
            <a:r>
              <a:rPr lang="en-US" sz="2400" dirty="0" smtClean="0">
                <a:solidFill>
                  <a:schemeClr val="tx1"/>
                </a:solidFill>
                <a:latin typeface="Times New Roman" pitchFamily="18" charset="0"/>
                <a:cs typeface="Times New Roman" pitchFamily="18" charset="0"/>
              </a:rPr>
              <a:t> =Q \ </a:t>
            </a:r>
            <a:r>
              <a:rPr lang="en-US" sz="2400" dirty="0" smtClean="0">
                <a:solidFill>
                  <a:schemeClr val="tx1"/>
                </a:solidFill>
                <a:latin typeface="Times New Roman" pitchFamily="18" charset="0"/>
                <a:cs typeface="Times New Roman" pitchFamily="18" charset="0"/>
                <a:sym typeface="Symbol"/>
              </a:rPr>
              <a:t></a:t>
            </a:r>
            <a:r>
              <a:rPr lang="en-US" sz="2400" dirty="0" smtClean="0">
                <a:solidFill>
                  <a:schemeClr val="tx1"/>
                </a:solidFill>
                <a:latin typeface="Times New Roman" pitchFamily="18" charset="0"/>
                <a:cs typeface="Times New Roman" pitchFamily="18" charset="0"/>
              </a:rPr>
              <a:t> ( </a:t>
            </a:r>
            <a:r>
              <a:rPr lang="en-US" sz="2400" dirty="0" err="1" smtClean="0">
                <a:solidFill>
                  <a:schemeClr val="tx1"/>
                </a:solidFill>
                <a:latin typeface="Times New Roman" pitchFamily="18" charset="0"/>
                <a:cs typeface="Times New Roman" pitchFamily="18" charset="0"/>
              </a:rPr>
              <a:t>R</a:t>
            </a:r>
            <a:r>
              <a:rPr lang="en-US" sz="2400" baseline="-25000" dirty="0" err="1" smtClean="0">
                <a:solidFill>
                  <a:schemeClr val="tx1"/>
                </a:solidFill>
                <a:latin typeface="Times New Roman" pitchFamily="18" charset="0"/>
                <a:cs typeface="Times New Roman" pitchFamily="18" charset="0"/>
              </a:rPr>
              <a:t>i</a:t>
            </a:r>
            <a:r>
              <a:rPr lang="en-US" sz="2400" baseline="-25000" dirty="0" smtClean="0">
                <a:solidFill>
                  <a:schemeClr val="tx1"/>
                </a:solidFill>
                <a:latin typeface="Times New Roman" pitchFamily="18" charset="0"/>
                <a:cs typeface="Times New Roman" pitchFamily="18" charset="0"/>
              </a:rPr>
              <a:t>­</a:t>
            </a:r>
            <a:r>
              <a:rPr lang="en-US" sz="2400" dirty="0" smtClean="0">
                <a:solidFill>
                  <a:schemeClr val="tx1"/>
                </a:solidFill>
                <a:latin typeface="Times New Roman" pitchFamily="18" charset="0"/>
                <a:cs typeface="Times New Roman" pitchFamily="18" charset="0"/>
              </a:rPr>
              <a:t> -L</a:t>
            </a:r>
            <a:r>
              <a:rPr lang="en-US" sz="2400" baseline="-25000" dirty="0" smtClean="0">
                <a:solidFill>
                  <a:schemeClr val="tx1"/>
                </a:solidFill>
                <a:latin typeface="Times New Roman" pitchFamily="18" charset="0"/>
                <a:cs typeface="Times New Roman" pitchFamily="18" charset="0"/>
              </a:rPr>
              <a:t>i</a:t>
            </a:r>
            <a:r>
              <a:rPr lang="en-US" sz="2400" dirty="0" smtClean="0">
                <a:solidFill>
                  <a:schemeClr val="tx1"/>
                </a:solidFill>
                <a:latin typeface="Times New Roman" pitchFamily="18" charset="0"/>
                <a:cs typeface="Times New Roman" pitchFamily="18" charset="0"/>
              </a:rPr>
              <a:t> )=ABCD \ (C</a:t>
            </a:r>
            <a:r>
              <a:rPr lang="en-US" sz="2400" dirty="0" smtClean="0">
                <a:solidFill>
                  <a:schemeClr val="tx1"/>
                </a:solidFill>
                <a:latin typeface="Times New Roman" pitchFamily="18" charset="0"/>
                <a:cs typeface="Times New Roman" pitchFamily="18" charset="0"/>
                <a:sym typeface="Symbol"/>
              </a:rPr>
              <a:t></a:t>
            </a:r>
            <a:r>
              <a:rPr lang="en-US" sz="2400" dirty="0" smtClean="0">
                <a:solidFill>
                  <a:schemeClr val="tx1"/>
                </a:solidFill>
                <a:latin typeface="Times New Roman" pitchFamily="18" charset="0"/>
                <a:cs typeface="Times New Roman" pitchFamily="18" charset="0"/>
              </a:rPr>
              <a:t>D</a:t>
            </a:r>
            <a:r>
              <a:rPr lang="en-US" sz="2400" dirty="0" smtClean="0">
                <a:solidFill>
                  <a:schemeClr val="tx1"/>
                </a:solidFill>
                <a:latin typeface="Times New Roman" pitchFamily="18" charset="0"/>
                <a:cs typeface="Times New Roman" pitchFamily="18" charset="0"/>
                <a:sym typeface="Symbol"/>
              </a:rPr>
              <a:t></a:t>
            </a:r>
            <a:r>
              <a:rPr lang="en-US" sz="2400" dirty="0" smtClean="0">
                <a:solidFill>
                  <a:schemeClr val="tx1"/>
                </a:solidFill>
                <a:latin typeface="Times New Roman" pitchFamily="18" charset="0"/>
                <a:cs typeface="Times New Roman" pitchFamily="18" charset="0"/>
              </a:rPr>
              <a:t>A)=B. I</a:t>
            </a:r>
            <a:r>
              <a:rPr lang="en-US" sz="2400" baseline="-25000" dirty="0" smtClean="0">
                <a:solidFill>
                  <a:schemeClr val="tx1"/>
                </a:solidFill>
                <a:latin typeface="Times New Roman" pitchFamily="18" charset="0"/>
                <a:cs typeface="Times New Roman" pitchFamily="18" charset="0"/>
                <a:sym typeface="Symbol"/>
              </a:rPr>
              <a:t></a:t>
            </a:r>
            <a:r>
              <a:rPr lang="en-US" sz="2400" dirty="0" smtClean="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sym typeface="Symbol"/>
              </a:rPr>
              <a:t></a:t>
            </a:r>
            <a:r>
              <a:rPr lang="en-US" sz="2400" dirty="0" smtClean="0">
                <a:solidFill>
                  <a:schemeClr val="tx1"/>
                </a:solidFill>
                <a:latin typeface="Times New Roman" pitchFamily="18" charset="0"/>
                <a:cs typeface="Times New Roman" pitchFamily="18" charset="0"/>
              </a:rPr>
              <a:t>Q</a:t>
            </a:r>
          </a:p>
          <a:p>
            <a:r>
              <a:rPr lang="en-US" sz="2400" dirty="0" smtClean="0">
                <a:solidFill>
                  <a:schemeClr val="tx1"/>
                </a:solidFill>
                <a:latin typeface="Times New Roman" pitchFamily="18" charset="0"/>
                <a:cs typeface="Times New Roman" pitchFamily="18" charset="0"/>
              </a:rPr>
              <a:t>N={</a:t>
            </a:r>
            <a:r>
              <a:rPr lang="en-US" sz="2400" dirty="0" smtClean="0">
                <a:solidFill>
                  <a:schemeClr val="tx1"/>
                </a:solidFill>
                <a:latin typeface="Times New Roman" pitchFamily="18" charset="0"/>
                <a:cs typeface="Times New Roman" pitchFamily="18" charset="0"/>
                <a:sym typeface="Symbol"/>
              </a:rPr>
              <a:t></a:t>
            </a:r>
            <a:r>
              <a:rPr lang="en-US" sz="2400" dirty="0" smtClean="0">
                <a:solidFill>
                  <a:schemeClr val="tx1"/>
                </a:solidFill>
                <a:latin typeface="Times New Roman" pitchFamily="18" charset="0"/>
                <a:cs typeface="Times New Roman" pitchFamily="18" charset="0"/>
              </a:rPr>
              <a:t> ( </a:t>
            </a:r>
            <a:r>
              <a:rPr lang="en-US" sz="2400" dirty="0" err="1" smtClean="0">
                <a:solidFill>
                  <a:schemeClr val="tx1"/>
                </a:solidFill>
                <a:latin typeface="Times New Roman" pitchFamily="18" charset="0"/>
                <a:cs typeface="Times New Roman" pitchFamily="18" charset="0"/>
              </a:rPr>
              <a:t>R</a:t>
            </a:r>
            <a:r>
              <a:rPr lang="en-US" sz="2400" baseline="-25000" dirty="0" err="1" smtClean="0">
                <a:solidFill>
                  <a:schemeClr val="tx1"/>
                </a:solidFill>
                <a:latin typeface="Times New Roman" pitchFamily="18" charset="0"/>
                <a:cs typeface="Times New Roman" pitchFamily="18" charset="0"/>
              </a:rPr>
              <a:t>i</a:t>
            </a:r>
            <a:r>
              <a:rPr lang="en-US" sz="2400" baseline="-25000" dirty="0" smtClean="0">
                <a:solidFill>
                  <a:schemeClr val="tx1"/>
                </a:solidFill>
                <a:latin typeface="Times New Roman" pitchFamily="18" charset="0"/>
                <a:cs typeface="Times New Roman" pitchFamily="18" charset="0"/>
              </a:rPr>
              <a:t>­</a:t>
            </a:r>
            <a:r>
              <a:rPr lang="en-US" sz="2400" dirty="0" smtClean="0">
                <a:solidFill>
                  <a:schemeClr val="tx1"/>
                </a:solidFill>
                <a:latin typeface="Times New Roman" pitchFamily="18" charset="0"/>
                <a:cs typeface="Times New Roman" pitchFamily="18" charset="0"/>
              </a:rPr>
              <a:t> -L</a:t>
            </a:r>
            <a:r>
              <a:rPr lang="en-US" sz="2400" baseline="-25000" dirty="0" smtClean="0">
                <a:solidFill>
                  <a:schemeClr val="tx1"/>
                </a:solidFill>
                <a:latin typeface="Times New Roman" pitchFamily="18" charset="0"/>
                <a:cs typeface="Times New Roman" pitchFamily="18" charset="0"/>
              </a:rPr>
              <a:t>i</a:t>
            </a:r>
            <a:r>
              <a:rPr lang="en-US" sz="2400" dirty="0" smtClean="0">
                <a:solidFill>
                  <a:schemeClr val="tx1"/>
                </a:solidFill>
                <a:latin typeface="Times New Roman" pitchFamily="18" charset="0"/>
                <a:cs typeface="Times New Roman" pitchFamily="18" charset="0"/>
              </a:rPr>
              <a:t> ) </a:t>
            </a:r>
            <a:r>
              <a:rPr lang="en-US" sz="2400" dirty="0" err="1" smtClean="0">
                <a:solidFill>
                  <a:schemeClr val="tx1"/>
                </a:solidFill>
                <a:latin typeface="Times New Roman" pitchFamily="18" charset="0"/>
                <a:cs typeface="Times New Roman" pitchFamily="18" charset="0"/>
              </a:rPr>
              <a:t>sao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cho</a:t>
            </a:r>
            <a:r>
              <a:rPr lang="en-US" sz="2400" dirty="0" smtClean="0">
                <a:solidFill>
                  <a:schemeClr val="tx1"/>
                </a:solidFill>
                <a:latin typeface="Times New Roman" pitchFamily="18" charset="0"/>
                <a:cs typeface="Times New Roman" pitchFamily="18" charset="0"/>
              </a:rPr>
              <a:t> L</a:t>
            </a:r>
            <a:r>
              <a:rPr lang="en-US" sz="2400" baseline="-25000" dirty="0" smtClean="0">
                <a:solidFill>
                  <a:schemeClr val="tx1"/>
                </a:solidFill>
                <a:latin typeface="Times New Roman" pitchFamily="18" charset="0"/>
                <a:cs typeface="Times New Roman" pitchFamily="18" charset="0"/>
              </a:rPr>
              <a:t>i</a:t>
            </a:r>
            <a:r>
              <a:rPr lang="en-US" sz="2400" dirty="0" smtClean="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sym typeface="Symbol"/>
              </a:rPr>
              <a:t></a:t>
            </a:r>
            <a:r>
              <a:rPr lang="en-US" sz="2400" dirty="0" smtClean="0">
                <a:solidFill>
                  <a:schemeClr val="tx1"/>
                </a:solidFill>
                <a:latin typeface="Times New Roman" pitchFamily="18" charset="0"/>
                <a:cs typeface="Times New Roman" pitchFamily="18" charset="0"/>
              </a:rPr>
              <a:t>I</a:t>
            </a:r>
            <a:r>
              <a:rPr lang="en-US" sz="2400" baseline="-25000" dirty="0" smtClean="0">
                <a:solidFill>
                  <a:schemeClr val="tx1"/>
                </a:solidFill>
                <a:latin typeface="Times New Roman" pitchFamily="18" charset="0"/>
                <a:cs typeface="Times New Roman" pitchFamily="18" charset="0"/>
                <a:sym typeface="Symbol"/>
              </a:rPr>
              <a:t></a:t>
            </a:r>
            <a:r>
              <a:rPr lang="en-US" sz="2400" dirty="0" smtClean="0">
                <a:solidFill>
                  <a:schemeClr val="tx1"/>
                </a:solidFill>
                <a:latin typeface="Times New Roman" pitchFamily="18" charset="0"/>
                <a:cs typeface="Times New Roman" pitchFamily="18" charset="0"/>
              </a:rPr>
              <a:t>  }=D</a:t>
            </a:r>
          </a:p>
          <a:p>
            <a:r>
              <a:rPr lang="en-US" sz="2400" dirty="0" smtClean="0">
                <a:solidFill>
                  <a:schemeClr val="tx1"/>
                </a:solidFill>
                <a:latin typeface="Times New Roman" pitchFamily="18" charset="0"/>
                <a:cs typeface="Times New Roman" pitchFamily="18" charset="0"/>
              </a:rPr>
              <a:t>N’=(I</a:t>
            </a:r>
            <a:r>
              <a:rPr lang="en-US" sz="2400" baseline="-25000" dirty="0" smtClean="0">
                <a:solidFill>
                  <a:schemeClr val="tx1"/>
                </a:solidFill>
                <a:latin typeface="Times New Roman" pitchFamily="18" charset="0"/>
                <a:cs typeface="Times New Roman" pitchFamily="18" charset="0"/>
                <a:sym typeface="Symbol"/>
              </a:rPr>
              <a:t></a:t>
            </a:r>
            <a:r>
              <a:rPr lang="en-US" sz="2400" dirty="0" smtClean="0">
                <a:solidFill>
                  <a:schemeClr val="tx1"/>
                </a:solidFill>
                <a:latin typeface="Times New Roman" pitchFamily="18" charset="0"/>
                <a:cs typeface="Times New Roman" pitchFamily="18" charset="0"/>
              </a:rPr>
              <a:t> N)</a:t>
            </a:r>
            <a:r>
              <a:rPr lang="en-US" sz="2400" baseline="30000" dirty="0" smtClean="0">
                <a:solidFill>
                  <a:schemeClr val="tx1"/>
                </a:solidFill>
                <a:latin typeface="Times New Roman" pitchFamily="18" charset="0"/>
                <a:cs typeface="Times New Roman" pitchFamily="18" charset="0"/>
              </a:rPr>
              <a:t>+</a:t>
            </a:r>
            <a:r>
              <a:rPr lang="en-US" sz="2400" dirty="0" smtClean="0">
                <a:solidFill>
                  <a:schemeClr val="tx1"/>
                </a:solidFill>
                <a:latin typeface="Times New Roman" pitchFamily="18" charset="0"/>
                <a:cs typeface="Times New Roman" pitchFamily="18" charset="0"/>
              </a:rPr>
              <a:t> \ I</a:t>
            </a:r>
            <a:r>
              <a:rPr lang="en-US" sz="2400" baseline="-25000" dirty="0" smtClean="0">
                <a:solidFill>
                  <a:schemeClr val="tx1"/>
                </a:solidFill>
                <a:latin typeface="Times New Roman" pitchFamily="18" charset="0"/>
                <a:cs typeface="Times New Roman" pitchFamily="18" charset="0"/>
                <a:sym typeface="Symbol"/>
              </a:rPr>
              <a:t></a:t>
            </a:r>
            <a:r>
              <a:rPr lang="en-US" sz="2400" dirty="0" smtClean="0">
                <a:solidFill>
                  <a:schemeClr val="tx1"/>
                </a:solidFill>
                <a:latin typeface="Times New Roman" pitchFamily="18" charset="0"/>
                <a:cs typeface="Times New Roman" pitchFamily="18" charset="0"/>
              </a:rPr>
              <a:t>  =(BD)</a:t>
            </a:r>
            <a:r>
              <a:rPr lang="en-US" sz="2400" baseline="30000" dirty="0" smtClean="0">
                <a:solidFill>
                  <a:schemeClr val="tx1"/>
                </a:solidFill>
                <a:latin typeface="Times New Roman" pitchFamily="18" charset="0"/>
                <a:cs typeface="Times New Roman" pitchFamily="18" charset="0"/>
              </a:rPr>
              <a:t>+</a:t>
            </a:r>
            <a:r>
              <a:rPr lang="en-US" sz="2400" dirty="0" smtClean="0">
                <a:solidFill>
                  <a:schemeClr val="tx1"/>
                </a:solidFill>
                <a:latin typeface="Times New Roman" pitchFamily="18" charset="0"/>
                <a:cs typeface="Times New Roman" pitchFamily="18" charset="0"/>
              </a:rPr>
              <a:t> \ B = D (N’</a:t>
            </a:r>
            <a:r>
              <a:rPr lang="en-US" sz="2400" dirty="0" smtClean="0">
                <a:solidFill>
                  <a:schemeClr val="tx1"/>
                </a:solidFill>
                <a:latin typeface="Times New Roman" pitchFamily="18" charset="0"/>
                <a:cs typeface="Times New Roman" pitchFamily="18" charset="0"/>
                <a:sym typeface="Symbol"/>
              </a:rPr>
              <a:t></a:t>
            </a:r>
            <a:r>
              <a:rPr lang="en-US" sz="2400" dirty="0" smtClean="0">
                <a:solidFill>
                  <a:schemeClr val="tx1"/>
                </a:solidFill>
                <a:latin typeface="Times New Roman" pitchFamily="18" charset="0"/>
                <a:cs typeface="Times New Roman" pitchFamily="18" charset="0"/>
              </a:rPr>
              <a:t> N</a:t>
            </a:r>
            <a:r>
              <a:rPr lang="en-US" sz="2400" baseline="-25000" dirty="0" smtClean="0">
                <a:solidFill>
                  <a:schemeClr val="tx1"/>
                </a:solidFill>
                <a:latin typeface="Times New Roman" pitchFamily="18" charset="0"/>
                <a:cs typeface="Times New Roman" pitchFamily="18" charset="0"/>
                <a:sym typeface="Symbol"/>
              </a:rPr>
              <a:t></a:t>
            </a:r>
            <a:r>
              <a:rPr lang="en-US" sz="2400" dirty="0" smtClean="0">
                <a:solidFill>
                  <a:schemeClr val="tx1"/>
                </a:solidFill>
                <a:latin typeface="Times New Roman" pitchFamily="18" charset="0"/>
                <a:cs typeface="Times New Roman" pitchFamily="18" charset="0"/>
              </a:rPr>
              <a:t> )</a:t>
            </a:r>
          </a:p>
          <a:p>
            <a:r>
              <a:rPr lang="en-US" sz="2400" dirty="0" smtClean="0">
                <a:solidFill>
                  <a:schemeClr val="tx1"/>
                </a:solidFill>
                <a:latin typeface="Times New Roman" pitchFamily="18" charset="0"/>
                <a:cs typeface="Times New Roman" pitchFamily="18" charset="0"/>
              </a:rPr>
              <a:t>N’’=</a:t>
            </a:r>
            <a:r>
              <a:rPr lang="en-US" sz="2400" dirty="0" smtClean="0">
                <a:solidFill>
                  <a:schemeClr val="tx1"/>
                </a:solidFill>
                <a:latin typeface="Times New Roman" pitchFamily="18" charset="0"/>
                <a:cs typeface="Times New Roman" pitchFamily="18" charset="0"/>
                <a:sym typeface="Symbol"/>
              </a:rPr>
              <a: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R</a:t>
            </a:r>
            <a:r>
              <a:rPr lang="en-US" sz="2400" baseline="-25000" dirty="0" err="1" smtClean="0">
                <a:solidFill>
                  <a:schemeClr val="tx1"/>
                </a:solidFill>
                <a:latin typeface="Times New Roman" pitchFamily="18" charset="0"/>
                <a:cs typeface="Times New Roman" pitchFamily="18" charset="0"/>
              </a:rPr>
              <a:t>i</a:t>
            </a:r>
            <a:r>
              <a:rPr lang="en-US" sz="2400" baseline="-25000" dirty="0" smtClean="0">
                <a:solidFill>
                  <a:schemeClr val="tx1"/>
                </a:solidFill>
                <a:latin typeface="Times New Roman" pitchFamily="18" charset="0"/>
                <a:cs typeface="Times New Roman" pitchFamily="18" charset="0"/>
              </a:rPr>
              <a:t>­</a:t>
            </a:r>
            <a:r>
              <a:rPr lang="en-US" sz="2400" dirty="0" smtClean="0">
                <a:solidFill>
                  <a:schemeClr val="tx1"/>
                </a:solidFill>
                <a:latin typeface="Times New Roman" pitchFamily="18" charset="0"/>
                <a:cs typeface="Times New Roman" pitchFamily="18" charset="0"/>
              </a:rPr>
              <a:t> - </a:t>
            </a:r>
            <a:r>
              <a:rPr lang="en-US" sz="2400" dirty="0" smtClean="0">
                <a:solidFill>
                  <a:schemeClr val="tx1"/>
                </a:solidFill>
                <a:latin typeface="Times New Roman" pitchFamily="18" charset="0"/>
                <a:cs typeface="Times New Roman" pitchFamily="18" charset="0"/>
                <a:sym typeface="Symbol"/>
              </a:rPr>
              <a:t></a:t>
            </a:r>
            <a:r>
              <a:rPr lang="en-US" sz="2400" dirty="0" smtClean="0">
                <a:solidFill>
                  <a:schemeClr val="tx1"/>
                </a:solidFill>
                <a:latin typeface="Times New Roman" pitchFamily="18" charset="0"/>
                <a:cs typeface="Times New Roman" pitchFamily="18" charset="0"/>
              </a:rPr>
              <a:t> L</a:t>
            </a:r>
            <a:r>
              <a:rPr lang="en-US" sz="2400" baseline="-25000" dirty="0" smtClean="0">
                <a:solidFill>
                  <a:schemeClr val="tx1"/>
                </a:solidFill>
                <a:latin typeface="Times New Roman" pitchFamily="18" charset="0"/>
                <a:cs typeface="Times New Roman" pitchFamily="18" charset="0"/>
              </a:rPr>
              <a:t>i</a:t>
            </a:r>
            <a:r>
              <a:rPr lang="en-US" sz="2400" dirty="0" smtClean="0">
                <a:solidFill>
                  <a:schemeClr val="tx1"/>
                </a:solidFill>
                <a:latin typeface="Times New Roman" pitchFamily="18" charset="0"/>
                <a:cs typeface="Times New Roman" pitchFamily="18" charset="0"/>
              </a:rPr>
              <a:t> =ACD \ ABC=D</a:t>
            </a:r>
          </a:p>
          <a:p>
            <a:r>
              <a:rPr lang="en-US" sz="2400" dirty="0" smtClean="0">
                <a:solidFill>
                  <a:schemeClr val="tx1"/>
                </a:solidFill>
                <a:latin typeface="Times New Roman" pitchFamily="18" charset="0"/>
                <a:cs typeface="Times New Roman" pitchFamily="18" charset="0"/>
              </a:rPr>
              <a:t>N</a:t>
            </a:r>
            <a:r>
              <a:rPr lang="en-US" sz="2400" baseline="-25000" dirty="0" smtClean="0">
                <a:solidFill>
                  <a:schemeClr val="tx1"/>
                </a:solidFill>
                <a:latin typeface="Times New Roman" pitchFamily="18" charset="0"/>
                <a:cs typeface="Times New Roman" pitchFamily="18" charset="0"/>
                <a:sym typeface="Symbol"/>
              </a:rPr>
              <a:t></a:t>
            </a:r>
            <a:r>
              <a:rPr lang="en-US" sz="2400" dirty="0" smtClean="0">
                <a:solidFill>
                  <a:schemeClr val="tx1"/>
                </a:solidFill>
                <a:latin typeface="Times New Roman" pitchFamily="18" charset="0"/>
                <a:cs typeface="Times New Roman" pitchFamily="18" charset="0"/>
              </a:rPr>
              <a:t>=N</a:t>
            </a:r>
            <a:r>
              <a:rPr lang="en-US" sz="2400" dirty="0" smtClean="0">
                <a:solidFill>
                  <a:schemeClr val="tx1"/>
                </a:solidFill>
                <a:latin typeface="Times New Roman" pitchFamily="18" charset="0"/>
                <a:cs typeface="Times New Roman" pitchFamily="18" charset="0"/>
                <a:sym typeface="Symbol"/>
              </a:rPr>
              <a:t></a:t>
            </a:r>
            <a:r>
              <a:rPr lang="en-US" sz="2400" dirty="0" smtClean="0">
                <a:solidFill>
                  <a:schemeClr val="tx1"/>
                </a:solidFill>
                <a:latin typeface="Times New Roman" pitchFamily="18" charset="0"/>
                <a:cs typeface="Times New Roman" pitchFamily="18" charset="0"/>
              </a:rPr>
              <a:t>N’</a:t>
            </a:r>
            <a:r>
              <a:rPr lang="en-US" sz="2400" dirty="0" smtClean="0">
                <a:solidFill>
                  <a:schemeClr val="tx1"/>
                </a:solidFill>
                <a:latin typeface="Times New Roman" pitchFamily="18" charset="0"/>
                <a:cs typeface="Times New Roman" pitchFamily="18" charset="0"/>
                <a:sym typeface="Symbol"/>
              </a:rPr>
              <a:t></a:t>
            </a:r>
            <a:r>
              <a:rPr lang="en-US" sz="2400" dirty="0" smtClean="0">
                <a:solidFill>
                  <a:schemeClr val="tx1"/>
                </a:solidFill>
                <a:latin typeface="Times New Roman" pitchFamily="18" charset="0"/>
                <a:cs typeface="Times New Roman" pitchFamily="18" charset="0"/>
              </a:rPr>
              <a:t>N’’=D</a:t>
            </a:r>
          </a:p>
          <a:p>
            <a:r>
              <a:rPr lang="en-US" sz="2400" dirty="0" smtClean="0">
                <a:solidFill>
                  <a:schemeClr val="tx1"/>
                </a:solidFill>
                <a:latin typeface="Times New Roman" pitchFamily="18" charset="0"/>
                <a:cs typeface="Times New Roman" pitchFamily="18" charset="0"/>
              </a:rPr>
              <a:t>B=Q \ N</a:t>
            </a:r>
            <a:r>
              <a:rPr lang="en-US" sz="2400" baseline="-25000" dirty="0" smtClean="0">
                <a:solidFill>
                  <a:schemeClr val="tx1"/>
                </a:solidFill>
                <a:latin typeface="Times New Roman" pitchFamily="18" charset="0"/>
                <a:cs typeface="Times New Roman" pitchFamily="18" charset="0"/>
                <a:sym typeface="Symbol"/>
              </a:rPr>
              <a:t></a:t>
            </a:r>
            <a:r>
              <a:rPr lang="en-US" sz="2400" dirty="0" smtClean="0">
                <a:solidFill>
                  <a:schemeClr val="tx1"/>
                </a:solidFill>
                <a:latin typeface="Times New Roman" pitchFamily="18" charset="0"/>
                <a:cs typeface="Times New Roman" pitchFamily="18" charset="0"/>
              </a:rPr>
              <a:t> \ I</a:t>
            </a:r>
            <a:r>
              <a:rPr lang="en-US" sz="2400" baseline="-25000" dirty="0" smtClean="0">
                <a:solidFill>
                  <a:schemeClr val="tx1"/>
                </a:solidFill>
                <a:latin typeface="Times New Roman" pitchFamily="18" charset="0"/>
                <a:cs typeface="Times New Roman" pitchFamily="18" charset="0"/>
                <a:sym typeface="Symbol"/>
              </a:rPr>
              <a:t></a:t>
            </a:r>
            <a:r>
              <a:rPr lang="en-US" sz="2400" dirty="0" smtClean="0">
                <a:solidFill>
                  <a:schemeClr val="tx1"/>
                </a:solidFill>
                <a:latin typeface="Times New Roman" pitchFamily="18" charset="0"/>
                <a:cs typeface="Times New Roman" pitchFamily="18" charset="0"/>
              </a:rPr>
              <a:t>=ABCD \ D \ B=AC</a:t>
            </a:r>
          </a:p>
          <a:p>
            <a:r>
              <a:rPr lang="en-US" sz="2400" dirty="0" err="1" smtClean="0">
                <a:solidFill>
                  <a:schemeClr val="tx1"/>
                </a:solidFill>
                <a:latin typeface="Times New Roman" pitchFamily="18" charset="0"/>
                <a:cs typeface="Times New Roman" pitchFamily="18" charset="0"/>
              </a:rPr>
              <a:t>Vì</a:t>
            </a:r>
            <a:r>
              <a:rPr lang="en-US" sz="2400" dirty="0" smtClean="0">
                <a:solidFill>
                  <a:schemeClr val="tx1"/>
                </a:solidFill>
                <a:latin typeface="Times New Roman" pitchFamily="18" charset="0"/>
                <a:cs typeface="Times New Roman" pitchFamily="18" charset="0"/>
              </a:rPr>
              <a:t> B=2 =&gt; </a:t>
            </a:r>
            <a:r>
              <a:rPr lang="en-US" sz="2400" dirty="0" err="1" smtClean="0">
                <a:solidFill>
                  <a:schemeClr val="tx1"/>
                </a:solidFill>
                <a:latin typeface="Times New Roman" pitchFamily="18" charset="0"/>
                <a:cs typeface="Times New Roman" pitchFamily="18" charset="0"/>
              </a:rPr>
              <a:t>có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hai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khóa</a:t>
            </a:r>
            <a:r>
              <a:rPr lang="en-US" sz="2400" dirty="0" smtClean="0">
                <a:solidFill>
                  <a:schemeClr val="tx1"/>
                </a:solidFill>
                <a:latin typeface="Times New Roman" pitchFamily="18" charset="0"/>
                <a:cs typeface="Times New Roman" pitchFamily="18" charset="0"/>
              </a:rPr>
              <a:t> BA </a:t>
            </a:r>
            <a:r>
              <a:rPr lang="en-US" sz="2400" dirty="0" err="1" smtClean="0">
                <a:solidFill>
                  <a:schemeClr val="tx1"/>
                </a:solidFill>
                <a:latin typeface="Times New Roman" pitchFamily="18" charset="0"/>
                <a:cs typeface="Times New Roman" pitchFamily="18" charset="0"/>
              </a:rPr>
              <a:t>và</a:t>
            </a:r>
            <a:r>
              <a:rPr lang="en-US" sz="2400" dirty="0" smtClean="0">
                <a:solidFill>
                  <a:schemeClr val="tx1"/>
                </a:solidFill>
                <a:latin typeface="Times New Roman" pitchFamily="18" charset="0"/>
                <a:cs typeface="Times New Roman" pitchFamily="18" charset="0"/>
              </a:rPr>
              <a:t> BC</a:t>
            </a:r>
          </a:p>
          <a:p>
            <a:endParaRPr lang="en-US" sz="2400"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305800" y="6340476"/>
            <a:ext cx="838200" cy="517524"/>
          </a:xfrm>
        </p:spPr>
        <p:txBody>
          <a:bodyPr/>
          <a:lstStyle/>
          <a:p>
            <a:fld id="{029F9849-64D4-4DF6-87DA-D4F4F2E73101}" type="slidenum">
              <a:rPr lang="en-US" sz="1800" smtClean="0">
                <a:solidFill>
                  <a:schemeClr val="tx1"/>
                </a:solidFill>
                <a:latin typeface="Times New Roman" pitchFamily="18" charset="0"/>
                <a:cs typeface="Times New Roman" pitchFamily="18" charset="0"/>
              </a:rPr>
              <a:pPr/>
              <a:t>23</a:t>
            </a:fld>
            <a:r>
              <a:rPr lang="en-US" sz="1800" dirty="0" smtClean="0">
                <a:solidFill>
                  <a:schemeClr val="tx1"/>
                </a:solidFill>
                <a:latin typeface="Times New Roman" pitchFamily="18" charset="0"/>
                <a:cs typeface="Times New Roman" pitchFamily="18" charset="0"/>
              </a:rPr>
              <a:t>/45</a:t>
            </a:r>
            <a:endParaRPr lang="en-US" sz="1800" dirty="0">
              <a:solidFill>
                <a:schemeClr val="tx1"/>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2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20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20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20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20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20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20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066800"/>
          </a:xfrm>
        </p:spPr>
        <p:txBody>
          <a:bodyPr>
            <a:noAutofit/>
            <a:scene3d>
              <a:camera prst="orthographicFront">
                <a:rot lat="0" lon="0" rev="0"/>
              </a:camera>
              <a:lightRig rig="contrasting" dir="t">
                <a:rot lat="0" lon="0" rev="4500000"/>
              </a:lightRig>
            </a:scene3d>
            <a:sp3d extrusionH="57150" contourW="6350" prstMaterial="metal">
              <a:bevelT w="127000" h="31750" prst="divot"/>
              <a:contourClr>
                <a:schemeClr val="accent1">
                  <a:shade val="75000"/>
                </a:schemeClr>
              </a:contourClr>
            </a:sp3d>
          </a:bodyPr>
          <a:lstStyle/>
          <a:p>
            <a:pPr algn="ct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16.2.2.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dạng</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chUẩn</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2</a:t>
            </a:r>
            <a:b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b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(2NF-Second normal form) </a:t>
            </a:r>
            <a:endParaRPr lang="en-US" sz="3200" b="1" cap="all" dirty="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endParaRPr>
          </a:p>
        </p:txBody>
      </p:sp>
      <p:sp>
        <p:nvSpPr>
          <p:cNvPr id="3" name="Subtitle 2"/>
          <p:cNvSpPr>
            <a:spLocks noGrp="1"/>
          </p:cNvSpPr>
          <p:nvPr>
            <p:ph type="subTitle" idx="1"/>
          </p:nvPr>
        </p:nvSpPr>
        <p:spPr>
          <a:xfrm>
            <a:off x="457200" y="1600200"/>
            <a:ext cx="8153400" cy="4876800"/>
          </a:xfrm>
        </p:spPr>
        <p:txBody>
          <a:bodyPr>
            <a:normAutofit/>
          </a:bodyPr>
          <a:lstStyle/>
          <a:p>
            <a:r>
              <a:rPr lang="en-US" sz="2400" dirty="0" smtClean="0">
                <a:solidFill>
                  <a:schemeClr val="tx1"/>
                </a:solidFill>
                <a:latin typeface="Times New Roman" pitchFamily="18" charset="0"/>
                <a:cs typeface="Times New Roman" pitchFamily="18" charset="0"/>
              </a:rPr>
              <a:t>I</a:t>
            </a:r>
            <a:r>
              <a:rPr lang="en-US" sz="2400" baseline="-25000" dirty="0" smtClean="0">
                <a:solidFill>
                  <a:schemeClr val="tx1"/>
                </a:solidFill>
                <a:latin typeface="Times New Roman" pitchFamily="18" charset="0"/>
                <a:cs typeface="Times New Roman" pitchFamily="18" charset="0"/>
                <a:sym typeface="Symbol"/>
              </a:rPr>
              <a:t></a:t>
            </a:r>
            <a:r>
              <a:rPr lang="en-US" sz="2400" dirty="0" smtClean="0">
                <a:solidFill>
                  <a:schemeClr val="tx1"/>
                </a:solidFill>
                <a:latin typeface="Times New Roman" pitchFamily="18" charset="0"/>
                <a:cs typeface="Times New Roman" pitchFamily="18" charset="0"/>
              </a:rPr>
              <a:t> ={ B}, B={AC}</a:t>
            </a:r>
          </a:p>
          <a:p>
            <a:endParaRPr lang="en-US" sz="2400" dirty="0" smtClean="0">
              <a:solidFill>
                <a:schemeClr val="tx1"/>
              </a:solidFill>
              <a:latin typeface="Times New Roman" pitchFamily="18" charset="0"/>
              <a:cs typeface="Times New Roman" pitchFamily="18" charset="0"/>
            </a:endParaRPr>
          </a:p>
          <a:p>
            <a:endParaRPr lang="en-US" sz="2400" dirty="0" smtClean="0">
              <a:solidFill>
                <a:schemeClr val="tx1"/>
              </a:solidFill>
              <a:latin typeface="Times New Roman" pitchFamily="18" charset="0"/>
              <a:cs typeface="Times New Roman" pitchFamily="18" charset="0"/>
            </a:endParaRPr>
          </a:p>
          <a:p>
            <a:endParaRPr lang="en-US" sz="2400" dirty="0" smtClean="0">
              <a:solidFill>
                <a:schemeClr val="tx1"/>
              </a:solidFill>
              <a:latin typeface="Times New Roman" pitchFamily="18" charset="0"/>
              <a:cs typeface="Times New Roman" pitchFamily="18" charset="0"/>
            </a:endParaRPr>
          </a:p>
          <a:p>
            <a:endParaRPr lang="en-US" sz="2400" dirty="0" smtClean="0">
              <a:solidFill>
                <a:schemeClr val="tx1"/>
              </a:solidFill>
              <a:latin typeface="Times New Roman" pitchFamily="18" charset="0"/>
              <a:cs typeface="Times New Roman" pitchFamily="18" charset="0"/>
            </a:endParaRPr>
          </a:p>
          <a:p>
            <a:endParaRPr lang="en-US" sz="2400" dirty="0" smtClean="0">
              <a:solidFill>
                <a:schemeClr val="tx1"/>
              </a:solidFill>
              <a:latin typeface="Times New Roman" pitchFamily="18" charset="0"/>
              <a:cs typeface="Times New Roman" pitchFamily="18" charset="0"/>
            </a:endParaRPr>
          </a:p>
          <a:p>
            <a:endParaRPr lang="en-US" sz="2400" dirty="0" smtClean="0">
              <a:solidFill>
                <a:schemeClr val="tx1"/>
              </a:solidFill>
              <a:latin typeface="Times New Roman" pitchFamily="18" charset="0"/>
              <a:cs typeface="Times New Roman" pitchFamily="18" charset="0"/>
            </a:endParaRPr>
          </a:p>
          <a:p>
            <a:r>
              <a:rPr lang="en-US" sz="2400" dirty="0" err="1" smtClean="0">
                <a:solidFill>
                  <a:schemeClr val="tx1"/>
                </a:solidFill>
                <a:latin typeface="Times New Roman" pitchFamily="18" charset="0"/>
                <a:cs typeface="Times New Roman" pitchFamily="18" charset="0"/>
              </a:rPr>
              <a:t>Khóa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là</a:t>
            </a:r>
            <a:r>
              <a:rPr lang="en-US" sz="2400" dirty="0" smtClean="0">
                <a:solidFill>
                  <a:schemeClr val="tx1"/>
                </a:solidFill>
                <a:latin typeface="Times New Roman" pitchFamily="18" charset="0"/>
                <a:cs typeface="Times New Roman" pitchFamily="18" charset="0"/>
              </a:rPr>
              <a:t> K=AB </a:t>
            </a:r>
            <a:r>
              <a:rPr lang="en-US" sz="2400" dirty="0" err="1" smtClean="0">
                <a:solidFill>
                  <a:schemeClr val="tx1"/>
                </a:solidFill>
                <a:latin typeface="Times New Roman" pitchFamily="18" charset="0"/>
                <a:cs typeface="Times New Roman" pitchFamily="18" charset="0"/>
              </a:rPr>
              <a:t>và</a:t>
            </a:r>
            <a:r>
              <a:rPr lang="en-US" sz="2400" dirty="0" smtClean="0">
                <a:solidFill>
                  <a:schemeClr val="tx1"/>
                </a:solidFill>
                <a:latin typeface="Times New Roman" pitchFamily="18" charset="0"/>
                <a:cs typeface="Times New Roman" pitchFamily="18" charset="0"/>
              </a:rPr>
              <a:t> K=BC. Ta </a:t>
            </a:r>
            <a:r>
              <a:rPr lang="en-US" sz="2400" dirty="0" err="1" smtClean="0">
                <a:solidFill>
                  <a:schemeClr val="tx1"/>
                </a:solidFill>
                <a:latin typeface="Times New Roman" pitchFamily="18" charset="0"/>
                <a:cs typeface="Times New Roman" pitchFamily="18" charset="0"/>
              </a:rPr>
              <a:t>thấy</a:t>
            </a:r>
            <a:r>
              <a:rPr lang="en-US" sz="2400" dirty="0" smtClean="0">
                <a:solidFill>
                  <a:schemeClr val="tx1"/>
                </a:solidFill>
                <a:latin typeface="Times New Roman" pitchFamily="18" charset="0"/>
                <a:cs typeface="Times New Roman" pitchFamily="18" charset="0"/>
              </a:rPr>
              <a:t> B</a:t>
            </a:r>
            <a:r>
              <a:rPr lang="en-US" sz="2400" dirty="0" smtClean="0">
                <a:solidFill>
                  <a:schemeClr val="tx1"/>
                </a:solidFill>
                <a:latin typeface="Times New Roman" pitchFamily="18" charset="0"/>
                <a:cs typeface="Times New Roman" pitchFamily="18" charset="0"/>
                <a:sym typeface="Symbol"/>
              </a:rPr>
              <a:t></a:t>
            </a:r>
            <a:r>
              <a:rPr lang="en-US" sz="2400" dirty="0" smtClean="0">
                <a:solidFill>
                  <a:schemeClr val="tx1"/>
                </a:solidFill>
                <a:latin typeface="Times New Roman" pitchFamily="18" charset="0"/>
                <a:cs typeface="Times New Roman" pitchFamily="18" charset="0"/>
              </a:rPr>
              <a:t> K, B→D, D </a:t>
            </a:r>
            <a:r>
              <a:rPr lang="en-US" sz="2400" dirty="0" err="1" smtClean="0">
                <a:solidFill>
                  <a:schemeClr val="tx1"/>
                </a:solidFill>
                <a:latin typeface="Times New Roman" pitchFamily="18" charset="0"/>
                <a:cs typeface="Times New Roman" pitchFamily="18" charset="0"/>
              </a:rPr>
              <a:t>là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thuộc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tính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không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khóa</a:t>
            </a:r>
            <a:r>
              <a:rPr lang="en-US" sz="2400" dirty="0" smtClean="0">
                <a:solidFill>
                  <a:schemeClr val="tx1"/>
                </a:solidFill>
                <a:latin typeface="Times New Roman" pitchFamily="18" charset="0"/>
                <a:cs typeface="Times New Roman" pitchFamily="18" charset="0"/>
              </a:rPr>
              <a:t> =&gt; </a:t>
            </a:r>
            <a:r>
              <a:rPr lang="en-US" sz="2400" dirty="0" err="1" smtClean="0">
                <a:solidFill>
                  <a:schemeClr val="tx1"/>
                </a:solidFill>
                <a:latin typeface="Times New Roman" pitchFamily="18" charset="0"/>
                <a:cs typeface="Times New Roman" pitchFamily="18" charset="0"/>
              </a:rPr>
              <a:t>thuộc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tính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không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khóa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không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phụ</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thuộc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đầy</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đủ</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vào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khóa</a:t>
            </a:r>
            <a:r>
              <a:rPr lang="en-US" sz="2400" dirty="0" smtClean="0">
                <a:solidFill>
                  <a:schemeClr val="tx1"/>
                </a:solidFill>
                <a:latin typeface="Times New Roman" pitchFamily="18" charset="0"/>
                <a:cs typeface="Times New Roman" pitchFamily="18" charset="0"/>
              </a:rPr>
              <a:t> .</a:t>
            </a:r>
          </a:p>
          <a:p>
            <a:r>
              <a:rPr lang="en-US" sz="2400" dirty="0" smtClean="0">
                <a:solidFill>
                  <a:schemeClr val="tx1"/>
                </a:solidFill>
                <a:latin typeface="Times New Roman" pitchFamily="18" charset="0"/>
                <a:cs typeface="Times New Roman" pitchFamily="18" charset="0"/>
              </a:rPr>
              <a:t>=&gt; Q </a:t>
            </a:r>
            <a:r>
              <a:rPr lang="en-US" sz="2400" dirty="0" err="1" smtClean="0">
                <a:solidFill>
                  <a:schemeClr val="tx1"/>
                </a:solidFill>
                <a:latin typeface="Times New Roman" pitchFamily="18" charset="0"/>
                <a:cs typeface="Times New Roman" pitchFamily="18" charset="0"/>
              </a:rPr>
              <a:t>không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đạt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chuẩn</a:t>
            </a:r>
            <a:r>
              <a:rPr lang="en-US" sz="2400" dirty="0" smtClean="0">
                <a:solidFill>
                  <a:schemeClr val="tx1"/>
                </a:solidFill>
                <a:latin typeface="Times New Roman" pitchFamily="18" charset="0"/>
                <a:cs typeface="Times New Roman" pitchFamily="18" charset="0"/>
              </a:rPr>
              <a:t> 2NF.</a:t>
            </a:r>
          </a:p>
          <a:p>
            <a:endParaRPr lang="en-US" sz="2400" dirty="0" smtClean="0">
              <a:solidFill>
                <a:schemeClr val="tx1"/>
              </a:solidFill>
              <a:latin typeface="Times New Roman" pitchFamily="18" charset="0"/>
              <a:cs typeface="Times New Roman" pitchFamily="18" charset="0"/>
            </a:endParaRPr>
          </a:p>
          <a:p>
            <a:endParaRPr lang="en-US" sz="2400" b="1" dirty="0">
              <a:solidFill>
                <a:schemeClr val="tx1"/>
              </a:solidFill>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533400" y="2286000"/>
          <a:ext cx="7772400" cy="2057400"/>
        </p:xfrm>
        <a:graphic>
          <a:graphicData uri="http://schemas.openxmlformats.org/drawingml/2006/table">
            <a:tbl>
              <a:tblPr firstRow="1" bandRow="1">
                <a:tableStyleId>{284E427A-3D55-4303-BF80-6455036E1DE7}</a:tableStyleId>
              </a:tblPr>
              <a:tblGrid>
                <a:gridCol w="1554480"/>
                <a:gridCol w="1554480"/>
                <a:gridCol w="1554480"/>
                <a:gridCol w="1554480"/>
                <a:gridCol w="1554480"/>
              </a:tblGrid>
              <a:tr h="411480">
                <a:tc>
                  <a:txBody>
                    <a:bodyPr/>
                    <a:lstStyle/>
                    <a:p>
                      <a:pPr marL="0" marR="0">
                        <a:lnSpc>
                          <a:spcPct val="115000"/>
                        </a:lnSpc>
                        <a:spcBef>
                          <a:spcPts val="0"/>
                        </a:spcBef>
                        <a:spcAft>
                          <a:spcPts val="0"/>
                        </a:spcAft>
                      </a:pPr>
                      <a:r>
                        <a:rPr lang="en-US" sz="2200" b="1" dirty="0">
                          <a:latin typeface="Times New Roman" pitchFamily="18" charset="0"/>
                          <a:cs typeface="Times New Roman" pitchFamily="18" charset="0"/>
                        </a:rPr>
                        <a:t>X</a:t>
                      </a:r>
                      <a:endParaRPr lang="en-US" sz="2200" b="1" dirty="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2200" b="1">
                          <a:latin typeface="Times New Roman" pitchFamily="18" charset="0"/>
                          <a:cs typeface="Times New Roman" pitchFamily="18" charset="0"/>
                        </a:rPr>
                        <a:t>(I</a:t>
                      </a:r>
                      <a:r>
                        <a:rPr lang="en-US" sz="2200" b="1" baseline="-25000">
                          <a:latin typeface="Times New Roman" pitchFamily="18" charset="0"/>
                          <a:cs typeface="Times New Roman" pitchFamily="18" charset="0"/>
                          <a:sym typeface="Symbol"/>
                        </a:rPr>
                        <a:t></a:t>
                      </a:r>
                      <a:r>
                        <a:rPr lang="en-US" sz="2200" b="1">
                          <a:latin typeface="Times New Roman" pitchFamily="18" charset="0"/>
                          <a:cs typeface="Times New Roman" pitchFamily="18" charset="0"/>
                        </a:rPr>
                        <a:t> </a:t>
                      </a:r>
                      <a:r>
                        <a:rPr lang="en-US" sz="2200" b="1">
                          <a:latin typeface="Times New Roman" pitchFamily="18" charset="0"/>
                          <a:cs typeface="Times New Roman" pitchFamily="18" charset="0"/>
                          <a:sym typeface="Symbol"/>
                        </a:rPr>
                        <a:t></a:t>
                      </a:r>
                      <a:r>
                        <a:rPr lang="en-US" sz="2200" b="1">
                          <a:latin typeface="Times New Roman" pitchFamily="18" charset="0"/>
                          <a:cs typeface="Times New Roman" pitchFamily="18" charset="0"/>
                        </a:rPr>
                        <a:t> X)</a:t>
                      </a:r>
                      <a:endParaRPr lang="en-US" sz="2200" b="1">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2200" b="1">
                          <a:latin typeface="Times New Roman" pitchFamily="18" charset="0"/>
                          <a:cs typeface="Times New Roman" pitchFamily="18" charset="0"/>
                        </a:rPr>
                        <a:t>(I</a:t>
                      </a:r>
                      <a:r>
                        <a:rPr lang="en-US" sz="2200" b="1" baseline="-25000">
                          <a:latin typeface="Times New Roman" pitchFamily="18" charset="0"/>
                          <a:cs typeface="Times New Roman" pitchFamily="18" charset="0"/>
                          <a:sym typeface="Symbol"/>
                        </a:rPr>
                        <a:t></a:t>
                      </a:r>
                      <a:r>
                        <a:rPr lang="en-US" sz="2200" b="1">
                          <a:latin typeface="Times New Roman" pitchFamily="18" charset="0"/>
                          <a:cs typeface="Times New Roman" pitchFamily="18" charset="0"/>
                        </a:rPr>
                        <a:t> </a:t>
                      </a:r>
                      <a:r>
                        <a:rPr lang="en-US" sz="2200" b="1">
                          <a:latin typeface="Times New Roman" pitchFamily="18" charset="0"/>
                          <a:cs typeface="Times New Roman" pitchFamily="18" charset="0"/>
                          <a:sym typeface="Symbol"/>
                        </a:rPr>
                        <a:t></a:t>
                      </a:r>
                      <a:r>
                        <a:rPr lang="en-US" sz="2200" b="1">
                          <a:latin typeface="Times New Roman" pitchFamily="18" charset="0"/>
                          <a:cs typeface="Times New Roman" pitchFamily="18" charset="0"/>
                        </a:rPr>
                        <a:t> X)</a:t>
                      </a:r>
                      <a:r>
                        <a:rPr lang="en-US" sz="2200" b="1" baseline="30000">
                          <a:latin typeface="Times New Roman" pitchFamily="18" charset="0"/>
                          <a:cs typeface="Times New Roman" pitchFamily="18" charset="0"/>
                        </a:rPr>
                        <a:t>+</a:t>
                      </a:r>
                      <a:endParaRPr lang="en-US" sz="2200" b="1">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2200" b="1">
                          <a:latin typeface="Times New Roman" pitchFamily="18" charset="0"/>
                          <a:cs typeface="Times New Roman" pitchFamily="18" charset="0"/>
                        </a:rPr>
                        <a:t>Siêu khóa</a:t>
                      </a:r>
                      <a:endParaRPr lang="en-US" sz="2200" b="1">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2200" b="1">
                          <a:latin typeface="Times New Roman" pitchFamily="18" charset="0"/>
                          <a:cs typeface="Times New Roman" pitchFamily="18" charset="0"/>
                        </a:rPr>
                        <a:t>Khóa</a:t>
                      </a:r>
                      <a:endParaRPr lang="en-US" sz="2200" b="1">
                        <a:latin typeface="Times New Roman" pitchFamily="18" charset="0"/>
                        <a:ea typeface="Calibri"/>
                        <a:cs typeface="Times New Roman" pitchFamily="18" charset="0"/>
                      </a:endParaRPr>
                    </a:p>
                  </a:txBody>
                  <a:tcPr marL="68580" marR="68580" marT="0" marB="0"/>
                </a:tc>
              </a:tr>
              <a:tr h="411480">
                <a:tc>
                  <a:txBody>
                    <a:bodyPr/>
                    <a:lstStyle/>
                    <a:p>
                      <a:pPr marL="0" marR="0">
                        <a:lnSpc>
                          <a:spcPct val="115000"/>
                        </a:lnSpc>
                        <a:spcBef>
                          <a:spcPts val="0"/>
                        </a:spcBef>
                        <a:spcAft>
                          <a:spcPts val="0"/>
                        </a:spcAft>
                      </a:pPr>
                      <a:endParaRPr lang="en-US" sz="2200" b="1">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2200" b="1">
                          <a:latin typeface="Times New Roman" pitchFamily="18" charset="0"/>
                          <a:cs typeface="Times New Roman" pitchFamily="18" charset="0"/>
                        </a:rPr>
                        <a:t>B</a:t>
                      </a:r>
                      <a:endParaRPr lang="en-US" sz="2200" b="1">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2200" b="1" dirty="0">
                          <a:latin typeface="Times New Roman" pitchFamily="18" charset="0"/>
                          <a:cs typeface="Times New Roman" pitchFamily="18" charset="0"/>
                        </a:rPr>
                        <a:t>BD</a:t>
                      </a:r>
                      <a:endParaRPr lang="en-US" sz="2200" b="1" dirty="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endParaRPr lang="en-US" sz="2200" b="1">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endParaRPr lang="en-US" sz="2200" b="1">
                        <a:latin typeface="Times New Roman" pitchFamily="18" charset="0"/>
                        <a:ea typeface="Calibri"/>
                        <a:cs typeface="Times New Roman" pitchFamily="18" charset="0"/>
                      </a:endParaRPr>
                    </a:p>
                  </a:txBody>
                  <a:tcPr marL="68580" marR="68580" marT="0" marB="0"/>
                </a:tc>
              </a:tr>
              <a:tr h="411480">
                <a:tc>
                  <a:txBody>
                    <a:bodyPr/>
                    <a:lstStyle/>
                    <a:p>
                      <a:pPr marL="0" marR="0">
                        <a:lnSpc>
                          <a:spcPct val="115000"/>
                        </a:lnSpc>
                        <a:spcBef>
                          <a:spcPts val="0"/>
                        </a:spcBef>
                        <a:spcAft>
                          <a:spcPts val="0"/>
                        </a:spcAft>
                      </a:pPr>
                      <a:r>
                        <a:rPr lang="en-US" sz="2200" b="1">
                          <a:latin typeface="Times New Roman" pitchFamily="18" charset="0"/>
                          <a:cs typeface="Times New Roman" pitchFamily="18" charset="0"/>
                        </a:rPr>
                        <a:t>A</a:t>
                      </a:r>
                      <a:endParaRPr lang="en-US" sz="2200" b="1">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2200" b="1">
                          <a:latin typeface="Times New Roman" pitchFamily="18" charset="0"/>
                          <a:cs typeface="Times New Roman" pitchFamily="18" charset="0"/>
                        </a:rPr>
                        <a:t>AB</a:t>
                      </a:r>
                      <a:endParaRPr lang="en-US" sz="2200" b="1">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2200" b="1">
                          <a:latin typeface="Times New Roman" pitchFamily="18" charset="0"/>
                          <a:cs typeface="Times New Roman" pitchFamily="18" charset="0"/>
                        </a:rPr>
                        <a:t>ABCD</a:t>
                      </a:r>
                      <a:endParaRPr lang="en-US" sz="2200" b="1">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2200" b="1">
                          <a:latin typeface="Times New Roman" pitchFamily="18" charset="0"/>
                          <a:cs typeface="Times New Roman" pitchFamily="18" charset="0"/>
                        </a:rPr>
                        <a:t>AB</a:t>
                      </a:r>
                      <a:endParaRPr lang="en-US" sz="2200" b="1">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2200" b="1">
                          <a:latin typeface="Times New Roman" pitchFamily="18" charset="0"/>
                          <a:cs typeface="Times New Roman" pitchFamily="18" charset="0"/>
                        </a:rPr>
                        <a:t>AB</a:t>
                      </a:r>
                      <a:endParaRPr lang="en-US" sz="2200" b="1">
                        <a:latin typeface="Times New Roman" pitchFamily="18" charset="0"/>
                        <a:ea typeface="Calibri"/>
                        <a:cs typeface="Times New Roman" pitchFamily="18" charset="0"/>
                      </a:endParaRPr>
                    </a:p>
                  </a:txBody>
                  <a:tcPr marL="68580" marR="68580" marT="0" marB="0"/>
                </a:tc>
              </a:tr>
              <a:tr h="411480">
                <a:tc>
                  <a:txBody>
                    <a:bodyPr/>
                    <a:lstStyle/>
                    <a:p>
                      <a:pPr marL="0" marR="0">
                        <a:lnSpc>
                          <a:spcPct val="115000"/>
                        </a:lnSpc>
                        <a:spcBef>
                          <a:spcPts val="0"/>
                        </a:spcBef>
                        <a:spcAft>
                          <a:spcPts val="0"/>
                        </a:spcAft>
                      </a:pPr>
                      <a:r>
                        <a:rPr lang="en-US" sz="2200" b="1">
                          <a:latin typeface="Times New Roman" pitchFamily="18" charset="0"/>
                          <a:cs typeface="Times New Roman" pitchFamily="18" charset="0"/>
                        </a:rPr>
                        <a:t>C</a:t>
                      </a:r>
                      <a:endParaRPr lang="en-US" sz="2200" b="1">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2200" b="1">
                          <a:latin typeface="Times New Roman" pitchFamily="18" charset="0"/>
                          <a:cs typeface="Times New Roman" pitchFamily="18" charset="0"/>
                        </a:rPr>
                        <a:t>BC</a:t>
                      </a:r>
                      <a:endParaRPr lang="en-US" sz="2200" b="1">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2200" b="1">
                          <a:latin typeface="Times New Roman" pitchFamily="18" charset="0"/>
                          <a:cs typeface="Times New Roman" pitchFamily="18" charset="0"/>
                        </a:rPr>
                        <a:t>ABCD</a:t>
                      </a:r>
                      <a:endParaRPr lang="en-US" sz="2200" b="1">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2200" b="1">
                          <a:latin typeface="Times New Roman" pitchFamily="18" charset="0"/>
                          <a:cs typeface="Times New Roman" pitchFamily="18" charset="0"/>
                        </a:rPr>
                        <a:t>ABCD</a:t>
                      </a:r>
                      <a:endParaRPr lang="en-US" sz="2200" b="1">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2200" b="1">
                          <a:latin typeface="Times New Roman" pitchFamily="18" charset="0"/>
                          <a:cs typeface="Times New Roman" pitchFamily="18" charset="0"/>
                        </a:rPr>
                        <a:t>BC</a:t>
                      </a:r>
                      <a:endParaRPr lang="en-US" sz="2200" b="1">
                        <a:latin typeface="Times New Roman" pitchFamily="18" charset="0"/>
                        <a:ea typeface="Calibri"/>
                        <a:cs typeface="Times New Roman" pitchFamily="18" charset="0"/>
                      </a:endParaRPr>
                    </a:p>
                  </a:txBody>
                  <a:tcPr marL="68580" marR="68580" marT="0" marB="0"/>
                </a:tc>
              </a:tr>
              <a:tr h="411480">
                <a:tc>
                  <a:txBody>
                    <a:bodyPr/>
                    <a:lstStyle/>
                    <a:p>
                      <a:pPr marL="0" marR="0">
                        <a:lnSpc>
                          <a:spcPct val="115000"/>
                        </a:lnSpc>
                        <a:spcBef>
                          <a:spcPts val="0"/>
                        </a:spcBef>
                        <a:spcAft>
                          <a:spcPts val="0"/>
                        </a:spcAft>
                      </a:pPr>
                      <a:r>
                        <a:rPr lang="en-US" sz="2200" b="1">
                          <a:latin typeface="Times New Roman" pitchFamily="18" charset="0"/>
                          <a:cs typeface="Times New Roman" pitchFamily="18" charset="0"/>
                        </a:rPr>
                        <a:t>AC</a:t>
                      </a:r>
                      <a:endParaRPr lang="en-US" sz="2200" b="1">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2200" b="1">
                          <a:latin typeface="Times New Roman" pitchFamily="18" charset="0"/>
                          <a:cs typeface="Times New Roman" pitchFamily="18" charset="0"/>
                        </a:rPr>
                        <a:t>ABC</a:t>
                      </a:r>
                      <a:endParaRPr lang="en-US" sz="2200" b="1">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2200" b="1">
                          <a:latin typeface="Times New Roman" pitchFamily="18" charset="0"/>
                          <a:cs typeface="Times New Roman" pitchFamily="18" charset="0"/>
                        </a:rPr>
                        <a:t>ABCD</a:t>
                      </a:r>
                      <a:endParaRPr lang="en-US" sz="2200" b="1">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2200" b="1">
                          <a:latin typeface="Times New Roman" pitchFamily="18" charset="0"/>
                          <a:cs typeface="Times New Roman" pitchFamily="18" charset="0"/>
                        </a:rPr>
                        <a:t>ABC</a:t>
                      </a:r>
                      <a:endParaRPr lang="en-US" sz="2200" b="1">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endParaRPr lang="en-US" sz="2200" b="1" dirty="0">
                        <a:latin typeface="Times New Roman" pitchFamily="18" charset="0"/>
                        <a:ea typeface="Calibri"/>
                        <a:cs typeface="Times New Roman" pitchFamily="18" charset="0"/>
                      </a:endParaRPr>
                    </a:p>
                  </a:txBody>
                  <a:tcPr marL="68580" marR="68580" marT="0" marB="0"/>
                </a:tc>
              </a:tr>
            </a:tbl>
          </a:graphicData>
        </a:graphic>
      </p:graphicFrame>
      <p:sp>
        <p:nvSpPr>
          <p:cNvPr id="5" name="Slide Number Placeholder 4"/>
          <p:cNvSpPr>
            <a:spLocks noGrp="1"/>
          </p:cNvSpPr>
          <p:nvPr>
            <p:ph type="sldNum" sz="quarter" idx="12"/>
          </p:nvPr>
        </p:nvSpPr>
        <p:spPr>
          <a:xfrm>
            <a:off x="8382000" y="6340476"/>
            <a:ext cx="762000" cy="517524"/>
          </a:xfrm>
        </p:spPr>
        <p:txBody>
          <a:bodyPr/>
          <a:lstStyle/>
          <a:p>
            <a:fld id="{029F9849-64D4-4DF6-87DA-D4F4F2E73101}" type="slidenum">
              <a:rPr lang="en-US" sz="1800" smtClean="0">
                <a:solidFill>
                  <a:schemeClr val="tx1"/>
                </a:solidFill>
                <a:latin typeface="Times New Roman" pitchFamily="18" charset="0"/>
                <a:cs typeface="Times New Roman" pitchFamily="18" charset="0"/>
              </a:rPr>
              <a:pPr/>
              <a:t>24</a:t>
            </a:fld>
            <a:r>
              <a:rPr lang="en-US" sz="1800" dirty="0" smtClean="0">
                <a:solidFill>
                  <a:schemeClr val="tx1"/>
                </a:solidFill>
                <a:latin typeface="Times New Roman" pitchFamily="18" charset="0"/>
                <a:cs typeface="Times New Roman" pitchFamily="18" charset="0"/>
              </a:rPr>
              <a:t>/45</a:t>
            </a:r>
            <a:endParaRPr lang="en-US" sz="1800" dirty="0">
              <a:solidFill>
                <a:schemeClr val="tx1"/>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1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 calcmode="lin" valueType="num">
                                      <p:cBhvr additive="base">
                                        <p:cTn id="18" dur="20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19" dur="20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 calcmode="lin" valueType="num">
                                      <p:cBhvr additive="base">
                                        <p:cTn id="24" dur="20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25" dur="20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066800"/>
          </a:xfrm>
        </p:spPr>
        <p:txBody>
          <a:bodyPr>
            <a:noAutofit/>
            <a:scene3d>
              <a:camera prst="orthographicFront">
                <a:rot lat="0" lon="0" rev="0"/>
              </a:camera>
              <a:lightRig rig="contrasting" dir="t">
                <a:rot lat="0" lon="0" rev="4500000"/>
              </a:lightRig>
            </a:scene3d>
            <a:sp3d extrusionH="57150" contourW="6350" prstMaterial="metal">
              <a:bevelT w="127000" h="31750" prst="divot"/>
              <a:contourClr>
                <a:schemeClr val="accent1">
                  <a:shade val="75000"/>
                </a:schemeClr>
              </a:contourClr>
            </a:sp3d>
          </a:bodyPr>
          <a:lstStyle/>
          <a:p>
            <a:pPr algn="ct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16.2.2.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dạng</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chUẩn</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2</a:t>
            </a:r>
            <a:b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b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(2NF-Second normal form) </a:t>
            </a:r>
            <a:endParaRPr lang="en-US" sz="3200" b="1" cap="all" dirty="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endParaRPr>
          </a:p>
        </p:txBody>
      </p:sp>
      <p:sp>
        <p:nvSpPr>
          <p:cNvPr id="3" name="Subtitle 2"/>
          <p:cNvSpPr>
            <a:spLocks noGrp="1"/>
          </p:cNvSpPr>
          <p:nvPr>
            <p:ph type="subTitle" idx="1"/>
          </p:nvPr>
        </p:nvSpPr>
        <p:spPr>
          <a:xfrm>
            <a:off x="457200" y="1600200"/>
            <a:ext cx="8153400" cy="4876800"/>
          </a:xfrm>
        </p:spPr>
        <p:txBody>
          <a:bodyPr>
            <a:normAutofit/>
          </a:bodyPr>
          <a:lstStyle/>
          <a:p>
            <a:r>
              <a:rPr lang="en-US" sz="2400" u="sng" dirty="0" err="1" smtClean="0">
                <a:solidFill>
                  <a:schemeClr val="tx1"/>
                </a:solidFill>
                <a:latin typeface="Times New Roman" pitchFamily="18" charset="0"/>
                <a:cs typeface="Times New Roman" pitchFamily="18" charset="0"/>
              </a:rPr>
              <a:t>Thuật</a:t>
            </a:r>
            <a:r>
              <a:rPr lang="en-US" sz="2400" u="sng" dirty="0" smtClean="0">
                <a:solidFill>
                  <a:schemeClr val="tx1"/>
                </a:solidFill>
                <a:latin typeface="Times New Roman" pitchFamily="18" charset="0"/>
                <a:cs typeface="Times New Roman" pitchFamily="18" charset="0"/>
              </a:rPr>
              <a:t> </a:t>
            </a:r>
            <a:r>
              <a:rPr lang="en-US" sz="2400" u="sng" dirty="0" err="1" smtClean="0">
                <a:solidFill>
                  <a:schemeClr val="tx1"/>
                </a:solidFill>
                <a:latin typeface="Times New Roman" pitchFamily="18" charset="0"/>
                <a:cs typeface="Times New Roman" pitchFamily="18" charset="0"/>
              </a:rPr>
              <a:t>Toán</a:t>
            </a:r>
            <a:r>
              <a:rPr lang="en-US" sz="2400" u="sng" dirty="0" smtClean="0">
                <a:solidFill>
                  <a:schemeClr val="tx1"/>
                </a:solidFill>
                <a:latin typeface="Times New Roman" pitchFamily="18" charset="0"/>
                <a:cs typeface="Times New Roman" pitchFamily="18" charset="0"/>
              </a:rPr>
              <a:t> 2:</a:t>
            </a:r>
          </a:p>
          <a:p>
            <a:r>
              <a:rPr lang="en-US" sz="2400" u="sng" dirty="0" err="1" smtClean="0">
                <a:solidFill>
                  <a:schemeClr val="tx1"/>
                </a:solidFill>
                <a:latin typeface="Times New Roman" pitchFamily="18" charset="0"/>
                <a:cs typeface="Times New Roman" pitchFamily="18" charset="0"/>
              </a:rPr>
              <a:t>Bước</a:t>
            </a:r>
            <a:r>
              <a:rPr lang="en-US" sz="2400" u="sng" dirty="0" smtClean="0">
                <a:solidFill>
                  <a:schemeClr val="tx1"/>
                </a:solidFill>
                <a:latin typeface="Times New Roman" pitchFamily="18" charset="0"/>
                <a:cs typeface="Times New Roman" pitchFamily="18" charset="0"/>
              </a:rPr>
              <a:t> 1</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Tìm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tất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cả</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khóa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của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đồ</a:t>
            </a:r>
            <a:r>
              <a:rPr lang="en-US" sz="2400" dirty="0" smtClean="0">
                <a:solidFill>
                  <a:schemeClr val="tx1"/>
                </a:solidFill>
                <a:latin typeface="Times New Roman" pitchFamily="18" charset="0"/>
                <a:cs typeface="Times New Roman" pitchFamily="18" charset="0"/>
              </a:rPr>
              <a:t> α, </a:t>
            </a:r>
            <a:r>
              <a:rPr lang="en-US" sz="2400" dirty="0" err="1" smtClean="0">
                <a:solidFill>
                  <a:schemeClr val="tx1"/>
                </a:solidFill>
                <a:latin typeface="Times New Roman" pitchFamily="18" charset="0"/>
                <a:cs typeface="Times New Roman" pitchFamily="18" charset="0"/>
              </a:rPr>
              <a:t>từ</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tất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cả</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khóa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này</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suy</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ra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thuộc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tính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không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khóa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của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đồ</a:t>
            </a:r>
            <a:r>
              <a:rPr lang="en-US" sz="2400" dirty="0" smtClean="0">
                <a:solidFill>
                  <a:schemeClr val="tx1"/>
                </a:solidFill>
                <a:latin typeface="Times New Roman" pitchFamily="18" charset="0"/>
                <a:cs typeface="Times New Roman" pitchFamily="18" charset="0"/>
              </a:rPr>
              <a:t> α. </a:t>
            </a:r>
            <a:r>
              <a:rPr lang="en-US" sz="2400" dirty="0" err="1" smtClean="0">
                <a:solidFill>
                  <a:schemeClr val="tx1"/>
                </a:solidFill>
                <a:latin typeface="Times New Roman" pitchFamily="18" charset="0"/>
                <a:cs typeface="Times New Roman" pitchFamily="18" charset="0"/>
              </a:rPr>
              <a:t>Ký</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hiệu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tập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thuộc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tính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không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khóa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này</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là</a:t>
            </a:r>
            <a:r>
              <a:rPr lang="en-US" sz="2400" dirty="0" smtClean="0">
                <a:solidFill>
                  <a:schemeClr val="tx1"/>
                </a:solidFill>
                <a:latin typeface="Times New Roman" pitchFamily="18" charset="0"/>
                <a:cs typeface="Times New Roman" pitchFamily="18" charset="0"/>
              </a:rPr>
              <a:t> NK.</a:t>
            </a:r>
          </a:p>
          <a:p>
            <a:r>
              <a:rPr lang="en-US" sz="2400" u="sng" dirty="0" err="1" smtClean="0">
                <a:solidFill>
                  <a:schemeClr val="tx1"/>
                </a:solidFill>
                <a:latin typeface="Times New Roman" pitchFamily="18" charset="0"/>
                <a:cs typeface="Times New Roman" pitchFamily="18" charset="0"/>
              </a:rPr>
              <a:t>Bước</a:t>
            </a:r>
            <a:r>
              <a:rPr lang="en-US" sz="2400" u="sng" dirty="0" smtClean="0">
                <a:solidFill>
                  <a:schemeClr val="tx1"/>
                </a:solidFill>
                <a:latin typeface="Times New Roman" pitchFamily="18" charset="0"/>
                <a:cs typeface="Times New Roman" pitchFamily="18" charset="0"/>
              </a:rPr>
              <a:t> 2</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Với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mỗi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khóa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Ki</a:t>
            </a:r>
            <a:r>
              <a:rPr lang="en-US" sz="2400" baseline="-250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ký</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hiệu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họ</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của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tập</a:t>
            </a:r>
            <a:r>
              <a:rPr lang="en-US" sz="2400" dirty="0" smtClean="0">
                <a:solidFill>
                  <a:schemeClr val="tx1"/>
                </a:solidFill>
                <a:latin typeface="Times New Roman" pitchFamily="18" charset="0"/>
                <a:cs typeface="Times New Roman" pitchFamily="18" charset="0"/>
              </a:rPr>
              <a:t> con </a:t>
            </a:r>
            <a:r>
              <a:rPr lang="en-US" sz="2400" dirty="0" err="1" smtClean="0">
                <a:solidFill>
                  <a:schemeClr val="tx1"/>
                </a:solidFill>
                <a:latin typeface="Times New Roman" pitchFamily="18" charset="0"/>
                <a:cs typeface="Times New Roman" pitchFamily="18" charset="0"/>
              </a:rPr>
              <a:t>thực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sự</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của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Ki</a:t>
            </a:r>
            <a:r>
              <a:rPr lang="en-US" sz="2400" dirty="0" smtClean="0">
                <a:solidFill>
                  <a:schemeClr val="tx1"/>
                </a:solidFill>
                <a:latin typeface="Times New Roman" pitchFamily="18" charset="0"/>
                <a:cs typeface="Times New Roman" pitchFamily="18" charset="0"/>
              </a:rPr>
              <a:t> </a:t>
            </a:r>
            <a:r>
              <a:rPr lang="en-US" sz="2400" baseline="-250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là</a:t>
            </a:r>
            <a:r>
              <a:rPr lang="en-US" sz="2400" baseline="-25000" dirty="0" smtClean="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 S1, S2, …, Ski }, </a:t>
            </a:r>
            <a:r>
              <a:rPr lang="en-US" sz="2400" dirty="0" err="1" smtClean="0">
                <a:solidFill>
                  <a:schemeClr val="tx1"/>
                </a:solidFill>
                <a:latin typeface="Times New Roman" pitchFamily="18" charset="0"/>
                <a:cs typeface="Times New Roman" pitchFamily="18" charset="0"/>
              </a:rPr>
              <a:t>ký</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hiệu</a:t>
            </a:r>
            <a:r>
              <a:rPr lang="en-US" sz="2400" dirty="0" smtClean="0">
                <a:solidFill>
                  <a:schemeClr val="tx1"/>
                </a:solidFill>
                <a:latin typeface="Times New Roman" pitchFamily="18" charset="0"/>
                <a:cs typeface="Times New Roman" pitchFamily="18" charset="0"/>
              </a:rPr>
              <a:t> Q={ Q1, Q2, …, </a:t>
            </a:r>
            <a:r>
              <a:rPr lang="en-US" sz="2400" dirty="0" err="1" smtClean="0">
                <a:solidFill>
                  <a:schemeClr val="tx1"/>
                </a:solidFill>
                <a:latin typeface="Times New Roman" pitchFamily="18" charset="0"/>
                <a:cs typeface="Times New Roman" pitchFamily="18" charset="0"/>
              </a:rPr>
              <a:t>Qn</a:t>
            </a:r>
            <a:r>
              <a:rPr lang="en-US" sz="2400" dirty="0" smtClean="0">
                <a:solidFill>
                  <a:schemeClr val="tx1"/>
                </a:solidFill>
                <a:latin typeface="Times New Roman" pitchFamily="18" charset="0"/>
                <a:cs typeface="Times New Roman" pitchFamily="18" charset="0"/>
              </a:rPr>
              <a:t> } </a:t>
            </a:r>
            <a:r>
              <a:rPr lang="en-US" sz="2400" dirty="0" err="1" smtClean="0">
                <a:solidFill>
                  <a:schemeClr val="tx1"/>
                </a:solidFill>
                <a:latin typeface="Times New Roman" pitchFamily="18" charset="0"/>
                <a:cs typeface="Times New Roman" pitchFamily="18" charset="0"/>
              </a:rPr>
              <a:t>là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họ</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tất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cả</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tập</a:t>
            </a:r>
            <a:r>
              <a:rPr lang="en-US" sz="2400" dirty="0" smtClean="0">
                <a:solidFill>
                  <a:schemeClr val="tx1"/>
                </a:solidFill>
                <a:latin typeface="Times New Roman" pitchFamily="18" charset="0"/>
                <a:cs typeface="Times New Roman" pitchFamily="18" charset="0"/>
              </a:rPr>
              <a:t> con </a:t>
            </a:r>
            <a:r>
              <a:rPr lang="en-US" sz="2400" dirty="0" err="1" smtClean="0">
                <a:solidFill>
                  <a:schemeClr val="tx1"/>
                </a:solidFill>
                <a:latin typeface="Times New Roman" pitchFamily="18" charset="0"/>
                <a:cs typeface="Times New Roman" pitchFamily="18" charset="0"/>
              </a:rPr>
              <a:t>thực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sự</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của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khóa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Ki</a:t>
            </a:r>
            <a:r>
              <a:rPr lang="en-US" sz="2400" dirty="0" smtClean="0">
                <a:solidFill>
                  <a:schemeClr val="tx1"/>
                </a:solidFill>
                <a:latin typeface="Times New Roman" pitchFamily="18" charset="0"/>
                <a:cs typeface="Times New Roman" pitchFamily="18" charset="0"/>
              </a:rPr>
              <a:t>.</a:t>
            </a:r>
          </a:p>
          <a:p>
            <a:r>
              <a:rPr lang="en-US" sz="2400" u="sng" dirty="0" err="1" smtClean="0">
                <a:solidFill>
                  <a:schemeClr val="tx1"/>
                </a:solidFill>
                <a:latin typeface="Times New Roman" pitchFamily="18" charset="0"/>
                <a:cs typeface="Times New Roman" pitchFamily="18" charset="0"/>
              </a:rPr>
              <a:t>Bước</a:t>
            </a:r>
            <a:r>
              <a:rPr lang="en-US" sz="2400" u="sng" dirty="0" smtClean="0">
                <a:solidFill>
                  <a:schemeClr val="tx1"/>
                </a:solidFill>
                <a:latin typeface="Times New Roman" pitchFamily="18" charset="0"/>
                <a:cs typeface="Times New Roman" pitchFamily="18" charset="0"/>
              </a:rPr>
              <a:t> 3</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Tìm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bao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đóng</a:t>
            </a:r>
            <a:r>
              <a:rPr lang="en-US" sz="2400" dirty="0" smtClean="0">
                <a:solidFill>
                  <a:schemeClr val="tx1"/>
                </a:solidFill>
                <a:latin typeface="Times New Roman" pitchFamily="18" charset="0"/>
                <a:cs typeface="Times New Roman" pitchFamily="18" charset="0"/>
              </a:rPr>
              <a:t> Q</a:t>
            </a:r>
            <a:r>
              <a:rPr lang="en-US" sz="2400" baseline="30000" dirty="0" smtClean="0">
                <a:solidFill>
                  <a:schemeClr val="tx1"/>
                </a:solidFill>
                <a:latin typeface="Times New Roman" pitchFamily="18" charset="0"/>
                <a:cs typeface="Times New Roman" pitchFamily="18" charset="0"/>
              </a:rPr>
              <a:t>+</a:t>
            </a:r>
            <a:r>
              <a:rPr lang="en-US" sz="2400" dirty="0" smtClean="0">
                <a:solidFill>
                  <a:schemeClr val="tx1"/>
                </a:solidFill>
                <a:latin typeface="Times New Roman" pitchFamily="18" charset="0"/>
                <a:cs typeface="Times New Roman" pitchFamily="18" charset="0"/>
              </a:rPr>
              <a:t> ={ Q1</a:t>
            </a:r>
            <a:r>
              <a:rPr lang="en-US" sz="2400" baseline="30000" dirty="0" smtClean="0">
                <a:solidFill>
                  <a:schemeClr val="tx1"/>
                </a:solidFill>
                <a:latin typeface="Times New Roman" pitchFamily="18" charset="0"/>
                <a:cs typeface="Times New Roman" pitchFamily="18" charset="0"/>
              </a:rPr>
              <a:t>+</a:t>
            </a:r>
            <a:r>
              <a:rPr lang="en-US" sz="2400" dirty="0" smtClean="0">
                <a:solidFill>
                  <a:schemeClr val="tx1"/>
                </a:solidFill>
                <a:latin typeface="Times New Roman" pitchFamily="18" charset="0"/>
                <a:cs typeface="Times New Roman" pitchFamily="18" charset="0"/>
              </a:rPr>
              <a:t>,</a:t>
            </a:r>
            <a:r>
              <a:rPr lang="en-US" sz="2400" baseline="30000" dirty="0" smtClean="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Q2</a:t>
            </a:r>
            <a:r>
              <a:rPr lang="en-US" sz="2400" baseline="30000" dirty="0" smtClean="0">
                <a:solidFill>
                  <a:schemeClr val="tx1"/>
                </a:solidFill>
                <a:latin typeface="Times New Roman" pitchFamily="18" charset="0"/>
                <a:cs typeface="Times New Roman" pitchFamily="18" charset="0"/>
              </a:rPr>
              <a:t>+</a:t>
            </a:r>
            <a:r>
              <a:rPr lang="en-US" sz="2400" dirty="0" smtClean="0">
                <a:solidFill>
                  <a:schemeClr val="tx1"/>
                </a:solidFill>
                <a:latin typeface="Times New Roman" pitchFamily="18" charset="0"/>
                <a:cs typeface="Times New Roman" pitchFamily="18" charset="0"/>
              </a:rPr>
              <a:t>, …, </a:t>
            </a:r>
            <a:r>
              <a:rPr lang="en-US" sz="2400" dirty="0" err="1" smtClean="0">
                <a:solidFill>
                  <a:schemeClr val="tx1"/>
                </a:solidFill>
                <a:latin typeface="Times New Roman" pitchFamily="18" charset="0"/>
                <a:cs typeface="Times New Roman" pitchFamily="18" charset="0"/>
              </a:rPr>
              <a:t>Qn</a:t>
            </a:r>
            <a:r>
              <a:rPr lang="en-US" sz="2400" baseline="30000" dirty="0" smtClean="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a:t>
            </a:r>
          </a:p>
          <a:p>
            <a:r>
              <a:rPr lang="en-US" sz="2400" u="sng" dirty="0" err="1" smtClean="0">
                <a:solidFill>
                  <a:schemeClr val="tx1"/>
                </a:solidFill>
                <a:latin typeface="Times New Roman" pitchFamily="18" charset="0"/>
                <a:cs typeface="Times New Roman" pitchFamily="18" charset="0"/>
              </a:rPr>
              <a:t>Bước</a:t>
            </a:r>
            <a:r>
              <a:rPr lang="en-US" sz="2400" u="sng" dirty="0" smtClean="0">
                <a:solidFill>
                  <a:schemeClr val="tx1"/>
                </a:solidFill>
                <a:latin typeface="Times New Roman" pitchFamily="18" charset="0"/>
                <a:cs typeface="Times New Roman" pitchFamily="18" charset="0"/>
              </a:rPr>
              <a:t> 4</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Nếu</a:t>
            </a:r>
            <a:r>
              <a:rPr lang="en-US" sz="2400" dirty="0" smtClean="0">
                <a:solidFill>
                  <a:schemeClr val="tx1"/>
                </a:solidFill>
                <a:latin typeface="Times New Roman" pitchFamily="18" charset="0"/>
                <a:cs typeface="Times New Roman" pitchFamily="18" charset="0"/>
              </a:rPr>
              <a:t> Q</a:t>
            </a:r>
            <a:r>
              <a:rPr lang="en-US" sz="2400" baseline="30000" dirty="0" smtClean="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sym typeface="Symbol"/>
              </a:rPr>
              <a:t></a:t>
            </a:r>
            <a:r>
              <a:rPr lang="en-US" sz="2400" dirty="0" smtClean="0">
                <a:solidFill>
                  <a:schemeClr val="tx1"/>
                </a:solidFill>
                <a:latin typeface="Times New Roman" pitchFamily="18" charset="0"/>
                <a:cs typeface="Times New Roman" pitchFamily="18" charset="0"/>
              </a:rPr>
              <a:t> NK=</a:t>
            </a:r>
            <a:r>
              <a:rPr lang="en-US" sz="2400" dirty="0" smtClean="0">
                <a:solidFill>
                  <a:schemeClr val="tx1"/>
                </a:solidFill>
                <a:latin typeface="Times New Roman" pitchFamily="18" charset="0"/>
                <a:cs typeface="Times New Roman" pitchFamily="18" charset="0"/>
                <a:sym typeface="Symbol"/>
              </a:rPr>
              <a: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với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mọi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i</a:t>
            </a:r>
            <a:r>
              <a:rPr lang="en-US" sz="2400" dirty="0" smtClean="0">
                <a:solidFill>
                  <a:schemeClr val="tx1"/>
                </a:solidFill>
                <a:latin typeface="Times New Roman" pitchFamily="18" charset="0"/>
                <a:cs typeface="Times New Roman" pitchFamily="18" charset="0"/>
              </a:rPr>
              <a:t>=1…n </a:t>
            </a:r>
            <a:r>
              <a:rPr lang="en-US" sz="2400" dirty="0" err="1" smtClean="0">
                <a:solidFill>
                  <a:schemeClr val="tx1"/>
                </a:solidFill>
                <a:latin typeface="Times New Roman" pitchFamily="18" charset="0"/>
                <a:cs typeface="Times New Roman" pitchFamily="18" charset="0"/>
              </a:rPr>
              <a:t>thì</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đồ</a:t>
            </a:r>
            <a:r>
              <a:rPr lang="en-US" sz="2400" dirty="0" smtClean="0">
                <a:solidFill>
                  <a:schemeClr val="tx1"/>
                </a:solidFill>
                <a:latin typeface="Times New Roman" pitchFamily="18" charset="0"/>
                <a:cs typeface="Times New Roman" pitchFamily="18" charset="0"/>
              </a:rPr>
              <a:t> </a:t>
            </a:r>
            <a:r>
              <a:rPr lang="en-US" sz="2400" baseline="-25000" dirty="0" smtClean="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α ở </a:t>
            </a:r>
            <a:r>
              <a:rPr lang="en-US" sz="2400" dirty="0" err="1" smtClean="0">
                <a:solidFill>
                  <a:schemeClr val="tx1"/>
                </a:solidFill>
                <a:latin typeface="Times New Roman" pitchFamily="18" charset="0"/>
                <a:cs typeface="Times New Roman" pitchFamily="18" charset="0"/>
              </a:rPr>
              <a:t>dạng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chuẩn</a:t>
            </a:r>
            <a:r>
              <a:rPr lang="en-US" sz="2400" dirty="0" smtClean="0">
                <a:solidFill>
                  <a:schemeClr val="tx1"/>
                </a:solidFill>
                <a:latin typeface="Times New Roman" pitchFamily="18" charset="0"/>
                <a:cs typeface="Times New Roman" pitchFamily="18" charset="0"/>
              </a:rPr>
              <a:t> 2NF </a:t>
            </a:r>
            <a:r>
              <a:rPr lang="en-US" sz="2400" dirty="0" err="1" smtClean="0">
                <a:solidFill>
                  <a:schemeClr val="tx1"/>
                </a:solidFill>
                <a:latin typeface="Times New Roman" pitchFamily="18" charset="0"/>
                <a:cs typeface="Times New Roman" pitchFamily="18" charset="0"/>
              </a:rPr>
              <a:t>ngược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lại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tồn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tại</a:t>
            </a:r>
            <a:r>
              <a:rPr lang="en-US" sz="2400" dirty="0" smtClean="0">
                <a:solidFill>
                  <a:schemeClr val="tx1"/>
                </a:solidFill>
                <a:latin typeface="Times New Roman" pitchFamily="18" charset="0"/>
                <a:cs typeface="Times New Roman" pitchFamily="18" charset="0"/>
              </a:rPr>
              <a:t> Q</a:t>
            </a:r>
            <a:r>
              <a:rPr lang="en-US" sz="2400" baseline="30000" dirty="0" smtClean="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sym typeface="Symbol"/>
              </a:rPr>
              <a:t></a:t>
            </a:r>
            <a:r>
              <a:rPr lang="en-US" sz="2400" dirty="0" smtClean="0">
                <a:solidFill>
                  <a:schemeClr val="tx1"/>
                </a:solidFill>
                <a:latin typeface="Times New Roman" pitchFamily="18" charset="0"/>
                <a:cs typeface="Times New Roman" pitchFamily="18" charset="0"/>
              </a:rPr>
              <a:t> NK</a:t>
            </a:r>
            <a:r>
              <a:rPr lang="en-US" sz="2400" dirty="0" smtClean="0">
                <a:solidFill>
                  <a:schemeClr val="tx1"/>
                </a:solidFill>
                <a:latin typeface="Times New Roman" pitchFamily="18" charset="0"/>
                <a:cs typeface="Times New Roman" pitchFamily="18" charset="0"/>
                <a:sym typeface="Symbol"/>
              </a:rPr>
              <a: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thì</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đồ</a:t>
            </a:r>
            <a:r>
              <a:rPr lang="en-US" sz="2400" dirty="0" smtClean="0">
                <a:solidFill>
                  <a:schemeClr val="tx1"/>
                </a:solidFill>
                <a:latin typeface="Times New Roman" pitchFamily="18" charset="0"/>
                <a:cs typeface="Times New Roman" pitchFamily="18" charset="0"/>
              </a:rPr>
              <a:t> α </a:t>
            </a:r>
            <a:r>
              <a:rPr lang="en-US" sz="2400" dirty="0" err="1" smtClean="0">
                <a:solidFill>
                  <a:schemeClr val="tx1"/>
                </a:solidFill>
                <a:latin typeface="Times New Roman" pitchFamily="18" charset="0"/>
                <a:cs typeface="Times New Roman" pitchFamily="18" charset="0"/>
              </a:rPr>
              <a:t>không</a:t>
            </a:r>
            <a:r>
              <a:rPr lang="en-US" sz="2400" dirty="0" smtClean="0">
                <a:solidFill>
                  <a:schemeClr val="tx1"/>
                </a:solidFill>
                <a:latin typeface="Times New Roman" pitchFamily="18" charset="0"/>
                <a:cs typeface="Times New Roman" pitchFamily="18" charset="0"/>
              </a:rPr>
              <a:t> ở </a:t>
            </a:r>
            <a:r>
              <a:rPr lang="en-US" sz="2400" dirty="0" err="1" smtClean="0">
                <a:solidFill>
                  <a:schemeClr val="tx1"/>
                </a:solidFill>
                <a:latin typeface="Times New Roman" pitchFamily="18" charset="0"/>
                <a:cs typeface="Times New Roman" pitchFamily="18" charset="0"/>
              </a:rPr>
              <a:t>dạng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chuẩn</a:t>
            </a:r>
            <a:r>
              <a:rPr lang="en-US" sz="2400" dirty="0" smtClean="0">
                <a:solidFill>
                  <a:schemeClr val="tx1"/>
                </a:solidFill>
                <a:latin typeface="Times New Roman" pitchFamily="18" charset="0"/>
                <a:cs typeface="Times New Roman" pitchFamily="18" charset="0"/>
              </a:rPr>
              <a:t> 2NF.</a:t>
            </a:r>
          </a:p>
          <a:p>
            <a:endParaRPr lang="en-US" sz="2400" dirty="0" smtClean="0">
              <a:solidFill>
                <a:schemeClr val="tx1"/>
              </a:solidFill>
              <a:latin typeface="Times New Roman" pitchFamily="18" charset="0"/>
              <a:cs typeface="Times New Roman" pitchFamily="18" charset="0"/>
            </a:endParaRPr>
          </a:p>
          <a:p>
            <a:endParaRPr lang="en-US" sz="2400"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305800" y="6340476"/>
            <a:ext cx="838200" cy="517524"/>
          </a:xfrm>
        </p:spPr>
        <p:txBody>
          <a:bodyPr/>
          <a:lstStyle/>
          <a:p>
            <a:fld id="{029F9849-64D4-4DF6-87DA-D4F4F2E73101}" type="slidenum">
              <a:rPr lang="en-US" sz="1800" smtClean="0">
                <a:solidFill>
                  <a:schemeClr val="tx1"/>
                </a:solidFill>
                <a:latin typeface="Times New Roman" pitchFamily="18" charset="0"/>
                <a:cs typeface="Times New Roman" pitchFamily="18" charset="0"/>
              </a:rPr>
              <a:pPr/>
              <a:t>25</a:t>
            </a:fld>
            <a:r>
              <a:rPr lang="en-US" sz="1800" dirty="0" smtClean="0">
                <a:solidFill>
                  <a:schemeClr val="tx1"/>
                </a:solidFill>
                <a:latin typeface="Times New Roman" pitchFamily="18" charset="0"/>
                <a:cs typeface="Times New Roman" pitchFamily="18" charset="0"/>
              </a:rPr>
              <a:t>/45</a:t>
            </a:r>
            <a:endParaRPr lang="en-US" sz="1800" dirty="0">
              <a:solidFill>
                <a:schemeClr val="tx1"/>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2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2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2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2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762000"/>
          </a:xfrm>
        </p:spPr>
        <p:txBody>
          <a:bodyPr>
            <a:noAutofit/>
            <a:scene3d>
              <a:camera prst="orthographicFront">
                <a:rot lat="0" lon="0" rev="0"/>
              </a:camera>
              <a:lightRig rig="contrasting" dir="t">
                <a:rot lat="0" lon="0" rev="4500000"/>
              </a:lightRig>
            </a:scene3d>
            <a:sp3d extrusionH="57150" contourW="6350" prstMaterial="metal">
              <a:bevelT w="127000" h="31750" prst="divot"/>
              <a:contourClr>
                <a:schemeClr val="accent1">
                  <a:shade val="75000"/>
                </a:schemeClr>
              </a:contourClr>
            </a:sp3d>
          </a:bodyPr>
          <a:lstStyle/>
          <a:p>
            <a:pPr algn="ctr"/>
            <a:r>
              <a:rPr lang="en-US" sz="36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NỘI DUNG Chi </a:t>
            </a:r>
            <a:r>
              <a:rPr lang="en-US" sz="36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tiết</a:t>
            </a:r>
            <a:r>
              <a:rPr lang="en-US" sz="36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endParaRPr lang="en-US" sz="3600" b="1" cap="all" dirty="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3" name="Subtitle 2"/>
          <p:cNvSpPr>
            <a:spLocks noGrp="1"/>
          </p:cNvSpPr>
          <p:nvPr>
            <p:ph type="subTitle" idx="1"/>
          </p:nvPr>
        </p:nvSpPr>
        <p:spPr>
          <a:xfrm>
            <a:off x="457200" y="1524000"/>
            <a:ext cx="8153400" cy="4953000"/>
          </a:xfrm>
        </p:spPr>
        <p:txBody>
          <a:bodyPr>
            <a:normAutofit/>
          </a:bodyPr>
          <a:lstStyle/>
          <a:p>
            <a:pPr algn="l"/>
            <a:r>
              <a:rPr lang="en-US" sz="2500" dirty="0" smtClean="0">
                <a:solidFill>
                  <a:schemeClr val="tx1"/>
                </a:solidFill>
                <a:latin typeface="Times New Roman" pitchFamily="18" charset="0"/>
                <a:cs typeface="Times New Roman" pitchFamily="18" charset="0"/>
              </a:rPr>
              <a:t>        </a:t>
            </a:r>
          </a:p>
          <a:p>
            <a:pPr algn="l"/>
            <a:r>
              <a:rPr lang="en-US" sz="2500" dirty="0" smtClean="0">
                <a:solidFill>
                  <a:schemeClr val="tx1"/>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Một</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số</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khái</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niệm</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liên</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quan</a:t>
            </a:r>
            <a:endParaRPr lang="en-US" sz="2500" b="1" dirty="0" smtClean="0">
              <a:solidFill>
                <a:srgbClr val="00B0F0"/>
              </a:solidFill>
              <a:latin typeface="Times New Roman" pitchFamily="18" charset="0"/>
              <a:cs typeface="Times New Roman" pitchFamily="18" charset="0"/>
            </a:endParaRP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Các</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endParaRPr lang="en-US" sz="2500" b="1" dirty="0" smtClean="0">
              <a:solidFill>
                <a:srgbClr val="00B0F0"/>
              </a:solidFill>
              <a:latin typeface="Times New Roman" pitchFamily="18" charset="0"/>
              <a:cs typeface="Times New Roman" pitchFamily="18" charset="0"/>
            </a:endParaRP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r>
              <a:rPr lang="en-US" sz="2500" b="1" dirty="0" smtClean="0">
                <a:solidFill>
                  <a:srgbClr val="00B0F0"/>
                </a:solidFill>
                <a:latin typeface="Times New Roman" pitchFamily="18" charset="0"/>
                <a:cs typeface="Times New Roman" pitchFamily="18" charset="0"/>
              </a:rPr>
              <a:t> </a:t>
            </a:r>
            <a:r>
              <a:rPr lang="en-US" sz="2500" b="1" dirty="0" smtClean="0">
                <a:solidFill>
                  <a:srgbClr val="00B0F0"/>
                </a:solidFill>
                <a:latin typeface="Times New Roman" pitchFamily="18" charset="0"/>
                <a:cs typeface="Times New Roman" pitchFamily="18" charset="0"/>
              </a:rPr>
              <a:t>1 (1NF- Fist normal form)</a:t>
            </a: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r>
              <a:rPr lang="en-US" sz="2500" b="1" dirty="0" smtClean="0">
                <a:solidFill>
                  <a:srgbClr val="00B0F0"/>
                </a:solidFill>
                <a:latin typeface="Times New Roman" pitchFamily="18" charset="0"/>
                <a:cs typeface="Times New Roman" pitchFamily="18" charset="0"/>
              </a:rPr>
              <a:t> </a:t>
            </a:r>
            <a:r>
              <a:rPr lang="en-US" sz="2500" b="1" dirty="0" smtClean="0">
                <a:solidFill>
                  <a:srgbClr val="00B0F0"/>
                </a:solidFill>
                <a:latin typeface="Times New Roman" pitchFamily="18" charset="0"/>
                <a:cs typeface="Times New Roman" pitchFamily="18" charset="0"/>
              </a:rPr>
              <a:t>2 (2NF- Second normal form)</a:t>
            </a:r>
          </a:p>
          <a:p>
            <a:pPr algn="l"/>
            <a:r>
              <a:rPr lang="en-US" sz="2500" b="1" dirty="0" smtClean="0">
                <a:solidFill>
                  <a:schemeClr val="accent1">
                    <a:lumMod val="75000"/>
                  </a:schemeClr>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Dạng</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chuẩn</a:t>
            </a:r>
            <a:r>
              <a:rPr lang="en-US" sz="2500" b="1" dirty="0" smtClean="0">
                <a:solidFill>
                  <a:schemeClr val="tx1"/>
                </a:solidFill>
                <a:latin typeface="Times New Roman" pitchFamily="18" charset="0"/>
                <a:cs typeface="Times New Roman" pitchFamily="18" charset="0"/>
              </a:rPr>
              <a:t> </a:t>
            </a:r>
            <a:r>
              <a:rPr lang="en-US" sz="2500" b="1" dirty="0" smtClean="0">
                <a:solidFill>
                  <a:schemeClr val="tx1"/>
                </a:solidFill>
                <a:latin typeface="Times New Roman" pitchFamily="18" charset="0"/>
                <a:cs typeface="Times New Roman" pitchFamily="18" charset="0"/>
              </a:rPr>
              <a:t>3 (3NF- Third normal form)</a:t>
            </a: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r>
              <a:rPr lang="en-US" sz="2500" b="1" dirty="0" smtClean="0">
                <a:solidFill>
                  <a:srgbClr val="00B0F0"/>
                </a:solidFill>
                <a:latin typeface="Times New Roman" pitchFamily="18" charset="0"/>
                <a:cs typeface="Times New Roman" pitchFamily="18" charset="0"/>
              </a:rPr>
              <a:t> </a:t>
            </a:r>
            <a:r>
              <a:rPr lang="en-US" sz="2500" b="1" dirty="0" smtClean="0">
                <a:solidFill>
                  <a:srgbClr val="00B0F0"/>
                </a:solidFill>
                <a:latin typeface="Times New Roman" pitchFamily="18" charset="0"/>
                <a:cs typeface="Times New Roman" pitchFamily="18" charset="0"/>
              </a:rPr>
              <a:t>BCNF (Boyce </a:t>
            </a:r>
            <a:r>
              <a:rPr lang="en-US" sz="2500" b="1" dirty="0" err="1" smtClean="0">
                <a:solidFill>
                  <a:srgbClr val="00B0F0"/>
                </a:solidFill>
                <a:latin typeface="Times New Roman" pitchFamily="18" charset="0"/>
                <a:cs typeface="Times New Roman" pitchFamily="18" charset="0"/>
              </a:rPr>
              <a:t>Codd</a:t>
            </a:r>
            <a:r>
              <a:rPr lang="en-US" sz="2500" b="1" dirty="0" smtClean="0">
                <a:solidFill>
                  <a:srgbClr val="00B0F0"/>
                </a:solidFill>
                <a:latin typeface="Times New Roman" pitchFamily="18" charset="0"/>
                <a:cs typeface="Times New Roman" pitchFamily="18" charset="0"/>
              </a:rPr>
              <a:t> normal form)</a:t>
            </a: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Thuật</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toán</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tìm</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cao</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nhất</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của</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lược</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đồ</a:t>
            </a:r>
            <a:endParaRPr lang="en-US" sz="2500" b="1" dirty="0" smtClean="0">
              <a:solidFill>
                <a:srgbClr val="00B0F0"/>
              </a:solidFill>
              <a:latin typeface="Times New Roman" pitchFamily="18" charset="0"/>
              <a:cs typeface="Times New Roman" pitchFamily="18" charset="0"/>
            </a:endParaRP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Mối</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quan</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hệ</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giữa</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các</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endParaRPr lang="en-US" sz="2500" b="1" dirty="0" smtClean="0">
              <a:solidFill>
                <a:srgbClr val="00B0F0"/>
              </a:solidFill>
              <a:latin typeface="Times New Roman" pitchFamily="18" charset="0"/>
              <a:cs typeface="Times New Roman" pitchFamily="18" charset="0"/>
            </a:endParaRPr>
          </a:p>
          <a:p>
            <a:pPr algn="l"/>
            <a:endParaRPr lang="en-US" sz="2500" b="1" dirty="0">
              <a:solidFill>
                <a:schemeClr val="tx1"/>
              </a:solidFill>
              <a:latin typeface="Times New Roman" pitchFamily="18" charset="0"/>
              <a:cs typeface="Times New Roman" pitchFamily="18" charset="0"/>
            </a:endParaRPr>
          </a:p>
        </p:txBody>
      </p:sp>
      <p:sp>
        <p:nvSpPr>
          <p:cNvPr id="9" name="Octagon 8"/>
          <p:cNvSpPr/>
          <p:nvPr/>
        </p:nvSpPr>
        <p:spPr>
          <a:xfrm>
            <a:off x="533400" y="2590800"/>
            <a:ext cx="228600" cy="228600"/>
          </a:xfrm>
          <a:prstGeom prst="octag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Octagon 9"/>
          <p:cNvSpPr/>
          <p:nvPr/>
        </p:nvSpPr>
        <p:spPr>
          <a:xfrm>
            <a:off x="533400" y="2133600"/>
            <a:ext cx="228600" cy="228600"/>
          </a:xfrm>
          <a:prstGeom prst="octag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 name="5-Point Star 6"/>
          <p:cNvSpPr/>
          <p:nvPr/>
        </p:nvSpPr>
        <p:spPr>
          <a:xfrm>
            <a:off x="914400" y="2971800"/>
            <a:ext cx="304800" cy="304800"/>
          </a:xfrm>
          <a:prstGeom prst="star5">
            <a:avLst/>
          </a:prstGeom>
        </p:spPr>
        <p:style>
          <a:lnRef idx="1">
            <a:schemeClr val="accent2"/>
          </a:lnRef>
          <a:fillRef idx="2">
            <a:schemeClr val="accent2"/>
          </a:fillRef>
          <a:effectRef idx="1">
            <a:schemeClr val="accent2"/>
          </a:effectRef>
          <a:fontRef idx="minor">
            <a:schemeClr val="dk1"/>
          </a:fontRef>
        </p:style>
        <p:txBody>
          <a:bodyPr rtlCol="0" anchor="ctr">
            <a:sp3d extrusionH="57150">
              <a:bevelT w="38100" h="38100"/>
            </a:sp3d>
          </a:bodyPr>
          <a:lstStyle/>
          <a:p>
            <a:pPr algn="ctr"/>
            <a:endParaRPr lang="en-US"/>
          </a:p>
        </p:txBody>
      </p:sp>
      <p:sp>
        <p:nvSpPr>
          <p:cNvPr id="8" name="5-Point Star 7"/>
          <p:cNvSpPr/>
          <p:nvPr/>
        </p:nvSpPr>
        <p:spPr>
          <a:xfrm>
            <a:off x="914400" y="3429000"/>
            <a:ext cx="304800" cy="304800"/>
          </a:xfrm>
          <a:prstGeom prst="star5">
            <a:avLst/>
          </a:prstGeom>
        </p:spPr>
        <p:style>
          <a:lnRef idx="1">
            <a:schemeClr val="accent2"/>
          </a:lnRef>
          <a:fillRef idx="2">
            <a:schemeClr val="accent2"/>
          </a:fillRef>
          <a:effectRef idx="1">
            <a:schemeClr val="accent2"/>
          </a:effectRef>
          <a:fontRef idx="minor">
            <a:schemeClr val="dk1"/>
          </a:fontRef>
        </p:style>
        <p:txBody>
          <a:bodyPr rtlCol="0" anchor="ctr">
            <a:sp3d extrusionH="57150">
              <a:bevelT w="38100" h="38100"/>
            </a:sp3d>
          </a:bodyPr>
          <a:lstStyle/>
          <a:p>
            <a:pPr algn="ctr"/>
            <a:endParaRPr lang="en-US"/>
          </a:p>
        </p:txBody>
      </p:sp>
      <p:sp>
        <p:nvSpPr>
          <p:cNvPr id="12" name="5-Point Star 11"/>
          <p:cNvSpPr/>
          <p:nvPr/>
        </p:nvSpPr>
        <p:spPr>
          <a:xfrm>
            <a:off x="914400" y="3886200"/>
            <a:ext cx="304800" cy="304800"/>
          </a:xfrm>
          <a:prstGeom prst="star5">
            <a:avLst/>
          </a:prstGeom>
        </p:spPr>
        <p:style>
          <a:lnRef idx="0">
            <a:schemeClr val="dk1"/>
          </a:lnRef>
          <a:fillRef idx="3">
            <a:schemeClr val="dk1"/>
          </a:fillRef>
          <a:effectRef idx="3">
            <a:schemeClr val="dk1"/>
          </a:effectRef>
          <a:fontRef idx="minor">
            <a:schemeClr val="lt1"/>
          </a:fontRef>
        </p:style>
        <p:txBody>
          <a:bodyPr rtlCol="0" anchor="ctr">
            <a:sp3d extrusionH="57150">
              <a:bevelT w="38100" h="38100" prst="relaxedInset"/>
            </a:sp3d>
          </a:bodyPr>
          <a:lstStyle/>
          <a:p>
            <a:pPr algn="ctr"/>
            <a:endParaRPr lang="en-US">
              <a:effectLst>
                <a:outerShdw blurRad="75057" dist="38100" dir="5400000" sy="-20000" rotWithShape="0">
                  <a:prstClr val="black">
                    <a:alpha val="25000"/>
                  </a:prstClr>
                </a:outerShdw>
              </a:effectLst>
            </a:endParaRPr>
          </a:p>
        </p:txBody>
      </p:sp>
      <p:sp>
        <p:nvSpPr>
          <p:cNvPr id="11" name="5-Point Star 10"/>
          <p:cNvSpPr/>
          <p:nvPr/>
        </p:nvSpPr>
        <p:spPr>
          <a:xfrm>
            <a:off x="914400" y="4343400"/>
            <a:ext cx="304800" cy="304800"/>
          </a:xfrm>
          <a:prstGeom prst="star5">
            <a:avLst/>
          </a:prstGeom>
        </p:spPr>
        <p:style>
          <a:lnRef idx="1">
            <a:schemeClr val="accent2"/>
          </a:lnRef>
          <a:fillRef idx="2">
            <a:schemeClr val="accent2"/>
          </a:fillRef>
          <a:effectRef idx="1">
            <a:schemeClr val="accent2"/>
          </a:effectRef>
          <a:fontRef idx="minor">
            <a:schemeClr val="dk1"/>
          </a:fontRef>
        </p:style>
        <p:txBody>
          <a:bodyPr rtlCol="0" anchor="ctr">
            <a:sp3d extrusionH="57150">
              <a:bevelT w="38100" h="38100" prst="relaxedInset"/>
            </a:sp3d>
          </a:bodyPr>
          <a:lstStyle/>
          <a:p>
            <a:pPr algn="ctr"/>
            <a:endParaRPr lang="en-US">
              <a:effectLst>
                <a:outerShdw blurRad="75057" dist="38100" dir="5400000" sy="-20000" rotWithShape="0">
                  <a:prstClr val="black">
                    <a:alpha val="25000"/>
                  </a:prstClr>
                </a:outerShdw>
              </a:effectLst>
            </a:endParaRPr>
          </a:p>
        </p:txBody>
      </p:sp>
      <p:sp>
        <p:nvSpPr>
          <p:cNvPr id="13" name="Octagon 12"/>
          <p:cNvSpPr/>
          <p:nvPr/>
        </p:nvSpPr>
        <p:spPr>
          <a:xfrm>
            <a:off x="533400" y="4876800"/>
            <a:ext cx="228600" cy="228600"/>
          </a:xfrm>
          <a:prstGeom prst="octag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4" name="Octagon 13"/>
          <p:cNvSpPr/>
          <p:nvPr/>
        </p:nvSpPr>
        <p:spPr>
          <a:xfrm>
            <a:off x="533400" y="5334000"/>
            <a:ext cx="228600" cy="228600"/>
          </a:xfrm>
          <a:prstGeom prst="octag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5" name="Slide Number Placeholder 14"/>
          <p:cNvSpPr>
            <a:spLocks noGrp="1"/>
          </p:cNvSpPr>
          <p:nvPr>
            <p:ph type="sldNum" sz="quarter" idx="12"/>
          </p:nvPr>
        </p:nvSpPr>
        <p:spPr>
          <a:xfrm>
            <a:off x="8382000" y="6340476"/>
            <a:ext cx="762000" cy="517524"/>
          </a:xfrm>
        </p:spPr>
        <p:txBody>
          <a:bodyPr/>
          <a:lstStyle/>
          <a:p>
            <a:fld id="{029F9849-64D4-4DF6-87DA-D4F4F2E73101}" type="slidenum">
              <a:rPr lang="en-US" sz="1800" smtClean="0">
                <a:solidFill>
                  <a:schemeClr val="tx1"/>
                </a:solidFill>
                <a:latin typeface="Times New Roman" pitchFamily="18" charset="0"/>
                <a:cs typeface="Times New Roman" pitchFamily="18" charset="0"/>
              </a:rPr>
              <a:pPr/>
              <a:t>26</a:t>
            </a:fld>
            <a:r>
              <a:rPr lang="en-US" sz="1800" dirty="0" smtClean="0">
                <a:solidFill>
                  <a:schemeClr val="tx1"/>
                </a:solidFill>
                <a:latin typeface="Times New Roman" pitchFamily="18" charset="0"/>
                <a:cs typeface="Times New Roman" pitchFamily="18" charset="0"/>
              </a:rPr>
              <a:t>/45</a:t>
            </a:r>
            <a:endParaRPr lang="en-US" sz="1800" dirty="0">
              <a:solidFill>
                <a:schemeClr val="tx1"/>
              </a:solidFill>
              <a:latin typeface="Times New Roman" pitchFamily="18" charset="0"/>
              <a:cs typeface="Times New Roman" pitchFamily="18" charset="0"/>
            </a:endParaRPr>
          </a:p>
        </p:txBody>
      </p:sp>
    </p:spTree>
  </p:cSld>
  <p:clrMapOvr>
    <a:masterClrMapping/>
  </p:clrMapOvr>
  <p:transition>
    <p:zoom dir="in"/>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066800"/>
          </a:xfrm>
        </p:spPr>
        <p:txBody>
          <a:bodyPr>
            <a:noAutofit/>
            <a:scene3d>
              <a:camera prst="orthographicFront">
                <a:rot lat="0" lon="0" rev="0"/>
              </a:camera>
              <a:lightRig rig="contrasting" dir="t">
                <a:rot lat="0" lon="0" rev="4500000"/>
              </a:lightRig>
            </a:scene3d>
            <a:sp3d extrusionH="57150" contourW="6350" prstMaterial="metal">
              <a:bevelT w="127000" h="31750" prst="divot"/>
              <a:contourClr>
                <a:schemeClr val="accent1">
                  <a:shade val="75000"/>
                </a:schemeClr>
              </a:contourClr>
            </a:sp3d>
          </a:bodyPr>
          <a:lstStyle/>
          <a:p>
            <a:pPr algn="ct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16.2.3.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dạng</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chUẩn</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3</a:t>
            </a:r>
            <a:b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b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(3NF-THiRD normal form) </a:t>
            </a:r>
            <a:endParaRPr lang="en-US" sz="3200" b="1" cap="all" dirty="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endParaRPr>
          </a:p>
        </p:txBody>
      </p:sp>
      <p:sp>
        <p:nvSpPr>
          <p:cNvPr id="3" name="Subtitle 2"/>
          <p:cNvSpPr>
            <a:spLocks noGrp="1"/>
          </p:cNvSpPr>
          <p:nvPr>
            <p:ph type="subTitle" idx="1"/>
          </p:nvPr>
        </p:nvSpPr>
        <p:spPr>
          <a:xfrm>
            <a:off x="457200" y="1600200"/>
            <a:ext cx="8153400" cy="4876800"/>
          </a:xfrm>
        </p:spPr>
        <p:txBody>
          <a:bodyPr>
            <a:normAutofit/>
          </a:bodyPr>
          <a:lstStyle/>
          <a:p>
            <a:r>
              <a:rPr lang="en-US" sz="2400" u="sng" dirty="0" err="1" smtClean="0">
                <a:solidFill>
                  <a:schemeClr val="tx1"/>
                </a:solidFill>
                <a:latin typeface="Times New Roman" pitchFamily="18" charset="0"/>
                <a:cs typeface="Times New Roman" pitchFamily="18" charset="0"/>
              </a:rPr>
              <a:t>Định</a:t>
            </a:r>
            <a:r>
              <a:rPr lang="en-US" sz="2400" u="sng" dirty="0" smtClean="0">
                <a:solidFill>
                  <a:schemeClr val="tx1"/>
                </a:solidFill>
                <a:latin typeface="Times New Roman" pitchFamily="18" charset="0"/>
                <a:cs typeface="Times New Roman" pitchFamily="18" charset="0"/>
              </a:rPr>
              <a:t> </a:t>
            </a:r>
            <a:r>
              <a:rPr lang="en-US" sz="2400" u="sng" dirty="0" err="1" smtClean="0">
                <a:solidFill>
                  <a:schemeClr val="tx1"/>
                </a:solidFill>
                <a:latin typeface="Times New Roman" pitchFamily="18" charset="0"/>
                <a:cs typeface="Times New Roman" pitchFamily="18" charset="0"/>
              </a:rPr>
              <a:t>nghĩa</a:t>
            </a:r>
            <a:r>
              <a:rPr lang="en-US" sz="2400" u="sng" dirty="0" smtClean="0">
                <a:solidFill>
                  <a:schemeClr val="tx1"/>
                </a:solidFill>
                <a:latin typeface="Times New Roman" pitchFamily="18" charset="0"/>
                <a:cs typeface="Times New Roman" pitchFamily="18" charset="0"/>
              </a:rPr>
              <a:t> 1</a:t>
            </a:r>
            <a:r>
              <a:rPr lang="en-US" sz="2400" dirty="0" smtClean="0">
                <a:solidFill>
                  <a:schemeClr val="tx1"/>
                </a:solidFill>
                <a:latin typeface="Times New Roman" pitchFamily="18" charset="0"/>
                <a:cs typeface="Times New Roman" pitchFamily="18" charset="0"/>
              </a:rPr>
              <a:t>: </a:t>
            </a:r>
          </a:p>
          <a:p>
            <a:r>
              <a:rPr lang="en-US" sz="2400" dirty="0" smtClean="0">
                <a:solidFill>
                  <a:schemeClr val="tx1"/>
                </a:solidFill>
                <a:latin typeface="Times New Roman" pitchFamily="18" charset="0"/>
                <a:cs typeface="Times New Roman" pitchFamily="18" charset="0"/>
              </a:rPr>
              <a:t>    Cho </a:t>
            </a:r>
            <a:r>
              <a:rPr lang="en-US" sz="2400" dirty="0" err="1" smtClean="0">
                <a:solidFill>
                  <a:schemeClr val="tx1"/>
                </a:solidFill>
                <a:latin typeface="Times New Roman" pitchFamily="18" charset="0"/>
                <a:cs typeface="Times New Roman" pitchFamily="18" charset="0"/>
              </a:rPr>
              <a:t>lược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đồ</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quan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hệ</a:t>
            </a:r>
            <a:r>
              <a:rPr lang="en-US" sz="2400" dirty="0" smtClean="0">
                <a:solidFill>
                  <a:schemeClr val="tx1"/>
                </a:solidFill>
                <a:latin typeface="Times New Roman" pitchFamily="18" charset="0"/>
                <a:cs typeface="Times New Roman" pitchFamily="18" charset="0"/>
              </a:rPr>
              <a:t> α= ( U, F), </a:t>
            </a:r>
            <a:r>
              <a:rPr lang="en-US" sz="2400" dirty="0" err="1" smtClean="0">
                <a:solidFill>
                  <a:schemeClr val="tx1"/>
                </a:solidFill>
                <a:latin typeface="Times New Roman" pitchFamily="18" charset="0"/>
                <a:cs typeface="Times New Roman" pitchFamily="18" charset="0"/>
              </a:rPr>
              <a:t>lược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đồ</a:t>
            </a:r>
            <a:r>
              <a:rPr lang="en-US" sz="2400" dirty="0" smtClean="0">
                <a:solidFill>
                  <a:schemeClr val="tx1"/>
                </a:solidFill>
                <a:latin typeface="Times New Roman" pitchFamily="18" charset="0"/>
                <a:cs typeface="Times New Roman" pitchFamily="18" charset="0"/>
              </a:rPr>
              <a:t> α </a:t>
            </a:r>
            <a:r>
              <a:rPr lang="en-US" sz="2400" dirty="0" err="1" smtClean="0">
                <a:solidFill>
                  <a:schemeClr val="tx1"/>
                </a:solidFill>
                <a:latin typeface="Times New Roman" pitchFamily="18" charset="0"/>
                <a:cs typeface="Times New Roman" pitchFamily="18" charset="0"/>
              </a:rPr>
              <a:t>được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gọi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là</a:t>
            </a:r>
            <a:r>
              <a:rPr lang="en-US" sz="2400" dirty="0" smtClean="0">
                <a:solidFill>
                  <a:schemeClr val="tx1"/>
                </a:solidFill>
                <a:latin typeface="Times New Roman" pitchFamily="18" charset="0"/>
                <a:cs typeface="Times New Roman" pitchFamily="18" charset="0"/>
              </a:rPr>
              <a:t> ở </a:t>
            </a:r>
            <a:r>
              <a:rPr lang="en-US" sz="2400" dirty="0" err="1" smtClean="0">
                <a:solidFill>
                  <a:schemeClr val="tx1"/>
                </a:solidFill>
                <a:latin typeface="Times New Roman" pitchFamily="18" charset="0"/>
                <a:cs typeface="Times New Roman" pitchFamily="18" charset="0"/>
              </a:rPr>
              <a:t>dạng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chuẩn</a:t>
            </a:r>
            <a:r>
              <a:rPr lang="en-US" sz="2400" dirty="0" smtClean="0">
                <a:solidFill>
                  <a:schemeClr val="tx1"/>
                </a:solidFill>
                <a:latin typeface="Times New Roman" pitchFamily="18" charset="0"/>
                <a:cs typeface="Times New Roman" pitchFamily="18" charset="0"/>
              </a:rPr>
              <a:t> 3 ( </a:t>
            </a:r>
            <a:r>
              <a:rPr lang="en-US" sz="2400" dirty="0" err="1" smtClean="0">
                <a:solidFill>
                  <a:schemeClr val="tx1"/>
                </a:solidFill>
                <a:latin typeface="Times New Roman" pitchFamily="18" charset="0"/>
                <a:cs typeface="Times New Roman" pitchFamily="18" charset="0"/>
              </a:rPr>
              <a:t>ký</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hiệu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là</a:t>
            </a:r>
            <a:r>
              <a:rPr lang="en-US" sz="2400" dirty="0" smtClean="0">
                <a:solidFill>
                  <a:schemeClr val="tx1"/>
                </a:solidFill>
                <a:latin typeface="Times New Roman" pitchFamily="18" charset="0"/>
                <a:cs typeface="Times New Roman" pitchFamily="18" charset="0"/>
              </a:rPr>
              <a:t> 3 NF), </a:t>
            </a:r>
            <a:r>
              <a:rPr lang="en-US" sz="2400" dirty="0" err="1" smtClean="0">
                <a:solidFill>
                  <a:schemeClr val="tx1"/>
                </a:solidFill>
                <a:latin typeface="Times New Roman" pitchFamily="18" charset="0"/>
                <a:cs typeface="Times New Roman" pitchFamily="18" charset="0"/>
              </a:rPr>
              <a:t>nếu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như</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đồ</a:t>
            </a:r>
            <a:r>
              <a:rPr lang="en-US" sz="2400" dirty="0" smtClean="0">
                <a:solidFill>
                  <a:schemeClr val="tx1"/>
                </a:solidFill>
                <a:latin typeface="Times New Roman" pitchFamily="18" charset="0"/>
                <a:cs typeface="Times New Roman" pitchFamily="18" charset="0"/>
              </a:rPr>
              <a:t> ở </a:t>
            </a:r>
            <a:r>
              <a:rPr lang="en-US" sz="2400" dirty="0" err="1" smtClean="0">
                <a:solidFill>
                  <a:schemeClr val="tx1"/>
                </a:solidFill>
                <a:latin typeface="Times New Roman" pitchFamily="18" charset="0"/>
                <a:cs typeface="Times New Roman" pitchFamily="18" charset="0"/>
              </a:rPr>
              <a:t>dạng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chuản</a:t>
            </a:r>
            <a:r>
              <a:rPr lang="en-US" sz="2400" dirty="0" smtClean="0">
                <a:solidFill>
                  <a:schemeClr val="tx1"/>
                </a:solidFill>
                <a:latin typeface="Times New Roman" pitchFamily="18" charset="0"/>
                <a:cs typeface="Times New Roman" pitchFamily="18" charset="0"/>
              </a:rPr>
              <a:t> 2NF </a:t>
            </a:r>
            <a:r>
              <a:rPr lang="en-US" sz="2400" dirty="0" err="1" smtClean="0">
                <a:solidFill>
                  <a:schemeClr val="tx1"/>
                </a:solidFill>
                <a:latin typeface="Times New Roman" pitchFamily="18" charset="0"/>
                <a:cs typeface="Times New Roman" pitchFamily="18" charset="0"/>
              </a:rPr>
              <a:t>và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thuộc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tính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không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khóa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của</a:t>
            </a:r>
            <a:r>
              <a:rPr lang="en-US" sz="2400" dirty="0" smtClean="0">
                <a:solidFill>
                  <a:schemeClr val="tx1"/>
                </a:solidFill>
                <a:latin typeface="Times New Roman" pitchFamily="18" charset="0"/>
                <a:cs typeface="Times New Roman" pitchFamily="18" charset="0"/>
              </a:rPr>
              <a:t> α </a:t>
            </a:r>
            <a:r>
              <a:rPr lang="en-US" sz="2400" dirty="0" err="1" smtClean="0">
                <a:solidFill>
                  <a:schemeClr val="tx1"/>
                </a:solidFill>
                <a:latin typeface="Times New Roman" pitchFamily="18" charset="0"/>
                <a:cs typeface="Times New Roman" pitchFamily="18" charset="0"/>
              </a:rPr>
              <a:t>là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không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phụ</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thuộc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hàm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bắc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cầu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vào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khóa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chính</a:t>
            </a:r>
            <a:r>
              <a:rPr lang="en-US" sz="2400" dirty="0" smtClean="0">
                <a:solidFill>
                  <a:schemeClr val="tx1"/>
                </a:solidFill>
                <a:latin typeface="Times New Roman" pitchFamily="18" charset="0"/>
                <a:cs typeface="Times New Roman" pitchFamily="18" charset="0"/>
              </a:rPr>
              <a:t>.</a:t>
            </a:r>
          </a:p>
          <a:p>
            <a:r>
              <a:rPr lang="en-US" sz="2400" u="sng" dirty="0" err="1" smtClean="0">
                <a:solidFill>
                  <a:schemeClr val="tx1"/>
                </a:solidFill>
                <a:latin typeface="Times New Roman" pitchFamily="18" charset="0"/>
                <a:cs typeface="Times New Roman" pitchFamily="18" charset="0"/>
              </a:rPr>
              <a:t>Định</a:t>
            </a:r>
            <a:r>
              <a:rPr lang="en-US" sz="2400" u="sng" dirty="0" smtClean="0">
                <a:solidFill>
                  <a:schemeClr val="tx1"/>
                </a:solidFill>
                <a:latin typeface="Times New Roman" pitchFamily="18" charset="0"/>
                <a:cs typeface="Times New Roman" pitchFamily="18" charset="0"/>
              </a:rPr>
              <a:t> </a:t>
            </a:r>
            <a:r>
              <a:rPr lang="en-US" sz="2400" u="sng" dirty="0" err="1" smtClean="0">
                <a:solidFill>
                  <a:schemeClr val="tx1"/>
                </a:solidFill>
                <a:latin typeface="Times New Roman" pitchFamily="18" charset="0"/>
                <a:cs typeface="Times New Roman" pitchFamily="18" charset="0"/>
              </a:rPr>
              <a:t>nghĩa</a:t>
            </a:r>
            <a:r>
              <a:rPr lang="en-US" sz="2400" u="sng" dirty="0" smtClean="0">
                <a:solidFill>
                  <a:schemeClr val="tx1"/>
                </a:solidFill>
                <a:latin typeface="Times New Roman" pitchFamily="18" charset="0"/>
                <a:cs typeface="Times New Roman" pitchFamily="18" charset="0"/>
              </a:rPr>
              <a:t> 2</a:t>
            </a:r>
            <a:r>
              <a:rPr lang="en-US" sz="2400" dirty="0" smtClean="0">
                <a:solidFill>
                  <a:schemeClr val="tx1"/>
                </a:solidFill>
                <a:latin typeface="Times New Roman" pitchFamily="18" charset="0"/>
                <a:cs typeface="Times New Roman" pitchFamily="18" charset="0"/>
              </a:rPr>
              <a:t>: </a:t>
            </a:r>
          </a:p>
          <a:p>
            <a:r>
              <a:rPr lang="en-US" sz="2400" dirty="0" smtClean="0">
                <a:solidFill>
                  <a:schemeClr val="tx1"/>
                </a:solidFill>
                <a:latin typeface="Times New Roman" pitchFamily="18" charset="0"/>
                <a:cs typeface="Times New Roman" pitchFamily="18" charset="0"/>
              </a:rPr>
              <a:t>   Cho </a:t>
            </a:r>
            <a:r>
              <a:rPr lang="en-US" sz="2400" dirty="0" err="1" smtClean="0">
                <a:solidFill>
                  <a:schemeClr val="tx1"/>
                </a:solidFill>
                <a:latin typeface="Times New Roman" pitchFamily="18" charset="0"/>
                <a:cs typeface="Times New Roman" pitchFamily="18" charset="0"/>
              </a:rPr>
              <a:t>lược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đồ</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quan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hệ</a:t>
            </a:r>
            <a:r>
              <a:rPr lang="en-US" sz="2400" dirty="0" smtClean="0">
                <a:solidFill>
                  <a:schemeClr val="tx1"/>
                </a:solidFill>
                <a:latin typeface="Times New Roman" pitchFamily="18" charset="0"/>
                <a:cs typeface="Times New Roman" pitchFamily="18" charset="0"/>
              </a:rPr>
              <a:t> α =( U, F), </a:t>
            </a:r>
            <a:r>
              <a:rPr lang="en-US" sz="2400" dirty="0" err="1" smtClean="0">
                <a:solidFill>
                  <a:schemeClr val="tx1"/>
                </a:solidFill>
                <a:latin typeface="Times New Roman" pitchFamily="18" charset="0"/>
                <a:cs typeface="Times New Roman" pitchFamily="18" charset="0"/>
              </a:rPr>
              <a:t>lược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đồ</a:t>
            </a:r>
            <a:r>
              <a:rPr lang="en-US" sz="2400" dirty="0" smtClean="0">
                <a:solidFill>
                  <a:schemeClr val="tx1"/>
                </a:solidFill>
                <a:latin typeface="Times New Roman" pitchFamily="18" charset="0"/>
                <a:cs typeface="Times New Roman" pitchFamily="18" charset="0"/>
              </a:rPr>
              <a:t> α </a:t>
            </a:r>
            <a:r>
              <a:rPr lang="en-US" sz="2400" dirty="0" err="1" smtClean="0">
                <a:solidFill>
                  <a:schemeClr val="tx1"/>
                </a:solidFill>
                <a:latin typeface="Times New Roman" pitchFamily="18" charset="0"/>
                <a:cs typeface="Times New Roman" pitchFamily="18" charset="0"/>
              </a:rPr>
              <a:t>được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gọi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là</a:t>
            </a:r>
            <a:r>
              <a:rPr lang="en-US" sz="2400" dirty="0" smtClean="0">
                <a:solidFill>
                  <a:schemeClr val="tx1"/>
                </a:solidFill>
                <a:latin typeface="Times New Roman" pitchFamily="18" charset="0"/>
                <a:cs typeface="Times New Roman" pitchFamily="18" charset="0"/>
              </a:rPr>
              <a:t> ở </a:t>
            </a:r>
            <a:r>
              <a:rPr lang="en-US" sz="2400" dirty="0" err="1" smtClean="0">
                <a:solidFill>
                  <a:schemeClr val="tx1"/>
                </a:solidFill>
                <a:latin typeface="Times New Roman" pitchFamily="18" charset="0"/>
                <a:cs typeface="Times New Roman" pitchFamily="18" charset="0"/>
              </a:rPr>
              <a:t>dạng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chuẩn</a:t>
            </a:r>
            <a:r>
              <a:rPr lang="en-US" sz="2400" dirty="0" smtClean="0">
                <a:solidFill>
                  <a:schemeClr val="tx1"/>
                </a:solidFill>
                <a:latin typeface="Times New Roman" pitchFamily="18" charset="0"/>
                <a:cs typeface="Times New Roman" pitchFamily="18" charset="0"/>
              </a:rPr>
              <a:t> 3, </a:t>
            </a:r>
            <a:r>
              <a:rPr lang="en-US" sz="2400" dirty="0" err="1" smtClean="0">
                <a:solidFill>
                  <a:schemeClr val="tx1"/>
                </a:solidFill>
                <a:latin typeface="Times New Roman" pitchFamily="18" charset="0"/>
                <a:cs typeface="Times New Roman" pitchFamily="18" charset="0"/>
              </a:rPr>
              <a:t>ký</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hiệu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là</a:t>
            </a:r>
            <a:r>
              <a:rPr lang="en-US" sz="2400" dirty="0" smtClean="0">
                <a:solidFill>
                  <a:schemeClr val="tx1"/>
                </a:solidFill>
                <a:latin typeface="Times New Roman" pitchFamily="18" charset="0"/>
                <a:cs typeface="Times New Roman" pitchFamily="18" charset="0"/>
              </a:rPr>
              <a:t> 3NF, </a:t>
            </a:r>
            <a:r>
              <a:rPr lang="en-US" sz="2400" dirty="0" err="1" smtClean="0">
                <a:solidFill>
                  <a:schemeClr val="tx1"/>
                </a:solidFill>
                <a:latin typeface="Times New Roman" pitchFamily="18" charset="0"/>
                <a:cs typeface="Times New Roman" pitchFamily="18" charset="0"/>
              </a:rPr>
              <a:t>nếu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như</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mọi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phụ</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thuộc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hàm</a:t>
            </a:r>
            <a:r>
              <a:rPr lang="en-US" sz="2400" dirty="0" smtClean="0">
                <a:solidFill>
                  <a:schemeClr val="tx1"/>
                </a:solidFill>
                <a:latin typeface="Times New Roman" pitchFamily="18" charset="0"/>
                <a:cs typeface="Times New Roman" pitchFamily="18" charset="0"/>
              </a:rPr>
              <a:t> X→ A </a:t>
            </a:r>
            <a:r>
              <a:rPr lang="en-US" sz="2400" dirty="0" smtClean="0">
                <a:solidFill>
                  <a:schemeClr val="tx1"/>
                </a:solidFill>
                <a:latin typeface="Times New Roman" pitchFamily="18" charset="0"/>
                <a:cs typeface="Times New Roman" pitchFamily="18" charset="0"/>
                <a:sym typeface="Symbol"/>
              </a:rPr>
              <a:t></a:t>
            </a:r>
            <a:r>
              <a:rPr lang="en-US" sz="2400" dirty="0" smtClean="0">
                <a:solidFill>
                  <a:schemeClr val="tx1"/>
                </a:solidFill>
                <a:latin typeface="Times New Roman" pitchFamily="18" charset="0"/>
                <a:cs typeface="Times New Roman" pitchFamily="18" charset="0"/>
              </a:rPr>
              <a:t> F</a:t>
            </a:r>
            <a:r>
              <a:rPr lang="en-US" sz="2400" baseline="30000" dirty="0" smtClean="0">
                <a:solidFill>
                  <a:schemeClr val="tx1"/>
                </a:solidFill>
                <a:latin typeface="Times New Roman" pitchFamily="18" charset="0"/>
                <a:cs typeface="Times New Roman" pitchFamily="18" charset="0"/>
              </a:rPr>
              <a: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với</a:t>
            </a:r>
            <a:r>
              <a:rPr lang="en-US" sz="2400" dirty="0" smtClean="0">
                <a:solidFill>
                  <a:schemeClr val="tx1"/>
                </a:solidFill>
                <a:latin typeface="Times New Roman" pitchFamily="18" charset="0"/>
                <a:cs typeface="Times New Roman" pitchFamily="18" charset="0"/>
              </a:rPr>
              <a:t> A </a:t>
            </a:r>
            <a:r>
              <a:rPr lang="en-US" sz="2400" dirty="0" smtClean="0">
                <a:solidFill>
                  <a:schemeClr val="tx1"/>
                </a:solidFill>
                <a:latin typeface="Times New Roman" pitchFamily="18" charset="0"/>
                <a:cs typeface="Times New Roman" pitchFamily="18" charset="0"/>
                <a:sym typeface="Symbol"/>
              </a:rPr>
              <a:t></a:t>
            </a:r>
            <a:r>
              <a:rPr lang="en-US" sz="2400" dirty="0" smtClean="0">
                <a:solidFill>
                  <a:schemeClr val="tx1"/>
                </a:solidFill>
                <a:latin typeface="Times New Roman" pitchFamily="18" charset="0"/>
                <a:cs typeface="Times New Roman" pitchFamily="18" charset="0"/>
              </a:rPr>
              <a:t> X </a:t>
            </a:r>
            <a:r>
              <a:rPr lang="en-US" sz="2400" dirty="0" err="1" smtClean="0">
                <a:solidFill>
                  <a:schemeClr val="tx1"/>
                </a:solidFill>
                <a:latin typeface="Times New Roman" pitchFamily="18" charset="0"/>
                <a:cs typeface="Times New Roman" pitchFamily="18" charset="0"/>
              </a:rPr>
              <a:t>thì</a:t>
            </a:r>
            <a:r>
              <a:rPr lang="en-US" sz="2400" dirty="0" smtClean="0">
                <a:solidFill>
                  <a:schemeClr val="tx1"/>
                </a:solidFill>
                <a:latin typeface="Times New Roman" pitchFamily="18" charset="0"/>
                <a:cs typeface="Times New Roman" pitchFamily="18" charset="0"/>
              </a:rPr>
              <a:t>:</a:t>
            </a:r>
          </a:p>
          <a:p>
            <a:pPr lvl="0"/>
            <a:r>
              <a:rPr lang="en-US" sz="2400" dirty="0" smtClean="0">
                <a:solidFill>
                  <a:schemeClr val="tx1"/>
                </a:solidFill>
                <a:latin typeface="Times New Roman" pitchFamily="18" charset="0"/>
                <a:cs typeface="Times New Roman" pitchFamily="18" charset="0"/>
              </a:rPr>
              <a:t>     -  </a:t>
            </a:r>
            <a:r>
              <a:rPr lang="en-US" sz="2400" dirty="0" err="1" smtClean="0">
                <a:solidFill>
                  <a:schemeClr val="tx1"/>
                </a:solidFill>
                <a:latin typeface="Times New Roman" pitchFamily="18" charset="0"/>
                <a:cs typeface="Times New Roman" pitchFamily="18" charset="0"/>
              </a:rPr>
              <a:t>Hoặc</a:t>
            </a:r>
            <a:r>
              <a:rPr lang="en-US" sz="2400" dirty="0" smtClean="0">
                <a:solidFill>
                  <a:schemeClr val="tx1"/>
                </a:solidFill>
                <a:latin typeface="Times New Roman" pitchFamily="18" charset="0"/>
                <a:cs typeface="Times New Roman" pitchFamily="18" charset="0"/>
              </a:rPr>
              <a:t> X </a:t>
            </a:r>
            <a:r>
              <a:rPr lang="en-US" sz="2400" dirty="0" err="1" smtClean="0">
                <a:solidFill>
                  <a:schemeClr val="tx1"/>
                </a:solidFill>
                <a:latin typeface="Times New Roman" pitchFamily="18" charset="0"/>
                <a:cs typeface="Times New Roman" pitchFamily="18" charset="0"/>
              </a:rPr>
              <a:t>là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siêu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khóa</a:t>
            </a:r>
            <a:r>
              <a:rPr lang="en-US" sz="2400" dirty="0" smtClean="0">
                <a:solidFill>
                  <a:schemeClr val="tx1"/>
                </a:solidFill>
                <a:latin typeface="Times New Roman" pitchFamily="18" charset="0"/>
                <a:cs typeface="Times New Roman" pitchFamily="18" charset="0"/>
              </a:rPr>
              <a:t>.</a:t>
            </a:r>
          </a:p>
          <a:p>
            <a:pPr lvl="0"/>
            <a:r>
              <a:rPr lang="en-US" sz="2400" dirty="0" smtClean="0">
                <a:solidFill>
                  <a:schemeClr val="tx1"/>
                </a:solidFill>
                <a:latin typeface="Times New Roman" pitchFamily="18" charset="0"/>
                <a:cs typeface="Times New Roman" pitchFamily="18" charset="0"/>
              </a:rPr>
              <a:t>     -  </a:t>
            </a:r>
            <a:r>
              <a:rPr lang="en-US" sz="2400" dirty="0" err="1" smtClean="0">
                <a:solidFill>
                  <a:schemeClr val="tx1"/>
                </a:solidFill>
                <a:latin typeface="Times New Roman" pitchFamily="18" charset="0"/>
                <a:cs typeface="Times New Roman" pitchFamily="18" charset="0"/>
              </a:rPr>
              <a:t>Hoặc</a:t>
            </a:r>
            <a:r>
              <a:rPr lang="en-US" sz="2400" dirty="0" smtClean="0">
                <a:solidFill>
                  <a:schemeClr val="tx1"/>
                </a:solidFill>
                <a:latin typeface="Times New Roman" pitchFamily="18" charset="0"/>
                <a:cs typeface="Times New Roman" pitchFamily="18" charset="0"/>
              </a:rPr>
              <a:t> A </a:t>
            </a:r>
            <a:r>
              <a:rPr lang="en-US" sz="2400" dirty="0" err="1" smtClean="0">
                <a:solidFill>
                  <a:schemeClr val="tx1"/>
                </a:solidFill>
                <a:latin typeface="Times New Roman" pitchFamily="18" charset="0"/>
                <a:cs typeface="Times New Roman" pitchFamily="18" charset="0"/>
              </a:rPr>
              <a:t>là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thuộc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tính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khóa</a:t>
            </a:r>
            <a:r>
              <a:rPr lang="en-US" sz="2400" dirty="0" smtClean="0">
                <a:solidFill>
                  <a:schemeClr val="tx1"/>
                </a:solidFill>
                <a:latin typeface="Times New Roman" pitchFamily="18" charset="0"/>
                <a:cs typeface="Times New Roman" pitchFamily="18" charset="0"/>
              </a:rPr>
              <a:t>.</a:t>
            </a:r>
          </a:p>
          <a:p>
            <a:endParaRPr lang="en-US" sz="2400" dirty="0" smtClean="0">
              <a:solidFill>
                <a:schemeClr val="tx1"/>
              </a:solidFill>
              <a:latin typeface="Times New Roman" pitchFamily="18" charset="0"/>
              <a:cs typeface="Times New Roman" pitchFamily="18" charset="0"/>
            </a:endParaRPr>
          </a:p>
          <a:p>
            <a:endParaRPr lang="en-US" sz="2400"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382000" y="6340476"/>
            <a:ext cx="762000" cy="517524"/>
          </a:xfrm>
        </p:spPr>
        <p:txBody>
          <a:bodyPr/>
          <a:lstStyle/>
          <a:p>
            <a:fld id="{029F9849-64D4-4DF6-87DA-D4F4F2E73101}" type="slidenum">
              <a:rPr lang="en-US" sz="1800" smtClean="0">
                <a:solidFill>
                  <a:schemeClr val="tx1"/>
                </a:solidFill>
                <a:latin typeface="Times New Roman" pitchFamily="18" charset="0"/>
                <a:cs typeface="Times New Roman" pitchFamily="18" charset="0"/>
              </a:rPr>
              <a:pPr/>
              <a:t>27</a:t>
            </a:fld>
            <a:r>
              <a:rPr lang="en-US" sz="1800" dirty="0" smtClean="0">
                <a:solidFill>
                  <a:schemeClr val="tx1"/>
                </a:solidFill>
                <a:latin typeface="Times New Roman" pitchFamily="18" charset="0"/>
                <a:cs typeface="Times New Roman" pitchFamily="18" charset="0"/>
              </a:rPr>
              <a:t>/45</a:t>
            </a:r>
            <a:endParaRPr lang="en-US" sz="1800" dirty="0">
              <a:solidFill>
                <a:schemeClr val="tx1"/>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066800"/>
          </a:xfrm>
        </p:spPr>
        <p:txBody>
          <a:bodyPr>
            <a:noAutofit/>
            <a:scene3d>
              <a:camera prst="orthographicFront">
                <a:rot lat="0" lon="0" rev="0"/>
              </a:camera>
              <a:lightRig rig="contrasting" dir="t">
                <a:rot lat="0" lon="0" rev="4500000"/>
              </a:lightRig>
            </a:scene3d>
            <a:sp3d extrusionH="57150" contourW="6350" prstMaterial="metal">
              <a:bevelT w="127000" h="31750" prst="divot"/>
              <a:contourClr>
                <a:schemeClr val="accent1">
                  <a:shade val="75000"/>
                </a:schemeClr>
              </a:contourClr>
            </a:sp3d>
          </a:bodyPr>
          <a:lstStyle/>
          <a:p>
            <a:pPr algn="ct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16.2.3.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dạng</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chUẩn</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3</a:t>
            </a:r>
            <a:b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b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(3NF-THiRD normal form) </a:t>
            </a:r>
            <a:endParaRPr lang="en-US" sz="3200" b="1" cap="all" dirty="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endParaRPr>
          </a:p>
        </p:txBody>
      </p:sp>
      <p:sp>
        <p:nvSpPr>
          <p:cNvPr id="3" name="Subtitle 2"/>
          <p:cNvSpPr>
            <a:spLocks noGrp="1"/>
          </p:cNvSpPr>
          <p:nvPr>
            <p:ph type="subTitle" idx="1"/>
          </p:nvPr>
        </p:nvSpPr>
        <p:spPr>
          <a:xfrm>
            <a:off x="457200" y="1600200"/>
            <a:ext cx="8153400" cy="4876800"/>
          </a:xfrm>
        </p:spPr>
        <p:txBody>
          <a:bodyPr>
            <a:normAutofit/>
          </a:bodyPr>
          <a:lstStyle/>
          <a:p>
            <a:endParaRPr lang="en-US" sz="2400" dirty="0" smtClean="0">
              <a:solidFill>
                <a:schemeClr val="tx1"/>
              </a:solidFill>
              <a:latin typeface="Times New Roman" pitchFamily="18" charset="0"/>
              <a:cs typeface="Times New Roman" pitchFamily="18" charset="0"/>
            </a:endParaRPr>
          </a:p>
          <a:p>
            <a:r>
              <a:rPr lang="en-US" sz="2400" u="sng" dirty="0" err="1" smtClean="0">
                <a:solidFill>
                  <a:schemeClr val="tx1"/>
                </a:solidFill>
                <a:latin typeface="Times New Roman" pitchFamily="18" charset="0"/>
                <a:cs typeface="Times New Roman" pitchFamily="18" charset="0"/>
              </a:rPr>
              <a:t>Nhận</a:t>
            </a:r>
            <a:r>
              <a:rPr lang="en-US" sz="2400" u="sng" dirty="0" smtClean="0">
                <a:solidFill>
                  <a:schemeClr val="tx1"/>
                </a:solidFill>
                <a:latin typeface="Times New Roman" pitchFamily="18" charset="0"/>
                <a:cs typeface="Times New Roman" pitchFamily="18" charset="0"/>
              </a:rPr>
              <a:t> </a:t>
            </a:r>
            <a:r>
              <a:rPr lang="en-US" sz="2400" u="sng" dirty="0" err="1" smtClean="0">
                <a:solidFill>
                  <a:schemeClr val="tx1"/>
                </a:solidFill>
                <a:latin typeface="Times New Roman" pitchFamily="18" charset="0"/>
                <a:cs typeface="Times New Roman" pitchFamily="18" charset="0"/>
              </a:rPr>
              <a:t>xét</a:t>
            </a:r>
            <a:r>
              <a:rPr lang="en-US" sz="2400" u="sng" dirty="0" smtClean="0">
                <a:solidFill>
                  <a:schemeClr val="tx1"/>
                </a:solidFill>
                <a:latin typeface="Times New Roman" pitchFamily="18" charset="0"/>
                <a:cs typeface="Times New Roman" pitchFamily="18" charset="0"/>
              </a:rPr>
              <a:t>: </a:t>
            </a:r>
          </a:p>
          <a:p>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đồ</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quan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hệ</a:t>
            </a:r>
            <a:r>
              <a:rPr lang="en-US" sz="2400" dirty="0" smtClean="0">
                <a:solidFill>
                  <a:schemeClr val="tx1"/>
                </a:solidFill>
                <a:latin typeface="Times New Roman" pitchFamily="18" charset="0"/>
                <a:cs typeface="Times New Roman" pitchFamily="18" charset="0"/>
              </a:rPr>
              <a:t> α =( U, F), </a:t>
            </a:r>
            <a:r>
              <a:rPr lang="en-US" sz="2400" dirty="0" err="1" smtClean="0">
                <a:solidFill>
                  <a:schemeClr val="tx1"/>
                </a:solidFill>
                <a:latin typeface="Times New Roman" pitchFamily="18" charset="0"/>
                <a:cs typeface="Times New Roman" pitchFamily="18" charset="0"/>
              </a:rPr>
              <a:t>với</a:t>
            </a:r>
            <a:r>
              <a:rPr lang="en-US" sz="2400" dirty="0" smtClean="0">
                <a:solidFill>
                  <a:schemeClr val="tx1"/>
                </a:solidFill>
                <a:latin typeface="Times New Roman" pitchFamily="18" charset="0"/>
                <a:cs typeface="Times New Roman" pitchFamily="18" charset="0"/>
              </a:rPr>
              <a:t> F </a:t>
            </a:r>
            <a:r>
              <a:rPr lang="en-US" sz="2400" dirty="0" err="1" smtClean="0">
                <a:solidFill>
                  <a:schemeClr val="tx1"/>
                </a:solidFill>
                <a:latin typeface="Times New Roman" pitchFamily="18" charset="0"/>
                <a:cs typeface="Times New Roman" pitchFamily="18" charset="0"/>
              </a:rPr>
              <a:t>là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tập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phụ</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thuộc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hàm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vế</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phải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chỉ</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gồm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một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thuộc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tính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đồ</a:t>
            </a:r>
            <a:r>
              <a:rPr lang="en-US" sz="2400" dirty="0" smtClean="0">
                <a:solidFill>
                  <a:schemeClr val="tx1"/>
                </a:solidFill>
                <a:latin typeface="Times New Roman" pitchFamily="18" charset="0"/>
                <a:cs typeface="Times New Roman" pitchFamily="18" charset="0"/>
              </a:rPr>
              <a:t> α ở </a:t>
            </a:r>
            <a:r>
              <a:rPr lang="en-US" sz="2400" dirty="0" err="1" smtClean="0">
                <a:solidFill>
                  <a:schemeClr val="tx1"/>
                </a:solidFill>
                <a:latin typeface="Times New Roman" pitchFamily="18" charset="0"/>
                <a:cs typeface="Times New Roman" pitchFamily="18" charset="0"/>
              </a:rPr>
              <a:t>dạng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chuẩn</a:t>
            </a:r>
            <a:r>
              <a:rPr lang="en-US" sz="2400" dirty="0" smtClean="0">
                <a:solidFill>
                  <a:schemeClr val="tx1"/>
                </a:solidFill>
                <a:latin typeface="Times New Roman" pitchFamily="18" charset="0"/>
                <a:cs typeface="Times New Roman" pitchFamily="18" charset="0"/>
              </a:rPr>
              <a:t> 3NF </a:t>
            </a:r>
            <a:r>
              <a:rPr lang="en-US" sz="2400" dirty="0" err="1" smtClean="0">
                <a:solidFill>
                  <a:schemeClr val="tx1"/>
                </a:solidFill>
                <a:latin typeface="Times New Roman" pitchFamily="18" charset="0"/>
                <a:cs typeface="Times New Roman" pitchFamily="18" charset="0"/>
              </a:rPr>
              <a:t>khi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chỉ</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mọi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phụ</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thuộc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hàm</a:t>
            </a:r>
            <a:r>
              <a:rPr lang="en-US" sz="2400" dirty="0" smtClean="0">
                <a:solidFill>
                  <a:schemeClr val="tx1"/>
                </a:solidFill>
                <a:latin typeface="Times New Roman" pitchFamily="18" charset="0"/>
                <a:cs typeface="Times New Roman" pitchFamily="18" charset="0"/>
              </a:rPr>
              <a:t> X→A</a:t>
            </a:r>
            <a:r>
              <a:rPr lang="en-US" sz="2400" dirty="0" smtClean="0">
                <a:solidFill>
                  <a:schemeClr val="tx1"/>
                </a:solidFill>
                <a:latin typeface="Times New Roman" pitchFamily="18" charset="0"/>
                <a:cs typeface="Times New Roman" pitchFamily="18" charset="0"/>
                <a:sym typeface="Symbol"/>
              </a:rPr>
              <a:t></a:t>
            </a:r>
            <a:r>
              <a:rPr lang="en-US" sz="2400" dirty="0" smtClean="0">
                <a:solidFill>
                  <a:schemeClr val="tx1"/>
                </a:solidFill>
                <a:latin typeface="Times New Roman" pitchFamily="18" charset="0"/>
                <a:cs typeface="Times New Roman" pitchFamily="18" charset="0"/>
              </a:rPr>
              <a:t> F </a:t>
            </a:r>
            <a:r>
              <a:rPr lang="en-US" sz="2400" dirty="0" err="1" smtClean="0">
                <a:solidFill>
                  <a:schemeClr val="tx1"/>
                </a:solidFill>
                <a:latin typeface="Times New Roman" pitchFamily="18" charset="0"/>
                <a:cs typeface="Times New Roman" pitchFamily="18" charset="0"/>
              </a:rPr>
              <a:t>với</a:t>
            </a:r>
            <a:r>
              <a:rPr lang="en-US" sz="2400" dirty="0" smtClean="0">
                <a:solidFill>
                  <a:schemeClr val="tx1"/>
                </a:solidFill>
                <a:latin typeface="Times New Roman" pitchFamily="18" charset="0"/>
                <a:cs typeface="Times New Roman" pitchFamily="18" charset="0"/>
              </a:rPr>
              <a:t>  A </a:t>
            </a:r>
            <a:r>
              <a:rPr lang="en-US" sz="2400" dirty="0" smtClean="0">
                <a:solidFill>
                  <a:schemeClr val="tx1"/>
                </a:solidFill>
                <a:latin typeface="Times New Roman" pitchFamily="18" charset="0"/>
                <a:cs typeface="Times New Roman" pitchFamily="18" charset="0"/>
                <a:sym typeface="Symbol"/>
              </a:rPr>
              <a:t></a:t>
            </a:r>
            <a:r>
              <a:rPr lang="en-US" sz="2400" dirty="0" smtClean="0">
                <a:solidFill>
                  <a:schemeClr val="tx1"/>
                </a:solidFill>
                <a:latin typeface="Times New Roman" pitchFamily="18" charset="0"/>
                <a:cs typeface="Times New Roman" pitchFamily="18" charset="0"/>
              </a:rPr>
              <a:t> X </a:t>
            </a:r>
            <a:r>
              <a:rPr lang="en-US" sz="2400" dirty="0" err="1" smtClean="0">
                <a:solidFill>
                  <a:schemeClr val="tx1"/>
                </a:solidFill>
                <a:latin typeface="Times New Roman" pitchFamily="18" charset="0"/>
                <a:cs typeface="Times New Roman" pitchFamily="18" charset="0"/>
              </a:rPr>
              <a:t>đều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có</a:t>
            </a:r>
            <a:r>
              <a:rPr lang="en-US" sz="2400" dirty="0" smtClean="0">
                <a:solidFill>
                  <a:schemeClr val="tx1"/>
                </a:solidFill>
                <a:latin typeface="Times New Roman" pitchFamily="18" charset="0"/>
                <a:cs typeface="Times New Roman" pitchFamily="18" charset="0"/>
              </a:rPr>
              <a:t> :</a:t>
            </a:r>
          </a:p>
          <a:p>
            <a:pPr lvl="0"/>
            <a:r>
              <a:rPr lang="en-US" sz="2400" dirty="0" smtClean="0">
                <a:solidFill>
                  <a:schemeClr val="tx1"/>
                </a:solidFill>
                <a:latin typeface="Times New Roman" pitchFamily="18" charset="0"/>
                <a:cs typeface="Times New Roman" pitchFamily="18" charset="0"/>
              </a:rPr>
              <a:t>  - </a:t>
            </a:r>
            <a:r>
              <a:rPr lang="en-US" sz="2400" dirty="0" err="1" smtClean="0">
                <a:solidFill>
                  <a:schemeClr val="tx1"/>
                </a:solidFill>
                <a:latin typeface="Times New Roman" pitchFamily="18" charset="0"/>
                <a:cs typeface="Times New Roman" pitchFamily="18" charset="0"/>
              </a:rPr>
              <a:t>Hoặc</a:t>
            </a:r>
            <a:r>
              <a:rPr lang="en-US" sz="2400" dirty="0" smtClean="0">
                <a:solidFill>
                  <a:schemeClr val="tx1"/>
                </a:solidFill>
                <a:latin typeface="Times New Roman" pitchFamily="18" charset="0"/>
                <a:cs typeface="Times New Roman" pitchFamily="18" charset="0"/>
              </a:rPr>
              <a:t> X </a:t>
            </a:r>
            <a:r>
              <a:rPr lang="en-US" sz="2400" dirty="0" err="1" smtClean="0">
                <a:solidFill>
                  <a:schemeClr val="tx1"/>
                </a:solidFill>
                <a:latin typeface="Times New Roman" pitchFamily="18" charset="0"/>
                <a:cs typeface="Times New Roman" pitchFamily="18" charset="0"/>
              </a:rPr>
              <a:t>là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siêu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khóa</a:t>
            </a:r>
            <a:r>
              <a:rPr lang="en-US" sz="2400" dirty="0" smtClean="0">
                <a:solidFill>
                  <a:schemeClr val="tx1"/>
                </a:solidFill>
                <a:latin typeface="Times New Roman" pitchFamily="18" charset="0"/>
                <a:cs typeface="Times New Roman" pitchFamily="18" charset="0"/>
              </a:rPr>
              <a:t>.</a:t>
            </a:r>
          </a:p>
          <a:p>
            <a:pPr lvl="0"/>
            <a:r>
              <a:rPr lang="en-US" sz="2400" dirty="0" smtClean="0">
                <a:solidFill>
                  <a:schemeClr val="tx1"/>
                </a:solidFill>
                <a:latin typeface="Times New Roman" pitchFamily="18" charset="0"/>
                <a:cs typeface="Times New Roman" pitchFamily="18" charset="0"/>
              </a:rPr>
              <a:t>  - </a:t>
            </a:r>
            <a:r>
              <a:rPr lang="en-US" sz="2400" dirty="0" err="1" smtClean="0">
                <a:solidFill>
                  <a:schemeClr val="tx1"/>
                </a:solidFill>
                <a:latin typeface="Times New Roman" pitchFamily="18" charset="0"/>
                <a:cs typeface="Times New Roman" pitchFamily="18" charset="0"/>
              </a:rPr>
              <a:t>Hoặc</a:t>
            </a:r>
            <a:r>
              <a:rPr lang="en-US" sz="2400" dirty="0" smtClean="0">
                <a:solidFill>
                  <a:schemeClr val="tx1"/>
                </a:solidFill>
                <a:latin typeface="Times New Roman" pitchFamily="18" charset="0"/>
                <a:cs typeface="Times New Roman" pitchFamily="18" charset="0"/>
              </a:rPr>
              <a:t> A </a:t>
            </a:r>
            <a:r>
              <a:rPr lang="en-US" sz="2400" dirty="0" err="1" smtClean="0">
                <a:solidFill>
                  <a:schemeClr val="tx1"/>
                </a:solidFill>
                <a:latin typeface="Times New Roman" pitchFamily="18" charset="0"/>
                <a:cs typeface="Times New Roman" pitchFamily="18" charset="0"/>
              </a:rPr>
              <a:t>là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thuộc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tính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khóa</a:t>
            </a:r>
            <a:r>
              <a:rPr lang="en-US" sz="2400" dirty="0" smtClean="0">
                <a:solidFill>
                  <a:schemeClr val="tx1"/>
                </a:solidFill>
                <a:latin typeface="Times New Roman" pitchFamily="18" charset="0"/>
                <a:cs typeface="Times New Roman" pitchFamily="18" charset="0"/>
              </a:rPr>
              <a:t>.</a:t>
            </a:r>
          </a:p>
          <a:p>
            <a:endParaRPr lang="en-US" sz="2400" dirty="0" smtClean="0">
              <a:solidFill>
                <a:schemeClr val="tx1"/>
              </a:solidFill>
              <a:latin typeface="Times New Roman" pitchFamily="18" charset="0"/>
              <a:cs typeface="Times New Roman" pitchFamily="18" charset="0"/>
            </a:endParaRPr>
          </a:p>
          <a:p>
            <a:endParaRPr lang="en-US" sz="2400"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382000" y="6340476"/>
            <a:ext cx="762000" cy="517524"/>
          </a:xfrm>
        </p:spPr>
        <p:txBody>
          <a:bodyPr/>
          <a:lstStyle/>
          <a:p>
            <a:fld id="{029F9849-64D4-4DF6-87DA-D4F4F2E73101}" type="slidenum">
              <a:rPr lang="en-US" sz="1800" smtClean="0">
                <a:solidFill>
                  <a:schemeClr val="tx1"/>
                </a:solidFill>
                <a:latin typeface="Times New Roman" pitchFamily="18" charset="0"/>
                <a:cs typeface="Times New Roman" pitchFamily="18" charset="0"/>
              </a:rPr>
              <a:pPr/>
              <a:t>28</a:t>
            </a:fld>
            <a:r>
              <a:rPr lang="en-US" sz="1800" dirty="0" smtClean="0">
                <a:solidFill>
                  <a:schemeClr val="tx1"/>
                </a:solidFill>
                <a:latin typeface="Times New Roman" pitchFamily="18" charset="0"/>
                <a:cs typeface="Times New Roman" pitchFamily="18" charset="0"/>
              </a:rPr>
              <a:t>/45</a:t>
            </a:r>
            <a:endParaRPr lang="en-US" sz="1800" dirty="0">
              <a:solidFill>
                <a:schemeClr val="tx1"/>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066800"/>
          </a:xfrm>
        </p:spPr>
        <p:txBody>
          <a:bodyPr>
            <a:noAutofit/>
            <a:scene3d>
              <a:camera prst="orthographicFront">
                <a:rot lat="0" lon="0" rev="0"/>
              </a:camera>
              <a:lightRig rig="contrasting" dir="t">
                <a:rot lat="0" lon="0" rev="4500000"/>
              </a:lightRig>
            </a:scene3d>
            <a:sp3d extrusionH="57150" contourW="6350" prstMaterial="metal">
              <a:bevelT w="127000" h="31750" prst="divot"/>
              <a:contourClr>
                <a:schemeClr val="accent1">
                  <a:shade val="75000"/>
                </a:schemeClr>
              </a:contourClr>
            </a:sp3d>
          </a:bodyPr>
          <a:lstStyle/>
          <a:p>
            <a:pPr algn="ct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16.2.3.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dạng</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chUẩn</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3</a:t>
            </a:r>
            <a:b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b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3</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NF-THiRD normal form) </a:t>
            </a:r>
            <a:endParaRPr lang="en-US" sz="3200" b="1" cap="all" dirty="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endParaRPr>
          </a:p>
        </p:txBody>
      </p:sp>
      <p:sp>
        <p:nvSpPr>
          <p:cNvPr id="3" name="Subtitle 2"/>
          <p:cNvSpPr>
            <a:spLocks noGrp="1"/>
          </p:cNvSpPr>
          <p:nvPr>
            <p:ph type="subTitle" idx="1"/>
          </p:nvPr>
        </p:nvSpPr>
        <p:spPr>
          <a:xfrm>
            <a:off x="457200" y="1600200"/>
            <a:ext cx="8153400" cy="4876800"/>
          </a:xfrm>
        </p:spPr>
        <p:txBody>
          <a:bodyPr>
            <a:normAutofit/>
          </a:bodyPr>
          <a:lstStyle/>
          <a:p>
            <a:endParaRPr lang="en-US" sz="2400" dirty="0" smtClean="0">
              <a:solidFill>
                <a:schemeClr val="tx1"/>
              </a:solidFill>
              <a:latin typeface="Times New Roman" pitchFamily="18" charset="0"/>
              <a:cs typeface="Times New Roman" pitchFamily="18" charset="0"/>
            </a:endParaRPr>
          </a:p>
          <a:p>
            <a:r>
              <a:rPr lang="en-US" sz="2400" u="sng" dirty="0" err="1" smtClean="0">
                <a:solidFill>
                  <a:schemeClr val="tx1"/>
                </a:solidFill>
                <a:latin typeface="Times New Roman" pitchFamily="18" charset="0"/>
                <a:cs typeface="Times New Roman" pitchFamily="18" charset="0"/>
              </a:rPr>
              <a:t>Thuật</a:t>
            </a:r>
            <a:r>
              <a:rPr lang="en-US" sz="2400" u="sng" dirty="0" smtClean="0">
                <a:solidFill>
                  <a:schemeClr val="tx1"/>
                </a:solidFill>
                <a:latin typeface="Times New Roman" pitchFamily="18" charset="0"/>
                <a:cs typeface="Times New Roman" pitchFamily="18" charset="0"/>
              </a:rPr>
              <a:t> </a:t>
            </a:r>
            <a:r>
              <a:rPr lang="en-US" sz="2400" u="sng" dirty="0" err="1" smtClean="0">
                <a:solidFill>
                  <a:schemeClr val="tx1"/>
                </a:solidFill>
                <a:latin typeface="Times New Roman" pitchFamily="18" charset="0"/>
                <a:cs typeface="Times New Roman" pitchFamily="18" charset="0"/>
              </a:rPr>
              <a:t>toán</a:t>
            </a:r>
            <a:r>
              <a:rPr lang="en-US" sz="2400" u="sng" dirty="0" smtClean="0">
                <a:solidFill>
                  <a:schemeClr val="tx1"/>
                </a:solidFill>
                <a:latin typeface="Times New Roman" pitchFamily="18" charset="0"/>
                <a:cs typeface="Times New Roman" pitchFamily="18" charset="0"/>
              </a:rPr>
              <a:t> </a:t>
            </a:r>
            <a:r>
              <a:rPr lang="en-US" sz="2400" u="sng" dirty="0" err="1" smtClean="0">
                <a:solidFill>
                  <a:schemeClr val="tx1"/>
                </a:solidFill>
                <a:latin typeface="Times New Roman" pitchFamily="18" charset="0"/>
                <a:cs typeface="Times New Roman" pitchFamily="18" charset="0"/>
              </a:rPr>
              <a:t>kiểm</a:t>
            </a:r>
            <a:r>
              <a:rPr lang="en-US" sz="2400" u="sng" dirty="0" smtClean="0">
                <a:solidFill>
                  <a:schemeClr val="tx1"/>
                </a:solidFill>
                <a:latin typeface="Times New Roman" pitchFamily="18" charset="0"/>
                <a:cs typeface="Times New Roman" pitchFamily="18" charset="0"/>
              </a:rPr>
              <a:t> </a:t>
            </a:r>
            <a:r>
              <a:rPr lang="en-US" sz="2400" u="sng" dirty="0" err="1" smtClean="0">
                <a:solidFill>
                  <a:schemeClr val="tx1"/>
                </a:solidFill>
                <a:latin typeface="Times New Roman" pitchFamily="18" charset="0"/>
                <a:cs typeface="Times New Roman" pitchFamily="18" charset="0"/>
              </a:rPr>
              <a:t>tra</a:t>
            </a:r>
            <a:r>
              <a:rPr lang="en-US" sz="2400" u="sng" dirty="0" smtClean="0">
                <a:solidFill>
                  <a:schemeClr val="tx1"/>
                </a:solidFill>
                <a:latin typeface="Times New Roman" pitchFamily="18" charset="0"/>
                <a:cs typeface="Times New Roman" pitchFamily="18" charset="0"/>
              </a:rPr>
              <a:t> </a:t>
            </a:r>
            <a:r>
              <a:rPr lang="en-US" sz="2400" u="sng" dirty="0" err="1" smtClean="0">
                <a:solidFill>
                  <a:schemeClr val="tx1"/>
                </a:solidFill>
                <a:latin typeface="Times New Roman" pitchFamily="18" charset="0"/>
                <a:cs typeface="Times New Roman" pitchFamily="18" charset="0"/>
              </a:rPr>
              <a:t>lược</a:t>
            </a:r>
            <a:r>
              <a:rPr lang="en-US" sz="2400" u="sng" dirty="0" smtClean="0">
                <a:solidFill>
                  <a:schemeClr val="tx1"/>
                </a:solidFill>
                <a:latin typeface="Times New Roman" pitchFamily="18" charset="0"/>
                <a:cs typeface="Times New Roman" pitchFamily="18" charset="0"/>
              </a:rPr>
              <a:t> </a:t>
            </a:r>
            <a:r>
              <a:rPr lang="en-US" sz="2400" u="sng" dirty="0" err="1" smtClean="0">
                <a:solidFill>
                  <a:schemeClr val="tx1"/>
                </a:solidFill>
                <a:latin typeface="Times New Roman" pitchFamily="18" charset="0"/>
                <a:cs typeface="Times New Roman" pitchFamily="18" charset="0"/>
              </a:rPr>
              <a:t>đồ</a:t>
            </a:r>
            <a:r>
              <a:rPr lang="en-US" sz="2400" u="sng" dirty="0" smtClean="0">
                <a:solidFill>
                  <a:schemeClr val="tx1"/>
                </a:solidFill>
                <a:latin typeface="Times New Roman" pitchFamily="18" charset="0"/>
                <a:cs typeface="Times New Roman" pitchFamily="18" charset="0"/>
              </a:rPr>
              <a:t> </a:t>
            </a:r>
            <a:r>
              <a:rPr lang="en-US" sz="2400" u="sng" dirty="0" err="1" smtClean="0">
                <a:solidFill>
                  <a:schemeClr val="tx1"/>
                </a:solidFill>
                <a:latin typeface="Times New Roman" pitchFamily="18" charset="0"/>
                <a:cs typeface="Times New Roman" pitchFamily="18" charset="0"/>
              </a:rPr>
              <a:t>có</a:t>
            </a:r>
            <a:r>
              <a:rPr lang="en-US" sz="2400" u="sng" dirty="0" smtClean="0">
                <a:solidFill>
                  <a:schemeClr val="tx1"/>
                </a:solidFill>
                <a:latin typeface="Times New Roman" pitchFamily="18" charset="0"/>
                <a:cs typeface="Times New Roman" pitchFamily="18" charset="0"/>
              </a:rPr>
              <a:t> ở </a:t>
            </a:r>
            <a:r>
              <a:rPr lang="en-US" sz="2400" u="sng" dirty="0" err="1" smtClean="0">
                <a:solidFill>
                  <a:schemeClr val="tx1"/>
                </a:solidFill>
                <a:latin typeface="Times New Roman" pitchFamily="18" charset="0"/>
                <a:cs typeface="Times New Roman" pitchFamily="18" charset="0"/>
              </a:rPr>
              <a:t>dạng</a:t>
            </a:r>
            <a:r>
              <a:rPr lang="en-US" sz="2400" u="sng" dirty="0" smtClean="0">
                <a:solidFill>
                  <a:schemeClr val="tx1"/>
                </a:solidFill>
                <a:latin typeface="Times New Roman" pitchFamily="18" charset="0"/>
                <a:cs typeface="Times New Roman" pitchFamily="18" charset="0"/>
              </a:rPr>
              <a:t> </a:t>
            </a:r>
            <a:r>
              <a:rPr lang="en-US" sz="2400" u="sng" dirty="0" err="1" smtClean="0">
                <a:solidFill>
                  <a:schemeClr val="tx1"/>
                </a:solidFill>
                <a:latin typeface="Times New Roman" pitchFamily="18" charset="0"/>
                <a:cs typeface="Times New Roman" pitchFamily="18" charset="0"/>
              </a:rPr>
              <a:t>chuẩn</a:t>
            </a:r>
            <a:r>
              <a:rPr lang="en-US" sz="2400" u="sng" dirty="0" smtClean="0">
                <a:solidFill>
                  <a:schemeClr val="tx1"/>
                </a:solidFill>
                <a:latin typeface="Times New Roman" pitchFamily="18" charset="0"/>
                <a:cs typeface="Times New Roman" pitchFamily="18" charset="0"/>
              </a:rPr>
              <a:t> 3NF hay </a:t>
            </a:r>
            <a:r>
              <a:rPr lang="en-US" sz="2400" u="sng" dirty="0" err="1" smtClean="0">
                <a:solidFill>
                  <a:schemeClr val="tx1"/>
                </a:solidFill>
                <a:latin typeface="Times New Roman" pitchFamily="18" charset="0"/>
                <a:cs typeface="Times New Roman" pitchFamily="18" charset="0"/>
              </a:rPr>
              <a:t>không</a:t>
            </a:r>
            <a:r>
              <a:rPr lang="en-US" sz="2400" u="sng" dirty="0" smtClean="0">
                <a:solidFill>
                  <a:schemeClr val="tx1"/>
                </a:solidFill>
                <a:latin typeface="Times New Roman" pitchFamily="18" charset="0"/>
                <a:cs typeface="Times New Roman" pitchFamily="18" charset="0"/>
              </a:rPr>
              <a:t>?</a:t>
            </a:r>
          </a:p>
          <a:p>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Từ</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định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nghĩa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về</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chuẩn</a:t>
            </a:r>
            <a:r>
              <a:rPr lang="en-US" sz="2400" dirty="0" smtClean="0">
                <a:solidFill>
                  <a:schemeClr val="tx1"/>
                </a:solidFill>
                <a:latin typeface="Times New Roman" pitchFamily="18" charset="0"/>
                <a:cs typeface="Times New Roman" pitchFamily="18" charset="0"/>
              </a:rPr>
              <a:t> 3NF </a:t>
            </a:r>
            <a:r>
              <a:rPr lang="en-US" sz="2400" dirty="0" err="1" smtClean="0">
                <a:solidFill>
                  <a:schemeClr val="tx1"/>
                </a:solidFill>
                <a:latin typeface="Times New Roman" pitchFamily="18" charset="0"/>
                <a:cs typeface="Times New Roman" pitchFamily="18" charset="0"/>
              </a:rPr>
              <a:t>trên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thuật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toán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kiểm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xem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một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đồ</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có</a:t>
            </a:r>
            <a:r>
              <a:rPr lang="en-US" sz="2400" dirty="0" smtClean="0">
                <a:solidFill>
                  <a:schemeClr val="tx1"/>
                </a:solidFill>
                <a:latin typeface="Times New Roman" pitchFamily="18" charset="0"/>
                <a:cs typeface="Times New Roman" pitchFamily="18" charset="0"/>
              </a:rPr>
              <a:t> ở </a:t>
            </a:r>
            <a:r>
              <a:rPr lang="en-US" sz="2400" dirty="0" err="1" smtClean="0">
                <a:solidFill>
                  <a:schemeClr val="tx1"/>
                </a:solidFill>
                <a:latin typeface="Times New Roman" pitchFamily="18" charset="0"/>
                <a:cs typeface="Times New Roman" pitchFamily="18" charset="0"/>
              </a:rPr>
              <a:t>dạng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chuẩn</a:t>
            </a:r>
            <a:r>
              <a:rPr lang="en-US" sz="2400" dirty="0" smtClean="0">
                <a:solidFill>
                  <a:schemeClr val="tx1"/>
                </a:solidFill>
                <a:latin typeface="Times New Roman" pitchFamily="18" charset="0"/>
                <a:cs typeface="Times New Roman" pitchFamily="18" charset="0"/>
              </a:rPr>
              <a:t> 3NF hay </a:t>
            </a:r>
            <a:r>
              <a:rPr lang="en-US" sz="2400" dirty="0" err="1" smtClean="0">
                <a:solidFill>
                  <a:schemeClr val="tx1"/>
                </a:solidFill>
                <a:latin typeface="Times New Roman" pitchFamily="18" charset="0"/>
                <a:cs typeface="Times New Roman" pitchFamily="18" charset="0"/>
              </a:rPr>
              <a:t>không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như</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sau</a:t>
            </a:r>
            <a:r>
              <a:rPr lang="en-US" sz="2400" dirty="0" smtClean="0">
                <a:solidFill>
                  <a:schemeClr val="tx1"/>
                </a:solidFill>
                <a:latin typeface="Times New Roman" pitchFamily="18" charset="0"/>
                <a:cs typeface="Times New Roman" pitchFamily="18" charset="0"/>
              </a:rPr>
              <a:t>:</a:t>
            </a:r>
          </a:p>
          <a:p>
            <a:r>
              <a:rPr lang="en-US" sz="2400" dirty="0" smtClean="0">
                <a:solidFill>
                  <a:schemeClr val="tx1"/>
                </a:solidFill>
                <a:latin typeface="Times New Roman" pitchFamily="18" charset="0"/>
                <a:cs typeface="Times New Roman" pitchFamily="18" charset="0"/>
              </a:rPr>
              <a:t>Input:  </a:t>
            </a:r>
            <a:r>
              <a:rPr lang="en-US" sz="2400" dirty="0" err="1" smtClean="0">
                <a:solidFill>
                  <a:schemeClr val="tx1"/>
                </a:solidFill>
                <a:latin typeface="Times New Roman" pitchFamily="18" charset="0"/>
                <a:cs typeface="Times New Roman" pitchFamily="18" charset="0"/>
              </a:rPr>
              <a:t>Lược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đồ</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quan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hệ</a:t>
            </a:r>
            <a:r>
              <a:rPr lang="en-US" sz="2400" dirty="0" smtClean="0">
                <a:solidFill>
                  <a:schemeClr val="tx1"/>
                </a:solidFill>
                <a:latin typeface="Times New Roman" pitchFamily="18" charset="0"/>
                <a:cs typeface="Times New Roman" pitchFamily="18" charset="0"/>
              </a:rPr>
              <a:t> α =( U, F)</a:t>
            </a:r>
          </a:p>
          <a:p>
            <a:r>
              <a:rPr lang="en-US" sz="2400" dirty="0" smtClean="0">
                <a:solidFill>
                  <a:schemeClr val="tx1"/>
                </a:solidFill>
                <a:latin typeface="Times New Roman" pitchFamily="18" charset="0"/>
                <a:cs typeface="Times New Roman" pitchFamily="18" charset="0"/>
              </a:rPr>
              <a:t>Output: </a:t>
            </a:r>
            <a:r>
              <a:rPr lang="en-US" sz="2400" dirty="0" err="1" smtClean="0">
                <a:solidFill>
                  <a:schemeClr val="tx1"/>
                </a:solidFill>
                <a:latin typeface="Times New Roman" pitchFamily="18" charset="0"/>
                <a:cs typeface="Times New Roman" pitchFamily="18" charset="0"/>
              </a:rPr>
              <a:t>Khẳng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định</a:t>
            </a:r>
            <a:r>
              <a:rPr lang="en-US" sz="2400" dirty="0" smtClean="0">
                <a:solidFill>
                  <a:schemeClr val="tx1"/>
                </a:solidFill>
                <a:latin typeface="Times New Roman" pitchFamily="18" charset="0"/>
                <a:cs typeface="Times New Roman" pitchFamily="18" charset="0"/>
              </a:rPr>
              <a:t> α </a:t>
            </a:r>
            <a:r>
              <a:rPr lang="en-US" sz="2400" dirty="0" err="1" smtClean="0">
                <a:solidFill>
                  <a:schemeClr val="tx1"/>
                </a:solidFill>
                <a:latin typeface="Times New Roman" pitchFamily="18" charset="0"/>
                <a:cs typeface="Times New Roman" pitchFamily="18" charset="0"/>
              </a:rPr>
              <a:t>có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đạt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chuẩn</a:t>
            </a:r>
            <a:r>
              <a:rPr lang="en-US" sz="2400" dirty="0" smtClean="0">
                <a:solidFill>
                  <a:schemeClr val="tx1"/>
                </a:solidFill>
                <a:latin typeface="Times New Roman" pitchFamily="18" charset="0"/>
                <a:cs typeface="Times New Roman" pitchFamily="18" charset="0"/>
              </a:rPr>
              <a:t> 3NF hay </a:t>
            </a:r>
            <a:r>
              <a:rPr lang="en-US" sz="2400" dirty="0" err="1" smtClean="0">
                <a:solidFill>
                  <a:schemeClr val="tx1"/>
                </a:solidFill>
                <a:latin typeface="Times New Roman" pitchFamily="18" charset="0"/>
                <a:cs typeface="Times New Roman" pitchFamily="18" charset="0"/>
              </a:rPr>
              <a:t>không</a:t>
            </a:r>
            <a:endParaRPr lang="en-US" sz="2400" dirty="0" smtClean="0">
              <a:solidFill>
                <a:schemeClr val="tx1"/>
              </a:solidFill>
              <a:latin typeface="Times New Roman" pitchFamily="18" charset="0"/>
              <a:cs typeface="Times New Roman" pitchFamily="18" charset="0"/>
            </a:endParaRPr>
          </a:p>
          <a:p>
            <a:endParaRPr lang="en-US" sz="2400" dirty="0" smtClean="0">
              <a:solidFill>
                <a:schemeClr val="tx1"/>
              </a:solidFill>
              <a:latin typeface="Times New Roman" pitchFamily="18" charset="0"/>
              <a:cs typeface="Times New Roman" pitchFamily="18" charset="0"/>
            </a:endParaRPr>
          </a:p>
          <a:p>
            <a:endParaRPr lang="en-US" sz="2400"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382000" y="6340476"/>
            <a:ext cx="762000" cy="517524"/>
          </a:xfrm>
        </p:spPr>
        <p:txBody>
          <a:bodyPr/>
          <a:lstStyle/>
          <a:p>
            <a:fld id="{029F9849-64D4-4DF6-87DA-D4F4F2E73101}" type="slidenum">
              <a:rPr lang="en-US" sz="1800" smtClean="0">
                <a:solidFill>
                  <a:schemeClr val="tx1"/>
                </a:solidFill>
                <a:latin typeface="Times New Roman" pitchFamily="18" charset="0"/>
                <a:cs typeface="Times New Roman" pitchFamily="18" charset="0"/>
              </a:rPr>
              <a:pPr/>
              <a:t>29</a:t>
            </a:fld>
            <a:r>
              <a:rPr lang="en-US" sz="1800" dirty="0" smtClean="0">
                <a:solidFill>
                  <a:schemeClr val="tx1"/>
                </a:solidFill>
                <a:latin typeface="Times New Roman" pitchFamily="18" charset="0"/>
                <a:cs typeface="Times New Roman" pitchFamily="18" charset="0"/>
              </a:rPr>
              <a:t>/45</a:t>
            </a:r>
            <a:endParaRPr lang="en-US" sz="1800" dirty="0">
              <a:solidFill>
                <a:schemeClr val="tx1"/>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762000"/>
          </a:xfrm>
        </p:spPr>
        <p:txBody>
          <a:bodyPr>
            <a:noAutofit/>
            <a:scene3d>
              <a:camera prst="orthographicFront">
                <a:rot lat="0" lon="0" rev="0"/>
              </a:camera>
              <a:lightRig rig="contrasting" dir="t">
                <a:rot lat="0" lon="0" rev="4500000"/>
              </a:lightRig>
            </a:scene3d>
            <a:sp3d extrusionH="57150" contourW="6350" prstMaterial="metal">
              <a:bevelT w="127000" h="31750" prst="divot"/>
              <a:contourClr>
                <a:schemeClr val="accent1">
                  <a:shade val="75000"/>
                </a:schemeClr>
              </a:contourClr>
            </a:sp3d>
          </a:bodyPr>
          <a:lstStyle/>
          <a:p>
            <a:pPr algn="ctr"/>
            <a:r>
              <a:rPr lang="en-US" sz="36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NỘI DUNG Chi </a:t>
            </a:r>
            <a:r>
              <a:rPr lang="en-US" sz="36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tiết</a:t>
            </a:r>
            <a:r>
              <a:rPr lang="en-US" sz="36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endParaRPr lang="en-US" sz="3600" b="1" cap="all" dirty="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3" name="Subtitle 2"/>
          <p:cNvSpPr>
            <a:spLocks noGrp="1"/>
          </p:cNvSpPr>
          <p:nvPr>
            <p:ph type="subTitle" idx="1"/>
          </p:nvPr>
        </p:nvSpPr>
        <p:spPr>
          <a:xfrm>
            <a:off x="457200" y="1524000"/>
            <a:ext cx="8153400" cy="4953000"/>
          </a:xfrm>
        </p:spPr>
        <p:txBody>
          <a:bodyPr>
            <a:normAutofit/>
          </a:bodyPr>
          <a:lstStyle/>
          <a:p>
            <a:pPr algn="l"/>
            <a:r>
              <a:rPr lang="en-US" sz="2500" dirty="0" smtClean="0">
                <a:solidFill>
                  <a:schemeClr val="tx1"/>
                </a:solidFill>
                <a:latin typeface="Times New Roman" pitchFamily="18" charset="0"/>
                <a:cs typeface="Times New Roman" pitchFamily="18" charset="0"/>
              </a:rPr>
              <a:t>        </a:t>
            </a:r>
          </a:p>
          <a:p>
            <a:pPr algn="l"/>
            <a:r>
              <a:rPr lang="en-US" sz="2500"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Một</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số</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khái</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niệm</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liên</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quan</a:t>
            </a:r>
            <a:endParaRPr lang="en-US" sz="2500" b="1" dirty="0" smtClean="0">
              <a:solidFill>
                <a:schemeClr val="tx1"/>
              </a:solidFill>
              <a:latin typeface="Times New Roman" pitchFamily="18" charset="0"/>
              <a:cs typeface="Times New Roman" pitchFamily="18" charset="0"/>
            </a:endParaRPr>
          </a:p>
          <a:p>
            <a:pPr algn="l"/>
            <a:r>
              <a:rPr lang="en-US" sz="2500" b="1" dirty="0" smtClean="0">
                <a:solidFill>
                  <a:schemeClr val="tx1"/>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Các</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endParaRPr lang="en-US" sz="2500" b="1" dirty="0" smtClean="0">
              <a:solidFill>
                <a:srgbClr val="00B0F0"/>
              </a:solidFill>
              <a:latin typeface="Times New Roman" pitchFamily="18" charset="0"/>
              <a:cs typeface="Times New Roman" pitchFamily="18" charset="0"/>
            </a:endParaRP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r>
              <a:rPr lang="en-US" sz="2500" b="1" dirty="0" smtClean="0">
                <a:solidFill>
                  <a:srgbClr val="00B0F0"/>
                </a:solidFill>
                <a:latin typeface="Times New Roman" pitchFamily="18" charset="0"/>
                <a:cs typeface="Times New Roman" pitchFamily="18" charset="0"/>
              </a:rPr>
              <a:t> </a:t>
            </a:r>
            <a:r>
              <a:rPr lang="en-US" sz="2500" b="1" dirty="0" smtClean="0">
                <a:solidFill>
                  <a:srgbClr val="00B0F0"/>
                </a:solidFill>
                <a:latin typeface="Times New Roman" pitchFamily="18" charset="0"/>
                <a:cs typeface="Times New Roman" pitchFamily="18" charset="0"/>
              </a:rPr>
              <a:t>1 (1NF- Fist normal form)</a:t>
            </a: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r>
              <a:rPr lang="en-US" sz="2500" b="1" dirty="0" smtClean="0">
                <a:solidFill>
                  <a:srgbClr val="00B0F0"/>
                </a:solidFill>
                <a:latin typeface="Times New Roman" pitchFamily="18" charset="0"/>
                <a:cs typeface="Times New Roman" pitchFamily="18" charset="0"/>
              </a:rPr>
              <a:t> </a:t>
            </a:r>
            <a:r>
              <a:rPr lang="en-US" sz="2500" b="1" dirty="0" smtClean="0">
                <a:solidFill>
                  <a:srgbClr val="00B0F0"/>
                </a:solidFill>
                <a:latin typeface="Times New Roman" pitchFamily="18" charset="0"/>
                <a:cs typeface="Times New Roman" pitchFamily="18" charset="0"/>
              </a:rPr>
              <a:t>2 (2NF- Second normal form)</a:t>
            </a: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r>
              <a:rPr lang="en-US" sz="2500" b="1" dirty="0" smtClean="0">
                <a:solidFill>
                  <a:srgbClr val="00B0F0"/>
                </a:solidFill>
                <a:latin typeface="Times New Roman" pitchFamily="18" charset="0"/>
                <a:cs typeface="Times New Roman" pitchFamily="18" charset="0"/>
              </a:rPr>
              <a:t> </a:t>
            </a:r>
            <a:r>
              <a:rPr lang="en-US" sz="2500" b="1" dirty="0" smtClean="0">
                <a:solidFill>
                  <a:srgbClr val="00B0F0"/>
                </a:solidFill>
                <a:latin typeface="Times New Roman" pitchFamily="18" charset="0"/>
                <a:cs typeface="Times New Roman" pitchFamily="18" charset="0"/>
              </a:rPr>
              <a:t>3 (3NF- Third normal form)</a:t>
            </a: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r>
              <a:rPr lang="en-US" sz="2500" b="1" dirty="0" smtClean="0">
                <a:solidFill>
                  <a:srgbClr val="00B0F0"/>
                </a:solidFill>
                <a:latin typeface="Times New Roman" pitchFamily="18" charset="0"/>
                <a:cs typeface="Times New Roman" pitchFamily="18" charset="0"/>
              </a:rPr>
              <a:t> </a:t>
            </a:r>
            <a:r>
              <a:rPr lang="en-US" sz="2500" b="1" dirty="0" smtClean="0">
                <a:solidFill>
                  <a:srgbClr val="00B0F0"/>
                </a:solidFill>
                <a:latin typeface="Times New Roman" pitchFamily="18" charset="0"/>
                <a:cs typeface="Times New Roman" pitchFamily="18" charset="0"/>
              </a:rPr>
              <a:t>BCNF (Boyce </a:t>
            </a:r>
            <a:r>
              <a:rPr lang="en-US" sz="2500" b="1" dirty="0" err="1" smtClean="0">
                <a:solidFill>
                  <a:srgbClr val="00B0F0"/>
                </a:solidFill>
                <a:latin typeface="Times New Roman" pitchFamily="18" charset="0"/>
                <a:cs typeface="Times New Roman" pitchFamily="18" charset="0"/>
              </a:rPr>
              <a:t>Codd</a:t>
            </a:r>
            <a:r>
              <a:rPr lang="en-US" sz="2500" b="1" dirty="0" smtClean="0">
                <a:solidFill>
                  <a:srgbClr val="00B0F0"/>
                </a:solidFill>
                <a:latin typeface="Times New Roman" pitchFamily="18" charset="0"/>
                <a:cs typeface="Times New Roman" pitchFamily="18" charset="0"/>
              </a:rPr>
              <a:t> normal form)</a:t>
            </a: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Thuật</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toán</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tìm</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cao</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nhất</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của</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lược</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đồ</a:t>
            </a:r>
            <a:endParaRPr lang="en-US" sz="2500" b="1" dirty="0" smtClean="0">
              <a:solidFill>
                <a:srgbClr val="00B0F0"/>
              </a:solidFill>
              <a:latin typeface="Times New Roman" pitchFamily="18" charset="0"/>
              <a:cs typeface="Times New Roman" pitchFamily="18" charset="0"/>
            </a:endParaRP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Mối</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quan</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hệ</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giữa</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các</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endParaRPr lang="en-US" sz="2500" b="1" dirty="0" smtClean="0">
              <a:solidFill>
                <a:srgbClr val="00B0F0"/>
              </a:solidFill>
              <a:latin typeface="Times New Roman" pitchFamily="18" charset="0"/>
              <a:cs typeface="Times New Roman" pitchFamily="18" charset="0"/>
            </a:endParaRPr>
          </a:p>
          <a:p>
            <a:pPr algn="l"/>
            <a:endParaRPr lang="en-US" sz="2500" b="1" dirty="0">
              <a:solidFill>
                <a:schemeClr val="tx1"/>
              </a:solidFill>
              <a:latin typeface="Times New Roman" pitchFamily="18" charset="0"/>
              <a:cs typeface="Times New Roman" pitchFamily="18" charset="0"/>
            </a:endParaRPr>
          </a:p>
        </p:txBody>
      </p:sp>
      <p:sp>
        <p:nvSpPr>
          <p:cNvPr id="9" name="Octagon 8"/>
          <p:cNvSpPr/>
          <p:nvPr/>
        </p:nvSpPr>
        <p:spPr>
          <a:xfrm>
            <a:off x="533400" y="2590800"/>
            <a:ext cx="228600" cy="228600"/>
          </a:xfrm>
          <a:prstGeom prst="octag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Octagon 9"/>
          <p:cNvSpPr/>
          <p:nvPr/>
        </p:nvSpPr>
        <p:spPr>
          <a:xfrm>
            <a:off x="533400" y="2133600"/>
            <a:ext cx="228600" cy="2286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 name="5-Point Star 6"/>
          <p:cNvSpPr/>
          <p:nvPr/>
        </p:nvSpPr>
        <p:spPr>
          <a:xfrm>
            <a:off x="914400" y="2971800"/>
            <a:ext cx="304800" cy="304800"/>
          </a:xfrm>
          <a:prstGeom prst="star5">
            <a:avLst/>
          </a:prstGeom>
        </p:spPr>
        <p:style>
          <a:lnRef idx="1">
            <a:schemeClr val="accent2"/>
          </a:lnRef>
          <a:fillRef idx="2">
            <a:schemeClr val="accent2"/>
          </a:fillRef>
          <a:effectRef idx="1">
            <a:schemeClr val="accent2"/>
          </a:effectRef>
          <a:fontRef idx="minor">
            <a:schemeClr val="dk1"/>
          </a:fontRef>
        </p:style>
        <p:txBody>
          <a:bodyPr rtlCol="0" anchor="ctr">
            <a:sp3d extrusionH="57150">
              <a:bevelT w="38100" h="38100"/>
            </a:sp3d>
          </a:bodyPr>
          <a:lstStyle/>
          <a:p>
            <a:pPr algn="ctr"/>
            <a:endParaRPr lang="en-US"/>
          </a:p>
        </p:txBody>
      </p:sp>
      <p:sp>
        <p:nvSpPr>
          <p:cNvPr id="8" name="5-Point Star 7"/>
          <p:cNvSpPr/>
          <p:nvPr/>
        </p:nvSpPr>
        <p:spPr>
          <a:xfrm>
            <a:off x="914400" y="3429000"/>
            <a:ext cx="304800" cy="304800"/>
          </a:xfrm>
          <a:prstGeom prst="star5">
            <a:avLst/>
          </a:prstGeom>
        </p:spPr>
        <p:style>
          <a:lnRef idx="1">
            <a:schemeClr val="accent2"/>
          </a:lnRef>
          <a:fillRef idx="2">
            <a:schemeClr val="accent2"/>
          </a:fillRef>
          <a:effectRef idx="1">
            <a:schemeClr val="accent2"/>
          </a:effectRef>
          <a:fontRef idx="minor">
            <a:schemeClr val="dk1"/>
          </a:fontRef>
        </p:style>
        <p:txBody>
          <a:bodyPr rtlCol="0" anchor="ctr">
            <a:sp3d extrusionH="57150">
              <a:bevelT w="38100" h="38100"/>
            </a:sp3d>
          </a:bodyPr>
          <a:lstStyle/>
          <a:p>
            <a:pPr algn="ctr"/>
            <a:endParaRPr lang="en-US"/>
          </a:p>
        </p:txBody>
      </p:sp>
      <p:sp>
        <p:nvSpPr>
          <p:cNvPr id="12" name="5-Point Star 11"/>
          <p:cNvSpPr/>
          <p:nvPr/>
        </p:nvSpPr>
        <p:spPr>
          <a:xfrm>
            <a:off x="914400" y="3886200"/>
            <a:ext cx="304800" cy="304800"/>
          </a:xfrm>
          <a:prstGeom prst="star5">
            <a:avLst/>
          </a:prstGeom>
        </p:spPr>
        <p:style>
          <a:lnRef idx="1">
            <a:schemeClr val="accent2"/>
          </a:lnRef>
          <a:fillRef idx="2">
            <a:schemeClr val="accent2"/>
          </a:fillRef>
          <a:effectRef idx="1">
            <a:schemeClr val="accent2"/>
          </a:effectRef>
          <a:fontRef idx="minor">
            <a:schemeClr val="dk1"/>
          </a:fontRef>
        </p:style>
        <p:txBody>
          <a:bodyPr rtlCol="0" anchor="ctr">
            <a:sp3d extrusionH="57150">
              <a:bevelT w="38100" h="38100" prst="relaxedInset"/>
            </a:sp3d>
          </a:bodyPr>
          <a:lstStyle/>
          <a:p>
            <a:pPr algn="ctr"/>
            <a:endParaRPr lang="en-US">
              <a:effectLst>
                <a:outerShdw blurRad="75057" dist="38100" dir="5400000" sy="-20000" rotWithShape="0">
                  <a:prstClr val="black">
                    <a:alpha val="25000"/>
                  </a:prstClr>
                </a:outerShdw>
              </a:effectLst>
            </a:endParaRPr>
          </a:p>
        </p:txBody>
      </p:sp>
      <p:sp>
        <p:nvSpPr>
          <p:cNvPr id="11" name="5-Point Star 10"/>
          <p:cNvSpPr/>
          <p:nvPr/>
        </p:nvSpPr>
        <p:spPr>
          <a:xfrm>
            <a:off x="914400" y="4343400"/>
            <a:ext cx="304800" cy="304800"/>
          </a:xfrm>
          <a:prstGeom prst="star5">
            <a:avLst/>
          </a:prstGeom>
        </p:spPr>
        <p:style>
          <a:lnRef idx="1">
            <a:schemeClr val="accent2"/>
          </a:lnRef>
          <a:fillRef idx="2">
            <a:schemeClr val="accent2"/>
          </a:fillRef>
          <a:effectRef idx="1">
            <a:schemeClr val="accent2"/>
          </a:effectRef>
          <a:fontRef idx="minor">
            <a:schemeClr val="dk1"/>
          </a:fontRef>
        </p:style>
        <p:txBody>
          <a:bodyPr rtlCol="0" anchor="ctr">
            <a:sp3d extrusionH="57150">
              <a:bevelT w="38100" h="38100" prst="relaxedInset"/>
            </a:sp3d>
          </a:bodyPr>
          <a:lstStyle/>
          <a:p>
            <a:pPr algn="ctr"/>
            <a:endParaRPr lang="en-US">
              <a:effectLst>
                <a:outerShdw blurRad="75057" dist="38100" dir="5400000" sy="-20000" rotWithShape="0">
                  <a:prstClr val="black">
                    <a:alpha val="25000"/>
                  </a:prstClr>
                </a:outerShdw>
              </a:effectLst>
            </a:endParaRPr>
          </a:p>
        </p:txBody>
      </p:sp>
      <p:sp>
        <p:nvSpPr>
          <p:cNvPr id="13" name="Octagon 12"/>
          <p:cNvSpPr/>
          <p:nvPr/>
        </p:nvSpPr>
        <p:spPr>
          <a:xfrm>
            <a:off x="533400" y="4876800"/>
            <a:ext cx="228600" cy="228600"/>
          </a:xfrm>
          <a:prstGeom prst="octag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4" name="Octagon 13"/>
          <p:cNvSpPr/>
          <p:nvPr/>
        </p:nvSpPr>
        <p:spPr>
          <a:xfrm>
            <a:off x="533400" y="5334000"/>
            <a:ext cx="228600" cy="228600"/>
          </a:xfrm>
          <a:prstGeom prst="octag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5" name="Slide Number Placeholder 14"/>
          <p:cNvSpPr>
            <a:spLocks noGrp="1"/>
          </p:cNvSpPr>
          <p:nvPr>
            <p:ph type="sldNum" sz="quarter" idx="12"/>
          </p:nvPr>
        </p:nvSpPr>
        <p:spPr>
          <a:xfrm>
            <a:off x="8534400" y="6340476"/>
            <a:ext cx="609600" cy="517524"/>
          </a:xfrm>
        </p:spPr>
        <p:txBody>
          <a:bodyPr/>
          <a:lstStyle/>
          <a:p>
            <a:fld id="{029F9849-64D4-4DF6-87DA-D4F4F2E73101}" type="slidenum">
              <a:rPr lang="en-US" sz="1800" smtClean="0">
                <a:solidFill>
                  <a:schemeClr val="tx1"/>
                </a:solidFill>
                <a:latin typeface="Times New Roman" pitchFamily="18" charset="0"/>
                <a:cs typeface="Times New Roman" pitchFamily="18" charset="0"/>
              </a:rPr>
              <a:pPr/>
              <a:t>3</a:t>
            </a:fld>
            <a:r>
              <a:rPr lang="en-US" sz="1800" dirty="0" smtClean="0">
                <a:solidFill>
                  <a:schemeClr val="tx1"/>
                </a:solidFill>
                <a:latin typeface="Times New Roman" pitchFamily="18" charset="0"/>
                <a:cs typeface="Times New Roman" pitchFamily="18" charset="0"/>
              </a:rPr>
              <a:t>/45</a:t>
            </a:r>
            <a:endParaRPr lang="en-US" sz="1800" dirty="0">
              <a:solidFill>
                <a:schemeClr val="tx1"/>
              </a:solidFill>
              <a:latin typeface="Times New Roman" pitchFamily="18" charset="0"/>
              <a:cs typeface="Times New Roman" pitchFamily="18" charset="0"/>
            </a:endParaRPr>
          </a:p>
        </p:txBody>
      </p:sp>
    </p:spTree>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066800"/>
          </a:xfrm>
        </p:spPr>
        <p:txBody>
          <a:bodyPr>
            <a:noAutofit/>
            <a:scene3d>
              <a:camera prst="orthographicFront">
                <a:rot lat="0" lon="0" rev="0"/>
              </a:camera>
              <a:lightRig rig="contrasting" dir="t">
                <a:rot lat="0" lon="0" rev="4500000"/>
              </a:lightRig>
            </a:scene3d>
            <a:sp3d extrusionH="57150" contourW="6350" prstMaterial="metal">
              <a:bevelT w="127000" h="31750" prst="divot"/>
              <a:contourClr>
                <a:schemeClr val="accent1">
                  <a:shade val="75000"/>
                </a:schemeClr>
              </a:contourClr>
            </a:sp3d>
          </a:bodyPr>
          <a:lstStyle/>
          <a:p>
            <a:pPr algn="ct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16.2.3.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dạng</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chUẩn</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3</a:t>
            </a:r>
            <a:b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b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(3NF-THiRD normal form) </a:t>
            </a:r>
            <a:endParaRPr lang="en-US" sz="3200" b="1" cap="all" dirty="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endParaRPr>
          </a:p>
        </p:txBody>
      </p:sp>
      <p:sp>
        <p:nvSpPr>
          <p:cNvPr id="3" name="Subtitle 2"/>
          <p:cNvSpPr>
            <a:spLocks noGrp="1"/>
          </p:cNvSpPr>
          <p:nvPr>
            <p:ph type="subTitle" idx="1"/>
          </p:nvPr>
        </p:nvSpPr>
        <p:spPr>
          <a:xfrm>
            <a:off x="457200" y="1600200"/>
            <a:ext cx="8153400" cy="4876800"/>
          </a:xfrm>
        </p:spPr>
        <p:txBody>
          <a:bodyPr>
            <a:normAutofit/>
          </a:bodyPr>
          <a:lstStyle/>
          <a:p>
            <a:r>
              <a:rPr lang="en-US" sz="2400" u="sng" dirty="0" err="1" smtClean="0">
                <a:solidFill>
                  <a:schemeClr val="tx1"/>
                </a:solidFill>
                <a:latin typeface="Times New Roman" pitchFamily="18" charset="0"/>
                <a:cs typeface="Times New Roman" pitchFamily="18" charset="0"/>
              </a:rPr>
              <a:t>Thuật</a:t>
            </a:r>
            <a:r>
              <a:rPr lang="en-US" sz="2400" u="sng" dirty="0" smtClean="0">
                <a:solidFill>
                  <a:schemeClr val="tx1"/>
                </a:solidFill>
                <a:latin typeface="Times New Roman" pitchFamily="18" charset="0"/>
                <a:cs typeface="Times New Roman" pitchFamily="18" charset="0"/>
              </a:rPr>
              <a:t> </a:t>
            </a:r>
            <a:r>
              <a:rPr lang="en-US" sz="2400" u="sng" dirty="0" err="1" smtClean="0">
                <a:solidFill>
                  <a:schemeClr val="tx1"/>
                </a:solidFill>
                <a:latin typeface="Times New Roman" pitchFamily="18" charset="0"/>
                <a:cs typeface="Times New Roman" pitchFamily="18" charset="0"/>
              </a:rPr>
              <a:t>toán</a:t>
            </a:r>
            <a:r>
              <a:rPr lang="en-US" sz="2400" u="sng" dirty="0" smtClean="0">
                <a:solidFill>
                  <a:schemeClr val="tx1"/>
                </a:solidFill>
                <a:latin typeface="Times New Roman" pitchFamily="18" charset="0"/>
                <a:cs typeface="Times New Roman" pitchFamily="18" charset="0"/>
              </a:rPr>
              <a:t> 1:</a:t>
            </a:r>
          </a:p>
          <a:p>
            <a:r>
              <a:rPr lang="en-US" sz="2400" dirty="0" err="1" smtClean="0">
                <a:solidFill>
                  <a:schemeClr val="tx1"/>
                </a:solidFill>
                <a:latin typeface="Times New Roman" pitchFamily="18" charset="0"/>
                <a:cs typeface="Times New Roman" pitchFamily="18" charset="0"/>
              </a:rPr>
              <a:t>Thuật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toán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kiểm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chuẩn</a:t>
            </a:r>
            <a:r>
              <a:rPr lang="en-US" sz="2400" dirty="0" smtClean="0">
                <a:solidFill>
                  <a:schemeClr val="tx1"/>
                </a:solidFill>
                <a:latin typeface="Times New Roman" pitchFamily="18" charset="0"/>
                <a:cs typeface="Times New Roman" pitchFamily="18" charset="0"/>
              </a:rPr>
              <a:t> BCNF</a:t>
            </a:r>
          </a:p>
          <a:p>
            <a:r>
              <a:rPr lang="en-US" sz="2400" dirty="0" err="1" smtClean="0">
                <a:solidFill>
                  <a:schemeClr val="tx1"/>
                </a:solidFill>
                <a:latin typeface="Times New Roman" pitchFamily="18" charset="0"/>
                <a:cs typeface="Times New Roman" pitchFamily="18" charset="0"/>
              </a:rPr>
              <a:t>Vào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đồ</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quan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hệ</a:t>
            </a:r>
            <a:r>
              <a:rPr lang="en-US" sz="2400" dirty="0" smtClean="0">
                <a:solidFill>
                  <a:schemeClr val="tx1"/>
                </a:solidFill>
                <a:latin typeface="Times New Roman" pitchFamily="18" charset="0"/>
                <a:cs typeface="Times New Roman" pitchFamily="18" charset="0"/>
              </a:rPr>
              <a:t> Q, </a:t>
            </a:r>
            <a:r>
              <a:rPr lang="en-US" sz="2400" dirty="0" err="1" smtClean="0">
                <a:solidFill>
                  <a:schemeClr val="tx1"/>
                </a:solidFill>
                <a:latin typeface="Times New Roman" pitchFamily="18" charset="0"/>
                <a:cs typeface="Times New Roman" pitchFamily="18" charset="0"/>
              </a:rPr>
              <a:t>tập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phụ</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thuộc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hàm</a:t>
            </a:r>
            <a:r>
              <a:rPr lang="en-US" sz="2400" dirty="0" smtClean="0">
                <a:solidFill>
                  <a:schemeClr val="tx1"/>
                </a:solidFill>
                <a:latin typeface="Times New Roman" pitchFamily="18" charset="0"/>
                <a:cs typeface="Times New Roman" pitchFamily="18" charset="0"/>
              </a:rPr>
              <a:t> F</a:t>
            </a:r>
          </a:p>
          <a:p>
            <a:r>
              <a:rPr lang="en-US" sz="2400" dirty="0" smtClean="0">
                <a:solidFill>
                  <a:schemeClr val="tx1"/>
                </a:solidFill>
                <a:latin typeface="Times New Roman" pitchFamily="18" charset="0"/>
                <a:cs typeface="Times New Roman" pitchFamily="18" charset="0"/>
              </a:rPr>
              <a:t>Ra: </a:t>
            </a:r>
            <a:r>
              <a:rPr lang="en-US" sz="2400" dirty="0" err="1" smtClean="0">
                <a:solidFill>
                  <a:schemeClr val="tx1"/>
                </a:solidFill>
                <a:latin typeface="Times New Roman" pitchFamily="18" charset="0"/>
                <a:cs typeface="Times New Roman" pitchFamily="18" charset="0"/>
              </a:rPr>
              <a:t>Khẳng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định</a:t>
            </a:r>
            <a:r>
              <a:rPr lang="en-US" sz="2400" dirty="0" smtClean="0">
                <a:solidFill>
                  <a:schemeClr val="tx1"/>
                </a:solidFill>
                <a:latin typeface="Times New Roman" pitchFamily="18" charset="0"/>
                <a:cs typeface="Times New Roman" pitchFamily="18" charset="0"/>
              </a:rPr>
              <a:t> Q </a:t>
            </a:r>
            <a:r>
              <a:rPr lang="en-US" sz="2400" dirty="0" err="1" smtClean="0">
                <a:solidFill>
                  <a:schemeClr val="tx1"/>
                </a:solidFill>
                <a:latin typeface="Times New Roman" pitchFamily="18" charset="0"/>
                <a:cs typeface="Times New Roman" pitchFamily="18" charset="0"/>
              </a:rPr>
              <a:t>có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đạt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chuẩn</a:t>
            </a:r>
            <a:r>
              <a:rPr lang="en-US" sz="2400" dirty="0" smtClean="0">
                <a:solidFill>
                  <a:schemeClr val="tx1"/>
                </a:solidFill>
                <a:latin typeface="Times New Roman" pitchFamily="18" charset="0"/>
                <a:cs typeface="Times New Roman" pitchFamily="18" charset="0"/>
              </a:rPr>
              <a:t> 3NF hay </a:t>
            </a:r>
            <a:r>
              <a:rPr lang="en-US" sz="2400" dirty="0" err="1" smtClean="0">
                <a:solidFill>
                  <a:schemeClr val="tx1"/>
                </a:solidFill>
                <a:latin typeface="Times New Roman" pitchFamily="18" charset="0"/>
                <a:cs typeface="Times New Roman" pitchFamily="18" charset="0"/>
              </a:rPr>
              <a:t>không</a:t>
            </a:r>
            <a:endParaRPr lang="en-US" sz="2400" dirty="0" smtClean="0">
              <a:solidFill>
                <a:schemeClr val="tx1"/>
              </a:solidFill>
              <a:latin typeface="Times New Roman" pitchFamily="18" charset="0"/>
              <a:cs typeface="Times New Roman" pitchFamily="18" charset="0"/>
            </a:endParaRPr>
          </a:p>
          <a:p>
            <a:r>
              <a:rPr lang="en-US" sz="2400" u="sng" dirty="0" err="1" smtClean="0">
                <a:solidFill>
                  <a:schemeClr val="tx1"/>
                </a:solidFill>
                <a:latin typeface="Times New Roman" pitchFamily="18" charset="0"/>
                <a:cs typeface="Times New Roman" pitchFamily="18" charset="0"/>
              </a:rPr>
              <a:t>Bước</a:t>
            </a:r>
            <a:r>
              <a:rPr lang="en-US" sz="2400" u="sng" dirty="0" smtClean="0">
                <a:solidFill>
                  <a:schemeClr val="tx1"/>
                </a:solidFill>
                <a:latin typeface="Times New Roman" pitchFamily="18" charset="0"/>
                <a:cs typeface="Times New Roman" pitchFamily="18" charset="0"/>
              </a:rPr>
              <a:t> 1</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Tìm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tất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cả</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khóa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của</a:t>
            </a:r>
            <a:r>
              <a:rPr lang="en-US" sz="2400" dirty="0" smtClean="0">
                <a:solidFill>
                  <a:schemeClr val="tx1"/>
                </a:solidFill>
                <a:latin typeface="Times New Roman" pitchFamily="18" charset="0"/>
                <a:cs typeface="Times New Roman" pitchFamily="18" charset="0"/>
              </a:rPr>
              <a:t> Q.</a:t>
            </a:r>
          </a:p>
          <a:p>
            <a:r>
              <a:rPr lang="en-US" sz="2400" u="sng" dirty="0" err="1" smtClean="0">
                <a:solidFill>
                  <a:schemeClr val="tx1"/>
                </a:solidFill>
                <a:latin typeface="Times New Roman" pitchFamily="18" charset="0"/>
                <a:cs typeface="Times New Roman" pitchFamily="18" charset="0"/>
              </a:rPr>
              <a:t>Bước</a:t>
            </a:r>
            <a:r>
              <a:rPr lang="en-US" sz="2400" u="sng" dirty="0" smtClean="0">
                <a:solidFill>
                  <a:schemeClr val="tx1"/>
                </a:solidFill>
                <a:latin typeface="Times New Roman" pitchFamily="18" charset="0"/>
                <a:cs typeface="Times New Roman" pitchFamily="18" charset="0"/>
              </a:rPr>
              <a:t> 2</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Từ</a:t>
            </a:r>
            <a:r>
              <a:rPr lang="en-US" sz="2400" dirty="0" smtClean="0">
                <a:solidFill>
                  <a:schemeClr val="tx1"/>
                </a:solidFill>
                <a:latin typeface="Times New Roman" pitchFamily="18" charset="0"/>
                <a:cs typeface="Times New Roman" pitchFamily="18" charset="0"/>
              </a:rPr>
              <a:t> F </a:t>
            </a:r>
            <a:r>
              <a:rPr lang="en-US" sz="2400" dirty="0" err="1" smtClean="0">
                <a:solidFill>
                  <a:schemeClr val="tx1"/>
                </a:solidFill>
                <a:latin typeface="Times New Roman" pitchFamily="18" charset="0"/>
                <a:cs typeface="Times New Roman" pitchFamily="18" charset="0"/>
              </a:rPr>
              <a:t>tạo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tập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phụ</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thuộc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hàm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tương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đương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F</a:t>
            </a:r>
            <a:r>
              <a:rPr lang="en-US" sz="2400" baseline="-25000" dirty="0" err="1" smtClean="0">
                <a:solidFill>
                  <a:schemeClr val="tx1"/>
                </a:solidFill>
                <a:latin typeface="Times New Roman" pitchFamily="18" charset="0"/>
                <a:cs typeface="Times New Roman" pitchFamily="18" charset="0"/>
              </a:rPr>
              <a:t>Itt</a:t>
            </a:r>
            <a:r>
              <a:rPr lang="en-US" sz="2400" baseline="-250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vế</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phải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một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thuộc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tính</a:t>
            </a:r>
            <a:r>
              <a:rPr lang="en-US" sz="2400" dirty="0" smtClean="0">
                <a:solidFill>
                  <a:schemeClr val="tx1"/>
                </a:solidFill>
                <a:latin typeface="Times New Roman" pitchFamily="18" charset="0"/>
                <a:cs typeface="Times New Roman" pitchFamily="18" charset="0"/>
              </a:rPr>
              <a:t>.</a:t>
            </a:r>
          </a:p>
          <a:p>
            <a:r>
              <a:rPr lang="en-US" sz="2400" u="sng" dirty="0" err="1" smtClean="0">
                <a:solidFill>
                  <a:schemeClr val="tx1"/>
                </a:solidFill>
                <a:latin typeface="Times New Roman" pitchFamily="18" charset="0"/>
                <a:cs typeface="Times New Roman" pitchFamily="18" charset="0"/>
              </a:rPr>
              <a:t>Bước</a:t>
            </a:r>
            <a:r>
              <a:rPr lang="en-US" sz="2400" u="sng" dirty="0" smtClean="0">
                <a:solidFill>
                  <a:schemeClr val="tx1"/>
                </a:solidFill>
                <a:latin typeface="Times New Roman" pitchFamily="18" charset="0"/>
                <a:cs typeface="Times New Roman" pitchFamily="18" charset="0"/>
              </a:rPr>
              <a:t> 3</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Nếu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mọi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phụ</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thuộc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hàm</a:t>
            </a:r>
            <a:r>
              <a:rPr lang="en-US" sz="2400" dirty="0" smtClean="0">
                <a:solidFill>
                  <a:schemeClr val="tx1"/>
                </a:solidFill>
                <a:latin typeface="Times New Roman" pitchFamily="18" charset="0"/>
                <a:cs typeface="Times New Roman" pitchFamily="18" charset="0"/>
              </a:rPr>
              <a:t> X→ A</a:t>
            </a:r>
            <a:r>
              <a:rPr lang="en-US" sz="2400" dirty="0" smtClean="0">
                <a:solidFill>
                  <a:schemeClr val="tx1"/>
                </a:solidFill>
                <a:latin typeface="Times New Roman" pitchFamily="18" charset="0"/>
                <a:cs typeface="Times New Roman" pitchFamily="18" charset="0"/>
                <a:sym typeface="Symbol"/>
              </a:rPr>
              <a: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F</a:t>
            </a:r>
            <a:r>
              <a:rPr lang="en-US" sz="2400" baseline="-25000" dirty="0" err="1" smtClean="0">
                <a:solidFill>
                  <a:schemeClr val="tx1"/>
                </a:solidFill>
                <a:latin typeface="Times New Roman" pitchFamily="18" charset="0"/>
                <a:cs typeface="Times New Roman" pitchFamily="18" charset="0"/>
              </a:rPr>
              <a:t>Itt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với</a:t>
            </a:r>
            <a:r>
              <a:rPr lang="en-US" sz="2400" dirty="0" smtClean="0">
                <a:solidFill>
                  <a:schemeClr val="tx1"/>
                </a:solidFill>
                <a:latin typeface="Times New Roman" pitchFamily="18" charset="0"/>
                <a:cs typeface="Times New Roman" pitchFamily="18" charset="0"/>
              </a:rPr>
              <a:t> A </a:t>
            </a:r>
            <a:r>
              <a:rPr lang="en-US" sz="2400" dirty="0" smtClean="0">
                <a:solidFill>
                  <a:schemeClr val="tx1"/>
                </a:solidFill>
                <a:latin typeface="Times New Roman" pitchFamily="18" charset="0"/>
                <a:cs typeface="Times New Roman" pitchFamily="18" charset="0"/>
                <a:sym typeface="Symbol"/>
              </a:rPr>
              <a:t></a:t>
            </a:r>
            <a:r>
              <a:rPr lang="en-US" sz="2400" dirty="0" smtClean="0">
                <a:solidFill>
                  <a:schemeClr val="tx1"/>
                </a:solidFill>
                <a:latin typeface="Times New Roman" pitchFamily="18" charset="0"/>
                <a:cs typeface="Times New Roman" pitchFamily="18" charset="0"/>
              </a:rPr>
              <a:t> X </a:t>
            </a:r>
            <a:r>
              <a:rPr lang="en-US" sz="2400" dirty="0" err="1" smtClean="0">
                <a:solidFill>
                  <a:schemeClr val="tx1"/>
                </a:solidFill>
                <a:latin typeface="Times New Roman" pitchFamily="18" charset="0"/>
                <a:cs typeface="Times New Roman" pitchFamily="18" charset="0"/>
              </a:rPr>
              <a:t>đều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có</a:t>
            </a:r>
            <a:r>
              <a:rPr lang="en-US" sz="2400" dirty="0" smtClean="0">
                <a:solidFill>
                  <a:schemeClr val="tx1"/>
                </a:solidFill>
                <a:latin typeface="Times New Roman" pitchFamily="18" charset="0"/>
                <a:cs typeface="Times New Roman" pitchFamily="18" charset="0"/>
              </a:rPr>
              <a:t> X </a:t>
            </a:r>
            <a:r>
              <a:rPr lang="en-US" sz="2400" dirty="0" err="1" smtClean="0">
                <a:solidFill>
                  <a:schemeClr val="tx1"/>
                </a:solidFill>
                <a:latin typeface="Times New Roman" pitchFamily="18" charset="0"/>
                <a:cs typeface="Times New Roman" pitchFamily="18" charset="0"/>
              </a:rPr>
              <a:t>là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siêu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khóa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hoặc</a:t>
            </a:r>
            <a:r>
              <a:rPr lang="en-US" sz="2400" dirty="0" smtClean="0">
                <a:solidFill>
                  <a:schemeClr val="tx1"/>
                </a:solidFill>
                <a:latin typeface="Times New Roman" pitchFamily="18" charset="0"/>
                <a:cs typeface="Times New Roman" pitchFamily="18" charset="0"/>
              </a:rPr>
              <a:t> A </a:t>
            </a:r>
            <a:r>
              <a:rPr lang="en-US" sz="2400" dirty="0" err="1" smtClean="0">
                <a:solidFill>
                  <a:schemeClr val="tx1"/>
                </a:solidFill>
                <a:latin typeface="Times New Roman" pitchFamily="18" charset="0"/>
                <a:cs typeface="Times New Roman" pitchFamily="18" charset="0"/>
              </a:rPr>
              <a:t>là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một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thuộc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tính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khóa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thì</a:t>
            </a:r>
            <a:r>
              <a:rPr lang="en-US" sz="2400" dirty="0" smtClean="0">
                <a:solidFill>
                  <a:schemeClr val="tx1"/>
                </a:solidFill>
                <a:latin typeface="Times New Roman" pitchFamily="18" charset="0"/>
                <a:cs typeface="Times New Roman" pitchFamily="18" charset="0"/>
              </a:rPr>
              <a:t> Q </a:t>
            </a:r>
            <a:r>
              <a:rPr lang="en-US" sz="2400" dirty="0" err="1" smtClean="0">
                <a:solidFill>
                  <a:schemeClr val="tx1"/>
                </a:solidFill>
                <a:latin typeface="Times New Roman" pitchFamily="18" charset="0"/>
                <a:cs typeface="Times New Roman" pitchFamily="18" charset="0"/>
              </a:rPr>
              <a:t>đạt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chẩn</a:t>
            </a:r>
            <a:r>
              <a:rPr lang="en-US" sz="2400" dirty="0" smtClean="0">
                <a:solidFill>
                  <a:schemeClr val="tx1"/>
                </a:solidFill>
                <a:latin typeface="Times New Roman" pitchFamily="18" charset="0"/>
                <a:cs typeface="Times New Roman" pitchFamily="18" charset="0"/>
              </a:rPr>
              <a:t> 3 </a:t>
            </a:r>
            <a:r>
              <a:rPr lang="en-US" sz="2400" dirty="0" err="1" smtClean="0">
                <a:solidFill>
                  <a:schemeClr val="tx1"/>
                </a:solidFill>
                <a:latin typeface="Times New Roman" pitchFamily="18" charset="0"/>
                <a:cs typeface="Times New Roman" pitchFamily="18" charset="0"/>
              </a:rPr>
              <a:t>ngược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lại</a:t>
            </a:r>
            <a:r>
              <a:rPr lang="en-US" sz="2400" dirty="0" smtClean="0">
                <a:solidFill>
                  <a:schemeClr val="tx1"/>
                </a:solidFill>
                <a:latin typeface="Times New Roman" pitchFamily="18" charset="0"/>
                <a:cs typeface="Times New Roman" pitchFamily="18" charset="0"/>
              </a:rPr>
              <a:t> Q </a:t>
            </a:r>
            <a:r>
              <a:rPr lang="en-US" sz="2400" dirty="0" err="1" smtClean="0">
                <a:solidFill>
                  <a:schemeClr val="tx1"/>
                </a:solidFill>
                <a:latin typeface="Times New Roman" pitchFamily="18" charset="0"/>
                <a:cs typeface="Times New Roman" pitchFamily="18" charset="0"/>
              </a:rPr>
              <a:t>không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đạt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chuẩn</a:t>
            </a:r>
            <a:r>
              <a:rPr lang="en-US" sz="2400" dirty="0" smtClean="0">
                <a:solidFill>
                  <a:schemeClr val="tx1"/>
                </a:solidFill>
                <a:latin typeface="Times New Roman" pitchFamily="18" charset="0"/>
                <a:cs typeface="Times New Roman" pitchFamily="18" charset="0"/>
              </a:rPr>
              <a:t> 3.</a:t>
            </a:r>
          </a:p>
          <a:p>
            <a:endParaRPr lang="en-US" sz="2400"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382000" y="6340476"/>
            <a:ext cx="762000" cy="517524"/>
          </a:xfrm>
        </p:spPr>
        <p:txBody>
          <a:bodyPr/>
          <a:lstStyle/>
          <a:p>
            <a:fld id="{029F9849-64D4-4DF6-87DA-D4F4F2E73101}" type="slidenum">
              <a:rPr lang="en-US" sz="1800" smtClean="0">
                <a:solidFill>
                  <a:schemeClr val="tx1"/>
                </a:solidFill>
                <a:latin typeface="Times New Roman" pitchFamily="18" charset="0"/>
                <a:cs typeface="Times New Roman" pitchFamily="18" charset="0"/>
              </a:rPr>
              <a:pPr/>
              <a:t>30</a:t>
            </a:fld>
            <a:r>
              <a:rPr lang="en-US" sz="1800" dirty="0" smtClean="0">
                <a:solidFill>
                  <a:schemeClr val="tx1"/>
                </a:solidFill>
                <a:latin typeface="Times New Roman" pitchFamily="18" charset="0"/>
                <a:cs typeface="Times New Roman" pitchFamily="18" charset="0"/>
              </a:rPr>
              <a:t>/45</a:t>
            </a:r>
            <a:endParaRPr lang="en-US" sz="1800" dirty="0">
              <a:solidFill>
                <a:schemeClr val="tx1"/>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10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4"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10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066800"/>
          </a:xfrm>
        </p:spPr>
        <p:txBody>
          <a:bodyPr>
            <a:noAutofit/>
            <a:scene3d>
              <a:camera prst="orthographicFront">
                <a:rot lat="0" lon="0" rev="0"/>
              </a:camera>
              <a:lightRig rig="contrasting" dir="t">
                <a:rot lat="0" lon="0" rev="4500000"/>
              </a:lightRig>
            </a:scene3d>
            <a:sp3d extrusionH="57150" contourW="6350" prstMaterial="metal">
              <a:bevelT w="127000" h="31750" prst="divot"/>
              <a:contourClr>
                <a:schemeClr val="accent1">
                  <a:shade val="75000"/>
                </a:schemeClr>
              </a:contourClr>
            </a:sp3d>
          </a:bodyPr>
          <a:lstStyle/>
          <a:p>
            <a:pPr algn="ct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16.2.3.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dạng</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chUẩn</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3</a:t>
            </a:r>
            <a:b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b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(3NF-THiRD normal form) </a:t>
            </a:r>
            <a:endParaRPr lang="en-US" sz="3200" b="1" cap="all" dirty="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endParaRPr>
          </a:p>
        </p:txBody>
      </p:sp>
      <p:sp>
        <p:nvSpPr>
          <p:cNvPr id="3" name="Subtitle 2"/>
          <p:cNvSpPr>
            <a:spLocks noGrp="1"/>
          </p:cNvSpPr>
          <p:nvPr>
            <p:ph type="subTitle" idx="1"/>
          </p:nvPr>
        </p:nvSpPr>
        <p:spPr>
          <a:xfrm>
            <a:off x="457200" y="1600200"/>
            <a:ext cx="8153400" cy="4876800"/>
          </a:xfrm>
        </p:spPr>
        <p:txBody>
          <a:bodyPr>
            <a:normAutofit fontScale="92500" lnSpcReduction="20000"/>
          </a:bodyPr>
          <a:lstStyle/>
          <a:p>
            <a:r>
              <a:rPr lang="en-US" sz="2600" u="sng" dirty="0" err="1" smtClean="0">
                <a:solidFill>
                  <a:schemeClr val="tx1"/>
                </a:solidFill>
                <a:latin typeface="Times New Roman" pitchFamily="18" charset="0"/>
                <a:cs typeface="Times New Roman" pitchFamily="18" charset="0"/>
              </a:rPr>
              <a:t>Ví</a:t>
            </a:r>
            <a:r>
              <a:rPr lang="en-US" sz="2600" u="sng" dirty="0" smtClean="0">
                <a:solidFill>
                  <a:schemeClr val="tx1"/>
                </a:solidFill>
                <a:latin typeface="Times New Roman" pitchFamily="18" charset="0"/>
                <a:cs typeface="Times New Roman" pitchFamily="18" charset="0"/>
              </a:rPr>
              <a:t> </a:t>
            </a:r>
            <a:r>
              <a:rPr lang="en-US" sz="2600" u="sng" dirty="0" err="1" smtClean="0">
                <a:solidFill>
                  <a:schemeClr val="tx1"/>
                </a:solidFill>
                <a:latin typeface="Times New Roman" pitchFamily="18" charset="0"/>
                <a:cs typeface="Times New Roman" pitchFamily="18" charset="0"/>
              </a:rPr>
              <a:t>dụ</a:t>
            </a:r>
            <a:r>
              <a:rPr lang="en-US" sz="2600" u="sng" dirty="0" smtClean="0">
                <a:solidFill>
                  <a:schemeClr val="tx1"/>
                </a:solidFill>
                <a:latin typeface="Times New Roman" pitchFamily="18" charset="0"/>
                <a:cs typeface="Times New Roman" pitchFamily="18" charset="0"/>
              </a:rPr>
              <a:t>:</a:t>
            </a:r>
            <a:r>
              <a:rPr lang="en-US" sz="2600" dirty="0" smtClean="0">
                <a:solidFill>
                  <a:schemeClr val="tx1"/>
                </a:solidFill>
                <a:latin typeface="Times New Roman" pitchFamily="18" charset="0"/>
                <a:cs typeface="Times New Roman" pitchFamily="18" charset="0"/>
              </a:rPr>
              <a:t>	</a:t>
            </a:r>
          </a:p>
          <a:p>
            <a:r>
              <a:rPr lang="en-US" sz="2600" dirty="0" smtClean="0">
                <a:solidFill>
                  <a:schemeClr val="tx1"/>
                </a:solidFill>
                <a:latin typeface="Times New Roman" pitchFamily="18" charset="0"/>
                <a:cs typeface="Times New Roman" pitchFamily="18" charset="0"/>
              </a:rPr>
              <a:t>Cho </a:t>
            </a:r>
            <a:r>
              <a:rPr lang="en-US" sz="2600" dirty="0" err="1" smtClean="0">
                <a:solidFill>
                  <a:schemeClr val="tx1"/>
                </a:solidFill>
                <a:latin typeface="Times New Roman" pitchFamily="18" charset="0"/>
                <a:cs typeface="Times New Roman" pitchFamily="18" charset="0"/>
              </a:rPr>
              <a:t>lược</a:t>
            </a:r>
            <a:r>
              <a:rPr lang="en-US" sz="2600" dirty="0" smtClean="0">
                <a:solidFill>
                  <a:schemeClr val="tx1"/>
                </a:solidFill>
                <a:latin typeface="Times New Roman" pitchFamily="18" charset="0"/>
                <a:cs typeface="Times New Roman" pitchFamily="18" charset="0"/>
              </a:rPr>
              <a:t> </a:t>
            </a:r>
            <a:r>
              <a:rPr lang="en-US" sz="2600" dirty="0" err="1" smtClean="0">
                <a:solidFill>
                  <a:schemeClr val="tx1"/>
                </a:solidFill>
                <a:latin typeface="Times New Roman" pitchFamily="18" charset="0"/>
                <a:cs typeface="Times New Roman" pitchFamily="18" charset="0"/>
              </a:rPr>
              <a:t>đồ</a:t>
            </a:r>
            <a:r>
              <a:rPr lang="en-US" sz="2600" dirty="0" smtClean="0">
                <a:solidFill>
                  <a:schemeClr val="tx1"/>
                </a:solidFill>
                <a:latin typeface="Times New Roman" pitchFamily="18" charset="0"/>
                <a:cs typeface="Times New Roman" pitchFamily="18" charset="0"/>
              </a:rPr>
              <a:t> </a:t>
            </a:r>
            <a:r>
              <a:rPr lang="en-US" sz="2600" dirty="0" err="1" smtClean="0">
                <a:solidFill>
                  <a:schemeClr val="tx1"/>
                </a:solidFill>
                <a:latin typeface="Times New Roman" pitchFamily="18" charset="0"/>
                <a:cs typeface="Times New Roman" pitchFamily="18" charset="0"/>
              </a:rPr>
              <a:t>quan</a:t>
            </a:r>
            <a:r>
              <a:rPr lang="en-US" sz="2600" dirty="0" smtClean="0">
                <a:solidFill>
                  <a:schemeClr val="tx1"/>
                </a:solidFill>
                <a:latin typeface="Times New Roman" pitchFamily="18" charset="0"/>
                <a:cs typeface="Times New Roman" pitchFamily="18" charset="0"/>
              </a:rPr>
              <a:t> </a:t>
            </a:r>
            <a:r>
              <a:rPr lang="en-US" sz="2600" dirty="0" err="1" smtClean="0">
                <a:solidFill>
                  <a:schemeClr val="tx1"/>
                </a:solidFill>
                <a:latin typeface="Times New Roman" pitchFamily="18" charset="0"/>
                <a:cs typeface="Times New Roman" pitchFamily="18" charset="0"/>
              </a:rPr>
              <a:t>hệ</a:t>
            </a:r>
            <a:r>
              <a:rPr lang="en-US" sz="2600" dirty="0" smtClean="0">
                <a:solidFill>
                  <a:schemeClr val="tx1"/>
                </a:solidFill>
                <a:latin typeface="Times New Roman" pitchFamily="18" charset="0"/>
                <a:cs typeface="Times New Roman" pitchFamily="18" charset="0"/>
              </a:rPr>
              <a:t> Q(A, B, C, D)                                       F={ AB→C; D→B; C→ABD }                                                </a:t>
            </a:r>
            <a:r>
              <a:rPr lang="en-US" sz="2600" dirty="0" err="1" smtClean="0">
                <a:solidFill>
                  <a:schemeClr val="tx1"/>
                </a:solidFill>
                <a:latin typeface="Times New Roman" pitchFamily="18" charset="0"/>
                <a:cs typeface="Times New Roman" pitchFamily="18" charset="0"/>
              </a:rPr>
              <a:t>Hỏi</a:t>
            </a:r>
            <a:r>
              <a:rPr lang="en-US" sz="2600" dirty="0" smtClean="0">
                <a:solidFill>
                  <a:schemeClr val="tx1"/>
                </a:solidFill>
                <a:latin typeface="Times New Roman" pitchFamily="18" charset="0"/>
                <a:cs typeface="Times New Roman" pitchFamily="18" charset="0"/>
              </a:rPr>
              <a:t> </a:t>
            </a:r>
            <a:r>
              <a:rPr lang="en-US" sz="2600" dirty="0" err="1" smtClean="0">
                <a:solidFill>
                  <a:schemeClr val="tx1"/>
                </a:solidFill>
                <a:latin typeface="Times New Roman" pitchFamily="18" charset="0"/>
                <a:cs typeface="Times New Roman" pitchFamily="18" charset="0"/>
              </a:rPr>
              <a:t>lược</a:t>
            </a:r>
            <a:r>
              <a:rPr lang="en-US" sz="2600" dirty="0" smtClean="0">
                <a:solidFill>
                  <a:schemeClr val="tx1"/>
                </a:solidFill>
                <a:latin typeface="Times New Roman" pitchFamily="18" charset="0"/>
                <a:cs typeface="Times New Roman" pitchFamily="18" charset="0"/>
              </a:rPr>
              <a:t> </a:t>
            </a:r>
            <a:r>
              <a:rPr lang="en-US" sz="2600" dirty="0" err="1" smtClean="0">
                <a:solidFill>
                  <a:schemeClr val="tx1"/>
                </a:solidFill>
                <a:latin typeface="Times New Roman" pitchFamily="18" charset="0"/>
                <a:cs typeface="Times New Roman" pitchFamily="18" charset="0"/>
              </a:rPr>
              <a:t>đồ</a:t>
            </a:r>
            <a:r>
              <a:rPr lang="en-US" sz="2600" dirty="0" smtClean="0">
                <a:solidFill>
                  <a:schemeClr val="tx1"/>
                </a:solidFill>
                <a:latin typeface="Times New Roman" pitchFamily="18" charset="0"/>
                <a:cs typeface="Times New Roman" pitchFamily="18" charset="0"/>
              </a:rPr>
              <a:t> </a:t>
            </a:r>
            <a:r>
              <a:rPr lang="en-US" sz="2600" dirty="0" err="1" smtClean="0">
                <a:solidFill>
                  <a:schemeClr val="tx1"/>
                </a:solidFill>
                <a:latin typeface="Times New Roman" pitchFamily="18" charset="0"/>
                <a:cs typeface="Times New Roman" pitchFamily="18" charset="0"/>
              </a:rPr>
              <a:t>có</a:t>
            </a:r>
            <a:r>
              <a:rPr lang="en-US" sz="2600" dirty="0" smtClean="0">
                <a:solidFill>
                  <a:schemeClr val="tx1"/>
                </a:solidFill>
                <a:latin typeface="Times New Roman" pitchFamily="18" charset="0"/>
                <a:cs typeface="Times New Roman" pitchFamily="18" charset="0"/>
              </a:rPr>
              <a:t> ở </a:t>
            </a:r>
            <a:r>
              <a:rPr lang="en-US" sz="2600" dirty="0" err="1" smtClean="0">
                <a:solidFill>
                  <a:schemeClr val="tx1"/>
                </a:solidFill>
                <a:latin typeface="Times New Roman" pitchFamily="18" charset="0"/>
                <a:cs typeface="Times New Roman" pitchFamily="18" charset="0"/>
              </a:rPr>
              <a:t>dạng</a:t>
            </a:r>
            <a:r>
              <a:rPr lang="en-US" sz="2600" dirty="0" smtClean="0">
                <a:solidFill>
                  <a:schemeClr val="tx1"/>
                </a:solidFill>
                <a:latin typeface="Times New Roman" pitchFamily="18" charset="0"/>
                <a:cs typeface="Times New Roman" pitchFamily="18" charset="0"/>
              </a:rPr>
              <a:t> </a:t>
            </a:r>
            <a:r>
              <a:rPr lang="en-US" sz="2600" dirty="0" err="1" smtClean="0">
                <a:solidFill>
                  <a:schemeClr val="tx1"/>
                </a:solidFill>
                <a:latin typeface="Times New Roman" pitchFamily="18" charset="0"/>
                <a:cs typeface="Times New Roman" pitchFamily="18" charset="0"/>
              </a:rPr>
              <a:t>chuẩn</a:t>
            </a:r>
            <a:r>
              <a:rPr lang="en-US" sz="2600" dirty="0" smtClean="0">
                <a:solidFill>
                  <a:schemeClr val="tx1"/>
                </a:solidFill>
                <a:latin typeface="Times New Roman" pitchFamily="18" charset="0"/>
                <a:cs typeface="Times New Roman" pitchFamily="18" charset="0"/>
              </a:rPr>
              <a:t> 3NF?</a:t>
            </a:r>
          </a:p>
          <a:p>
            <a:r>
              <a:rPr lang="en-US" sz="2600" u="sng" dirty="0" err="1" smtClean="0">
                <a:solidFill>
                  <a:schemeClr val="tx1"/>
                </a:solidFill>
                <a:latin typeface="Times New Roman" pitchFamily="18" charset="0"/>
                <a:cs typeface="Times New Roman" pitchFamily="18" charset="0"/>
              </a:rPr>
              <a:t>Giải</a:t>
            </a:r>
            <a:r>
              <a:rPr lang="en-US" sz="2600" u="sng" dirty="0" smtClean="0">
                <a:solidFill>
                  <a:schemeClr val="tx1"/>
                </a:solidFill>
                <a:latin typeface="Times New Roman" pitchFamily="18" charset="0"/>
                <a:cs typeface="Times New Roman" pitchFamily="18" charset="0"/>
              </a:rPr>
              <a:t>:</a:t>
            </a:r>
          </a:p>
          <a:p>
            <a:r>
              <a:rPr lang="en-US" sz="2600" dirty="0" smtClean="0">
                <a:solidFill>
                  <a:schemeClr val="tx1"/>
                </a:solidFill>
                <a:latin typeface="Times New Roman" pitchFamily="18" charset="0"/>
                <a:cs typeface="Times New Roman" pitchFamily="18" charset="0"/>
              </a:rPr>
              <a:t>I</a:t>
            </a:r>
            <a:r>
              <a:rPr lang="en-US" sz="2600" baseline="-25000" dirty="0" smtClean="0">
                <a:solidFill>
                  <a:schemeClr val="tx1"/>
                </a:solidFill>
                <a:latin typeface="Times New Roman" pitchFamily="18" charset="0"/>
                <a:cs typeface="Times New Roman" pitchFamily="18" charset="0"/>
                <a:sym typeface="Symbol"/>
              </a:rPr>
              <a:t></a:t>
            </a:r>
            <a:r>
              <a:rPr lang="en-US" sz="2600" dirty="0" smtClean="0">
                <a:solidFill>
                  <a:schemeClr val="tx1"/>
                </a:solidFill>
                <a:latin typeface="Times New Roman" pitchFamily="18" charset="0"/>
                <a:cs typeface="Times New Roman" pitchFamily="18" charset="0"/>
              </a:rPr>
              <a:t> =Q \ </a:t>
            </a:r>
            <a:r>
              <a:rPr lang="en-US" sz="2600" dirty="0" smtClean="0">
                <a:solidFill>
                  <a:schemeClr val="tx1"/>
                </a:solidFill>
                <a:latin typeface="Times New Roman" pitchFamily="18" charset="0"/>
                <a:cs typeface="Times New Roman" pitchFamily="18" charset="0"/>
                <a:sym typeface="Symbol"/>
              </a:rPr>
              <a:t></a:t>
            </a:r>
            <a:r>
              <a:rPr lang="en-US" sz="2600" dirty="0" smtClean="0">
                <a:solidFill>
                  <a:schemeClr val="tx1"/>
                </a:solidFill>
                <a:latin typeface="Times New Roman" pitchFamily="18" charset="0"/>
                <a:cs typeface="Times New Roman" pitchFamily="18" charset="0"/>
              </a:rPr>
              <a:t> ( </a:t>
            </a:r>
            <a:r>
              <a:rPr lang="en-US" sz="2600" dirty="0" err="1" smtClean="0">
                <a:solidFill>
                  <a:schemeClr val="tx1"/>
                </a:solidFill>
                <a:latin typeface="Times New Roman" pitchFamily="18" charset="0"/>
                <a:cs typeface="Times New Roman" pitchFamily="18" charset="0"/>
              </a:rPr>
              <a:t>R</a:t>
            </a:r>
            <a:r>
              <a:rPr lang="en-US" sz="2600" baseline="-25000" dirty="0" err="1" smtClean="0">
                <a:solidFill>
                  <a:schemeClr val="tx1"/>
                </a:solidFill>
                <a:latin typeface="Times New Roman" pitchFamily="18" charset="0"/>
                <a:cs typeface="Times New Roman" pitchFamily="18" charset="0"/>
              </a:rPr>
              <a:t>i</a:t>
            </a:r>
            <a:r>
              <a:rPr lang="en-US" sz="2600" baseline="-25000" dirty="0" smtClean="0">
                <a:solidFill>
                  <a:schemeClr val="tx1"/>
                </a:solidFill>
                <a:latin typeface="Times New Roman" pitchFamily="18" charset="0"/>
                <a:cs typeface="Times New Roman" pitchFamily="18" charset="0"/>
              </a:rPr>
              <a:t>­</a:t>
            </a:r>
            <a:r>
              <a:rPr lang="en-US" sz="2600" dirty="0" smtClean="0">
                <a:solidFill>
                  <a:schemeClr val="tx1"/>
                </a:solidFill>
                <a:latin typeface="Times New Roman" pitchFamily="18" charset="0"/>
                <a:cs typeface="Times New Roman" pitchFamily="18" charset="0"/>
              </a:rPr>
              <a:t> -L</a:t>
            </a:r>
            <a:r>
              <a:rPr lang="en-US" sz="2600" baseline="-25000" dirty="0" smtClean="0">
                <a:solidFill>
                  <a:schemeClr val="tx1"/>
                </a:solidFill>
                <a:latin typeface="Times New Roman" pitchFamily="18" charset="0"/>
                <a:cs typeface="Times New Roman" pitchFamily="18" charset="0"/>
              </a:rPr>
              <a:t>i</a:t>
            </a:r>
            <a:r>
              <a:rPr lang="en-US" sz="2600" dirty="0" smtClean="0">
                <a:solidFill>
                  <a:schemeClr val="tx1"/>
                </a:solidFill>
                <a:latin typeface="Times New Roman" pitchFamily="18" charset="0"/>
                <a:cs typeface="Times New Roman" pitchFamily="18" charset="0"/>
              </a:rPr>
              <a:t> )=ABCD \ ABCD=</a:t>
            </a:r>
            <a:r>
              <a:rPr lang="en-US" sz="2600" dirty="0" smtClean="0">
                <a:solidFill>
                  <a:schemeClr val="tx1"/>
                </a:solidFill>
                <a:latin typeface="Times New Roman" pitchFamily="18" charset="0"/>
                <a:cs typeface="Times New Roman" pitchFamily="18" charset="0"/>
                <a:sym typeface="Symbol"/>
              </a:rPr>
              <a:t> </a:t>
            </a:r>
            <a:r>
              <a:rPr lang="en-US" sz="2600" dirty="0" smtClean="0">
                <a:solidFill>
                  <a:schemeClr val="tx1"/>
                </a:solidFill>
                <a:latin typeface="Times New Roman" pitchFamily="18" charset="0"/>
                <a:cs typeface="Times New Roman" pitchFamily="18" charset="0"/>
              </a:rPr>
              <a:t> ,  I</a:t>
            </a:r>
            <a:r>
              <a:rPr lang="en-US" sz="2600" baseline="-25000" dirty="0" smtClean="0">
                <a:solidFill>
                  <a:schemeClr val="tx1"/>
                </a:solidFill>
                <a:latin typeface="Times New Roman" pitchFamily="18" charset="0"/>
                <a:cs typeface="Times New Roman" pitchFamily="18" charset="0"/>
                <a:sym typeface="Symbol"/>
              </a:rPr>
              <a:t></a:t>
            </a:r>
            <a:r>
              <a:rPr lang="en-US" sz="2600" dirty="0" smtClean="0">
                <a:solidFill>
                  <a:schemeClr val="tx1"/>
                </a:solidFill>
                <a:latin typeface="Times New Roman" pitchFamily="18" charset="0"/>
                <a:cs typeface="Times New Roman" pitchFamily="18" charset="0"/>
              </a:rPr>
              <a:t> </a:t>
            </a:r>
            <a:r>
              <a:rPr lang="en-US" sz="2600" dirty="0" smtClean="0">
                <a:solidFill>
                  <a:schemeClr val="tx1"/>
                </a:solidFill>
                <a:latin typeface="Times New Roman" pitchFamily="18" charset="0"/>
                <a:cs typeface="Times New Roman" pitchFamily="18" charset="0"/>
                <a:sym typeface="Symbol"/>
              </a:rPr>
              <a:t></a:t>
            </a:r>
            <a:r>
              <a:rPr lang="en-US" sz="2600" dirty="0" smtClean="0">
                <a:solidFill>
                  <a:schemeClr val="tx1"/>
                </a:solidFill>
                <a:latin typeface="Times New Roman" pitchFamily="18" charset="0"/>
                <a:cs typeface="Times New Roman" pitchFamily="18" charset="0"/>
              </a:rPr>
              <a:t>Q</a:t>
            </a:r>
          </a:p>
          <a:p>
            <a:r>
              <a:rPr lang="en-US" sz="2600" dirty="0" smtClean="0">
                <a:solidFill>
                  <a:schemeClr val="tx1"/>
                </a:solidFill>
                <a:latin typeface="Times New Roman" pitchFamily="18" charset="0"/>
                <a:cs typeface="Times New Roman" pitchFamily="18" charset="0"/>
              </a:rPr>
              <a:t>N={</a:t>
            </a:r>
            <a:r>
              <a:rPr lang="en-US" sz="2600" dirty="0" smtClean="0">
                <a:solidFill>
                  <a:schemeClr val="tx1"/>
                </a:solidFill>
                <a:latin typeface="Times New Roman" pitchFamily="18" charset="0"/>
                <a:cs typeface="Times New Roman" pitchFamily="18" charset="0"/>
                <a:sym typeface="Symbol"/>
              </a:rPr>
              <a:t></a:t>
            </a:r>
            <a:r>
              <a:rPr lang="en-US" sz="2600" dirty="0" smtClean="0">
                <a:solidFill>
                  <a:schemeClr val="tx1"/>
                </a:solidFill>
                <a:latin typeface="Times New Roman" pitchFamily="18" charset="0"/>
                <a:cs typeface="Times New Roman" pitchFamily="18" charset="0"/>
              </a:rPr>
              <a:t> ( </a:t>
            </a:r>
            <a:r>
              <a:rPr lang="en-US" sz="2600" dirty="0" err="1" smtClean="0">
                <a:solidFill>
                  <a:schemeClr val="tx1"/>
                </a:solidFill>
                <a:latin typeface="Times New Roman" pitchFamily="18" charset="0"/>
                <a:cs typeface="Times New Roman" pitchFamily="18" charset="0"/>
              </a:rPr>
              <a:t>R</a:t>
            </a:r>
            <a:r>
              <a:rPr lang="en-US" sz="2600" baseline="-25000" dirty="0" err="1" smtClean="0">
                <a:solidFill>
                  <a:schemeClr val="tx1"/>
                </a:solidFill>
                <a:latin typeface="Times New Roman" pitchFamily="18" charset="0"/>
                <a:cs typeface="Times New Roman" pitchFamily="18" charset="0"/>
              </a:rPr>
              <a:t>i</a:t>
            </a:r>
            <a:r>
              <a:rPr lang="en-US" sz="2600" dirty="0" smtClean="0">
                <a:solidFill>
                  <a:schemeClr val="tx1"/>
                </a:solidFill>
                <a:latin typeface="Times New Roman" pitchFamily="18" charset="0"/>
                <a:cs typeface="Times New Roman" pitchFamily="18" charset="0"/>
              </a:rPr>
              <a:t> -L</a:t>
            </a:r>
            <a:r>
              <a:rPr lang="en-US" sz="2600" baseline="-25000" dirty="0" smtClean="0">
                <a:solidFill>
                  <a:schemeClr val="tx1"/>
                </a:solidFill>
                <a:latin typeface="Times New Roman" pitchFamily="18" charset="0"/>
                <a:cs typeface="Times New Roman" pitchFamily="18" charset="0"/>
              </a:rPr>
              <a:t>i</a:t>
            </a:r>
            <a:r>
              <a:rPr lang="en-US" sz="2600" dirty="0" smtClean="0">
                <a:solidFill>
                  <a:schemeClr val="tx1"/>
                </a:solidFill>
                <a:latin typeface="Times New Roman" pitchFamily="18" charset="0"/>
                <a:cs typeface="Times New Roman" pitchFamily="18" charset="0"/>
              </a:rPr>
              <a:t> ) </a:t>
            </a:r>
            <a:r>
              <a:rPr lang="en-US" sz="2600" dirty="0" err="1" smtClean="0">
                <a:solidFill>
                  <a:schemeClr val="tx1"/>
                </a:solidFill>
                <a:latin typeface="Times New Roman" pitchFamily="18" charset="0"/>
                <a:cs typeface="Times New Roman" pitchFamily="18" charset="0"/>
              </a:rPr>
              <a:t>sao</a:t>
            </a:r>
            <a:r>
              <a:rPr lang="en-US" sz="2600" dirty="0" smtClean="0">
                <a:solidFill>
                  <a:schemeClr val="tx1"/>
                </a:solidFill>
                <a:latin typeface="Times New Roman" pitchFamily="18" charset="0"/>
                <a:cs typeface="Times New Roman" pitchFamily="18" charset="0"/>
              </a:rPr>
              <a:t> </a:t>
            </a:r>
            <a:r>
              <a:rPr lang="en-US" sz="2600" dirty="0" err="1" smtClean="0">
                <a:solidFill>
                  <a:schemeClr val="tx1"/>
                </a:solidFill>
                <a:latin typeface="Times New Roman" pitchFamily="18" charset="0"/>
                <a:cs typeface="Times New Roman" pitchFamily="18" charset="0"/>
              </a:rPr>
              <a:t>cho</a:t>
            </a:r>
            <a:r>
              <a:rPr lang="en-US" sz="2600" dirty="0" smtClean="0">
                <a:solidFill>
                  <a:schemeClr val="tx1"/>
                </a:solidFill>
                <a:latin typeface="Times New Roman" pitchFamily="18" charset="0"/>
                <a:cs typeface="Times New Roman" pitchFamily="18" charset="0"/>
              </a:rPr>
              <a:t> L</a:t>
            </a:r>
            <a:r>
              <a:rPr lang="en-US" sz="2600" baseline="-25000" dirty="0" smtClean="0">
                <a:solidFill>
                  <a:schemeClr val="tx1"/>
                </a:solidFill>
                <a:latin typeface="Times New Roman" pitchFamily="18" charset="0"/>
                <a:cs typeface="Times New Roman" pitchFamily="18" charset="0"/>
              </a:rPr>
              <a:t>i</a:t>
            </a:r>
            <a:r>
              <a:rPr lang="en-US" sz="2600" dirty="0" smtClean="0">
                <a:solidFill>
                  <a:schemeClr val="tx1"/>
                </a:solidFill>
                <a:latin typeface="Times New Roman" pitchFamily="18" charset="0"/>
                <a:cs typeface="Times New Roman" pitchFamily="18" charset="0"/>
              </a:rPr>
              <a:t> </a:t>
            </a:r>
            <a:r>
              <a:rPr lang="en-US" sz="2600" dirty="0" smtClean="0">
                <a:solidFill>
                  <a:schemeClr val="tx1"/>
                </a:solidFill>
                <a:latin typeface="Times New Roman" pitchFamily="18" charset="0"/>
                <a:cs typeface="Times New Roman" pitchFamily="18" charset="0"/>
                <a:sym typeface="Symbol"/>
              </a:rPr>
              <a:t></a:t>
            </a:r>
            <a:r>
              <a:rPr lang="en-US" sz="2600" dirty="0" smtClean="0">
                <a:solidFill>
                  <a:schemeClr val="tx1"/>
                </a:solidFill>
                <a:latin typeface="Times New Roman" pitchFamily="18" charset="0"/>
                <a:cs typeface="Times New Roman" pitchFamily="18" charset="0"/>
              </a:rPr>
              <a:t>I</a:t>
            </a:r>
            <a:r>
              <a:rPr lang="en-US" sz="2600" baseline="-25000" dirty="0" smtClean="0">
                <a:solidFill>
                  <a:schemeClr val="tx1"/>
                </a:solidFill>
                <a:latin typeface="Times New Roman" pitchFamily="18" charset="0"/>
                <a:cs typeface="Times New Roman" pitchFamily="18" charset="0"/>
                <a:sym typeface="Symbol"/>
              </a:rPr>
              <a:t></a:t>
            </a:r>
            <a:r>
              <a:rPr lang="en-US" sz="2600" dirty="0" smtClean="0">
                <a:solidFill>
                  <a:schemeClr val="tx1"/>
                </a:solidFill>
                <a:latin typeface="Times New Roman" pitchFamily="18" charset="0"/>
                <a:cs typeface="Times New Roman" pitchFamily="18" charset="0"/>
              </a:rPr>
              <a:t> }= </a:t>
            </a:r>
            <a:r>
              <a:rPr lang="en-US" sz="2600" dirty="0" smtClean="0">
                <a:solidFill>
                  <a:schemeClr val="tx1"/>
                </a:solidFill>
                <a:latin typeface="Times New Roman" pitchFamily="18" charset="0"/>
                <a:cs typeface="Times New Roman" pitchFamily="18" charset="0"/>
                <a:sym typeface="Symbol"/>
              </a:rPr>
              <a:t></a:t>
            </a:r>
            <a:endParaRPr lang="en-US" sz="2600" dirty="0" smtClean="0">
              <a:solidFill>
                <a:schemeClr val="tx1"/>
              </a:solidFill>
              <a:latin typeface="Times New Roman" pitchFamily="18" charset="0"/>
              <a:cs typeface="Times New Roman" pitchFamily="18" charset="0"/>
            </a:endParaRPr>
          </a:p>
          <a:p>
            <a:r>
              <a:rPr lang="en-US" sz="2600" dirty="0" smtClean="0">
                <a:solidFill>
                  <a:schemeClr val="tx1"/>
                </a:solidFill>
                <a:latin typeface="Times New Roman" pitchFamily="18" charset="0"/>
                <a:cs typeface="Times New Roman" pitchFamily="18" charset="0"/>
              </a:rPr>
              <a:t>N’=(I</a:t>
            </a:r>
            <a:r>
              <a:rPr lang="en-US" sz="2600" baseline="-25000" dirty="0" smtClean="0">
                <a:solidFill>
                  <a:schemeClr val="tx1"/>
                </a:solidFill>
                <a:latin typeface="Times New Roman" pitchFamily="18" charset="0"/>
                <a:cs typeface="Times New Roman" pitchFamily="18" charset="0"/>
                <a:sym typeface="Symbol"/>
              </a:rPr>
              <a:t></a:t>
            </a:r>
            <a:r>
              <a:rPr lang="en-US" sz="2600" dirty="0" smtClean="0">
                <a:solidFill>
                  <a:schemeClr val="tx1"/>
                </a:solidFill>
                <a:latin typeface="Times New Roman" pitchFamily="18" charset="0"/>
                <a:cs typeface="Times New Roman" pitchFamily="18" charset="0"/>
              </a:rPr>
              <a:t> N)</a:t>
            </a:r>
            <a:r>
              <a:rPr lang="en-US" sz="2600" baseline="30000" dirty="0" smtClean="0">
                <a:solidFill>
                  <a:schemeClr val="tx1"/>
                </a:solidFill>
                <a:latin typeface="Times New Roman" pitchFamily="18" charset="0"/>
                <a:cs typeface="Times New Roman" pitchFamily="18" charset="0"/>
              </a:rPr>
              <a:t>+</a:t>
            </a:r>
            <a:r>
              <a:rPr lang="en-US" sz="2600" dirty="0" smtClean="0">
                <a:solidFill>
                  <a:schemeClr val="tx1"/>
                </a:solidFill>
                <a:latin typeface="Times New Roman" pitchFamily="18" charset="0"/>
                <a:cs typeface="Times New Roman" pitchFamily="18" charset="0"/>
              </a:rPr>
              <a:t> \ I</a:t>
            </a:r>
            <a:r>
              <a:rPr lang="en-US" sz="2600" baseline="-25000" dirty="0" smtClean="0">
                <a:solidFill>
                  <a:schemeClr val="tx1"/>
                </a:solidFill>
                <a:latin typeface="Times New Roman" pitchFamily="18" charset="0"/>
                <a:cs typeface="Times New Roman" pitchFamily="18" charset="0"/>
                <a:sym typeface="Symbol"/>
              </a:rPr>
              <a:t></a:t>
            </a:r>
            <a:r>
              <a:rPr lang="en-US" sz="2600" dirty="0" smtClean="0">
                <a:solidFill>
                  <a:schemeClr val="tx1"/>
                </a:solidFill>
                <a:latin typeface="Times New Roman" pitchFamily="18" charset="0"/>
                <a:cs typeface="Times New Roman" pitchFamily="18" charset="0"/>
              </a:rPr>
              <a:t>  = </a:t>
            </a:r>
            <a:r>
              <a:rPr lang="en-US" sz="2600" dirty="0" smtClean="0">
                <a:solidFill>
                  <a:schemeClr val="tx1"/>
                </a:solidFill>
                <a:latin typeface="Times New Roman" pitchFamily="18" charset="0"/>
                <a:cs typeface="Times New Roman" pitchFamily="18" charset="0"/>
                <a:sym typeface="Symbol"/>
              </a:rPr>
              <a:t></a:t>
            </a:r>
            <a:r>
              <a:rPr lang="en-US" sz="2600" dirty="0" smtClean="0">
                <a:solidFill>
                  <a:schemeClr val="tx1"/>
                </a:solidFill>
                <a:latin typeface="Times New Roman" pitchFamily="18" charset="0"/>
                <a:cs typeface="Times New Roman" pitchFamily="18" charset="0"/>
              </a:rPr>
              <a:t> (N’</a:t>
            </a:r>
            <a:r>
              <a:rPr lang="en-US" sz="2600" dirty="0" smtClean="0">
                <a:solidFill>
                  <a:schemeClr val="tx1"/>
                </a:solidFill>
                <a:latin typeface="Times New Roman" pitchFamily="18" charset="0"/>
                <a:cs typeface="Times New Roman" pitchFamily="18" charset="0"/>
                <a:sym typeface="Symbol"/>
              </a:rPr>
              <a:t></a:t>
            </a:r>
            <a:r>
              <a:rPr lang="en-US" sz="2600" dirty="0" smtClean="0">
                <a:solidFill>
                  <a:schemeClr val="tx1"/>
                </a:solidFill>
                <a:latin typeface="Times New Roman" pitchFamily="18" charset="0"/>
                <a:cs typeface="Times New Roman" pitchFamily="18" charset="0"/>
              </a:rPr>
              <a:t> N</a:t>
            </a:r>
            <a:r>
              <a:rPr lang="en-US" sz="2600" baseline="-25000" dirty="0" smtClean="0">
                <a:solidFill>
                  <a:schemeClr val="tx1"/>
                </a:solidFill>
                <a:latin typeface="Times New Roman" pitchFamily="18" charset="0"/>
                <a:cs typeface="Times New Roman" pitchFamily="18" charset="0"/>
                <a:sym typeface="Symbol"/>
              </a:rPr>
              <a:t></a:t>
            </a:r>
            <a:r>
              <a:rPr lang="en-US" sz="2600" dirty="0" smtClean="0">
                <a:solidFill>
                  <a:schemeClr val="tx1"/>
                </a:solidFill>
                <a:latin typeface="Times New Roman" pitchFamily="18" charset="0"/>
                <a:cs typeface="Times New Roman" pitchFamily="18" charset="0"/>
              </a:rPr>
              <a:t> )</a:t>
            </a:r>
          </a:p>
          <a:p>
            <a:r>
              <a:rPr lang="en-US" sz="2600" dirty="0" smtClean="0">
                <a:solidFill>
                  <a:schemeClr val="tx1"/>
                </a:solidFill>
                <a:latin typeface="Times New Roman" pitchFamily="18" charset="0"/>
                <a:cs typeface="Times New Roman" pitchFamily="18" charset="0"/>
              </a:rPr>
              <a:t>N’’=</a:t>
            </a:r>
            <a:r>
              <a:rPr lang="en-US" sz="2600" dirty="0" smtClean="0">
                <a:solidFill>
                  <a:schemeClr val="tx1"/>
                </a:solidFill>
                <a:latin typeface="Times New Roman" pitchFamily="18" charset="0"/>
                <a:cs typeface="Times New Roman" pitchFamily="18" charset="0"/>
                <a:sym typeface="Symbol"/>
              </a:rPr>
              <a:t></a:t>
            </a:r>
            <a:r>
              <a:rPr lang="en-US" sz="2600" dirty="0" smtClean="0">
                <a:solidFill>
                  <a:schemeClr val="tx1"/>
                </a:solidFill>
                <a:latin typeface="Times New Roman" pitchFamily="18" charset="0"/>
                <a:cs typeface="Times New Roman" pitchFamily="18" charset="0"/>
              </a:rPr>
              <a:t> </a:t>
            </a:r>
            <a:r>
              <a:rPr lang="en-US" sz="2600" dirty="0" err="1" smtClean="0">
                <a:solidFill>
                  <a:schemeClr val="tx1"/>
                </a:solidFill>
                <a:latin typeface="Times New Roman" pitchFamily="18" charset="0"/>
                <a:cs typeface="Times New Roman" pitchFamily="18" charset="0"/>
              </a:rPr>
              <a:t>R</a:t>
            </a:r>
            <a:r>
              <a:rPr lang="en-US" sz="2600" baseline="-25000" dirty="0" err="1" smtClean="0">
                <a:solidFill>
                  <a:schemeClr val="tx1"/>
                </a:solidFill>
                <a:latin typeface="Times New Roman" pitchFamily="18" charset="0"/>
                <a:cs typeface="Times New Roman" pitchFamily="18" charset="0"/>
              </a:rPr>
              <a:t>i</a:t>
            </a:r>
            <a:r>
              <a:rPr lang="en-US" sz="2600" dirty="0" smtClean="0">
                <a:solidFill>
                  <a:schemeClr val="tx1"/>
                </a:solidFill>
                <a:latin typeface="Times New Roman" pitchFamily="18" charset="0"/>
                <a:cs typeface="Times New Roman" pitchFamily="18" charset="0"/>
              </a:rPr>
              <a:t> - </a:t>
            </a:r>
            <a:r>
              <a:rPr lang="en-US" sz="2600" dirty="0" smtClean="0">
                <a:solidFill>
                  <a:schemeClr val="tx1"/>
                </a:solidFill>
                <a:latin typeface="Times New Roman" pitchFamily="18" charset="0"/>
                <a:cs typeface="Times New Roman" pitchFamily="18" charset="0"/>
                <a:sym typeface="Symbol"/>
              </a:rPr>
              <a:t></a:t>
            </a:r>
            <a:r>
              <a:rPr lang="en-US" sz="2600" dirty="0" smtClean="0">
                <a:solidFill>
                  <a:schemeClr val="tx1"/>
                </a:solidFill>
                <a:latin typeface="Times New Roman" pitchFamily="18" charset="0"/>
                <a:cs typeface="Times New Roman" pitchFamily="18" charset="0"/>
              </a:rPr>
              <a:t> L</a:t>
            </a:r>
            <a:r>
              <a:rPr lang="en-US" sz="2600" baseline="-25000" dirty="0" smtClean="0">
                <a:solidFill>
                  <a:schemeClr val="tx1"/>
                </a:solidFill>
                <a:latin typeface="Times New Roman" pitchFamily="18" charset="0"/>
                <a:cs typeface="Times New Roman" pitchFamily="18" charset="0"/>
              </a:rPr>
              <a:t>i</a:t>
            </a:r>
            <a:r>
              <a:rPr lang="en-US" sz="2600" dirty="0" smtClean="0">
                <a:solidFill>
                  <a:schemeClr val="tx1"/>
                </a:solidFill>
                <a:latin typeface="Times New Roman" pitchFamily="18" charset="0"/>
                <a:cs typeface="Times New Roman" pitchFamily="18" charset="0"/>
              </a:rPr>
              <a:t> =ABCD \ ABCD= </a:t>
            </a:r>
            <a:r>
              <a:rPr lang="en-US" sz="2600" dirty="0" smtClean="0">
                <a:solidFill>
                  <a:schemeClr val="tx1"/>
                </a:solidFill>
                <a:latin typeface="Times New Roman" pitchFamily="18" charset="0"/>
                <a:cs typeface="Times New Roman" pitchFamily="18" charset="0"/>
                <a:sym typeface="Symbol"/>
              </a:rPr>
              <a:t></a:t>
            </a:r>
            <a:endParaRPr lang="en-US" sz="2600" dirty="0" smtClean="0">
              <a:solidFill>
                <a:schemeClr val="tx1"/>
              </a:solidFill>
              <a:latin typeface="Times New Roman" pitchFamily="18" charset="0"/>
              <a:cs typeface="Times New Roman" pitchFamily="18" charset="0"/>
            </a:endParaRPr>
          </a:p>
          <a:p>
            <a:r>
              <a:rPr lang="en-US" sz="2600" dirty="0" smtClean="0">
                <a:solidFill>
                  <a:schemeClr val="tx1"/>
                </a:solidFill>
                <a:latin typeface="Times New Roman" pitchFamily="18" charset="0"/>
                <a:cs typeface="Times New Roman" pitchFamily="18" charset="0"/>
              </a:rPr>
              <a:t>N</a:t>
            </a:r>
            <a:r>
              <a:rPr lang="en-US" sz="2600" baseline="-25000" dirty="0" smtClean="0">
                <a:solidFill>
                  <a:schemeClr val="tx1"/>
                </a:solidFill>
                <a:latin typeface="Times New Roman" pitchFamily="18" charset="0"/>
                <a:cs typeface="Times New Roman" pitchFamily="18" charset="0"/>
                <a:sym typeface="Symbol"/>
              </a:rPr>
              <a:t></a:t>
            </a:r>
            <a:r>
              <a:rPr lang="en-US" sz="2600" dirty="0" smtClean="0">
                <a:solidFill>
                  <a:schemeClr val="tx1"/>
                </a:solidFill>
                <a:latin typeface="Times New Roman" pitchFamily="18" charset="0"/>
                <a:cs typeface="Times New Roman" pitchFamily="18" charset="0"/>
              </a:rPr>
              <a:t>=N</a:t>
            </a:r>
            <a:r>
              <a:rPr lang="en-US" sz="2600" dirty="0" smtClean="0">
                <a:solidFill>
                  <a:schemeClr val="tx1"/>
                </a:solidFill>
                <a:latin typeface="Times New Roman" pitchFamily="18" charset="0"/>
                <a:cs typeface="Times New Roman" pitchFamily="18" charset="0"/>
                <a:sym typeface="Symbol"/>
              </a:rPr>
              <a:t></a:t>
            </a:r>
            <a:r>
              <a:rPr lang="en-US" sz="2600" dirty="0" smtClean="0">
                <a:solidFill>
                  <a:schemeClr val="tx1"/>
                </a:solidFill>
                <a:latin typeface="Times New Roman" pitchFamily="18" charset="0"/>
                <a:cs typeface="Times New Roman" pitchFamily="18" charset="0"/>
              </a:rPr>
              <a:t>N’</a:t>
            </a:r>
            <a:r>
              <a:rPr lang="en-US" sz="2600" dirty="0" smtClean="0">
                <a:solidFill>
                  <a:schemeClr val="tx1"/>
                </a:solidFill>
                <a:latin typeface="Times New Roman" pitchFamily="18" charset="0"/>
                <a:cs typeface="Times New Roman" pitchFamily="18" charset="0"/>
                <a:sym typeface="Symbol"/>
              </a:rPr>
              <a:t></a:t>
            </a:r>
            <a:r>
              <a:rPr lang="en-US" sz="2600" dirty="0" smtClean="0">
                <a:solidFill>
                  <a:schemeClr val="tx1"/>
                </a:solidFill>
                <a:latin typeface="Times New Roman" pitchFamily="18" charset="0"/>
                <a:cs typeface="Times New Roman" pitchFamily="18" charset="0"/>
              </a:rPr>
              <a:t>N’’= </a:t>
            </a:r>
            <a:r>
              <a:rPr lang="en-US" sz="2600" dirty="0" smtClean="0">
                <a:solidFill>
                  <a:schemeClr val="tx1"/>
                </a:solidFill>
                <a:latin typeface="Times New Roman" pitchFamily="18" charset="0"/>
                <a:cs typeface="Times New Roman" pitchFamily="18" charset="0"/>
                <a:sym typeface="Symbol"/>
              </a:rPr>
              <a:t></a:t>
            </a:r>
            <a:endParaRPr lang="en-US" sz="2600" dirty="0" smtClean="0">
              <a:solidFill>
                <a:schemeClr val="tx1"/>
              </a:solidFill>
              <a:latin typeface="Times New Roman" pitchFamily="18" charset="0"/>
              <a:cs typeface="Times New Roman" pitchFamily="18" charset="0"/>
            </a:endParaRPr>
          </a:p>
          <a:p>
            <a:r>
              <a:rPr lang="en-US" sz="2600" dirty="0" smtClean="0">
                <a:solidFill>
                  <a:schemeClr val="tx1"/>
                </a:solidFill>
                <a:latin typeface="Times New Roman" pitchFamily="18" charset="0"/>
                <a:cs typeface="Times New Roman" pitchFamily="18" charset="0"/>
              </a:rPr>
              <a:t>B=Q \ N</a:t>
            </a:r>
            <a:r>
              <a:rPr lang="en-US" sz="2600" baseline="-25000" dirty="0" smtClean="0">
                <a:solidFill>
                  <a:schemeClr val="tx1"/>
                </a:solidFill>
                <a:latin typeface="Times New Roman" pitchFamily="18" charset="0"/>
                <a:cs typeface="Times New Roman" pitchFamily="18" charset="0"/>
                <a:sym typeface="Symbol"/>
              </a:rPr>
              <a:t></a:t>
            </a:r>
            <a:r>
              <a:rPr lang="en-US" sz="2600" dirty="0" smtClean="0">
                <a:solidFill>
                  <a:schemeClr val="tx1"/>
                </a:solidFill>
                <a:latin typeface="Times New Roman" pitchFamily="18" charset="0"/>
                <a:cs typeface="Times New Roman" pitchFamily="18" charset="0"/>
              </a:rPr>
              <a:t> \ I</a:t>
            </a:r>
            <a:r>
              <a:rPr lang="en-US" sz="2600" baseline="-25000" dirty="0" smtClean="0">
                <a:solidFill>
                  <a:schemeClr val="tx1"/>
                </a:solidFill>
                <a:latin typeface="Times New Roman" pitchFamily="18" charset="0"/>
                <a:cs typeface="Times New Roman" pitchFamily="18" charset="0"/>
                <a:sym typeface="Symbol"/>
              </a:rPr>
              <a:t></a:t>
            </a:r>
            <a:r>
              <a:rPr lang="en-US" sz="2600" dirty="0" smtClean="0">
                <a:solidFill>
                  <a:schemeClr val="tx1"/>
                </a:solidFill>
                <a:latin typeface="Times New Roman" pitchFamily="18" charset="0"/>
                <a:cs typeface="Times New Roman" pitchFamily="18" charset="0"/>
              </a:rPr>
              <a:t>=ABCD \ </a:t>
            </a:r>
            <a:r>
              <a:rPr lang="en-US" sz="2600" dirty="0" smtClean="0">
                <a:solidFill>
                  <a:schemeClr val="tx1"/>
                </a:solidFill>
                <a:latin typeface="Times New Roman" pitchFamily="18" charset="0"/>
                <a:cs typeface="Times New Roman" pitchFamily="18" charset="0"/>
                <a:sym typeface="Symbol"/>
              </a:rPr>
              <a:t></a:t>
            </a:r>
            <a:r>
              <a:rPr lang="en-US" sz="2600" dirty="0" smtClean="0">
                <a:solidFill>
                  <a:schemeClr val="tx1"/>
                </a:solidFill>
                <a:latin typeface="Times New Roman" pitchFamily="18" charset="0"/>
                <a:cs typeface="Times New Roman" pitchFamily="18" charset="0"/>
              </a:rPr>
              <a:t> \ =ABCD</a:t>
            </a:r>
          </a:p>
          <a:p>
            <a:r>
              <a:rPr lang="en-US" sz="2600" dirty="0" err="1" smtClean="0">
                <a:solidFill>
                  <a:schemeClr val="tx1"/>
                </a:solidFill>
                <a:latin typeface="Times New Roman" pitchFamily="18" charset="0"/>
                <a:cs typeface="Times New Roman" pitchFamily="18" charset="0"/>
              </a:rPr>
              <a:t>Vì</a:t>
            </a:r>
            <a:r>
              <a:rPr lang="en-US" sz="2600" dirty="0" smtClean="0">
                <a:solidFill>
                  <a:schemeClr val="tx1"/>
                </a:solidFill>
                <a:latin typeface="Times New Roman" pitchFamily="18" charset="0"/>
                <a:cs typeface="Times New Roman" pitchFamily="18" charset="0"/>
              </a:rPr>
              <a:t> B=4&gt;2 </a:t>
            </a:r>
          </a:p>
          <a:p>
            <a:r>
              <a:rPr lang="en-US" sz="2600" dirty="0" smtClean="0">
                <a:solidFill>
                  <a:schemeClr val="tx1"/>
                </a:solidFill>
                <a:latin typeface="Times New Roman" pitchFamily="18" charset="0"/>
                <a:cs typeface="Times New Roman" pitchFamily="18" charset="0"/>
              </a:rPr>
              <a:t>=&gt; I</a:t>
            </a:r>
            <a:r>
              <a:rPr lang="en-US" sz="2600" baseline="-25000" dirty="0" smtClean="0">
                <a:solidFill>
                  <a:schemeClr val="tx1"/>
                </a:solidFill>
                <a:latin typeface="Times New Roman" pitchFamily="18" charset="0"/>
                <a:cs typeface="Times New Roman" pitchFamily="18" charset="0"/>
                <a:sym typeface="Symbol"/>
              </a:rPr>
              <a:t></a:t>
            </a:r>
            <a:r>
              <a:rPr lang="en-US" sz="2600" dirty="0" smtClean="0">
                <a:solidFill>
                  <a:schemeClr val="tx1"/>
                </a:solidFill>
                <a:latin typeface="Times New Roman" pitchFamily="18" charset="0"/>
                <a:cs typeface="Times New Roman" pitchFamily="18" charset="0"/>
              </a:rPr>
              <a:t> ={</a:t>
            </a:r>
            <a:r>
              <a:rPr lang="en-US" sz="2600" dirty="0" smtClean="0">
                <a:solidFill>
                  <a:schemeClr val="tx1"/>
                </a:solidFill>
                <a:latin typeface="Times New Roman" pitchFamily="18" charset="0"/>
                <a:cs typeface="Times New Roman" pitchFamily="18" charset="0"/>
                <a:sym typeface="Symbol"/>
              </a:rPr>
              <a:t></a:t>
            </a:r>
            <a:r>
              <a:rPr lang="en-US" sz="2600" dirty="0" smtClean="0">
                <a:solidFill>
                  <a:schemeClr val="tx1"/>
                </a:solidFill>
                <a:latin typeface="Times New Roman" pitchFamily="18" charset="0"/>
                <a:cs typeface="Times New Roman" pitchFamily="18" charset="0"/>
              </a:rPr>
              <a:t>}, B={ABCD}</a:t>
            </a:r>
          </a:p>
          <a:p>
            <a:endParaRPr lang="en-US" sz="2400"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305800" y="6340476"/>
            <a:ext cx="838200" cy="517524"/>
          </a:xfrm>
        </p:spPr>
        <p:txBody>
          <a:bodyPr/>
          <a:lstStyle/>
          <a:p>
            <a:fld id="{029F9849-64D4-4DF6-87DA-D4F4F2E73101}" type="slidenum">
              <a:rPr lang="en-US" sz="1800" smtClean="0">
                <a:solidFill>
                  <a:schemeClr val="tx1"/>
                </a:solidFill>
                <a:latin typeface="Times New Roman" pitchFamily="18" charset="0"/>
                <a:cs typeface="Times New Roman" pitchFamily="18" charset="0"/>
              </a:rPr>
              <a:pPr/>
              <a:t>31</a:t>
            </a:fld>
            <a:r>
              <a:rPr lang="en-US" sz="1800" dirty="0" smtClean="0">
                <a:solidFill>
                  <a:schemeClr val="tx1"/>
                </a:solidFill>
                <a:latin typeface="Times New Roman" pitchFamily="18" charset="0"/>
                <a:cs typeface="Times New Roman" pitchFamily="18" charset="0"/>
              </a:rPr>
              <a:t>/45</a:t>
            </a:r>
            <a:endParaRPr lang="en-US" sz="1800" dirty="0">
              <a:solidFill>
                <a:schemeClr val="tx1"/>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9"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additive="base">
                                        <p:cTn id="34" dur="10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5"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 calcmode="lin" valueType="num">
                                      <p:cBhvr additive="base">
                                        <p:cTn id="40" dur="10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1" dur="10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 calcmode="lin" valueType="num">
                                      <p:cBhvr additive="base">
                                        <p:cTn id="46" dur="10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47" dur="10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 calcmode="lin" valueType="num">
                                      <p:cBhvr additive="base">
                                        <p:cTn id="52" dur="20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3" dur="20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 calcmode="lin" valueType="num">
                                      <p:cBhvr additive="base">
                                        <p:cTn id="58" dur="10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59" dur="10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3">
                                            <p:txEl>
                                              <p:pRg st="10" end="10"/>
                                            </p:txEl>
                                          </p:spTgt>
                                        </p:tgtEl>
                                        <p:attrNameLst>
                                          <p:attrName>style.visibility</p:attrName>
                                        </p:attrNameLst>
                                      </p:cBhvr>
                                      <p:to>
                                        <p:strVal val="visible"/>
                                      </p:to>
                                    </p:set>
                                    <p:anim calcmode="lin" valueType="num">
                                      <p:cBhvr additive="base">
                                        <p:cTn id="64" dur="10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65" dur="10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066800"/>
          </a:xfrm>
        </p:spPr>
        <p:txBody>
          <a:bodyPr>
            <a:noAutofit/>
            <a:scene3d>
              <a:camera prst="orthographicFront">
                <a:rot lat="0" lon="0" rev="0"/>
              </a:camera>
              <a:lightRig rig="contrasting" dir="t">
                <a:rot lat="0" lon="0" rev="4500000"/>
              </a:lightRig>
            </a:scene3d>
            <a:sp3d extrusionH="57150" contourW="6350" prstMaterial="metal">
              <a:bevelT w="127000" h="31750" prst="divot"/>
              <a:contourClr>
                <a:schemeClr val="accent1">
                  <a:shade val="75000"/>
                </a:schemeClr>
              </a:contourClr>
            </a:sp3d>
          </a:bodyPr>
          <a:lstStyle/>
          <a:p>
            <a:pPr algn="ct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16.2.3.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dạng</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chUẩn</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3</a:t>
            </a:r>
            <a:b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b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(3NF-THiRD normal form) </a:t>
            </a:r>
            <a:endParaRPr lang="en-US" sz="3200" b="1" cap="all" dirty="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endParaRPr>
          </a:p>
        </p:txBody>
      </p:sp>
      <p:sp>
        <p:nvSpPr>
          <p:cNvPr id="3" name="Subtitle 2"/>
          <p:cNvSpPr>
            <a:spLocks noGrp="1"/>
          </p:cNvSpPr>
          <p:nvPr>
            <p:ph type="subTitle" idx="1"/>
          </p:nvPr>
        </p:nvSpPr>
        <p:spPr>
          <a:xfrm>
            <a:off x="228600" y="1600200"/>
            <a:ext cx="8915400" cy="4876800"/>
          </a:xfrm>
        </p:spPr>
        <p:txBody>
          <a:bodyPr>
            <a:normAutofit/>
          </a:bodyPr>
          <a:lstStyle/>
          <a:p>
            <a:r>
              <a:rPr lang="en-US" sz="2400" dirty="0" smtClean="0">
                <a:solidFill>
                  <a:schemeClr val="tx1"/>
                </a:solidFill>
                <a:latin typeface="Times New Roman" pitchFamily="18" charset="0"/>
                <a:cs typeface="Times New Roman" pitchFamily="18" charset="0"/>
              </a:rPr>
              <a:t>K</a:t>
            </a:r>
            <a:r>
              <a:rPr lang="en-US" sz="2400" baseline="-25000" dirty="0" smtClean="0">
                <a:solidFill>
                  <a:schemeClr val="tx1"/>
                </a:solidFill>
                <a:latin typeface="Times New Roman" pitchFamily="18" charset="0"/>
                <a:cs typeface="Times New Roman" pitchFamily="18" charset="0"/>
              </a:rPr>
              <a:t>1</a:t>
            </a:r>
            <a:r>
              <a:rPr lang="en-US" sz="2400" dirty="0" smtClean="0">
                <a:solidFill>
                  <a:schemeClr val="tx1"/>
                </a:solidFill>
                <a:latin typeface="Times New Roman" pitchFamily="18" charset="0"/>
                <a:cs typeface="Times New Roman" pitchFamily="18" charset="0"/>
              </a:rPr>
              <a:t>= { AB };K</a:t>
            </a:r>
            <a:r>
              <a:rPr lang="en-US" sz="2400" baseline="-25000" dirty="0" smtClean="0">
                <a:solidFill>
                  <a:schemeClr val="tx1"/>
                </a:solidFill>
                <a:latin typeface="Times New Roman" pitchFamily="18" charset="0"/>
                <a:cs typeface="Times New Roman" pitchFamily="18" charset="0"/>
              </a:rPr>
              <a:t>2</a:t>
            </a:r>
            <a:r>
              <a:rPr lang="en-US" sz="2400" dirty="0" smtClean="0">
                <a:solidFill>
                  <a:schemeClr val="tx1"/>
                </a:solidFill>
                <a:latin typeface="Times New Roman" pitchFamily="18" charset="0"/>
                <a:cs typeface="Times New Roman" pitchFamily="18" charset="0"/>
              </a:rPr>
              <a:t>= { AD };                                                                      K</a:t>
            </a:r>
            <a:r>
              <a:rPr lang="en-US" sz="2400" baseline="-25000" dirty="0" smtClean="0">
                <a:solidFill>
                  <a:schemeClr val="tx1"/>
                </a:solidFill>
                <a:latin typeface="Times New Roman" pitchFamily="18" charset="0"/>
                <a:cs typeface="Times New Roman" pitchFamily="18" charset="0"/>
              </a:rPr>
              <a:t>3</a:t>
            </a:r>
            <a:r>
              <a:rPr lang="en-US" sz="2400" dirty="0" smtClean="0">
                <a:solidFill>
                  <a:schemeClr val="tx1"/>
                </a:solidFill>
                <a:latin typeface="Times New Roman" pitchFamily="18" charset="0"/>
                <a:cs typeface="Times New Roman" pitchFamily="18" charset="0"/>
              </a:rPr>
              <a:t>= { C } </a:t>
            </a:r>
            <a:r>
              <a:rPr lang="en-US" sz="2400" dirty="0" err="1" smtClean="0">
                <a:solidFill>
                  <a:schemeClr val="tx1"/>
                </a:solidFill>
                <a:latin typeface="Times New Roman" pitchFamily="18" charset="0"/>
                <a:cs typeface="Times New Roman" pitchFamily="18" charset="0"/>
              </a:rPr>
              <a:t>là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khóa</a:t>
            </a:r>
            <a:endParaRPr lang="en-US" sz="2400" dirty="0" smtClean="0">
              <a:solidFill>
                <a:schemeClr val="tx1"/>
              </a:solidFill>
              <a:latin typeface="Times New Roman" pitchFamily="18" charset="0"/>
              <a:cs typeface="Times New Roman" pitchFamily="18" charset="0"/>
            </a:endParaRPr>
          </a:p>
          <a:p>
            <a:r>
              <a:rPr lang="en-US" sz="2400" dirty="0" smtClean="0">
                <a:solidFill>
                  <a:schemeClr val="tx1"/>
                </a:solidFill>
                <a:latin typeface="Times New Roman" pitchFamily="18" charset="0"/>
                <a:cs typeface="Times New Roman" pitchFamily="18" charset="0"/>
              </a:rPr>
              <a:t>=&gt; </a:t>
            </a:r>
            <a:r>
              <a:rPr lang="en-US" sz="2400" dirty="0" err="1" smtClean="0">
                <a:solidFill>
                  <a:schemeClr val="tx1"/>
                </a:solidFill>
                <a:latin typeface="Times New Roman" pitchFamily="18" charset="0"/>
                <a:cs typeface="Times New Roman" pitchFamily="18" charset="0"/>
              </a:rPr>
              <a:t>mọi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phụ</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thuộc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hàm</a:t>
            </a:r>
            <a:r>
              <a:rPr lang="en-US" sz="2400" dirty="0" smtClean="0">
                <a:solidFill>
                  <a:schemeClr val="tx1"/>
                </a:solidFill>
                <a:latin typeface="Times New Roman" pitchFamily="18" charset="0"/>
                <a:cs typeface="Times New Roman" pitchFamily="18" charset="0"/>
              </a:rPr>
              <a:t>                                                             X→A</a:t>
            </a:r>
            <a:r>
              <a:rPr lang="en-US" sz="2400" dirty="0" smtClean="0">
                <a:solidFill>
                  <a:schemeClr val="tx1"/>
                </a:solidFill>
                <a:latin typeface="Times New Roman" pitchFamily="18" charset="0"/>
                <a:cs typeface="Times New Roman" pitchFamily="18" charset="0"/>
                <a:sym typeface="Symbol"/>
              </a:rPr>
              <a:t></a:t>
            </a:r>
            <a:r>
              <a:rPr lang="en-US" sz="2400" dirty="0" smtClean="0">
                <a:solidFill>
                  <a:schemeClr val="tx1"/>
                </a:solidFill>
                <a:latin typeface="Times New Roman" pitchFamily="18" charset="0"/>
                <a:cs typeface="Times New Roman" pitchFamily="18" charset="0"/>
              </a:rPr>
              <a:t>F </a:t>
            </a:r>
            <a:r>
              <a:rPr lang="en-US" sz="2400" dirty="0" err="1" smtClean="0">
                <a:solidFill>
                  <a:schemeClr val="tx1"/>
                </a:solidFill>
                <a:latin typeface="Times New Roman" pitchFamily="18" charset="0"/>
                <a:cs typeface="Times New Roman" pitchFamily="18" charset="0"/>
              </a:rPr>
              <a:t>đều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có</a:t>
            </a:r>
            <a:r>
              <a:rPr lang="en-US" sz="2400" dirty="0" smtClean="0">
                <a:solidFill>
                  <a:schemeClr val="tx1"/>
                </a:solidFill>
                <a:latin typeface="Times New Roman" pitchFamily="18" charset="0"/>
                <a:cs typeface="Times New Roman" pitchFamily="18" charset="0"/>
              </a:rPr>
              <a:t> A </a:t>
            </a:r>
            <a:r>
              <a:rPr lang="en-US" sz="2400" dirty="0" err="1" smtClean="0">
                <a:solidFill>
                  <a:schemeClr val="tx1"/>
                </a:solidFill>
                <a:latin typeface="Times New Roman" pitchFamily="18" charset="0"/>
                <a:cs typeface="Times New Roman" pitchFamily="18" charset="0"/>
              </a:rPr>
              <a:t>là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thuộc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tính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khóa</a:t>
            </a:r>
            <a:r>
              <a:rPr lang="en-US" sz="2400" dirty="0" smtClean="0">
                <a:solidFill>
                  <a:schemeClr val="tx1"/>
                </a:solidFill>
                <a:latin typeface="Times New Roman" pitchFamily="18" charset="0"/>
                <a:cs typeface="Times New Roman" pitchFamily="18" charset="0"/>
              </a:rPr>
              <a:t>. </a:t>
            </a:r>
          </a:p>
          <a:p>
            <a:r>
              <a:rPr lang="en-US" sz="2400" dirty="0" err="1" smtClean="0">
                <a:solidFill>
                  <a:schemeClr val="tx1"/>
                </a:solidFill>
                <a:latin typeface="Times New Roman" pitchFamily="18" charset="0"/>
                <a:cs typeface="Times New Roman" pitchFamily="18" charset="0"/>
              </a:rPr>
              <a:t>Vậy</a:t>
            </a:r>
            <a:r>
              <a:rPr lang="en-US" sz="2400" dirty="0" smtClean="0">
                <a:solidFill>
                  <a:schemeClr val="tx1"/>
                </a:solidFill>
                <a:latin typeface="Times New Roman" pitchFamily="18" charset="0"/>
                <a:cs typeface="Times New Roman" pitchFamily="18" charset="0"/>
              </a:rPr>
              <a:t> Q </a:t>
            </a:r>
            <a:r>
              <a:rPr lang="en-US" sz="2400" dirty="0" err="1" smtClean="0">
                <a:solidFill>
                  <a:schemeClr val="tx1"/>
                </a:solidFill>
                <a:latin typeface="Times New Roman" pitchFamily="18" charset="0"/>
                <a:cs typeface="Times New Roman" pitchFamily="18" charset="0"/>
              </a:rPr>
              <a:t>đạt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chuẩn</a:t>
            </a:r>
            <a:r>
              <a:rPr lang="en-US" sz="2400" dirty="0" smtClean="0">
                <a:solidFill>
                  <a:schemeClr val="tx1"/>
                </a:solidFill>
                <a:latin typeface="Times New Roman" pitchFamily="18" charset="0"/>
                <a:cs typeface="Times New Roman" pitchFamily="18" charset="0"/>
              </a:rPr>
              <a:t> 3NF.</a:t>
            </a:r>
          </a:p>
          <a:p>
            <a:endParaRPr lang="en-US" sz="2400" b="1" dirty="0">
              <a:solidFill>
                <a:schemeClr val="tx1"/>
              </a:solidFill>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3429000" y="1600200"/>
          <a:ext cx="5562600" cy="5072974"/>
        </p:xfrm>
        <a:graphic>
          <a:graphicData uri="http://schemas.openxmlformats.org/drawingml/2006/table">
            <a:tbl>
              <a:tblPr firstRow="1" bandRow="1">
                <a:tableStyleId>{284E427A-3D55-4303-BF80-6455036E1DE7}</a:tableStyleId>
              </a:tblPr>
              <a:tblGrid>
                <a:gridCol w="1112520"/>
                <a:gridCol w="1112520"/>
                <a:gridCol w="1112520"/>
                <a:gridCol w="1112520"/>
                <a:gridCol w="1112520"/>
              </a:tblGrid>
              <a:tr h="533400">
                <a:tc>
                  <a:txBody>
                    <a:bodyPr/>
                    <a:lstStyle/>
                    <a:p>
                      <a:pPr marL="0" marR="0" algn="ctr">
                        <a:lnSpc>
                          <a:spcPct val="115000"/>
                        </a:lnSpc>
                        <a:spcBef>
                          <a:spcPts val="0"/>
                        </a:spcBef>
                        <a:spcAft>
                          <a:spcPts val="0"/>
                        </a:spcAft>
                      </a:pPr>
                      <a:r>
                        <a:rPr lang="en-US" sz="1600" dirty="0">
                          <a:latin typeface="Times New Roman" pitchFamily="18" charset="0"/>
                          <a:cs typeface="Times New Roman" pitchFamily="18" charset="0"/>
                        </a:rPr>
                        <a:t>X</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a:latin typeface="Times New Roman" pitchFamily="18" charset="0"/>
                          <a:cs typeface="Times New Roman" pitchFamily="18" charset="0"/>
                        </a:rPr>
                        <a:t>(I</a:t>
                      </a:r>
                      <a:r>
                        <a:rPr lang="en-US" sz="1600" baseline="-25000" dirty="0">
                          <a:latin typeface="Times New Roman" pitchFamily="18" charset="0"/>
                          <a:cs typeface="Times New Roman" pitchFamily="18" charset="0"/>
                          <a:sym typeface="Symbol"/>
                        </a:rPr>
                        <a:t></a:t>
                      </a:r>
                      <a:r>
                        <a:rPr lang="en-US" sz="1600" dirty="0">
                          <a:latin typeface="Times New Roman" pitchFamily="18" charset="0"/>
                          <a:cs typeface="Times New Roman" pitchFamily="18" charset="0"/>
                        </a:rPr>
                        <a:t> </a:t>
                      </a:r>
                      <a:r>
                        <a:rPr lang="en-US" sz="1600" dirty="0">
                          <a:latin typeface="Times New Roman" pitchFamily="18" charset="0"/>
                          <a:cs typeface="Times New Roman" pitchFamily="18" charset="0"/>
                          <a:sym typeface="Symbol"/>
                        </a:rPr>
                        <a:t></a:t>
                      </a:r>
                      <a:r>
                        <a:rPr lang="en-US" sz="1600" dirty="0">
                          <a:latin typeface="Times New Roman" pitchFamily="18" charset="0"/>
                          <a:cs typeface="Times New Roman" pitchFamily="18" charset="0"/>
                        </a:rPr>
                        <a:t> X)</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a:latin typeface="Times New Roman" pitchFamily="18" charset="0"/>
                          <a:cs typeface="Times New Roman" pitchFamily="18" charset="0"/>
                        </a:rPr>
                        <a:t>(I</a:t>
                      </a:r>
                      <a:r>
                        <a:rPr lang="en-US" sz="1600" baseline="-25000" dirty="0">
                          <a:latin typeface="Times New Roman" pitchFamily="18" charset="0"/>
                          <a:cs typeface="Times New Roman" pitchFamily="18" charset="0"/>
                          <a:sym typeface="Symbol"/>
                        </a:rPr>
                        <a:t></a:t>
                      </a:r>
                      <a:r>
                        <a:rPr lang="en-US" sz="1600" dirty="0">
                          <a:latin typeface="Times New Roman" pitchFamily="18" charset="0"/>
                          <a:cs typeface="Times New Roman" pitchFamily="18" charset="0"/>
                        </a:rPr>
                        <a:t> </a:t>
                      </a:r>
                      <a:r>
                        <a:rPr lang="en-US" sz="1600" dirty="0">
                          <a:latin typeface="Times New Roman" pitchFamily="18" charset="0"/>
                          <a:cs typeface="Times New Roman" pitchFamily="18" charset="0"/>
                          <a:sym typeface="Symbol"/>
                        </a:rPr>
                        <a:t></a:t>
                      </a:r>
                      <a:r>
                        <a:rPr lang="en-US" sz="1600" dirty="0">
                          <a:latin typeface="Times New Roman" pitchFamily="18" charset="0"/>
                          <a:cs typeface="Times New Roman" pitchFamily="18" charset="0"/>
                        </a:rPr>
                        <a:t> X)</a:t>
                      </a:r>
                      <a:r>
                        <a:rPr lang="en-US" sz="1600" baseline="30000" dirty="0">
                          <a:latin typeface="Times New Roman" pitchFamily="18" charset="0"/>
                          <a:cs typeface="Times New Roman" pitchFamily="18" charset="0"/>
                        </a:rPr>
                        <a:t>+</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err="1">
                          <a:latin typeface="Times New Roman" pitchFamily="18" charset="0"/>
                          <a:cs typeface="Times New Roman" pitchFamily="18" charset="0"/>
                        </a:rPr>
                        <a:t>Siêu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khóa</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err="1">
                          <a:latin typeface="Times New Roman" pitchFamily="18" charset="0"/>
                          <a:cs typeface="Times New Roman" pitchFamily="18" charset="0"/>
                        </a:rPr>
                        <a:t>Khóa</a:t>
                      </a:r>
                      <a:endParaRPr lang="en-US" sz="1600" dirty="0">
                        <a:latin typeface="Times New Roman" pitchFamily="18" charset="0"/>
                        <a:ea typeface="Calibri"/>
                        <a:cs typeface="Times New Roman" pitchFamily="18" charset="0"/>
                      </a:endParaRPr>
                    </a:p>
                  </a:txBody>
                  <a:tcPr marL="68580" marR="68580" marT="0" marB="0"/>
                </a:tc>
              </a:tr>
              <a:tr h="327647">
                <a:tc>
                  <a:txBody>
                    <a:bodyPr/>
                    <a:lstStyle/>
                    <a:p>
                      <a:pPr marL="0" marR="0">
                        <a:lnSpc>
                          <a:spcPct val="115000"/>
                        </a:lnSpc>
                        <a:spcBef>
                          <a:spcPts val="0"/>
                        </a:spcBef>
                        <a:spcAft>
                          <a:spcPts val="0"/>
                        </a:spcAft>
                      </a:pPr>
                      <a:r>
                        <a:rPr lang="en-US" sz="1600" dirty="0">
                          <a:latin typeface="Times New Roman" pitchFamily="18" charset="0"/>
                          <a:cs typeface="Times New Roman" pitchFamily="18" charset="0"/>
                        </a:rPr>
                        <a:t>A</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dirty="0">
                          <a:latin typeface="Times New Roman" pitchFamily="18" charset="0"/>
                          <a:cs typeface="Times New Roman" pitchFamily="18" charset="0"/>
                        </a:rPr>
                        <a:t>A</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a:latin typeface="Times New Roman" pitchFamily="18" charset="0"/>
                          <a:cs typeface="Times New Roman" pitchFamily="18" charset="0"/>
                        </a:rPr>
                        <a:t>A</a:t>
                      </a:r>
                      <a:endParaRPr lang="en-US" sz="160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endParaRPr lang="en-US" sz="1600" dirty="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endParaRPr lang="en-US" sz="1600">
                        <a:latin typeface="Times New Roman" pitchFamily="18" charset="0"/>
                        <a:ea typeface="Calibri"/>
                        <a:cs typeface="Times New Roman" pitchFamily="18" charset="0"/>
                      </a:endParaRPr>
                    </a:p>
                  </a:txBody>
                  <a:tcPr marL="68580" marR="68580" marT="0" marB="0"/>
                </a:tc>
              </a:tr>
              <a:tr h="327647">
                <a:tc>
                  <a:txBody>
                    <a:bodyPr/>
                    <a:lstStyle/>
                    <a:p>
                      <a:pPr marL="0" marR="0">
                        <a:lnSpc>
                          <a:spcPct val="115000"/>
                        </a:lnSpc>
                        <a:spcBef>
                          <a:spcPts val="0"/>
                        </a:spcBef>
                        <a:spcAft>
                          <a:spcPts val="0"/>
                        </a:spcAft>
                      </a:pPr>
                      <a:r>
                        <a:rPr lang="en-US" sz="1600" dirty="0">
                          <a:latin typeface="Times New Roman" pitchFamily="18" charset="0"/>
                          <a:cs typeface="Times New Roman" pitchFamily="18" charset="0"/>
                        </a:rPr>
                        <a:t>B</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dirty="0">
                          <a:latin typeface="Times New Roman" pitchFamily="18" charset="0"/>
                          <a:cs typeface="Times New Roman" pitchFamily="18" charset="0"/>
                        </a:rPr>
                        <a:t>B</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dirty="0">
                          <a:latin typeface="Times New Roman" pitchFamily="18" charset="0"/>
                          <a:cs typeface="Times New Roman" pitchFamily="18" charset="0"/>
                        </a:rPr>
                        <a:t>B</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endParaRPr lang="en-US" sz="160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endParaRPr lang="en-US" sz="1600">
                        <a:latin typeface="Times New Roman" pitchFamily="18" charset="0"/>
                        <a:ea typeface="Calibri"/>
                        <a:cs typeface="Times New Roman" pitchFamily="18" charset="0"/>
                      </a:endParaRPr>
                    </a:p>
                  </a:txBody>
                  <a:tcPr marL="68580" marR="68580" marT="0" marB="0"/>
                </a:tc>
              </a:tr>
              <a:tr h="311819">
                <a:tc>
                  <a:txBody>
                    <a:bodyPr/>
                    <a:lstStyle/>
                    <a:p>
                      <a:pPr marL="0" marR="0">
                        <a:lnSpc>
                          <a:spcPct val="115000"/>
                        </a:lnSpc>
                        <a:spcBef>
                          <a:spcPts val="0"/>
                        </a:spcBef>
                        <a:spcAft>
                          <a:spcPts val="0"/>
                        </a:spcAft>
                      </a:pPr>
                      <a:r>
                        <a:rPr lang="en-US" sz="1600">
                          <a:latin typeface="Times New Roman" pitchFamily="18" charset="0"/>
                          <a:cs typeface="Times New Roman" pitchFamily="18" charset="0"/>
                        </a:rPr>
                        <a:t>C</a:t>
                      </a:r>
                      <a:endParaRPr lang="en-US" sz="160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dirty="0">
                          <a:latin typeface="Times New Roman" pitchFamily="18" charset="0"/>
                          <a:cs typeface="Times New Roman" pitchFamily="18" charset="0"/>
                        </a:rPr>
                        <a:t>C</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a:latin typeface="Times New Roman" pitchFamily="18" charset="0"/>
                          <a:cs typeface="Times New Roman" pitchFamily="18" charset="0"/>
                        </a:rPr>
                        <a:t>ABCD</a:t>
                      </a:r>
                      <a:endParaRPr lang="en-US" sz="160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a:latin typeface="Times New Roman" pitchFamily="18" charset="0"/>
                          <a:cs typeface="Times New Roman" pitchFamily="18" charset="0"/>
                        </a:rPr>
                        <a:t>C</a:t>
                      </a:r>
                      <a:endParaRPr lang="en-US" sz="160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a:latin typeface="Times New Roman" pitchFamily="18" charset="0"/>
                          <a:cs typeface="Times New Roman" pitchFamily="18" charset="0"/>
                        </a:rPr>
                        <a:t>C</a:t>
                      </a:r>
                      <a:endParaRPr lang="en-US" sz="1600">
                        <a:latin typeface="Times New Roman" pitchFamily="18" charset="0"/>
                        <a:ea typeface="Calibri"/>
                        <a:cs typeface="Times New Roman" pitchFamily="18" charset="0"/>
                      </a:endParaRPr>
                    </a:p>
                  </a:txBody>
                  <a:tcPr marL="68580" marR="68580" marT="0" marB="0"/>
                </a:tc>
              </a:tr>
              <a:tr h="327647">
                <a:tc>
                  <a:txBody>
                    <a:bodyPr/>
                    <a:lstStyle/>
                    <a:p>
                      <a:pPr marL="0" marR="0">
                        <a:lnSpc>
                          <a:spcPct val="115000"/>
                        </a:lnSpc>
                        <a:spcBef>
                          <a:spcPts val="0"/>
                        </a:spcBef>
                        <a:spcAft>
                          <a:spcPts val="0"/>
                        </a:spcAft>
                      </a:pPr>
                      <a:r>
                        <a:rPr lang="en-US" sz="1600">
                          <a:latin typeface="Times New Roman" pitchFamily="18" charset="0"/>
                          <a:cs typeface="Times New Roman" pitchFamily="18" charset="0"/>
                        </a:rPr>
                        <a:t>D</a:t>
                      </a:r>
                      <a:endParaRPr lang="en-US" sz="160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dirty="0">
                          <a:latin typeface="Times New Roman" pitchFamily="18" charset="0"/>
                          <a:cs typeface="Times New Roman" pitchFamily="18" charset="0"/>
                        </a:rPr>
                        <a:t>D</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dirty="0">
                          <a:latin typeface="Times New Roman" pitchFamily="18" charset="0"/>
                          <a:cs typeface="Times New Roman" pitchFamily="18" charset="0"/>
                        </a:rPr>
                        <a:t>BD</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endParaRPr lang="en-US" sz="160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endParaRPr lang="en-US" sz="1600">
                        <a:latin typeface="Times New Roman" pitchFamily="18" charset="0"/>
                        <a:ea typeface="Calibri"/>
                        <a:cs typeface="Times New Roman" pitchFamily="18" charset="0"/>
                      </a:endParaRPr>
                    </a:p>
                  </a:txBody>
                  <a:tcPr marL="68580" marR="68580" marT="0" marB="0"/>
                </a:tc>
              </a:tr>
              <a:tr h="311819">
                <a:tc>
                  <a:txBody>
                    <a:bodyPr/>
                    <a:lstStyle/>
                    <a:p>
                      <a:pPr marL="0" marR="0">
                        <a:lnSpc>
                          <a:spcPct val="115000"/>
                        </a:lnSpc>
                        <a:spcBef>
                          <a:spcPts val="0"/>
                        </a:spcBef>
                        <a:spcAft>
                          <a:spcPts val="0"/>
                        </a:spcAft>
                      </a:pPr>
                      <a:r>
                        <a:rPr lang="en-US" sz="1600">
                          <a:latin typeface="Times New Roman" pitchFamily="18" charset="0"/>
                          <a:cs typeface="Times New Roman" pitchFamily="18" charset="0"/>
                        </a:rPr>
                        <a:t>AB</a:t>
                      </a:r>
                      <a:endParaRPr lang="en-US" sz="160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dirty="0">
                          <a:latin typeface="Times New Roman" pitchFamily="18" charset="0"/>
                          <a:cs typeface="Times New Roman" pitchFamily="18" charset="0"/>
                        </a:rPr>
                        <a:t>AB</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dirty="0">
                          <a:latin typeface="Times New Roman" pitchFamily="18" charset="0"/>
                          <a:cs typeface="Times New Roman" pitchFamily="18" charset="0"/>
                        </a:rPr>
                        <a:t>ABCD</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dirty="0">
                          <a:latin typeface="Times New Roman" pitchFamily="18" charset="0"/>
                          <a:cs typeface="Times New Roman" pitchFamily="18" charset="0"/>
                        </a:rPr>
                        <a:t>AB</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a:latin typeface="Times New Roman" pitchFamily="18" charset="0"/>
                          <a:cs typeface="Times New Roman" pitchFamily="18" charset="0"/>
                        </a:rPr>
                        <a:t>AB</a:t>
                      </a:r>
                      <a:endParaRPr lang="en-US" sz="1600">
                        <a:latin typeface="Times New Roman" pitchFamily="18" charset="0"/>
                        <a:ea typeface="Calibri"/>
                        <a:cs typeface="Times New Roman" pitchFamily="18" charset="0"/>
                      </a:endParaRPr>
                    </a:p>
                  </a:txBody>
                  <a:tcPr marL="68580" marR="68580" marT="0" marB="0"/>
                </a:tc>
              </a:tr>
              <a:tr h="327647">
                <a:tc>
                  <a:txBody>
                    <a:bodyPr/>
                    <a:lstStyle/>
                    <a:p>
                      <a:pPr marL="0" marR="0">
                        <a:lnSpc>
                          <a:spcPct val="115000"/>
                        </a:lnSpc>
                        <a:spcBef>
                          <a:spcPts val="0"/>
                        </a:spcBef>
                        <a:spcAft>
                          <a:spcPts val="0"/>
                        </a:spcAft>
                      </a:pPr>
                      <a:r>
                        <a:rPr lang="en-US" sz="1600">
                          <a:latin typeface="Times New Roman" pitchFamily="18" charset="0"/>
                          <a:cs typeface="Times New Roman" pitchFamily="18" charset="0"/>
                        </a:rPr>
                        <a:t>AC</a:t>
                      </a:r>
                      <a:endParaRPr lang="en-US" sz="160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a:latin typeface="Times New Roman" pitchFamily="18" charset="0"/>
                          <a:cs typeface="Times New Roman" pitchFamily="18" charset="0"/>
                        </a:rPr>
                        <a:t>AC</a:t>
                      </a:r>
                      <a:endParaRPr lang="en-US" sz="160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dirty="0">
                          <a:latin typeface="Times New Roman" pitchFamily="18" charset="0"/>
                          <a:cs typeface="Times New Roman" pitchFamily="18" charset="0"/>
                        </a:rPr>
                        <a:t>ABCD</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dirty="0">
                          <a:latin typeface="Times New Roman" pitchFamily="18" charset="0"/>
                          <a:cs typeface="Times New Roman" pitchFamily="18" charset="0"/>
                        </a:rPr>
                        <a:t>AC</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endParaRPr lang="en-US" sz="1600">
                        <a:latin typeface="Times New Roman" pitchFamily="18" charset="0"/>
                        <a:ea typeface="Calibri"/>
                        <a:cs typeface="Times New Roman" pitchFamily="18" charset="0"/>
                      </a:endParaRPr>
                    </a:p>
                  </a:txBody>
                  <a:tcPr marL="68580" marR="68580" marT="0" marB="0"/>
                </a:tc>
              </a:tr>
              <a:tr h="311819">
                <a:tc>
                  <a:txBody>
                    <a:bodyPr/>
                    <a:lstStyle/>
                    <a:p>
                      <a:pPr marL="0" marR="0">
                        <a:lnSpc>
                          <a:spcPct val="115000"/>
                        </a:lnSpc>
                        <a:spcBef>
                          <a:spcPts val="0"/>
                        </a:spcBef>
                        <a:spcAft>
                          <a:spcPts val="0"/>
                        </a:spcAft>
                      </a:pPr>
                      <a:r>
                        <a:rPr lang="en-US" sz="1600">
                          <a:latin typeface="Times New Roman" pitchFamily="18" charset="0"/>
                          <a:cs typeface="Times New Roman" pitchFamily="18" charset="0"/>
                        </a:rPr>
                        <a:t>AD</a:t>
                      </a:r>
                      <a:endParaRPr lang="en-US" sz="160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a:latin typeface="Times New Roman" pitchFamily="18" charset="0"/>
                          <a:cs typeface="Times New Roman" pitchFamily="18" charset="0"/>
                        </a:rPr>
                        <a:t>AD</a:t>
                      </a:r>
                      <a:endParaRPr lang="en-US" sz="160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dirty="0">
                          <a:latin typeface="Times New Roman" pitchFamily="18" charset="0"/>
                          <a:cs typeface="Times New Roman" pitchFamily="18" charset="0"/>
                        </a:rPr>
                        <a:t>ABCD</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dirty="0">
                          <a:latin typeface="Times New Roman" pitchFamily="18" charset="0"/>
                          <a:cs typeface="Times New Roman" pitchFamily="18" charset="0"/>
                        </a:rPr>
                        <a:t>AD</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a:latin typeface="Times New Roman" pitchFamily="18" charset="0"/>
                          <a:cs typeface="Times New Roman" pitchFamily="18" charset="0"/>
                        </a:rPr>
                        <a:t>AD</a:t>
                      </a:r>
                      <a:endParaRPr lang="en-US" sz="1600">
                        <a:latin typeface="Times New Roman" pitchFamily="18" charset="0"/>
                        <a:ea typeface="Calibri"/>
                        <a:cs typeface="Times New Roman" pitchFamily="18" charset="0"/>
                      </a:endParaRPr>
                    </a:p>
                  </a:txBody>
                  <a:tcPr marL="68580" marR="68580" marT="0" marB="0"/>
                </a:tc>
              </a:tr>
              <a:tr h="327647">
                <a:tc>
                  <a:txBody>
                    <a:bodyPr/>
                    <a:lstStyle/>
                    <a:p>
                      <a:pPr marL="0" marR="0">
                        <a:lnSpc>
                          <a:spcPct val="115000"/>
                        </a:lnSpc>
                        <a:spcBef>
                          <a:spcPts val="0"/>
                        </a:spcBef>
                        <a:spcAft>
                          <a:spcPts val="0"/>
                        </a:spcAft>
                      </a:pPr>
                      <a:r>
                        <a:rPr lang="en-US" sz="1600">
                          <a:latin typeface="Times New Roman" pitchFamily="18" charset="0"/>
                          <a:cs typeface="Times New Roman" pitchFamily="18" charset="0"/>
                        </a:rPr>
                        <a:t>BC</a:t>
                      </a:r>
                      <a:endParaRPr lang="en-US" sz="160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a:latin typeface="Times New Roman" pitchFamily="18" charset="0"/>
                          <a:cs typeface="Times New Roman" pitchFamily="18" charset="0"/>
                        </a:rPr>
                        <a:t>BC</a:t>
                      </a:r>
                      <a:endParaRPr lang="en-US" sz="160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dirty="0">
                          <a:latin typeface="Times New Roman" pitchFamily="18" charset="0"/>
                          <a:cs typeface="Times New Roman" pitchFamily="18" charset="0"/>
                        </a:rPr>
                        <a:t>ABCD</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dirty="0">
                          <a:latin typeface="Times New Roman" pitchFamily="18" charset="0"/>
                          <a:cs typeface="Times New Roman" pitchFamily="18" charset="0"/>
                        </a:rPr>
                        <a:t>BC</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endParaRPr lang="en-US" sz="1600">
                        <a:latin typeface="Times New Roman" pitchFamily="18" charset="0"/>
                        <a:ea typeface="Calibri"/>
                        <a:cs typeface="Times New Roman" pitchFamily="18" charset="0"/>
                      </a:endParaRPr>
                    </a:p>
                  </a:txBody>
                  <a:tcPr marL="68580" marR="68580" marT="0" marB="0"/>
                </a:tc>
              </a:tr>
              <a:tr h="327647">
                <a:tc>
                  <a:txBody>
                    <a:bodyPr/>
                    <a:lstStyle/>
                    <a:p>
                      <a:pPr marL="0" marR="0">
                        <a:lnSpc>
                          <a:spcPct val="115000"/>
                        </a:lnSpc>
                        <a:spcBef>
                          <a:spcPts val="0"/>
                        </a:spcBef>
                        <a:spcAft>
                          <a:spcPts val="0"/>
                        </a:spcAft>
                      </a:pPr>
                      <a:r>
                        <a:rPr lang="en-US" sz="1600">
                          <a:latin typeface="Times New Roman" pitchFamily="18" charset="0"/>
                          <a:cs typeface="Times New Roman" pitchFamily="18" charset="0"/>
                        </a:rPr>
                        <a:t>BD</a:t>
                      </a:r>
                      <a:endParaRPr lang="en-US" sz="160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a:latin typeface="Times New Roman" pitchFamily="18" charset="0"/>
                          <a:cs typeface="Times New Roman" pitchFamily="18" charset="0"/>
                        </a:rPr>
                        <a:t>BD</a:t>
                      </a:r>
                      <a:endParaRPr lang="en-US" sz="160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a:latin typeface="Times New Roman" pitchFamily="18" charset="0"/>
                          <a:cs typeface="Times New Roman" pitchFamily="18" charset="0"/>
                        </a:rPr>
                        <a:t>BD</a:t>
                      </a:r>
                      <a:endParaRPr lang="en-US" sz="160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endParaRPr lang="en-US" sz="1600" dirty="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endParaRPr lang="en-US" sz="1600">
                        <a:latin typeface="Times New Roman" pitchFamily="18" charset="0"/>
                        <a:ea typeface="Calibri"/>
                        <a:cs typeface="Times New Roman" pitchFamily="18" charset="0"/>
                      </a:endParaRPr>
                    </a:p>
                  </a:txBody>
                  <a:tcPr marL="68580" marR="68580" marT="0" marB="0"/>
                </a:tc>
              </a:tr>
              <a:tr h="327647">
                <a:tc>
                  <a:txBody>
                    <a:bodyPr/>
                    <a:lstStyle/>
                    <a:p>
                      <a:pPr marL="0" marR="0">
                        <a:lnSpc>
                          <a:spcPct val="115000"/>
                        </a:lnSpc>
                        <a:spcBef>
                          <a:spcPts val="0"/>
                        </a:spcBef>
                        <a:spcAft>
                          <a:spcPts val="0"/>
                        </a:spcAft>
                      </a:pPr>
                      <a:r>
                        <a:rPr lang="en-US" sz="1600">
                          <a:latin typeface="Times New Roman" pitchFamily="18" charset="0"/>
                          <a:cs typeface="Times New Roman" pitchFamily="18" charset="0"/>
                        </a:rPr>
                        <a:t>CD</a:t>
                      </a:r>
                      <a:endParaRPr lang="en-US" sz="160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a:latin typeface="Times New Roman" pitchFamily="18" charset="0"/>
                          <a:cs typeface="Times New Roman" pitchFamily="18" charset="0"/>
                        </a:rPr>
                        <a:t>CD</a:t>
                      </a:r>
                      <a:endParaRPr lang="en-US" sz="160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a:latin typeface="Times New Roman" pitchFamily="18" charset="0"/>
                          <a:cs typeface="Times New Roman" pitchFamily="18" charset="0"/>
                        </a:rPr>
                        <a:t>ABCD</a:t>
                      </a:r>
                      <a:endParaRPr lang="en-US" sz="160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dirty="0">
                          <a:latin typeface="Times New Roman" pitchFamily="18" charset="0"/>
                          <a:cs typeface="Times New Roman" pitchFamily="18" charset="0"/>
                        </a:rPr>
                        <a:t>CD</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endParaRPr lang="en-US" sz="1600" dirty="0">
                        <a:latin typeface="Times New Roman" pitchFamily="18" charset="0"/>
                        <a:ea typeface="Calibri"/>
                        <a:cs typeface="Times New Roman" pitchFamily="18" charset="0"/>
                      </a:endParaRPr>
                    </a:p>
                  </a:txBody>
                  <a:tcPr marL="68580" marR="68580" marT="0" marB="0"/>
                </a:tc>
              </a:tr>
              <a:tr h="327647">
                <a:tc>
                  <a:txBody>
                    <a:bodyPr/>
                    <a:lstStyle/>
                    <a:p>
                      <a:pPr marL="0" marR="0">
                        <a:lnSpc>
                          <a:spcPct val="115000"/>
                        </a:lnSpc>
                        <a:spcBef>
                          <a:spcPts val="0"/>
                        </a:spcBef>
                        <a:spcAft>
                          <a:spcPts val="0"/>
                        </a:spcAft>
                      </a:pPr>
                      <a:r>
                        <a:rPr lang="en-US" sz="1600">
                          <a:latin typeface="Times New Roman" pitchFamily="18" charset="0"/>
                          <a:cs typeface="Times New Roman" pitchFamily="18" charset="0"/>
                        </a:rPr>
                        <a:t>ABC</a:t>
                      </a:r>
                      <a:endParaRPr lang="en-US" sz="160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a:latin typeface="Times New Roman" pitchFamily="18" charset="0"/>
                          <a:cs typeface="Times New Roman" pitchFamily="18" charset="0"/>
                        </a:rPr>
                        <a:t>ABC</a:t>
                      </a:r>
                      <a:endParaRPr lang="en-US" sz="160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a:latin typeface="Times New Roman" pitchFamily="18" charset="0"/>
                          <a:cs typeface="Times New Roman" pitchFamily="18" charset="0"/>
                        </a:rPr>
                        <a:t>ABCD</a:t>
                      </a:r>
                      <a:endParaRPr lang="en-US" sz="160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dirty="0">
                          <a:latin typeface="Times New Roman" pitchFamily="18" charset="0"/>
                          <a:cs typeface="Times New Roman" pitchFamily="18" charset="0"/>
                        </a:rPr>
                        <a:t>ABC</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endParaRPr lang="en-US" sz="1600" dirty="0">
                        <a:latin typeface="Times New Roman" pitchFamily="18" charset="0"/>
                        <a:ea typeface="Calibri"/>
                        <a:cs typeface="Times New Roman" pitchFamily="18" charset="0"/>
                      </a:endParaRPr>
                    </a:p>
                  </a:txBody>
                  <a:tcPr marL="68580" marR="68580" marT="0" marB="0"/>
                </a:tc>
              </a:tr>
              <a:tr h="327647">
                <a:tc>
                  <a:txBody>
                    <a:bodyPr/>
                    <a:lstStyle/>
                    <a:p>
                      <a:pPr marL="0" marR="0">
                        <a:lnSpc>
                          <a:spcPct val="115000"/>
                        </a:lnSpc>
                        <a:spcBef>
                          <a:spcPts val="0"/>
                        </a:spcBef>
                        <a:spcAft>
                          <a:spcPts val="0"/>
                        </a:spcAft>
                      </a:pPr>
                      <a:r>
                        <a:rPr lang="en-US" sz="1600">
                          <a:latin typeface="Times New Roman" pitchFamily="18" charset="0"/>
                          <a:cs typeface="Times New Roman" pitchFamily="18" charset="0"/>
                        </a:rPr>
                        <a:t>ABD</a:t>
                      </a:r>
                      <a:endParaRPr lang="en-US" sz="160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a:latin typeface="Times New Roman" pitchFamily="18" charset="0"/>
                          <a:cs typeface="Times New Roman" pitchFamily="18" charset="0"/>
                        </a:rPr>
                        <a:t>ABD</a:t>
                      </a:r>
                      <a:endParaRPr lang="en-US" sz="160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a:latin typeface="Times New Roman" pitchFamily="18" charset="0"/>
                          <a:cs typeface="Times New Roman" pitchFamily="18" charset="0"/>
                        </a:rPr>
                        <a:t>ABCD</a:t>
                      </a:r>
                      <a:endParaRPr lang="en-US" sz="160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dirty="0">
                          <a:latin typeface="Times New Roman" pitchFamily="18" charset="0"/>
                          <a:cs typeface="Times New Roman" pitchFamily="18" charset="0"/>
                        </a:rPr>
                        <a:t>ABD</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endParaRPr lang="en-US" sz="1600" dirty="0">
                        <a:latin typeface="Times New Roman" pitchFamily="18" charset="0"/>
                        <a:ea typeface="Calibri"/>
                        <a:cs typeface="Times New Roman" pitchFamily="18" charset="0"/>
                      </a:endParaRPr>
                    </a:p>
                  </a:txBody>
                  <a:tcPr marL="68580" marR="68580" marT="0" marB="0"/>
                </a:tc>
              </a:tr>
              <a:tr h="327647">
                <a:tc>
                  <a:txBody>
                    <a:bodyPr/>
                    <a:lstStyle/>
                    <a:p>
                      <a:pPr marL="0" marR="0">
                        <a:lnSpc>
                          <a:spcPct val="115000"/>
                        </a:lnSpc>
                        <a:spcBef>
                          <a:spcPts val="0"/>
                        </a:spcBef>
                        <a:spcAft>
                          <a:spcPts val="0"/>
                        </a:spcAft>
                      </a:pPr>
                      <a:r>
                        <a:rPr lang="en-US" sz="1600">
                          <a:latin typeface="Times New Roman" pitchFamily="18" charset="0"/>
                          <a:cs typeface="Times New Roman" pitchFamily="18" charset="0"/>
                        </a:rPr>
                        <a:t>ACD</a:t>
                      </a:r>
                      <a:endParaRPr lang="en-US" sz="160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a:latin typeface="Times New Roman" pitchFamily="18" charset="0"/>
                          <a:cs typeface="Times New Roman" pitchFamily="18" charset="0"/>
                        </a:rPr>
                        <a:t>ACD</a:t>
                      </a:r>
                      <a:endParaRPr lang="en-US" sz="160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a:latin typeface="Times New Roman" pitchFamily="18" charset="0"/>
                          <a:cs typeface="Times New Roman" pitchFamily="18" charset="0"/>
                        </a:rPr>
                        <a:t>ABCD</a:t>
                      </a:r>
                      <a:endParaRPr lang="en-US" sz="160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dirty="0">
                          <a:latin typeface="Times New Roman" pitchFamily="18" charset="0"/>
                          <a:cs typeface="Times New Roman" pitchFamily="18" charset="0"/>
                        </a:rPr>
                        <a:t>ACD</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endParaRPr lang="en-US" sz="1600" dirty="0">
                        <a:latin typeface="Times New Roman" pitchFamily="18" charset="0"/>
                        <a:ea typeface="Calibri"/>
                        <a:cs typeface="Times New Roman" pitchFamily="18" charset="0"/>
                      </a:endParaRPr>
                    </a:p>
                  </a:txBody>
                  <a:tcPr marL="68580" marR="68580" marT="0" marB="0"/>
                </a:tc>
              </a:tr>
              <a:tr h="327647">
                <a:tc>
                  <a:txBody>
                    <a:bodyPr/>
                    <a:lstStyle/>
                    <a:p>
                      <a:pPr marL="0" marR="0">
                        <a:lnSpc>
                          <a:spcPct val="115000"/>
                        </a:lnSpc>
                        <a:spcBef>
                          <a:spcPts val="0"/>
                        </a:spcBef>
                        <a:spcAft>
                          <a:spcPts val="0"/>
                        </a:spcAft>
                      </a:pPr>
                      <a:r>
                        <a:rPr lang="en-US" sz="1600">
                          <a:latin typeface="Times New Roman" pitchFamily="18" charset="0"/>
                          <a:cs typeface="Times New Roman" pitchFamily="18" charset="0"/>
                        </a:rPr>
                        <a:t>BCD</a:t>
                      </a:r>
                      <a:endParaRPr lang="en-US" sz="160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a:latin typeface="Times New Roman" pitchFamily="18" charset="0"/>
                          <a:cs typeface="Times New Roman" pitchFamily="18" charset="0"/>
                        </a:rPr>
                        <a:t>BCD</a:t>
                      </a:r>
                      <a:endParaRPr lang="en-US" sz="160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a:latin typeface="Times New Roman" pitchFamily="18" charset="0"/>
                          <a:cs typeface="Times New Roman" pitchFamily="18" charset="0"/>
                        </a:rPr>
                        <a:t>ABCD</a:t>
                      </a:r>
                      <a:endParaRPr lang="en-US" sz="160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a:latin typeface="Times New Roman" pitchFamily="18" charset="0"/>
                          <a:cs typeface="Times New Roman" pitchFamily="18" charset="0"/>
                        </a:rPr>
                        <a:t>BCD</a:t>
                      </a:r>
                      <a:endParaRPr lang="en-US" sz="160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endParaRPr lang="en-US" sz="1600" dirty="0">
                        <a:latin typeface="Times New Roman" pitchFamily="18" charset="0"/>
                        <a:ea typeface="Calibri"/>
                        <a:cs typeface="Times New Roman" pitchFamily="18" charset="0"/>
                      </a:endParaRPr>
                    </a:p>
                  </a:txBody>
                  <a:tcPr marL="68580" marR="68580" marT="0" marB="0"/>
                </a:tc>
              </a:tr>
            </a:tbl>
          </a:graphicData>
        </a:graphic>
      </p:graphicFrame>
      <p:sp>
        <p:nvSpPr>
          <p:cNvPr id="6" name="Slide Number Placeholder 5"/>
          <p:cNvSpPr>
            <a:spLocks noGrp="1"/>
          </p:cNvSpPr>
          <p:nvPr>
            <p:ph type="sldNum" sz="quarter" idx="12"/>
          </p:nvPr>
        </p:nvSpPr>
        <p:spPr>
          <a:xfrm>
            <a:off x="0" y="6340476"/>
            <a:ext cx="762000" cy="517524"/>
          </a:xfrm>
        </p:spPr>
        <p:txBody>
          <a:bodyPr/>
          <a:lstStyle/>
          <a:p>
            <a:fld id="{029F9849-64D4-4DF6-87DA-D4F4F2E73101}" type="slidenum">
              <a:rPr lang="en-US" sz="1800" smtClean="0">
                <a:solidFill>
                  <a:schemeClr val="tx1"/>
                </a:solidFill>
                <a:latin typeface="Times New Roman" pitchFamily="18" charset="0"/>
                <a:cs typeface="Times New Roman" pitchFamily="18" charset="0"/>
              </a:rPr>
              <a:pPr/>
              <a:t>32</a:t>
            </a:fld>
            <a:r>
              <a:rPr lang="en-US" sz="1800" dirty="0" smtClean="0">
                <a:solidFill>
                  <a:schemeClr val="tx1"/>
                </a:solidFill>
                <a:latin typeface="Times New Roman" pitchFamily="18" charset="0"/>
                <a:cs typeface="Times New Roman" pitchFamily="18" charset="0"/>
              </a:rPr>
              <a:t>/45</a:t>
            </a:r>
            <a:endParaRPr lang="en-US" sz="1800" dirty="0">
              <a:solidFill>
                <a:schemeClr val="tx1"/>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vertical)">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1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066800"/>
          </a:xfrm>
        </p:spPr>
        <p:txBody>
          <a:bodyPr>
            <a:noAutofit/>
            <a:scene3d>
              <a:camera prst="orthographicFront">
                <a:rot lat="0" lon="0" rev="0"/>
              </a:camera>
              <a:lightRig rig="contrasting" dir="t">
                <a:rot lat="0" lon="0" rev="4500000"/>
              </a:lightRig>
            </a:scene3d>
            <a:sp3d extrusionH="57150" contourW="6350" prstMaterial="metal">
              <a:bevelT w="127000" h="31750" prst="divot"/>
              <a:contourClr>
                <a:schemeClr val="accent1">
                  <a:shade val="75000"/>
                </a:schemeClr>
              </a:contourClr>
            </a:sp3d>
          </a:bodyPr>
          <a:lstStyle/>
          <a:p>
            <a:pPr algn="ct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16.2.3.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dạng</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chUẩn</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3</a:t>
            </a:r>
            <a:b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b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(3NF-THiRD normal form) </a:t>
            </a:r>
            <a:endParaRPr lang="en-US" sz="3200" b="1" cap="all" dirty="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endParaRPr>
          </a:p>
        </p:txBody>
      </p:sp>
      <p:sp>
        <p:nvSpPr>
          <p:cNvPr id="3" name="Subtitle 2"/>
          <p:cNvSpPr>
            <a:spLocks noGrp="1"/>
          </p:cNvSpPr>
          <p:nvPr>
            <p:ph type="subTitle" idx="1"/>
          </p:nvPr>
        </p:nvSpPr>
        <p:spPr>
          <a:xfrm>
            <a:off x="457200" y="1600200"/>
            <a:ext cx="8153400" cy="4876800"/>
          </a:xfrm>
        </p:spPr>
        <p:txBody>
          <a:bodyPr>
            <a:normAutofit/>
          </a:bodyPr>
          <a:lstStyle/>
          <a:p>
            <a:endParaRPr lang="en-US" sz="2400" u="sng" dirty="0" smtClean="0">
              <a:solidFill>
                <a:schemeClr val="tx1"/>
              </a:solidFill>
              <a:latin typeface="Times New Roman" pitchFamily="18" charset="0"/>
              <a:cs typeface="Times New Roman" pitchFamily="18" charset="0"/>
            </a:endParaRPr>
          </a:p>
          <a:p>
            <a:r>
              <a:rPr lang="en-US" sz="2400" u="sng" dirty="0" err="1" smtClean="0">
                <a:solidFill>
                  <a:schemeClr val="tx1"/>
                </a:solidFill>
                <a:latin typeface="Times New Roman" pitchFamily="18" charset="0"/>
                <a:cs typeface="Times New Roman" pitchFamily="18" charset="0"/>
              </a:rPr>
              <a:t>Thuật</a:t>
            </a:r>
            <a:r>
              <a:rPr lang="en-US" sz="2400" u="sng" dirty="0" smtClean="0">
                <a:solidFill>
                  <a:schemeClr val="tx1"/>
                </a:solidFill>
                <a:latin typeface="Times New Roman" pitchFamily="18" charset="0"/>
                <a:cs typeface="Times New Roman" pitchFamily="18" charset="0"/>
              </a:rPr>
              <a:t> </a:t>
            </a:r>
            <a:r>
              <a:rPr lang="en-US" sz="2400" u="sng" dirty="0" err="1" smtClean="0">
                <a:solidFill>
                  <a:schemeClr val="tx1"/>
                </a:solidFill>
                <a:latin typeface="Times New Roman" pitchFamily="18" charset="0"/>
                <a:cs typeface="Times New Roman" pitchFamily="18" charset="0"/>
              </a:rPr>
              <a:t>toán</a:t>
            </a:r>
            <a:r>
              <a:rPr lang="en-US" sz="2400" u="sng" dirty="0" smtClean="0">
                <a:solidFill>
                  <a:schemeClr val="tx1"/>
                </a:solidFill>
                <a:latin typeface="Times New Roman" pitchFamily="18" charset="0"/>
                <a:cs typeface="Times New Roman" pitchFamily="18" charset="0"/>
              </a:rPr>
              <a:t> 2</a:t>
            </a:r>
            <a:r>
              <a:rPr lang="en-US" sz="2400" dirty="0" smtClean="0">
                <a:solidFill>
                  <a:schemeClr val="tx1"/>
                </a:solidFill>
                <a:latin typeface="Times New Roman" pitchFamily="18" charset="0"/>
                <a:cs typeface="Times New Roman" pitchFamily="18" charset="0"/>
              </a:rPr>
              <a:t>:</a:t>
            </a:r>
          </a:p>
          <a:p>
            <a:endParaRPr lang="en-US" sz="2400" dirty="0" smtClean="0">
              <a:solidFill>
                <a:schemeClr val="tx1"/>
              </a:solidFill>
              <a:latin typeface="Times New Roman" pitchFamily="18" charset="0"/>
              <a:cs typeface="Times New Roman" pitchFamily="18" charset="0"/>
            </a:endParaRPr>
          </a:p>
          <a:p>
            <a:r>
              <a:rPr lang="en-US" sz="2400" u="sng" dirty="0" err="1" smtClean="0">
                <a:solidFill>
                  <a:schemeClr val="tx1"/>
                </a:solidFill>
                <a:latin typeface="Times New Roman" pitchFamily="18" charset="0"/>
                <a:cs typeface="Times New Roman" pitchFamily="18" charset="0"/>
              </a:rPr>
              <a:t>Bước</a:t>
            </a:r>
            <a:r>
              <a:rPr lang="en-US" sz="2400" u="sng" dirty="0" smtClean="0">
                <a:solidFill>
                  <a:schemeClr val="tx1"/>
                </a:solidFill>
                <a:latin typeface="Times New Roman" pitchFamily="18" charset="0"/>
                <a:cs typeface="Times New Roman" pitchFamily="18" charset="0"/>
              </a:rPr>
              <a:t> 1</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Tìm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tất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cả</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khóa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của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đồ</a:t>
            </a:r>
            <a:r>
              <a:rPr lang="en-US" sz="2400" dirty="0" smtClean="0">
                <a:solidFill>
                  <a:schemeClr val="tx1"/>
                </a:solidFill>
                <a:latin typeface="Times New Roman" pitchFamily="18" charset="0"/>
                <a:cs typeface="Times New Roman" pitchFamily="18" charset="0"/>
              </a:rPr>
              <a:t> α.</a:t>
            </a:r>
          </a:p>
          <a:p>
            <a:r>
              <a:rPr lang="en-US" sz="2400" u="sng" dirty="0" err="1" smtClean="0">
                <a:solidFill>
                  <a:schemeClr val="tx1"/>
                </a:solidFill>
                <a:latin typeface="Times New Roman" pitchFamily="18" charset="0"/>
                <a:cs typeface="Times New Roman" pitchFamily="18" charset="0"/>
              </a:rPr>
              <a:t>Bước</a:t>
            </a:r>
            <a:r>
              <a:rPr lang="en-US" sz="2400" u="sng" dirty="0" smtClean="0">
                <a:solidFill>
                  <a:schemeClr val="tx1"/>
                </a:solidFill>
                <a:latin typeface="Times New Roman" pitchFamily="18" charset="0"/>
                <a:cs typeface="Times New Roman" pitchFamily="18" charset="0"/>
              </a:rPr>
              <a:t> 2</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Từ</a:t>
            </a:r>
            <a:r>
              <a:rPr lang="en-US" sz="2400" dirty="0" smtClean="0">
                <a:solidFill>
                  <a:schemeClr val="tx1"/>
                </a:solidFill>
                <a:latin typeface="Times New Roman" pitchFamily="18" charset="0"/>
                <a:cs typeface="Times New Roman" pitchFamily="18" charset="0"/>
              </a:rPr>
              <a:t> F </a:t>
            </a:r>
            <a:r>
              <a:rPr lang="en-US" sz="2400" dirty="0" err="1" smtClean="0">
                <a:solidFill>
                  <a:schemeClr val="tx1"/>
                </a:solidFill>
                <a:latin typeface="Times New Roman" pitchFamily="18" charset="0"/>
                <a:cs typeface="Times New Roman" pitchFamily="18" charset="0"/>
              </a:rPr>
              <a:t>tìm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tập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phụ</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thuộc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hàm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tương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đương</a:t>
            </a:r>
            <a:r>
              <a:rPr lang="en-US" sz="2400" dirty="0" smtClean="0">
                <a:solidFill>
                  <a:schemeClr val="tx1"/>
                </a:solidFill>
                <a:latin typeface="Times New Roman" pitchFamily="18" charset="0"/>
                <a:cs typeface="Times New Roman" pitchFamily="18" charset="0"/>
              </a:rPr>
              <a:t> F’, </a:t>
            </a:r>
            <a:r>
              <a:rPr lang="en-US" sz="2400" dirty="0" err="1" smtClean="0">
                <a:solidFill>
                  <a:schemeClr val="tx1"/>
                </a:solidFill>
                <a:latin typeface="Times New Roman" pitchFamily="18" charset="0"/>
                <a:cs typeface="Times New Roman" pitchFamily="18" charset="0"/>
              </a:rPr>
              <a:t>mà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vế</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phải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của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phụ</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thuộc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hàm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trong</a:t>
            </a:r>
            <a:r>
              <a:rPr lang="en-US" sz="2400" dirty="0" smtClean="0">
                <a:solidFill>
                  <a:schemeClr val="tx1"/>
                </a:solidFill>
                <a:latin typeface="Times New Roman" pitchFamily="18" charset="0"/>
                <a:cs typeface="Times New Roman" pitchFamily="18" charset="0"/>
              </a:rPr>
              <a:t> F’ </a:t>
            </a:r>
            <a:r>
              <a:rPr lang="en-US" sz="2400" dirty="0" err="1" smtClean="0">
                <a:solidFill>
                  <a:schemeClr val="tx1"/>
                </a:solidFill>
                <a:latin typeface="Times New Roman" pitchFamily="18" charset="0"/>
                <a:cs typeface="Times New Roman" pitchFamily="18" charset="0"/>
              </a:rPr>
              <a:t>chỉ</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một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thuộc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tính</a:t>
            </a:r>
            <a:r>
              <a:rPr lang="en-US" sz="2400" dirty="0" smtClean="0">
                <a:solidFill>
                  <a:schemeClr val="tx1"/>
                </a:solidFill>
                <a:latin typeface="Times New Roman" pitchFamily="18" charset="0"/>
                <a:cs typeface="Times New Roman" pitchFamily="18" charset="0"/>
              </a:rPr>
              <a:t>.</a:t>
            </a:r>
          </a:p>
          <a:p>
            <a:r>
              <a:rPr lang="en-US" sz="2400" u="sng" dirty="0" err="1" smtClean="0">
                <a:solidFill>
                  <a:schemeClr val="tx1"/>
                </a:solidFill>
                <a:latin typeface="Times New Roman" pitchFamily="18" charset="0"/>
                <a:cs typeface="Times New Roman" pitchFamily="18" charset="0"/>
              </a:rPr>
              <a:t>Bước</a:t>
            </a:r>
            <a:r>
              <a:rPr lang="en-US" sz="2400" u="sng" dirty="0" smtClean="0">
                <a:solidFill>
                  <a:schemeClr val="tx1"/>
                </a:solidFill>
                <a:latin typeface="Times New Roman" pitchFamily="18" charset="0"/>
                <a:cs typeface="Times New Roman" pitchFamily="18" charset="0"/>
              </a:rPr>
              <a:t> 3</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Nếu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mọi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phụ</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thuộc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hàm</a:t>
            </a:r>
            <a:r>
              <a:rPr lang="en-US" sz="2400" dirty="0" smtClean="0">
                <a:solidFill>
                  <a:schemeClr val="tx1"/>
                </a:solidFill>
                <a:latin typeface="Times New Roman" pitchFamily="18" charset="0"/>
                <a:cs typeface="Times New Roman" pitchFamily="18" charset="0"/>
              </a:rPr>
              <a:t> X→A</a:t>
            </a:r>
            <a:r>
              <a:rPr lang="en-US" sz="2400" dirty="0" smtClean="0">
                <a:solidFill>
                  <a:schemeClr val="tx1"/>
                </a:solidFill>
                <a:latin typeface="Times New Roman" pitchFamily="18" charset="0"/>
                <a:cs typeface="Times New Roman" pitchFamily="18" charset="0"/>
                <a:sym typeface="Symbol"/>
              </a:rPr>
              <a:t></a:t>
            </a:r>
            <a:r>
              <a:rPr lang="en-US" sz="2400" dirty="0" smtClean="0">
                <a:solidFill>
                  <a:schemeClr val="tx1"/>
                </a:solidFill>
                <a:latin typeface="Times New Roman" pitchFamily="18" charset="0"/>
                <a:cs typeface="Times New Roman" pitchFamily="18" charset="0"/>
              </a:rPr>
              <a:t>F’ </a:t>
            </a:r>
            <a:r>
              <a:rPr lang="en-US" sz="2400" dirty="0" err="1" smtClean="0">
                <a:solidFill>
                  <a:schemeClr val="tx1"/>
                </a:solidFill>
                <a:latin typeface="Times New Roman" pitchFamily="18" charset="0"/>
                <a:cs typeface="Times New Roman" pitchFamily="18" charset="0"/>
              </a:rPr>
              <a:t>với</a:t>
            </a:r>
            <a:r>
              <a:rPr lang="en-US" sz="2400" dirty="0" smtClean="0">
                <a:solidFill>
                  <a:schemeClr val="tx1"/>
                </a:solidFill>
                <a:latin typeface="Times New Roman" pitchFamily="18" charset="0"/>
                <a:cs typeface="Times New Roman" pitchFamily="18" charset="0"/>
              </a:rPr>
              <a:t> A</a:t>
            </a:r>
            <a:r>
              <a:rPr lang="en-US" sz="2400" dirty="0" smtClean="0">
                <a:solidFill>
                  <a:schemeClr val="tx1"/>
                </a:solidFill>
                <a:latin typeface="Times New Roman" pitchFamily="18" charset="0"/>
                <a:cs typeface="Times New Roman" pitchFamily="18" charset="0"/>
                <a:sym typeface="Symbol"/>
              </a:rPr>
              <a:t></a:t>
            </a:r>
            <a:r>
              <a:rPr lang="en-US" sz="2400" dirty="0" smtClean="0">
                <a:solidFill>
                  <a:schemeClr val="tx1"/>
                </a:solidFill>
                <a:latin typeface="Times New Roman" pitchFamily="18" charset="0"/>
                <a:cs typeface="Times New Roman" pitchFamily="18" charset="0"/>
              </a:rPr>
              <a:t>X </a:t>
            </a:r>
            <a:r>
              <a:rPr lang="en-US" sz="2400" dirty="0" err="1" smtClean="0">
                <a:solidFill>
                  <a:schemeClr val="tx1"/>
                </a:solidFill>
                <a:latin typeface="Times New Roman" pitchFamily="18" charset="0"/>
                <a:cs typeface="Times New Roman" pitchFamily="18" charset="0"/>
              </a:rPr>
              <a:t>đều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có</a:t>
            </a:r>
            <a:r>
              <a:rPr lang="en-US" sz="2400" dirty="0" smtClean="0">
                <a:solidFill>
                  <a:schemeClr val="tx1"/>
                </a:solidFill>
                <a:latin typeface="Times New Roman" pitchFamily="18" charset="0"/>
                <a:cs typeface="Times New Roman" pitchFamily="18" charset="0"/>
              </a:rPr>
              <a:t> X </a:t>
            </a:r>
            <a:r>
              <a:rPr lang="en-US" sz="2400" dirty="0" err="1" smtClean="0">
                <a:solidFill>
                  <a:schemeClr val="tx1"/>
                </a:solidFill>
                <a:latin typeface="Times New Roman" pitchFamily="18" charset="0"/>
                <a:cs typeface="Times New Roman" pitchFamily="18" charset="0"/>
              </a:rPr>
              <a:t>là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siêu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khóa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hoặc</a:t>
            </a:r>
            <a:r>
              <a:rPr lang="en-US" sz="2400" dirty="0" smtClean="0">
                <a:solidFill>
                  <a:schemeClr val="tx1"/>
                </a:solidFill>
                <a:latin typeface="Times New Roman" pitchFamily="18" charset="0"/>
                <a:cs typeface="Times New Roman" pitchFamily="18" charset="0"/>
              </a:rPr>
              <a:t> A </a:t>
            </a:r>
            <a:r>
              <a:rPr lang="en-US" sz="2400" dirty="0" err="1" smtClean="0">
                <a:solidFill>
                  <a:schemeClr val="tx1"/>
                </a:solidFill>
                <a:latin typeface="Times New Roman" pitchFamily="18" charset="0"/>
                <a:cs typeface="Times New Roman" pitchFamily="18" charset="0"/>
              </a:rPr>
              <a:t>là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thuộc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tính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khóa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thì</a:t>
            </a:r>
            <a:r>
              <a:rPr lang="en-US" sz="2400" dirty="0" smtClean="0">
                <a:solidFill>
                  <a:schemeClr val="tx1"/>
                </a:solidFill>
                <a:latin typeface="Times New Roman" pitchFamily="18" charset="0"/>
                <a:cs typeface="Times New Roman" pitchFamily="18" charset="0"/>
              </a:rPr>
              <a:t> α </a:t>
            </a:r>
            <a:r>
              <a:rPr lang="en-US" sz="2400" dirty="0" err="1" smtClean="0">
                <a:solidFill>
                  <a:schemeClr val="tx1"/>
                </a:solidFill>
                <a:latin typeface="Times New Roman" pitchFamily="18" charset="0"/>
                <a:cs typeface="Times New Roman" pitchFamily="18" charset="0"/>
              </a:rPr>
              <a:t>đạt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chuẩn</a:t>
            </a:r>
            <a:r>
              <a:rPr lang="en-US" sz="2400" dirty="0" smtClean="0">
                <a:solidFill>
                  <a:schemeClr val="tx1"/>
                </a:solidFill>
                <a:latin typeface="Times New Roman" pitchFamily="18" charset="0"/>
                <a:cs typeface="Times New Roman" pitchFamily="18" charset="0"/>
              </a:rPr>
              <a:t> 3NF </a:t>
            </a:r>
            <a:r>
              <a:rPr lang="en-US" sz="2400" dirty="0" err="1" smtClean="0">
                <a:solidFill>
                  <a:schemeClr val="tx1"/>
                </a:solidFill>
                <a:latin typeface="Times New Roman" pitchFamily="18" charset="0"/>
                <a:cs typeface="Times New Roman" pitchFamily="18" charset="0"/>
              </a:rPr>
              <a:t>ngược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lại</a:t>
            </a:r>
            <a:r>
              <a:rPr lang="en-US" sz="2400" dirty="0" smtClean="0">
                <a:solidFill>
                  <a:schemeClr val="tx1"/>
                </a:solidFill>
                <a:latin typeface="Times New Roman" pitchFamily="18" charset="0"/>
                <a:cs typeface="Times New Roman" pitchFamily="18" charset="0"/>
              </a:rPr>
              <a:t> α </a:t>
            </a:r>
            <a:r>
              <a:rPr lang="en-US" sz="2400" dirty="0" err="1" smtClean="0">
                <a:solidFill>
                  <a:schemeClr val="tx1"/>
                </a:solidFill>
                <a:latin typeface="Times New Roman" pitchFamily="18" charset="0"/>
                <a:cs typeface="Times New Roman" pitchFamily="18" charset="0"/>
              </a:rPr>
              <a:t>không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đạt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chuẩn</a:t>
            </a:r>
            <a:r>
              <a:rPr lang="en-US" sz="2400" dirty="0" smtClean="0">
                <a:solidFill>
                  <a:schemeClr val="tx1"/>
                </a:solidFill>
                <a:latin typeface="Times New Roman" pitchFamily="18" charset="0"/>
                <a:cs typeface="Times New Roman" pitchFamily="18" charset="0"/>
              </a:rPr>
              <a:t> 3NF.</a:t>
            </a:r>
          </a:p>
          <a:p>
            <a:endParaRPr lang="en-US" sz="2400"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382000" y="6340476"/>
            <a:ext cx="762000" cy="517524"/>
          </a:xfrm>
        </p:spPr>
        <p:txBody>
          <a:bodyPr/>
          <a:lstStyle/>
          <a:p>
            <a:fld id="{029F9849-64D4-4DF6-87DA-D4F4F2E73101}" type="slidenum">
              <a:rPr lang="en-US" sz="1800" smtClean="0">
                <a:solidFill>
                  <a:schemeClr val="tx1"/>
                </a:solidFill>
                <a:latin typeface="Times New Roman" pitchFamily="18" charset="0"/>
                <a:cs typeface="Times New Roman" pitchFamily="18" charset="0"/>
              </a:rPr>
              <a:pPr/>
              <a:t>33</a:t>
            </a:fld>
            <a:r>
              <a:rPr lang="en-US" sz="1800" dirty="0" smtClean="0">
                <a:solidFill>
                  <a:schemeClr val="tx1"/>
                </a:solidFill>
                <a:latin typeface="Times New Roman" pitchFamily="18" charset="0"/>
                <a:cs typeface="Times New Roman" pitchFamily="18" charset="0"/>
              </a:rPr>
              <a:t>/45</a:t>
            </a:r>
            <a:endParaRPr lang="en-US" sz="1800" dirty="0">
              <a:solidFill>
                <a:schemeClr val="tx1"/>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additive="base">
                                        <p:cTn id="12"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19"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10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5"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762000"/>
          </a:xfrm>
        </p:spPr>
        <p:txBody>
          <a:bodyPr>
            <a:noAutofit/>
            <a:scene3d>
              <a:camera prst="orthographicFront">
                <a:rot lat="0" lon="0" rev="0"/>
              </a:camera>
              <a:lightRig rig="contrasting" dir="t">
                <a:rot lat="0" lon="0" rev="4500000"/>
              </a:lightRig>
            </a:scene3d>
            <a:sp3d extrusionH="57150" contourW="6350" prstMaterial="metal">
              <a:bevelT w="127000" h="31750" prst="divot"/>
              <a:contourClr>
                <a:schemeClr val="accent1">
                  <a:shade val="75000"/>
                </a:schemeClr>
              </a:contourClr>
            </a:sp3d>
          </a:bodyPr>
          <a:lstStyle/>
          <a:p>
            <a:pPr algn="ctr"/>
            <a:r>
              <a:rPr lang="en-US" sz="36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NỘI DUNG Chi </a:t>
            </a:r>
            <a:r>
              <a:rPr lang="en-US" sz="36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tiết</a:t>
            </a:r>
            <a:r>
              <a:rPr lang="en-US" sz="36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endParaRPr lang="en-US" sz="3600" b="1" cap="all" dirty="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3" name="Subtitle 2"/>
          <p:cNvSpPr>
            <a:spLocks noGrp="1"/>
          </p:cNvSpPr>
          <p:nvPr>
            <p:ph type="subTitle" idx="1"/>
          </p:nvPr>
        </p:nvSpPr>
        <p:spPr>
          <a:xfrm>
            <a:off x="457200" y="1524000"/>
            <a:ext cx="8153400" cy="4953000"/>
          </a:xfrm>
        </p:spPr>
        <p:txBody>
          <a:bodyPr>
            <a:normAutofit/>
          </a:bodyPr>
          <a:lstStyle/>
          <a:p>
            <a:pPr algn="l"/>
            <a:r>
              <a:rPr lang="en-US" sz="2500" dirty="0" smtClean="0">
                <a:solidFill>
                  <a:schemeClr val="tx1"/>
                </a:solidFill>
                <a:latin typeface="Times New Roman" pitchFamily="18" charset="0"/>
                <a:cs typeface="Times New Roman" pitchFamily="18" charset="0"/>
              </a:rPr>
              <a:t>        </a:t>
            </a:r>
          </a:p>
          <a:p>
            <a:pPr algn="l"/>
            <a:r>
              <a:rPr lang="en-US" sz="2500" dirty="0" smtClean="0">
                <a:solidFill>
                  <a:schemeClr val="tx1"/>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Một</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số</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khái</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niệm</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liên</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quan</a:t>
            </a:r>
            <a:endParaRPr lang="en-US" sz="2500" b="1" dirty="0" smtClean="0">
              <a:solidFill>
                <a:srgbClr val="00B0F0"/>
              </a:solidFill>
              <a:latin typeface="Times New Roman" pitchFamily="18" charset="0"/>
              <a:cs typeface="Times New Roman" pitchFamily="18" charset="0"/>
            </a:endParaRPr>
          </a:p>
          <a:p>
            <a:pPr algn="l"/>
            <a:r>
              <a:rPr lang="en-US" sz="2500" b="1" dirty="0" smtClean="0">
                <a:solidFill>
                  <a:schemeClr val="tx1"/>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Các</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endParaRPr lang="en-US" sz="2500" b="1" dirty="0" smtClean="0">
              <a:solidFill>
                <a:srgbClr val="00B0F0"/>
              </a:solidFill>
              <a:latin typeface="Times New Roman" pitchFamily="18" charset="0"/>
              <a:cs typeface="Times New Roman" pitchFamily="18" charset="0"/>
            </a:endParaRP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r>
              <a:rPr lang="en-US" sz="2500" b="1" dirty="0" smtClean="0">
                <a:solidFill>
                  <a:srgbClr val="00B0F0"/>
                </a:solidFill>
                <a:latin typeface="Times New Roman" pitchFamily="18" charset="0"/>
                <a:cs typeface="Times New Roman" pitchFamily="18" charset="0"/>
              </a:rPr>
              <a:t> </a:t>
            </a:r>
            <a:r>
              <a:rPr lang="en-US" sz="2500" b="1" dirty="0" smtClean="0">
                <a:solidFill>
                  <a:srgbClr val="00B0F0"/>
                </a:solidFill>
                <a:latin typeface="Times New Roman" pitchFamily="18" charset="0"/>
                <a:cs typeface="Times New Roman" pitchFamily="18" charset="0"/>
              </a:rPr>
              <a:t>1 (1NF- Fist normal form)</a:t>
            </a: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r>
              <a:rPr lang="en-US" sz="2500" b="1" dirty="0" smtClean="0">
                <a:solidFill>
                  <a:srgbClr val="00B0F0"/>
                </a:solidFill>
                <a:latin typeface="Times New Roman" pitchFamily="18" charset="0"/>
                <a:cs typeface="Times New Roman" pitchFamily="18" charset="0"/>
              </a:rPr>
              <a:t> </a:t>
            </a:r>
            <a:r>
              <a:rPr lang="en-US" sz="2500" b="1" dirty="0" smtClean="0">
                <a:solidFill>
                  <a:srgbClr val="00B0F0"/>
                </a:solidFill>
                <a:latin typeface="Times New Roman" pitchFamily="18" charset="0"/>
                <a:cs typeface="Times New Roman" pitchFamily="18" charset="0"/>
              </a:rPr>
              <a:t>2 (2NF- Second normal form)</a:t>
            </a: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r>
              <a:rPr lang="en-US" sz="2500" b="1" dirty="0" smtClean="0">
                <a:solidFill>
                  <a:srgbClr val="00B0F0"/>
                </a:solidFill>
                <a:latin typeface="Times New Roman" pitchFamily="18" charset="0"/>
                <a:cs typeface="Times New Roman" pitchFamily="18" charset="0"/>
              </a:rPr>
              <a:t> </a:t>
            </a:r>
            <a:r>
              <a:rPr lang="en-US" sz="2500" b="1" dirty="0" smtClean="0">
                <a:solidFill>
                  <a:srgbClr val="00B0F0"/>
                </a:solidFill>
                <a:latin typeface="Times New Roman" pitchFamily="18" charset="0"/>
                <a:cs typeface="Times New Roman" pitchFamily="18" charset="0"/>
              </a:rPr>
              <a:t>3 (3NF- Third normal form)</a:t>
            </a: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Dạng</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chuẩn</a:t>
            </a:r>
            <a:r>
              <a:rPr lang="en-US" sz="2500" b="1" dirty="0" smtClean="0">
                <a:solidFill>
                  <a:schemeClr val="tx1"/>
                </a:solidFill>
                <a:latin typeface="Times New Roman" pitchFamily="18" charset="0"/>
                <a:cs typeface="Times New Roman" pitchFamily="18" charset="0"/>
              </a:rPr>
              <a:t> </a:t>
            </a:r>
            <a:r>
              <a:rPr lang="en-US" sz="2500" b="1" dirty="0" smtClean="0">
                <a:solidFill>
                  <a:schemeClr val="tx1"/>
                </a:solidFill>
                <a:latin typeface="Times New Roman" pitchFamily="18" charset="0"/>
                <a:cs typeface="Times New Roman" pitchFamily="18" charset="0"/>
              </a:rPr>
              <a:t>BCNF (Boyce </a:t>
            </a:r>
            <a:r>
              <a:rPr lang="en-US" sz="2500" b="1" dirty="0" err="1" smtClean="0">
                <a:solidFill>
                  <a:schemeClr val="tx1"/>
                </a:solidFill>
                <a:latin typeface="Times New Roman" pitchFamily="18" charset="0"/>
                <a:cs typeface="Times New Roman" pitchFamily="18" charset="0"/>
              </a:rPr>
              <a:t>Codd</a:t>
            </a:r>
            <a:r>
              <a:rPr lang="en-US" sz="2500" b="1" dirty="0" smtClean="0">
                <a:solidFill>
                  <a:schemeClr val="tx1"/>
                </a:solidFill>
                <a:latin typeface="Times New Roman" pitchFamily="18" charset="0"/>
                <a:cs typeface="Times New Roman" pitchFamily="18" charset="0"/>
              </a:rPr>
              <a:t> normal form)</a:t>
            </a: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Thuật</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toán</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tìm</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cao</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nhất</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của</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lược</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đồ</a:t>
            </a:r>
            <a:endParaRPr lang="en-US" sz="2500" b="1" dirty="0" smtClean="0">
              <a:solidFill>
                <a:srgbClr val="00B0F0"/>
              </a:solidFill>
              <a:latin typeface="Times New Roman" pitchFamily="18" charset="0"/>
              <a:cs typeface="Times New Roman" pitchFamily="18" charset="0"/>
            </a:endParaRP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Mối</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quan</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hệ</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giữa</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các</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endParaRPr lang="en-US" sz="2500" b="1" dirty="0" smtClean="0">
              <a:solidFill>
                <a:srgbClr val="00B0F0"/>
              </a:solidFill>
              <a:latin typeface="Times New Roman" pitchFamily="18" charset="0"/>
              <a:cs typeface="Times New Roman" pitchFamily="18" charset="0"/>
            </a:endParaRPr>
          </a:p>
          <a:p>
            <a:pPr algn="l"/>
            <a:endParaRPr lang="en-US" sz="2500" b="1" dirty="0">
              <a:solidFill>
                <a:schemeClr val="tx1"/>
              </a:solidFill>
              <a:latin typeface="Times New Roman" pitchFamily="18" charset="0"/>
              <a:cs typeface="Times New Roman" pitchFamily="18" charset="0"/>
            </a:endParaRPr>
          </a:p>
        </p:txBody>
      </p:sp>
      <p:sp>
        <p:nvSpPr>
          <p:cNvPr id="9" name="Octagon 8"/>
          <p:cNvSpPr/>
          <p:nvPr/>
        </p:nvSpPr>
        <p:spPr>
          <a:xfrm>
            <a:off x="533400" y="2590800"/>
            <a:ext cx="228600" cy="228600"/>
          </a:xfrm>
          <a:prstGeom prst="octag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Octagon 9"/>
          <p:cNvSpPr/>
          <p:nvPr/>
        </p:nvSpPr>
        <p:spPr>
          <a:xfrm>
            <a:off x="533400" y="2133600"/>
            <a:ext cx="228600" cy="228600"/>
          </a:xfrm>
          <a:prstGeom prst="octag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 name="5-Point Star 6"/>
          <p:cNvSpPr/>
          <p:nvPr/>
        </p:nvSpPr>
        <p:spPr>
          <a:xfrm>
            <a:off x="914400" y="2971800"/>
            <a:ext cx="304800" cy="304800"/>
          </a:xfrm>
          <a:prstGeom prst="star5">
            <a:avLst/>
          </a:prstGeom>
        </p:spPr>
        <p:style>
          <a:lnRef idx="1">
            <a:schemeClr val="accent2"/>
          </a:lnRef>
          <a:fillRef idx="2">
            <a:schemeClr val="accent2"/>
          </a:fillRef>
          <a:effectRef idx="1">
            <a:schemeClr val="accent2"/>
          </a:effectRef>
          <a:fontRef idx="minor">
            <a:schemeClr val="dk1"/>
          </a:fontRef>
        </p:style>
        <p:txBody>
          <a:bodyPr rtlCol="0" anchor="ctr">
            <a:sp3d extrusionH="57150">
              <a:bevelT w="38100" h="38100"/>
            </a:sp3d>
          </a:bodyPr>
          <a:lstStyle/>
          <a:p>
            <a:pPr algn="ctr"/>
            <a:endParaRPr lang="en-US"/>
          </a:p>
        </p:txBody>
      </p:sp>
      <p:sp>
        <p:nvSpPr>
          <p:cNvPr id="8" name="5-Point Star 7"/>
          <p:cNvSpPr/>
          <p:nvPr/>
        </p:nvSpPr>
        <p:spPr>
          <a:xfrm>
            <a:off x="914400" y="3429000"/>
            <a:ext cx="304800" cy="304800"/>
          </a:xfrm>
          <a:prstGeom prst="star5">
            <a:avLst/>
          </a:prstGeom>
        </p:spPr>
        <p:style>
          <a:lnRef idx="1">
            <a:schemeClr val="accent2"/>
          </a:lnRef>
          <a:fillRef idx="2">
            <a:schemeClr val="accent2"/>
          </a:fillRef>
          <a:effectRef idx="1">
            <a:schemeClr val="accent2"/>
          </a:effectRef>
          <a:fontRef idx="minor">
            <a:schemeClr val="dk1"/>
          </a:fontRef>
        </p:style>
        <p:txBody>
          <a:bodyPr rtlCol="0" anchor="ctr">
            <a:sp3d extrusionH="57150">
              <a:bevelT w="38100" h="38100"/>
            </a:sp3d>
          </a:bodyPr>
          <a:lstStyle/>
          <a:p>
            <a:pPr algn="ctr"/>
            <a:endParaRPr lang="en-US"/>
          </a:p>
        </p:txBody>
      </p:sp>
      <p:sp>
        <p:nvSpPr>
          <p:cNvPr id="12" name="5-Point Star 11"/>
          <p:cNvSpPr/>
          <p:nvPr/>
        </p:nvSpPr>
        <p:spPr>
          <a:xfrm>
            <a:off x="914400" y="3886200"/>
            <a:ext cx="304800" cy="304800"/>
          </a:xfrm>
          <a:prstGeom prst="star5">
            <a:avLst/>
          </a:prstGeom>
        </p:spPr>
        <p:style>
          <a:lnRef idx="1">
            <a:schemeClr val="accent2"/>
          </a:lnRef>
          <a:fillRef idx="2">
            <a:schemeClr val="accent2"/>
          </a:fillRef>
          <a:effectRef idx="1">
            <a:schemeClr val="accent2"/>
          </a:effectRef>
          <a:fontRef idx="minor">
            <a:schemeClr val="dk1"/>
          </a:fontRef>
        </p:style>
        <p:txBody>
          <a:bodyPr rtlCol="0" anchor="ctr">
            <a:sp3d extrusionH="57150">
              <a:bevelT w="38100" h="38100" prst="relaxedInset"/>
            </a:sp3d>
          </a:bodyPr>
          <a:lstStyle/>
          <a:p>
            <a:pPr algn="ctr"/>
            <a:endParaRPr lang="en-US">
              <a:effectLst>
                <a:outerShdw blurRad="75057" dist="38100" dir="5400000" sy="-20000" rotWithShape="0">
                  <a:prstClr val="black">
                    <a:alpha val="25000"/>
                  </a:prstClr>
                </a:outerShdw>
              </a:effectLst>
            </a:endParaRPr>
          </a:p>
        </p:txBody>
      </p:sp>
      <p:sp>
        <p:nvSpPr>
          <p:cNvPr id="11" name="5-Point Star 10"/>
          <p:cNvSpPr/>
          <p:nvPr/>
        </p:nvSpPr>
        <p:spPr>
          <a:xfrm>
            <a:off x="914400" y="4343400"/>
            <a:ext cx="304800" cy="304800"/>
          </a:xfrm>
          <a:prstGeom prst="star5">
            <a:avLst/>
          </a:prstGeom>
        </p:spPr>
        <p:style>
          <a:lnRef idx="0">
            <a:schemeClr val="dk1"/>
          </a:lnRef>
          <a:fillRef idx="3">
            <a:schemeClr val="dk1"/>
          </a:fillRef>
          <a:effectRef idx="3">
            <a:schemeClr val="dk1"/>
          </a:effectRef>
          <a:fontRef idx="minor">
            <a:schemeClr val="lt1"/>
          </a:fontRef>
        </p:style>
        <p:txBody>
          <a:bodyPr rtlCol="0" anchor="ctr">
            <a:sp3d extrusionH="57150">
              <a:bevelT w="38100" h="38100" prst="relaxedInset"/>
            </a:sp3d>
          </a:bodyPr>
          <a:lstStyle/>
          <a:p>
            <a:pPr algn="ctr"/>
            <a:endParaRPr lang="en-US">
              <a:effectLst>
                <a:outerShdw blurRad="75057" dist="38100" dir="5400000" sy="-20000" rotWithShape="0">
                  <a:prstClr val="black">
                    <a:alpha val="25000"/>
                  </a:prstClr>
                </a:outerShdw>
              </a:effectLst>
            </a:endParaRPr>
          </a:p>
        </p:txBody>
      </p:sp>
      <p:sp>
        <p:nvSpPr>
          <p:cNvPr id="13" name="Octagon 12"/>
          <p:cNvSpPr/>
          <p:nvPr/>
        </p:nvSpPr>
        <p:spPr>
          <a:xfrm>
            <a:off x="533400" y="4876800"/>
            <a:ext cx="228600" cy="228600"/>
          </a:xfrm>
          <a:prstGeom prst="octag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4" name="Octagon 13"/>
          <p:cNvSpPr/>
          <p:nvPr/>
        </p:nvSpPr>
        <p:spPr>
          <a:xfrm>
            <a:off x="533400" y="5334000"/>
            <a:ext cx="228600" cy="228600"/>
          </a:xfrm>
          <a:prstGeom prst="octag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5" name="Slide Number Placeholder 14"/>
          <p:cNvSpPr>
            <a:spLocks noGrp="1"/>
          </p:cNvSpPr>
          <p:nvPr>
            <p:ph type="sldNum" sz="quarter" idx="12"/>
          </p:nvPr>
        </p:nvSpPr>
        <p:spPr>
          <a:xfrm>
            <a:off x="8382000" y="6340476"/>
            <a:ext cx="762000" cy="517524"/>
          </a:xfrm>
        </p:spPr>
        <p:txBody>
          <a:bodyPr/>
          <a:lstStyle/>
          <a:p>
            <a:fld id="{029F9849-64D4-4DF6-87DA-D4F4F2E73101}" type="slidenum">
              <a:rPr lang="en-US" sz="1800" smtClean="0">
                <a:solidFill>
                  <a:schemeClr val="tx1"/>
                </a:solidFill>
                <a:latin typeface="Times New Roman" pitchFamily="18" charset="0"/>
                <a:cs typeface="Times New Roman" pitchFamily="18" charset="0"/>
              </a:rPr>
              <a:pPr/>
              <a:t>34</a:t>
            </a:fld>
            <a:r>
              <a:rPr lang="en-US" sz="1800" dirty="0" smtClean="0">
                <a:solidFill>
                  <a:schemeClr val="tx1"/>
                </a:solidFill>
                <a:latin typeface="Times New Roman" pitchFamily="18" charset="0"/>
                <a:cs typeface="Times New Roman" pitchFamily="18" charset="0"/>
              </a:rPr>
              <a:t>/45</a:t>
            </a:r>
            <a:endParaRPr lang="en-US" sz="1800" dirty="0">
              <a:solidFill>
                <a:schemeClr val="tx1"/>
              </a:solidFill>
              <a:latin typeface="Times New Roman" pitchFamily="18" charset="0"/>
              <a:cs typeface="Times New Roman" pitchFamily="18" charset="0"/>
            </a:endParaRPr>
          </a:p>
        </p:txBody>
      </p:sp>
    </p:spTree>
  </p:cSld>
  <p:clrMapOvr>
    <a:masterClrMapping/>
  </p:clrMapOvr>
  <p:transition>
    <p:zoom dir="in"/>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066800"/>
          </a:xfrm>
        </p:spPr>
        <p:txBody>
          <a:bodyPr>
            <a:noAutofit/>
            <a:scene3d>
              <a:camera prst="orthographicFront">
                <a:rot lat="0" lon="0" rev="0"/>
              </a:camera>
              <a:lightRig rig="contrasting" dir="t">
                <a:rot lat="0" lon="0" rev="4500000"/>
              </a:lightRig>
            </a:scene3d>
            <a:sp3d extrusionH="57150" contourW="6350" prstMaterial="metal">
              <a:bevelT w="127000" h="31750" prst="divot"/>
              <a:contourClr>
                <a:schemeClr val="accent1">
                  <a:shade val="75000"/>
                </a:schemeClr>
              </a:contourClr>
            </a:sp3d>
          </a:bodyPr>
          <a:lstStyle/>
          <a:p>
            <a:pPr algn="ct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16.2.4.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dạng</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chUẩn</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BCNF</a:t>
            </a:r>
            <a:b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b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(Boyce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Codd</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normal form) </a:t>
            </a:r>
            <a:endParaRPr lang="en-US" sz="3200" b="1" cap="all" dirty="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endParaRPr>
          </a:p>
        </p:txBody>
      </p:sp>
      <p:sp>
        <p:nvSpPr>
          <p:cNvPr id="3" name="Subtitle 2"/>
          <p:cNvSpPr>
            <a:spLocks noGrp="1"/>
          </p:cNvSpPr>
          <p:nvPr>
            <p:ph type="subTitle" idx="1"/>
          </p:nvPr>
        </p:nvSpPr>
        <p:spPr>
          <a:xfrm>
            <a:off x="457200" y="1600200"/>
            <a:ext cx="8153400" cy="4876800"/>
          </a:xfrm>
        </p:spPr>
        <p:txBody>
          <a:bodyPr>
            <a:normAutofit/>
          </a:bodyPr>
          <a:lstStyle/>
          <a:p>
            <a:r>
              <a:rPr lang="en-US" sz="2400" u="sng" dirty="0" err="1" smtClean="0">
                <a:solidFill>
                  <a:schemeClr val="tx1">
                    <a:lumMod val="95000"/>
                    <a:lumOff val="5000"/>
                  </a:schemeClr>
                </a:solidFill>
                <a:latin typeface="Times New Roman" pitchFamily="18" charset="0"/>
                <a:cs typeface="Times New Roman" pitchFamily="18" charset="0"/>
              </a:rPr>
              <a:t>Định</a:t>
            </a:r>
            <a:r>
              <a:rPr lang="en-US" sz="2400" u="sng" dirty="0" smtClean="0">
                <a:solidFill>
                  <a:schemeClr val="tx1">
                    <a:lumMod val="95000"/>
                    <a:lumOff val="5000"/>
                  </a:schemeClr>
                </a:solidFill>
                <a:latin typeface="Times New Roman" pitchFamily="18" charset="0"/>
                <a:cs typeface="Times New Roman" pitchFamily="18" charset="0"/>
              </a:rPr>
              <a:t> </a:t>
            </a:r>
            <a:r>
              <a:rPr lang="en-US" sz="2400" u="sng" dirty="0" err="1" smtClean="0">
                <a:solidFill>
                  <a:schemeClr val="tx1">
                    <a:lumMod val="95000"/>
                    <a:lumOff val="5000"/>
                  </a:schemeClr>
                </a:solidFill>
                <a:latin typeface="Times New Roman" pitchFamily="18" charset="0"/>
                <a:cs typeface="Times New Roman" pitchFamily="18" charset="0"/>
              </a:rPr>
              <a:t>nghĩa</a:t>
            </a:r>
            <a:r>
              <a:rPr lang="en-US" sz="2400" u="sng" dirty="0" smtClean="0">
                <a:solidFill>
                  <a:schemeClr val="tx1">
                    <a:lumMod val="95000"/>
                    <a:lumOff val="5000"/>
                  </a:schemeClr>
                </a:solidFill>
                <a:latin typeface="Times New Roman" pitchFamily="18" charset="0"/>
                <a:cs typeface="Times New Roman" pitchFamily="18" charset="0"/>
              </a:rPr>
              <a:t> 1</a:t>
            </a:r>
            <a:r>
              <a:rPr lang="en-US" sz="2400" dirty="0" smtClean="0">
                <a:solidFill>
                  <a:schemeClr val="tx1">
                    <a:lumMod val="95000"/>
                    <a:lumOff val="5000"/>
                  </a:schemeClr>
                </a:solidFill>
                <a:latin typeface="Times New Roman" pitchFamily="18" charset="0"/>
                <a:cs typeface="Times New Roman" pitchFamily="18" charset="0"/>
              </a:rPr>
              <a:t>: </a:t>
            </a:r>
          </a:p>
          <a:p>
            <a:r>
              <a:rPr lang="en-US" sz="2400" dirty="0" smtClean="0">
                <a:solidFill>
                  <a:schemeClr val="tx1">
                    <a:lumMod val="95000"/>
                    <a:lumOff val="5000"/>
                  </a:schemeClr>
                </a:solidFill>
                <a:latin typeface="Times New Roman" pitchFamily="18" charset="0"/>
                <a:cs typeface="Times New Roman" pitchFamily="18" charset="0"/>
              </a:rPr>
              <a:t>  Cho </a:t>
            </a:r>
            <a:r>
              <a:rPr lang="en-US" sz="2400" dirty="0" err="1" smtClean="0">
                <a:solidFill>
                  <a:schemeClr val="tx1">
                    <a:lumMod val="95000"/>
                    <a:lumOff val="5000"/>
                  </a:schemeClr>
                </a:solidFill>
                <a:latin typeface="Times New Roman" pitchFamily="18" charset="0"/>
                <a:cs typeface="Times New Roman" pitchFamily="18" charset="0"/>
              </a:rPr>
              <a:t>lược</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đồ</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quan</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hệ</a:t>
            </a:r>
            <a:r>
              <a:rPr lang="en-US" sz="2400" dirty="0" smtClean="0">
                <a:solidFill>
                  <a:schemeClr val="tx1">
                    <a:lumMod val="95000"/>
                    <a:lumOff val="5000"/>
                  </a:schemeClr>
                </a:solidFill>
                <a:latin typeface="Times New Roman" pitchFamily="18" charset="0"/>
                <a:cs typeface="Times New Roman" pitchFamily="18" charset="0"/>
              </a:rPr>
              <a:t> α= ( U, F), </a:t>
            </a:r>
            <a:r>
              <a:rPr lang="en-US" sz="2400" dirty="0" err="1" smtClean="0">
                <a:solidFill>
                  <a:schemeClr val="tx1">
                    <a:lumMod val="95000"/>
                    <a:lumOff val="5000"/>
                  </a:schemeClr>
                </a:solidFill>
                <a:latin typeface="Times New Roman" pitchFamily="18" charset="0"/>
                <a:cs typeface="Times New Roman" pitchFamily="18" charset="0"/>
              </a:rPr>
              <a:t>lược</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đồ</a:t>
            </a:r>
            <a:r>
              <a:rPr lang="en-US" sz="2400" dirty="0" smtClean="0">
                <a:solidFill>
                  <a:schemeClr val="tx1">
                    <a:lumMod val="95000"/>
                    <a:lumOff val="5000"/>
                  </a:schemeClr>
                </a:solidFill>
                <a:latin typeface="Times New Roman" pitchFamily="18" charset="0"/>
                <a:cs typeface="Times New Roman" pitchFamily="18" charset="0"/>
              </a:rPr>
              <a:t> α </a:t>
            </a:r>
            <a:r>
              <a:rPr lang="en-US" sz="2400" dirty="0" err="1" smtClean="0">
                <a:solidFill>
                  <a:schemeClr val="tx1">
                    <a:lumMod val="95000"/>
                    <a:lumOff val="5000"/>
                  </a:schemeClr>
                </a:solidFill>
                <a:latin typeface="Times New Roman" pitchFamily="18" charset="0"/>
                <a:cs typeface="Times New Roman" pitchFamily="18" charset="0"/>
              </a:rPr>
              <a:t>được</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gọi</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là</a:t>
            </a:r>
            <a:r>
              <a:rPr lang="en-US" sz="2400" dirty="0" smtClean="0">
                <a:solidFill>
                  <a:schemeClr val="tx1">
                    <a:lumMod val="95000"/>
                    <a:lumOff val="5000"/>
                  </a:schemeClr>
                </a:solidFill>
                <a:latin typeface="Times New Roman" pitchFamily="18" charset="0"/>
                <a:cs typeface="Times New Roman" pitchFamily="18" charset="0"/>
              </a:rPr>
              <a:t> ở </a:t>
            </a:r>
            <a:r>
              <a:rPr lang="en-US" sz="2400" dirty="0" err="1" smtClean="0">
                <a:solidFill>
                  <a:schemeClr val="tx1">
                    <a:lumMod val="95000"/>
                    <a:lumOff val="5000"/>
                  </a:schemeClr>
                </a:solidFill>
                <a:latin typeface="Times New Roman" pitchFamily="18" charset="0"/>
                <a:cs typeface="Times New Roman" pitchFamily="18" charset="0"/>
              </a:rPr>
              <a:t>dạng</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chuẩn</a:t>
            </a:r>
            <a:r>
              <a:rPr lang="en-US" sz="2400" dirty="0" smtClean="0">
                <a:solidFill>
                  <a:schemeClr val="tx1">
                    <a:lumMod val="95000"/>
                    <a:lumOff val="5000"/>
                  </a:schemeClr>
                </a:solidFill>
                <a:latin typeface="Times New Roman" pitchFamily="18" charset="0"/>
                <a:cs typeface="Times New Roman" pitchFamily="18" charset="0"/>
              </a:rPr>
              <a:t> Boyce </a:t>
            </a:r>
            <a:r>
              <a:rPr lang="en-US" sz="2400" dirty="0" err="1" smtClean="0">
                <a:solidFill>
                  <a:schemeClr val="tx1">
                    <a:lumMod val="95000"/>
                    <a:lumOff val="5000"/>
                  </a:schemeClr>
                </a:solidFill>
                <a:latin typeface="Times New Roman" pitchFamily="18" charset="0"/>
                <a:cs typeface="Times New Roman" pitchFamily="18" charset="0"/>
              </a:rPr>
              <a:t>Codd</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ký</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hiệu</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là</a:t>
            </a:r>
            <a:r>
              <a:rPr lang="en-US" sz="2400" dirty="0" smtClean="0">
                <a:solidFill>
                  <a:schemeClr val="tx1">
                    <a:lumMod val="95000"/>
                    <a:lumOff val="5000"/>
                  </a:schemeClr>
                </a:solidFill>
                <a:latin typeface="Times New Roman" pitchFamily="18" charset="0"/>
                <a:cs typeface="Times New Roman" pitchFamily="18" charset="0"/>
              </a:rPr>
              <a:t> BCNF, </a:t>
            </a:r>
            <a:r>
              <a:rPr lang="en-US" sz="2400" dirty="0" err="1" smtClean="0">
                <a:solidFill>
                  <a:schemeClr val="tx1">
                    <a:lumMod val="95000"/>
                    <a:lumOff val="5000"/>
                  </a:schemeClr>
                </a:solidFill>
                <a:latin typeface="Times New Roman" pitchFamily="18" charset="0"/>
                <a:cs typeface="Times New Roman" pitchFamily="18" charset="0"/>
              </a:rPr>
              <a:t>nếu</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như</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lược</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đồ</a:t>
            </a:r>
            <a:r>
              <a:rPr lang="en-US" sz="2400" dirty="0" smtClean="0">
                <a:solidFill>
                  <a:schemeClr val="tx1">
                    <a:lumMod val="95000"/>
                    <a:lumOff val="5000"/>
                  </a:schemeClr>
                </a:solidFill>
                <a:latin typeface="Times New Roman" pitchFamily="18" charset="0"/>
                <a:cs typeface="Times New Roman" pitchFamily="18" charset="0"/>
              </a:rPr>
              <a:t> ở </a:t>
            </a:r>
            <a:r>
              <a:rPr lang="en-US" sz="2400" dirty="0" err="1" smtClean="0">
                <a:solidFill>
                  <a:schemeClr val="tx1">
                    <a:lumMod val="95000"/>
                    <a:lumOff val="5000"/>
                  </a:schemeClr>
                </a:solidFill>
                <a:latin typeface="Times New Roman" pitchFamily="18" charset="0"/>
                <a:cs typeface="Times New Roman" pitchFamily="18" charset="0"/>
              </a:rPr>
              <a:t>dạng</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chuẩn</a:t>
            </a:r>
            <a:r>
              <a:rPr lang="en-US" sz="2400" dirty="0" smtClean="0">
                <a:solidFill>
                  <a:schemeClr val="tx1">
                    <a:lumMod val="95000"/>
                    <a:lumOff val="5000"/>
                  </a:schemeClr>
                </a:solidFill>
                <a:latin typeface="Times New Roman" pitchFamily="18" charset="0"/>
                <a:cs typeface="Times New Roman" pitchFamily="18" charset="0"/>
              </a:rPr>
              <a:t> 1NF </a:t>
            </a:r>
            <a:r>
              <a:rPr lang="en-US" sz="2400" dirty="0" err="1" smtClean="0">
                <a:solidFill>
                  <a:schemeClr val="tx1">
                    <a:lumMod val="95000"/>
                    <a:lumOff val="5000"/>
                  </a:schemeClr>
                </a:solidFill>
                <a:latin typeface="Times New Roman" pitchFamily="18" charset="0"/>
                <a:cs typeface="Times New Roman" pitchFamily="18" charset="0"/>
              </a:rPr>
              <a:t>và</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nếu</a:t>
            </a:r>
            <a:r>
              <a:rPr lang="en-US" sz="2400" dirty="0" smtClean="0">
                <a:solidFill>
                  <a:schemeClr val="tx1">
                    <a:lumMod val="95000"/>
                    <a:lumOff val="5000"/>
                  </a:schemeClr>
                </a:solidFill>
                <a:latin typeface="Times New Roman" pitchFamily="18" charset="0"/>
                <a:cs typeface="Times New Roman" pitchFamily="18" charset="0"/>
              </a:rPr>
              <a:t> X→A</a:t>
            </a:r>
            <a:r>
              <a:rPr lang="en-US" sz="2400" dirty="0" smtClean="0">
                <a:solidFill>
                  <a:schemeClr val="tx1">
                    <a:lumMod val="95000"/>
                    <a:lumOff val="5000"/>
                  </a:schemeClr>
                </a:solidFill>
                <a:latin typeface="Times New Roman" pitchFamily="18" charset="0"/>
                <a:cs typeface="Times New Roman" pitchFamily="18" charset="0"/>
                <a:sym typeface="Symbol"/>
              </a:rPr>
              <a:t></a:t>
            </a:r>
            <a:r>
              <a:rPr lang="en-US" sz="2400" dirty="0" smtClean="0">
                <a:solidFill>
                  <a:schemeClr val="tx1">
                    <a:lumMod val="95000"/>
                    <a:lumOff val="5000"/>
                  </a:schemeClr>
                </a:solidFill>
                <a:latin typeface="Times New Roman" pitchFamily="18" charset="0"/>
                <a:cs typeface="Times New Roman" pitchFamily="18" charset="0"/>
              </a:rPr>
              <a:t>F</a:t>
            </a:r>
            <a:r>
              <a:rPr lang="en-US" sz="2400" baseline="30000" dirty="0" smtClean="0">
                <a:solidFill>
                  <a:schemeClr val="tx1">
                    <a:lumMod val="95000"/>
                    <a:lumOff val="5000"/>
                  </a:schemeClr>
                </a:solidFill>
                <a:latin typeface="Times New Roman" pitchFamily="18" charset="0"/>
                <a:cs typeface="Times New Roman" pitchFamily="18" charset="0"/>
              </a:rPr>
              <a:t>+</a:t>
            </a:r>
            <a:r>
              <a:rPr lang="en-US" sz="2400" dirty="0" smtClean="0">
                <a:solidFill>
                  <a:schemeClr val="tx1">
                    <a:lumMod val="95000"/>
                    <a:lumOff val="5000"/>
                  </a:schemeClr>
                </a:solidFill>
                <a:latin typeface="Times New Roman" pitchFamily="18" charset="0"/>
                <a:cs typeface="Times New Roman" pitchFamily="18" charset="0"/>
              </a:rPr>
              <a:t> (A</a:t>
            </a:r>
            <a:r>
              <a:rPr lang="en-US" sz="2400" dirty="0" smtClean="0">
                <a:solidFill>
                  <a:schemeClr val="tx1">
                    <a:lumMod val="95000"/>
                    <a:lumOff val="5000"/>
                  </a:schemeClr>
                </a:solidFill>
                <a:latin typeface="Times New Roman" pitchFamily="18" charset="0"/>
                <a:cs typeface="Times New Roman" pitchFamily="18" charset="0"/>
                <a:sym typeface="Symbol"/>
              </a:rPr>
              <a:t></a:t>
            </a:r>
            <a:r>
              <a:rPr lang="en-US" sz="2400" dirty="0" smtClean="0">
                <a:solidFill>
                  <a:schemeClr val="tx1">
                    <a:lumMod val="95000"/>
                    <a:lumOff val="5000"/>
                  </a:schemeClr>
                </a:solidFill>
                <a:latin typeface="Times New Roman" pitchFamily="18" charset="0"/>
                <a:cs typeface="Times New Roman" pitchFamily="18" charset="0"/>
              </a:rPr>
              <a:t>X) </a:t>
            </a:r>
            <a:r>
              <a:rPr lang="en-US" sz="2400" dirty="0" err="1" smtClean="0">
                <a:solidFill>
                  <a:schemeClr val="tx1">
                    <a:lumMod val="95000"/>
                    <a:lumOff val="5000"/>
                  </a:schemeClr>
                </a:solidFill>
                <a:latin typeface="Times New Roman" pitchFamily="18" charset="0"/>
                <a:cs typeface="Times New Roman" pitchFamily="18" charset="0"/>
              </a:rPr>
              <a:t>thì</a:t>
            </a:r>
            <a:r>
              <a:rPr lang="en-US" sz="2400" dirty="0" smtClean="0">
                <a:solidFill>
                  <a:schemeClr val="tx1">
                    <a:lumMod val="95000"/>
                    <a:lumOff val="5000"/>
                  </a:schemeClr>
                </a:solidFill>
                <a:latin typeface="Times New Roman" pitchFamily="18" charset="0"/>
                <a:cs typeface="Times New Roman" pitchFamily="18" charset="0"/>
              </a:rPr>
              <a:t> X </a:t>
            </a:r>
            <a:r>
              <a:rPr lang="en-US" sz="2400" dirty="0" err="1" smtClean="0">
                <a:solidFill>
                  <a:schemeClr val="tx1">
                    <a:lumMod val="95000"/>
                    <a:lumOff val="5000"/>
                  </a:schemeClr>
                </a:solidFill>
                <a:latin typeface="Times New Roman" pitchFamily="18" charset="0"/>
                <a:cs typeface="Times New Roman" pitchFamily="18" charset="0"/>
              </a:rPr>
              <a:t>phải</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là</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siêu</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khóa</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của</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lược</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đồ</a:t>
            </a:r>
            <a:r>
              <a:rPr lang="en-US" sz="2400" dirty="0" smtClean="0">
                <a:solidFill>
                  <a:schemeClr val="tx1">
                    <a:lumMod val="95000"/>
                    <a:lumOff val="5000"/>
                  </a:schemeClr>
                </a:solidFill>
                <a:latin typeface="Times New Roman" pitchFamily="18" charset="0"/>
                <a:cs typeface="Times New Roman" pitchFamily="18" charset="0"/>
              </a:rPr>
              <a:t>.</a:t>
            </a:r>
          </a:p>
          <a:p>
            <a:r>
              <a:rPr lang="en-US" sz="2400" u="sng" dirty="0" err="1" smtClean="0">
                <a:solidFill>
                  <a:schemeClr val="tx1">
                    <a:lumMod val="95000"/>
                    <a:lumOff val="5000"/>
                  </a:schemeClr>
                </a:solidFill>
                <a:latin typeface="Times New Roman" pitchFamily="18" charset="0"/>
                <a:cs typeface="Times New Roman" pitchFamily="18" charset="0"/>
              </a:rPr>
              <a:t>Định</a:t>
            </a:r>
            <a:r>
              <a:rPr lang="en-US" sz="2400" u="sng" dirty="0" smtClean="0">
                <a:solidFill>
                  <a:schemeClr val="tx1">
                    <a:lumMod val="95000"/>
                    <a:lumOff val="5000"/>
                  </a:schemeClr>
                </a:solidFill>
                <a:latin typeface="Times New Roman" pitchFamily="18" charset="0"/>
                <a:cs typeface="Times New Roman" pitchFamily="18" charset="0"/>
              </a:rPr>
              <a:t> </a:t>
            </a:r>
            <a:r>
              <a:rPr lang="en-US" sz="2400" u="sng" dirty="0" err="1" smtClean="0">
                <a:solidFill>
                  <a:schemeClr val="tx1">
                    <a:lumMod val="95000"/>
                    <a:lumOff val="5000"/>
                  </a:schemeClr>
                </a:solidFill>
                <a:latin typeface="Times New Roman" pitchFamily="18" charset="0"/>
                <a:cs typeface="Times New Roman" pitchFamily="18" charset="0"/>
              </a:rPr>
              <a:t>ngĩa</a:t>
            </a:r>
            <a:r>
              <a:rPr lang="en-US" sz="2400" u="sng" dirty="0" smtClean="0">
                <a:solidFill>
                  <a:schemeClr val="tx1">
                    <a:lumMod val="95000"/>
                    <a:lumOff val="5000"/>
                  </a:schemeClr>
                </a:solidFill>
                <a:latin typeface="Times New Roman" pitchFamily="18" charset="0"/>
                <a:cs typeface="Times New Roman" pitchFamily="18" charset="0"/>
              </a:rPr>
              <a:t> 2</a:t>
            </a:r>
            <a:r>
              <a:rPr lang="en-US" sz="2400" dirty="0" smtClean="0">
                <a:solidFill>
                  <a:schemeClr val="tx1">
                    <a:lumMod val="95000"/>
                    <a:lumOff val="5000"/>
                  </a:schemeClr>
                </a:solidFill>
                <a:latin typeface="Times New Roman" pitchFamily="18" charset="0"/>
                <a:cs typeface="Times New Roman" pitchFamily="18" charset="0"/>
              </a:rPr>
              <a:t>: </a:t>
            </a:r>
          </a:p>
          <a:p>
            <a:r>
              <a:rPr lang="en-US" sz="2400" dirty="0" smtClean="0">
                <a:solidFill>
                  <a:schemeClr val="tx1">
                    <a:lumMod val="95000"/>
                    <a:lumOff val="5000"/>
                  </a:schemeClr>
                </a:solidFill>
                <a:latin typeface="Times New Roman" pitchFamily="18" charset="0"/>
                <a:cs typeface="Times New Roman" pitchFamily="18" charset="0"/>
              </a:rPr>
              <a:t>  Cho </a:t>
            </a:r>
            <a:r>
              <a:rPr lang="en-US" sz="2400" dirty="0" err="1" smtClean="0">
                <a:solidFill>
                  <a:schemeClr val="tx1">
                    <a:lumMod val="95000"/>
                    <a:lumOff val="5000"/>
                  </a:schemeClr>
                </a:solidFill>
                <a:latin typeface="Times New Roman" pitchFamily="18" charset="0"/>
                <a:cs typeface="Times New Roman" pitchFamily="18" charset="0"/>
              </a:rPr>
              <a:t>lược</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đồ</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quan</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hệ</a:t>
            </a:r>
            <a:r>
              <a:rPr lang="en-US" sz="2400" dirty="0" smtClean="0">
                <a:solidFill>
                  <a:schemeClr val="tx1">
                    <a:lumMod val="95000"/>
                    <a:lumOff val="5000"/>
                  </a:schemeClr>
                </a:solidFill>
                <a:latin typeface="Times New Roman" pitchFamily="18" charset="0"/>
                <a:cs typeface="Times New Roman" pitchFamily="18" charset="0"/>
              </a:rPr>
              <a:t> α= ( U, F), </a:t>
            </a:r>
            <a:r>
              <a:rPr lang="en-US" sz="2400" dirty="0" err="1" smtClean="0">
                <a:solidFill>
                  <a:schemeClr val="tx1">
                    <a:lumMod val="95000"/>
                    <a:lumOff val="5000"/>
                  </a:schemeClr>
                </a:solidFill>
                <a:latin typeface="Times New Roman" pitchFamily="18" charset="0"/>
                <a:cs typeface="Times New Roman" pitchFamily="18" charset="0"/>
              </a:rPr>
              <a:t>lược</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đồ</a:t>
            </a:r>
            <a:r>
              <a:rPr lang="en-US" sz="2400" dirty="0" smtClean="0">
                <a:solidFill>
                  <a:schemeClr val="tx1">
                    <a:lumMod val="95000"/>
                    <a:lumOff val="5000"/>
                  </a:schemeClr>
                </a:solidFill>
                <a:latin typeface="Times New Roman" pitchFamily="18" charset="0"/>
                <a:cs typeface="Times New Roman" pitchFamily="18" charset="0"/>
              </a:rPr>
              <a:t> α </a:t>
            </a:r>
            <a:r>
              <a:rPr lang="en-US" sz="2400" dirty="0" err="1" smtClean="0">
                <a:solidFill>
                  <a:schemeClr val="tx1">
                    <a:lumMod val="95000"/>
                    <a:lumOff val="5000"/>
                  </a:schemeClr>
                </a:solidFill>
                <a:latin typeface="Times New Roman" pitchFamily="18" charset="0"/>
                <a:cs typeface="Times New Roman" pitchFamily="18" charset="0"/>
              </a:rPr>
              <a:t>được</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gọi</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là</a:t>
            </a:r>
            <a:r>
              <a:rPr lang="en-US" sz="2400" dirty="0" smtClean="0">
                <a:solidFill>
                  <a:schemeClr val="tx1">
                    <a:lumMod val="95000"/>
                    <a:lumOff val="5000"/>
                  </a:schemeClr>
                </a:solidFill>
                <a:latin typeface="Times New Roman" pitchFamily="18" charset="0"/>
                <a:cs typeface="Times New Roman" pitchFamily="18" charset="0"/>
              </a:rPr>
              <a:t> ở </a:t>
            </a:r>
            <a:r>
              <a:rPr lang="en-US" sz="2400" dirty="0" err="1" smtClean="0">
                <a:solidFill>
                  <a:schemeClr val="tx1">
                    <a:lumMod val="95000"/>
                    <a:lumOff val="5000"/>
                  </a:schemeClr>
                </a:solidFill>
                <a:latin typeface="Times New Roman" pitchFamily="18" charset="0"/>
                <a:cs typeface="Times New Roman" pitchFamily="18" charset="0"/>
              </a:rPr>
              <a:t>dạng</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chuẩn</a:t>
            </a:r>
            <a:r>
              <a:rPr lang="en-US" sz="2400" dirty="0" smtClean="0">
                <a:solidFill>
                  <a:schemeClr val="tx1">
                    <a:lumMod val="95000"/>
                    <a:lumOff val="5000"/>
                  </a:schemeClr>
                </a:solidFill>
                <a:latin typeface="Times New Roman" pitchFamily="18" charset="0"/>
                <a:cs typeface="Times New Roman" pitchFamily="18" charset="0"/>
              </a:rPr>
              <a:t> Boyce </a:t>
            </a:r>
            <a:r>
              <a:rPr lang="en-US" sz="2400" dirty="0" err="1" smtClean="0">
                <a:solidFill>
                  <a:schemeClr val="tx1">
                    <a:lumMod val="95000"/>
                    <a:lumOff val="5000"/>
                  </a:schemeClr>
                </a:solidFill>
                <a:latin typeface="Times New Roman" pitchFamily="18" charset="0"/>
                <a:cs typeface="Times New Roman" pitchFamily="18" charset="0"/>
              </a:rPr>
              <a:t>Codd</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ký</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hiệu</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là</a:t>
            </a:r>
            <a:r>
              <a:rPr lang="en-US" sz="2400" dirty="0" smtClean="0">
                <a:solidFill>
                  <a:schemeClr val="tx1">
                    <a:lumMod val="95000"/>
                    <a:lumOff val="5000"/>
                  </a:schemeClr>
                </a:solidFill>
                <a:latin typeface="Times New Roman" pitchFamily="18" charset="0"/>
                <a:cs typeface="Times New Roman" pitchFamily="18" charset="0"/>
              </a:rPr>
              <a:t> BCNF, </a:t>
            </a:r>
            <a:r>
              <a:rPr lang="en-US" sz="2400" dirty="0" err="1" smtClean="0">
                <a:solidFill>
                  <a:schemeClr val="tx1">
                    <a:lumMod val="95000"/>
                    <a:lumOff val="5000"/>
                  </a:schemeClr>
                </a:solidFill>
                <a:latin typeface="Times New Roman" pitchFamily="18" charset="0"/>
                <a:cs typeface="Times New Roman" pitchFamily="18" charset="0"/>
              </a:rPr>
              <a:t>nếu</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như</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lược</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đồ</a:t>
            </a:r>
            <a:r>
              <a:rPr lang="en-US" sz="2400" dirty="0" smtClean="0">
                <a:solidFill>
                  <a:schemeClr val="tx1">
                    <a:lumMod val="95000"/>
                    <a:lumOff val="5000"/>
                  </a:schemeClr>
                </a:solidFill>
                <a:latin typeface="Times New Roman" pitchFamily="18" charset="0"/>
                <a:cs typeface="Times New Roman" pitchFamily="18" charset="0"/>
              </a:rPr>
              <a:t> ở </a:t>
            </a:r>
            <a:r>
              <a:rPr lang="en-US" sz="2400" dirty="0" err="1" smtClean="0">
                <a:solidFill>
                  <a:schemeClr val="tx1">
                    <a:lumMod val="95000"/>
                    <a:lumOff val="5000"/>
                  </a:schemeClr>
                </a:solidFill>
                <a:latin typeface="Times New Roman" pitchFamily="18" charset="0"/>
                <a:cs typeface="Times New Roman" pitchFamily="18" charset="0"/>
              </a:rPr>
              <a:t>dạng</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chuẩn</a:t>
            </a:r>
            <a:r>
              <a:rPr lang="en-US" sz="2400" dirty="0" smtClean="0">
                <a:solidFill>
                  <a:schemeClr val="tx1">
                    <a:lumMod val="95000"/>
                    <a:lumOff val="5000"/>
                  </a:schemeClr>
                </a:solidFill>
                <a:latin typeface="Times New Roman" pitchFamily="18" charset="0"/>
                <a:cs typeface="Times New Roman" pitchFamily="18" charset="0"/>
              </a:rPr>
              <a:t> 1NF </a:t>
            </a:r>
            <a:r>
              <a:rPr lang="en-US" sz="2400" dirty="0" err="1" smtClean="0">
                <a:solidFill>
                  <a:schemeClr val="tx1">
                    <a:lumMod val="95000"/>
                    <a:lumOff val="5000"/>
                  </a:schemeClr>
                </a:solidFill>
                <a:latin typeface="Times New Roman" pitchFamily="18" charset="0"/>
                <a:cs typeface="Times New Roman" pitchFamily="18" charset="0"/>
              </a:rPr>
              <a:t>và</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nếu</a:t>
            </a:r>
            <a:r>
              <a:rPr lang="en-US" sz="2400" dirty="0" smtClean="0">
                <a:solidFill>
                  <a:schemeClr val="tx1">
                    <a:lumMod val="95000"/>
                    <a:lumOff val="5000"/>
                  </a:schemeClr>
                </a:solidFill>
                <a:latin typeface="Times New Roman" pitchFamily="18" charset="0"/>
                <a:cs typeface="Times New Roman" pitchFamily="18" charset="0"/>
              </a:rPr>
              <a:t> X→A</a:t>
            </a:r>
            <a:r>
              <a:rPr lang="en-US" sz="2400" dirty="0" smtClean="0">
                <a:solidFill>
                  <a:schemeClr val="tx1">
                    <a:lumMod val="95000"/>
                    <a:lumOff val="5000"/>
                  </a:schemeClr>
                </a:solidFill>
                <a:latin typeface="Times New Roman" pitchFamily="18" charset="0"/>
                <a:cs typeface="Times New Roman" pitchFamily="18" charset="0"/>
                <a:sym typeface="Symbol"/>
              </a:rPr>
              <a:t></a:t>
            </a:r>
            <a:r>
              <a:rPr lang="en-US" sz="2400" dirty="0" smtClean="0">
                <a:solidFill>
                  <a:schemeClr val="tx1">
                    <a:lumMod val="95000"/>
                    <a:lumOff val="5000"/>
                  </a:schemeClr>
                </a:solidFill>
                <a:latin typeface="Times New Roman" pitchFamily="18" charset="0"/>
                <a:cs typeface="Times New Roman" pitchFamily="18" charset="0"/>
              </a:rPr>
              <a:t>F</a:t>
            </a:r>
            <a:r>
              <a:rPr lang="en-US" sz="2400" baseline="300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là</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phụ</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thuộc</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hàm</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không</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tầm</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thường</a:t>
            </a:r>
            <a:r>
              <a:rPr lang="en-US" sz="2400" dirty="0" smtClean="0">
                <a:solidFill>
                  <a:schemeClr val="tx1">
                    <a:lumMod val="95000"/>
                    <a:lumOff val="5000"/>
                  </a:schemeClr>
                </a:solidFill>
                <a:latin typeface="Times New Roman" pitchFamily="18" charset="0"/>
                <a:cs typeface="Times New Roman" pitchFamily="18" charset="0"/>
              </a:rPr>
              <a:t>  (Y</a:t>
            </a:r>
            <a:r>
              <a:rPr lang="en-US" sz="2400" dirty="0" smtClean="0">
                <a:solidFill>
                  <a:schemeClr val="tx1">
                    <a:lumMod val="95000"/>
                    <a:lumOff val="5000"/>
                  </a:schemeClr>
                </a:solidFill>
                <a:latin typeface="Times New Roman" pitchFamily="18" charset="0"/>
                <a:cs typeface="Times New Roman" pitchFamily="18" charset="0"/>
                <a:sym typeface="Symbol"/>
              </a:rPr>
              <a:t></a:t>
            </a:r>
            <a:r>
              <a:rPr lang="en-US" sz="2400" dirty="0" smtClean="0">
                <a:solidFill>
                  <a:schemeClr val="tx1">
                    <a:lumMod val="95000"/>
                    <a:lumOff val="5000"/>
                  </a:schemeClr>
                </a:solidFill>
                <a:latin typeface="Times New Roman" pitchFamily="18" charset="0"/>
                <a:cs typeface="Times New Roman" pitchFamily="18" charset="0"/>
              </a:rPr>
              <a:t> X) </a:t>
            </a:r>
            <a:r>
              <a:rPr lang="en-US" sz="2400" dirty="0" err="1" smtClean="0">
                <a:solidFill>
                  <a:schemeClr val="tx1">
                    <a:lumMod val="95000"/>
                    <a:lumOff val="5000"/>
                  </a:schemeClr>
                </a:solidFill>
                <a:latin typeface="Times New Roman" pitchFamily="18" charset="0"/>
                <a:cs typeface="Times New Roman" pitchFamily="18" charset="0"/>
              </a:rPr>
              <a:t>thì</a:t>
            </a:r>
            <a:r>
              <a:rPr lang="en-US" sz="2400" dirty="0" smtClean="0">
                <a:solidFill>
                  <a:schemeClr val="tx1">
                    <a:lumMod val="95000"/>
                    <a:lumOff val="5000"/>
                  </a:schemeClr>
                </a:solidFill>
                <a:latin typeface="Times New Roman" pitchFamily="18" charset="0"/>
                <a:cs typeface="Times New Roman" pitchFamily="18" charset="0"/>
              </a:rPr>
              <a:t> X </a:t>
            </a:r>
            <a:r>
              <a:rPr lang="en-US" sz="2400" dirty="0" err="1" smtClean="0">
                <a:solidFill>
                  <a:schemeClr val="tx1">
                    <a:lumMod val="95000"/>
                    <a:lumOff val="5000"/>
                  </a:schemeClr>
                </a:solidFill>
                <a:latin typeface="Times New Roman" pitchFamily="18" charset="0"/>
                <a:cs typeface="Times New Roman" pitchFamily="18" charset="0"/>
              </a:rPr>
              <a:t>phải</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là</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siêu</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khóa</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của</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lược</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đồ</a:t>
            </a:r>
            <a:r>
              <a:rPr lang="en-US" sz="2400" dirty="0" smtClean="0">
                <a:solidFill>
                  <a:schemeClr val="tx1">
                    <a:lumMod val="95000"/>
                    <a:lumOff val="5000"/>
                  </a:schemeClr>
                </a:solidFill>
                <a:latin typeface="Times New Roman" pitchFamily="18" charset="0"/>
                <a:cs typeface="Times New Roman" pitchFamily="18" charset="0"/>
              </a:rPr>
              <a:t>.</a:t>
            </a:r>
          </a:p>
          <a:p>
            <a:endParaRPr lang="en-US" sz="2400"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382000" y="6340476"/>
            <a:ext cx="762000" cy="517524"/>
          </a:xfrm>
        </p:spPr>
        <p:txBody>
          <a:bodyPr/>
          <a:lstStyle/>
          <a:p>
            <a:fld id="{029F9849-64D4-4DF6-87DA-D4F4F2E73101}" type="slidenum">
              <a:rPr lang="en-US" sz="1800" smtClean="0">
                <a:solidFill>
                  <a:schemeClr val="tx1"/>
                </a:solidFill>
                <a:latin typeface="Times New Roman" pitchFamily="18" charset="0"/>
                <a:cs typeface="Times New Roman" pitchFamily="18" charset="0"/>
              </a:rPr>
              <a:pPr/>
              <a:t>35</a:t>
            </a:fld>
            <a:r>
              <a:rPr lang="en-US" sz="1800" dirty="0" smtClean="0">
                <a:solidFill>
                  <a:schemeClr val="tx1"/>
                </a:solidFill>
                <a:latin typeface="Times New Roman" pitchFamily="18" charset="0"/>
                <a:cs typeface="Times New Roman" pitchFamily="18" charset="0"/>
              </a:rPr>
              <a:t>/45</a:t>
            </a:r>
            <a:endParaRPr lang="en-US" sz="1800" dirty="0">
              <a:solidFill>
                <a:schemeClr val="tx1"/>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1"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box(out)">
                                      <p:cBhvr>
                                        <p:cTn id="27" dur="10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1"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box(out)">
                                      <p:cBhvr>
                                        <p:cTn id="32" dur="1000"/>
                                        <p:tgtEl>
                                          <p:spTgt spid="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1"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box(out)">
                                      <p:cBhvr>
                                        <p:cTn id="37" dur="1000"/>
                                        <p:tgtEl>
                                          <p:spTgt spid="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1"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box(out)">
                                      <p:cBhvr>
                                        <p:cTn id="42"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066800"/>
          </a:xfrm>
        </p:spPr>
        <p:txBody>
          <a:bodyPr>
            <a:noAutofit/>
            <a:scene3d>
              <a:camera prst="orthographicFront">
                <a:rot lat="0" lon="0" rev="0"/>
              </a:camera>
              <a:lightRig rig="contrasting" dir="t">
                <a:rot lat="0" lon="0" rev="4500000"/>
              </a:lightRig>
            </a:scene3d>
            <a:sp3d extrusionH="57150" contourW="6350" prstMaterial="metal">
              <a:bevelT w="127000" h="31750" prst="divot"/>
              <a:contourClr>
                <a:schemeClr val="accent1">
                  <a:shade val="75000"/>
                </a:schemeClr>
              </a:contourClr>
            </a:sp3d>
          </a:bodyPr>
          <a:lstStyle/>
          <a:p>
            <a:pPr algn="ct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16.2.4.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dạng</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chUẩn</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BCNF</a:t>
            </a:r>
            <a:b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b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(Boyce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Codd</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normal form) </a:t>
            </a:r>
            <a:endParaRPr lang="en-US" sz="3200" b="1" cap="all" dirty="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endParaRPr>
          </a:p>
        </p:txBody>
      </p:sp>
      <p:sp>
        <p:nvSpPr>
          <p:cNvPr id="3" name="Subtitle 2"/>
          <p:cNvSpPr>
            <a:spLocks noGrp="1"/>
          </p:cNvSpPr>
          <p:nvPr>
            <p:ph type="subTitle" idx="1"/>
          </p:nvPr>
        </p:nvSpPr>
        <p:spPr>
          <a:xfrm>
            <a:off x="457200" y="1600200"/>
            <a:ext cx="8153400" cy="4876800"/>
          </a:xfrm>
        </p:spPr>
        <p:txBody>
          <a:bodyPr>
            <a:normAutofit/>
          </a:bodyPr>
          <a:lstStyle/>
          <a:p>
            <a:endParaRPr lang="en-US" sz="2400" u="sng" dirty="0" smtClean="0">
              <a:solidFill>
                <a:schemeClr val="tx1">
                  <a:lumMod val="95000"/>
                  <a:lumOff val="5000"/>
                </a:schemeClr>
              </a:solidFill>
              <a:latin typeface="Times New Roman" pitchFamily="18" charset="0"/>
              <a:cs typeface="Times New Roman" pitchFamily="18" charset="0"/>
            </a:endParaRPr>
          </a:p>
          <a:p>
            <a:r>
              <a:rPr lang="en-US" sz="2400" u="sng" dirty="0" err="1" smtClean="0">
                <a:solidFill>
                  <a:schemeClr val="tx1">
                    <a:lumMod val="95000"/>
                    <a:lumOff val="5000"/>
                  </a:schemeClr>
                </a:solidFill>
                <a:latin typeface="Times New Roman" pitchFamily="18" charset="0"/>
                <a:cs typeface="Times New Roman" pitchFamily="18" charset="0"/>
              </a:rPr>
              <a:t>Thuật</a:t>
            </a:r>
            <a:r>
              <a:rPr lang="en-US" sz="2400" u="sng" dirty="0" smtClean="0">
                <a:solidFill>
                  <a:schemeClr val="tx1">
                    <a:lumMod val="95000"/>
                    <a:lumOff val="5000"/>
                  </a:schemeClr>
                </a:solidFill>
                <a:latin typeface="Times New Roman" pitchFamily="18" charset="0"/>
                <a:cs typeface="Times New Roman" pitchFamily="18" charset="0"/>
              </a:rPr>
              <a:t> </a:t>
            </a:r>
            <a:r>
              <a:rPr lang="en-US" sz="2400" u="sng" dirty="0" err="1" smtClean="0">
                <a:solidFill>
                  <a:schemeClr val="tx1">
                    <a:lumMod val="95000"/>
                    <a:lumOff val="5000"/>
                  </a:schemeClr>
                </a:solidFill>
                <a:latin typeface="Times New Roman" pitchFamily="18" charset="0"/>
                <a:cs typeface="Times New Roman" pitchFamily="18" charset="0"/>
              </a:rPr>
              <a:t>toán</a:t>
            </a:r>
            <a:r>
              <a:rPr lang="en-US" sz="2400" u="sng" dirty="0" smtClean="0">
                <a:solidFill>
                  <a:schemeClr val="tx1">
                    <a:lumMod val="95000"/>
                    <a:lumOff val="5000"/>
                  </a:schemeClr>
                </a:solidFill>
                <a:latin typeface="Times New Roman" pitchFamily="18" charset="0"/>
                <a:cs typeface="Times New Roman" pitchFamily="18" charset="0"/>
              </a:rPr>
              <a:t> </a:t>
            </a:r>
            <a:r>
              <a:rPr lang="en-US" sz="2400" u="sng" dirty="0" err="1" smtClean="0">
                <a:solidFill>
                  <a:schemeClr val="tx1">
                    <a:lumMod val="95000"/>
                    <a:lumOff val="5000"/>
                  </a:schemeClr>
                </a:solidFill>
                <a:latin typeface="Times New Roman" pitchFamily="18" charset="0"/>
                <a:cs typeface="Times New Roman" pitchFamily="18" charset="0"/>
              </a:rPr>
              <a:t>kiểm</a:t>
            </a:r>
            <a:r>
              <a:rPr lang="en-US" sz="2400" u="sng" dirty="0" smtClean="0">
                <a:solidFill>
                  <a:schemeClr val="tx1">
                    <a:lumMod val="95000"/>
                    <a:lumOff val="5000"/>
                  </a:schemeClr>
                </a:solidFill>
                <a:latin typeface="Times New Roman" pitchFamily="18" charset="0"/>
                <a:cs typeface="Times New Roman" pitchFamily="18" charset="0"/>
              </a:rPr>
              <a:t> </a:t>
            </a:r>
            <a:r>
              <a:rPr lang="en-US" sz="2400" u="sng" dirty="0" err="1" smtClean="0">
                <a:solidFill>
                  <a:schemeClr val="tx1">
                    <a:lumMod val="95000"/>
                    <a:lumOff val="5000"/>
                  </a:schemeClr>
                </a:solidFill>
                <a:latin typeface="Times New Roman" pitchFamily="18" charset="0"/>
                <a:cs typeface="Times New Roman" pitchFamily="18" charset="0"/>
              </a:rPr>
              <a:t>tra</a:t>
            </a:r>
            <a:r>
              <a:rPr lang="en-US" sz="2400" u="sng" dirty="0" smtClean="0">
                <a:solidFill>
                  <a:schemeClr val="tx1">
                    <a:lumMod val="95000"/>
                    <a:lumOff val="5000"/>
                  </a:schemeClr>
                </a:solidFill>
                <a:latin typeface="Times New Roman" pitchFamily="18" charset="0"/>
                <a:cs typeface="Times New Roman" pitchFamily="18" charset="0"/>
              </a:rPr>
              <a:t> </a:t>
            </a:r>
            <a:r>
              <a:rPr lang="en-US" sz="2400" u="sng" dirty="0" err="1" smtClean="0">
                <a:solidFill>
                  <a:schemeClr val="tx1">
                    <a:lumMod val="95000"/>
                    <a:lumOff val="5000"/>
                  </a:schemeClr>
                </a:solidFill>
                <a:latin typeface="Times New Roman" pitchFamily="18" charset="0"/>
                <a:cs typeface="Times New Roman" pitchFamily="18" charset="0"/>
              </a:rPr>
              <a:t>lược</a:t>
            </a:r>
            <a:r>
              <a:rPr lang="en-US" sz="2400" u="sng" dirty="0" smtClean="0">
                <a:solidFill>
                  <a:schemeClr val="tx1">
                    <a:lumMod val="95000"/>
                    <a:lumOff val="5000"/>
                  </a:schemeClr>
                </a:solidFill>
                <a:latin typeface="Times New Roman" pitchFamily="18" charset="0"/>
                <a:cs typeface="Times New Roman" pitchFamily="18" charset="0"/>
              </a:rPr>
              <a:t> </a:t>
            </a:r>
            <a:r>
              <a:rPr lang="en-US" sz="2400" u="sng" dirty="0" err="1" smtClean="0">
                <a:solidFill>
                  <a:schemeClr val="tx1">
                    <a:lumMod val="95000"/>
                    <a:lumOff val="5000"/>
                  </a:schemeClr>
                </a:solidFill>
                <a:latin typeface="Times New Roman" pitchFamily="18" charset="0"/>
                <a:cs typeface="Times New Roman" pitchFamily="18" charset="0"/>
              </a:rPr>
              <a:t>đồ</a:t>
            </a:r>
            <a:r>
              <a:rPr lang="en-US" sz="2400" u="sng" dirty="0" smtClean="0">
                <a:solidFill>
                  <a:schemeClr val="tx1">
                    <a:lumMod val="95000"/>
                    <a:lumOff val="5000"/>
                  </a:schemeClr>
                </a:solidFill>
                <a:latin typeface="Times New Roman" pitchFamily="18" charset="0"/>
                <a:cs typeface="Times New Roman" pitchFamily="18" charset="0"/>
              </a:rPr>
              <a:t> ở </a:t>
            </a:r>
            <a:r>
              <a:rPr lang="en-US" sz="2400" u="sng" dirty="0" err="1" smtClean="0">
                <a:solidFill>
                  <a:schemeClr val="tx1">
                    <a:lumMod val="95000"/>
                    <a:lumOff val="5000"/>
                  </a:schemeClr>
                </a:solidFill>
                <a:latin typeface="Times New Roman" pitchFamily="18" charset="0"/>
                <a:cs typeface="Times New Roman" pitchFamily="18" charset="0"/>
              </a:rPr>
              <a:t>dạng</a:t>
            </a:r>
            <a:r>
              <a:rPr lang="en-US" sz="2400" u="sng" dirty="0" smtClean="0">
                <a:solidFill>
                  <a:schemeClr val="tx1">
                    <a:lumMod val="95000"/>
                    <a:lumOff val="5000"/>
                  </a:schemeClr>
                </a:solidFill>
                <a:latin typeface="Times New Roman" pitchFamily="18" charset="0"/>
                <a:cs typeface="Times New Roman" pitchFamily="18" charset="0"/>
              </a:rPr>
              <a:t> </a:t>
            </a:r>
            <a:r>
              <a:rPr lang="en-US" sz="2400" u="sng" dirty="0" err="1" smtClean="0">
                <a:solidFill>
                  <a:schemeClr val="tx1">
                    <a:lumMod val="95000"/>
                    <a:lumOff val="5000"/>
                  </a:schemeClr>
                </a:solidFill>
                <a:latin typeface="Times New Roman" pitchFamily="18" charset="0"/>
                <a:cs typeface="Times New Roman" pitchFamily="18" charset="0"/>
              </a:rPr>
              <a:t>chuẩn</a:t>
            </a:r>
            <a:r>
              <a:rPr lang="en-US" sz="2400" u="sng" dirty="0" smtClean="0">
                <a:solidFill>
                  <a:schemeClr val="tx1">
                    <a:lumMod val="95000"/>
                    <a:lumOff val="5000"/>
                  </a:schemeClr>
                </a:solidFill>
                <a:latin typeface="Times New Roman" pitchFamily="18" charset="0"/>
                <a:cs typeface="Times New Roman" pitchFamily="18" charset="0"/>
              </a:rPr>
              <a:t> BCNF hay </a:t>
            </a:r>
            <a:r>
              <a:rPr lang="en-US" sz="2400" u="sng" dirty="0" err="1" smtClean="0">
                <a:solidFill>
                  <a:schemeClr val="tx1">
                    <a:lumMod val="95000"/>
                    <a:lumOff val="5000"/>
                  </a:schemeClr>
                </a:solidFill>
                <a:latin typeface="Times New Roman" pitchFamily="18" charset="0"/>
                <a:cs typeface="Times New Roman" pitchFamily="18" charset="0"/>
              </a:rPr>
              <a:t>không</a:t>
            </a:r>
            <a:r>
              <a:rPr lang="en-US" sz="2400" u="sng" dirty="0" smtClean="0">
                <a:solidFill>
                  <a:schemeClr val="tx1">
                    <a:lumMod val="95000"/>
                    <a:lumOff val="5000"/>
                  </a:schemeClr>
                </a:solidFill>
                <a:latin typeface="Times New Roman" pitchFamily="18" charset="0"/>
                <a:cs typeface="Times New Roman" pitchFamily="18" charset="0"/>
              </a:rPr>
              <a:t>?</a:t>
            </a:r>
          </a:p>
          <a:p>
            <a:r>
              <a:rPr lang="en-US" sz="2400" dirty="0" err="1" smtClean="0">
                <a:solidFill>
                  <a:schemeClr val="tx1">
                    <a:lumMod val="95000"/>
                    <a:lumOff val="5000"/>
                  </a:schemeClr>
                </a:solidFill>
                <a:latin typeface="Times New Roman" pitchFamily="18" charset="0"/>
                <a:cs typeface="Times New Roman" pitchFamily="18" charset="0"/>
              </a:rPr>
              <a:t>Từ</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định</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nghĩa</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về</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dạng</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chuẩn</a:t>
            </a:r>
            <a:r>
              <a:rPr lang="en-US" sz="2400" dirty="0" smtClean="0">
                <a:solidFill>
                  <a:schemeClr val="tx1">
                    <a:lumMod val="95000"/>
                    <a:lumOff val="5000"/>
                  </a:schemeClr>
                </a:solidFill>
                <a:latin typeface="Times New Roman" pitchFamily="18" charset="0"/>
                <a:cs typeface="Times New Roman" pitchFamily="18" charset="0"/>
              </a:rPr>
              <a:t> BCNF </a:t>
            </a:r>
            <a:r>
              <a:rPr lang="en-US" sz="2400" dirty="0" err="1" smtClean="0">
                <a:solidFill>
                  <a:schemeClr val="tx1">
                    <a:lumMod val="95000"/>
                    <a:lumOff val="5000"/>
                  </a:schemeClr>
                </a:solidFill>
                <a:latin typeface="Times New Roman" pitchFamily="18" charset="0"/>
                <a:cs typeface="Times New Roman" pitchFamily="18" charset="0"/>
              </a:rPr>
              <a:t>trên</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ta</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có</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thuật</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toán</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kiểm</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tra</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xem</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một</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lược</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đồ</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có</a:t>
            </a:r>
            <a:r>
              <a:rPr lang="en-US" sz="2400" dirty="0" smtClean="0">
                <a:solidFill>
                  <a:schemeClr val="tx1">
                    <a:lumMod val="95000"/>
                    <a:lumOff val="5000"/>
                  </a:schemeClr>
                </a:solidFill>
                <a:latin typeface="Times New Roman" pitchFamily="18" charset="0"/>
                <a:cs typeface="Times New Roman" pitchFamily="18" charset="0"/>
              </a:rPr>
              <a:t> ở </a:t>
            </a:r>
            <a:r>
              <a:rPr lang="en-US" sz="2400" dirty="0" err="1" smtClean="0">
                <a:solidFill>
                  <a:schemeClr val="tx1">
                    <a:lumMod val="95000"/>
                    <a:lumOff val="5000"/>
                  </a:schemeClr>
                </a:solidFill>
                <a:latin typeface="Times New Roman" pitchFamily="18" charset="0"/>
                <a:cs typeface="Times New Roman" pitchFamily="18" charset="0"/>
              </a:rPr>
              <a:t>dạng</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chuẩn</a:t>
            </a:r>
            <a:r>
              <a:rPr lang="en-US" sz="2400" dirty="0" smtClean="0">
                <a:solidFill>
                  <a:schemeClr val="tx1">
                    <a:lumMod val="95000"/>
                    <a:lumOff val="5000"/>
                  </a:schemeClr>
                </a:solidFill>
                <a:latin typeface="Times New Roman" pitchFamily="18" charset="0"/>
                <a:cs typeface="Times New Roman" pitchFamily="18" charset="0"/>
              </a:rPr>
              <a:t> BCNF hay </a:t>
            </a:r>
            <a:r>
              <a:rPr lang="en-US" sz="2400" dirty="0" err="1" smtClean="0">
                <a:solidFill>
                  <a:schemeClr val="tx1">
                    <a:lumMod val="95000"/>
                    <a:lumOff val="5000"/>
                  </a:schemeClr>
                </a:solidFill>
                <a:latin typeface="Times New Roman" pitchFamily="18" charset="0"/>
                <a:cs typeface="Times New Roman" pitchFamily="18" charset="0"/>
              </a:rPr>
              <a:t>không</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như</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sau</a:t>
            </a:r>
            <a:r>
              <a:rPr lang="en-US" sz="2400" dirty="0" smtClean="0">
                <a:solidFill>
                  <a:schemeClr val="tx1">
                    <a:lumMod val="95000"/>
                    <a:lumOff val="5000"/>
                  </a:schemeClr>
                </a:solidFill>
                <a:latin typeface="Times New Roman" pitchFamily="18" charset="0"/>
                <a:cs typeface="Times New Roman" pitchFamily="18" charset="0"/>
              </a:rPr>
              <a:t>:</a:t>
            </a:r>
          </a:p>
          <a:p>
            <a:r>
              <a:rPr lang="en-US" sz="2400" dirty="0" smtClean="0">
                <a:solidFill>
                  <a:schemeClr val="tx1">
                    <a:lumMod val="95000"/>
                    <a:lumOff val="5000"/>
                  </a:schemeClr>
                </a:solidFill>
                <a:latin typeface="Times New Roman" pitchFamily="18" charset="0"/>
                <a:cs typeface="Times New Roman" pitchFamily="18" charset="0"/>
              </a:rPr>
              <a:t>Input:  </a:t>
            </a:r>
            <a:r>
              <a:rPr lang="en-US" sz="2400" dirty="0" err="1" smtClean="0">
                <a:solidFill>
                  <a:schemeClr val="tx1">
                    <a:lumMod val="95000"/>
                    <a:lumOff val="5000"/>
                  </a:schemeClr>
                </a:solidFill>
                <a:latin typeface="Times New Roman" pitchFamily="18" charset="0"/>
                <a:cs typeface="Times New Roman" pitchFamily="18" charset="0"/>
              </a:rPr>
              <a:t>Lược</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đồ</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quan</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hệ</a:t>
            </a:r>
            <a:r>
              <a:rPr lang="en-US" sz="2400" dirty="0" smtClean="0">
                <a:solidFill>
                  <a:schemeClr val="tx1">
                    <a:lumMod val="95000"/>
                    <a:lumOff val="5000"/>
                  </a:schemeClr>
                </a:solidFill>
                <a:latin typeface="Times New Roman" pitchFamily="18" charset="0"/>
                <a:cs typeface="Times New Roman" pitchFamily="18" charset="0"/>
              </a:rPr>
              <a:t> α =( U, F)</a:t>
            </a:r>
          </a:p>
          <a:p>
            <a:r>
              <a:rPr lang="en-US" sz="2400" dirty="0" smtClean="0">
                <a:solidFill>
                  <a:schemeClr val="tx1">
                    <a:lumMod val="95000"/>
                    <a:lumOff val="5000"/>
                  </a:schemeClr>
                </a:solidFill>
                <a:latin typeface="Times New Roman" pitchFamily="18" charset="0"/>
                <a:cs typeface="Times New Roman" pitchFamily="18" charset="0"/>
              </a:rPr>
              <a:t>Output: </a:t>
            </a:r>
            <a:r>
              <a:rPr lang="en-US" sz="2400" dirty="0" err="1" smtClean="0">
                <a:solidFill>
                  <a:schemeClr val="tx1">
                    <a:lumMod val="95000"/>
                    <a:lumOff val="5000"/>
                  </a:schemeClr>
                </a:solidFill>
                <a:latin typeface="Times New Roman" pitchFamily="18" charset="0"/>
                <a:cs typeface="Times New Roman" pitchFamily="18" charset="0"/>
              </a:rPr>
              <a:t>Khẳng</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định</a:t>
            </a:r>
            <a:r>
              <a:rPr lang="en-US" sz="2400" dirty="0" smtClean="0">
                <a:solidFill>
                  <a:schemeClr val="tx1">
                    <a:lumMod val="95000"/>
                    <a:lumOff val="5000"/>
                  </a:schemeClr>
                </a:solidFill>
                <a:latin typeface="Times New Roman" pitchFamily="18" charset="0"/>
                <a:cs typeface="Times New Roman" pitchFamily="18" charset="0"/>
              </a:rPr>
              <a:t> α </a:t>
            </a:r>
            <a:r>
              <a:rPr lang="en-US" sz="2400" dirty="0" err="1" smtClean="0">
                <a:solidFill>
                  <a:schemeClr val="tx1">
                    <a:lumMod val="95000"/>
                    <a:lumOff val="5000"/>
                  </a:schemeClr>
                </a:solidFill>
                <a:latin typeface="Times New Roman" pitchFamily="18" charset="0"/>
                <a:cs typeface="Times New Roman" pitchFamily="18" charset="0"/>
              </a:rPr>
              <a:t>có</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đạt</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dạng</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chuẩn</a:t>
            </a:r>
            <a:r>
              <a:rPr lang="en-US" sz="2400" dirty="0" smtClean="0">
                <a:solidFill>
                  <a:schemeClr val="tx1">
                    <a:lumMod val="95000"/>
                    <a:lumOff val="5000"/>
                  </a:schemeClr>
                </a:solidFill>
                <a:latin typeface="Times New Roman" pitchFamily="18" charset="0"/>
                <a:cs typeface="Times New Roman" pitchFamily="18" charset="0"/>
              </a:rPr>
              <a:t> BCNF hay </a:t>
            </a:r>
            <a:r>
              <a:rPr lang="en-US" sz="2400" dirty="0" err="1" smtClean="0">
                <a:solidFill>
                  <a:schemeClr val="tx1">
                    <a:lumMod val="95000"/>
                    <a:lumOff val="5000"/>
                  </a:schemeClr>
                </a:solidFill>
                <a:latin typeface="Times New Roman" pitchFamily="18" charset="0"/>
                <a:cs typeface="Times New Roman" pitchFamily="18" charset="0"/>
              </a:rPr>
              <a:t>không</a:t>
            </a:r>
            <a:endParaRPr lang="en-US" sz="2400" dirty="0" smtClean="0">
              <a:solidFill>
                <a:schemeClr val="tx1">
                  <a:lumMod val="95000"/>
                  <a:lumOff val="5000"/>
                </a:schemeClr>
              </a:solidFill>
              <a:latin typeface="Times New Roman" pitchFamily="18" charset="0"/>
              <a:cs typeface="Times New Roman" pitchFamily="18" charset="0"/>
            </a:endParaRPr>
          </a:p>
          <a:p>
            <a:endParaRPr lang="en-US" sz="2400"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382000" y="6340476"/>
            <a:ext cx="762000" cy="517524"/>
          </a:xfrm>
        </p:spPr>
        <p:txBody>
          <a:bodyPr/>
          <a:lstStyle/>
          <a:p>
            <a:fld id="{029F9849-64D4-4DF6-87DA-D4F4F2E73101}" type="slidenum">
              <a:rPr lang="en-US" sz="1800" smtClean="0">
                <a:solidFill>
                  <a:schemeClr val="tx1"/>
                </a:solidFill>
                <a:latin typeface="Times New Roman" pitchFamily="18" charset="0"/>
                <a:cs typeface="Times New Roman" pitchFamily="18" charset="0"/>
              </a:rPr>
              <a:pPr/>
              <a:t>36</a:t>
            </a:fld>
            <a:r>
              <a:rPr lang="en-US" sz="1800" dirty="0" smtClean="0">
                <a:solidFill>
                  <a:schemeClr val="tx1"/>
                </a:solidFill>
                <a:latin typeface="Times New Roman" pitchFamily="18" charset="0"/>
                <a:cs typeface="Times New Roman" pitchFamily="18" charset="0"/>
              </a:rPr>
              <a:t>/45</a:t>
            </a:r>
            <a:endParaRPr lang="en-US" sz="1800" dirty="0">
              <a:solidFill>
                <a:schemeClr val="tx1"/>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out)">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out)">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066800"/>
          </a:xfrm>
        </p:spPr>
        <p:txBody>
          <a:bodyPr>
            <a:noAutofit/>
            <a:scene3d>
              <a:camera prst="orthographicFront">
                <a:rot lat="0" lon="0" rev="0"/>
              </a:camera>
              <a:lightRig rig="contrasting" dir="t">
                <a:rot lat="0" lon="0" rev="4500000"/>
              </a:lightRig>
            </a:scene3d>
            <a:sp3d extrusionH="57150" contourW="6350" prstMaterial="metal">
              <a:bevelT w="127000" h="31750" prst="divot"/>
              <a:contourClr>
                <a:schemeClr val="accent1">
                  <a:shade val="75000"/>
                </a:schemeClr>
              </a:contourClr>
            </a:sp3d>
          </a:bodyPr>
          <a:lstStyle/>
          <a:p>
            <a:pPr algn="ct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16.2.4.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dạng</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chUẩn</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BCNF</a:t>
            </a:r>
            <a:b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b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(Boyce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Codd</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normal form) </a:t>
            </a:r>
            <a:endParaRPr lang="en-US" sz="3200" b="1" cap="all" dirty="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endParaRPr>
          </a:p>
        </p:txBody>
      </p:sp>
      <p:sp>
        <p:nvSpPr>
          <p:cNvPr id="3" name="Subtitle 2"/>
          <p:cNvSpPr>
            <a:spLocks noGrp="1"/>
          </p:cNvSpPr>
          <p:nvPr>
            <p:ph type="subTitle" idx="1"/>
          </p:nvPr>
        </p:nvSpPr>
        <p:spPr>
          <a:xfrm>
            <a:off x="457200" y="1600200"/>
            <a:ext cx="8153400" cy="4876800"/>
          </a:xfrm>
        </p:spPr>
        <p:txBody>
          <a:bodyPr>
            <a:normAutofit/>
          </a:bodyPr>
          <a:lstStyle/>
          <a:p>
            <a:r>
              <a:rPr lang="en-US" sz="2400" u="sng" dirty="0" err="1" smtClean="0">
                <a:solidFill>
                  <a:schemeClr val="tx1">
                    <a:lumMod val="95000"/>
                    <a:lumOff val="5000"/>
                  </a:schemeClr>
                </a:solidFill>
                <a:latin typeface="Times New Roman" pitchFamily="18" charset="0"/>
                <a:cs typeface="Times New Roman" pitchFamily="18" charset="0"/>
              </a:rPr>
              <a:t>Thuật</a:t>
            </a:r>
            <a:r>
              <a:rPr lang="en-US" sz="2400" u="sng" dirty="0" smtClean="0">
                <a:solidFill>
                  <a:schemeClr val="tx1">
                    <a:lumMod val="95000"/>
                    <a:lumOff val="5000"/>
                  </a:schemeClr>
                </a:solidFill>
                <a:latin typeface="Times New Roman" pitchFamily="18" charset="0"/>
                <a:cs typeface="Times New Roman" pitchFamily="18" charset="0"/>
              </a:rPr>
              <a:t> </a:t>
            </a:r>
            <a:r>
              <a:rPr lang="en-US" sz="2400" u="sng" dirty="0" err="1" smtClean="0">
                <a:solidFill>
                  <a:schemeClr val="tx1">
                    <a:lumMod val="95000"/>
                    <a:lumOff val="5000"/>
                  </a:schemeClr>
                </a:solidFill>
                <a:latin typeface="Times New Roman" pitchFamily="18" charset="0"/>
                <a:cs typeface="Times New Roman" pitchFamily="18" charset="0"/>
              </a:rPr>
              <a:t>toán</a:t>
            </a:r>
            <a:r>
              <a:rPr lang="en-US" sz="2400" u="sng" dirty="0" smtClean="0">
                <a:solidFill>
                  <a:schemeClr val="tx1">
                    <a:lumMod val="95000"/>
                    <a:lumOff val="5000"/>
                  </a:schemeClr>
                </a:solidFill>
                <a:latin typeface="Times New Roman" pitchFamily="18" charset="0"/>
                <a:cs typeface="Times New Roman" pitchFamily="18" charset="0"/>
              </a:rPr>
              <a:t> 1</a:t>
            </a:r>
            <a:r>
              <a:rPr lang="en-US" sz="2400" dirty="0" smtClean="0">
                <a:solidFill>
                  <a:schemeClr val="tx1">
                    <a:lumMod val="95000"/>
                    <a:lumOff val="5000"/>
                  </a:schemeClr>
                </a:solidFill>
                <a:latin typeface="Times New Roman" pitchFamily="18" charset="0"/>
                <a:cs typeface="Times New Roman" pitchFamily="18" charset="0"/>
              </a:rPr>
              <a:t>:</a:t>
            </a:r>
          </a:p>
          <a:p>
            <a:r>
              <a:rPr lang="en-US" sz="2400" dirty="0" err="1" smtClean="0">
                <a:solidFill>
                  <a:schemeClr val="tx1">
                    <a:lumMod val="95000"/>
                    <a:lumOff val="5000"/>
                  </a:schemeClr>
                </a:solidFill>
                <a:latin typeface="Times New Roman" pitchFamily="18" charset="0"/>
                <a:cs typeface="Times New Roman" pitchFamily="18" charset="0"/>
              </a:rPr>
              <a:t>Thuật</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toán</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kiểm</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tra</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dạng</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chuẩn</a:t>
            </a:r>
            <a:r>
              <a:rPr lang="en-US" sz="2400" dirty="0" smtClean="0">
                <a:solidFill>
                  <a:schemeClr val="tx1">
                    <a:lumMod val="95000"/>
                    <a:lumOff val="5000"/>
                  </a:schemeClr>
                </a:solidFill>
                <a:latin typeface="Times New Roman" pitchFamily="18" charset="0"/>
                <a:cs typeface="Times New Roman" pitchFamily="18" charset="0"/>
              </a:rPr>
              <a:t> BCNF</a:t>
            </a:r>
          </a:p>
          <a:p>
            <a:r>
              <a:rPr lang="en-US" sz="2400" dirty="0" err="1" smtClean="0">
                <a:solidFill>
                  <a:schemeClr val="tx1">
                    <a:lumMod val="95000"/>
                    <a:lumOff val="5000"/>
                  </a:schemeClr>
                </a:solidFill>
                <a:latin typeface="Times New Roman" pitchFamily="18" charset="0"/>
                <a:cs typeface="Times New Roman" pitchFamily="18" charset="0"/>
              </a:rPr>
              <a:t>Vào</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Lược</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đồ</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quan</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hệ</a:t>
            </a:r>
            <a:r>
              <a:rPr lang="en-US" sz="2400" dirty="0" smtClean="0">
                <a:solidFill>
                  <a:schemeClr val="tx1">
                    <a:lumMod val="95000"/>
                    <a:lumOff val="5000"/>
                  </a:schemeClr>
                </a:solidFill>
                <a:latin typeface="Times New Roman" pitchFamily="18" charset="0"/>
                <a:cs typeface="Times New Roman" pitchFamily="18" charset="0"/>
              </a:rPr>
              <a:t> Q, </a:t>
            </a:r>
            <a:r>
              <a:rPr lang="en-US" sz="2400" dirty="0" err="1" smtClean="0">
                <a:solidFill>
                  <a:schemeClr val="tx1">
                    <a:lumMod val="95000"/>
                    <a:lumOff val="5000"/>
                  </a:schemeClr>
                </a:solidFill>
                <a:latin typeface="Times New Roman" pitchFamily="18" charset="0"/>
                <a:cs typeface="Times New Roman" pitchFamily="18" charset="0"/>
              </a:rPr>
              <a:t>tập</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phụ</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thuộc</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hàm</a:t>
            </a:r>
            <a:r>
              <a:rPr lang="en-US" sz="2400" dirty="0" smtClean="0">
                <a:solidFill>
                  <a:schemeClr val="tx1">
                    <a:lumMod val="95000"/>
                    <a:lumOff val="5000"/>
                  </a:schemeClr>
                </a:solidFill>
                <a:latin typeface="Times New Roman" pitchFamily="18" charset="0"/>
                <a:cs typeface="Times New Roman" pitchFamily="18" charset="0"/>
              </a:rPr>
              <a:t> F</a:t>
            </a:r>
          </a:p>
          <a:p>
            <a:r>
              <a:rPr lang="en-US" sz="2400" dirty="0" smtClean="0">
                <a:solidFill>
                  <a:schemeClr val="tx1">
                    <a:lumMod val="95000"/>
                    <a:lumOff val="5000"/>
                  </a:schemeClr>
                </a:solidFill>
                <a:latin typeface="Times New Roman" pitchFamily="18" charset="0"/>
                <a:cs typeface="Times New Roman" pitchFamily="18" charset="0"/>
              </a:rPr>
              <a:t>Ra: </a:t>
            </a:r>
            <a:r>
              <a:rPr lang="en-US" sz="2400" dirty="0" err="1" smtClean="0">
                <a:solidFill>
                  <a:schemeClr val="tx1">
                    <a:lumMod val="95000"/>
                    <a:lumOff val="5000"/>
                  </a:schemeClr>
                </a:solidFill>
                <a:latin typeface="Times New Roman" pitchFamily="18" charset="0"/>
                <a:cs typeface="Times New Roman" pitchFamily="18" charset="0"/>
              </a:rPr>
              <a:t>Khẳng</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định</a:t>
            </a:r>
            <a:r>
              <a:rPr lang="en-US" sz="2400" dirty="0" smtClean="0">
                <a:solidFill>
                  <a:schemeClr val="tx1">
                    <a:lumMod val="95000"/>
                    <a:lumOff val="5000"/>
                  </a:schemeClr>
                </a:solidFill>
                <a:latin typeface="Times New Roman" pitchFamily="18" charset="0"/>
                <a:cs typeface="Times New Roman" pitchFamily="18" charset="0"/>
              </a:rPr>
              <a:t> Q </a:t>
            </a:r>
            <a:r>
              <a:rPr lang="en-US" sz="2400" dirty="0" err="1" smtClean="0">
                <a:solidFill>
                  <a:schemeClr val="tx1">
                    <a:lumMod val="95000"/>
                    <a:lumOff val="5000"/>
                  </a:schemeClr>
                </a:solidFill>
                <a:latin typeface="Times New Roman" pitchFamily="18" charset="0"/>
                <a:cs typeface="Times New Roman" pitchFamily="18" charset="0"/>
              </a:rPr>
              <a:t>có</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đạt</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dạng</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chuẩn</a:t>
            </a:r>
            <a:r>
              <a:rPr lang="en-US" sz="2400" dirty="0" smtClean="0">
                <a:solidFill>
                  <a:schemeClr val="tx1">
                    <a:lumMod val="95000"/>
                    <a:lumOff val="5000"/>
                  </a:schemeClr>
                </a:solidFill>
                <a:latin typeface="Times New Roman" pitchFamily="18" charset="0"/>
                <a:cs typeface="Times New Roman" pitchFamily="18" charset="0"/>
              </a:rPr>
              <a:t> 3NF hay </a:t>
            </a:r>
            <a:r>
              <a:rPr lang="en-US" sz="2400" dirty="0" err="1" smtClean="0">
                <a:solidFill>
                  <a:schemeClr val="tx1">
                    <a:lumMod val="95000"/>
                    <a:lumOff val="5000"/>
                  </a:schemeClr>
                </a:solidFill>
                <a:latin typeface="Times New Roman" pitchFamily="18" charset="0"/>
                <a:cs typeface="Times New Roman" pitchFamily="18" charset="0"/>
              </a:rPr>
              <a:t>không</a:t>
            </a:r>
            <a:endParaRPr lang="en-US" sz="2400" dirty="0" smtClean="0">
              <a:solidFill>
                <a:schemeClr val="tx1">
                  <a:lumMod val="95000"/>
                  <a:lumOff val="5000"/>
                </a:schemeClr>
              </a:solidFill>
              <a:latin typeface="Times New Roman" pitchFamily="18" charset="0"/>
              <a:cs typeface="Times New Roman" pitchFamily="18" charset="0"/>
            </a:endParaRPr>
          </a:p>
          <a:p>
            <a:r>
              <a:rPr lang="en-US" sz="2400" u="sng" dirty="0" err="1" smtClean="0">
                <a:solidFill>
                  <a:schemeClr val="tx1">
                    <a:lumMod val="95000"/>
                    <a:lumOff val="5000"/>
                  </a:schemeClr>
                </a:solidFill>
                <a:latin typeface="Times New Roman" pitchFamily="18" charset="0"/>
                <a:cs typeface="Times New Roman" pitchFamily="18" charset="0"/>
              </a:rPr>
              <a:t>Bước</a:t>
            </a:r>
            <a:r>
              <a:rPr lang="en-US" sz="2400" u="sng" dirty="0" smtClean="0">
                <a:solidFill>
                  <a:schemeClr val="tx1">
                    <a:lumMod val="95000"/>
                    <a:lumOff val="5000"/>
                  </a:schemeClr>
                </a:solidFill>
                <a:latin typeface="Times New Roman" pitchFamily="18" charset="0"/>
                <a:cs typeface="Times New Roman" pitchFamily="18" charset="0"/>
              </a:rPr>
              <a:t> 1</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Tìm</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tất</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cả</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khóa</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của</a:t>
            </a:r>
            <a:r>
              <a:rPr lang="en-US" sz="2400" dirty="0" smtClean="0">
                <a:solidFill>
                  <a:schemeClr val="tx1">
                    <a:lumMod val="95000"/>
                    <a:lumOff val="5000"/>
                  </a:schemeClr>
                </a:solidFill>
                <a:latin typeface="Times New Roman" pitchFamily="18" charset="0"/>
                <a:cs typeface="Times New Roman" pitchFamily="18" charset="0"/>
              </a:rPr>
              <a:t> Q.</a:t>
            </a:r>
          </a:p>
          <a:p>
            <a:r>
              <a:rPr lang="en-US" sz="2400" u="sng" dirty="0" err="1" smtClean="0">
                <a:solidFill>
                  <a:schemeClr val="tx1">
                    <a:lumMod val="95000"/>
                    <a:lumOff val="5000"/>
                  </a:schemeClr>
                </a:solidFill>
                <a:latin typeface="Times New Roman" pitchFamily="18" charset="0"/>
                <a:cs typeface="Times New Roman" pitchFamily="18" charset="0"/>
              </a:rPr>
              <a:t>Bước</a:t>
            </a:r>
            <a:r>
              <a:rPr lang="en-US" sz="2400" u="sng" dirty="0" smtClean="0">
                <a:solidFill>
                  <a:schemeClr val="tx1">
                    <a:lumMod val="95000"/>
                    <a:lumOff val="5000"/>
                  </a:schemeClr>
                </a:solidFill>
                <a:latin typeface="Times New Roman" pitchFamily="18" charset="0"/>
                <a:cs typeface="Times New Roman" pitchFamily="18" charset="0"/>
              </a:rPr>
              <a:t> 2</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Từ</a:t>
            </a:r>
            <a:r>
              <a:rPr lang="en-US" sz="2400" dirty="0" smtClean="0">
                <a:solidFill>
                  <a:schemeClr val="tx1">
                    <a:lumMod val="95000"/>
                    <a:lumOff val="5000"/>
                  </a:schemeClr>
                </a:solidFill>
                <a:latin typeface="Times New Roman" pitchFamily="18" charset="0"/>
                <a:cs typeface="Times New Roman" pitchFamily="18" charset="0"/>
              </a:rPr>
              <a:t> F </a:t>
            </a:r>
            <a:r>
              <a:rPr lang="en-US" sz="2400" dirty="0" err="1" smtClean="0">
                <a:solidFill>
                  <a:schemeClr val="tx1">
                    <a:lumMod val="95000"/>
                    <a:lumOff val="5000"/>
                  </a:schemeClr>
                </a:solidFill>
                <a:latin typeface="Times New Roman" pitchFamily="18" charset="0"/>
                <a:cs typeface="Times New Roman" pitchFamily="18" charset="0"/>
              </a:rPr>
              <a:t>tạo</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tập</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phụ</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thuộc</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hàm</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tương</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đương</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F</a:t>
            </a:r>
            <a:r>
              <a:rPr lang="en-US" sz="2400" baseline="-25000" dirty="0" err="1" smtClean="0">
                <a:solidFill>
                  <a:schemeClr val="tx1">
                    <a:lumMod val="95000"/>
                    <a:lumOff val="5000"/>
                  </a:schemeClr>
                </a:solidFill>
                <a:latin typeface="Times New Roman" pitchFamily="18" charset="0"/>
                <a:cs typeface="Times New Roman" pitchFamily="18" charset="0"/>
              </a:rPr>
              <a:t>Itt</a:t>
            </a:r>
            <a:r>
              <a:rPr lang="en-US" sz="2400" baseline="-250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có</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vế</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phải</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một</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thuộc</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tính</a:t>
            </a:r>
            <a:r>
              <a:rPr lang="en-US" sz="2400" dirty="0" smtClean="0">
                <a:solidFill>
                  <a:schemeClr val="tx1">
                    <a:lumMod val="95000"/>
                    <a:lumOff val="5000"/>
                  </a:schemeClr>
                </a:solidFill>
                <a:latin typeface="Times New Roman" pitchFamily="18" charset="0"/>
                <a:cs typeface="Times New Roman" pitchFamily="18" charset="0"/>
              </a:rPr>
              <a:t>.</a:t>
            </a:r>
          </a:p>
          <a:p>
            <a:r>
              <a:rPr lang="en-US" sz="2400" u="sng" dirty="0" err="1" smtClean="0">
                <a:solidFill>
                  <a:schemeClr val="tx1">
                    <a:lumMod val="95000"/>
                    <a:lumOff val="5000"/>
                  </a:schemeClr>
                </a:solidFill>
                <a:latin typeface="Times New Roman" pitchFamily="18" charset="0"/>
                <a:cs typeface="Times New Roman" pitchFamily="18" charset="0"/>
              </a:rPr>
              <a:t>Bước</a:t>
            </a:r>
            <a:r>
              <a:rPr lang="en-US" sz="2400" u="sng" dirty="0" smtClean="0">
                <a:solidFill>
                  <a:schemeClr val="tx1">
                    <a:lumMod val="95000"/>
                    <a:lumOff val="5000"/>
                  </a:schemeClr>
                </a:solidFill>
                <a:latin typeface="Times New Roman" pitchFamily="18" charset="0"/>
                <a:cs typeface="Times New Roman" pitchFamily="18" charset="0"/>
              </a:rPr>
              <a:t> 3</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Nếu</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mọi</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phụ</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thuộc</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hàm</a:t>
            </a:r>
            <a:r>
              <a:rPr lang="en-US" sz="2400" dirty="0" smtClean="0">
                <a:solidFill>
                  <a:schemeClr val="tx1">
                    <a:lumMod val="95000"/>
                    <a:lumOff val="5000"/>
                  </a:schemeClr>
                </a:solidFill>
                <a:latin typeface="Times New Roman" pitchFamily="18" charset="0"/>
                <a:cs typeface="Times New Roman" pitchFamily="18" charset="0"/>
              </a:rPr>
              <a:t> X→ A</a:t>
            </a:r>
            <a:r>
              <a:rPr lang="en-US" sz="2400" dirty="0" smtClean="0">
                <a:solidFill>
                  <a:schemeClr val="tx1">
                    <a:lumMod val="95000"/>
                    <a:lumOff val="5000"/>
                  </a:schemeClr>
                </a:solidFill>
                <a:latin typeface="Times New Roman" pitchFamily="18" charset="0"/>
                <a:cs typeface="Times New Roman" pitchFamily="18" charset="0"/>
                <a:sym typeface="Symbol"/>
              </a:rPr>
              <a:t></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F</a:t>
            </a:r>
            <a:r>
              <a:rPr lang="en-US" sz="2400" baseline="-25000" dirty="0" err="1" smtClean="0">
                <a:solidFill>
                  <a:schemeClr val="tx1">
                    <a:lumMod val="95000"/>
                    <a:lumOff val="5000"/>
                  </a:schemeClr>
                </a:solidFill>
                <a:latin typeface="Times New Roman" pitchFamily="18" charset="0"/>
                <a:cs typeface="Times New Roman" pitchFamily="18" charset="0"/>
              </a:rPr>
              <a:t>Itt</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với</a:t>
            </a:r>
            <a:r>
              <a:rPr lang="en-US" sz="2400" dirty="0" smtClean="0">
                <a:solidFill>
                  <a:schemeClr val="tx1">
                    <a:lumMod val="95000"/>
                    <a:lumOff val="5000"/>
                  </a:schemeClr>
                </a:solidFill>
                <a:latin typeface="Times New Roman" pitchFamily="18" charset="0"/>
                <a:cs typeface="Times New Roman" pitchFamily="18" charset="0"/>
              </a:rPr>
              <a:t> A </a:t>
            </a:r>
            <a:r>
              <a:rPr lang="en-US" sz="2400" dirty="0" smtClean="0">
                <a:solidFill>
                  <a:schemeClr val="tx1">
                    <a:lumMod val="95000"/>
                    <a:lumOff val="5000"/>
                  </a:schemeClr>
                </a:solidFill>
                <a:latin typeface="Times New Roman" pitchFamily="18" charset="0"/>
                <a:cs typeface="Times New Roman" pitchFamily="18" charset="0"/>
                <a:sym typeface="Symbol"/>
              </a:rPr>
              <a:t></a:t>
            </a:r>
            <a:r>
              <a:rPr lang="en-US" sz="2400" dirty="0" smtClean="0">
                <a:solidFill>
                  <a:schemeClr val="tx1">
                    <a:lumMod val="95000"/>
                    <a:lumOff val="5000"/>
                  </a:schemeClr>
                </a:solidFill>
                <a:latin typeface="Times New Roman" pitchFamily="18" charset="0"/>
                <a:cs typeface="Times New Roman" pitchFamily="18" charset="0"/>
              </a:rPr>
              <a:t> X </a:t>
            </a:r>
            <a:r>
              <a:rPr lang="en-US" sz="2400" dirty="0" err="1" smtClean="0">
                <a:solidFill>
                  <a:schemeClr val="tx1">
                    <a:lumMod val="95000"/>
                    <a:lumOff val="5000"/>
                  </a:schemeClr>
                </a:solidFill>
                <a:latin typeface="Times New Roman" pitchFamily="18" charset="0"/>
                <a:cs typeface="Times New Roman" pitchFamily="18" charset="0"/>
              </a:rPr>
              <a:t>đều</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có</a:t>
            </a:r>
            <a:r>
              <a:rPr lang="en-US" sz="2400" dirty="0" smtClean="0">
                <a:solidFill>
                  <a:schemeClr val="tx1">
                    <a:lumMod val="95000"/>
                    <a:lumOff val="5000"/>
                  </a:schemeClr>
                </a:solidFill>
                <a:latin typeface="Times New Roman" pitchFamily="18" charset="0"/>
                <a:cs typeface="Times New Roman" pitchFamily="18" charset="0"/>
              </a:rPr>
              <a:t> X </a:t>
            </a:r>
            <a:r>
              <a:rPr lang="en-US" sz="2400" dirty="0" err="1" smtClean="0">
                <a:solidFill>
                  <a:schemeClr val="tx1">
                    <a:lumMod val="95000"/>
                    <a:lumOff val="5000"/>
                  </a:schemeClr>
                </a:solidFill>
                <a:latin typeface="Times New Roman" pitchFamily="18" charset="0"/>
                <a:cs typeface="Times New Roman" pitchFamily="18" charset="0"/>
              </a:rPr>
              <a:t>là</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siêu</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khóa</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thì</a:t>
            </a:r>
            <a:r>
              <a:rPr lang="en-US" sz="2400" dirty="0" smtClean="0">
                <a:solidFill>
                  <a:schemeClr val="tx1">
                    <a:lumMod val="95000"/>
                    <a:lumOff val="5000"/>
                  </a:schemeClr>
                </a:solidFill>
                <a:latin typeface="Times New Roman" pitchFamily="18" charset="0"/>
                <a:cs typeface="Times New Roman" pitchFamily="18" charset="0"/>
              </a:rPr>
              <a:t> Q </a:t>
            </a:r>
            <a:r>
              <a:rPr lang="en-US" sz="2400" dirty="0" err="1" smtClean="0">
                <a:solidFill>
                  <a:schemeClr val="tx1">
                    <a:lumMod val="95000"/>
                    <a:lumOff val="5000"/>
                  </a:schemeClr>
                </a:solidFill>
                <a:latin typeface="Times New Roman" pitchFamily="18" charset="0"/>
                <a:cs typeface="Times New Roman" pitchFamily="18" charset="0"/>
              </a:rPr>
              <a:t>đạt</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chẩn</a:t>
            </a:r>
            <a:r>
              <a:rPr lang="en-US" sz="2400" dirty="0" smtClean="0">
                <a:solidFill>
                  <a:schemeClr val="tx1">
                    <a:lumMod val="95000"/>
                    <a:lumOff val="5000"/>
                  </a:schemeClr>
                </a:solidFill>
                <a:latin typeface="Times New Roman" pitchFamily="18" charset="0"/>
                <a:cs typeface="Times New Roman" pitchFamily="18" charset="0"/>
              </a:rPr>
              <a:t> BCNF </a:t>
            </a:r>
            <a:r>
              <a:rPr lang="en-US" sz="2400" dirty="0" err="1" smtClean="0">
                <a:solidFill>
                  <a:schemeClr val="tx1">
                    <a:lumMod val="95000"/>
                    <a:lumOff val="5000"/>
                  </a:schemeClr>
                </a:solidFill>
                <a:latin typeface="Times New Roman" pitchFamily="18" charset="0"/>
                <a:cs typeface="Times New Roman" pitchFamily="18" charset="0"/>
              </a:rPr>
              <a:t>ngược</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lại</a:t>
            </a:r>
            <a:r>
              <a:rPr lang="en-US" sz="2400" dirty="0" smtClean="0">
                <a:solidFill>
                  <a:schemeClr val="tx1">
                    <a:lumMod val="95000"/>
                    <a:lumOff val="5000"/>
                  </a:schemeClr>
                </a:solidFill>
                <a:latin typeface="Times New Roman" pitchFamily="18" charset="0"/>
                <a:cs typeface="Times New Roman" pitchFamily="18" charset="0"/>
              </a:rPr>
              <a:t> Q </a:t>
            </a:r>
            <a:r>
              <a:rPr lang="en-US" sz="2400" dirty="0" err="1" smtClean="0">
                <a:solidFill>
                  <a:schemeClr val="tx1">
                    <a:lumMod val="95000"/>
                    <a:lumOff val="5000"/>
                  </a:schemeClr>
                </a:solidFill>
                <a:latin typeface="Times New Roman" pitchFamily="18" charset="0"/>
                <a:cs typeface="Times New Roman" pitchFamily="18" charset="0"/>
              </a:rPr>
              <a:t>không</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đạt</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chuẩn</a:t>
            </a:r>
            <a:r>
              <a:rPr lang="en-US" sz="2400" dirty="0" smtClean="0">
                <a:solidFill>
                  <a:schemeClr val="tx1">
                    <a:lumMod val="95000"/>
                    <a:lumOff val="5000"/>
                  </a:schemeClr>
                </a:solidFill>
                <a:latin typeface="Times New Roman" pitchFamily="18" charset="0"/>
                <a:cs typeface="Times New Roman" pitchFamily="18" charset="0"/>
              </a:rPr>
              <a:t> BCNF.</a:t>
            </a:r>
            <a:endParaRPr lang="en-US" sz="2400" dirty="0">
              <a:solidFill>
                <a:schemeClr val="tx1">
                  <a:lumMod val="95000"/>
                  <a:lumOff val="5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382000" y="6340476"/>
            <a:ext cx="762000" cy="517524"/>
          </a:xfrm>
        </p:spPr>
        <p:txBody>
          <a:bodyPr/>
          <a:lstStyle/>
          <a:p>
            <a:fld id="{029F9849-64D4-4DF6-87DA-D4F4F2E73101}" type="slidenum">
              <a:rPr lang="en-US" sz="1800" smtClean="0">
                <a:solidFill>
                  <a:schemeClr val="tx1"/>
                </a:solidFill>
                <a:latin typeface="Times New Roman" pitchFamily="18" charset="0"/>
                <a:cs typeface="Times New Roman" pitchFamily="18" charset="0"/>
              </a:rPr>
              <a:pPr/>
              <a:t>37</a:t>
            </a:fld>
            <a:r>
              <a:rPr lang="en-US" sz="1800" dirty="0" smtClean="0">
                <a:solidFill>
                  <a:schemeClr val="tx1"/>
                </a:solidFill>
                <a:latin typeface="Times New Roman" pitchFamily="18" charset="0"/>
                <a:cs typeface="Times New Roman" pitchFamily="18" charset="0"/>
              </a:rPr>
              <a:t>/45</a:t>
            </a:r>
            <a:endParaRPr lang="en-US" sz="1800" dirty="0">
              <a:solidFill>
                <a:schemeClr val="tx1"/>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ou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ou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0"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10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10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2" dur="10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066800"/>
          </a:xfrm>
        </p:spPr>
        <p:txBody>
          <a:bodyPr>
            <a:noAutofit/>
            <a:scene3d>
              <a:camera prst="orthographicFront">
                <a:rot lat="0" lon="0" rev="0"/>
              </a:camera>
              <a:lightRig rig="contrasting" dir="t">
                <a:rot lat="0" lon="0" rev="4500000"/>
              </a:lightRig>
            </a:scene3d>
            <a:sp3d extrusionH="57150" contourW="6350" prstMaterial="metal">
              <a:bevelT w="127000" h="31750" prst="divot"/>
              <a:contourClr>
                <a:schemeClr val="accent1">
                  <a:shade val="75000"/>
                </a:schemeClr>
              </a:contourClr>
            </a:sp3d>
          </a:bodyPr>
          <a:lstStyle/>
          <a:p>
            <a:pPr algn="ct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16.2.4.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dạng</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chUẩn</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BCNF</a:t>
            </a:r>
            <a:b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b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(Boyce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Codd</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normal form) </a:t>
            </a:r>
            <a:endParaRPr lang="en-US" sz="3200" b="1" cap="all" dirty="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endParaRPr>
          </a:p>
        </p:txBody>
      </p:sp>
      <p:sp>
        <p:nvSpPr>
          <p:cNvPr id="3" name="Subtitle 2"/>
          <p:cNvSpPr>
            <a:spLocks noGrp="1"/>
          </p:cNvSpPr>
          <p:nvPr>
            <p:ph type="subTitle" idx="1"/>
          </p:nvPr>
        </p:nvSpPr>
        <p:spPr>
          <a:xfrm>
            <a:off x="457200" y="1600200"/>
            <a:ext cx="8153400" cy="4876800"/>
          </a:xfrm>
        </p:spPr>
        <p:txBody>
          <a:bodyPr>
            <a:normAutofit/>
          </a:bodyPr>
          <a:lstStyle/>
          <a:p>
            <a:r>
              <a:rPr lang="en-US" sz="2400" u="sng" dirty="0" err="1" smtClean="0">
                <a:solidFill>
                  <a:schemeClr val="tx1">
                    <a:lumMod val="95000"/>
                    <a:lumOff val="5000"/>
                  </a:schemeClr>
                </a:solidFill>
                <a:latin typeface="Times New Roman" pitchFamily="18" charset="0"/>
                <a:cs typeface="Times New Roman" pitchFamily="18" charset="0"/>
              </a:rPr>
              <a:t>Ví</a:t>
            </a:r>
            <a:r>
              <a:rPr lang="en-US" sz="2400" u="sng" dirty="0" smtClean="0">
                <a:solidFill>
                  <a:schemeClr val="tx1">
                    <a:lumMod val="95000"/>
                    <a:lumOff val="5000"/>
                  </a:schemeClr>
                </a:solidFill>
                <a:latin typeface="Times New Roman" pitchFamily="18" charset="0"/>
                <a:cs typeface="Times New Roman" pitchFamily="18" charset="0"/>
              </a:rPr>
              <a:t> </a:t>
            </a:r>
            <a:r>
              <a:rPr lang="en-US" sz="2400" u="sng" dirty="0" err="1" smtClean="0">
                <a:solidFill>
                  <a:schemeClr val="tx1">
                    <a:lumMod val="95000"/>
                    <a:lumOff val="5000"/>
                  </a:schemeClr>
                </a:solidFill>
                <a:latin typeface="Times New Roman" pitchFamily="18" charset="0"/>
                <a:cs typeface="Times New Roman" pitchFamily="18" charset="0"/>
              </a:rPr>
              <a:t>dụ</a:t>
            </a:r>
            <a:r>
              <a:rPr lang="en-US" sz="2400" u="sng" dirty="0" smtClean="0">
                <a:solidFill>
                  <a:schemeClr val="tx1">
                    <a:lumMod val="95000"/>
                    <a:lumOff val="5000"/>
                  </a:schemeClr>
                </a:solidFill>
                <a:latin typeface="Times New Roman" pitchFamily="18" charset="0"/>
                <a:cs typeface="Times New Roman" pitchFamily="18" charset="0"/>
              </a:rPr>
              <a:t>:</a:t>
            </a:r>
          </a:p>
          <a:p>
            <a:r>
              <a:rPr lang="en-US" sz="2400" dirty="0" smtClean="0">
                <a:solidFill>
                  <a:schemeClr val="tx1">
                    <a:lumMod val="95000"/>
                    <a:lumOff val="5000"/>
                  </a:schemeClr>
                </a:solidFill>
                <a:latin typeface="Times New Roman" pitchFamily="18" charset="0"/>
                <a:cs typeface="Times New Roman" pitchFamily="18" charset="0"/>
              </a:rPr>
              <a:t>Q (A, B, C, D, E, I) F={ACD→EBI; CE→AD }.                     </a:t>
            </a:r>
            <a:r>
              <a:rPr lang="en-US" sz="2400" dirty="0" err="1" smtClean="0">
                <a:solidFill>
                  <a:schemeClr val="tx1">
                    <a:lumMod val="95000"/>
                    <a:lumOff val="5000"/>
                  </a:schemeClr>
                </a:solidFill>
                <a:latin typeface="Times New Roman" pitchFamily="18" charset="0"/>
                <a:cs typeface="Times New Roman" pitchFamily="18" charset="0"/>
              </a:rPr>
              <a:t>Hỏi</a:t>
            </a:r>
            <a:r>
              <a:rPr lang="en-US" sz="2400" dirty="0" smtClean="0">
                <a:solidFill>
                  <a:schemeClr val="tx1">
                    <a:lumMod val="95000"/>
                    <a:lumOff val="5000"/>
                  </a:schemeClr>
                </a:solidFill>
                <a:latin typeface="Times New Roman" pitchFamily="18" charset="0"/>
                <a:cs typeface="Times New Roman" pitchFamily="18" charset="0"/>
              </a:rPr>
              <a:t> Q </a:t>
            </a:r>
            <a:r>
              <a:rPr lang="en-US" sz="2400" dirty="0" err="1" smtClean="0">
                <a:solidFill>
                  <a:schemeClr val="tx1">
                    <a:lumMod val="95000"/>
                    <a:lumOff val="5000"/>
                  </a:schemeClr>
                </a:solidFill>
                <a:latin typeface="Times New Roman" pitchFamily="18" charset="0"/>
                <a:cs typeface="Times New Roman" pitchFamily="18" charset="0"/>
              </a:rPr>
              <a:t>có</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đạt</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chuẩn</a:t>
            </a:r>
            <a:r>
              <a:rPr lang="en-US" sz="2400" dirty="0" smtClean="0">
                <a:solidFill>
                  <a:schemeClr val="tx1">
                    <a:lumMod val="95000"/>
                    <a:lumOff val="5000"/>
                  </a:schemeClr>
                </a:solidFill>
                <a:latin typeface="Times New Roman" pitchFamily="18" charset="0"/>
                <a:cs typeface="Times New Roman" pitchFamily="18" charset="0"/>
              </a:rPr>
              <a:t> BCNF hay </a:t>
            </a:r>
            <a:r>
              <a:rPr lang="en-US" sz="2400" dirty="0" err="1" smtClean="0">
                <a:solidFill>
                  <a:schemeClr val="tx1">
                    <a:lumMod val="95000"/>
                    <a:lumOff val="5000"/>
                  </a:schemeClr>
                </a:solidFill>
                <a:latin typeface="Times New Roman" pitchFamily="18" charset="0"/>
                <a:cs typeface="Times New Roman" pitchFamily="18" charset="0"/>
              </a:rPr>
              <a:t>không</a:t>
            </a:r>
            <a:r>
              <a:rPr lang="en-US" sz="2400" dirty="0" smtClean="0">
                <a:solidFill>
                  <a:schemeClr val="tx1">
                    <a:lumMod val="95000"/>
                    <a:lumOff val="5000"/>
                  </a:schemeClr>
                </a:solidFill>
                <a:latin typeface="Times New Roman" pitchFamily="18" charset="0"/>
                <a:cs typeface="Times New Roman" pitchFamily="18" charset="0"/>
              </a:rPr>
              <a:t>?</a:t>
            </a:r>
          </a:p>
          <a:p>
            <a:r>
              <a:rPr lang="en-US" sz="2400" u="sng" dirty="0" err="1" smtClean="0">
                <a:solidFill>
                  <a:schemeClr val="tx1">
                    <a:lumMod val="95000"/>
                    <a:lumOff val="5000"/>
                  </a:schemeClr>
                </a:solidFill>
                <a:latin typeface="Times New Roman" pitchFamily="18" charset="0"/>
                <a:cs typeface="Times New Roman" pitchFamily="18" charset="0"/>
              </a:rPr>
              <a:t>Giải</a:t>
            </a:r>
            <a:r>
              <a:rPr lang="en-US" sz="2400" u="sng" dirty="0" smtClean="0">
                <a:solidFill>
                  <a:schemeClr val="tx1">
                    <a:lumMod val="95000"/>
                    <a:lumOff val="5000"/>
                  </a:schemeClr>
                </a:solidFill>
                <a:latin typeface="Times New Roman" pitchFamily="18" charset="0"/>
                <a:cs typeface="Times New Roman" pitchFamily="18" charset="0"/>
              </a:rPr>
              <a:t>:</a:t>
            </a:r>
          </a:p>
          <a:p>
            <a:r>
              <a:rPr lang="en-US" sz="2400" dirty="0" smtClean="0">
                <a:solidFill>
                  <a:schemeClr val="tx1">
                    <a:lumMod val="95000"/>
                    <a:lumOff val="5000"/>
                  </a:schemeClr>
                </a:solidFill>
                <a:latin typeface="Times New Roman" pitchFamily="18" charset="0"/>
                <a:cs typeface="Times New Roman" pitchFamily="18" charset="0"/>
              </a:rPr>
              <a:t>I</a:t>
            </a:r>
            <a:r>
              <a:rPr lang="en-US" sz="2400" baseline="-25000" dirty="0" smtClean="0">
                <a:solidFill>
                  <a:schemeClr val="tx1">
                    <a:lumMod val="95000"/>
                    <a:lumOff val="5000"/>
                  </a:schemeClr>
                </a:solidFill>
                <a:latin typeface="Times New Roman" pitchFamily="18" charset="0"/>
                <a:cs typeface="Times New Roman" pitchFamily="18" charset="0"/>
                <a:sym typeface="Symbol"/>
              </a:rPr>
              <a:t></a:t>
            </a:r>
            <a:r>
              <a:rPr lang="en-US" sz="2400" dirty="0" smtClean="0">
                <a:solidFill>
                  <a:schemeClr val="tx1">
                    <a:lumMod val="95000"/>
                    <a:lumOff val="5000"/>
                  </a:schemeClr>
                </a:solidFill>
                <a:latin typeface="Times New Roman" pitchFamily="18" charset="0"/>
                <a:cs typeface="Times New Roman" pitchFamily="18" charset="0"/>
              </a:rPr>
              <a:t> =Q \ </a:t>
            </a:r>
            <a:r>
              <a:rPr lang="en-US" sz="2400" dirty="0" smtClean="0">
                <a:solidFill>
                  <a:schemeClr val="tx1">
                    <a:lumMod val="95000"/>
                    <a:lumOff val="5000"/>
                  </a:schemeClr>
                </a:solidFill>
                <a:latin typeface="Times New Roman" pitchFamily="18" charset="0"/>
                <a:cs typeface="Times New Roman" pitchFamily="18" charset="0"/>
                <a:sym typeface="Symbol"/>
              </a:rPr>
              <a:t></a:t>
            </a:r>
            <a:r>
              <a:rPr lang="en-US" sz="2400" dirty="0" smtClean="0">
                <a:solidFill>
                  <a:schemeClr val="tx1">
                    <a:lumMod val="95000"/>
                    <a:lumOff val="5000"/>
                  </a:schemeClr>
                </a:solidFill>
                <a:latin typeface="Times New Roman" pitchFamily="18" charset="0"/>
                <a:cs typeface="Times New Roman" pitchFamily="18" charset="0"/>
              </a:rPr>
              <a:t> ( </a:t>
            </a:r>
            <a:r>
              <a:rPr lang="en-US" sz="2400" dirty="0" err="1" smtClean="0">
                <a:solidFill>
                  <a:schemeClr val="tx1">
                    <a:lumMod val="95000"/>
                    <a:lumOff val="5000"/>
                  </a:schemeClr>
                </a:solidFill>
                <a:latin typeface="Times New Roman" pitchFamily="18" charset="0"/>
                <a:cs typeface="Times New Roman" pitchFamily="18" charset="0"/>
              </a:rPr>
              <a:t>R</a:t>
            </a:r>
            <a:r>
              <a:rPr lang="en-US" sz="2400" baseline="-25000" dirty="0" err="1" smtClean="0">
                <a:solidFill>
                  <a:schemeClr val="tx1">
                    <a:lumMod val="95000"/>
                    <a:lumOff val="5000"/>
                  </a:schemeClr>
                </a:solidFill>
                <a:latin typeface="Times New Roman" pitchFamily="18" charset="0"/>
                <a:cs typeface="Times New Roman" pitchFamily="18" charset="0"/>
              </a:rPr>
              <a:t>i</a:t>
            </a:r>
            <a:r>
              <a:rPr lang="en-US" sz="2400" dirty="0" smtClean="0">
                <a:solidFill>
                  <a:schemeClr val="tx1">
                    <a:lumMod val="95000"/>
                    <a:lumOff val="5000"/>
                  </a:schemeClr>
                </a:solidFill>
                <a:latin typeface="Times New Roman" pitchFamily="18" charset="0"/>
                <a:cs typeface="Times New Roman" pitchFamily="18" charset="0"/>
              </a:rPr>
              <a:t> -L</a:t>
            </a:r>
            <a:r>
              <a:rPr lang="en-US" sz="2400" baseline="-25000" dirty="0" smtClean="0">
                <a:solidFill>
                  <a:schemeClr val="tx1">
                    <a:lumMod val="95000"/>
                    <a:lumOff val="5000"/>
                  </a:schemeClr>
                </a:solidFill>
                <a:latin typeface="Times New Roman" pitchFamily="18" charset="0"/>
                <a:cs typeface="Times New Roman" pitchFamily="18" charset="0"/>
              </a:rPr>
              <a:t>i</a:t>
            </a:r>
            <a:r>
              <a:rPr lang="en-US" sz="2400" dirty="0" smtClean="0">
                <a:solidFill>
                  <a:schemeClr val="tx1">
                    <a:lumMod val="95000"/>
                    <a:lumOff val="5000"/>
                  </a:schemeClr>
                </a:solidFill>
                <a:latin typeface="Times New Roman" pitchFamily="18" charset="0"/>
                <a:cs typeface="Times New Roman" pitchFamily="18" charset="0"/>
              </a:rPr>
              <a:t> )=ABCDEI \ (EBI</a:t>
            </a:r>
            <a:r>
              <a:rPr lang="en-US" sz="2400" dirty="0" smtClean="0">
                <a:solidFill>
                  <a:schemeClr val="tx1">
                    <a:lumMod val="95000"/>
                    <a:lumOff val="5000"/>
                  </a:schemeClr>
                </a:solidFill>
                <a:latin typeface="Times New Roman" pitchFamily="18" charset="0"/>
                <a:cs typeface="Times New Roman" pitchFamily="18" charset="0"/>
                <a:sym typeface="Symbol"/>
              </a:rPr>
              <a:t></a:t>
            </a:r>
            <a:r>
              <a:rPr lang="en-US" sz="2400" dirty="0" smtClean="0">
                <a:solidFill>
                  <a:schemeClr val="tx1">
                    <a:lumMod val="95000"/>
                    <a:lumOff val="5000"/>
                  </a:schemeClr>
                </a:solidFill>
                <a:latin typeface="Times New Roman" pitchFamily="18" charset="0"/>
                <a:cs typeface="Times New Roman" pitchFamily="18" charset="0"/>
              </a:rPr>
              <a:t>AD)=C =&gt;  I</a:t>
            </a:r>
            <a:r>
              <a:rPr lang="en-US" sz="2400" baseline="-25000" dirty="0" smtClean="0">
                <a:solidFill>
                  <a:schemeClr val="tx1">
                    <a:lumMod val="95000"/>
                    <a:lumOff val="5000"/>
                  </a:schemeClr>
                </a:solidFill>
                <a:latin typeface="Times New Roman" pitchFamily="18" charset="0"/>
                <a:cs typeface="Times New Roman" pitchFamily="18" charset="0"/>
                <a:sym typeface="Symbol"/>
              </a:rPr>
              <a:t></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smtClean="0">
                <a:solidFill>
                  <a:schemeClr val="tx1">
                    <a:lumMod val="95000"/>
                    <a:lumOff val="5000"/>
                  </a:schemeClr>
                </a:solidFill>
                <a:latin typeface="Times New Roman" pitchFamily="18" charset="0"/>
                <a:cs typeface="Times New Roman" pitchFamily="18" charset="0"/>
                <a:sym typeface="Symbol"/>
              </a:rPr>
              <a:t></a:t>
            </a:r>
            <a:r>
              <a:rPr lang="en-US" sz="2400" dirty="0" smtClean="0">
                <a:solidFill>
                  <a:schemeClr val="tx1">
                    <a:lumMod val="95000"/>
                    <a:lumOff val="5000"/>
                  </a:schemeClr>
                </a:solidFill>
                <a:latin typeface="Times New Roman" pitchFamily="18" charset="0"/>
                <a:cs typeface="Times New Roman" pitchFamily="18" charset="0"/>
              </a:rPr>
              <a:t>Q</a:t>
            </a:r>
          </a:p>
          <a:p>
            <a:r>
              <a:rPr lang="en-US" sz="2400" dirty="0" smtClean="0">
                <a:solidFill>
                  <a:schemeClr val="tx1">
                    <a:lumMod val="95000"/>
                    <a:lumOff val="5000"/>
                  </a:schemeClr>
                </a:solidFill>
                <a:latin typeface="Times New Roman" pitchFamily="18" charset="0"/>
                <a:cs typeface="Times New Roman" pitchFamily="18" charset="0"/>
              </a:rPr>
              <a:t>N={</a:t>
            </a:r>
            <a:r>
              <a:rPr lang="en-US" sz="2400" dirty="0" smtClean="0">
                <a:solidFill>
                  <a:schemeClr val="tx1">
                    <a:lumMod val="95000"/>
                    <a:lumOff val="5000"/>
                  </a:schemeClr>
                </a:solidFill>
                <a:latin typeface="Times New Roman" pitchFamily="18" charset="0"/>
                <a:cs typeface="Times New Roman" pitchFamily="18" charset="0"/>
                <a:sym typeface="Symbol"/>
              </a:rPr>
              <a:t></a:t>
            </a:r>
            <a:r>
              <a:rPr lang="en-US" sz="2400" dirty="0" smtClean="0">
                <a:solidFill>
                  <a:schemeClr val="tx1">
                    <a:lumMod val="95000"/>
                    <a:lumOff val="5000"/>
                  </a:schemeClr>
                </a:solidFill>
                <a:latin typeface="Times New Roman" pitchFamily="18" charset="0"/>
                <a:cs typeface="Times New Roman" pitchFamily="18" charset="0"/>
              </a:rPr>
              <a:t> ( </a:t>
            </a:r>
            <a:r>
              <a:rPr lang="en-US" sz="2400" dirty="0" err="1" smtClean="0">
                <a:solidFill>
                  <a:schemeClr val="tx1">
                    <a:lumMod val="95000"/>
                    <a:lumOff val="5000"/>
                  </a:schemeClr>
                </a:solidFill>
                <a:latin typeface="Times New Roman" pitchFamily="18" charset="0"/>
                <a:cs typeface="Times New Roman" pitchFamily="18" charset="0"/>
              </a:rPr>
              <a:t>R</a:t>
            </a:r>
            <a:r>
              <a:rPr lang="en-US" sz="2400" baseline="-25000" dirty="0" err="1" smtClean="0">
                <a:solidFill>
                  <a:schemeClr val="tx1">
                    <a:lumMod val="95000"/>
                    <a:lumOff val="5000"/>
                  </a:schemeClr>
                </a:solidFill>
                <a:latin typeface="Times New Roman" pitchFamily="18" charset="0"/>
                <a:cs typeface="Times New Roman" pitchFamily="18" charset="0"/>
              </a:rPr>
              <a:t>i</a:t>
            </a:r>
            <a:r>
              <a:rPr lang="en-US" sz="2400" dirty="0" smtClean="0">
                <a:solidFill>
                  <a:schemeClr val="tx1">
                    <a:lumMod val="95000"/>
                    <a:lumOff val="5000"/>
                  </a:schemeClr>
                </a:solidFill>
                <a:latin typeface="Times New Roman" pitchFamily="18" charset="0"/>
                <a:cs typeface="Times New Roman" pitchFamily="18" charset="0"/>
              </a:rPr>
              <a:t> -L</a:t>
            </a:r>
            <a:r>
              <a:rPr lang="en-US" sz="2400" baseline="-25000" dirty="0" smtClean="0">
                <a:solidFill>
                  <a:schemeClr val="tx1">
                    <a:lumMod val="95000"/>
                    <a:lumOff val="5000"/>
                  </a:schemeClr>
                </a:solidFill>
                <a:latin typeface="Times New Roman" pitchFamily="18" charset="0"/>
                <a:cs typeface="Times New Roman" pitchFamily="18" charset="0"/>
              </a:rPr>
              <a:t>i</a:t>
            </a:r>
            <a:r>
              <a:rPr lang="en-US" sz="2400" dirty="0" smtClean="0">
                <a:solidFill>
                  <a:schemeClr val="tx1">
                    <a:lumMod val="95000"/>
                    <a:lumOff val="5000"/>
                  </a:schemeClr>
                </a:solidFill>
                <a:latin typeface="Times New Roman" pitchFamily="18" charset="0"/>
                <a:cs typeface="Times New Roman" pitchFamily="18" charset="0"/>
              </a:rPr>
              <a:t> ) </a:t>
            </a:r>
            <a:r>
              <a:rPr lang="en-US" sz="2400" dirty="0" err="1" smtClean="0">
                <a:solidFill>
                  <a:schemeClr val="tx1">
                    <a:lumMod val="95000"/>
                    <a:lumOff val="5000"/>
                  </a:schemeClr>
                </a:solidFill>
                <a:latin typeface="Times New Roman" pitchFamily="18" charset="0"/>
                <a:cs typeface="Times New Roman" pitchFamily="18" charset="0"/>
              </a:rPr>
              <a:t>sao</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cho</a:t>
            </a:r>
            <a:r>
              <a:rPr lang="en-US" sz="2400" dirty="0" smtClean="0">
                <a:solidFill>
                  <a:schemeClr val="tx1">
                    <a:lumMod val="95000"/>
                    <a:lumOff val="5000"/>
                  </a:schemeClr>
                </a:solidFill>
                <a:latin typeface="Times New Roman" pitchFamily="18" charset="0"/>
                <a:cs typeface="Times New Roman" pitchFamily="18" charset="0"/>
              </a:rPr>
              <a:t> L</a:t>
            </a:r>
            <a:r>
              <a:rPr lang="en-US" sz="2400" baseline="-25000" dirty="0" smtClean="0">
                <a:solidFill>
                  <a:schemeClr val="tx1">
                    <a:lumMod val="95000"/>
                    <a:lumOff val="5000"/>
                  </a:schemeClr>
                </a:solidFill>
                <a:latin typeface="Times New Roman" pitchFamily="18" charset="0"/>
                <a:cs typeface="Times New Roman" pitchFamily="18" charset="0"/>
              </a:rPr>
              <a:t>i</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smtClean="0">
                <a:solidFill>
                  <a:schemeClr val="tx1">
                    <a:lumMod val="95000"/>
                    <a:lumOff val="5000"/>
                  </a:schemeClr>
                </a:solidFill>
                <a:latin typeface="Times New Roman" pitchFamily="18" charset="0"/>
                <a:cs typeface="Times New Roman" pitchFamily="18" charset="0"/>
                <a:sym typeface="Symbol"/>
              </a:rPr>
              <a:t></a:t>
            </a:r>
            <a:r>
              <a:rPr lang="en-US" sz="2400" dirty="0" smtClean="0">
                <a:solidFill>
                  <a:schemeClr val="tx1">
                    <a:lumMod val="95000"/>
                    <a:lumOff val="5000"/>
                  </a:schemeClr>
                </a:solidFill>
                <a:latin typeface="Times New Roman" pitchFamily="18" charset="0"/>
                <a:cs typeface="Times New Roman" pitchFamily="18" charset="0"/>
              </a:rPr>
              <a:t>I</a:t>
            </a:r>
            <a:r>
              <a:rPr lang="en-US" sz="2400" baseline="-25000" dirty="0" smtClean="0">
                <a:solidFill>
                  <a:schemeClr val="tx1">
                    <a:lumMod val="95000"/>
                    <a:lumOff val="5000"/>
                  </a:schemeClr>
                </a:solidFill>
                <a:latin typeface="Times New Roman" pitchFamily="18" charset="0"/>
                <a:cs typeface="Times New Roman" pitchFamily="18" charset="0"/>
                <a:sym typeface="Symbol"/>
              </a:rPr>
              <a:t></a:t>
            </a:r>
            <a:r>
              <a:rPr lang="en-US" sz="2400" dirty="0" smtClean="0">
                <a:solidFill>
                  <a:schemeClr val="tx1">
                    <a:lumMod val="95000"/>
                    <a:lumOff val="5000"/>
                  </a:schemeClr>
                </a:solidFill>
                <a:latin typeface="Times New Roman" pitchFamily="18" charset="0"/>
                <a:cs typeface="Times New Roman" pitchFamily="18" charset="0"/>
              </a:rPr>
              <a:t> } = </a:t>
            </a:r>
            <a:r>
              <a:rPr lang="en-US" sz="2400" dirty="0" smtClean="0">
                <a:solidFill>
                  <a:schemeClr val="tx1">
                    <a:lumMod val="95000"/>
                    <a:lumOff val="5000"/>
                  </a:schemeClr>
                </a:solidFill>
                <a:latin typeface="Times New Roman" pitchFamily="18" charset="0"/>
                <a:cs typeface="Times New Roman" pitchFamily="18" charset="0"/>
                <a:sym typeface="Symbol"/>
              </a:rPr>
              <a:t></a:t>
            </a:r>
            <a:endParaRPr lang="en-US" sz="2400" dirty="0" smtClean="0">
              <a:solidFill>
                <a:schemeClr val="tx1">
                  <a:lumMod val="95000"/>
                  <a:lumOff val="5000"/>
                </a:schemeClr>
              </a:solidFill>
              <a:latin typeface="Times New Roman" pitchFamily="18" charset="0"/>
              <a:cs typeface="Times New Roman" pitchFamily="18" charset="0"/>
            </a:endParaRPr>
          </a:p>
          <a:p>
            <a:r>
              <a:rPr lang="en-US" sz="2400" dirty="0" smtClean="0">
                <a:solidFill>
                  <a:schemeClr val="tx1">
                    <a:lumMod val="95000"/>
                    <a:lumOff val="5000"/>
                  </a:schemeClr>
                </a:solidFill>
                <a:latin typeface="Times New Roman" pitchFamily="18" charset="0"/>
                <a:cs typeface="Times New Roman" pitchFamily="18" charset="0"/>
              </a:rPr>
              <a:t>N’=(I</a:t>
            </a:r>
            <a:r>
              <a:rPr lang="en-US" sz="2400" baseline="-25000" dirty="0" smtClean="0">
                <a:solidFill>
                  <a:schemeClr val="tx1">
                    <a:lumMod val="95000"/>
                    <a:lumOff val="5000"/>
                  </a:schemeClr>
                </a:solidFill>
                <a:latin typeface="Times New Roman" pitchFamily="18" charset="0"/>
                <a:cs typeface="Times New Roman" pitchFamily="18" charset="0"/>
                <a:sym typeface="Symbol"/>
              </a:rPr>
              <a:t></a:t>
            </a:r>
            <a:r>
              <a:rPr lang="en-US" sz="2400" dirty="0" smtClean="0">
                <a:solidFill>
                  <a:schemeClr val="tx1">
                    <a:lumMod val="95000"/>
                    <a:lumOff val="5000"/>
                  </a:schemeClr>
                </a:solidFill>
                <a:latin typeface="Times New Roman" pitchFamily="18" charset="0"/>
                <a:cs typeface="Times New Roman" pitchFamily="18" charset="0"/>
              </a:rPr>
              <a:t> N)</a:t>
            </a:r>
            <a:r>
              <a:rPr lang="en-US" sz="2400" baseline="30000" dirty="0" smtClean="0">
                <a:solidFill>
                  <a:schemeClr val="tx1">
                    <a:lumMod val="95000"/>
                    <a:lumOff val="5000"/>
                  </a:schemeClr>
                </a:solidFill>
                <a:latin typeface="Times New Roman" pitchFamily="18" charset="0"/>
                <a:cs typeface="Times New Roman" pitchFamily="18" charset="0"/>
              </a:rPr>
              <a:t>+</a:t>
            </a:r>
            <a:r>
              <a:rPr lang="en-US" sz="2400" dirty="0" smtClean="0">
                <a:solidFill>
                  <a:schemeClr val="tx1">
                    <a:lumMod val="95000"/>
                    <a:lumOff val="5000"/>
                  </a:schemeClr>
                </a:solidFill>
                <a:latin typeface="Times New Roman" pitchFamily="18" charset="0"/>
                <a:cs typeface="Times New Roman" pitchFamily="18" charset="0"/>
              </a:rPr>
              <a:t> \ I</a:t>
            </a:r>
            <a:r>
              <a:rPr lang="en-US" sz="2400" baseline="-25000" dirty="0" smtClean="0">
                <a:solidFill>
                  <a:schemeClr val="tx1">
                    <a:lumMod val="95000"/>
                    <a:lumOff val="5000"/>
                  </a:schemeClr>
                </a:solidFill>
                <a:latin typeface="Times New Roman" pitchFamily="18" charset="0"/>
                <a:cs typeface="Times New Roman" pitchFamily="18" charset="0"/>
                <a:sym typeface="Symbol"/>
              </a:rPr>
              <a:t></a:t>
            </a:r>
            <a:r>
              <a:rPr lang="en-US" sz="2400" dirty="0" smtClean="0">
                <a:solidFill>
                  <a:schemeClr val="tx1">
                    <a:lumMod val="95000"/>
                    <a:lumOff val="5000"/>
                  </a:schemeClr>
                </a:solidFill>
                <a:latin typeface="Times New Roman" pitchFamily="18" charset="0"/>
                <a:cs typeface="Times New Roman" pitchFamily="18" charset="0"/>
              </a:rPr>
              <a:t>  = </a:t>
            </a:r>
            <a:r>
              <a:rPr lang="en-US" sz="2400" dirty="0" smtClean="0">
                <a:solidFill>
                  <a:schemeClr val="tx1">
                    <a:lumMod val="95000"/>
                    <a:lumOff val="5000"/>
                  </a:schemeClr>
                </a:solidFill>
                <a:latin typeface="Times New Roman" pitchFamily="18" charset="0"/>
                <a:cs typeface="Times New Roman" pitchFamily="18" charset="0"/>
                <a:sym typeface="Symbol"/>
              </a:rPr>
              <a:t></a:t>
            </a:r>
            <a:r>
              <a:rPr lang="en-US" sz="2400" dirty="0" smtClean="0">
                <a:solidFill>
                  <a:schemeClr val="tx1">
                    <a:lumMod val="95000"/>
                    <a:lumOff val="5000"/>
                  </a:schemeClr>
                </a:solidFill>
                <a:latin typeface="Times New Roman" pitchFamily="18" charset="0"/>
                <a:cs typeface="Times New Roman" pitchFamily="18" charset="0"/>
              </a:rPr>
              <a:t> (N’</a:t>
            </a:r>
            <a:r>
              <a:rPr lang="en-US" sz="2400" dirty="0" smtClean="0">
                <a:solidFill>
                  <a:schemeClr val="tx1">
                    <a:lumMod val="95000"/>
                    <a:lumOff val="5000"/>
                  </a:schemeClr>
                </a:solidFill>
                <a:latin typeface="Times New Roman" pitchFamily="18" charset="0"/>
                <a:cs typeface="Times New Roman" pitchFamily="18" charset="0"/>
                <a:sym typeface="Symbol"/>
              </a:rPr>
              <a:t></a:t>
            </a:r>
            <a:r>
              <a:rPr lang="en-US" sz="2400" dirty="0" smtClean="0">
                <a:solidFill>
                  <a:schemeClr val="tx1">
                    <a:lumMod val="95000"/>
                    <a:lumOff val="5000"/>
                  </a:schemeClr>
                </a:solidFill>
                <a:latin typeface="Times New Roman" pitchFamily="18" charset="0"/>
                <a:cs typeface="Times New Roman" pitchFamily="18" charset="0"/>
              </a:rPr>
              <a:t> N</a:t>
            </a:r>
            <a:r>
              <a:rPr lang="en-US" sz="2400" baseline="-25000" dirty="0" smtClean="0">
                <a:solidFill>
                  <a:schemeClr val="tx1">
                    <a:lumMod val="95000"/>
                    <a:lumOff val="5000"/>
                  </a:schemeClr>
                </a:solidFill>
                <a:latin typeface="Times New Roman" pitchFamily="18" charset="0"/>
                <a:cs typeface="Times New Roman" pitchFamily="18" charset="0"/>
                <a:sym typeface="Symbol"/>
              </a:rPr>
              <a:t></a:t>
            </a:r>
            <a:r>
              <a:rPr lang="en-US" sz="2400" dirty="0" smtClean="0">
                <a:solidFill>
                  <a:schemeClr val="tx1">
                    <a:lumMod val="95000"/>
                    <a:lumOff val="5000"/>
                  </a:schemeClr>
                </a:solidFill>
                <a:latin typeface="Times New Roman" pitchFamily="18" charset="0"/>
                <a:cs typeface="Times New Roman" pitchFamily="18" charset="0"/>
              </a:rPr>
              <a:t> )</a:t>
            </a:r>
          </a:p>
          <a:p>
            <a:r>
              <a:rPr lang="en-US" sz="2400" dirty="0" smtClean="0">
                <a:solidFill>
                  <a:schemeClr val="tx1">
                    <a:lumMod val="95000"/>
                    <a:lumOff val="5000"/>
                  </a:schemeClr>
                </a:solidFill>
                <a:latin typeface="Times New Roman" pitchFamily="18" charset="0"/>
                <a:cs typeface="Times New Roman" pitchFamily="18" charset="0"/>
              </a:rPr>
              <a:t>N’’=</a:t>
            </a:r>
            <a:r>
              <a:rPr lang="en-US" sz="2400" dirty="0" smtClean="0">
                <a:solidFill>
                  <a:schemeClr val="tx1">
                    <a:lumMod val="95000"/>
                    <a:lumOff val="5000"/>
                  </a:schemeClr>
                </a:solidFill>
                <a:latin typeface="Times New Roman" pitchFamily="18" charset="0"/>
                <a:cs typeface="Times New Roman" pitchFamily="18" charset="0"/>
                <a:sym typeface="Symbol"/>
              </a:rPr>
              <a:t></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R</a:t>
            </a:r>
            <a:r>
              <a:rPr lang="en-US" sz="2400" baseline="-25000" dirty="0" err="1" smtClean="0">
                <a:solidFill>
                  <a:schemeClr val="tx1">
                    <a:lumMod val="95000"/>
                    <a:lumOff val="5000"/>
                  </a:schemeClr>
                </a:solidFill>
                <a:latin typeface="Times New Roman" pitchFamily="18" charset="0"/>
                <a:cs typeface="Times New Roman" pitchFamily="18" charset="0"/>
              </a:rPr>
              <a:t>i</a:t>
            </a:r>
            <a:r>
              <a:rPr lang="en-US" sz="2400" dirty="0" smtClean="0">
                <a:solidFill>
                  <a:schemeClr val="tx1">
                    <a:lumMod val="95000"/>
                    <a:lumOff val="5000"/>
                  </a:schemeClr>
                </a:solidFill>
                <a:latin typeface="Times New Roman" pitchFamily="18" charset="0"/>
                <a:cs typeface="Times New Roman" pitchFamily="18" charset="0"/>
              </a:rPr>
              <a:t> - </a:t>
            </a:r>
            <a:r>
              <a:rPr lang="en-US" sz="2400" dirty="0" smtClean="0">
                <a:solidFill>
                  <a:schemeClr val="tx1">
                    <a:lumMod val="95000"/>
                    <a:lumOff val="5000"/>
                  </a:schemeClr>
                </a:solidFill>
                <a:latin typeface="Times New Roman" pitchFamily="18" charset="0"/>
                <a:cs typeface="Times New Roman" pitchFamily="18" charset="0"/>
                <a:sym typeface="Symbol"/>
              </a:rPr>
              <a:t></a:t>
            </a:r>
            <a:r>
              <a:rPr lang="en-US" sz="2400" dirty="0" smtClean="0">
                <a:solidFill>
                  <a:schemeClr val="tx1">
                    <a:lumMod val="95000"/>
                    <a:lumOff val="5000"/>
                  </a:schemeClr>
                </a:solidFill>
                <a:latin typeface="Times New Roman" pitchFamily="18" charset="0"/>
                <a:cs typeface="Times New Roman" pitchFamily="18" charset="0"/>
              </a:rPr>
              <a:t> L</a:t>
            </a:r>
            <a:r>
              <a:rPr lang="en-US" sz="2400" baseline="-25000" dirty="0" smtClean="0">
                <a:solidFill>
                  <a:schemeClr val="tx1">
                    <a:lumMod val="95000"/>
                    <a:lumOff val="5000"/>
                  </a:schemeClr>
                </a:solidFill>
                <a:latin typeface="Times New Roman" pitchFamily="18" charset="0"/>
                <a:cs typeface="Times New Roman" pitchFamily="18" charset="0"/>
              </a:rPr>
              <a:t>i</a:t>
            </a:r>
            <a:r>
              <a:rPr lang="en-US" sz="2400" dirty="0" smtClean="0">
                <a:solidFill>
                  <a:schemeClr val="tx1">
                    <a:lumMod val="95000"/>
                    <a:lumOff val="5000"/>
                  </a:schemeClr>
                </a:solidFill>
                <a:latin typeface="Times New Roman" pitchFamily="18" charset="0"/>
                <a:cs typeface="Times New Roman" pitchFamily="18" charset="0"/>
              </a:rPr>
              <a:t> =ABDEI \ ACDE=BI</a:t>
            </a:r>
          </a:p>
          <a:p>
            <a:r>
              <a:rPr lang="en-US" sz="2400" dirty="0" smtClean="0">
                <a:solidFill>
                  <a:schemeClr val="tx1">
                    <a:lumMod val="95000"/>
                    <a:lumOff val="5000"/>
                  </a:schemeClr>
                </a:solidFill>
                <a:latin typeface="Times New Roman" pitchFamily="18" charset="0"/>
                <a:cs typeface="Times New Roman" pitchFamily="18" charset="0"/>
              </a:rPr>
              <a:t>N</a:t>
            </a:r>
            <a:r>
              <a:rPr lang="en-US" sz="2400" baseline="-25000" dirty="0" smtClean="0">
                <a:solidFill>
                  <a:schemeClr val="tx1">
                    <a:lumMod val="95000"/>
                    <a:lumOff val="5000"/>
                  </a:schemeClr>
                </a:solidFill>
                <a:latin typeface="Times New Roman" pitchFamily="18" charset="0"/>
                <a:cs typeface="Times New Roman" pitchFamily="18" charset="0"/>
                <a:sym typeface="Symbol"/>
              </a:rPr>
              <a:t></a:t>
            </a:r>
            <a:r>
              <a:rPr lang="en-US" sz="2400" dirty="0" smtClean="0">
                <a:solidFill>
                  <a:schemeClr val="tx1">
                    <a:lumMod val="95000"/>
                    <a:lumOff val="5000"/>
                  </a:schemeClr>
                </a:solidFill>
                <a:latin typeface="Times New Roman" pitchFamily="18" charset="0"/>
                <a:cs typeface="Times New Roman" pitchFamily="18" charset="0"/>
              </a:rPr>
              <a:t>=N</a:t>
            </a:r>
            <a:r>
              <a:rPr lang="en-US" sz="2400" dirty="0" smtClean="0">
                <a:solidFill>
                  <a:schemeClr val="tx1">
                    <a:lumMod val="95000"/>
                    <a:lumOff val="5000"/>
                  </a:schemeClr>
                </a:solidFill>
                <a:latin typeface="Times New Roman" pitchFamily="18" charset="0"/>
                <a:cs typeface="Times New Roman" pitchFamily="18" charset="0"/>
                <a:sym typeface="Symbol"/>
              </a:rPr>
              <a:t></a:t>
            </a:r>
            <a:r>
              <a:rPr lang="en-US" sz="2400" dirty="0" smtClean="0">
                <a:solidFill>
                  <a:schemeClr val="tx1">
                    <a:lumMod val="95000"/>
                    <a:lumOff val="5000"/>
                  </a:schemeClr>
                </a:solidFill>
                <a:latin typeface="Times New Roman" pitchFamily="18" charset="0"/>
                <a:cs typeface="Times New Roman" pitchFamily="18" charset="0"/>
              </a:rPr>
              <a:t>N’</a:t>
            </a:r>
            <a:r>
              <a:rPr lang="en-US" sz="2400" dirty="0" smtClean="0">
                <a:solidFill>
                  <a:schemeClr val="tx1">
                    <a:lumMod val="95000"/>
                    <a:lumOff val="5000"/>
                  </a:schemeClr>
                </a:solidFill>
                <a:latin typeface="Times New Roman" pitchFamily="18" charset="0"/>
                <a:cs typeface="Times New Roman" pitchFamily="18" charset="0"/>
                <a:sym typeface="Symbol"/>
              </a:rPr>
              <a:t></a:t>
            </a:r>
            <a:r>
              <a:rPr lang="en-US" sz="2400" dirty="0" smtClean="0">
                <a:solidFill>
                  <a:schemeClr val="tx1">
                    <a:lumMod val="95000"/>
                    <a:lumOff val="5000"/>
                  </a:schemeClr>
                </a:solidFill>
                <a:latin typeface="Times New Roman" pitchFamily="18" charset="0"/>
                <a:cs typeface="Times New Roman" pitchFamily="18" charset="0"/>
              </a:rPr>
              <a:t>N’’=BI</a:t>
            </a:r>
          </a:p>
          <a:p>
            <a:r>
              <a:rPr lang="en-US" sz="2400" dirty="0" smtClean="0">
                <a:solidFill>
                  <a:schemeClr val="tx1">
                    <a:lumMod val="95000"/>
                    <a:lumOff val="5000"/>
                  </a:schemeClr>
                </a:solidFill>
                <a:latin typeface="Times New Roman" pitchFamily="18" charset="0"/>
                <a:cs typeface="Times New Roman" pitchFamily="18" charset="0"/>
              </a:rPr>
              <a:t>B=Q \ N’ \ I</a:t>
            </a:r>
            <a:r>
              <a:rPr lang="en-US" sz="2400" baseline="-25000" dirty="0" smtClean="0">
                <a:solidFill>
                  <a:schemeClr val="tx1">
                    <a:lumMod val="95000"/>
                    <a:lumOff val="5000"/>
                  </a:schemeClr>
                </a:solidFill>
                <a:latin typeface="Times New Roman" pitchFamily="18" charset="0"/>
                <a:cs typeface="Times New Roman" pitchFamily="18" charset="0"/>
                <a:sym typeface="Symbol"/>
              </a:rPr>
              <a:t></a:t>
            </a:r>
            <a:r>
              <a:rPr lang="en-US" sz="2400" dirty="0" smtClean="0">
                <a:solidFill>
                  <a:schemeClr val="tx1">
                    <a:lumMod val="95000"/>
                    <a:lumOff val="5000"/>
                  </a:schemeClr>
                </a:solidFill>
                <a:latin typeface="Times New Roman" pitchFamily="18" charset="0"/>
                <a:cs typeface="Times New Roman" pitchFamily="18" charset="0"/>
              </a:rPr>
              <a:t>=ABCDEI \ BI \ C=ADE</a:t>
            </a:r>
          </a:p>
          <a:p>
            <a:r>
              <a:rPr lang="en-US" sz="2400" dirty="0" err="1" smtClean="0">
                <a:solidFill>
                  <a:schemeClr val="tx1">
                    <a:lumMod val="95000"/>
                    <a:lumOff val="5000"/>
                  </a:schemeClr>
                </a:solidFill>
                <a:latin typeface="Times New Roman" pitchFamily="18" charset="0"/>
                <a:cs typeface="Times New Roman" pitchFamily="18" charset="0"/>
              </a:rPr>
              <a:t>Vì</a:t>
            </a:r>
            <a:r>
              <a:rPr lang="en-US" sz="2400" dirty="0" smtClean="0">
                <a:solidFill>
                  <a:schemeClr val="tx1">
                    <a:lumMod val="95000"/>
                    <a:lumOff val="5000"/>
                  </a:schemeClr>
                </a:solidFill>
                <a:latin typeface="Times New Roman" pitchFamily="18" charset="0"/>
                <a:cs typeface="Times New Roman" pitchFamily="18" charset="0"/>
              </a:rPr>
              <a:t> B=3&gt;2 =&gt; I</a:t>
            </a:r>
            <a:r>
              <a:rPr lang="en-US" sz="2400" baseline="-25000" dirty="0" smtClean="0">
                <a:solidFill>
                  <a:schemeClr val="tx1">
                    <a:lumMod val="95000"/>
                    <a:lumOff val="5000"/>
                  </a:schemeClr>
                </a:solidFill>
                <a:latin typeface="Times New Roman" pitchFamily="18" charset="0"/>
                <a:cs typeface="Times New Roman" pitchFamily="18" charset="0"/>
                <a:sym typeface="Symbol"/>
              </a:rPr>
              <a:t></a:t>
            </a:r>
            <a:r>
              <a:rPr lang="en-US" sz="2400" dirty="0" smtClean="0">
                <a:solidFill>
                  <a:schemeClr val="tx1">
                    <a:lumMod val="95000"/>
                    <a:lumOff val="5000"/>
                  </a:schemeClr>
                </a:solidFill>
                <a:latin typeface="Times New Roman" pitchFamily="18" charset="0"/>
                <a:cs typeface="Times New Roman" pitchFamily="18" charset="0"/>
              </a:rPr>
              <a:t> ={ C}, B={ADE}</a:t>
            </a:r>
            <a:endParaRPr lang="en-US" sz="2400" dirty="0">
              <a:solidFill>
                <a:schemeClr val="tx1">
                  <a:lumMod val="95000"/>
                  <a:lumOff val="5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382000" y="6340476"/>
            <a:ext cx="762000" cy="517524"/>
          </a:xfrm>
        </p:spPr>
        <p:txBody>
          <a:bodyPr/>
          <a:lstStyle/>
          <a:p>
            <a:fld id="{029F9849-64D4-4DF6-87DA-D4F4F2E73101}" type="slidenum">
              <a:rPr lang="en-US" sz="1800" smtClean="0">
                <a:solidFill>
                  <a:schemeClr val="tx1"/>
                </a:solidFill>
                <a:latin typeface="Times New Roman" pitchFamily="18" charset="0"/>
                <a:cs typeface="Times New Roman" pitchFamily="18" charset="0"/>
              </a:rPr>
              <a:pPr/>
              <a:t>38</a:t>
            </a:fld>
            <a:r>
              <a:rPr lang="en-US" sz="1800" dirty="0" smtClean="0">
                <a:solidFill>
                  <a:schemeClr val="tx1"/>
                </a:solidFill>
                <a:latin typeface="Times New Roman" pitchFamily="18" charset="0"/>
                <a:cs typeface="Times New Roman" pitchFamily="18" charset="0"/>
              </a:rPr>
              <a:t>/45</a:t>
            </a:r>
            <a:endParaRPr lang="en-US" sz="1800" dirty="0">
              <a:solidFill>
                <a:schemeClr val="tx1"/>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ou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ou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ou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out)">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out)">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ox(out)">
                                      <p:cBhvr>
                                        <p:cTn id="32" dur="1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ox(out)">
                                      <p:cBhvr>
                                        <p:cTn id="37" dur="1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ox(out)">
                                      <p:cBhvr>
                                        <p:cTn id="42" dur="1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ox(out)">
                                      <p:cBhvr>
                                        <p:cTn id="47" dur="1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ox(out)">
                                      <p:cBhvr>
                                        <p:cTn id="52"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066800"/>
          </a:xfrm>
        </p:spPr>
        <p:txBody>
          <a:bodyPr>
            <a:noAutofit/>
            <a:scene3d>
              <a:camera prst="orthographicFront">
                <a:rot lat="0" lon="0" rev="0"/>
              </a:camera>
              <a:lightRig rig="contrasting" dir="t">
                <a:rot lat="0" lon="0" rev="4500000"/>
              </a:lightRig>
            </a:scene3d>
            <a:sp3d extrusionH="57150" contourW="6350" prstMaterial="metal">
              <a:bevelT w="127000" h="31750" prst="divot"/>
              <a:contourClr>
                <a:schemeClr val="accent1">
                  <a:shade val="75000"/>
                </a:schemeClr>
              </a:contourClr>
            </a:sp3d>
          </a:bodyPr>
          <a:lstStyle/>
          <a:p>
            <a:pPr algn="ct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16.2.4.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dạng</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chUẩn</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BCNF</a:t>
            </a:r>
            <a:b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b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(Boyce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Codd</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normal form) </a:t>
            </a:r>
            <a:endParaRPr lang="en-US" sz="3200" b="1" cap="all" dirty="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endParaRPr>
          </a:p>
        </p:txBody>
      </p:sp>
      <p:sp>
        <p:nvSpPr>
          <p:cNvPr id="3" name="Subtitle 2"/>
          <p:cNvSpPr>
            <a:spLocks noGrp="1"/>
          </p:cNvSpPr>
          <p:nvPr>
            <p:ph type="subTitle" idx="1"/>
          </p:nvPr>
        </p:nvSpPr>
        <p:spPr>
          <a:xfrm>
            <a:off x="457200" y="1524000"/>
            <a:ext cx="8153400" cy="4876800"/>
          </a:xfrm>
        </p:spPr>
        <p:txBody>
          <a:bodyPr>
            <a:normAutofit/>
          </a:bodyPr>
          <a:lstStyle/>
          <a:p>
            <a:endParaRPr lang="en-US" sz="2400" dirty="0" smtClean="0">
              <a:solidFill>
                <a:schemeClr val="tx1">
                  <a:lumMod val="95000"/>
                  <a:lumOff val="5000"/>
                </a:schemeClr>
              </a:solidFill>
              <a:latin typeface="Times New Roman" pitchFamily="18" charset="0"/>
              <a:cs typeface="Times New Roman" pitchFamily="18" charset="0"/>
            </a:endParaRPr>
          </a:p>
          <a:p>
            <a:endParaRPr lang="en-US" sz="2400" dirty="0" smtClean="0">
              <a:solidFill>
                <a:schemeClr val="tx1">
                  <a:lumMod val="95000"/>
                  <a:lumOff val="5000"/>
                </a:schemeClr>
              </a:solidFill>
              <a:latin typeface="Times New Roman" pitchFamily="18" charset="0"/>
              <a:cs typeface="Times New Roman" pitchFamily="18" charset="0"/>
            </a:endParaRPr>
          </a:p>
          <a:p>
            <a:endParaRPr lang="en-US" sz="2400" dirty="0" smtClean="0">
              <a:solidFill>
                <a:schemeClr val="tx1">
                  <a:lumMod val="95000"/>
                  <a:lumOff val="5000"/>
                </a:schemeClr>
              </a:solidFill>
              <a:latin typeface="Times New Roman" pitchFamily="18" charset="0"/>
              <a:cs typeface="Times New Roman" pitchFamily="18" charset="0"/>
            </a:endParaRPr>
          </a:p>
          <a:p>
            <a:endParaRPr lang="en-US" sz="2400" dirty="0" smtClean="0">
              <a:solidFill>
                <a:schemeClr val="tx1">
                  <a:lumMod val="95000"/>
                  <a:lumOff val="5000"/>
                </a:schemeClr>
              </a:solidFill>
              <a:latin typeface="Times New Roman" pitchFamily="18" charset="0"/>
              <a:cs typeface="Times New Roman" pitchFamily="18" charset="0"/>
            </a:endParaRPr>
          </a:p>
          <a:p>
            <a:endParaRPr lang="en-US" sz="2400" dirty="0" smtClean="0">
              <a:solidFill>
                <a:schemeClr val="tx1">
                  <a:lumMod val="95000"/>
                  <a:lumOff val="5000"/>
                </a:schemeClr>
              </a:solidFill>
              <a:latin typeface="Times New Roman" pitchFamily="18" charset="0"/>
              <a:cs typeface="Times New Roman" pitchFamily="18" charset="0"/>
            </a:endParaRPr>
          </a:p>
          <a:p>
            <a:endParaRPr lang="en-US" sz="2400" dirty="0" smtClean="0">
              <a:solidFill>
                <a:schemeClr val="tx1">
                  <a:lumMod val="95000"/>
                  <a:lumOff val="5000"/>
                </a:schemeClr>
              </a:solidFill>
              <a:latin typeface="Times New Roman" pitchFamily="18" charset="0"/>
              <a:cs typeface="Times New Roman" pitchFamily="18" charset="0"/>
            </a:endParaRPr>
          </a:p>
          <a:p>
            <a:endParaRPr lang="en-US" sz="2400" dirty="0" smtClean="0">
              <a:solidFill>
                <a:schemeClr val="tx1">
                  <a:lumMod val="95000"/>
                  <a:lumOff val="5000"/>
                </a:schemeClr>
              </a:solidFill>
              <a:latin typeface="Times New Roman" pitchFamily="18" charset="0"/>
              <a:cs typeface="Times New Roman" pitchFamily="18" charset="0"/>
            </a:endParaRPr>
          </a:p>
          <a:p>
            <a:endParaRPr lang="en-US" sz="2400" dirty="0" smtClean="0">
              <a:solidFill>
                <a:schemeClr val="tx1">
                  <a:lumMod val="95000"/>
                  <a:lumOff val="5000"/>
                </a:schemeClr>
              </a:solidFill>
              <a:latin typeface="Times New Roman" pitchFamily="18" charset="0"/>
              <a:cs typeface="Times New Roman" pitchFamily="18" charset="0"/>
            </a:endParaRPr>
          </a:p>
          <a:p>
            <a:r>
              <a:rPr lang="en-US" sz="2400" dirty="0" smtClean="0">
                <a:solidFill>
                  <a:schemeClr val="tx1">
                    <a:lumMod val="95000"/>
                    <a:lumOff val="5000"/>
                  </a:schemeClr>
                </a:solidFill>
                <a:latin typeface="Times New Roman" pitchFamily="18" charset="0"/>
                <a:cs typeface="Times New Roman" pitchFamily="18" charset="0"/>
              </a:rPr>
              <a:t>F =</a:t>
            </a:r>
            <a:r>
              <a:rPr lang="en-US" sz="2400" dirty="0" err="1" smtClean="0">
                <a:solidFill>
                  <a:schemeClr val="tx1">
                    <a:lumMod val="95000"/>
                    <a:lumOff val="5000"/>
                  </a:schemeClr>
                </a:solidFill>
                <a:latin typeface="Times New Roman" pitchFamily="18" charset="0"/>
                <a:cs typeface="Times New Roman" pitchFamily="18" charset="0"/>
              </a:rPr>
              <a:t>F</a:t>
            </a:r>
            <a:r>
              <a:rPr lang="en-US" sz="2400" baseline="-25000" dirty="0" err="1" smtClean="0">
                <a:solidFill>
                  <a:schemeClr val="tx1">
                    <a:lumMod val="95000"/>
                    <a:lumOff val="5000"/>
                  </a:schemeClr>
                </a:solidFill>
                <a:latin typeface="Times New Roman" pitchFamily="18" charset="0"/>
                <a:cs typeface="Times New Roman" pitchFamily="18" charset="0"/>
              </a:rPr>
              <a:t>Itt</a:t>
            </a:r>
            <a:r>
              <a:rPr lang="en-US" sz="2400" dirty="0" smtClean="0">
                <a:solidFill>
                  <a:schemeClr val="tx1">
                    <a:lumMod val="95000"/>
                    <a:lumOff val="5000"/>
                  </a:schemeClr>
                </a:solidFill>
                <a:latin typeface="Times New Roman" pitchFamily="18" charset="0"/>
                <a:cs typeface="Times New Roman" pitchFamily="18" charset="0"/>
              </a:rPr>
              <a:t>={ ACD→E, ACD→B, ACD→I, CE→A, CE→D}    </a:t>
            </a:r>
            <a:r>
              <a:rPr lang="en-US" sz="2400" dirty="0" err="1" smtClean="0">
                <a:solidFill>
                  <a:schemeClr val="tx1">
                    <a:lumMod val="95000"/>
                    <a:lumOff val="5000"/>
                  </a:schemeClr>
                </a:solidFill>
                <a:latin typeface="Times New Roman" pitchFamily="18" charset="0"/>
                <a:cs typeface="Times New Roman" pitchFamily="18" charset="0"/>
              </a:rPr>
              <a:t>Mọi</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phụ</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thuộc</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hàm</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của</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F</a:t>
            </a:r>
            <a:r>
              <a:rPr lang="en-US" sz="2400" baseline="-25000" dirty="0" err="1" smtClean="0">
                <a:solidFill>
                  <a:schemeClr val="tx1">
                    <a:lumMod val="95000"/>
                    <a:lumOff val="5000"/>
                  </a:schemeClr>
                </a:solidFill>
                <a:latin typeface="Times New Roman" pitchFamily="18" charset="0"/>
                <a:cs typeface="Times New Roman" pitchFamily="18" charset="0"/>
              </a:rPr>
              <a:t>Itt</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đều</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có</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vế</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trái</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là</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siêu</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khóa</a:t>
            </a:r>
            <a:endParaRPr lang="en-US" sz="2400" dirty="0" smtClean="0">
              <a:solidFill>
                <a:schemeClr val="tx1">
                  <a:lumMod val="95000"/>
                  <a:lumOff val="5000"/>
                </a:schemeClr>
              </a:solidFill>
              <a:latin typeface="Times New Roman" pitchFamily="18" charset="0"/>
              <a:cs typeface="Times New Roman" pitchFamily="18" charset="0"/>
            </a:endParaRPr>
          </a:p>
          <a:p>
            <a:r>
              <a:rPr lang="en-US" sz="2400" dirty="0" smtClean="0">
                <a:solidFill>
                  <a:schemeClr val="tx1">
                    <a:lumMod val="95000"/>
                    <a:lumOff val="5000"/>
                  </a:schemeClr>
                </a:solidFill>
                <a:latin typeface="Times New Roman" pitchFamily="18" charset="0"/>
                <a:cs typeface="Times New Roman" pitchFamily="18" charset="0"/>
              </a:rPr>
              <a:t>=&gt; Q </a:t>
            </a:r>
            <a:r>
              <a:rPr lang="en-US" sz="2400" dirty="0" err="1" smtClean="0">
                <a:solidFill>
                  <a:schemeClr val="tx1">
                    <a:lumMod val="95000"/>
                    <a:lumOff val="5000"/>
                  </a:schemeClr>
                </a:solidFill>
                <a:latin typeface="Times New Roman" pitchFamily="18" charset="0"/>
                <a:cs typeface="Times New Roman" pitchFamily="18" charset="0"/>
              </a:rPr>
              <a:t>đạt</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dạng</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chuẩn</a:t>
            </a:r>
            <a:r>
              <a:rPr lang="en-US" sz="2400" dirty="0" smtClean="0">
                <a:solidFill>
                  <a:schemeClr val="tx1">
                    <a:lumMod val="95000"/>
                    <a:lumOff val="5000"/>
                  </a:schemeClr>
                </a:solidFill>
                <a:latin typeface="Times New Roman" pitchFamily="18" charset="0"/>
                <a:cs typeface="Times New Roman" pitchFamily="18" charset="0"/>
              </a:rPr>
              <a:t> BCNF.</a:t>
            </a:r>
          </a:p>
          <a:p>
            <a:endParaRPr lang="en-US" sz="2400" dirty="0">
              <a:solidFill>
                <a:schemeClr val="tx1">
                  <a:lumMod val="95000"/>
                  <a:lumOff val="5000"/>
                </a:schemeClr>
              </a:solidFill>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685800" y="1676400"/>
          <a:ext cx="7924800" cy="3337560"/>
        </p:xfrm>
        <a:graphic>
          <a:graphicData uri="http://schemas.openxmlformats.org/drawingml/2006/table">
            <a:tbl>
              <a:tblPr firstRow="1" bandRow="1">
                <a:tableStyleId>{284E427A-3D55-4303-BF80-6455036E1DE7}</a:tableStyleId>
              </a:tblPr>
              <a:tblGrid>
                <a:gridCol w="1828800"/>
                <a:gridCol w="1524000"/>
                <a:gridCol w="1524000"/>
                <a:gridCol w="1524000"/>
                <a:gridCol w="1524000"/>
              </a:tblGrid>
              <a:tr h="370840">
                <a:tc>
                  <a:txBody>
                    <a:bodyPr/>
                    <a:lstStyle/>
                    <a:p>
                      <a:pPr marL="0" marR="0">
                        <a:lnSpc>
                          <a:spcPct val="115000"/>
                        </a:lnSpc>
                        <a:spcBef>
                          <a:spcPts val="0"/>
                        </a:spcBef>
                        <a:spcAft>
                          <a:spcPts val="0"/>
                        </a:spcAft>
                      </a:pPr>
                      <a:r>
                        <a:rPr lang="en-US" sz="1800" b="1" dirty="0">
                          <a:solidFill>
                            <a:schemeClr val="tx1">
                              <a:lumMod val="95000"/>
                              <a:lumOff val="5000"/>
                            </a:schemeClr>
                          </a:solidFill>
                          <a:latin typeface="Times New Roman" pitchFamily="18" charset="0"/>
                          <a:cs typeface="Times New Roman" pitchFamily="18" charset="0"/>
                        </a:rPr>
                        <a:t>X</a:t>
                      </a:r>
                      <a:endParaRPr lang="en-US" sz="1800" b="1" dirty="0">
                        <a:solidFill>
                          <a:schemeClr val="tx1">
                            <a:lumMod val="95000"/>
                            <a:lumOff val="5000"/>
                          </a:schemeClr>
                        </a:solidFill>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b="1" dirty="0">
                          <a:solidFill>
                            <a:schemeClr val="tx1">
                              <a:lumMod val="95000"/>
                              <a:lumOff val="5000"/>
                            </a:schemeClr>
                          </a:solidFill>
                          <a:latin typeface="Times New Roman" pitchFamily="18" charset="0"/>
                          <a:cs typeface="Times New Roman" pitchFamily="18" charset="0"/>
                        </a:rPr>
                        <a:t>(I</a:t>
                      </a:r>
                      <a:r>
                        <a:rPr lang="en-US" sz="1800" b="1" baseline="-25000" dirty="0">
                          <a:solidFill>
                            <a:schemeClr val="tx1">
                              <a:lumMod val="95000"/>
                              <a:lumOff val="5000"/>
                            </a:schemeClr>
                          </a:solidFill>
                          <a:latin typeface="Times New Roman" pitchFamily="18" charset="0"/>
                          <a:cs typeface="Times New Roman" pitchFamily="18" charset="0"/>
                          <a:sym typeface="Symbol"/>
                        </a:rPr>
                        <a:t></a:t>
                      </a:r>
                      <a:r>
                        <a:rPr lang="en-US" sz="1800" b="1" dirty="0">
                          <a:solidFill>
                            <a:schemeClr val="tx1">
                              <a:lumMod val="95000"/>
                              <a:lumOff val="5000"/>
                            </a:schemeClr>
                          </a:solidFill>
                          <a:latin typeface="Times New Roman" pitchFamily="18" charset="0"/>
                          <a:cs typeface="Times New Roman" pitchFamily="18" charset="0"/>
                        </a:rPr>
                        <a:t> </a:t>
                      </a:r>
                      <a:r>
                        <a:rPr lang="en-US" sz="1800" b="1" dirty="0">
                          <a:solidFill>
                            <a:schemeClr val="tx1">
                              <a:lumMod val="95000"/>
                              <a:lumOff val="5000"/>
                            </a:schemeClr>
                          </a:solidFill>
                          <a:latin typeface="Times New Roman" pitchFamily="18" charset="0"/>
                          <a:cs typeface="Times New Roman" pitchFamily="18" charset="0"/>
                          <a:sym typeface="Symbol"/>
                        </a:rPr>
                        <a:t></a:t>
                      </a:r>
                      <a:r>
                        <a:rPr lang="en-US" sz="1800" b="1" dirty="0">
                          <a:solidFill>
                            <a:schemeClr val="tx1">
                              <a:lumMod val="95000"/>
                              <a:lumOff val="5000"/>
                            </a:schemeClr>
                          </a:solidFill>
                          <a:latin typeface="Times New Roman" pitchFamily="18" charset="0"/>
                          <a:cs typeface="Times New Roman" pitchFamily="18" charset="0"/>
                        </a:rPr>
                        <a:t> X)</a:t>
                      </a:r>
                      <a:endParaRPr lang="en-US" sz="1800" b="1" dirty="0">
                        <a:solidFill>
                          <a:schemeClr val="tx1">
                            <a:lumMod val="95000"/>
                            <a:lumOff val="5000"/>
                          </a:schemeClr>
                        </a:solidFill>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b="1" dirty="0">
                          <a:solidFill>
                            <a:schemeClr val="tx1">
                              <a:lumMod val="95000"/>
                              <a:lumOff val="5000"/>
                            </a:schemeClr>
                          </a:solidFill>
                          <a:latin typeface="Times New Roman" pitchFamily="18" charset="0"/>
                          <a:cs typeface="Times New Roman" pitchFamily="18" charset="0"/>
                        </a:rPr>
                        <a:t>(I</a:t>
                      </a:r>
                      <a:r>
                        <a:rPr lang="en-US" sz="1800" b="1" baseline="-25000" dirty="0">
                          <a:solidFill>
                            <a:schemeClr val="tx1">
                              <a:lumMod val="95000"/>
                              <a:lumOff val="5000"/>
                            </a:schemeClr>
                          </a:solidFill>
                          <a:latin typeface="Times New Roman" pitchFamily="18" charset="0"/>
                          <a:cs typeface="Times New Roman" pitchFamily="18" charset="0"/>
                          <a:sym typeface="Symbol"/>
                        </a:rPr>
                        <a:t></a:t>
                      </a:r>
                      <a:r>
                        <a:rPr lang="en-US" sz="1800" b="1" dirty="0">
                          <a:solidFill>
                            <a:schemeClr val="tx1">
                              <a:lumMod val="95000"/>
                              <a:lumOff val="5000"/>
                            </a:schemeClr>
                          </a:solidFill>
                          <a:latin typeface="Times New Roman" pitchFamily="18" charset="0"/>
                          <a:cs typeface="Times New Roman" pitchFamily="18" charset="0"/>
                        </a:rPr>
                        <a:t> </a:t>
                      </a:r>
                      <a:r>
                        <a:rPr lang="en-US" sz="1800" b="1" dirty="0">
                          <a:solidFill>
                            <a:schemeClr val="tx1">
                              <a:lumMod val="95000"/>
                              <a:lumOff val="5000"/>
                            </a:schemeClr>
                          </a:solidFill>
                          <a:latin typeface="Times New Roman" pitchFamily="18" charset="0"/>
                          <a:cs typeface="Times New Roman" pitchFamily="18" charset="0"/>
                          <a:sym typeface="Symbol"/>
                        </a:rPr>
                        <a:t></a:t>
                      </a:r>
                      <a:r>
                        <a:rPr lang="en-US" sz="1800" b="1" dirty="0">
                          <a:solidFill>
                            <a:schemeClr val="tx1">
                              <a:lumMod val="95000"/>
                              <a:lumOff val="5000"/>
                            </a:schemeClr>
                          </a:solidFill>
                          <a:latin typeface="Times New Roman" pitchFamily="18" charset="0"/>
                          <a:cs typeface="Times New Roman" pitchFamily="18" charset="0"/>
                        </a:rPr>
                        <a:t> X)</a:t>
                      </a:r>
                      <a:r>
                        <a:rPr lang="en-US" sz="1800" b="1" baseline="30000" dirty="0">
                          <a:solidFill>
                            <a:schemeClr val="tx1">
                              <a:lumMod val="95000"/>
                              <a:lumOff val="5000"/>
                            </a:schemeClr>
                          </a:solidFill>
                          <a:latin typeface="Times New Roman" pitchFamily="18" charset="0"/>
                          <a:cs typeface="Times New Roman" pitchFamily="18" charset="0"/>
                        </a:rPr>
                        <a:t>+</a:t>
                      </a:r>
                      <a:endParaRPr lang="en-US" sz="1800" b="1" dirty="0">
                        <a:solidFill>
                          <a:schemeClr val="tx1">
                            <a:lumMod val="95000"/>
                            <a:lumOff val="5000"/>
                          </a:schemeClr>
                        </a:solidFill>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b="1" dirty="0" err="1">
                          <a:solidFill>
                            <a:schemeClr val="tx1">
                              <a:lumMod val="95000"/>
                              <a:lumOff val="5000"/>
                            </a:schemeClr>
                          </a:solidFill>
                          <a:latin typeface="Times New Roman" pitchFamily="18" charset="0"/>
                          <a:cs typeface="Times New Roman" pitchFamily="18" charset="0"/>
                        </a:rPr>
                        <a:t>Siêu</a:t>
                      </a:r>
                      <a:r>
                        <a:rPr lang="en-US" sz="1800" b="1" dirty="0">
                          <a:solidFill>
                            <a:schemeClr val="tx1">
                              <a:lumMod val="95000"/>
                              <a:lumOff val="5000"/>
                            </a:schemeClr>
                          </a:solidFill>
                          <a:latin typeface="Times New Roman" pitchFamily="18" charset="0"/>
                          <a:cs typeface="Times New Roman" pitchFamily="18" charset="0"/>
                        </a:rPr>
                        <a:t> </a:t>
                      </a:r>
                      <a:r>
                        <a:rPr lang="en-US" sz="1800" b="1" dirty="0" err="1">
                          <a:solidFill>
                            <a:schemeClr val="tx1">
                              <a:lumMod val="95000"/>
                              <a:lumOff val="5000"/>
                            </a:schemeClr>
                          </a:solidFill>
                          <a:latin typeface="Times New Roman" pitchFamily="18" charset="0"/>
                          <a:cs typeface="Times New Roman" pitchFamily="18" charset="0"/>
                        </a:rPr>
                        <a:t>khóa</a:t>
                      </a:r>
                      <a:endParaRPr lang="en-US" sz="1800" b="1" dirty="0">
                        <a:solidFill>
                          <a:schemeClr val="tx1">
                            <a:lumMod val="95000"/>
                            <a:lumOff val="5000"/>
                          </a:schemeClr>
                        </a:solidFill>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b="1" dirty="0" err="1">
                          <a:solidFill>
                            <a:schemeClr val="tx1">
                              <a:lumMod val="95000"/>
                              <a:lumOff val="5000"/>
                            </a:schemeClr>
                          </a:solidFill>
                          <a:latin typeface="Times New Roman" pitchFamily="18" charset="0"/>
                          <a:cs typeface="Times New Roman" pitchFamily="18" charset="0"/>
                        </a:rPr>
                        <a:t>Khóa</a:t>
                      </a:r>
                      <a:endParaRPr lang="en-US" sz="1800" b="1" dirty="0">
                        <a:solidFill>
                          <a:schemeClr val="tx1">
                            <a:lumMod val="95000"/>
                            <a:lumOff val="5000"/>
                          </a:schemeClr>
                        </a:solidFill>
                        <a:latin typeface="Times New Roman" pitchFamily="18" charset="0"/>
                        <a:ea typeface="Calibri"/>
                        <a:cs typeface="Times New Roman" pitchFamily="18" charset="0"/>
                      </a:endParaRPr>
                    </a:p>
                  </a:txBody>
                  <a:tcPr marL="68580" marR="68580" marT="0" marB="0"/>
                </a:tc>
              </a:tr>
              <a:tr h="370840">
                <a:tc>
                  <a:txBody>
                    <a:bodyPr/>
                    <a:lstStyle/>
                    <a:p>
                      <a:pPr marL="0" marR="0">
                        <a:lnSpc>
                          <a:spcPct val="115000"/>
                        </a:lnSpc>
                        <a:spcBef>
                          <a:spcPts val="0"/>
                        </a:spcBef>
                        <a:spcAft>
                          <a:spcPts val="0"/>
                        </a:spcAft>
                      </a:pPr>
                      <a:endParaRPr lang="en-US" sz="1800" b="1">
                        <a:solidFill>
                          <a:schemeClr val="tx1">
                            <a:lumMod val="95000"/>
                            <a:lumOff val="5000"/>
                          </a:schemeClr>
                        </a:solidFill>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800" b="1">
                          <a:solidFill>
                            <a:schemeClr val="tx1">
                              <a:lumMod val="95000"/>
                              <a:lumOff val="5000"/>
                            </a:schemeClr>
                          </a:solidFill>
                          <a:latin typeface="Times New Roman" pitchFamily="18" charset="0"/>
                          <a:cs typeface="Times New Roman" pitchFamily="18" charset="0"/>
                        </a:rPr>
                        <a:t>C</a:t>
                      </a:r>
                      <a:endParaRPr lang="en-US" sz="1800" b="1">
                        <a:solidFill>
                          <a:schemeClr val="tx1">
                            <a:lumMod val="95000"/>
                            <a:lumOff val="5000"/>
                          </a:schemeClr>
                        </a:solidFill>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800" b="1">
                          <a:solidFill>
                            <a:schemeClr val="tx1">
                              <a:lumMod val="95000"/>
                              <a:lumOff val="5000"/>
                            </a:schemeClr>
                          </a:solidFill>
                          <a:latin typeface="Times New Roman" pitchFamily="18" charset="0"/>
                          <a:cs typeface="Times New Roman" pitchFamily="18" charset="0"/>
                        </a:rPr>
                        <a:t>C</a:t>
                      </a:r>
                      <a:endParaRPr lang="en-US" sz="1800" b="1">
                        <a:solidFill>
                          <a:schemeClr val="tx1">
                            <a:lumMod val="95000"/>
                            <a:lumOff val="5000"/>
                          </a:schemeClr>
                        </a:solidFill>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endParaRPr lang="en-US" sz="1800" b="1">
                        <a:solidFill>
                          <a:schemeClr val="tx1">
                            <a:lumMod val="95000"/>
                            <a:lumOff val="5000"/>
                          </a:schemeClr>
                        </a:solidFill>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endParaRPr lang="en-US" sz="1800" b="1">
                        <a:solidFill>
                          <a:schemeClr val="tx1">
                            <a:lumMod val="95000"/>
                            <a:lumOff val="5000"/>
                          </a:schemeClr>
                        </a:solidFill>
                        <a:latin typeface="Times New Roman" pitchFamily="18" charset="0"/>
                        <a:ea typeface="Calibri"/>
                        <a:cs typeface="Times New Roman" pitchFamily="18" charset="0"/>
                      </a:endParaRPr>
                    </a:p>
                  </a:txBody>
                  <a:tcPr marL="68580" marR="68580" marT="0" marB="0"/>
                </a:tc>
              </a:tr>
              <a:tr h="370840">
                <a:tc>
                  <a:txBody>
                    <a:bodyPr/>
                    <a:lstStyle/>
                    <a:p>
                      <a:pPr marL="0" marR="0">
                        <a:lnSpc>
                          <a:spcPct val="115000"/>
                        </a:lnSpc>
                        <a:spcBef>
                          <a:spcPts val="0"/>
                        </a:spcBef>
                        <a:spcAft>
                          <a:spcPts val="0"/>
                        </a:spcAft>
                      </a:pPr>
                      <a:r>
                        <a:rPr lang="en-US" sz="1800" b="1">
                          <a:solidFill>
                            <a:schemeClr val="tx1">
                              <a:lumMod val="95000"/>
                              <a:lumOff val="5000"/>
                            </a:schemeClr>
                          </a:solidFill>
                          <a:latin typeface="Times New Roman" pitchFamily="18" charset="0"/>
                          <a:cs typeface="Times New Roman" pitchFamily="18" charset="0"/>
                        </a:rPr>
                        <a:t>A</a:t>
                      </a:r>
                      <a:endParaRPr lang="en-US" sz="1800" b="1">
                        <a:solidFill>
                          <a:schemeClr val="tx1">
                            <a:lumMod val="95000"/>
                            <a:lumOff val="5000"/>
                          </a:schemeClr>
                        </a:solidFill>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800" b="1">
                          <a:solidFill>
                            <a:schemeClr val="tx1">
                              <a:lumMod val="95000"/>
                              <a:lumOff val="5000"/>
                            </a:schemeClr>
                          </a:solidFill>
                          <a:latin typeface="Times New Roman" pitchFamily="18" charset="0"/>
                          <a:cs typeface="Times New Roman" pitchFamily="18" charset="0"/>
                        </a:rPr>
                        <a:t>AC</a:t>
                      </a:r>
                      <a:endParaRPr lang="en-US" sz="1800" b="1">
                        <a:solidFill>
                          <a:schemeClr val="tx1">
                            <a:lumMod val="95000"/>
                            <a:lumOff val="5000"/>
                          </a:schemeClr>
                        </a:solidFill>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800" b="1">
                          <a:solidFill>
                            <a:schemeClr val="tx1">
                              <a:lumMod val="95000"/>
                              <a:lumOff val="5000"/>
                            </a:schemeClr>
                          </a:solidFill>
                          <a:latin typeface="Times New Roman" pitchFamily="18" charset="0"/>
                          <a:cs typeface="Times New Roman" pitchFamily="18" charset="0"/>
                        </a:rPr>
                        <a:t>AC</a:t>
                      </a:r>
                      <a:endParaRPr lang="en-US" sz="1800" b="1">
                        <a:solidFill>
                          <a:schemeClr val="tx1">
                            <a:lumMod val="95000"/>
                            <a:lumOff val="5000"/>
                          </a:schemeClr>
                        </a:solidFill>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endParaRPr lang="en-US" sz="1800" b="1">
                        <a:solidFill>
                          <a:schemeClr val="tx1">
                            <a:lumMod val="95000"/>
                            <a:lumOff val="5000"/>
                          </a:schemeClr>
                        </a:solidFill>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endParaRPr lang="en-US" sz="1800" b="1">
                        <a:solidFill>
                          <a:schemeClr val="tx1">
                            <a:lumMod val="95000"/>
                            <a:lumOff val="5000"/>
                          </a:schemeClr>
                        </a:solidFill>
                        <a:latin typeface="Times New Roman" pitchFamily="18" charset="0"/>
                        <a:ea typeface="Calibri"/>
                        <a:cs typeface="Times New Roman" pitchFamily="18" charset="0"/>
                      </a:endParaRPr>
                    </a:p>
                  </a:txBody>
                  <a:tcPr marL="68580" marR="68580" marT="0" marB="0"/>
                </a:tc>
              </a:tr>
              <a:tr h="370840">
                <a:tc>
                  <a:txBody>
                    <a:bodyPr/>
                    <a:lstStyle/>
                    <a:p>
                      <a:pPr marL="0" marR="0">
                        <a:lnSpc>
                          <a:spcPct val="115000"/>
                        </a:lnSpc>
                        <a:spcBef>
                          <a:spcPts val="0"/>
                        </a:spcBef>
                        <a:spcAft>
                          <a:spcPts val="0"/>
                        </a:spcAft>
                      </a:pPr>
                      <a:r>
                        <a:rPr lang="en-US" sz="1800" b="1">
                          <a:solidFill>
                            <a:schemeClr val="tx1">
                              <a:lumMod val="95000"/>
                              <a:lumOff val="5000"/>
                            </a:schemeClr>
                          </a:solidFill>
                          <a:latin typeface="Times New Roman" pitchFamily="18" charset="0"/>
                          <a:cs typeface="Times New Roman" pitchFamily="18" charset="0"/>
                        </a:rPr>
                        <a:t>D</a:t>
                      </a:r>
                      <a:endParaRPr lang="en-US" sz="1800" b="1">
                        <a:solidFill>
                          <a:schemeClr val="tx1">
                            <a:lumMod val="95000"/>
                            <a:lumOff val="5000"/>
                          </a:schemeClr>
                        </a:solidFill>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800" b="1">
                          <a:solidFill>
                            <a:schemeClr val="tx1">
                              <a:lumMod val="95000"/>
                              <a:lumOff val="5000"/>
                            </a:schemeClr>
                          </a:solidFill>
                          <a:latin typeface="Times New Roman" pitchFamily="18" charset="0"/>
                          <a:cs typeface="Times New Roman" pitchFamily="18" charset="0"/>
                        </a:rPr>
                        <a:t>CD</a:t>
                      </a:r>
                      <a:endParaRPr lang="en-US" sz="1800" b="1">
                        <a:solidFill>
                          <a:schemeClr val="tx1">
                            <a:lumMod val="95000"/>
                            <a:lumOff val="5000"/>
                          </a:schemeClr>
                        </a:solidFill>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800" b="1">
                          <a:solidFill>
                            <a:schemeClr val="tx1">
                              <a:lumMod val="95000"/>
                              <a:lumOff val="5000"/>
                            </a:schemeClr>
                          </a:solidFill>
                          <a:latin typeface="Times New Roman" pitchFamily="18" charset="0"/>
                          <a:cs typeface="Times New Roman" pitchFamily="18" charset="0"/>
                        </a:rPr>
                        <a:t>CD</a:t>
                      </a:r>
                      <a:endParaRPr lang="en-US" sz="1800" b="1">
                        <a:solidFill>
                          <a:schemeClr val="tx1">
                            <a:lumMod val="95000"/>
                            <a:lumOff val="5000"/>
                          </a:schemeClr>
                        </a:solidFill>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endParaRPr lang="en-US" sz="1800" b="1">
                        <a:solidFill>
                          <a:schemeClr val="tx1">
                            <a:lumMod val="95000"/>
                            <a:lumOff val="5000"/>
                          </a:schemeClr>
                        </a:solidFill>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endParaRPr lang="en-US" sz="1800" b="1">
                        <a:solidFill>
                          <a:schemeClr val="tx1">
                            <a:lumMod val="95000"/>
                            <a:lumOff val="5000"/>
                          </a:schemeClr>
                        </a:solidFill>
                        <a:latin typeface="Times New Roman" pitchFamily="18" charset="0"/>
                        <a:ea typeface="Calibri"/>
                        <a:cs typeface="Times New Roman" pitchFamily="18" charset="0"/>
                      </a:endParaRPr>
                    </a:p>
                  </a:txBody>
                  <a:tcPr marL="68580" marR="68580" marT="0" marB="0"/>
                </a:tc>
              </a:tr>
              <a:tr h="370840">
                <a:tc>
                  <a:txBody>
                    <a:bodyPr/>
                    <a:lstStyle/>
                    <a:p>
                      <a:pPr marL="0" marR="0">
                        <a:lnSpc>
                          <a:spcPct val="115000"/>
                        </a:lnSpc>
                        <a:spcBef>
                          <a:spcPts val="0"/>
                        </a:spcBef>
                        <a:spcAft>
                          <a:spcPts val="0"/>
                        </a:spcAft>
                      </a:pPr>
                      <a:r>
                        <a:rPr lang="en-US" sz="1800" b="1">
                          <a:solidFill>
                            <a:schemeClr val="tx1">
                              <a:lumMod val="95000"/>
                              <a:lumOff val="5000"/>
                            </a:schemeClr>
                          </a:solidFill>
                          <a:latin typeface="Times New Roman" pitchFamily="18" charset="0"/>
                          <a:cs typeface="Times New Roman" pitchFamily="18" charset="0"/>
                        </a:rPr>
                        <a:t>E</a:t>
                      </a:r>
                      <a:endParaRPr lang="en-US" sz="1800" b="1">
                        <a:solidFill>
                          <a:schemeClr val="tx1">
                            <a:lumMod val="95000"/>
                            <a:lumOff val="5000"/>
                          </a:schemeClr>
                        </a:solidFill>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800" b="1">
                          <a:solidFill>
                            <a:schemeClr val="tx1">
                              <a:lumMod val="95000"/>
                              <a:lumOff val="5000"/>
                            </a:schemeClr>
                          </a:solidFill>
                          <a:latin typeface="Times New Roman" pitchFamily="18" charset="0"/>
                          <a:cs typeface="Times New Roman" pitchFamily="18" charset="0"/>
                        </a:rPr>
                        <a:t>CE</a:t>
                      </a:r>
                      <a:endParaRPr lang="en-US" sz="1800" b="1">
                        <a:solidFill>
                          <a:schemeClr val="tx1">
                            <a:lumMod val="95000"/>
                            <a:lumOff val="5000"/>
                          </a:schemeClr>
                        </a:solidFill>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800" b="1">
                          <a:solidFill>
                            <a:schemeClr val="tx1">
                              <a:lumMod val="95000"/>
                              <a:lumOff val="5000"/>
                            </a:schemeClr>
                          </a:solidFill>
                          <a:latin typeface="Times New Roman" pitchFamily="18" charset="0"/>
                          <a:cs typeface="Times New Roman" pitchFamily="18" charset="0"/>
                        </a:rPr>
                        <a:t>ABCDEI</a:t>
                      </a:r>
                      <a:endParaRPr lang="en-US" sz="1800" b="1">
                        <a:solidFill>
                          <a:schemeClr val="tx1">
                            <a:lumMod val="95000"/>
                            <a:lumOff val="5000"/>
                          </a:schemeClr>
                        </a:solidFill>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800" b="1">
                          <a:solidFill>
                            <a:schemeClr val="tx1">
                              <a:lumMod val="95000"/>
                              <a:lumOff val="5000"/>
                            </a:schemeClr>
                          </a:solidFill>
                          <a:latin typeface="Times New Roman" pitchFamily="18" charset="0"/>
                          <a:cs typeface="Times New Roman" pitchFamily="18" charset="0"/>
                        </a:rPr>
                        <a:t>CE</a:t>
                      </a:r>
                      <a:endParaRPr lang="en-US" sz="1800" b="1">
                        <a:solidFill>
                          <a:schemeClr val="tx1">
                            <a:lumMod val="95000"/>
                            <a:lumOff val="5000"/>
                          </a:schemeClr>
                        </a:solidFill>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800" b="1">
                          <a:solidFill>
                            <a:schemeClr val="tx1">
                              <a:lumMod val="95000"/>
                              <a:lumOff val="5000"/>
                            </a:schemeClr>
                          </a:solidFill>
                          <a:latin typeface="Times New Roman" pitchFamily="18" charset="0"/>
                          <a:cs typeface="Times New Roman" pitchFamily="18" charset="0"/>
                        </a:rPr>
                        <a:t>CE</a:t>
                      </a:r>
                      <a:endParaRPr lang="en-US" sz="1800" b="1">
                        <a:solidFill>
                          <a:schemeClr val="tx1">
                            <a:lumMod val="95000"/>
                            <a:lumOff val="5000"/>
                          </a:schemeClr>
                        </a:solidFill>
                        <a:latin typeface="Times New Roman" pitchFamily="18" charset="0"/>
                        <a:ea typeface="Calibri"/>
                        <a:cs typeface="Times New Roman" pitchFamily="18" charset="0"/>
                      </a:endParaRPr>
                    </a:p>
                  </a:txBody>
                  <a:tcPr marL="68580" marR="68580" marT="0" marB="0"/>
                </a:tc>
              </a:tr>
              <a:tr h="370840">
                <a:tc>
                  <a:txBody>
                    <a:bodyPr/>
                    <a:lstStyle/>
                    <a:p>
                      <a:pPr marL="0" marR="0">
                        <a:lnSpc>
                          <a:spcPct val="115000"/>
                        </a:lnSpc>
                        <a:spcBef>
                          <a:spcPts val="0"/>
                        </a:spcBef>
                        <a:spcAft>
                          <a:spcPts val="0"/>
                        </a:spcAft>
                      </a:pPr>
                      <a:r>
                        <a:rPr lang="en-US" sz="1800" b="1">
                          <a:solidFill>
                            <a:schemeClr val="tx1">
                              <a:lumMod val="95000"/>
                              <a:lumOff val="5000"/>
                            </a:schemeClr>
                          </a:solidFill>
                          <a:latin typeface="Times New Roman" pitchFamily="18" charset="0"/>
                          <a:cs typeface="Times New Roman" pitchFamily="18" charset="0"/>
                        </a:rPr>
                        <a:t>AD</a:t>
                      </a:r>
                      <a:endParaRPr lang="en-US" sz="1800" b="1">
                        <a:solidFill>
                          <a:schemeClr val="tx1">
                            <a:lumMod val="95000"/>
                            <a:lumOff val="5000"/>
                          </a:schemeClr>
                        </a:solidFill>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800" b="1">
                          <a:solidFill>
                            <a:schemeClr val="tx1">
                              <a:lumMod val="95000"/>
                              <a:lumOff val="5000"/>
                            </a:schemeClr>
                          </a:solidFill>
                          <a:latin typeface="Times New Roman" pitchFamily="18" charset="0"/>
                          <a:cs typeface="Times New Roman" pitchFamily="18" charset="0"/>
                        </a:rPr>
                        <a:t>ACD</a:t>
                      </a:r>
                      <a:endParaRPr lang="en-US" sz="1800" b="1">
                        <a:solidFill>
                          <a:schemeClr val="tx1">
                            <a:lumMod val="95000"/>
                            <a:lumOff val="5000"/>
                          </a:schemeClr>
                        </a:solidFill>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800" b="1">
                          <a:solidFill>
                            <a:schemeClr val="tx1">
                              <a:lumMod val="95000"/>
                              <a:lumOff val="5000"/>
                            </a:schemeClr>
                          </a:solidFill>
                          <a:latin typeface="Times New Roman" pitchFamily="18" charset="0"/>
                          <a:cs typeface="Times New Roman" pitchFamily="18" charset="0"/>
                        </a:rPr>
                        <a:t>ABCDEI</a:t>
                      </a:r>
                      <a:endParaRPr lang="en-US" sz="1800" b="1">
                        <a:solidFill>
                          <a:schemeClr val="tx1">
                            <a:lumMod val="95000"/>
                            <a:lumOff val="5000"/>
                          </a:schemeClr>
                        </a:solidFill>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800" b="1">
                          <a:solidFill>
                            <a:schemeClr val="tx1">
                              <a:lumMod val="95000"/>
                              <a:lumOff val="5000"/>
                            </a:schemeClr>
                          </a:solidFill>
                          <a:latin typeface="Times New Roman" pitchFamily="18" charset="0"/>
                          <a:cs typeface="Times New Roman" pitchFamily="18" charset="0"/>
                        </a:rPr>
                        <a:t>ACD</a:t>
                      </a:r>
                      <a:endParaRPr lang="en-US" sz="1800" b="1">
                        <a:solidFill>
                          <a:schemeClr val="tx1">
                            <a:lumMod val="95000"/>
                            <a:lumOff val="5000"/>
                          </a:schemeClr>
                        </a:solidFill>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800" b="1">
                          <a:solidFill>
                            <a:schemeClr val="tx1">
                              <a:lumMod val="95000"/>
                              <a:lumOff val="5000"/>
                            </a:schemeClr>
                          </a:solidFill>
                          <a:latin typeface="Times New Roman" pitchFamily="18" charset="0"/>
                          <a:cs typeface="Times New Roman" pitchFamily="18" charset="0"/>
                        </a:rPr>
                        <a:t>ACD</a:t>
                      </a:r>
                      <a:endParaRPr lang="en-US" sz="1800" b="1">
                        <a:solidFill>
                          <a:schemeClr val="tx1">
                            <a:lumMod val="95000"/>
                            <a:lumOff val="5000"/>
                          </a:schemeClr>
                        </a:solidFill>
                        <a:latin typeface="Times New Roman" pitchFamily="18" charset="0"/>
                        <a:ea typeface="Calibri"/>
                        <a:cs typeface="Times New Roman" pitchFamily="18" charset="0"/>
                      </a:endParaRPr>
                    </a:p>
                  </a:txBody>
                  <a:tcPr marL="68580" marR="68580" marT="0" marB="0"/>
                </a:tc>
              </a:tr>
              <a:tr h="370840">
                <a:tc>
                  <a:txBody>
                    <a:bodyPr/>
                    <a:lstStyle/>
                    <a:p>
                      <a:pPr marL="0" marR="0">
                        <a:lnSpc>
                          <a:spcPct val="115000"/>
                        </a:lnSpc>
                        <a:spcBef>
                          <a:spcPts val="0"/>
                        </a:spcBef>
                        <a:spcAft>
                          <a:spcPts val="0"/>
                        </a:spcAft>
                      </a:pPr>
                      <a:r>
                        <a:rPr lang="en-US" sz="1800" b="1">
                          <a:solidFill>
                            <a:schemeClr val="tx1">
                              <a:lumMod val="95000"/>
                              <a:lumOff val="5000"/>
                            </a:schemeClr>
                          </a:solidFill>
                          <a:latin typeface="Times New Roman" pitchFamily="18" charset="0"/>
                          <a:cs typeface="Times New Roman" pitchFamily="18" charset="0"/>
                        </a:rPr>
                        <a:t>AE</a:t>
                      </a:r>
                      <a:endParaRPr lang="en-US" sz="1800" b="1">
                        <a:solidFill>
                          <a:schemeClr val="tx1">
                            <a:lumMod val="95000"/>
                            <a:lumOff val="5000"/>
                          </a:schemeClr>
                        </a:solidFill>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800" b="1">
                          <a:solidFill>
                            <a:schemeClr val="tx1">
                              <a:lumMod val="95000"/>
                              <a:lumOff val="5000"/>
                            </a:schemeClr>
                          </a:solidFill>
                          <a:latin typeface="Times New Roman" pitchFamily="18" charset="0"/>
                          <a:cs typeface="Times New Roman" pitchFamily="18" charset="0"/>
                        </a:rPr>
                        <a:t>ACE</a:t>
                      </a:r>
                      <a:endParaRPr lang="en-US" sz="1800" b="1">
                        <a:solidFill>
                          <a:schemeClr val="tx1">
                            <a:lumMod val="95000"/>
                            <a:lumOff val="5000"/>
                          </a:schemeClr>
                        </a:solidFill>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800" b="1">
                          <a:solidFill>
                            <a:schemeClr val="tx1">
                              <a:lumMod val="95000"/>
                              <a:lumOff val="5000"/>
                            </a:schemeClr>
                          </a:solidFill>
                          <a:latin typeface="Times New Roman" pitchFamily="18" charset="0"/>
                          <a:cs typeface="Times New Roman" pitchFamily="18" charset="0"/>
                        </a:rPr>
                        <a:t>ABCDEI</a:t>
                      </a:r>
                      <a:endParaRPr lang="en-US" sz="1800" b="1">
                        <a:solidFill>
                          <a:schemeClr val="tx1">
                            <a:lumMod val="95000"/>
                            <a:lumOff val="5000"/>
                          </a:schemeClr>
                        </a:solidFill>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800" b="1">
                          <a:solidFill>
                            <a:schemeClr val="tx1">
                              <a:lumMod val="95000"/>
                              <a:lumOff val="5000"/>
                            </a:schemeClr>
                          </a:solidFill>
                          <a:latin typeface="Times New Roman" pitchFamily="18" charset="0"/>
                          <a:cs typeface="Times New Roman" pitchFamily="18" charset="0"/>
                        </a:rPr>
                        <a:t>ACE</a:t>
                      </a:r>
                      <a:endParaRPr lang="en-US" sz="1800" b="1">
                        <a:solidFill>
                          <a:schemeClr val="tx1">
                            <a:lumMod val="95000"/>
                            <a:lumOff val="5000"/>
                          </a:schemeClr>
                        </a:solidFill>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endParaRPr lang="en-US" sz="1800" b="1">
                        <a:solidFill>
                          <a:schemeClr val="tx1">
                            <a:lumMod val="95000"/>
                            <a:lumOff val="5000"/>
                          </a:schemeClr>
                        </a:solidFill>
                        <a:latin typeface="Times New Roman" pitchFamily="18" charset="0"/>
                        <a:ea typeface="Calibri"/>
                        <a:cs typeface="Times New Roman" pitchFamily="18" charset="0"/>
                      </a:endParaRPr>
                    </a:p>
                  </a:txBody>
                  <a:tcPr marL="68580" marR="68580" marT="0" marB="0"/>
                </a:tc>
              </a:tr>
              <a:tr h="370840">
                <a:tc>
                  <a:txBody>
                    <a:bodyPr/>
                    <a:lstStyle/>
                    <a:p>
                      <a:pPr marL="0" marR="0">
                        <a:lnSpc>
                          <a:spcPct val="115000"/>
                        </a:lnSpc>
                        <a:spcBef>
                          <a:spcPts val="0"/>
                        </a:spcBef>
                        <a:spcAft>
                          <a:spcPts val="0"/>
                        </a:spcAft>
                      </a:pPr>
                      <a:r>
                        <a:rPr lang="en-US" sz="1800" b="1">
                          <a:solidFill>
                            <a:schemeClr val="tx1">
                              <a:lumMod val="95000"/>
                              <a:lumOff val="5000"/>
                            </a:schemeClr>
                          </a:solidFill>
                          <a:latin typeface="Times New Roman" pitchFamily="18" charset="0"/>
                          <a:cs typeface="Times New Roman" pitchFamily="18" charset="0"/>
                        </a:rPr>
                        <a:t>DE</a:t>
                      </a:r>
                      <a:endParaRPr lang="en-US" sz="1800" b="1">
                        <a:solidFill>
                          <a:schemeClr val="tx1">
                            <a:lumMod val="95000"/>
                            <a:lumOff val="5000"/>
                          </a:schemeClr>
                        </a:solidFill>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800" b="1">
                          <a:solidFill>
                            <a:schemeClr val="tx1">
                              <a:lumMod val="95000"/>
                              <a:lumOff val="5000"/>
                            </a:schemeClr>
                          </a:solidFill>
                          <a:latin typeface="Times New Roman" pitchFamily="18" charset="0"/>
                          <a:cs typeface="Times New Roman" pitchFamily="18" charset="0"/>
                        </a:rPr>
                        <a:t>CDE</a:t>
                      </a:r>
                      <a:endParaRPr lang="en-US" sz="1800" b="1">
                        <a:solidFill>
                          <a:schemeClr val="tx1">
                            <a:lumMod val="95000"/>
                            <a:lumOff val="5000"/>
                          </a:schemeClr>
                        </a:solidFill>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800" b="1">
                          <a:solidFill>
                            <a:schemeClr val="tx1">
                              <a:lumMod val="95000"/>
                              <a:lumOff val="5000"/>
                            </a:schemeClr>
                          </a:solidFill>
                          <a:latin typeface="Times New Roman" pitchFamily="18" charset="0"/>
                          <a:cs typeface="Times New Roman" pitchFamily="18" charset="0"/>
                        </a:rPr>
                        <a:t>ABCDEI</a:t>
                      </a:r>
                      <a:endParaRPr lang="en-US" sz="1800" b="1">
                        <a:solidFill>
                          <a:schemeClr val="tx1">
                            <a:lumMod val="95000"/>
                            <a:lumOff val="5000"/>
                          </a:schemeClr>
                        </a:solidFill>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800" b="1">
                          <a:solidFill>
                            <a:schemeClr val="tx1">
                              <a:lumMod val="95000"/>
                              <a:lumOff val="5000"/>
                            </a:schemeClr>
                          </a:solidFill>
                          <a:latin typeface="Times New Roman" pitchFamily="18" charset="0"/>
                          <a:cs typeface="Times New Roman" pitchFamily="18" charset="0"/>
                        </a:rPr>
                        <a:t>CDE</a:t>
                      </a:r>
                      <a:endParaRPr lang="en-US" sz="1800" b="1">
                        <a:solidFill>
                          <a:schemeClr val="tx1">
                            <a:lumMod val="95000"/>
                            <a:lumOff val="5000"/>
                          </a:schemeClr>
                        </a:solidFill>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endParaRPr lang="en-US" sz="1800" b="1">
                        <a:solidFill>
                          <a:schemeClr val="tx1">
                            <a:lumMod val="95000"/>
                            <a:lumOff val="5000"/>
                          </a:schemeClr>
                        </a:solidFill>
                        <a:latin typeface="Times New Roman" pitchFamily="18" charset="0"/>
                        <a:ea typeface="Calibri"/>
                        <a:cs typeface="Times New Roman" pitchFamily="18" charset="0"/>
                      </a:endParaRPr>
                    </a:p>
                  </a:txBody>
                  <a:tcPr marL="68580" marR="68580" marT="0" marB="0"/>
                </a:tc>
              </a:tr>
              <a:tr h="370840">
                <a:tc>
                  <a:txBody>
                    <a:bodyPr/>
                    <a:lstStyle/>
                    <a:p>
                      <a:pPr marL="0" marR="0">
                        <a:lnSpc>
                          <a:spcPct val="115000"/>
                        </a:lnSpc>
                        <a:spcBef>
                          <a:spcPts val="0"/>
                        </a:spcBef>
                        <a:spcAft>
                          <a:spcPts val="0"/>
                        </a:spcAft>
                      </a:pPr>
                      <a:r>
                        <a:rPr lang="en-US" sz="1800" b="1" dirty="0">
                          <a:solidFill>
                            <a:schemeClr val="tx1">
                              <a:lumMod val="95000"/>
                              <a:lumOff val="5000"/>
                            </a:schemeClr>
                          </a:solidFill>
                          <a:latin typeface="Times New Roman" pitchFamily="18" charset="0"/>
                          <a:cs typeface="Times New Roman" pitchFamily="18" charset="0"/>
                        </a:rPr>
                        <a:t>ADE</a:t>
                      </a:r>
                      <a:endParaRPr lang="en-US" sz="1800" b="1" dirty="0">
                        <a:solidFill>
                          <a:schemeClr val="tx1">
                            <a:lumMod val="95000"/>
                            <a:lumOff val="5000"/>
                          </a:schemeClr>
                        </a:solidFill>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800" b="1">
                          <a:solidFill>
                            <a:schemeClr val="tx1">
                              <a:lumMod val="95000"/>
                              <a:lumOff val="5000"/>
                            </a:schemeClr>
                          </a:solidFill>
                          <a:latin typeface="Times New Roman" pitchFamily="18" charset="0"/>
                          <a:cs typeface="Times New Roman" pitchFamily="18" charset="0"/>
                        </a:rPr>
                        <a:t>ACDE</a:t>
                      </a:r>
                      <a:endParaRPr lang="en-US" sz="1800" b="1">
                        <a:solidFill>
                          <a:schemeClr val="tx1">
                            <a:lumMod val="95000"/>
                            <a:lumOff val="5000"/>
                          </a:schemeClr>
                        </a:solidFill>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800" b="1">
                          <a:solidFill>
                            <a:schemeClr val="tx1">
                              <a:lumMod val="95000"/>
                              <a:lumOff val="5000"/>
                            </a:schemeClr>
                          </a:solidFill>
                          <a:latin typeface="Times New Roman" pitchFamily="18" charset="0"/>
                          <a:cs typeface="Times New Roman" pitchFamily="18" charset="0"/>
                        </a:rPr>
                        <a:t>ABCDEI</a:t>
                      </a:r>
                      <a:endParaRPr lang="en-US" sz="1800" b="1">
                        <a:solidFill>
                          <a:schemeClr val="tx1">
                            <a:lumMod val="95000"/>
                            <a:lumOff val="5000"/>
                          </a:schemeClr>
                        </a:solidFill>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800" b="1">
                          <a:solidFill>
                            <a:schemeClr val="tx1">
                              <a:lumMod val="95000"/>
                              <a:lumOff val="5000"/>
                            </a:schemeClr>
                          </a:solidFill>
                          <a:latin typeface="Times New Roman" pitchFamily="18" charset="0"/>
                          <a:cs typeface="Times New Roman" pitchFamily="18" charset="0"/>
                        </a:rPr>
                        <a:t>ADE</a:t>
                      </a:r>
                      <a:endParaRPr lang="en-US" sz="1800" b="1">
                        <a:solidFill>
                          <a:schemeClr val="tx1">
                            <a:lumMod val="95000"/>
                            <a:lumOff val="5000"/>
                          </a:schemeClr>
                        </a:solidFill>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endParaRPr lang="en-US" sz="1800" b="1" dirty="0">
                        <a:solidFill>
                          <a:schemeClr val="tx1">
                            <a:lumMod val="95000"/>
                            <a:lumOff val="5000"/>
                          </a:schemeClr>
                        </a:solidFill>
                        <a:latin typeface="Times New Roman" pitchFamily="18" charset="0"/>
                        <a:ea typeface="Calibri"/>
                        <a:cs typeface="Times New Roman" pitchFamily="18" charset="0"/>
                      </a:endParaRPr>
                    </a:p>
                  </a:txBody>
                  <a:tcPr marL="68580" marR="68580" marT="0" marB="0"/>
                </a:tc>
              </a:tr>
            </a:tbl>
          </a:graphicData>
        </a:graphic>
      </p:graphicFrame>
      <p:sp>
        <p:nvSpPr>
          <p:cNvPr id="5" name="Slide Number Placeholder 4"/>
          <p:cNvSpPr>
            <a:spLocks noGrp="1"/>
          </p:cNvSpPr>
          <p:nvPr>
            <p:ph type="sldNum" sz="quarter" idx="12"/>
          </p:nvPr>
        </p:nvSpPr>
        <p:spPr>
          <a:xfrm>
            <a:off x="8382000" y="6340476"/>
            <a:ext cx="762000" cy="517524"/>
          </a:xfrm>
        </p:spPr>
        <p:txBody>
          <a:bodyPr/>
          <a:lstStyle/>
          <a:p>
            <a:fld id="{029F9849-64D4-4DF6-87DA-D4F4F2E73101}" type="slidenum">
              <a:rPr lang="en-US" sz="1800" smtClean="0">
                <a:solidFill>
                  <a:schemeClr val="tx1"/>
                </a:solidFill>
                <a:latin typeface="Times New Roman" pitchFamily="18" charset="0"/>
                <a:cs typeface="Times New Roman" pitchFamily="18" charset="0"/>
              </a:rPr>
              <a:pPr/>
              <a:t>39</a:t>
            </a:fld>
            <a:r>
              <a:rPr lang="en-US" sz="1800" dirty="0" smtClean="0">
                <a:solidFill>
                  <a:schemeClr val="tx1"/>
                </a:solidFill>
                <a:latin typeface="Times New Roman" pitchFamily="18" charset="0"/>
                <a:cs typeface="Times New Roman" pitchFamily="18" charset="0"/>
              </a:rPr>
              <a:t>/45</a:t>
            </a:r>
            <a:endParaRPr lang="en-US" sz="1800" dirty="0">
              <a:solidFill>
                <a:schemeClr val="tx1"/>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vertical)">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box(out)">
                                      <p:cBhvr>
                                        <p:cTn id="12" dur="1000"/>
                                        <p:tgtEl>
                                          <p:spTgt spid="3">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box(out)">
                                      <p:cBhvr>
                                        <p:cTn id="17"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914400"/>
          </a:xfrm>
        </p:spPr>
        <p:txBody>
          <a:bodyPr>
            <a:noAutofit/>
            <a:scene3d>
              <a:camera prst="orthographicFront">
                <a:rot lat="0" lon="0" rev="0"/>
              </a:camera>
              <a:lightRig rig="contrasting" dir="t">
                <a:rot lat="0" lon="0" rev="4500000"/>
              </a:lightRig>
            </a:scene3d>
            <a:sp3d extrusionH="57150" contourW="6350" prstMaterial="metal">
              <a:bevelT w="127000" h="31750" prst="divot"/>
              <a:contourClr>
                <a:schemeClr val="accent1">
                  <a:shade val="75000"/>
                </a:schemeClr>
              </a:contourClr>
            </a:sp3d>
          </a:bodyPr>
          <a:lstStyle/>
          <a:p>
            <a:pPr algn="ct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16.1. Một số khái niệm liên quan</a:t>
            </a:r>
            <a:endParaRPr lang="en-US" sz="3200" b="1" cap="all" dirty="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endParaRPr>
          </a:p>
        </p:txBody>
      </p:sp>
      <p:sp>
        <p:nvSpPr>
          <p:cNvPr id="3" name="Subtitle 2"/>
          <p:cNvSpPr>
            <a:spLocks noGrp="1"/>
          </p:cNvSpPr>
          <p:nvPr>
            <p:ph type="subTitle" idx="1"/>
          </p:nvPr>
        </p:nvSpPr>
        <p:spPr>
          <a:xfrm>
            <a:off x="457200" y="1295400"/>
            <a:ext cx="8153400" cy="5181600"/>
          </a:xfrm>
        </p:spPr>
        <p:txBody>
          <a:bodyPr>
            <a:normAutofit fontScale="92500"/>
          </a:bodyPr>
          <a:lstStyle/>
          <a:p>
            <a:pPr algn="l"/>
            <a:r>
              <a:rPr lang="en-US" sz="3600" dirty="0" smtClean="0">
                <a:solidFill>
                  <a:schemeClr val="tx1"/>
                </a:solidFill>
                <a:latin typeface="Times New Roman" pitchFamily="18" charset="0"/>
                <a:cs typeface="Times New Roman" pitchFamily="18" charset="0"/>
              </a:rPr>
              <a:t>  </a:t>
            </a:r>
            <a:r>
              <a:rPr lang="en-US" sz="2600" b="1" u="sng" dirty="0" err="1" smtClean="0">
                <a:solidFill>
                  <a:schemeClr val="tx1">
                    <a:lumMod val="95000"/>
                    <a:lumOff val="5000"/>
                  </a:schemeClr>
                </a:solidFill>
                <a:latin typeface="Times New Roman" pitchFamily="18" charset="0"/>
                <a:cs typeface="Times New Roman" pitchFamily="18" charset="0"/>
              </a:rPr>
              <a:t>Chuẩn</a:t>
            </a:r>
            <a:r>
              <a:rPr lang="en-US" sz="2600" b="1" u="sng" dirty="0" smtClean="0">
                <a:solidFill>
                  <a:schemeClr val="tx1">
                    <a:lumMod val="95000"/>
                    <a:lumOff val="5000"/>
                  </a:schemeClr>
                </a:solidFill>
                <a:latin typeface="Times New Roman" pitchFamily="18" charset="0"/>
                <a:cs typeface="Times New Roman" pitchFamily="18" charset="0"/>
              </a:rPr>
              <a:t> hóa: </a:t>
            </a:r>
          </a:p>
          <a:p>
            <a:pPr algn="l"/>
            <a:r>
              <a:rPr lang="en-US" sz="2600" b="1" dirty="0" smtClean="0">
                <a:solidFill>
                  <a:schemeClr val="tx1"/>
                </a:solidFill>
                <a:latin typeface="Times New Roman" pitchFamily="18" charset="0"/>
                <a:cs typeface="Times New Roman" pitchFamily="18" charset="0"/>
              </a:rPr>
              <a:t>   </a:t>
            </a:r>
            <a:r>
              <a:rPr lang="en-US" sz="2600" dirty="0" smtClean="0">
                <a:solidFill>
                  <a:schemeClr val="tx1"/>
                </a:solidFill>
                <a:latin typeface="Times New Roman" pitchFamily="18" charset="0"/>
                <a:cs typeface="Times New Roman" pitchFamily="18" charset="0"/>
              </a:rPr>
              <a:t>Là quá trình tách một lược đồ quan hệ thành một tập các lược đồ con, sao cho quá trình tách là không mất thông tin và các lược đồ con là tối ưu hơn lược đồ ban đầu theo nghĩa: hạn chế dư thừa dữ liệu, thuận lợi cho các quá trình tạo lập, cập nhật và các thao tác tìm kiếm khác.   </a:t>
            </a:r>
          </a:p>
          <a:p>
            <a:pPr algn="l"/>
            <a:endParaRPr lang="en-US" sz="2600" dirty="0" smtClean="0">
              <a:solidFill>
                <a:schemeClr val="tx1"/>
              </a:solidFill>
              <a:latin typeface="Times New Roman" pitchFamily="18" charset="0"/>
              <a:cs typeface="Times New Roman" pitchFamily="18" charset="0"/>
            </a:endParaRPr>
          </a:p>
          <a:p>
            <a:pPr algn="l"/>
            <a:r>
              <a:rPr lang="en-US" sz="2600" b="1" dirty="0" smtClean="0">
                <a:solidFill>
                  <a:schemeClr val="tx1"/>
                </a:solidFill>
                <a:latin typeface="Times New Roman" pitchFamily="18" charset="0"/>
                <a:cs typeface="Times New Roman" pitchFamily="18" charset="0"/>
              </a:rPr>
              <a:t>  </a:t>
            </a:r>
            <a:r>
              <a:rPr lang="en-US" sz="2600" b="1" u="sng" dirty="0" smtClean="0">
                <a:solidFill>
                  <a:schemeClr val="tx1"/>
                </a:solidFill>
                <a:latin typeface="Times New Roman" pitchFamily="18" charset="0"/>
                <a:cs typeface="Times New Roman" pitchFamily="18" charset="0"/>
              </a:rPr>
              <a:t>Định nghĩa về thuộc tính khóa: </a:t>
            </a:r>
          </a:p>
          <a:p>
            <a:pPr algn="l"/>
            <a:r>
              <a:rPr lang="en-US" sz="2600" b="1" dirty="0" smtClean="0">
                <a:solidFill>
                  <a:schemeClr val="tx1"/>
                </a:solidFill>
                <a:latin typeface="Times New Roman" pitchFamily="18" charset="0"/>
                <a:cs typeface="Times New Roman" pitchFamily="18" charset="0"/>
              </a:rPr>
              <a:t>  </a:t>
            </a:r>
            <a:r>
              <a:rPr lang="en-US" sz="2600" dirty="0" smtClean="0">
                <a:solidFill>
                  <a:schemeClr val="tx1"/>
                </a:solidFill>
                <a:latin typeface="Times New Roman" pitchFamily="18" charset="0"/>
                <a:cs typeface="Times New Roman" pitchFamily="18" charset="0"/>
              </a:rPr>
              <a:t>Cho lược đồ quan hệ </a:t>
            </a:r>
            <a:r>
              <a:rPr lang="el-GR" sz="2600" dirty="0" smtClean="0">
                <a:solidFill>
                  <a:schemeClr val="tx1"/>
                </a:solidFill>
                <a:latin typeface="Times New Roman"/>
                <a:cs typeface="Times New Roman"/>
              </a:rPr>
              <a:t>α=(</a:t>
            </a:r>
            <a:r>
              <a:rPr lang="en-US" sz="2600" dirty="0" smtClean="0">
                <a:solidFill>
                  <a:schemeClr val="tx1"/>
                </a:solidFill>
                <a:latin typeface="Times New Roman"/>
                <a:cs typeface="Times New Roman"/>
              </a:rPr>
              <a:t>U, F), thuộc tính A</a:t>
            </a:r>
            <a:r>
              <a:rPr lang="en-US" sz="2600" dirty="0" smtClean="0">
                <a:solidFill>
                  <a:schemeClr val="tx1">
                    <a:lumMod val="95000"/>
                    <a:lumOff val="5000"/>
                  </a:schemeClr>
                </a:solidFill>
                <a:latin typeface="Times New Roman" pitchFamily="18" charset="0"/>
                <a:cs typeface="Times New Roman" pitchFamily="18" charset="0"/>
                <a:sym typeface="Symbol"/>
              </a:rPr>
              <a:t></a:t>
            </a:r>
            <a:r>
              <a:rPr lang="en-US" sz="2600" dirty="0" smtClean="0">
                <a:solidFill>
                  <a:schemeClr val="tx1"/>
                </a:solidFill>
                <a:latin typeface="Times New Roman"/>
                <a:cs typeface="Times New Roman"/>
              </a:rPr>
              <a:t>U được gọi là thuộc tính khóa nếu như A thuộc một trong các khóa nào đó, ngược lại A được gọi là thuộc tính không khóa.</a:t>
            </a:r>
            <a:endParaRPr lang="en-US" sz="2600" b="1" dirty="0" smtClean="0">
              <a:solidFill>
                <a:schemeClr val="tx1"/>
              </a:solidFill>
              <a:latin typeface="Times New Roman" pitchFamily="18" charset="0"/>
              <a:cs typeface="Times New Roman" pitchFamily="18" charset="0"/>
            </a:endParaRPr>
          </a:p>
          <a:p>
            <a:pPr algn="l"/>
            <a:r>
              <a:rPr lang="en-US" sz="3600" dirty="0">
                <a:solidFill>
                  <a:schemeClr val="tx1"/>
                </a:solidFill>
                <a:latin typeface="Times New Roman" pitchFamily="18" charset="0"/>
                <a:cs typeface="Times New Roman" pitchFamily="18" charset="0"/>
              </a:rPr>
              <a:t> </a:t>
            </a:r>
            <a:r>
              <a:rPr lang="en-US" sz="3600" dirty="0" smtClean="0">
                <a:solidFill>
                  <a:schemeClr val="tx1"/>
                </a:solidFill>
                <a:latin typeface="Times New Roman" pitchFamily="18" charset="0"/>
                <a:cs typeface="Times New Roman" pitchFamily="18" charset="0"/>
              </a:rPr>
              <a:t>        </a:t>
            </a:r>
            <a:endParaRPr lang="en-US" sz="3600" b="1" dirty="0">
              <a:solidFill>
                <a:schemeClr val="tx1">
                  <a:lumMod val="65000"/>
                  <a:lumOff val="35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534400" y="6340476"/>
            <a:ext cx="609600" cy="517524"/>
          </a:xfrm>
        </p:spPr>
        <p:txBody>
          <a:bodyPr/>
          <a:lstStyle/>
          <a:p>
            <a:fld id="{029F9849-64D4-4DF6-87DA-D4F4F2E73101}" type="slidenum">
              <a:rPr lang="en-US" sz="1800" smtClean="0">
                <a:solidFill>
                  <a:schemeClr val="tx1"/>
                </a:solidFill>
                <a:latin typeface="Times New Roman" pitchFamily="18" charset="0"/>
                <a:cs typeface="Times New Roman" pitchFamily="18" charset="0"/>
              </a:rPr>
              <a:pPr/>
              <a:t>4</a:t>
            </a:fld>
            <a:r>
              <a:rPr lang="en-US" sz="1800" dirty="0" smtClean="0">
                <a:solidFill>
                  <a:schemeClr val="tx1"/>
                </a:solidFill>
                <a:latin typeface="Times New Roman" pitchFamily="18" charset="0"/>
                <a:cs typeface="Times New Roman" pitchFamily="18" charset="0"/>
              </a:rPr>
              <a:t>/45</a:t>
            </a:r>
            <a:endParaRPr lang="en-US" sz="1800" dirty="0">
              <a:solidFill>
                <a:schemeClr val="tx1"/>
              </a:solidFill>
              <a:latin typeface="Times New Roman" pitchFamily="18" charset="0"/>
              <a:cs typeface="Times New Roman" pitchFamily="18" charset="0"/>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066800"/>
          </a:xfrm>
        </p:spPr>
        <p:txBody>
          <a:bodyPr>
            <a:noAutofit/>
            <a:scene3d>
              <a:camera prst="orthographicFront">
                <a:rot lat="0" lon="0" rev="0"/>
              </a:camera>
              <a:lightRig rig="contrasting" dir="t">
                <a:rot lat="0" lon="0" rev="4500000"/>
              </a:lightRig>
            </a:scene3d>
            <a:sp3d extrusionH="57150" contourW="6350" prstMaterial="metal">
              <a:bevelT w="127000" h="31750" prst="divot"/>
              <a:contourClr>
                <a:schemeClr val="accent1">
                  <a:shade val="75000"/>
                </a:schemeClr>
              </a:contourClr>
            </a:sp3d>
          </a:bodyPr>
          <a:lstStyle/>
          <a:p>
            <a:pPr algn="ct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16.2.4.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dạng</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chUẩn</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BCNF</a:t>
            </a:r>
            <a:b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b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(Boyce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Codd</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normal form) </a:t>
            </a:r>
            <a:endParaRPr lang="en-US" sz="3200" b="1" cap="all" dirty="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endParaRPr>
          </a:p>
        </p:txBody>
      </p:sp>
      <p:sp>
        <p:nvSpPr>
          <p:cNvPr id="3" name="Subtitle 2"/>
          <p:cNvSpPr>
            <a:spLocks noGrp="1"/>
          </p:cNvSpPr>
          <p:nvPr>
            <p:ph type="subTitle" idx="1"/>
          </p:nvPr>
        </p:nvSpPr>
        <p:spPr>
          <a:xfrm>
            <a:off x="457200" y="1524000"/>
            <a:ext cx="8153400" cy="4876800"/>
          </a:xfrm>
        </p:spPr>
        <p:txBody>
          <a:bodyPr>
            <a:normAutofit/>
          </a:bodyPr>
          <a:lstStyle/>
          <a:p>
            <a:r>
              <a:rPr lang="en-US" sz="2400" u="sng" dirty="0" err="1" smtClean="0">
                <a:solidFill>
                  <a:schemeClr val="tx1">
                    <a:lumMod val="95000"/>
                    <a:lumOff val="5000"/>
                  </a:schemeClr>
                </a:solidFill>
                <a:latin typeface="Times New Roman" pitchFamily="18" charset="0"/>
                <a:cs typeface="Times New Roman" pitchFamily="18" charset="0"/>
              </a:rPr>
              <a:t>Thuật</a:t>
            </a:r>
            <a:r>
              <a:rPr lang="en-US" sz="2400" u="sng" dirty="0" smtClean="0">
                <a:solidFill>
                  <a:schemeClr val="tx1">
                    <a:lumMod val="95000"/>
                    <a:lumOff val="5000"/>
                  </a:schemeClr>
                </a:solidFill>
                <a:latin typeface="Times New Roman" pitchFamily="18" charset="0"/>
                <a:cs typeface="Times New Roman" pitchFamily="18" charset="0"/>
              </a:rPr>
              <a:t> </a:t>
            </a:r>
            <a:r>
              <a:rPr lang="en-US" sz="2400" u="sng" dirty="0" err="1" smtClean="0">
                <a:solidFill>
                  <a:schemeClr val="tx1">
                    <a:lumMod val="95000"/>
                    <a:lumOff val="5000"/>
                  </a:schemeClr>
                </a:solidFill>
                <a:latin typeface="Times New Roman" pitchFamily="18" charset="0"/>
                <a:cs typeface="Times New Roman" pitchFamily="18" charset="0"/>
              </a:rPr>
              <a:t>tán</a:t>
            </a:r>
            <a:r>
              <a:rPr lang="en-US" sz="2400" u="sng" dirty="0" smtClean="0">
                <a:solidFill>
                  <a:schemeClr val="tx1">
                    <a:lumMod val="95000"/>
                    <a:lumOff val="5000"/>
                  </a:schemeClr>
                </a:solidFill>
                <a:latin typeface="Times New Roman" pitchFamily="18" charset="0"/>
                <a:cs typeface="Times New Roman" pitchFamily="18" charset="0"/>
              </a:rPr>
              <a:t> 2</a:t>
            </a:r>
            <a:r>
              <a:rPr lang="en-US" sz="2400" dirty="0" smtClean="0">
                <a:solidFill>
                  <a:schemeClr val="tx1">
                    <a:lumMod val="95000"/>
                    <a:lumOff val="5000"/>
                  </a:schemeClr>
                </a:solidFill>
                <a:latin typeface="Times New Roman" pitchFamily="18" charset="0"/>
                <a:cs typeface="Times New Roman" pitchFamily="18" charset="0"/>
              </a:rPr>
              <a:t>:</a:t>
            </a:r>
          </a:p>
          <a:p>
            <a:endParaRPr lang="en-US" sz="2400" dirty="0" smtClean="0">
              <a:solidFill>
                <a:schemeClr val="tx1">
                  <a:lumMod val="95000"/>
                  <a:lumOff val="5000"/>
                </a:schemeClr>
              </a:solidFill>
              <a:latin typeface="Times New Roman" pitchFamily="18" charset="0"/>
              <a:cs typeface="Times New Roman" pitchFamily="18" charset="0"/>
            </a:endParaRPr>
          </a:p>
          <a:p>
            <a:r>
              <a:rPr lang="en-US" sz="2400" u="sng" dirty="0" err="1" smtClean="0">
                <a:solidFill>
                  <a:schemeClr val="tx1">
                    <a:lumMod val="95000"/>
                    <a:lumOff val="5000"/>
                  </a:schemeClr>
                </a:solidFill>
                <a:latin typeface="Times New Roman" pitchFamily="18" charset="0"/>
                <a:cs typeface="Times New Roman" pitchFamily="18" charset="0"/>
              </a:rPr>
              <a:t>Bước</a:t>
            </a:r>
            <a:r>
              <a:rPr lang="en-US" sz="2400" u="sng" dirty="0" smtClean="0">
                <a:solidFill>
                  <a:schemeClr val="tx1">
                    <a:lumMod val="95000"/>
                    <a:lumOff val="5000"/>
                  </a:schemeClr>
                </a:solidFill>
                <a:latin typeface="Times New Roman" pitchFamily="18" charset="0"/>
                <a:cs typeface="Times New Roman" pitchFamily="18" charset="0"/>
              </a:rPr>
              <a:t> 1</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Từ</a:t>
            </a:r>
            <a:r>
              <a:rPr lang="en-US" sz="2400" dirty="0" smtClean="0">
                <a:solidFill>
                  <a:schemeClr val="tx1">
                    <a:lumMod val="95000"/>
                    <a:lumOff val="5000"/>
                  </a:schemeClr>
                </a:solidFill>
                <a:latin typeface="Times New Roman" pitchFamily="18" charset="0"/>
                <a:cs typeface="Times New Roman" pitchFamily="18" charset="0"/>
              </a:rPr>
              <a:t> F </a:t>
            </a:r>
            <a:r>
              <a:rPr lang="en-US" sz="2400" dirty="0" err="1" smtClean="0">
                <a:solidFill>
                  <a:schemeClr val="tx1">
                    <a:lumMod val="95000"/>
                    <a:lumOff val="5000"/>
                  </a:schemeClr>
                </a:solidFill>
                <a:latin typeface="Times New Roman" pitchFamily="18" charset="0"/>
                <a:cs typeface="Times New Roman" pitchFamily="18" charset="0"/>
              </a:rPr>
              <a:t>tìm</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tập</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phụ</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thuộc</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hàm</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tương</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đương</a:t>
            </a:r>
            <a:r>
              <a:rPr lang="en-US" sz="2400" dirty="0" smtClean="0">
                <a:solidFill>
                  <a:schemeClr val="tx1">
                    <a:lumMod val="95000"/>
                    <a:lumOff val="5000"/>
                  </a:schemeClr>
                </a:solidFill>
                <a:latin typeface="Times New Roman" pitchFamily="18" charset="0"/>
                <a:cs typeface="Times New Roman" pitchFamily="18" charset="0"/>
              </a:rPr>
              <a:t> F’, </a:t>
            </a:r>
            <a:r>
              <a:rPr lang="en-US" sz="2400" dirty="0" err="1" smtClean="0">
                <a:solidFill>
                  <a:schemeClr val="tx1">
                    <a:lumMod val="95000"/>
                    <a:lumOff val="5000"/>
                  </a:schemeClr>
                </a:solidFill>
                <a:latin typeface="Times New Roman" pitchFamily="18" charset="0"/>
                <a:cs typeface="Times New Roman" pitchFamily="18" charset="0"/>
              </a:rPr>
              <a:t>mà</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vế</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phải</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của</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các</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phụ</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thuộc</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hàm</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trong</a:t>
            </a:r>
            <a:r>
              <a:rPr lang="en-US" sz="2400" dirty="0" smtClean="0">
                <a:solidFill>
                  <a:schemeClr val="tx1">
                    <a:lumMod val="95000"/>
                    <a:lumOff val="5000"/>
                  </a:schemeClr>
                </a:solidFill>
                <a:latin typeface="Times New Roman" pitchFamily="18" charset="0"/>
                <a:cs typeface="Times New Roman" pitchFamily="18" charset="0"/>
              </a:rPr>
              <a:t> F’ </a:t>
            </a:r>
            <a:r>
              <a:rPr lang="en-US" sz="2400" dirty="0" err="1" smtClean="0">
                <a:solidFill>
                  <a:schemeClr val="tx1">
                    <a:lumMod val="95000"/>
                    <a:lumOff val="5000"/>
                  </a:schemeClr>
                </a:solidFill>
                <a:latin typeface="Times New Roman" pitchFamily="18" charset="0"/>
                <a:cs typeface="Times New Roman" pitchFamily="18" charset="0"/>
              </a:rPr>
              <a:t>chỉ</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có</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một</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thuộc</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tính</a:t>
            </a:r>
            <a:r>
              <a:rPr lang="en-US" sz="2400" dirty="0" smtClean="0">
                <a:solidFill>
                  <a:schemeClr val="tx1">
                    <a:lumMod val="95000"/>
                    <a:lumOff val="5000"/>
                  </a:schemeClr>
                </a:solidFill>
                <a:latin typeface="Times New Roman" pitchFamily="18" charset="0"/>
                <a:cs typeface="Times New Roman" pitchFamily="18" charset="0"/>
              </a:rPr>
              <a:t>.</a:t>
            </a:r>
          </a:p>
          <a:p>
            <a:endParaRPr lang="en-US" sz="2400" dirty="0" smtClean="0">
              <a:solidFill>
                <a:schemeClr val="tx1">
                  <a:lumMod val="95000"/>
                  <a:lumOff val="5000"/>
                </a:schemeClr>
              </a:solidFill>
              <a:latin typeface="Times New Roman" pitchFamily="18" charset="0"/>
              <a:cs typeface="Times New Roman" pitchFamily="18" charset="0"/>
            </a:endParaRPr>
          </a:p>
          <a:p>
            <a:r>
              <a:rPr lang="en-US" sz="2400" u="sng" dirty="0" err="1" smtClean="0">
                <a:solidFill>
                  <a:schemeClr val="tx1">
                    <a:lumMod val="95000"/>
                    <a:lumOff val="5000"/>
                  </a:schemeClr>
                </a:solidFill>
                <a:latin typeface="Times New Roman" pitchFamily="18" charset="0"/>
                <a:cs typeface="Times New Roman" pitchFamily="18" charset="0"/>
              </a:rPr>
              <a:t>Bước</a:t>
            </a:r>
            <a:r>
              <a:rPr lang="en-US" sz="2400" u="sng" dirty="0" smtClean="0">
                <a:solidFill>
                  <a:schemeClr val="tx1">
                    <a:lumMod val="95000"/>
                    <a:lumOff val="5000"/>
                  </a:schemeClr>
                </a:solidFill>
                <a:latin typeface="Times New Roman" pitchFamily="18" charset="0"/>
                <a:cs typeface="Times New Roman" pitchFamily="18" charset="0"/>
              </a:rPr>
              <a:t> 2</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Nếu</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mọi</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phụ</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thuộc</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hàm</a:t>
            </a:r>
            <a:r>
              <a:rPr lang="en-US" sz="2400" dirty="0" smtClean="0">
                <a:solidFill>
                  <a:schemeClr val="tx1">
                    <a:lumMod val="95000"/>
                    <a:lumOff val="5000"/>
                  </a:schemeClr>
                </a:solidFill>
                <a:latin typeface="Times New Roman" pitchFamily="18" charset="0"/>
                <a:cs typeface="Times New Roman" pitchFamily="18" charset="0"/>
              </a:rPr>
              <a:t> X→A</a:t>
            </a:r>
            <a:r>
              <a:rPr lang="en-US" sz="2400" dirty="0" smtClean="0">
                <a:solidFill>
                  <a:schemeClr val="tx1">
                    <a:lumMod val="95000"/>
                    <a:lumOff val="5000"/>
                  </a:schemeClr>
                </a:solidFill>
                <a:latin typeface="Times New Roman" pitchFamily="18" charset="0"/>
                <a:cs typeface="Times New Roman" pitchFamily="18" charset="0"/>
                <a:sym typeface="Symbol"/>
              </a:rPr>
              <a:t></a:t>
            </a:r>
            <a:r>
              <a:rPr lang="en-US" sz="2400" dirty="0" smtClean="0">
                <a:solidFill>
                  <a:schemeClr val="tx1">
                    <a:lumMod val="95000"/>
                    <a:lumOff val="5000"/>
                  </a:schemeClr>
                </a:solidFill>
                <a:latin typeface="Times New Roman" pitchFamily="18" charset="0"/>
                <a:cs typeface="Times New Roman" pitchFamily="18" charset="0"/>
              </a:rPr>
              <a:t>F</a:t>
            </a:r>
            <a:r>
              <a:rPr lang="en-US" sz="2400" baseline="30000" dirty="0" smtClean="0">
                <a:solidFill>
                  <a:schemeClr val="tx1">
                    <a:lumMod val="95000"/>
                    <a:lumOff val="5000"/>
                  </a:schemeClr>
                </a:solidFill>
                <a:latin typeface="Times New Roman" pitchFamily="18" charset="0"/>
                <a:cs typeface="Times New Roman" pitchFamily="18" charset="0"/>
              </a:rPr>
              <a:t>+</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với</a:t>
            </a:r>
            <a:r>
              <a:rPr lang="en-US" sz="2400" dirty="0" smtClean="0">
                <a:solidFill>
                  <a:schemeClr val="tx1">
                    <a:lumMod val="95000"/>
                    <a:lumOff val="5000"/>
                  </a:schemeClr>
                </a:solidFill>
                <a:latin typeface="Times New Roman" pitchFamily="18" charset="0"/>
                <a:cs typeface="Times New Roman" pitchFamily="18" charset="0"/>
              </a:rPr>
              <a:t> A</a:t>
            </a:r>
            <a:r>
              <a:rPr lang="en-US" sz="2400" dirty="0" smtClean="0">
                <a:solidFill>
                  <a:schemeClr val="tx1">
                    <a:lumMod val="95000"/>
                    <a:lumOff val="5000"/>
                  </a:schemeClr>
                </a:solidFill>
                <a:latin typeface="Times New Roman" pitchFamily="18" charset="0"/>
                <a:cs typeface="Times New Roman" pitchFamily="18" charset="0"/>
                <a:sym typeface="Symbol"/>
              </a:rPr>
              <a:t></a:t>
            </a:r>
            <a:r>
              <a:rPr lang="en-US" sz="2400" dirty="0" smtClean="0">
                <a:solidFill>
                  <a:schemeClr val="tx1">
                    <a:lumMod val="95000"/>
                    <a:lumOff val="5000"/>
                  </a:schemeClr>
                </a:solidFill>
                <a:latin typeface="Times New Roman" pitchFamily="18" charset="0"/>
                <a:cs typeface="Times New Roman" pitchFamily="18" charset="0"/>
              </a:rPr>
              <a:t>X </a:t>
            </a:r>
            <a:r>
              <a:rPr lang="en-US" sz="2400" dirty="0" err="1" smtClean="0">
                <a:solidFill>
                  <a:schemeClr val="tx1">
                    <a:lumMod val="95000"/>
                    <a:lumOff val="5000"/>
                  </a:schemeClr>
                </a:solidFill>
                <a:latin typeface="Times New Roman" pitchFamily="18" charset="0"/>
                <a:cs typeface="Times New Roman" pitchFamily="18" charset="0"/>
              </a:rPr>
              <a:t>đều</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có</a:t>
            </a:r>
            <a:r>
              <a:rPr lang="en-US" sz="2400" dirty="0" smtClean="0">
                <a:solidFill>
                  <a:schemeClr val="tx1">
                    <a:lumMod val="95000"/>
                    <a:lumOff val="5000"/>
                  </a:schemeClr>
                </a:solidFill>
                <a:latin typeface="Times New Roman" pitchFamily="18" charset="0"/>
                <a:cs typeface="Times New Roman" pitchFamily="18" charset="0"/>
              </a:rPr>
              <a:t> X </a:t>
            </a:r>
            <a:r>
              <a:rPr lang="en-US" sz="2400" dirty="0" err="1" smtClean="0">
                <a:solidFill>
                  <a:schemeClr val="tx1">
                    <a:lumMod val="95000"/>
                    <a:lumOff val="5000"/>
                  </a:schemeClr>
                </a:solidFill>
                <a:latin typeface="Times New Roman" pitchFamily="18" charset="0"/>
                <a:cs typeface="Times New Roman" pitchFamily="18" charset="0"/>
              </a:rPr>
              <a:t>là</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siêu</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khóa</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thì</a:t>
            </a:r>
            <a:r>
              <a:rPr lang="en-US" sz="2400" dirty="0" smtClean="0">
                <a:solidFill>
                  <a:schemeClr val="tx1">
                    <a:lumMod val="95000"/>
                    <a:lumOff val="5000"/>
                  </a:schemeClr>
                </a:solidFill>
                <a:latin typeface="Times New Roman" pitchFamily="18" charset="0"/>
                <a:cs typeface="Times New Roman" pitchFamily="18" charset="0"/>
              </a:rPr>
              <a:t> α </a:t>
            </a:r>
            <a:r>
              <a:rPr lang="en-US" sz="2400" dirty="0" err="1" smtClean="0">
                <a:solidFill>
                  <a:schemeClr val="tx1">
                    <a:lumMod val="95000"/>
                    <a:lumOff val="5000"/>
                  </a:schemeClr>
                </a:solidFill>
                <a:latin typeface="Times New Roman" pitchFamily="18" charset="0"/>
                <a:cs typeface="Times New Roman" pitchFamily="18" charset="0"/>
              </a:rPr>
              <a:t>đạt</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chẩn</a:t>
            </a:r>
            <a:r>
              <a:rPr lang="en-US" sz="2400" dirty="0" smtClean="0">
                <a:solidFill>
                  <a:schemeClr val="tx1">
                    <a:lumMod val="95000"/>
                    <a:lumOff val="5000"/>
                  </a:schemeClr>
                </a:solidFill>
                <a:latin typeface="Times New Roman" pitchFamily="18" charset="0"/>
                <a:cs typeface="Times New Roman" pitchFamily="18" charset="0"/>
              </a:rPr>
              <a:t> BCNF </a:t>
            </a:r>
            <a:r>
              <a:rPr lang="en-US" sz="2400" dirty="0" err="1" smtClean="0">
                <a:solidFill>
                  <a:schemeClr val="tx1">
                    <a:lumMod val="95000"/>
                    <a:lumOff val="5000"/>
                  </a:schemeClr>
                </a:solidFill>
                <a:latin typeface="Times New Roman" pitchFamily="18" charset="0"/>
                <a:cs typeface="Times New Roman" pitchFamily="18" charset="0"/>
              </a:rPr>
              <a:t>ngược</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lại</a:t>
            </a:r>
            <a:r>
              <a:rPr lang="en-US" sz="2400" dirty="0" smtClean="0">
                <a:solidFill>
                  <a:schemeClr val="tx1">
                    <a:lumMod val="95000"/>
                    <a:lumOff val="5000"/>
                  </a:schemeClr>
                </a:solidFill>
                <a:latin typeface="Times New Roman" pitchFamily="18" charset="0"/>
                <a:cs typeface="Times New Roman" pitchFamily="18" charset="0"/>
              </a:rPr>
              <a:t> α </a:t>
            </a:r>
            <a:r>
              <a:rPr lang="en-US" sz="2400" dirty="0" err="1" smtClean="0">
                <a:solidFill>
                  <a:schemeClr val="tx1">
                    <a:lumMod val="95000"/>
                    <a:lumOff val="5000"/>
                  </a:schemeClr>
                </a:solidFill>
                <a:latin typeface="Times New Roman" pitchFamily="18" charset="0"/>
                <a:cs typeface="Times New Roman" pitchFamily="18" charset="0"/>
              </a:rPr>
              <a:t>không</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đạt</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chuẩn</a:t>
            </a:r>
            <a:r>
              <a:rPr lang="en-US" sz="2400" dirty="0" smtClean="0">
                <a:solidFill>
                  <a:schemeClr val="tx1">
                    <a:lumMod val="95000"/>
                    <a:lumOff val="5000"/>
                  </a:schemeClr>
                </a:solidFill>
                <a:latin typeface="Times New Roman" pitchFamily="18" charset="0"/>
                <a:cs typeface="Times New Roman" pitchFamily="18" charset="0"/>
              </a:rPr>
              <a:t> BCNF.</a:t>
            </a:r>
          </a:p>
          <a:p>
            <a:endParaRPr lang="en-US" sz="2400" dirty="0" smtClean="0">
              <a:solidFill>
                <a:schemeClr val="tx1">
                  <a:lumMod val="95000"/>
                  <a:lumOff val="5000"/>
                </a:schemeClr>
              </a:solidFill>
              <a:latin typeface="Times New Roman" pitchFamily="18" charset="0"/>
              <a:cs typeface="Times New Roman" pitchFamily="18" charset="0"/>
            </a:endParaRPr>
          </a:p>
          <a:p>
            <a:endParaRPr lang="en-US" sz="2400" dirty="0" smtClean="0">
              <a:solidFill>
                <a:schemeClr val="tx1">
                  <a:lumMod val="95000"/>
                  <a:lumOff val="5000"/>
                </a:schemeClr>
              </a:solidFill>
              <a:latin typeface="Times New Roman" pitchFamily="18" charset="0"/>
              <a:cs typeface="Times New Roman" pitchFamily="18" charset="0"/>
            </a:endParaRPr>
          </a:p>
          <a:p>
            <a:endParaRPr lang="en-US" sz="2400" dirty="0" smtClean="0">
              <a:solidFill>
                <a:schemeClr val="tx1">
                  <a:lumMod val="95000"/>
                  <a:lumOff val="5000"/>
                </a:schemeClr>
              </a:solidFill>
              <a:latin typeface="Times New Roman" pitchFamily="18" charset="0"/>
              <a:cs typeface="Times New Roman" pitchFamily="18" charset="0"/>
            </a:endParaRPr>
          </a:p>
          <a:p>
            <a:endParaRPr lang="en-US" sz="2400" dirty="0" smtClean="0">
              <a:solidFill>
                <a:schemeClr val="tx1">
                  <a:lumMod val="95000"/>
                  <a:lumOff val="5000"/>
                </a:schemeClr>
              </a:solidFill>
              <a:latin typeface="Times New Roman" pitchFamily="18" charset="0"/>
              <a:cs typeface="Times New Roman" pitchFamily="18" charset="0"/>
            </a:endParaRPr>
          </a:p>
          <a:p>
            <a:endParaRPr lang="en-US" sz="2400" dirty="0" smtClean="0">
              <a:solidFill>
                <a:schemeClr val="tx1">
                  <a:lumMod val="95000"/>
                  <a:lumOff val="5000"/>
                </a:schemeClr>
              </a:solidFill>
              <a:latin typeface="Times New Roman" pitchFamily="18" charset="0"/>
              <a:cs typeface="Times New Roman" pitchFamily="18" charset="0"/>
            </a:endParaRPr>
          </a:p>
          <a:p>
            <a:endParaRPr lang="en-US" sz="2400" dirty="0" smtClean="0">
              <a:solidFill>
                <a:schemeClr val="tx1">
                  <a:lumMod val="95000"/>
                  <a:lumOff val="5000"/>
                </a:schemeClr>
              </a:solidFill>
              <a:latin typeface="Times New Roman" pitchFamily="18" charset="0"/>
              <a:cs typeface="Times New Roman" pitchFamily="18" charset="0"/>
            </a:endParaRPr>
          </a:p>
          <a:p>
            <a:endParaRPr lang="en-US" sz="2400" dirty="0" smtClean="0">
              <a:solidFill>
                <a:schemeClr val="tx1">
                  <a:lumMod val="95000"/>
                  <a:lumOff val="5000"/>
                </a:schemeClr>
              </a:solidFill>
              <a:latin typeface="Times New Roman" pitchFamily="18" charset="0"/>
              <a:cs typeface="Times New Roman" pitchFamily="18" charset="0"/>
            </a:endParaRPr>
          </a:p>
          <a:p>
            <a:endParaRPr lang="en-US" sz="2400" dirty="0" smtClean="0">
              <a:solidFill>
                <a:schemeClr val="tx1">
                  <a:lumMod val="95000"/>
                  <a:lumOff val="5000"/>
                </a:schemeClr>
              </a:solidFill>
              <a:latin typeface="Times New Roman" pitchFamily="18" charset="0"/>
              <a:cs typeface="Times New Roman" pitchFamily="18" charset="0"/>
            </a:endParaRPr>
          </a:p>
          <a:p>
            <a:endParaRPr lang="en-US" sz="2400" dirty="0">
              <a:solidFill>
                <a:schemeClr val="tx1">
                  <a:lumMod val="95000"/>
                  <a:lumOff val="5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382000" y="6340476"/>
            <a:ext cx="762000" cy="517524"/>
          </a:xfrm>
        </p:spPr>
        <p:txBody>
          <a:bodyPr/>
          <a:lstStyle/>
          <a:p>
            <a:fld id="{029F9849-64D4-4DF6-87DA-D4F4F2E73101}" type="slidenum">
              <a:rPr lang="en-US" sz="1800" smtClean="0">
                <a:solidFill>
                  <a:schemeClr val="tx1"/>
                </a:solidFill>
                <a:latin typeface="Times New Roman" pitchFamily="18" charset="0"/>
                <a:cs typeface="Times New Roman" pitchFamily="18" charset="0"/>
              </a:rPr>
              <a:pPr/>
              <a:t>40</a:t>
            </a:fld>
            <a:r>
              <a:rPr lang="en-US" sz="1800" dirty="0" smtClean="0">
                <a:solidFill>
                  <a:schemeClr val="tx1"/>
                </a:solidFill>
                <a:latin typeface="Times New Roman" pitchFamily="18" charset="0"/>
                <a:cs typeface="Times New Roman" pitchFamily="18" charset="0"/>
              </a:rPr>
              <a:t>/45</a:t>
            </a:r>
            <a:endParaRPr lang="en-US" sz="1800" dirty="0">
              <a:solidFill>
                <a:schemeClr val="tx1"/>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ou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19"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762000"/>
          </a:xfrm>
        </p:spPr>
        <p:txBody>
          <a:bodyPr>
            <a:noAutofit/>
            <a:scene3d>
              <a:camera prst="orthographicFront">
                <a:rot lat="0" lon="0" rev="0"/>
              </a:camera>
              <a:lightRig rig="contrasting" dir="t">
                <a:rot lat="0" lon="0" rev="4500000"/>
              </a:lightRig>
            </a:scene3d>
            <a:sp3d extrusionH="57150" contourW="6350" prstMaterial="metal">
              <a:bevelT w="127000" h="31750" prst="divot"/>
              <a:contourClr>
                <a:schemeClr val="accent1">
                  <a:shade val="75000"/>
                </a:schemeClr>
              </a:contourClr>
            </a:sp3d>
          </a:bodyPr>
          <a:lstStyle/>
          <a:p>
            <a:pPr algn="ctr"/>
            <a:r>
              <a:rPr lang="en-US" sz="36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NỘI DUNG Chi </a:t>
            </a:r>
            <a:r>
              <a:rPr lang="en-US" sz="36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tiết</a:t>
            </a:r>
            <a:r>
              <a:rPr lang="en-US" sz="36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endParaRPr lang="en-US" sz="3600" b="1" cap="all" dirty="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3" name="Subtitle 2"/>
          <p:cNvSpPr>
            <a:spLocks noGrp="1"/>
          </p:cNvSpPr>
          <p:nvPr>
            <p:ph type="subTitle" idx="1"/>
          </p:nvPr>
        </p:nvSpPr>
        <p:spPr>
          <a:xfrm>
            <a:off x="457200" y="1524000"/>
            <a:ext cx="8153400" cy="4953000"/>
          </a:xfrm>
        </p:spPr>
        <p:txBody>
          <a:bodyPr>
            <a:normAutofit/>
          </a:bodyPr>
          <a:lstStyle/>
          <a:p>
            <a:pPr algn="l"/>
            <a:r>
              <a:rPr lang="en-US" sz="2500" dirty="0" smtClean="0">
                <a:solidFill>
                  <a:schemeClr val="tx1"/>
                </a:solidFill>
                <a:latin typeface="Times New Roman" pitchFamily="18" charset="0"/>
                <a:cs typeface="Times New Roman" pitchFamily="18" charset="0"/>
              </a:rPr>
              <a:t>        </a:t>
            </a:r>
          </a:p>
          <a:p>
            <a:pPr algn="l"/>
            <a:r>
              <a:rPr lang="en-US" sz="2500" dirty="0" smtClean="0">
                <a:solidFill>
                  <a:schemeClr val="tx1"/>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Một</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số</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khái</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niệm</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liên</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quan</a:t>
            </a:r>
            <a:endParaRPr lang="en-US" sz="2500" b="1" dirty="0" smtClean="0">
              <a:solidFill>
                <a:srgbClr val="00B0F0"/>
              </a:solidFill>
              <a:latin typeface="Times New Roman" pitchFamily="18" charset="0"/>
              <a:cs typeface="Times New Roman" pitchFamily="18" charset="0"/>
            </a:endParaRPr>
          </a:p>
          <a:p>
            <a:pPr algn="l"/>
            <a:r>
              <a:rPr lang="en-US" sz="2500" b="1" dirty="0" smtClean="0">
                <a:solidFill>
                  <a:schemeClr val="tx1"/>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Các</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endParaRPr lang="en-US" sz="2500" b="1" dirty="0" smtClean="0">
              <a:solidFill>
                <a:srgbClr val="00B0F0"/>
              </a:solidFill>
              <a:latin typeface="Times New Roman" pitchFamily="18" charset="0"/>
              <a:cs typeface="Times New Roman" pitchFamily="18" charset="0"/>
            </a:endParaRP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r>
              <a:rPr lang="en-US" sz="2500" b="1" dirty="0" smtClean="0">
                <a:solidFill>
                  <a:srgbClr val="00B0F0"/>
                </a:solidFill>
                <a:latin typeface="Times New Roman" pitchFamily="18" charset="0"/>
                <a:cs typeface="Times New Roman" pitchFamily="18" charset="0"/>
              </a:rPr>
              <a:t> </a:t>
            </a:r>
            <a:r>
              <a:rPr lang="en-US" sz="2500" b="1" dirty="0" smtClean="0">
                <a:solidFill>
                  <a:srgbClr val="00B0F0"/>
                </a:solidFill>
                <a:latin typeface="Times New Roman" pitchFamily="18" charset="0"/>
                <a:cs typeface="Times New Roman" pitchFamily="18" charset="0"/>
              </a:rPr>
              <a:t>1 (1NF- Fist normal form)</a:t>
            </a: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r>
              <a:rPr lang="en-US" sz="2500" b="1" dirty="0" smtClean="0">
                <a:solidFill>
                  <a:srgbClr val="00B0F0"/>
                </a:solidFill>
                <a:latin typeface="Times New Roman" pitchFamily="18" charset="0"/>
                <a:cs typeface="Times New Roman" pitchFamily="18" charset="0"/>
              </a:rPr>
              <a:t> </a:t>
            </a:r>
            <a:r>
              <a:rPr lang="en-US" sz="2500" b="1" dirty="0" smtClean="0">
                <a:solidFill>
                  <a:srgbClr val="00B0F0"/>
                </a:solidFill>
                <a:latin typeface="Times New Roman" pitchFamily="18" charset="0"/>
                <a:cs typeface="Times New Roman" pitchFamily="18" charset="0"/>
              </a:rPr>
              <a:t>2 (2NF- Second normal form)</a:t>
            </a: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r>
              <a:rPr lang="en-US" sz="2500" b="1" dirty="0" smtClean="0">
                <a:solidFill>
                  <a:srgbClr val="00B0F0"/>
                </a:solidFill>
                <a:latin typeface="Times New Roman" pitchFamily="18" charset="0"/>
                <a:cs typeface="Times New Roman" pitchFamily="18" charset="0"/>
              </a:rPr>
              <a:t> </a:t>
            </a:r>
            <a:r>
              <a:rPr lang="en-US" sz="2500" b="1" dirty="0" smtClean="0">
                <a:solidFill>
                  <a:srgbClr val="00B0F0"/>
                </a:solidFill>
                <a:latin typeface="Times New Roman" pitchFamily="18" charset="0"/>
                <a:cs typeface="Times New Roman" pitchFamily="18" charset="0"/>
              </a:rPr>
              <a:t>3 (3NF- Third normal form)</a:t>
            </a: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r>
              <a:rPr lang="en-US" sz="2500" b="1" dirty="0" smtClean="0">
                <a:solidFill>
                  <a:srgbClr val="00B0F0"/>
                </a:solidFill>
                <a:latin typeface="Times New Roman" pitchFamily="18" charset="0"/>
                <a:cs typeface="Times New Roman" pitchFamily="18" charset="0"/>
              </a:rPr>
              <a:t> </a:t>
            </a:r>
            <a:r>
              <a:rPr lang="en-US" sz="2500" b="1" dirty="0" smtClean="0">
                <a:solidFill>
                  <a:srgbClr val="00B0F0"/>
                </a:solidFill>
                <a:latin typeface="Times New Roman" pitchFamily="18" charset="0"/>
                <a:cs typeface="Times New Roman" pitchFamily="18" charset="0"/>
              </a:rPr>
              <a:t>BCNF (Boyce </a:t>
            </a:r>
            <a:r>
              <a:rPr lang="en-US" sz="2500" b="1" dirty="0" err="1" smtClean="0">
                <a:solidFill>
                  <a:srgbClr val="00B0F0"/>
                </a:solidFill>
                <a:latin typeface="Times New Roman" pitchFamily="18" charset="0"/>
                <a:cs typeface="Times New Roman" pitchFamily="18" charset="0"/>
              </a:rPr>
              <a:t>Codd</a:t>
            </a:r>
            <a:r>
              <a:rPr lang="en-US" sz="2500" b="1" dirty="0" smtClean="0">
                <a:solidFill>
                  <a:srgbClr val="00B0F0"/>
                </a:solidFill>
                <a:latin typeface="Times New Roman" pitchFamily="18" charset="0"/>
                <a:cs typeface="Times New Roman" pitchFamily="18" charset="0"/>
              </a:rPr>
              <a:t> normal form)</a:t>
            </a: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Thuật</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toán</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tìm</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dạng</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chuẩn</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cao</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nhất</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của</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lược</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đồ</a:t>
            </a:r>
            <a:endParaRPr lang="en-US" sz="2500" b="1" dirty="0" smtClean="0">
              <a:solidFill>
                <a:schemeClr val="tx1"/>
              </a:solidFill>
              <a:latin typeface="Times New Roman" pitchFamily="18" charset="0"/>
              <a:cs typeface="Times New Roman" pitchFamily="18" charset="0"/>
            </a:endParaRP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Mối</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quan</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hệ</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giữa</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các</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endParaRPr lang="en-US" sz="2500" b="1" dirty="0" smtClean="0">
              <a:solidFill>
                <a:srgbClr val="00B0F0"/>
              </a:solidFill>
              <a:latin typeface="Times New Roman" pitchFamily="18" charset="0"/>
              <a:cs typeface="Times New Roman" pitchFamily="18" charset="0"/>
            </a:endParaRPr>
          </a:p>
          <a:p>
            <a:pPr algn="l"/>
            <a:endParaRPr lang="en-US" sz="2500" b="1" dirty="0">
              <a:solidFill>
                <a:schemeClr val="tx1"/>
              </a:solidFill>
              <a:latin typeface="Times New Roman" pitchFamily="18" charset="0"/>
              <a:cs typeface="Times New Roman" pitchFamily="18" charset="0"/>
            </a:endParaRPr>
          </a:p>
        </p:txBody>
      </p:sp>
      <p:sp>
        <p:nvSpPr>
          <p:cNvPr id="9" name="Octagon 8"/>
          <p:cNvSpPr/>
          <p:nvPr/>
        </p:nvSpPr>
        <p:spPr>
          <a:xfrm>
            <a:off x="533400" y="2590800"/>
            <a:ext cx="228600" cy="228600"/>
          </a:xfrm>
          <a:prstGeom prst="octag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Octagon 9"/>
          <p:cNvSpPr/>
          <p:nvPr/>
        </p:nvSpPr>
        <p:spPr>
          <a:xfrm>
            <a:off x="533400" y="2133600"/>
            <a:ext cx="228600" cy="228600"/>
          </a:xfrm>
          <a:prstGeom prst="octag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 name="5-Point Star 6"/>
          <p:cNvSpPr/>
          <p:nvPr/>
        </p:nvSpPr>
        <p:spPr>
          <a:xfrm>
            <a:off x="914400" y="2971800"/>
            <a:ext cx="304800" cy="304800"/>
          </a:xfrm>
          <a:prstGeom prst="star5">
            <a:avLst/>
          </a:prstGeom>
        </p:spPr>
        <p:style>
          <a:lnRef idx="1">
            <a:schemeClr val="accent2"/>
          </a:lnRef>
          <a:fillRef idx="2">
            <a:schemeClr val="accent2"/>
          </a:fillRef>
          <a:effectRef idx="1">
            <a:schemeClr val="accent2"/>
          </a:effectRef>
          <a:fontRef idx="minor">
            <a:schemeClr val="dk1"/>
          </a:fontRef>
        </p:style>
        <p:txBody>
          <a:bodyPr rtlCol="0" anchor="ctr">
            <a:sp3d extrusionH="57150">
              <a:bevelT w="38100" h="38100"/>
            </a:sp3d>
          </a:bodyPr>
          <a:lstStyle/>
          <a:p>
            <a:pPr algn="ctr"/>
            <a:endParaRPr lang="en-US"/>
          </a:p>
        </p:txBody>
      </p:sp>
      <p:sp>
        <p:nvSpPr>
          <p:cNvPr id="8" name="5-Point Star 7"/>
          <p:cNvSpPr/>
          <p:nvPr/>
        </p:nvSpPr>
        <p:spPr>
          <a:xfrm>
            <a:off x="914400" y="3429000"/>
            <a:ext cx="304800" cy="304800"/>
          </a:xfrm>
          <a:prstGeom prst="star5">
            <a:avLst/>
          </a:prstGeom>
        </p:spPr>
        <p:style>
          <a:lnRef idx="1">
            <a:schemeClr val="accent2"/>
          </a:lnRef>
          <a:fillRef idx="2">
            <a:schemeClr val="accent2"/>
          </a:fillRef>
          <a:effectRef idx="1">
            <a:schemeClr val="accent2"/>
          </a:effectRef>
          <a:fontRef idx="minor">
            <a:schemeClr val="dk1"/>
          </a:fontRef>
        </p:style>
        <p:txBody>
          <a:bodyPr rtlCol="0" anchor="ctr">
            <a:sp3d extrusionH="57150">
              <a:bevelT w="38100" h="38100"/>
            </a:sp3d>
          </a:bodyPr>
          <a:lstStyle/>
          <a:p>
            <a:pPr algn="ctr"/>
            <a:endParaRPr lang="en-US"/>
          </a:p>
        </p:txBody>
      </p:sp>
      <p:sp>
        <p:nvSpPr>
          <p:cNvPr id="12" name="5-Point Star 11"/>
          <p:cNvSpPr/>
          <p:nvPr/>
        </p:nvSpPr>
        <p:spPr>
          <a:xfrm>
            <a:off x="914400" y="3886200"/>
            <a:ext cx="304800" cy="304800"/>
          </a:xfrm>
          <a:prstGeom prst="star5">
            <a:avLst/>
          </a:prstGeom>
        </p:spPr>
        <p:style>
          <a:lnRef idx="1">
            <a:schemeClr val="accent2"/>
          </a:lnRef>
          <a:fillRef idx="2">
            <a:schemeClr val="accent2"/>
          </a:fillRef>
          <a:effectRef idx="1">
            <a:schemeClr val="accent2"/>
          </a:effectRef>
          <a:fontRef idx="minor">
            <a:schemeClr val="dk1"/>
          </a:fontRef>
        </p:style>
        <p:txBody>
          <a:bodyPr rtlCol="0" anchor="ctr">
            <a:sp3d extrusionH="57150">
              <a:bevelT w="38100" h="38100" prst="relaxedInset"/>
            </a:sp3d>
          </a:bodyPr>
          <a:lstStyle/>
          <a:p>
            <a:pPr algn="ctr"/>
            <a:endParaRPr lang="en-US">
              <a:effectLst>
                <a:outerShdw blurRad="75057" dist="38100" dir="5400000" sy="-20000" rotWithShape="0">
                  <a:prstClr val="black">
                    <a:alpha val="25000"/>
                  </a:prstClr>
                </a:outerShdw>
              </a:effectLst>
            </a:endParaRPr>
          </a:p>
        </p:txBody>
      </p:sp>
      <p:sp>
        <p:nvSpPr>
          <p:cNvPr id="11" name="5-Point Star 10"/>
          <p:cNvSpPr/>
          <p:nvPr/>
        </p:nvSpPr>
        <p:spPr>
          <a:xfrm>
            <a:off x="914400" y="4343400"/>
            <a:ext cx="304800" cy="304800"/>
          </a:xfrm>
          <a:prstGeom prst="star5">
            <a:avLst/>
          </a:prstGeom>
        </p:spPr>
        <p:style>
          <a:lnRef idx="1">
            <a:schemeClr val="accent2"/>
          </a:lnRef>
          <a:fillRef idx="2">
            <a:schemeClr val="accent2"/>
          </a:fillRef>
          <a:effectRef idx="1">
            <a:schemeClr val="accent2"/>
          </a:effectRef>
          <a:fontRef idx="minor">
            <a:schemeClr val="dk1"/>
          </a:fontRef>
        </p:style>
        <p:txBody>
          <a:bodyPr rtlCol="0" anchor="ctr">
            <a:sp3d extrusionH="57150">
              <a:bevelT w="38100" h="38100" prst="relaxedInset"/>
            </a:sp3d>
          </a:bodyPr>
          <a:lstStyle/>
          <a:p>
            <a:pPr algn="ctr"/>
            <a:endParaRPr lang="en-US">
              <a:effectLst>
                <a:outerShdw blurRad="75057" dist="38100" dir="5400000" sy="-20000" rotWithShape="0">
                  <a:prstClr val="black">
                    <a:alpha val="25000"/>
                  </a:prstClr>
                </a:outerShdw>
              </a:effectLst>
            </a:endParaRPr>
          </a:p>
        </p:txBody>
      </p:sp>
      <p:sp>
        <p:nvSpPr>
          <p:cNvPr id="13" name="Octagon 12"/>
          <p:cNvSpPr/>
          <p:nvPr/>
        </p:nvSpPr>
        <p:spPr>
          <a:xfrm>
            <a:off x="533400" y="4876800"/>
            <a:ext cx="228600" cy="2286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 name="Octagon 13"/>
          <p:cNvSpPr/>
          <p:nvPr/>
        </p:nvSpPr>
        <p:spPr>
          <a:xfrm>
            <a:off x="533400" y="5334000"/>
            <a:ext cx="228600" cy="228600"/>
          </a:xfrm>
          <a:prstGeom prst="octag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5" name="Slide Number Placeholder 14"/>
          <p:cNvSpPr>
            <a:spLocks noGrp="1"/>
          </p:cNvSpPr>
          <p:nvPr>
            <p:ph type="sldNum" sz="quarter" idx="12"/>
          </p:nvPr>
        </p:nvSpPr>
        <p:spPr>
          <a:xfrm>
            <a:off x="8382000" y="6340476"/>
            <a:ext cx="762000" cy="517524"/>
          </a:xfrm>
        </p:spPr>
        <p:txBody>
          <a:bodyPr/>
          <a:lstStyle/>
          <a:p>
            <a:fld id="{029F9849-64D4-4DF6-87DA-D4F4F2E73101}" type="slidenum">
              <a:rPr lang="en-US" sz="1800" smtClean="0">
                <a:solidFill>
                  <a:schemeClr val="tx1"/>
                </a:solidFill>
                <a:latin typeface="Times New Roman" pitchFamily="18" charset="0"/>
                <a:cs typeface="Times New Roman" pitchFamily="18" charset="0"/>
              </a:rPr>
              <a:pPr/>
              <a:t>41</a:t>
            </a:fld>
            <a:r>
              <a:rPr lang="en-US" sz="1800" dirty="0" smtClean="0">
                <a:solidFill>
                  <a:schemeClr val="tx1"/>
                </a:solidFill>
                <a:latin typeface="Times New Roman" pitchFamily="18" charset="0"/>
                <a:cs typeface="Times New Roman" pitchFamily="18" charset="0"/>
              </a:rPr>
              <a:t>/45</a:t>
            </a:r>
            <a:endParaRPr lang="en-US" sz="1800" dirty="0">
              <a:solidFill>
                <a:schemeClr val="tx1"/>
              </a:solidFill>
              <a:latin typeface="Times New Roman" pitchFamily="18" charset="0"/>
              <a:cs typeface="Times New Roman" pitchFamily="18" charset="0"/>
            </a:endParaRPr>
          </a:p>
        </p:txBody>
      </p:sp>
    </p:spTree>
  </p:cSld>
  <p:clrMapOvr>
    <a:masterClrMapping/>
  </p:clrMapOvr>
  <p:transition>
    <p:zoom dir="in"/>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066800"/>
          </a:xfrm>
        </p:spPr>
        <p:txBody>
          <a:bodyPr>
            <a:noAutofit/>
            <a:scene3d>
              <a:camera prst="orthographicFront">
                <a:rot lat="0" lon="0" rev="0"/>
              </a:camera>
              <a:lightRig rig="contrasting" dir="t">
                <a:rot lat="0" lon="0" rev="4500000"/>
              </a:lightRig>
            </a:scene3d>
            <a:sp3d extrusionH="57150" contourW="6350" prstMaterial="metal">
              <a:bevelT w="127000" h="31750" prst="divot"/>
              <a:contourClr>
                <a:schemeClr val="accent1">
                  <a:shade val="75000"/>
                </a:schemeClr>
              </a:contourClr>
            </a:sp3d>
          </a:bodyPr>
          <a:lstStyle/>
          <a:p>
            <a:pPr algn="ct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16.2.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Thuật</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toán</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tìm</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dạng</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chuẩn</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cao</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nhất</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của</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lược</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đồ</a:t>
            </a:r>
            <a:endParaRPr lang="en-US" sz="3200" b="1" cap="all" dirty="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endParaRPr>
          </a:p>
        </p:txBody>
      </p:sp>
      <p:sp>
        <p:nvSpPr>
          <p:cNvPr id="3" name="Subtitle 2"/>
          <p:cNvSpPr>
            <a:spLocks noGrp="1"/>
          </p:cNvSpPr>
          <p:nvPr>
            <p:ph type="subTitle" idx="1"/>
          </p:nvPr>
        </p:nvSpPr>
        <p:spPr>
          <a:xfrm>
            <a:off x="457200" y="1524000"/>
            <a:ext cx="8153400" cy="4876800"/>
          </a:xfrm>
        </p:spPr>
        <p:txBody>
          <a:bodyPr>
            <a:normAutofit/>
          </a:bodyPr>
          <a:lstStyle/>
          <a:p>
            <a:r>
              <a:rPr lang="en-US" sz="2400" dirty="0" smtClean="0">
                <a:solidFill>
                  <a:schemeClr val="tx1"/>
                </a:solidFill>
                <a:latin typeface="Times New Roman" pitchFamily="18" charset="0"/>
                <a:cs typeface="Times New Roman" pitchFamily="18" charset="0"/>
              </a:rPr>
              <a:t>Cho </a:t>
            </a:r>
            <a:r>
              <a:rPr lang="en-US" sz="2400" dirty="0" err="1" smtClean="0">
                <a:solidFill>
                  <a:schemeClr val="tx1"/>
                </a:solidFill>
                <a:latin typeface="Times New Roman" pitchFamily="18" charset="0"/>
                <a:cs typeface="Times New Roman" pitchFamily="18" charset="0"/>
              </a:rPr>
              <a:t>lược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đồ</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quan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hệ</a:t>
            </a:r>
            <a:r>
              <a:rPr lang="en-US" sz="2400" dirty="0" smtClean="0">
                <a:solidFill>
                  <a:schemeClr val="tx1"/>
                </a:solidFill>
                <a:latin typeface="Times New Roman" pitchFamily="18" charset="0"/>
                <a:cs typeface="Times New Roman" pitchFamily="18" charset="0"/>
              </a:rPr>
              <a:t> α =( U, F), </a:t>
            </a:r>
            <a:r>
              <a:rPr lang="en-US" sz="2400" dirty="0" err="1" smtClean="0">
                <a:solidFill>
                  <a:schemeClr val="tx1"/>
                </a:solidFill>
                <a:latin typeface="Times New Roman" pitchFamily="18" charset="0"/>
                <a:cs typeface="Times New Roman" pitchFamily="18" charset="0"/>
              </a:rPr>
              <a:t>hãy</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tìm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chuẩn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cao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nhất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của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đồ</a:t>
            </a:r>
            <a:r>
              <a:rPr lang="en-US" sz="2400" dirty="0" smtClean="0">
                <a:solidFill>
                  <a:schemeClr val="tx1"/>
                </a:solidFill>
                <a:latin typeface="Times New Roman" pitchFamily="18" charset="0"/>
                <a:cs typeface="Times New Roman" pitchFamily="18" charset="0"/>
              </a:rPr>
              <a:t> α.</a:t>
            </a:r>
          </a:p>
          <a:p>
            <a:r>
              <a:rPr lang="en-US" sz="2400" dirty="0" smtClean="0">
                <a:solidFill>
                  <a:schemeClr val="tx1"/>
                </a:solidFill>
                <a:latin typeface="Times New Roman" pitchFamily="18" charset="0"/>
                <a:cs typeface="Times New Roman" pitchFamily="18" charset="0"/>
              </a:rPr>
              <a:t>Input: </a:t>
            </a:r>
            <a:r>
              <a:rPr lang="en-US" sz="2400" dirty="0" err="1" smtClean="0">
                <a:solidFill>
                  <a:schemeClr val="tx1"/>
                </a:solidFill>
                <a:latin typeface="Times New Roman" pitchFamily="18" charset="0"/>
                <a:cs typeface="Times New Roman" pitchFamily="18" charset="0"/>
              </a:rPr>
              <a:t>Lược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đồ</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quan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hệ</a:t>
            </a:r>
            <a:r>
              <a:rPr lang="en-US" sz="2400" dirty="0" smtClean="0">
                <a:solidFill>
                  <a:schemeClr val="tx1"/>
                </a:solidFill>
                <a:latin typeface="Times New Roman" pitchFamily="18" charset="0"/>
                <a:cs typeface="Times New Roman" pitchFamily="18" charset="0"/>
              </a:rPr>
              <a:t> α =( U, F) ( ở </a:t>
            </a:r>
            <a:r>
              <a:rPr lang="en-US" sz="2400" dirty="0" err="1" smtClean="0">
                <a:solidFill>
                  <a:schemeClr val="tx1"/>
                </a:solidFill>
                <a:latin typeface="Times New Roman" pitchFamily="18" charset="0"/>
                <a:cs typeface="Times New Roman" pitchFamily="18" charset="0"/>
              </a:rPr>
              <a:t>đây</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giả</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thiết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rằng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đồ</a:t>
            </a:r>
            <a:r>
              <a:rPr lang="en-US" sz="2400" dirty="0" smtClean="0">
                <a:solidFill>
                  <a:schemeClr val="tx1"/>
                </a:solidFill>
                <a:latin typeface="Times New Roman" pitchFamily="18" charset="0"/>
                <a:cs typeface="Times New Roman" pitchFamily="18" charset="0"/>
              </a:rPr>
              <a:t> α </a:t>
            </a:r>
            <a:r>
              <a:rPr lang="en-US" sz="2400" dirty="0" err="1" smtClean="0">
                <a:solidFill>
                  <a:schemeClr val="tx1"/>
                </a:solidFill>
                <a:latin typeface="Times New Roman" pitchFamily="18" charset="0"/>
                <a:cs typeface="Times New Roman" pitchFamily="18" charset="0"/>
              </a:rPr>
              <a:t>đã</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chuẩn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hóa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tức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đã</a:t>
            </a:r>
            <a:r>
              <a:rPr lang="en-US" sz="2400" dirty="0" smtClean="0">
                <a:solidFill>
                  <a:schemeClr val="tx1"/>
                </a:solidFill>
                <a:latin typeface="Times New Roman" pitchFamily="18" charset="0"/>
                <a:cs typeface="Times New Roman" pitchFamily="18" charset="0"/>
              </a:rPr>
              <a:t> ở </a:t>
            </a:r>
            <a:r>
              <a:rPr lang="en-US" sz="2400" dirty="0" err="1" smtClean="0">
                <a:solidFill>
                  <a:schemeClr val="tx1"/>
                </a:solidFill>
                <a:latin typeface="Times New Roman" pitchFamily="18" charset="0"/>
                <a:cs typeface="Times New Roman" pitchFamily="18" charset="0"/>
              </a:rPr>
              <a:t>dạng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chuẩn</a:t>
            </a:r>
            <a:r>
              <a:rPr lang="en-US" sz="2400" dirty="0" smtClean="0">
                <a:solidFill>
                  <a:schemeClr val="tx1"/>
                </a:solidFill>
                <a:latin typeface="Times New Roman" pitchFamily="18" charset="0"/>
                <a:cs typeface="Times New Roman" pitchFamily="18" charset="0"/>
              </a:rPr>
              <a:t> 1).</a:t>
            </a:r>
          </a:p>
          <a:p>
            <a:r>
              <a:rPr lang="en-US" sz="2400" dirty="0" smtClean="0">
                <a:solidFill>
                  <a:schemeClr val="tx1"/>
                </a:solidFill>
                <a:latin typeface="Times New Roman" pitchFamily="18" charset="0"/>
                <a:cs typeface="Times New Roman" pitchFamily="18" charset="0"/>
              </a:rPr>
              <a:t>Output: </a:t>
            </a:r>
            <a:r>
              <a:rPr lang="en-US" sz="2400" dirty="0" err="1" smtClean="0">
                <a:solidFill>
                  <a:schemeClr val="tx1"/>
                </a:solidFill>
                <a:latin typeface="Times New Roman" pitchFamily="18" charset="0"/>
                <a:cs typeface="Times New Roman" pitchFamily="18" charset="0"/>
              </a:rPr>
              <a:t>Dạng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chuẩn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cao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nhất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của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đồ</a:t>
            </a:r>
            <a:r>
              <a:rPr lang="en-US" sz="2400" dirty="0" smtClean="0">
                <a:solidFill>
                  <a:schemeClr val="tx1"/>
                </a:solidFill>
                <a:latin typeface="Times New Roman" pitchFamily="18" charset="0"/>
                <a:cs typeface="Times New Roman" pitchFamily="18" charset="0"/>
              </a:rPr>
              <a:t> α.</a:t>
            </a:r>
          </a:p>
          <a:p>
            <a:r>
              <a:rPr lang="en-US" sz="2400" u="sng" dirty="0" err="1" smtClean="0">
                <a:solidFill>
                  <a:schemeClr val="tx1"/>
                </a:solidFill>
                <a:latin typeface="Times New Roman" pitchFamily="18" charset="0"/>
                <a:cs typeface="Times New Roman" pitchFamily="18" charset="0"/>
              </a:rPr>
              <a:t>Thuật</a:t>
            </a:r>
            <a:r>
              <a:rPr lang="en-US" sz="2400" u="sng" dirty="0" smtClean="0">
                <a:solidFill>
                  <a:schemeClr val="tx1"/>
                </a:solidFill>
                <a:latin typeface="Times New Roman" pitchFamily="18" charset="0"/>
                <a:cs typeface="Times New Roman" pitchFamily="18" charset="0"/>
              </a:rPr>
              <a:t> </a:t>
            </a:r>
            <a:r>
              <a:rPr lang="en-US" sz="2400" u="sng" dirty="0" err="1" smtClean="0">
                <a:solidFill>
                  <a:schemeClr val="tx1"/>
                </a:solidFill>
                <a:latin typeface="Times New Roman" pitchFamily="18" charset="0"/>
                <a:cs typeface="Times New Roman" pitchFamily="18" charset="0"/>
              </a:rPr>
              <a:t>toán</a:t>
            </a:r>
            <a:r>
              <a:rPr lang="en-US" sz="2400" dirty="0" smtClean="0">
                <a:solidFill>
                  <a:schemeClr val="tx1"/>
                </a:solidFill>
                <a:latin typeface="Times New Roman" pitchFamily="18" charset="0"/>
                <a:cs typeface="Times New Roman" pitchFamily="18" charset="0"/>
              </a:rPr>
              <a:t>:</a:t>
            </a:r>
          </a:p>
          <a:p>
            <a:r>
              <a:rPr lang="en-US" sz="2400" u="sng" dirty="0" err="1" smtClean="0">
                <a:solidFill>
                  <a:schemeClr val="tx1"/>
                </a:solidFill>
                <a:latin typeface="Times New Roman" pitchFamily="18" charset="0"/>
                <a:cs typeface="Times New Roman" pitchFamily="18" charset="0"/>
              </a:rPr>
              <a:t>Bước</a:t>
            </a:r>
            <a:r>
              <a:rPr lang="en-US" sz="2400" u="sng" dirty="0" smtClean="0">
                <a:solidFill>
                  <a:schemeClr val="tx1"/>
                </a:solidFill>
                <a:latin typeface="Times New Roman" pitchFamily="18" charset="0"/>
                <a:cs typeface="Times New Roman" pitchFamily="18" charset="0"/>
              </a:rPr>
              <a:t> 1</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Tìm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tất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cả</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khóa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của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đồ</a:t>
            </a:r>
            <a:r>
              <a:rPr lang="en-US" sz="2400" dirty="0" smtClean="0">
                <a:solidFill>
                  <a:schemeClr val="tx1"/>
                </a:solidFill>
                <a:latin typeface="Times New Roman" pitchFamily="18" charset="0"/>
                <a:cs typeface="Times New Roman" pitchFamily="18" charset="0"/>
              </a:rPr>
              <a:t> α.</a:t>
            </a:r>
          </a:p>
          <a:p>
            <a:r>
              <a:rPr lang="en-US" sz="2400" u="sng" dirty="0" err="1" smtClean="0">
                <a:solidFill>
                  <a:schemeClr val="tx1"/>
                </a:solidFill>
                <a:latin typeface="Times New Roman" pitchFamily="18" charset="0"/>
                <a:cs typeface="Times New Roman" pitchFamily="18" charset="0"/>
              </a:rPr>
              <a:t>Bước</a:t>
            </a:r>
            <a:r>
              <a:rPr lang="en-US" sz="2400" u="sng" dirty="0" smtClean="0">
                <a:solidFill>
                  <a:schemeClr val="tx1"/>
                </a:solidFill>
                <a:latin typeface="Times New Roman" pitchFamily="18" charset="0"/>
                <a:cs typeface="Times New Roman" pitchFamily="18" charset="0"/>
              </a:rPr>
              <a:t> 2</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Sử</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dụng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thuật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toán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kiểm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đồ</a:t>
            </a:r>
            <a:r>
              <a:rPr lang="en-US" sz="2400" dirty="0" smtClean="0">
                <a:solidFill>
                  <a:schemeClr val="tx1"/>
                </a:solidFill>
                <a:latin typeface="Times New Roman" pitchFamily="18" charset="0"/>
                <a:cs typeface="Times New Roman" pitchFamily="18" charset="0"/>
              </a:rPr>
              <a:t> ở </a:t>
            </a:r>
            <a:r>
              <a:rPr lang="en-US" sz="2400" dirty="0" err="1" smtClean="0">
                <a:solidFill>
                  <a:schemeClr val="tx1"/>
                </a:solidFill>
                <a:latin typeface="Times New Roman" pitchFamily="18" charset="0"/>
                <a:cs typeface="Times New Roman" pitchFamily="18" charset="0"/>
              </a:rPr>
              <a:t>dạng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chuẩn</a:t>
            </a:r>
            <a:r>
              <a:rPr lang="en-US" sz="2400" dirty="0" smtClean="0">
                <a:solidFill>
                  <a:schemeClr val="tx1"/>
                </a:solidFill>
                <a:latin typeface="Times New Roman" pitchFamily="18" charset="0"/>
                <a:cs typeface="Times New Roman" pitchFamily="18" charset="0"/>
              </a:rPr>
              <a:t> BCNF, </a:t>
            </a:r>
            <a:r>
              <a:rPr lang="en-US" sz="2400" dirty="0" err="1" smtClean="0">
                <a:solidFill>
                  <a:schemeClr val="tx1"/>
                </a:solidFill>
                <a:latin typeface="Times New Roman" pitchFamily="18" charset="0"/>
                <a:cs typeface="Times New Roman" pitchFamily="18" charset="0"/>
              </a:rPr>
              <a:t>nếu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đồ</a:t>
            </a:r>
            <a:r>
              <a:rPr lang="en-US" sz="2400" dirty="0" smtClean="0">
                <a:solidFill>
                  <a:schemeClr val="tx1"/>
                </a:solidFill>
                <a:latin typeface="Times New Roman" pitchFamily="18" charset="0"/>
                <a:cs typeface="Times New Roman" pitchFamily="18" charset="0"/>
              </a:rPr>
              <a:t> ở </a:t>
            </a:r>
            <a:r>
              <a:rPr lang="en-US" sz="2400" dirty="0" err="1" smtClean="0">
                <a:solidFill>
                  <a:schemeClr val="tx1"/>
                </a:solidFill>
                <a:latin typeface="Times New Roman" pitchFamily="18" charset="0"/>
                <a:cs typeface="Times New Roman" pitchFamily="18" charset="0"/>
              </a:rPr>
              <a:t>dạng</a:t>
            </a:r>
            <a:r>
              <a:rPr lang="en-US" sz="2400" dirty="0" smtClean="0">
                <a:solidFill>
                  <a:schemeClr val="tx1"/>
                </a:solidFill>
                <a:latin typeface="Times New Roman" pitchFamily="18" charset="0"/>
                <a:cs typeface="Times New Roman" pitchFamily="18" charset="0"/>
              </a:rPr>
              <a:t> BCNF </a:t>
            </a:r>
            <a:r>
              <a:rPr lang="en-US" sz="2400" dirty="0" err="1" smtClean="0">
                <a:solidFill>
                  <a:schemeClr val="tx1"/>
                </a:solidFill>
                <a:latin typeface="Times New Roman" pitchFamily="18" charset="0"/>
                <a:cs typeface="Times New Roman" pitchFamily="18" charset="0"/>
              </a:rPr>
              <a:t>thì</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dừng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thuật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toán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kết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luận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chuẩn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cao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nhất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của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đồ</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là</a:t>
            </a:r>
            <a:r>
              <a:rPr lang="en-US" sz="2400" dirty="0" smtClean="0">
                <a:solidFill>
                  <a:schemeClr val="tx1"/>
                </a:solidFill>
                <a:latin typeface="Times New Roman" pitchFamily="18" charset="0"/>
                <a:cs typeface="Times New Roman" pitchFamily="18" charset="0"/>
              </a:rPr>
              <a:t> BCNF, </a:t>
            </a:r>
            <a:r>
              <a:rPr lang="en-US" sz="2400" dirty="0" err="1" smtClean="0">
                <a:solidFill>
                  <a:schemeClr val="tx1"/>
                </a:solidFill>
                <a:latin typeface="Times New Roman" pitchFamily="18" charset="0"/>
                <a:cs typeface="Times New Roman" pitchFamily="18" charset="0"/>
              </a:rPr>
              <a:t>ngược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lại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thì</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chuyển</a:t>
            </a:r>
            <a:r>
              <a:rPr lang="en-US" sz="2400" dirty="0" smtClean="0">
                <a:solidFill>
                  <a:schemeClr val="tx1"/>
                </a:solidFill>
                <a:latin typeface="Times New Roman" pitchFamily="18" charset="0"/>
                <a:cs typeface="Times New Roman" pitchFamily="18" charset="0"/>
              </a:rPr>
              <a:t> qua </a:t>
            </a:r>
            <a:r>
              <a:rPr lang="en-US" sz="2400" dirty="0" err="1" smtClean="0">
                <a:solidFill>
                  <a:schemeClr val="tx1"/>
                </a:solidFill>
                <a:latin typeface="Times New Roman" pitchFamily="18" charset="0"/>
                <a:cs typeface="Times New Roman" pitchFamily="18" charset="0"/>
              </a:rPr>
              <a:t>bước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tiếp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theo</a:t>
            </a:r>
            <a:r>
              <a:rPr lang="en-US" sz="2400" dirty="0" smtClean="0">
                <a:solidFill>
                  <a:schemeClr val="tx1"/>
                </a:solidFill>
                <a:latin typeface="Times New Roman" pitchFamily="18" charset="0"/>
                <a:cs typeface="Times New Roman" pitchFamily="18" charset="0"/>
              </a:rPr>
              <a:t>.</a:t>
            </a:r>
          </a:p>
          <a:p>
            <a:endParaRPr lang="en-US" sz="2400" dirty="0" smtClean="0">
              <a:solidFill>
                <a:schemeClr val="tx1"/>
              </a:solidFill>
              <a:latin typeface="Times New Roman" pitchFamily="18" charset="0"/>
              <a:cs typeface="Times New Roman" pitchFamily="18" charset="0"/>
            </a:endParaRPr>
          </a:p>
          <a:p>
            <a:endParaRPr lang="en-US" sz="2400" dirty="0" smtClean="0">
              <a:solidFill>
                <a:schemeClr val="tx1">
                  <a:lumMod val="95000"/>
                  <a:lumOff val="5000"/>
                </a:schemeClr>
              </a:solidFill>
              <a:latin typeface="Times New Roman" pitchFamily="18" charset="0"/>
              <a:cs typeface="Times New Roman" pitchFamily="18" charset="0"/>
            </a:endParaRPr>
          </a:p>
          <a:p>
            <a:endParaRPr lang="en-US" sz="2400" dirty="0" smtClean="0">
              <a:solidFill>
                <a:schemeClr val="tx1">
                  <a:lumMod val="95000"/>
                  <a:lumOff val="5000"/>
                </a:schemeClr>
              </a:solidFill>
              <a:latin typeface="Times New Roman" pitchFamily="18" charset="0"/>
              <a:cs typeface="Times New Roman" pitchFamily="18" charset="0"/>
            </a:endParaRPr>
          </a:p>
          <a:p>
            <a:endParaRPr lang="en-US" sz="2400" dirty="0" smtClean="0">
              <a:solidFill>
                <a:schemeClr val="tx1">
                  <a:lumMod val="95000"/>
                  <a:lumOff val="5000"/>
                </a:schemeClr>
              </a:solidFill>
              <a:latin typeface="Times New Roman" pitchFamily="18" charset="0"/>
              <a:cs typeface="Times New Roman" pitchFamily="18" charset="0"/>
            </a:endParaRPr>
          </a:p>
          <a:p>
            <a:endParaRPr lang="en-US" sz="2400" dirty="0" smtClean="0">
              <a:solidFill>
                <a:schemeClr val="tx1">
                  <a:lumMod val="95000"/>
                  <a:lumOff val="5000"/>
                </a:schemeClr>
              </a:solidFill>
              <a:latin typeface="Times New Roman" pitchFamily="18" charset="0"/>
              <a:cs typeface="Times New Roman" pitchFamily="18" charset="0"/>
            </a:endParaRPr>
          </a:p>
          <a:p>
            <a:endParaRPr lang="en-US" sz="2400" dirty="0" smtClean="0">
              <a:solidFill>
                <a:schemeClr val="tx1">
                  <a:lumMod val="95000"/>
                  <a:lumOff val="5000"/>
                </a:schemeClr>
              </a:solidFill>
              <a:latin typeface="Times New Roman" pitchFamily="18" charset="0"/>
              <a:cs typeface="Times New Roman" pitchFamily="18" charset="0"/>
            </a:endParaRPr>
          </a:p>
          <a:p>
            <a:endParaRPr lang="en-US" sz="2400" dirty="0" smtClean="0">
              <a:solidFill>
                <a:schemeClr val="tx1">
                  <a:lumMod val="95000"/>
                  <a:lumOff val="5000"/>
                </a:schemeClr>
              </a:solidFill>
              <a:latin typeface="Times New Roman" pitchFamily="18" charset="0"/>
              <a:cs typeface="Times New Roman" pitchFamily="18" charset="0"/>
            </a:endParaRPr>
          </a:p>
          <a:p>
            <a:endParaRPr lang="en-US" sz="2400" dirty="0" smtClean="0">
              <a:solidFill>
                <a:schemeClr val="tx1">
                  <a:lumMod val="95000"/>
                  <a:lumOff val="5000"/>
                </a:schemeClr>
              </a:solidFill>
              <a:latin typeface="Times New Roman" pitchFamily="18" charset="0"/>
              <a:cs typeface="Times New Roman" pitchFamily="18" charset="0"/>
            </a:endParaRPr>
          </a:p>
          <a:p>
            <a:endParaRPr lang="en-US" sz="2400" dirty="0" smtClean="0">
              <a:solidFill>
                <a:schemeClr val="tx1">
                  <a:lumMod val="95000"/>
                  <a:lumOff val="5000"/>
                </a:schemeClr>
              </a:solidFill>
              <a:latin typeface="Times New Roman" pitchFamily="18" charset="0"/>
              <a:cs typeface="Times New Roman" pitchFamily="18" charset="0"/>
            </a:endParaRPr>
          </a:p>
          <a:p>
            <a:endParaRPr lang="en-US" sz="2400" dirty="0">
              <a:solidFill>
                <a:schemeClr val="tx1">
                  <a:lumMod val="95000"/>
                  <a:lumOff val="5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305800" y="6340476"/>
            <a:ext cx="838200" cy="517524"/>
          </a:xfrm>
        </p:spPr>
        <p:txBody>
          <a:bodyPr/>
          <a:lstStyle/>
          <a:p>
            <a:fld id="{029F9849-64D4-4DF6-87DA-D4F4F2E73101}" type="slidenum">
              <a:rPr lang="en-US" sz="1800" smtClean="0">
                <a:solidFill>
                  <a:schemeClr val="tx1"/>
                </a:solidFill>
                <a:latin typeface="Times New Roman" pitchFamily="18" charset="0"/>
                <a:cs typeface="Times New Roman" pitchFamily="18" charset="0"/>
              </a:rPr>
              <a:pPr/>
              <a:t>42</a:t>
            </a:fld>
            <a:r>
              <a:rPr lang="en-US" sz="1800" dirty="0" smtClean="0">
                <a:solidFill>
                  <a:schemeClr val="tx1"/>
                </a:solidFill>
                <a:latin typeface="Times New Roman" pitchFamily="18" charset="0"/>
                <a:cs typeface="Times New Roman" pitchFamily="18" charset="0"/>
              </a:rPr>
              <a:t>/45</a:t>
            </a:r>
            <a:endParaRPr lang="en-US" sz="1800" dirty="0">
              <a:solidFill>
                <a:schemeClr val="tx1"/>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066800"/>
          </a:xfrm>
        </p:spPr>
        <p:txBody>
          <a:bodyPr>
            <a:noAutofit/>
            <a:scene3d>
              <a:camera prst="orthographicFront">
                <a:rot lat="0" lon="0" rev="0"/>
              </a:camera>
              <a:lightRig rig="contrasting" dir="t">
                <a:rot lat="0" lon="0" rev="4500000"/>
              </a:lightRig>
            </a:scene3d>
            <a:sp3d extrusionH="57150" contourW="6350" prstMaterial="metal">
              <a:bevelT w="127000" h="31750" prst="divot"/>
              <a:contourClr>
                <a:schemeClr val="accent1">
                  <a:shade val="75000"/>
                </a:schemeClr>
              </a:contourClr>
            </a:sp3d>
          </a:bodyPr>
          <a:lstStyle/>
          <a:p>
            <a:pPr algn="ct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16.2.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Thuật</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toán</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tìm</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dạng</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chuẩn</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cao</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nhất</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của</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lược</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đồ</a:t>
            </a:r>
            <a:endParaRPr lang="en-US" sz="3200" b="1" cap="all" dirty="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endParaRPr>
          </a:p>
        </p:txBody>
      </p:sp>
      <p:sp>
        <p:nvSpPr>
          <p:cNvPr id="3" name="Subtitle 2"/>
          <p:cNvSpPr>
            <a:spLocks noGrp="1"/>
          </p:cNvSpPr>
          <p:nvPr>
            <p:ph type="subTitle" idx="1"/>
          </p:nvPr>
        </p:nvSpPr>
        <p:spPr>
          <a:xfrm>
            <a:off x="457200" y="1524000"/>
            <a:ext cx="8153400" cy="4876800"/>
          </a:xfrm>
        </p:spPr>
        <p:txBody>
          <a:bodyPr>
            <a:normAutofit/>
          </a:bodyPr>
          <a:lstStyle/>
          <a:p>
            <a:r>
              <a:rPr lang="en-US" sz="2400" u="sng" dirty="0" err="1" smtClean="0">
                <a:solidFill>
                  <a:schemeClr val="tx1"/>
                </a:solidFill>
                <a:latin typeface="Times New Roman" pitchFamily="18" charset="0"/>
                <a:cs typeface="Times New Roman" pitchFamily="18" charset="0"/>
              </a:rPr>
              <a:t>Thuật</a:t>
            </a:r>
            <a:r>
              <a:rPr lang="en-US" sz="2400" u="sng" dirty="0" smtClean="0">
                <a:solidFill>
                  <a:schemeClr val="tx1"/>
                </a:solidFill>
                <a:latin typeface="Times New Roman" pitchFamily="18" charset="0"/>
                <a:cs typeface="Times New Roman" pitchFamily="18" charset="0"/>
              </a:rPr>
              <a:t> </a:t>
            </a:r>
            <a:r>
              <a:rPr lang="en-US" sz="2400" u="sng" dirty="0" err="1" smtClean="0">
                <a:solidFill>
                  <a:schemeClr val="tx1"/>
                </a:solidFill>
                <a:latin typeface="Times New Roman" pitchFamily="18" charset="0"/>
                <a:cs typeface="Times New Roman" pitchFamily="18" charset="0"/>
              </a:rPr>
              <a:t>toán</a:t>
            </a:r>
            <a:r>
              <a:rPr lang="en-US" sz="2400" dirty="0" smtClean="0">
                <a:solidFill>
                  <a:schemeClr val="tx1"/>
                </a:solidFill>
                <a:latin typeface="Times New Roman" pitchFamily="18" charset="0"/>
                <a:cs typeface="Times New Roman" pitchFamily="18" charset="0"/>
              </a:rPr>
              <a:t>:</a:t>
            </a:r>
          </a:p>
          <a:p>
            <a:endParaRPr lang="en-US" sz="2400" dirty="0" smtClean="0">
              <a:solidFill>
                <a:schemeClr val="tx1"/>
              </a:solidFill>
              <a:latin typeface="Times New Roman" pitchFamily="18" charset="0"/>
              <a:cs typeface="Times New Roman" pitchFamily="18" charset="0"/>
            </a:endParaRPr>
          </a:p>
          <a:p>
            <a:r>
              <a:rPr lang="en-US" sz="2400" u="sng" dirty="0" err="1" smtClean="0">
                <a:solidFill>
                  <a:schemeClr val="tx1"/>
                </a:solidFill>
                <a:latin typeface="Times New Roman" pitchFamily="18" charset="0"/>
                <a:cs typeface="Times New Roman" pitchFamily="18" charset="0"/>
              </a:rPr>
              <a:t>Bước</a:t>
            </a:r>
            <a:r>
              <a:rPr lang="en-US" sz="2400" u="sng" dirty="0" smtClean="0">
                <a:solidFill>
                  <a:schemeClr val="tx1"/>
                </a:solidFill>
                <a:latin typeface="Times New Roman" pitchFamily="18" charset="0"/>
                <a:cs typeface="Times New Roman" pitchFamily="18" charset="0"/>
              </a:rPr>
              <a:t> 3</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Sử</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dụng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thuật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toán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kiểm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đồ</a:t>
            </a:r>
            <a:r>
              <a:rPr lang="en-US" sz="2400" dirty="0" smtClean="0">
                <a:solidFill>
                  <a:schemeClr val="tx1"/>
                </a:solidFill>
                <a:latin typeface="Times New Roman" pitchFamily="18" charset="0"/>
                <a:cs typeface="Times New Roman" pitchFamily="18" charset="0"/>
              </a:rPr>
              <a:t> ở </a:t>
            </a:r>
            <a:r>
              <a:rPr lang="en-US" sz="2400" dirty="0" err="1" smtClean="0">
                <a:solidFill>
                  <a:schemeClr val="tx1"/>
                </a:solidFill>
                <a:latin typeface="Times New Roman" pitchFamily="18" charset="0"/>
                <a:cs typeface="Times New Roman" pitchFamily="18" charset="0"/>
              </a:rPr>
              <a:t>dạng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chuẩn</a:t>
            </a:r>
            <a:r>
              <a:rPr lang="en-US" sz="2400" dirty="0" smtClean="0">
                <a:solidFill>
                  <a:schemeClr val="tx1"/>
                </a:solidFill>
                <a:latin typeface="Times New Roman" pitchFamily="18" charset="0"/>
                <a:cs typeface="Times New Roman" pitchFamily="18" charset="0"/>
              </a:rPr>
              <a:t> 3NF, </a:t>
            </a:r>
            <a:r>
              <a:rPr lang="en-US" sz="2400" dirty="0" err="1" smtClean="0">
                <a:solidFill>
                  <a:schemeClr val="tx1"/>
                </a:solidFill>
                <a:latin typeface="Times New Roman" pitchFamily="18" charset="0"/>
                <a:cs typeface="Times New Roman" pitchFamily="18" charset="0"/>
              </a:rPr>
              <a:t>nếu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đồ</a:t>
            </a:r>
            <a:r>
              <a:rPr lang="en-US" sz="2400" dirty="0" smtClean="0">
                <a:solidFill>
                  <a:schemeClr val="tx1"/>
                </a:solidFill>
                <a:latin typeface="Times New Roman" pitchFamily="18" charset="0"/>
                <a:cs typeface="Times New Roman" pitchFamily="18" charset="0"/>
              </a:rPr>
              <a:t> ở </a:t>
            </a:r>
            <a:r>
              <a:rPr lang="en-US" sz="2400" dirty="0" err="1" smtClean="0">
                <a:solidFill>
                  <a:schemeClr val="tx1"/>
                </a:solidFill>
                <a:latin typeface="Times New Roman" pitchFamily="18" charset="0"/>
                <a:cs typeface="Times New Roman" pitchFamily="18" charset="0"/>
              </a:rPr>
              <a:t>dạng</a:t>
            </a:r>
            <a:r>
              <a:rPr lang="en-US" sz="2400" dirty="0" smtClean="0">
                <a:solidFill>
                  <a:schemeClr val="tx1"/>
                </a:solidFill>
                <a:latin typeface="Times New Roman" pitchFamily="18" charset="0"/>
                <a:cs typeface="Times New Roman" pitchFamily="18" charset="0"/>
              </a:rPr>
              <a:t> 3NF </a:t>
            </a:r>
            <a:r>
              <a:rPr lang="en-US" sz="2400" dirty="0" err="1" smtClean="0">
                <a:solidFill>
                  <a:schemeClr val="tx1"/>
                </a:solidFill>
                <a:latin typeface="Times New Roman" pitchFamily="18" charset="0"/>
                <a:cs typeface="Times New Roman" pitchFamily="18" charset="0"/>
              </a:rPr>
              <a:t>thì</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dừng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thuật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toán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kết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luận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chuẩn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cao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nhất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của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đồ</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là</a:t>
            </a:r>
            <a:r>
              <a:rPr lang="en-US" sz="2400" dirty="0" smtClean="0">
                <a:solidFill>
                  <a:schemeClr val="tx1"/>
                </a:solidFill>
                <a:latin typeface="Times New Roman" pitchFamily="18" charset="0"/>
                <a:cs typeface="Times New Roman" pitchFamily="18" charset="0"/>
              </a:rPr>
              <a:t> 3NF, </a:t>
            </a:r>
            <a:r>
              <a:rPr lang="en-US" sz="2400" dirty="0" err="1" smtClean="0">
                <a:solidFill>
                  <a:schemeClr val="tx1"/>
                </a:solidFill>
                <a:latin typeface="Times New Roman" pitchFamily="18" charset="0"/>
                <a:cs typeface="Times New Roman" pitchFamily="18" charset="0"/>
              </a:rPr>
              <a:t>ngược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lại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thì</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chuyển</a:t>
            </a:r>
            <a:r>
              <a:rPr lang="en-US" sz="2400" dirty="0" smtClean="0">
                <a:solidFill>
                  <a:schemeClr val="tx1"/>
                </a:solidFill>
                <a:latin typeface="Times New Roman" pitchFamily="18" charset="0"/>
                <a:cs typeface="Times New Roman" pitchFamily="18" charset="0"/>
              </a:rPr>
              <a:t> qua </a:t>
            </a:r>
            <a:r>
              <a:rPr lang="en-US" sz="2400" dirty="0" err="1" smtClean="0">
                <a:solidFill>
                  <a:schemeClr val="tx1"/>
                </a:solidFill>
                <a:latin typeface="Times New Roman" pitchFamily="18" charset="0"/>
                <a:cs typeface="Times New Roman" pitchFamily="18" charset="0"/>
              </a:rPr>
              <a:t>bước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tiếp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theo</a:t>
            </a:r>
            <a:r>
              <a:rPr lang="en-US" sz="2400" dirty="0" smtClean="0">
                <a:solidFill>
                  <a:schemeClr val="tx1"/>
                </a:solidFill>
                <a:latin typeface="Times New Roman" pitchFamily="18" charset="0"/>
                <a:cs typeface="Times New Roman" pitchFamily="18" charset="0"/>
              </a:rPr>
              <a:t>.</a:t>
            </a:r>
          </a:p>
          <a:p>
            <a:r>
              <a:rPr lang="en-US" sz="2400" u="sng" dirty="0" err="1" smtClean="0">
                <a:solidFill>
                  <a:schemeClr val="tx1"/>
                </a:solidFill>
                <a:latin typeface="Times New Roman" pitchFamily="18" charset="0"/>
                <a:cs typeface="Times New Roman" pitchFamily="18" charset="0"/>
              </a:rPr>
              <a:t>Bước</a:t>
            </a:r>
            <a:r>
              <a:rPr lang="en-US" sz="2400" u="sng" dirty="0" smtClean="0">
                <a:solidFill>
                  <a:schemeClr val="tx1"/>
                </a:solidFill>
                <a:latin typeface="Times New Roman" pitchFamily="18" charset="0"/>
                <a:cs typeface="Times New Roman" pitchFamily="18" charset="0"/>
              </a:rPr>
              <a:t> 4</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Sử</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dụng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thuật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toán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kiểm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đồ</a:t>
            </a:r>
            <a:r>
              <a:rPr lang="en-US" sz="2400" dirty="0" smtClean="0">
                <a:solidFill>
                  <a:schemeClr val="tx1"/>
                </a:solidFill>
                <a:latin typeface="Times New Roman" pitchFamily="18" charset="0"/>
                <a:cs typeface="Times New Roman" pitchFamily="18" charset="0"/>
              </a:rPr>
              <a:t> ở </a:t>
            </a:r>
            <a:r>
              <a:rPr lang="en-US" sz="2400" dirty="0" err="1" smtClean="0">
                <a:solidFill>
                  <a:schemeClr val="tx1"/>
                </a:solidFill>
                <a:latin typeface="Times New Roman" pitchFamily="18" charset="0"/>
                <a:cs typeface="Times New Roman" pitchFamily="18" charset="0"/>
              </a:rPr>
              <a:t>dạng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chuẩn</a:t>
            </a:r>
            <a:r>
              <a:rPr lang="en-US" sz="2400" dirty="0" smtClean="0">
                <a:solidFill>
                  <a:schemeClr val="tx1"/>
                </a:solidFill>
                <a:latin typeface="Times New Roman" pitchFamily="18" charset="0"/>
                <a:cs typeface="Times New Roman" pitchFamily="18" charset="0"/>
              </a:rPr>
              <a:t> 2NF, </a:t>
            </a:r>
            <a:r>
              <a:rPr lang="en-US" sz="2400" dirty="0" err="1" smtClean="0">
                <a:solidFill>
                  <a:schemeClr val="tx1"/>
                </a:solidFill>
                <a:latin typeface="Times New Roman" pitchFamily="18" charset="0"/>
                <a:cs typeface="Times New Roman" pitchFamily="18" charset="0"/>
              </a:rPr>
              <a:t>nếu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đồ</a:t>
            </a:r>
            <a:r>
              <a:rPr lang="en-US" sz="2400" dirty="0" smtClean="0">
                <a:solidFill>
                  <a:schemeClr val="tx1"/>
                </a:solidFill>
                <a:latin typeface="Times New Roman" pitchFamily="18" charset="0"/>
                <a:cs typeface="Times New Roman" pitchFamily="18" charset="0"/>
              </a:rPr>
              <a:t> ở </a:t>
            </a:r>
            <a:r>
              <a:rPr lang="en-US" sz="2400" dirty="0" err="1" smtClean="0">
                <a:solidFill>
                  <a:schemeClr val="tx1"/>
                </a:solidFill>
                <a:latin typeface="Times New Roman" pitchFamily="18" charset="0"/>
                <a:cs typeface="Times New Roman" pitchFamily="18" charset="0"/>
              </a:rPr>
              <a:t>dạng</a:t>
            </a:r>
            <a:r>
              <a:rPr lang="en-US" sz="2400" dirty="0" smtClean="0">
                <a:solidFill>
                  <a:schemeClr val="tx1"/>
                </a:solidFill>
                <a:latin typeface="Times New Roman" pitchFamily="18" charset="0"/>
                <a:cs typeface="Times New Roman" pitchFamily="18" charset="0"/>
              </a:rPr>
              <a:t> 2NF </a:t>
            </a:r>
            <a:r>
              <a:rPr lang="en-US" sz="2400" dirty="0" err="1" smtClean="0">
                <a:solidFill>
                  <a:schemeClr val="tx1"/>
                </a:solidFill>
                <a:latin typeface="Times New Roman" pitchFamily="18" charset="0"/>
                <a:cs typeface="Times New Roman" pitchFamily="18" charset="0"/>
              </a:rPr>
              <a:t>thì</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dừng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thuật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toán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kết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luận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chuẩn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cao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nhất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của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đồ</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là</a:t>
            </a:r>
            <a:r>
              <a:rPr lang="en-US" sz="2400" dirty="0" smtClean="0">
                <a:solidFill>
                  <a:schemeClr val="tx1"/>
                </a:solidFill>
                <a:latin typeface="Times New Roman" pitchFamily="18" charset="0"/>
                <a:cs typeface="Times New Roman" pitchFamily="18" charset="0"/>
              </a:rPr>
              <a:t> 3NF, </a:t>
            </a:r>
            <a:r>
              <a:rPr lang="en-US" sz="2400" dirty="0" err="1" smtClean="0">
                <a:solidFill>
                  <a:schemeClr val="tx1"/>
                </a:solidFill>
                <a:latin typeface="Times New Roman" pitchFamily="18" charset="0"/>
                <a:cs typeface="Times New Roman" pitchFamily="18" charset="0"/>
              </a:rPr>
              <a:t>ngược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lại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thì</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đồ</a:t>
            </a:r>
            <a:r>
              <a:rPr lang="en-US" sz="2400" dirty="0" smtClean="0">
                <a:solidFill>
                  <a:schemeClr val="tx1"/>
                </a:solidFill>
                <a:latin typeface="Times New Roman" pitchFamily="18" charset="0"/>
                <a:cs typeface="Times New Roman" pitchFamily="18" charset="0"/>
              </a:rPr>
              <a:t> ở </a:t>
            </a:r>
            <a:r>
              <a:rPr lang="en-US" sz="2400" dirty="0" err="1" smtClean="0">
                <a:solidFill>
                  <a:schemeClr val="tx1"/>
                </a:solidFill>
                <a:latin typeface="Times New Roman" pitchFamily="18" charset="0"/>
                <a:cs typeface="Times New Roman" pitchFamily="18" charset="0"/>
              </a:rPr>
              <a:t>dạng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chuẩn</a:t>
            </a:r>
            <a:r>
              <a:rPr lang="en-US" sz="2400" dirty="0" smtClean="0">
                <a:solidFill>
                  <a:schemeClr val="tx1"/>
                </a:solidFill>
                <a:latin typeface="Times New Roman" pitchFamily="18" charset="0"/>
                <a:cs typeface="Times New Roman" pitchFamily="18" charset="0"/>
              </a:rPr>
              <a:t> 1NF.</a:t>
            </a:r>
          </a:p>
          <a:p>
            <a:endParaRPr lang="en-US" sz="2400" dirty="0" smtClean="0">
              <a:solidFill>
                <a:schemeClr val="tx1">
                  <a:lumMod val="95000"/>
                  <a:lumOff val="5000"/>
                </a:schemeClr>
              </a:solidFill>
              <a:latin typeface="Times New Roman" pitchFamily="18" charset="0"/>
              <a:cs typeface="Times New Roman" pitchFamily="18" charset="0"/>
            </a:endParaRPr>
          </a:p>
          <a:p>
            <a:endParaRPr lang="en-US" sz="2400" dirty="0" smtClean="0">
              <a:solidFill>
                <a:schemeClr val="tx1">
                  <a:lumMod val="95000"/>
                  <a:lumOff val="5000"/>
                </a:schemeClr>
              </a:solidFill>
              <a:latin typeface="Times New Roman" pitchFamily="18" charset="0"/>
              <a:cs typeface="Times New Roman" pitchFamily="18" charset="0"/>
            </a:endParaRPr>
          </a:p>
          <a:p>
            <a:endParaRPr lang="en-US" sz="2400" dirty="0" smtClean="0">
              <a:solidFill>
                <a:schemeClr val="tx1">
                  <a:lumMod val="95000"/>
                  <a:lumOff val="5000"/>
                </a:schemeClr>
              </a:solidFill>
              <a:latin typeface="Times New Roman" pitchFamily="18" charset="0"/>
              <a:cs typeface="Times New Roman" pitchFamily="18" charset="0"/>
            </a:endParaRPr>
          </a:p>
          <a:p>
            <a:endParaRPr lang="en-US" sz="2400" dirty="0" smtClean="0">
              <a:solidFill>
                <a:schemeClr val="tx1">
                  <a:lumMod val="95000"/>
                  <a:lumOff val="5000"/>
                </a:schemeClr>
              </a:solidFill>
              <a:latin typeface="Times New Roman" pitchFamily="18" charset="0"/>
              <a:cs typeface="Times New Roman" pitchFamily="18" charset="0"/>
            </a:endParaRPr>
          </a:p>
          <a:p>
            <a:endParaRPr lang="en-US" sz="2400" dirty="0" smtClean="0">
              <a:solidFill>
                <a:schemeClr val="tx1">
                  <a:lumMod val="95000"/>
                  <a:lumOff val="5000"/>
                </a:schemeClr>
              </a:solidFill>
              <a:latin typeface="Times New Roman" pitchFamily="18" charset="0"/>
              <a:cs typeface="Times New Roman" pitchFamily="18" charset="0"/>
            </a:endParaRPr>
          </a:p>
          <a:p>
            <a:endParaRPr lang="en-US" sz="2400" dirty="0" smtClean="0">
              <a:solidFill>
                <a:schemeClr val="tx1">
                  <a:lumMod val="95000"/>
                  <a:lumOff val="5000"/>
                </a:schemeClr>
              </a:solidFill>
              <a:latin typeface="Times New Roman" pitchFamily="18" charset="0"/>
              <a:cs typeface="Times New Roman" pitchFamily="18" charset="0"/>
            </a:endParaRPr>
          </a:p>
          <a:p>
            <a:endParaRPr lang="en-US" sz="2400" dirty="0">
              <a:solidFill>
                <a:schemeClr val="tx1">
                  <a:lumMod val="95000"/>
                  <a:lumOff val="5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305800" y="6340476"/>
            <a:ext cx="838200" cy="517524"/>
          </a:xfrm>
        </p:spPr>
        <p:txBody>
          <a:bodyPr/>
          <a:lstStyle/>
          <a:p>
            <a:fld id="{029F9849-64D4-4DF6-87DA-D4F4F2E73101}" type="slidenum">
              <a:rPr lang="en-US" sz="1800" smtClean="0">
                <a:solidFill>
                  <a:schemeClr val="tx1"/>
                </a:solidFill>
                <a:latin typeface="Times New Roman" pitchFamily="18" charset="0"/>
                <a:cs typeface="Times New Roman" pitchFamily="18" charset="0"/>
              </a:rPr>
              <a:pPr/>
              <a:t>43</a:t>
            </a:fld>
            <a:r>
              <a:rPr lang="en-US" sz="1800" dirty="0" smtClean="0">
                <a:solidFill>
                  <a:schemeClr val="tx1"/>
                </a:solidFill>
                <a:latin typeface="Times New Roman" pitchFamily="18" charset="0"/>
                <a:cs typeface="Times New Roman" pitchFamily="18" charset="0"/>
              </a:rPr>
              <a:t>/45</a:t>
            </a:r>
            <a:endParaRPr lang="en-US" sz="1800" dirty="0">
              <a:solidFill>
                <a:schemeClr val="tx1"/>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ou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9"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762000"/>
          </a:xfrm>
        </p:spPr>
        <p:txBody>
          <a:bodyPr>
            <a:noAutofit/>
            <a:scene3d>
              <a:camera prst="orthographicFront">
                <a:rot lat="0" lon="0" rev="0"/>
              </a:camera>
              <a:lightRig rig="contrasting" dir="t">
                <a:rot lat="0" lon="0" rev="4500000"/>
              </a:lightRig>
            </a:scene3d>
            <a:sp3d extrusionH="57150" contourW="6350" prstMaterial="metal">
              <a:bevelT w="127000" h="31750" prst="divot"/>
              <a:contourClr>
                <a:schemeClr val="accent1">
                  <a:shade val="75000"/>
                </a:schemeClr>
              </a:contourClr>
            </a:sp3d>
          </a:bodyPr>
          <a:lstStyle/>
          <a:p>
            <a:r>
              <a:rPr lang="en-US"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NỘI DUNG Chi </a:t>
            </a:r>
            <a:r>
              <a:rPr lang="en-US"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tiết</a:t>
            </a:r>
            <a:r>
              <a:rPr lang="en-US"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endParaRPr lang="en-US" b="1" cap="all" dirty="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3" name="Subtitle 2"/>
          <p:cNvSpPr>
            <a:spLocks noGrp="1"/>
          </p:cNvSpPr>
          <p:nvPr>
            <p:ph type="subTitle" idx="1"/>
          </p:nvPr>
        </p:nvSpPr>
        <p:spPr>
          <a:xfrm>
            <a:off x="457200" y="1524000"/>
            <a:ext cx="8153400" cy="4953000"/>
          </a:xfrm>
        </p:spPr>
        <p:txBody>
          <a:bodyPr>
            <a:normAutofit/>
          </a:bodyPr>
          <a:lstStyle/>
          <a:p>
            <a:pPr algn="l"/>
            <a:r>
              <a:rPr lang="en-US" sz="2500" dirty="0" smtClean="0">
                <a:solidFill>
                  <a:schemeClr val="tx1"/>
                </a:solidFill>
                <a:latin typeface="Times New Roman" pitchFamily="18" charset="0"/>
                <a:cs typeface="Times New Roman" pitchFamily="18" charset="0"/>
              </a:rPr>
              <a:t>        </a:t>
            </a:r>
          </a:p>
          <a:p>
            <a:pPr algn="l"/>
            <a:r>
              <a:rPr lang="en-US" sz="2500" dirty="0" smtClean="0">
                <a:solidFill>
                  <a:schemeClr val="tx1"/>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Một</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số</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khái</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niệm</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liên</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quan</a:t>
            </a:r>
            <a:endParaRPr lang="en-US" sz="2500" b="1" dirty="0" smtClean="0">
              <a:solidFill>
                <a:srgbClr val="00B0F0"/>
              </a:solidFill>
              <a:latin typeface="Times New Roman" pitchFamily="18" charset="0"/>
              <a:cs typeface="Times New Roman" pitchFamily="18" charset="0"/>
            </a:endParaRPr>
          </a:p>
          <a:p>
            <a:pPr algn="l"/>
            <a:r>
              <a:rPr lang="en-US" sz="2500" b="1" dirty="0" smtClean="0">
                <a:solidFill>
                  <a:schemeClr val="tx1"/>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Các</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endParaRPr lang="en-US" sz="2500" b="1" dirty="0" smtClean="0">
              <a:solidFill>
                <a:srgbClr val="00B0F0"/>
              </a:solidFill>
              <a:latin typeface="Times New Roman" pitchFamily="18" charset="0"/>
              <a:cs typeface="Times New Roman" pitchFamily="18" charset="0"/>
            </a:endParaRP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r>
              <a:rPr lang="en-US" sz="2500" b="1" dirty="0" smtClean="0">
                <a:solidFill>
                  <a:srgbClr val="00B0F0"/>
                </a:solidFill>
                <a:latin typeface="Times New Roman" pitchFamily="18" charset="0"/>
                <a:cs typeface="Times New Roman" pitchFamily="18" charset="0"/>
              </a:rPr>
              <a:t> </a:t>
            </a:r>
            <a:r>
              <a:rPr lang="en-US" sz="2500" b="1" dirty="0" smtClean="0">
                <a:solidFill>
                  <a:srgbClr val="00B0F0"/>
                </a:solidFill>
                <a:latin typeface="Times New Roman" pitchFamily="18" charset="0"/>
                <a:cs typeface="Times New Roman" pitchFamily="18" charset="0"/>
              </a:rPr>
              <a:t>1 (1NF- Fist normal form)</a:t>
            </a: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r>
              <a:rPr lang="en-US" sz="2500" b="1" dirty="0" smtClean="0">
                <a:solidFill>
                  <a:srgbClr val="00B0F0"/>
                </a:solidFill>
                <a:latin typeface="Times New Roman" pitchFamily="18" charset="0"/>
                <a:cs typeface="Times New Roman" pitchFamily="18" charset="0"/>
              </a:rPr>
              <a:t> </a:t>
            </a:r>
            <a:r>
              <a:rPr lang="en-US" sz="2500" b="1" dirty="0" smtClean="0">
                <a:solidFill>
                  <a:srgbClr val="00B0F0"/>
                </a:solidFill>
                <a:latin typeface="Times New Roman" pitchFamily="18" charset="0"/>
                <a:cs typeface="Times New Roman" pitchFamily="18" charset="0"/>
              </a:rPr>
              <a:t>2 (2NF- Second normal form)</a:t>
            </a: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r>
              <a:rPr lang="en-US" sz="2500" b="1" dirty="0" smtClean="0">
                <a:solidFill>
                  <a:srgbClr val="00B0F0"/>
                </a:solidFill>
                <a:latin typeface="Times New Roman" pitchFamily="18" charset="0"/>
                <a:cs typeface="Times New Roman" pitchFamily="18" charset="0"/>
              </a:rPr>
              <a:t> </a:t>
            </a:r>
            <a:r>
              <a:rPr lang="en-US" sz="2500" b="1" dirty="0" smtClean="0">
                <a:solidFill>
                  <a:srgbClr val="00B0F0"/>
                </a:solidFill>
                <a:latin typeface="Times New Roman" pitchFamily="18" charset="0"/>
                <a:cs typeface="Times New Roman" pitchFamily="18" charset="0"/>
              </a:rPr>
              <a:t>3 (3NF- Third normal form)</a:t>
            </a: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smtClean="0">
                <a:solidFill>
                  <a:srgbClr val="00B0F0"/>
                </a:solidFill>
                <a:latin typeface="Times New Roman" pitchFamily="18" charset="0"/>
                <a:cs typeface="Times New Roman" pitchFamily="18" charset="0"/>
              </a:rPr>
              <a:t>chuẩn</a:t>
            </a:r>
            <a:r>
              <a:rPr lang="en-US" sz="2500" b="1" dirty="0" smtClean="0">
                <a:solidFill>
                  <a:srgbClr val="00B0F0"/>
                </a:solidFill>
                <a:latin typeface="Times New Roman" pitchFamily="18" charset="0"/>
                <a:cs typeface="Times New Roman" pitchFamily="18" charset="0"/>
              </a:rPr>
              <a:t> </a:t>
            </a:r>
            <a:r>
              <a:rPr lang="en-US" sz="2500" b="1" dirty="0" smtClean="0">
                <a:solidFill>
                  <a:srgbClr val="00B0F0"/>
                </a:solidFill>
                <a:latin typeface="Times New Roman" pitchFamily="18" charset="0"/>
                <a:cs typeface="Times New Roman" pitchFamily="18" charset="0"/>
              </a:rPr>
              <a:t>BCNF (Boyce </a:t>
            </a:r>
            <a:r>
              <a:rPr lang="en-US" sz="2500" b="1" dirty="0" err="1" smtClean="0">
                <a:solidFill>
                  <a:srgbClr val="00B0F0"/>
                </a:solidFill>
                <a:latin typeface="Times New Roman" pitchFamily="18" charset="0"/>
                <a:cs typeface="Times New Roman" pitchFamily="18" charset="0"/>
              </a:rPr>
              <a:t>Codd</a:t>
            </a:r>
            <a:r>
              <a:rPr lang="en-US" sz="2500" b="1" dirty="0" smtClean="0">
                <a:solidFill>
                  <a:srgbClr val="00B0F0"/>
                </a:solidFill>
                <a:latin typeface="Times New Roman" pitchFamily="18" charset="0"/>
                <a:cs typeface="Times New Roman" pitchFamily="18" charset="0"/>
              </a:rPr>
              <a:t> normal form)</a:t>
            </a: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Thuật</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toán</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tìm</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cao</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nhất</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của</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lược</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đồ</a:t>
            </a:r>
            <a:endParaRPr lang="en-US" sz="2500" b="1" dirty="0" smtClean="0">
              <a:solidFill>
                <a:srgbClr val="00B0F0"/>
              </a:solidFill>
              <a:latin typeface="Times New Roman" pitchFamily="18" charset="0"/>
              <a:cs typeface="Times New Roman" pitchFamily="18" charset="0"/>
            </a:endParaRPr>
          </a:p>
          <a:p>
            <a:pPr algn="l"/>
            <a:r>
              <a:rPr lang="en-US" sz="2500" b="1" dirty="0" smtClean="0">
                <a:solidFill>
                  <a:srgbClr val="FF0000"/>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Mối</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quan</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hệ</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giữa</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các</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dạng</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chuẩn</a:t>
            </a:r>
            <a:endParaRPr lang="en-US" sz="2500" b="1" dirty="0" smtClean="0">
              <a:solidFill>
                <a:schemeClr val="tx1"/>
              </a:solidFill>
              <a:latin typeface="Times New Roman" pitchFamily="18" charset="0"/>
              <a:cs typeface="Times New Roman" pitchFamily="18" charset="0"/>
            </a:endParaRPr>
          </a:p>
          <a:p>
            <a:pPr algn="l"/>
            <a:endParaRPr lang="en-US" sz="2500" b="1" dirty="0">
              <a:solidFill>
                <a:schemeClr val="tx1"/>
              </a:solidFill>
              <a:latin typeface="Times New Roman" pitchFamily="18" charset="0"/>
              <a:cs typeface="Times New Roman" pitchFamily="18" charset="0"/>
            </a:endParaRPr>
          </a:p>
        </p:txBody>
      </p:sp>
      <p:sp>
        <p:nvSpPr>
          <p:cNvPr id="9" name="Octagon 8"/>
          <p:cNvSpPr/>
          <p:nvPr/>
        </p:nvSpPr>
        <p:spPr>
          <a:xfrm>
            <a:off x="533400" y="2590800"/>
            <a:ext cx="228600" cy="228600"/>
          </a:xfrm>
          <a:prstGeom prst="octag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Octagon 9"/>
          <p:cNvSpPr/>
          <p:nvPr/>
        </p:nvSpPr>
        <p:spPr>
          <a:xfrm>
            <a:off x="533400" y="2133600"/>
            <a:ext cx="228600" cy="228600"/>
          </a:xfrm>
          <a:prstGeom prst="octag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 name="5-Point Star 6"/>
          <p:cNvSpPr/>
          <p:nvPr/>
        </p:nvSpPr>
        <p:spPr>
          <a:xfrm>
            <a:off x="914400" y="2971800"/>
            <a:ext cx="304800" cy="304800"/>
          </a:xfrm>
          <a:prstGeom prst="star5">
            <a:avLst/>
          </a:prstGeom>
        </p:spPr>
        <p:style>
          <a:lnRef idx="1">
            <a:schemeClr val="accent2"/>
          </a:lnRef>
          <a:fillRef idx="2">
            <a:schemeClr val="accent2"/>
          </a:fillRef>
          <a:effectRef idx="1">
            <a:schemeClr val="accent2"/>
          </a:effectRef>
          <a:fontRef idx="minor">
            <a:schemeClr val="dk1"/>
          </a:fontRef>
        </p:style>
        <p:txBody>
          <a:bodyPr rtlCol="0" anchor="ctr">
            <a:sp3d extrusionH="57150">
              <a:bevelT w="38100" h="38100"/>
            </a:sp3d>
          </a:bodyPr>
          <a:lstStyle/>
          <a:p>
            <a:pPr algn="ctr"/>
            <a:endParaRPr lang="en-US"/>
          </a:p>
        </p:txBody>
      </p:sp>
      <p:sp>
        <p:nvSpPr>
          <p:cNvPr id="8" name="5-Point Star 7"/>
          <p:cNvSpPr/>
          <p:nvPr/>
        </p:nvSpPr>
        <p:spPr>
          <a:xfrm>
            <a:off x="914400" y="3429000"/>
            <a:ext cx="304800" cy="304800"/>
          </a:xfrm>
          <a:prstGeom prst="star5">
            <a:avLst/>
          </a:prstGeom>
        </p:spPr>
        <p:style>
          <a:lnRef idx="1">
            <a:schemeClr val="accent2"/>
          </a:lnRef>
          <a:fillRef idx="2">
            <a:schemeClr val="accent2"/>
          </a:fillRef>
          <a:effectRef idx="1">
            <a:schemeClr val="accent2"/>
          </a:effectRef>
          <a:fontRef idx="minor">
            <a:schemeClr val="dk1"/>
          </a:fontRef>
        </p:style>
        <p:txBody>
          <a:bodyPr rtlCol="0" anchor="ctr">
            <a:sp3d extrusionH="57150">
              <a:bevelT w="38100" h="38100"/>
            </a:sp3d>
          </a:bodyPr>
          <a:lstStyle/>
          <a:p>
            <a:pPr algn="ctr"/>
            <a:endParaRPr lang="en-US"/>
          </a:p>
        </p:txBody>
      </p:sp>
      <p:sp>
        <p:nvSpPr>
          <p:cNvPr id="12" name="5-Point Star 11"/>
          <p:cNvSpPr/>
          <p:nvPr/>
        </p:nvSpPr>
        <p:spPr>
          <a:xfrm>
            <a:off x="914400" y="3886200"/>
            <a:ext cx="304800" cy="304800"/>
          </a:xfrm>
          <a:prstGeom prst="star5">
            <a:avLst/>
          </a:prstGeom>
        </p:spPr>
        <p:style>
          <a:lnRef idx="1">
            <a:schemeClr val="accent2"/>
          </a:lnRef>
          <a:fillRef idx="2">
            <a:schemeClr val="accent2"/>
          </a:fillRef>
          <a:effectRef idx="1">
            <a:schemeClr val="accent2"/>
          </a:effectRef>
          <a:fontRef idx="minor">
            <a:schemeClr val="dk1"/>
          </a:fontRef>
        </p:style>
        <p:txBody>
          <a:bodyPr rtlCol="0" anchor="ctr">
            <a:sp3d extrusionH="57150">
              <a:bevelT w="38100" h="38100" prst="relaxedInset"/>
            </a:sp3d>
          </a:bodyPr>
          <a:lstStyle/>
          <a:p>
            <a:pPr algn="ctr"/>
            <a:endParaRPr lang="en-US">
              <a:effectLst>
                <a:outerShdw blurRad="75057" dist="38100" dir="5400000" sy="-20000" rotWithShape="0">
                  <a:prstClr val="black">
                    <a:alpha val="25000"/>
                  </a:prstClr>
                </a:outerShdw>
              </a:effectLst>
            </a:endParaRPr>
          </a:p>
        </p:txBody>
      </p:sp>
      <p:sp>
        <p:nvSpPr>
          <p:cNvPr id="11" name="5-Point Star 10"/>
          <p:cNvSpPr/>
          <p:nvPr/>
        </p:nvSpPr>
        <p:spPr>
          <a:xfrm>
            <a:off x="914400" y="4343400"/>
            <a:ext cx="304800" cy="304800"/>
          </a:xfrm>
          <a:prstGeom prst="star5">
            <a:avLst/>
          </a:prstGeom>
        </p:spPr>
        <p:style>
          <a:lnRef idx="1">
            <a:schemeClr val="accent2"/>
          </a:lnRef>
          <a:fillRef idx="2">
            <a:schemeClr val="accent2"/>
          </a:fillRef>
          <a:effectRef idx="1">
            <a:schemeClr val="accent2"/>
          </a:effectRef>
          <a:fontRef idx="minor">
            <a:schemeClr val="dk1"/>
          </a:fontRef>
        </p:style>
        <p:txBody>
          <a:bodyPr rtlCol="0" anchor="ctr">
            <a:sp3d extrusionH="57150">
              <a:bevelT w="38100" h="38100" prst="relaxedInset"/>
            </a:sp3d>
          </a:bodyPr>
          <a:lstStyle/>
          <a:p>
            <a:pPr algn="ctr"/>
            <a:endParaRPr lang="en-US">
              <a:effectLst>
                <a:outerShdw blurRad="75057" dist="38100" dir="5400000" sy="-20000" rotWithShape="0">
                  <a:prstClr val="black">
                    <a:alpha val="25000"/>
                  </a:prstClr>
                </a:outerShdw>
              </a:effectLst>
            </a:endParaRPr>
          </a:p>
        </p:txBody>
      </p:sp>
      <p:sp>
        <p:nvSpPr>
          <p:cNvPr id="13" name="Octagon 12"/>
          <p:cNvSpPr/>
          <p:nvPr/>
        </p:nvSpPr>
        <p:spPr>
          <a:xfrm>
            <a:off x="533400" y="4876800"/>
            <a:ext cx="228600" cy="228600"/>
          </a:xfrm>
          <a:prstGeom prst="octag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4" name="Octagon 13"/>
          <p:cNvSpPr/>
          <p:nvPr/>
        </p:nvSpPr>
        <p:spPr>
          <a:xfrm>
            <a:off x="533400" y="5334000"/>
            <a:ext cx="228600" cy="2286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5" name="Slide Number Placeholder 14"/>
          <p:cNvSpPr>
            <a:spLocks noGrp="1"/>
          </p:cNvSpPr>
          <p:nvPr>
            <p:ph type="sldNum" sz="quarter" idx="12"/>
          </p:nvPr>
        </p:nvSpPr>
        <p:spPr>
          <a:xfrm>
            <a:off x="8382000" y="6340476"/>
            <a:ext cx="762000" cy="517524"/>
          </a:xfrm>
        </p:spPr>
        <p:txBody>
          <a:bodyPr/>
          <a:lstStyle/>
          <a:p>
            <a:fld id="{029F9849-64D4-4DF6-87DA-D4F4F2E73101}" type="slidenum">
              <a:rPr lang="en-US" sz="1800" smtClean="0">
                <a:solidFill>
                  <a:schemeClr val="tx1"/>
                </a:solidFill>
                <a:latin typeface="Times New Roman" pitchFamily="18" charset="0"/>
                <a:cs typeface="Times New Roman" pitchFamily="18" charset="0"/>
              </a:rPr>
              <a:pPr/>
              <a:t>44</a:t>
            </a:fld>
            <a:r>
              <a:rPr lang="en-US" sz="1800" dirty="0" smtClean="0">
                <a:solidFill>
                  <a:schemeClr val="tx1"/>
                </a:solidFill>
                <a:latin typeface="Times New Roman" pitchFamily="18" charset="0"/>
                <a:cs typeface="Times New Roman" pitchFamily="18" charset="0"/>
              </a:rPr>
              <a:t>/45</a:t>
            </a:r>
            <a:endParaRPr lang="en-US" sz="1800" dirty="0">
              <a:solidFill>
                <a:schemeClr val="tx1"/>
              </a:solidFill>
              <a:latin typeface="Times New Roman" pitchFamily="18" charset="0"/>
              <a:cs typeface="Times New Roman" pitchFamily="18" charset="0"/>
            </a:endParaRPr>
          </a:p>
        </p:txBody>
      </p:sp>
    </p:spTree>
  </p:cSld>
  <p:clrMapOvr>
    <a:masterClrMapping/>
  </p:clrMapOvr>
  <p:transition>
    <p:zoom dir="in"/>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066800"/>
          </a:xfrm>
        </p:spPr>
        <p:txBody>
          <a:bodyPr>
            <a:noAutofit/>
            <a:scene3d>
              <a:camera prst="orthographicFront">
                <a:rot lat="0" lon="0" rev="0"/>
              </a:camera>
              <a:lightRig rig="contrasting" dir="t">
                <a:rot lat="0" lon="0" rev="4500000"/>
              </a:lightRig>
            </a:scene3d>
            <a:sp3d extrusionH="57150" contourW="6350" prstMaterial="metal">
              <a:bevelT w="127000" h="31750" prst="divot"/>
              <a:contourClr>
                <a:schemeClr val="accent1">
                  <a:shade val="75000"/>
                </a:schemeClr>
              </a:contourClr>
            </a:sp3d>
          </a:bodyPr>
          <a:lstStyle/>
          <a:p>
            <a:pPr algn="ct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16.4.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Mối</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quan</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hệ</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giữa</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các</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dạng</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chuẩn</a:t>
            </a:r>
            <a:endParaRPr lang="en-US" sz="3200" b="1" cap="all" dirty="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endParaRPr>
          </a:p>
        </p:txBody>
      </p:sp>
      <p:sp>
        <p:nvSpPr>
          <p:cNvPr id="3" name="Subtitle 2"/>
          <p:cNvSpPr>
            <a:spLocks noGrp="1"/>
          </p:cNvSpPr>
          <p:nvPr>
            <p:ph type="subTitle" idx="1"/>
          </p:nvPr>
        </p:nvSpPr>
        <p:spPr>
          <a:xfrm>
            <a:off x="457200" y="1524000"/>
            <a:ext cx="8153400" cy="4876800"/>
          </a:xfrm>
        </p:spPr>
        <p:txBody>
          <a:bodyPr>
            <a:normAutofit/>
          </a:bodyPr>
          <a:lstStyle/>
          <a:p>
            <a:r>
              <a:rPr lang="en-US" sz="2400" u="sng" dirty="0" err="1" smtClean="0">
                <a:solidFill>
                  <a:schemeClr val="tx1"/>
                </a:solidFill>
                <a:latin typeface="Times New Roman" pitchFamily="18" charset="0"/>
                <a:cs typeface="Times New Roman" pitchFamily="18" charset="0"/>
              </a:rPr>
              <a:t>Định</a:t>
            </a:r>
            <a:r>
              <a:rPr lang="en-US" sz="2400" u="sng" dirty="0" smtClean="0">
                <a:solidFill>
                  <a:schemeClr val="tx1"/>
                </a:solidFill>
                <a:latin typeface="Times New Roman" pitchFamily="18" charset="0"/>
                <a:cs typeface="Times New Roman" pitchFamily="18" charset="0"/>
              </a:rPr>
              <a:t> </a:t>
            </a:r>
            <a:r>
              <a:rPr lang="en-US" sz="2400" u="sng" dirty="0" err="1" smtClean="0">
                <a:solidFill>
                  <a:schemeClr val="tx1"/>
                </a:solidFill>
                <a:latin typeface="Times New Roman" pitchFamily="18" charset="0"/>
                <a:cs typeface="Times New Roman" pitchFamily="18" charset="0"/>
              </a:rPr>
              <a:t>lý</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Một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đò</a:t>
            </a:r>
            <a:r>
              <a:rPr lang="en-US" sz="2400" dirty="0" smtClean="0">
                <a:solidFill>
                  <a:schemeClr val="tx1"/>
                </a:solidFill>
                <a:latin typeface="Times New Roman" pitchFamily="18" charset="0"/>
                <a:cs typeface="Times New Roman" pitchFamily="18" charset="0"/>
              </a:rPr>
              <a:t> ở </a:t>
            </a:r>
            <a:r>
              <a:rPr lang="en-US" sz="2400" dirty="0" err="1" smtClean="0">
                <a:solidFill>
                  <a:schemeClr val="tx1"/>
                </a:solidFill>
                <a:latin typeface="Times New Roman" pitchFamily="18" charset="0"/>
                <a:cs typeface="Times New Roman" pitchFamily="18" charset="0"/>
              </a:rPr>
              <a:t>dạng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chuẩn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cao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thì</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cũng</a:t>
            </a:r>
            <a:r>
              <a:rPr lang="en-US" sz="2400" dirty="0" smtClean="0">
                <a:solidFill>
                  <a:schemeClr val="tx1"/>
                </a:solidFill>
                <a:latin typeface="Times New Roman" pitchFamily="18" charset="0"/>
                <a:cs typeface="Times New Roman" pitchFamily="18" charset="0"/>
              </a:rPr>
              <a:t> ở </a:t>
            </a:r>
            <a:r>
              <a:rPr lang="en-US" sz="2400" dirty="0" err="1" smtClean="0">
                <a:solidFill>
                  <a:schemeClr val="tx1"/>
                </a:solidFill>
                <a:latin typeface="Times New Roman" pitchFamily="18" charset="0"/>
                <a:cs typeface="Times New Roman" pitchFamily="18" charset="0"/>
              </a:rPr>
              <a:t>dạng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chuẩn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thấp</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tuy</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nhiên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điều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ngược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lại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có</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thể</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đúng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điều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này</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môt</a:t>
            </a:r>
            <a:r>
              <a:rPr lang="en-US" sz="2400" dirty="0" smtClean="0">
                <a:solidFill>
                  <a:schemeClr val="tx1"/>
                </a:solidFill>
                <a:latin typeface="Times New Roman" pitchFamily="18" charset="0"/>
                <a:cs typeface="Times New Roman" pitchFamily="18" charset="0"/>
              </a:rPr>
              <a:t> </a:t>
            </a:r>
            <a:r>
              <a:rPr lang="en-US" sz="2400" smtClean="0">
                <a:solidFill>
                  <a:schemeClr val="tx1"/>
                </a:solidFill>
                <a:latin typeface="Times New Roman" pitchFamily="18" charset="0"/>
                <a:cs typeface="Times New Roman" pitchFamily="18" charset="0"/>
              </a:rPr>
              <a:t>tả</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trong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hình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sau</a:t>
            </a:r>
            <a:r>
              <a:rPr lang="en-US" sz="2400" dirty="0" smtClean="0">
                <a:solidFill>
                  <a:schemeClr val="tx1"/>
                </a:solidFill>
                <a:latin typeface="Times New Roman" pitchFamily="18" charset="0"/>
                <a:cs typeface="Times New Roman" pitchFamily="18" charset="0"/>
              </a:rPr>
              <a:t>:</a:t>
            </a:r>
          </a:p>
          <a:p>
            <a:endParaRPr lang="en-US" sz="2400" dirty="0" smtClean="0">
              <a:solidFill>
                <a:schemeClr val="tx1"/>
              </a:solidFill>
              <a:latin typeface="Times New Roman" pitchFamily="18" charset="0"/>
              <a:cs typeface="Times New Roman" pitchFamily="18" charset="0"/>
            </a:endParaRPr>
          </a:p>
          <a:p>
            <a:endParaRPr lang="en-US" sz="2400" dirty="0" smtClean="0">
              <a:solidFill>
                <a:schemeClr val="tx1">
                  <a:lumMod val="95000"/>
                  <a:lumOff val="5000"/>
                </a:schemeClr>
              </a:solidFill>
              <a:latin typeface="Times New Roman" pitchFamily="18" charset="0"/>
              <a:cs typeface="Times New Roman" pitchFamily="18" charset="0"/>
            </a:endParaRPr>
          </a:p>
          <a:p>
            <a:endParaRPr lang="en-US" sz="2400" dirty="0" smtClean="0">
              <a:solidFill>
                <a:schemeClr val="tx1">
                  <a:lumMod val="95000"/>
                  <a:lumOff val="5000"/>
                </a:schemeClr>
              </a:solidFill>
              <a:latin typeface="Times New Roman" pitchFamily="18" charset="0"/>
              <a:cs typeface="Times New Roman" pitchFamily="18" charset="0"/>
            </a:endParaRPr>
          </a:p>
          <a:p>
            <a:endParaRPr lang="en-US" sz="2400" dirty="0" smtClean="0">
              <a:solidFill>
                <a:schemeClr val="tx1">
                  <a:lumMod val="95000"/>
                  <a:lumOff val="5000"/>
                </a:schemeClr>
              </a:solidFill>
              <a:latin typeface="Times New Roman" pitchFamily="18" charset="0"/>
              <a:cs typeface="Times New Roman" pitchFamily="18" charset="0"/>
            </a:endParaRPr>
          </a:p>
          <a:p>
            <a:endParaRPr lang="en-US" sz="2400" dirty="0" smtClean="0">
              <a:solidFill>
                <a:schemeClr val="tx1">
                  <a:lumMod val="95000"/>
                  <a:lumOff val="5000"/>
                </a:schemeClr>
              </a:solidFill>
              <a:latin typeface="Times New Roman" pitchFamily="18" charset="0"/>
              <a:cs typeface="Times New Roman" pitchFamily="18" charset="0"/>
            </a:endParaRPr>
          </a:p>
          <a:p>
            <a:endParaRPr lang="en-US" sz="2400" dirty="0" smtClean="0">
              <a:solidFill>
                <a:schemeClr val="tx1">
                  <a:lumMod val="95000"/>
                  <a:lumOff val="5000"/>
                </a:schemeClr>
              </a:solidFill>
              <a:latin typeface="Times New Roman" pitchFamily="18" charset="0"/>
              <a:cs typeface="Times New Roman" pitchFamily="18" charset="0"/>
            </a:endParaRPr>
          </a:p>
          <a:p>
            <a:endParaRPr lang="en-US" sz="2400" dirty="0">
              <a:solidFill>
                <a:schemeClr val="tx1">
                  <a:lumMod val="95000"/>
                  <a:lumOff val="5000"/>
                </a:schemeClr>
              </a:solidFill>
              <a:latin typeface="Times New Roman" pitchFamily="18" charset="0"/>
              <a:cs typeface="Times New Roman" pitchFamily="18" charset="0"/>
            </a:endParaRPr>
          </a:p>
        </p:txBody>
      </p:sp>
      <p:graphicFrame>
        <p:nvGraphicFramePr>
          <p:cNvPr id="4" name="Diagram 3"/>
          <p:cNvGraphicFramePr/>
          <p:nvPr/>
        </p:nvGraphicFramePr>
        <p:xfrm>
          <a:off x="685800" y="2971800"/>
          <a:ext cx="7239000" cy="32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a:xfrm>
            <a:off x="8305800" y="6340476"/>
            <a:ext cx="838200" cy="517524"/>
          </a:xfrm>
        </p:spPr>
        <p:txBody>
          <a:bodyPr/>
          <a:lstStyle/>
          <a:p>
            <a:fld id="{029F9849-64D4-4DF6-87DA-D4F4F2E73101}" type="slidenum">
              <a:rPr lang="en-US" sz="1800" smtClean="0">
                <a:solidFill>
                  <a:schemeClr val="tx1"/>
                </a:solidFill>
                <a:latin typeface="Times New Roman" pitchFamily="18" charset="0"/>
                <a:cs typeface="Times New Roman" pitchFamily="18" charset="0"/>
              </a:rPr>
              <a:pPr/>
              <a:t>45</a:t>
            </a:fld>
            <a:r>
              <a:rPr lang="en-US" sz="1800" smtClean="0">
                <a:solidFill>
                  <a:schemeClr val="tx1"/>
                </a:solidFill>
                <a:latin typeface="Times New Roman" pitchFamily="18" charset="0"/>
                <a:cs typeface="Times New Roman" pitchFamily="18" charset="0"/>
              </a:rPr>
              <a:t>/45</a:t>
            </a:r>
            <a:endParaRPr lang="en-US" sz="1800" dirty="0">
              <a:solidFill>
                <a:schemeClr val="tx1"/>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ou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out)">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uild="p"/>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914400"/>
          </a:xfrm>
        </p:spPr>
        <p:txBody>
          <a:bodyPr>
            <a:noAutofit/>
            <a:scene3d>
              <a:camera prst="orthographicFront">
                <a:rot lat="0" lon="0" rev="0"/>
              </a:camera>
              <a:lightRig rig="contrasting" dir="t">
                <a:rot lat="0" lon="0" rev="4500000"/>
              </a:lightRig>
            </a:scene3d>
            <a:sp3d extrusionH="57150" contourW="6350" prstMaterial="metal">
              <a:bevelT w="127000" h="31750" prst="divot"/>
              <a:contourClr>
                <a:schemeClr val="accent1">
                  <a:shade val="75000"/>
                </a:schemeClr>
              </a:contourClr>
            </a:sp3d>
          </a:bodyPr>
          <a:lstStyle/>
          <a:p>
            <a:pPr algn="ct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16.1. Một số khái niệm liên quan</a:t>
            </a:r>
            <a:endParaRPr lang="en-US" sz="3200" b="1" cap="all" dirty="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endParaRPr>
          </a:p>
        </p:txBody>
      </p:sp>
      <p:sp>
        <p:nvSpPr>
          <p:cNvPr id="3" name="Subtitle 2"/>
          <p:cNvSpPr>
            <a:spLocks noGrp="1"/>
          </p:cNvSpPr>
          <p:nvPr>
            <p:ph type="subTitle" idx="1"/>
          </p:nvPr>
        </p:nvSpPr>
        <p:spPr>
          <a:xfrm>
            <a:off x="457200" y="1295400"/>
            <a:ext cx="8153400" cy="5181600"/>
          </a:xfrm>
        </p:spPr>
        <p:txBody>
          <a:bodyPr>
            <a:normAutofit/>
          </a:bodyPr>
          <a:lstStyle/>
          <a:p>
            <a:pPr algn="l"/>
            <a:r>
              <a:rPr lang="en-US" sz="3600" b="1" dirty="0" smtClean="0">
                <a:solidFill>
                  <a:schemeClr val="tx1"/>
                </a:solidFill>
                <a:latin typeface="Times New Roman" pitchFamily="18" charset="0"/>
                <a:cs typeface="Times New Roman" pitchFamily="18" charset="0"/>
              </a:rPr>
              <a:t>  </a:t>
            </a:r>
            <a:r>
              <a:rPr lang="en-US" sz="2600" b="1" u="sng" dirty="0" smtClean="0">
                <a:solidFill>
                  <a:schemeClr val="tx1"/>
                </a:solidFill>
                <a:latin typeface="Times New Roman" pitchFamily="18" charset="0"/>
                <a:cs typeface="Times New Roman" pitchFamily="18" charset="0"/>
              </a:rPr>
              <a:t>Định nghĩa phụ thuộc hàm đầy đủ: </a:t>
            </a:r>
          </a:p>
          <a:p>
            <a:pPr algn="l"/>
            <a:r>
              <a:rPr lang="en-US" sz="2600" dirty="0" smtClean="0">
                <a:solidFill>
                  <a:schemeClr val="tx1"/>
                </a:solidFill>
                <a:latin typeface="Times New Roman" pitchFamily="18" charset="0"/>
                <a:cs typeface="Times New Roman" pitchFamily="18" charset="0"/>
              </a:rPr>
              <a:t>Cho lược đồ quan hệ </a:t>
            </a:r>
            <a:r>
              <a:rPr lang="el-GR" sz="2600" dirty="0" smtClean="0">
                <a:solidFill>
                  <a:schemeClr val="tx1"/>
                </a:solidFill>
                <a:latin typeface="Times New Roman" pitchFamily="18" charset="0"/>
                <a:cs typeface="Times New Roman" pitchFamily="18" charset="0"/>
              </a:rPr>
              <a:t>α</a:t>
            </a:r>
            <a:r>
              <a:rPr lang="el-GR" sz="2600" dirty="0" smtClean="0">
                <a:solidFill>
                  <a:schemeClr val="tx1"/>
                </a:solidFill>
                <a:latin typeface="Times New Roman"/>
                <a:cs typeface="Times New Roman"/>
              </a:rPr>
              <a:t>=(</a:t>
            </a:r>
            <a:r>
              <a:rPr lang="en-US" sz="2600" dirty="0" smtClean="0">
                <a:solidFill>
                  <a:schemeClr val="tx1"/>
                </a:solidFill>
                <a:latin typeface="Times New Roman"/>
                <a:cs typeface="Times New Roman"/>
              </a:rPr>
              <a:t>U, F), X, Y, Y</a:t>
            </a:r>
            <a:r>
              <a:rPr lang="en-US" sz="2600" dirty="0" smtClean="0">
                <a:solidFill>
                  <a:schemeClr val="tx1">
                    <a:lumMod val="95000"/>
                    <a:lumOff val="5000"/>
                  </a:schemeClr>
                </a:solidFill>
                <a:latin typeface="Times New Roman" pitchFamily="18" charset="0"/>
                <a:cs typeface="Times New Roman" pitchFamily="18" charset="0"/>
                <a:sym typeface="Symbol"/>
              </a:rPr>
              <a:t></a:t>
            </a:r>
            <a:r>
              <a:rPr lang="en-US" sz="2600" dirty="0" smtClean="0">
                <a:solidFill>
                  <a:schemeClr val="tx1"/>
                </a:solidFill>
                <a:latin typeface="Times New Roman"/>
                <a:cs typeface="Times New Roman"/>
              </a:rPr>
              <a:t>U tập thuộc tính Y được gọi là phụ thuộc hàm đầy đủ vào tập thuộc tính X nếu như Y phụ thuộc hàm vào X nhưng không phụ thuộc hàm vào bất kỳ một tập con thực sự nào của x tức là:</a:t>
            </a:r>
          </a:p>
          <a:p>
            <a:pPr algn="l"/>
            <a:r>
              <a:rPr lang="en-US" sz="2600" dirty="0" smtClean="0">
                <a:solidFill>
                  <a:schemeClr val="tx1"/>
                </a:solidFill>
                <a:latin typeface="Times New Roman"/>
                <a:cs typeface="Times New Roman"/>
              </a:rPr>
              <a:t>       - X→ Y </a:t>
            </a:r>
            <a:r>
              <a:rPr lang="en-US" sz="2400" dirty="0" smtClean="0">
                <a:solidFill>
                  <a:schemeClr val="tx1"/>
                </a:solidFill>
                <a:latin typeface="Times New Roman"/>
                <a:cs typeface="Times New Roman"/>
              </a:rPr>
              <a:t>( Y phụ thuộc hàm vào X)</a:t>
            </a:r>
          </a:p>
          <a:p>
            <a:pPr algn="l"/>
            <a:r>
              <a:rPr lang="en-US" sz="2600" dirty="0" smtClean="0">
                <a:solidFill>
                  <a:schemeClr val="tx1">
                    <a:lumMod val="95000"/>
                    <a:lumOff val="5000"/>
                  </a:schemeClr>
                </a:solidFill>
                <a:latin typeface="Times New Roman" pitchFamily="18" charset="0"/>
                <a:cs typeface="Times New Roman" pitchFamily="18" charset="0"/>
                <a:sym typeface="Symbol"/>
              </a:rPr>
              <a:t>       -  X’</a:t>
            </a:r>
            <a:r>
              <a:rPr lang="en-US" sz="2600" dirty="0" smtClean="0">
                <a:solidFill>
                  <a:schemeClr val="tx1">
                    <a:lumMod val="95000"/>
                    <a:lumOff val="5000"/>
                  </a:schemeClr>
                </a:solidFill>
                <a:latin typeface="Times New Roman" pitchFamily="18" charset="0"/>
                <a:cs typeface="Times New Roman" pitchFamily="18" charset="0"/>
              </a:rPr>
              <a:t> X thì X’</a:t>
            </a:r>
            <a:r>
              <a:rPr lang="en-US" sz="2600" dirty="0" smtClean="0">
                <a:solidFill>
                  <a:schemeClr val="tx1"/>
                </a:solidFill>
                <a:latin typeface="Times New Roman"/>
                <a:cs typeface="Times New Roman"/>
              </a:rPr>
              <a:t>→ Y </a:t>
            </a:r>
            <a:r>
              <a:rPr lang="en-US" sz="2400" dirty="0" smtClean="0">
                <a:solidFill>
                  <a:schemeClr val="tx1"/>
                </a:solidFill>
                <a:latin typeface="Times New Roman"/>
                <a:cs typeface="Times New Roman"/>
              </a:rPr>
              <a:t>(</a:t>
            </a:r>
            <a:r>
              <a:rPr lang="en-US" sz="2400" dirty="0" smtClean="0">
                <a:solidFill>
                  <a:schemeClr val="tx1">
                    <a:lumMod val="95000"/>
                    <a:lumOff val="5000"/>
                  </a:schemeClr>
                </a:solidFill>
                <a:latin typeface="Times New Roman" pitchFamily="18" charset="0"/>
                <a:cs typeface="Times New Roman" pitchFamily="18" charset="0"/>
                <a:sym typeface="Symbol"/>
              </a:rPr>
              <a:t>mọi tập </a:t>
            </a:r>
            <a:r>
              <a:rPr lang="en-US" sz="2400" dirty="0" smtClean="0">
                <a:solidFill>
                  <a:schemeClr val="tx1"/>
                </a:solidFill>
                <a:latin typeface="Times New Roman"/>
                <a:cs typeface="Times New Roman"/>
              </a:rPr>
              <a:t>con thực sự của X </a:t>
            </a:r>
            <a:r>
              <a:rPr lang="en-US" sz="2400" dirty="0" err="1" smtClean="0">
                <a:solidFill>
                  <a:schemeClr val="tx1"/>
                </a:solidFill>
                <a:latin typeface="Times New Roman"/>
                <a:cs typeface="Times New Roman"/>
              </a:rPr>
              <a:t>đều</a:t>
            </a:r>
            <a:endParaRPr lang="en-US" sz="2400" dirty="0" smtClean="0">
              <a:solidFill>
                <a:schemeClr val="tx1"/>
              </a:solidFill>
              <a:latin typeface="Times New Roman"/>
              <a:cs typeface="Times New Roman"/>
            </a:endParaRPr>
          </a:p>
          <a:p>
            <a:pPr algn="l"/>
            <a:r>
              <a:rPr lang="en-US" sz="2400" dirty="0" smtClean="0">
                <a:solidFill>
                  <a:schemeClr val="tx1"/>
                </a:solidFill>
                <a:latin typeface="Times New Roman"/>
                <a:cs typeface="Times New Roman"/>
              </a:rPr>
              <a:t>       </a:t>
            </a:r>
            <a:r>
              <a:rPr lang="en-US" sz="2400" dirty="0" err="1" smtClean="0">
                <a:solidFill>
                  <a:schemeClr val="tx1"/>
                </a:solidFill>
                <a:latin typeface="Times New Roman"/>
                <a:cs typeface="Times New Roman"/>
              </a:rPr>
              <a:t>không</a:t>
            </a:r>
            <a:r>
              <a:rPr lang="en-US" sz="2400" dirty="0" smtClean="0">
                <a:solidFill>
                  <a:schemeClr val="tx1"/>
                </a:solidFill>
                <a:latin typeface="Times New Roman"/>
                <a:cs typeface="Times New Roman"/>
              </a:rPr>
              <a:t> thể xác định hàm Y)</a:t>
            </a:r>
          </a:p>
          <a:p>
            <a:pPr algn="l"/>
            <a:endParaRPr lang="en-US" sz="2600" b="1" dirty="0">
              <a:solidFill>
                <a:schemeClr val="tx1">
                  <a:lumMod val="95000"/>
                  <a:lumOff val="5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534400" y="6340476"/>
            <a:ext cx="609600" cy="517524"/>
          </a:xfrm>
        </p:spPr>
        <p:txBody>
          <a:bodyPr/>
          <a:lstStyle/>
          <a:p>
            <a:fld id="{029F9849-64D4-4DF6-87DA-D4F4F2E73101}" type="slidenum">
              <a:rPr lang="en-US" sz="1800" smtClean="0">
                <a:solidFill>
                  <a:schemeClr val="tx1"/>
                </a:solidFill>
                <a:latin typeface="Times New Roman" pitchFamily="18" charset="0"/>
                <a:cs typeface="Times New Roman" pitchFamily="18" charset="0"/>
              </a:rPr>
              <a:pPr/>
              <a:t>5</a:t>
            </a:fld>
            <a:r>
              <a:rPr lang="en-US" sz="1800" dirty="0" smtClean="0">
                <a:solidFill>
                  <a:schemeClr val="tx1"/>
                </a:solidFill>
                <a:latin typeface="Times New Roman" pitchFamily="18" charset="0"/>
                <a:cs typeface="Times New Roman" pitchFamily="18" charset="0"/>
              </a:rPr>
              <a:t>/45</a:t>
            </a:r>
            <a:endParaRPr lang="en-US" sz="1800" dirty="0">
              <a:solidFill>
                <a:schemeClr val="tx1"/>
              </a:solidFill>
              <a:latin typeface="Times New Roman" pitchFamily="18" charset="0"/>
              <a:cs typeface="Times New Roman" pitchFamily="18" charset="0"/>
            </a:endParaRPr>
          </a:p>
        </p:txBody>
      </p:sp>
      <p:sp>
        <p:nvSpPr>
          <p:cNvPr id="5" name="Left Brace 4"/>
          <p:cNvSpPr/>
          <p:nvPr/>
        </p:nvSpPr>
        <p:spPr>
          <a:xfrm>
            <a:off x="762000" y="4191000"/>
            <a:ext cx="228600" cy="990600"/>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strVal val="#ppt_w*0.70"/>
                                          </p:val>
                                        </p:tav>
                                        <p:tav tm="100000">
                                          <p:val>
                                            <p:strVal val="#ppt_w"/>
                                          </p:val>
                                        </p:tav>
                                      </p:tavLst>
                                    </p:anim>
                                    <p:anim calcmode="lin" valueType="num">
                                      <p:cBhvr>
                                        <p:cTn id="20" dur="1000" fill="hold"/>
                                        <p:tgtEl>
                                          <p:spTgt spid="5"/>
                                        </p:tgtEl>
                                        <p:attrNameLst>
                                          <p:attrName>ppt_h</p:attrName>
                                        </p:attrNameLst>
                                      </p:cBhvr>
                                      <p:tavLst>
                                        <p:tav tm="0">
                                          <p:val>
                                            <p:strVal val="#ppt_h"/>
                                          </p:val>
                                        </p:tav>
                                        <p:tav tm="100000">
                                          <p:val>
                                            <p:strVal val="#ppt_h"/>
                                          </p:val>
                                        </p:tav>
                                      </p:tavLst>
                                    </p:anim>
                                    <p:animEffect transition="in" filter="fade">
                                      <p:cBhvr>
                                        <p:cTn id="21" dur="10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2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7" dur="2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2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3" dur="2000" fill="hold"/>
                                        <p:tgtEl>
                                          <p:spTgt spid="3">
                                            <p:txEl>
                                              <p:pRg st="3" end="3"/>
                                            </p:txEl>
                                          </p:spTgt>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2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7" dur="2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914400"/>
          </a:xfrm>
        </p:spPr>
        <p:txBody>
          <a:bodyPr>
            <a:noAutofit/>
            <a:scene3d>
              <a:camera prst="orthographicFront">
                <a:rot lat="0" lon="0" rev="0"/>
              </a:camera>
              <a:lightRig rig="contrasting" dir="t">
                <a:rot lat="0" lon="0" rev="4500000"/>
              </a:lightRig>
            </a:scene3d>
            <a:sp3d extrusionH="57150" contourW="6350" prstMaterial="metal">
              <a:bevelT w="127000" h="31750" prst="divot"/>
              <a:contourClr>
                <a:schemeClr val="accent1">
                  <a:shade val="75000"/>
                </a:schemeClr>
              </a:contourClr>
            </a:sp3d>
          </a:bodyPr>
          <a:lstStyle/>
          <a:p>
            <a:pPr algn="ct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16.1. Một số khái niệm liên quan</a:t>
            </a:r>
            <a:endParaRPr lang="en-US" sz="3200" b="1" cap="all" dirty="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endParaRPr>
          </a:p>
        </p:txBody>
      </p:sp>
      <p:sp>
        <p:nvSpPr>
          <p:cNvPr id="3" name="Subtitle 2"/>
          <p:cNvSpPr>
            <a:spLocks noGrp="1"/>
          </p:cNvSpPr>
          <p:nvPr>
            <p:ph type="subTitle" idx="1"/>
          </p:nvPr>
        </p:nvSpPr>
        <p:spPr>
          <a:xfrm>
            <a:off x="457200" y="1295400"/>
            <a:ext cx="8153400" cy="5181600"/>
          </a:xfrm>
        </p:spPr>
        <p:txBody>
          <a:bodyPr>
            <a:normAutofit/>
          </a:bodyPr>
          <a:lstStyle/>
          <a:p>
            <a:pPr algn="l"/>
            <a:r>
              <a:rPr lang="en-US" sz="3600" b="1" dirty="0" smtClean="0">
                <a:solidFill>
                  <a:schemeClr val="tx1"/>
                </a:solidFill>
                <a:latin typeface="Times New Roman" pitchFamily="18" charset="0"/>
                <a:cs typeface="Times New Roman" pitchFamily="18" charset="0"/>
              </a:rPr>
              <a:t> </a:t>
            </a:r>
            <a:r>
              <a:rPr lang="en-US" sz="2600" b="1" u="sng" dirty="0" smtClean="0">
                <a:solidFill>
                  <a:schemeClr val="tx1"/>
                </a:solidFill>
                <a:latin typeface="Times New Roman" pitchFamily="18" charset="0"/>
                <a:cs typeface="Times New Roman" pitchFamily="18" charset="0"/>
              </a:rPr>
              <a:t>Định nghĩa phụ thuộc hàm bắc cầu: </a:t>
            </a:r>
          </a:p>
          <a:p>
            <a:pPr algn="l"/>
            <a:r>
              <a:rPr lang="en-US" sz="2600" dirty="0" smtClean="0">
                <a:solidFill>
                  <a:schemeClr val="tx1"/>
                </a:solidFill>
                <a:latin typeface="Times New Roman" pitchFamily="18" charset="0"/>
                <a:cs typeface="Times New Roman" pitchFamily="18" charset="0"/>
              </a:rPr>
              <a:t> Cho lược đồ quan hệ </a:t>
            </a:r>
            <a:r>
              <a:rPr lang="el-GR" sz="2600" dirty="0" smtClean="0">
                <a:solidFill>
                  <a:schemeClr val="tx1"/>
                </a:solidFill>
                <a:latin typeface="Times New Roman" pitchFamily="18" charset="0"/>
                <a:cs typeface="Times New Roman" pitchFamily="18" charset="0"/>
              </a:rPr>
              <a:t>α</a:t>
            </a:r>
            <a:r>
              <a:rPr lang="el-GR" sz="2600" dirty="0" smtClean="0">
                <a:solidFill>
                  <a:schemeClr val="tx1"/>
                </a:solidFill>
                <a:latin typeface="Times New Roman"/>
                <a:cs typeface="Times New Roman"/>
              </a:rPr>
              <a:t>=(</a:t>
            </a:r>
            <a:r>
              <a:rPr lang="en-US" sz="2600" dirty="0" smtClean="0">
                <a:solidFill>
                  <a:schemeClr val="tx1"/>
                </a:solidFill>
                <a:latin typeface="Times New Roman"/>
                <a:cs typeface="Times New Roman"/>
              </a:rPr>
              <a:t>U, F), X</a:t>
            </a:r>
            <a:r>
              <a:rPr lang="en-US" sz="2600" dirty="0" smtClean="0">
                <a:solidFill>
                  <a:schemeClr val="tx1">
                    <a:lumMod val="95000"/>
                    <a:lumOff val="5000"/>
                  </a:schemeClr>
                </a:solidFill>
                <a:latin typeface="Times New Roman" pitchFamily="18" charset="0"/>
                <a:cs typeface="Times New Roman" pitchFamily="18" charset="0"/>
                <a:sym typeface="Symbol"/>
              </a:rPr>
              <a:t></a:t>
            </a:r>
            <a:r>
              <a:rPr lang="en-US" sz="2600" dirty="0" smtClean="0">
                <a:solidFill>
                  <a:schemeClr val="tx1"/>
                </a:solidFill>
                <a:latin typeface="Times New Roman"/>
                <a:cs typeface="Times New Roman"/>
              </a:rPr>
              <a:t>U, A</a:t>
            </a:r>
            <a:r>
              <a:rPr lang="en-US" sz="2600" dirty="0" smtClean="0">
                <a:solidFill>
                  <a:schemeClr val="tx1">
                    <a:lumMod val="95000"/>
                    <a:lumOff val="5000"/>
                  </a:schemeClr>
                </a:solidFill>
                <a:latin typeface="Times New Roman" pitchFamily="18" charset="0"/>
                <a:cs typeface="Times New Roman" pitchFamily="18" charset="0"/>
                <a:sym typeface="Symbol"/>
              </a:rPr>
              <a:t></a:t>
            </a:r>
            <a:r>
              <a:rPr lang="en-US" sz="2600" dirty="0" smtClean="0">
                <a:solidFill>
                  <a:schemeClr val="tx1"/>
                </a:solidFill>
                <a:latin typeface="Times New Roman"/>
                <a:cs typeface="Times New Roman"/>
              </a:rPr>
              <a:t>U, thuộc tính A được gọi là phụ thuộc hàm bắc cầu vào tập thuộc tính X nếu </a:t>
            </a:r>
            <a:r>
              <a:rPr lang="en-US" sz="2600" dirty="0" err="1" smtClean="0">
                <a:solidFill>
                  <a:schemeClr val="tx1"/>
                </a:solidFill>
                <a:latin typeface="Times New Roman"/>
                <a:cs typeface="Times New Roman"/>
              </a:rPr>
              <a:t>như</a:t>
            </a:r>
            <a:r>
              <a:rPr lang="en-US" sz="2600" dirty="0" smtClean="0">
                <a:solidFill>
                  <a:schemeClr val="tx1"/>
                </a:solidFill>
                <a:latin typeface="Times New Roman"/>
                <a:cs typeface="Times New Roman"/>
              </a:rPr>
              <a:t>     Y </a:t>
            </a:r>
            <a:r>
              <a:rPr lang="en-US" sz="2600" dirty="0" smtClean="0">
                <a:solidFill>
                  <a:schemeClr val="tx1">
                    <a:lumMod val="95000"/>
                    <a:lumOff val="5000"/>
                  </a:schemeClr>
                </a:solidFill>
                <a:latin typeface="Times New Roman" pitchFamily="18" charset="0"/>
                <a:cs typeface="Times New Roman" pitchFamily="18" charset="0"/>
                <a:sym typeface="Symbol"/>
              </a:rPr>
              <a:t>X để:</a:t>
            </a:r>
            <a:endParaRPr lang="en-US" sz="2600" dirty="0" smtClean="0">
              <a:solidFill>
                <a:schemeClr val="tx1"/>
              </a:solidFill>
              <a:latin typeface="Times New Roman"/>
              <a:cs typeface="Times New Roman"/>
            </a:endParaRPr>
          </a:p>
          <a:p>
            <a:pPr algn="l"/>
            <a:r>
              <a:rPr lang="en-US" sz="2600" dirty="0" smtClean="0">
                <a:solidFill>
                  <a:schemeClr val="tx1"/>
                </a:solidFill>
                <a:latin typeface="Times New Roman"/>
                <a:cs typeface="Times New Roman"/>
              </a:rPr>
              <a:t>        - X → Y</a:t>
            </a:r>
          </a:p>
          <a:p>
            <a:pPr algn="l"/>
            <a:r>
              <a:rPr lang="en-US" sz="2600" dirty="0" smtClean="0">
                <a:solidFill>
                  <a:schemeClr val="tx1"/>
                </a:solidFill>
                <a:latin typeface="Times New Roman"/>
                <a:cs typeface="Times New Roman"/>
              </a:rPr>
              <a:t>        - Y → A</a:t>
            </a:r>
          </a:p>
          <a:p>
            <a:pPr algn="l"/>
            <a:r>
              <a:rPr lang="en-US" sz="2600" dirty="0" smtClean="0">
                <a:solidFill>
                  <a:schemeClr val="tx1"/>
                </a:solidFill>
                <a:latin typeface="Times New Roman"/>
                <a:cs typeface="Times New Roman"/>
              </a:rPr>
              <a:t>        - Y</a:t>
            </a:r>
            <a:r>
              <a:rPr lang="en-US" sz="2400" dirty="0" smtClean="0">
                <a:solidFill>
                  <a:schemeClr val="tx1"/>
                </a:solidFill>
                <a:latin typeface="Times New Roman"/>
                <a:cs typeface="Times New Roman"/>
              </a:rPr>
              <a:t> </a:t>
            </a:r>
            <a:r>
              <a:rPr lang="en-US" sz="2600" dirty="0" smtClean="0">
                <a:solidFill>
                  <a:schemeClr val="tx1"/>
                </a:solidFill>
                <a:latin typeface="Times New Roman"/>
                <a:cs typeface="Times New Roman"/>
              </a:rPr>
              <a:t>→ X</a:t>
            </a:r>
          </a:p>
          <a:p>
            <a:pPr algn="l"/>
            <a:r>
              <a:rPr lang="en-US" sz="2800" dirty="0" smtClean="0">
                <a:solidFill>
                  <a:schemeClr val="tx1">
                    <a:lumMod val="95000"/>
                    <a:lumOff val="5000"/>
                  </a:schemeClr>
                </a:solidFill>
                <a:latin typeface="Times New Roman" pitchFamily="18" charset="0"/>
                <a:cs typeface="Times New Roman" pitchFamily="18" charset="0"/>
                <a:sym typeface="Symbol"/>
              </a:rPr>
              <a:t>       - </a:t>
            </a:r>
            <a:r>
              <a:rPr lang="en-US" sz="2600" dirty="0" smtClean="0">
                <a:solidFill>
                  <a:schemeClr val="tx1">
                    <a:lumMod val="95000"/>
                    <a:lumOff val="5000"/>
                  </a:schemeClr>
                </a:solidFill>
                <a:latin typeface="Times New Roman" pitchFamily="18" charset="0"/>
                <a:cs typeface="Times New Roman" pitchFamily="18" charset="0"/>
                <a:sym typeface="Symbol"/>
              </a:rPr>
              <a:t>A </a:t>
            </a:r>
            <a:r>
              <a:rPr lang="en-US" sz="2800" dirty="0" smtClean="0">
                <a:solidFill>
                  <a:schemeClr val="tx1">
                    <a:lumMod val="95000"/>
                    <a:lumOff val="5000"/>
                  </a:schemeClr>
                </a:solidFill>
                <a:latin typeface="Times New Roman" pitchFamily="18" charset="0"/>
                <a:cs typeface="Times New Roman" pitchFamily="18" charset="0"/>
                <a:sym typeface="Symbol"/>
              </a:rPr>
              <a:t></a:t>
            </a:r>
            <a:r>
              <a:rPr lang="en-US" sz="2600" dirty="0" smtClean="0">
                <a:solidFill>
                  <a:schemeClr val="tx1">
                    <a:lumMod val="95000"/>
                    <a:lumOff val="5000"/>
                  </a:schemeClr>
                </a:solidFill>
                <a:latin typeface="Times New Roman" pitchFamily="18" charset="0"/>
                <a:cs typeface="Times New Roman" pitchFamily="18" charset="0"/>
                <a:sym typeface="Symbol"/>
              </a:rPr>
              <a:t>  XY</a:t>
            </a:r>
            <a:endParaRPr lang="en-US" sz="2600" dirty="0" smtClean="0">
              <a:solidFill>
                <a:schemeClr val="tx1">
                  <a:lumMod val="95000"/>
                  <a:lumOff val="5000"/>
                </a:schemeClr>
              </a:solidFill>
              <a:latin typeface="Times New Roman" pitchFamily="18" charset="0"/>
              <a:cs typeface="Times New Roman" pitchFamily="18" charset="0"/>
            </a:endParaRPr>
          </a:p>
          <a:p>
            <a:pPr algn="l"/>
            <a:r>
              <a:rPr lang="en-US" sz="2600" dirty="0" smtClean="0">
                <a:solidFill>
                  <a:schemeClr val="tx1">
                    <a:lumMod val="95000"/>
                    <a:lumOff val="5000"/>
                  </a:schemeClr>
                </a:solidFill>
                <a:latin typeface="Times New Roman" pitchFamily="18" charset="0"/>
                <a:cs typeface="Times New Roman" pitchFamily="18" charset="0"/>
              </a:rPr>
              <a:t> Nêú X </a:t>
            </a:r>
            <a:r>
              <a:rPr lang="en-US" sz="2600" dirty="0" smtClean="0">
                <a:solidFill>
                  <a:schemeClr val="tx1"/>
                </a:solidFill>
                <a:latin typeface="Times New Roman"/>
                <a:cs typeface="Times New Roman"/>
              </a:rPr>
              <a:t>→ </a:t>
            </a:r>
            <a:r>
              <a:rPr lang="en-US" sz="2600" dirty="0" smtClean="0">
                <a:solidFill>
                  <a:schemeClr val="tx1">
                    <a:lumMod val="95000"/>
                    <a:lumOff val="5000"/>
                  </a:schemeClr>
                </a:solidFill>
                <a:latin typeface="Times New Roman" pitchFamily="18" charset="0"/>
                <a:cs typeface="Times New Roman" pitchFamily="18" charset="0"/>
              </a:rPr>
              <a:t>Y và Y không phụ thuộc bắc cầu vào X thì Y phụ thuộc hàm trực tiếp vào X</a:t>
            </a:r>
            <a:r>
              <a:rPr lang="en-US" sz="2800" dirty="0" smtClean="0"/>
              <a:t/>
            </a:r>
            <a:br>
              <a:rPr lang="en-US" sz="2800" dirty="0" smtClean="0"/>
            </a:br>
            <a:endParaRPr lang="en-US" sz="2600" b="1" dirty="0">
              <a:solidFill>
                <a:schemeClr val="tx1">
                  <a:lumMod val="95000"/>
                  <a:lumOff val="5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534400" y="6340476"/>
            <a:ext cx="609600" cy="517524"/>
          </a:xfrm>
        </p:spPr>
        <p:txBody>
          <a:bodyPr/>
          <a:lstStyle/>
          <a:p>
            <a:fld id="{029F9849-64D4-4DF6-87DA-D4F4F2E73101}" type="slidenum">
              <a:rPr lang="en-US" sz="1800" smtClean="0">
                <a:solidFill>
                  <a:schemeClr val="tx1"/>
                </a:solidFill>
                <a:latin typeface="Times New Roman" pitchFamily="18" charset="0"/>
                <a:cs typeface="Times New Roman" pitchFamily="18" charset="0"/>
              </a:rPr>
              <a:pPr/>
              <a:t>6</a:t>
            </a:fld>
            <a:r>
              <a:rPr lang="en-US" sz="1800" dirty="0" smtClean="0">
                <a:solidFill>
                  <a:schemeClr val="tx1"/>
                </a:solidFill>
                <a:latin typeface="Times New Roman" pitchFamily="18" charset="0"/>
                <a:cs typeface="Times New Roman" pitchFamily="18" charset="0"/>
              </a:rPr>
              <a:t>/45</a:t>
            </a:r>
            <a:endParaRPr lang="en-US" sz="1800" dirty="0">
              <a:solidFill>
                <a:schemeClr val="tx1"/>
              </a:solidFill>
              <a:latin typeface="Times New Roman" pitchFamily="18" charset="0"/>
              <a:cs typeface="Times New Roman" pitchFamily="18" charset="0"/>
            </a:endParaRPr>
          </a:p>
        </p:txBody>
      </p:sp>
      <p:graphicFrame>
        <p:nvGraphicFramePr>
          <p:cNvPr id="1026" name="Object 2"/>
          <p:cNvGraphicFramePr>
            <a:graphicFrameLocks noChangeAspect="1"/>
          </p:cNvGraphicFramePr>
          <p:nvPr/>
        </p:nvGraphicFramePr>
        <p:xfrm>
          <a:off x="1752600" y="2743200"/>
          <a:ext cx="428624" cy="381000"/>
        </p:xfrm>
        <a:graphic>
          <a:graphicData uri="http://schemas.openxmlformats.org/presentationml/2006/ole">
            <p:oleObj spid="_x0000_s1026" name="Equation" r:id="rId3" imgW="126720" imgH="152280" progId="Equation.3">
              <p:embed/>
            </p:oleObj>
          </a:graphicData>
        </a:graphic>
      </p:graphicFrame>
      <p:cxnSp>
        <p:nvCxnSpPr>
          <p:cNvPr id="7" name="Straight Connector 6"/>
          <p:cNvCxnSpPr/>
          <p:nvPr/>
        </p:nvCxnSpPr>
        <p:spPr>
          <a:xfrm rot="10800000" flipV="1">
            <a:off x="1828800" y="4343400"/>
            <a:ext cx="228600" cy="152400"/>
          </a:xfrm>
          <a:prstGeom prst="line">
            <a:avLst/>
          </a:prstGeom>
        </p:spPr>
        <p:style>
          <a:lnRef idx="1">
            <a:schemeClr val="dk1"/>
          </a:lnRef>
          <a:fillRef idx="0">
            <a:schemeClr val="dk1"/>
          </a:fillRef>
          <a:effectRef idx="0">
            <a:schemeClr val="dk1"/>
          </a:effectRef>
          <a:fontRef idx="minor">
            <a:schemeClr val="tx1"/>
          </a:fontRef>
        </p:style>
      </p:cxnSp>
      <p:sp>
        <p:nvSpPr>
          <p:cNvPr id="8" name="Left Brace 7"/>
          <p:cNvSpPr/>
          <p:nvPr/>
        </p:nvSpPr>
        <p:spPr>
          <a:xfrm>
            <a:off x="838200" y="3352800"/>
            <a:ext cx="274319" cy="1600200"/>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2000" fill="hold"/>
                                        <p:tgtEl>
                                          <p:spTgt spid="1026"/>
                                        </p:tgtEl>
                                        <p:attrNameLst>
                                          <p:attrName>ppt_x</p:attrName>
                                        </p:attrNameLst>
                                      </p:cBhvr>
                                      <p:tavLst>
                                        <p:tav tm="0">
                                          <p:val>
                                            <p:strVal val="#ppt_x"/>
                                          </p:val>
                                        </p:tav>
                                        <p:tav tm="100000">
                                          <p:val>
                                            <p:strVal val="#ppt_x"/>
                                          </p:val>
                                        </p:tav>
                                      </p:tavLst>
                                    </p:anim>
                                    <p:anim calcmode="lin" valueType="num">
                                      <p:cBhvr additive="base">
                                        <p:cTn id="18" dur="20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5"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1000" fill="hold"/>
                                        <p:tgtEl>
                                          <p:spTgt spid="8"/>
                                        </p:tgtEl>
                                        <p:attrNameLst>
                                          <p:attrName>ppt_w</p:attrName>
                                        </p:attrNameLst>
                                      </p:cBhvr>
                                      <p:tavLst>
                                        <p:tav tm="0">
                                          <p:val>
                                            <p:strVal val="#ppt_w*0.70"/>
                                          </p:val>
                                        </p:tav>
                                        <p:tav tm="100000">
                                          <p:val>
                                            <p:strVal val="#ppt_w"/>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animEffect transition="in" filter="fade">
                                      <p:cBhvr>
                                        <p:cTn id="25" dur="10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additive="base">
                                        <p:cTn id="30"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1"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 calcmode="lin" valueType="num">
                                      <p:cBhvr additive="base">
                                        <p:cTn id="36"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7"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 calcmode="lin" valueType="num">
                                      <p:cBhvr additive="base">
                                        <p:cTn id="42"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3" dur="2000" fill="hold"/>
                                        <p:tgtEl>
                                          <p:spTgt spid="3">
                                            <p:txEl>
                                              <p:pRg st="4" end="4"/>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7"/>
                                        </p:tgtEl>
                                        <p:attrNameLst>
                                          <p:attrName>style.visibility</p:attrName>
                                        </p:attrNameLst>
                                      </p:cBhvr>
                                      <p:to>
                                        <p:strVal val="visible"/>
                                      </p:to>
                                    </p:set>
                                    <p:anim calcmode="lin" valueType="num">
                                      <p:cBhvr additive="base">
                                        <p:cTn id="46" dur="2000" fill="hold"/>
                                        <p:tgtEl>
                                          <p:spTgt spid="7"/>
                                        </p:tgtEl>
                                        <p:attrNameLst>
                                          <p:attrName>ppt_x</p:attrName>
                                        </p:attrNameLst>
                                      </p:cBhvr>
                                      <p:tavLst>
                                        <p:tav tm="0">
                                          <p:val>
                                            <p:strVal val="#ppt_x"/>
                                          </p:val>
                                        </p:tav>
                                        <p:tav tm="100000">
                                          <p:val>
                                            <p:strVal val="#ppt_x"/>
                                          </p:val>
                                        </p:tav>
                                      </p:tavLst>
                                    </p:anim>
                                    <p:anim calcmode="lin" valueType="num">
                                      <p:cBhvr additive="base">
                                        <p:cTn id="47" dur="20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additive="base">
                                        <p:cTn id="52"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3" dur="2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3">
                                            <p:txEl>
                                              <p:pRg st="6" end="6"/>
                                            </p:txEl>
                                          </p:spTgt>
                                        </p:tgtEl>
                                        <p:attrNameLst>
                                          <p:attrName>style.visibility</p:attrName>
                                        </p:attrNameLst>
                                      </p:cBhvr>
                                      <p:to>
                                        <p:strVal val="visible"/>
                                      </p:to>
                                    </p:set>
                                    <p:anim calcmode="lin" valueType="num">
                                      <p:cBhvr additive="base">
                                        <p:cTn id="58"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9" dur="2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762000"/>
          </a:xfrm>
        </p:spPr>
        <p:txBody>
          <a:bodyPr>
            <a:noAutofit/>
            <a:scene3d>
              <a:camera prst="orthographicFront">
                <a:rot lat="0" lon="0" rev="0"/>
              </a:camera>
              <a:lightRig rig="contrasting" dir="t">
                <a:rot lat="0" lon="0" rev="4500000"/>
              </a:lightRig>
            </a:scene3d>
            <a:sp3d extrusionH="57150" contourW="6350" prstMaterial="metal">
              <a:bevelT w="127000" h="31750" prst="divot"/>
              <a:contourClr>
                <a:schemeClr val="accent1">
                  <a:shade val="75000"/>
                </a:schemeClr>
              </a:contourClr>
            </a:sp3d>
          </a:bodyPr>
          <a:lstStyle/>
          <a:p>
            <a:pPr algn="ctr"/>
            <a:r>
              <a:rPr lang="en-US" sz="36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NỘI DUNG Chi </a:t>
            </a:r>
            <a:r>
              <a:rPr lang="en-US" sz="36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tiết</a:t>
            </a:r>
            <a:r>
              <a:rPr lang="en-US" sz="36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endParaRPr lang="en-US" sz="3600" b="1" cap="all" dirty="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3" name="Subtitle 2"/>
          <p:cNvSpPr>
            <a:spLocks noGrp="1"/>
          </p:cNvSpPr>
          <p:nvPr>
            <p:ph type="subTitle" idx="1"/>
          </p:nvPr>
        </p:nvSpPr>
        <p:spPr>
          <a:xfrm>
            <a:off x="457200" y="1524000"/>
            <a:ext cx="8153400" cy="4953000"/>
          </a:xfrm>
        </p:spPr>
        <p:txBody>
          <a:bodyPr>
            <a:normAutofit/>
          </a:bodyPr>
          <a:lstStyle/>
          <a:p>
            <a:pPr algn="l"/>
            <a:r>
              <a:rPr lang="en-US" sz="2500" dirty="0" smtClean="0">
                <a:solidFill>
                  <a:schemeClr val="tx1"/>
                </a:solidFill>
                <a:latin typeface="Times New Roman" pitchFamily="18" charset="0"/>
                <a:cs typeface="Times New Roman" pitchFamily="18" charset="0"/>
              </a:rPr>
              <a:t>        </a:t>
            </a:r>
          </a:p>
          <a:p>
            <a:pPr algn="l"/>
            <a:r>
              <a:rPr lang="en-US" sz="2500" dirty="0" smtClean="0">
                <a:solidFill>
                  <a:schemeClr val="tx1"/>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Một</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số</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khái</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niệm</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liên</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quan</a:t>
            </a:r>
            <a:endParaRPr lang="en-US" sz="2500" b="1" dirty="0" smtClean="0">
              <a:solidFill>
                <a:srgbClr val="00B0F0"/>
              </a:solidFill>
              <a:latin typeface="Times New Roman" pitchFamily="18" charset="0"/>
              <a:cs typeface="Times New Roman" pitchFamily="18" charset="0"/>
            </a:endParaRPr>
          </a:p>
          <a:p>
            <a:pPr algn="l"/>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Các</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dạng</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chuẩn</a:t>
            </a:r>
            <a:endParaRPr lang="en-US" sz="2500" b="1" dirty="0" smtClean="0">
              <a:solidFill>
                <a:schemeClr val="tx1"/>
              </a:solidFill>
              <a:latin typeface="Times New Roman" pitchFamily="18" charset="0"/>
              <a:cs typeface="Times New Roman" pitchFamily="18" charset="0"/>
            </a:endParaRP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r>
              <a:rPr lang="en-US" sz="2500" b="1" dirty="0" smtClean="0">
                <a:solidFill>
                  <a:srgbClr val="00B0F0"/>
                </a:solidFill>
                <a:latin typeface="Times New Roman" pitchFamily="18" charset="0"/>
                <a:cs typeface="Times New Roman" pitchFamily="18" charset="0"/>
              </a:rPr>
              <a:t> </a:t>
            </a:r>
            <a:r>
              <a:rPr lang="en-US" sz="2500" b="1" dirty="0" smtClean="0">
                <a:solidFill>
                  <a:srgbClr val="00B0F0"/>
                </a:solidFill>
                <a:latin typeface="Times New Roman" pitchFamily="18" charset="0"/>
                <a:cs typeface="Times New Roman" pitchFamily="18" charset="0"/>
              </a:rPr>
              <a:t>1 (1NF- Fist normal form)</a:t>
            </a: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r>
              <a:rPr lang="en-US" sz="2500" b="1" dirty="0" smtClean="0">
                <a:solidFill>
                  <a:srgbClr val="00B0F0"/>
                </a:solidFill>
                <a:latin typeface="Times New Roman" pitchFamily="18" charset="0"/>
                <a:cs typeface="Times New Roman" pitchFamily="18" charset="0"/>
              </a:rPr>
              <a:t> </a:t>
            </a:r>
            <a:r>
              <a:rPr lang="en-US" sz="2500" b="1" dirty="0" smtClean="0">
                <a:solidFill>
                  <a:srgbClr val="00B0F0"/>
                </a:solidFill>
                <a:latin typeface="Times New Roman" pitchFamily="18" charset="0"/>
                <a:cs typeface="Times New Roman" pitchFamily="18" charset="0"/>
              </a:rPr>
              <a:t>2 (2NF- Second normal form)</a:t>
            </a: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r>
              <a:rPr lang="en-US" sz="2500" b="1" dirty="0" smtClean="0">
                <a:solidFill>
                  <a:srgbClr val="00B0F0"/>
                </a:solidFill>
                <a:latin typeface="Times New Roman" pitchFamily="18" charset="0"/>
                <a:cs typeface="Times New Roman" pitchFamily="18" charset="0"/>
              </a:rPr>
              <a:t> </a:t>
            </a:r>
            <a:r>
              <a:rPr lang="en-US" sz="2500" b="1" dirty="0" smtClean="0">
                <a:solidFill>
                  <a:srgbClr val="00B0F0"/>
                </a:solidFill>
                <a:latin typeface="Times New Roman" pitchFamily="18" charset="0"/>
                <a:cs typeface="Times New Roman" pitchFamily="18" charset="0"/>
              </a:rPr>
              <a:t>3 (3NF- Third normal form)</a:t>
            </a: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r>
              <a:rPr lang="en-US" sz="2500" b="1" dirty="0" smtClean="0">
                <a:solidFill>
                  <a:srgbClr val="00B0F0"/>
                </a:solidFill>
                <a:latin typeface="Times New Roman" pitchFamily="18" charset="0"/>
                <a:cs typeface="Times New Roman" pitchFamily="18" charset="0"/>
              </a:rPr>
              <a:t> </a:t>
            </a:r>
            <a:r>
              <a:rPr lang="en-US" sz="2500" b="1" dirty="0" smtClean="0">
                <a:solidFill>
                  <a:srgbClr val="00B0F0"/>
                </a:solidFill>
                <a:latin typeface="Times New Roman" pitchFamily="18" charset="0"/>
                <a:cs typeface="Times New Roman" pitchFamily="18" charset="0"/>
              </a:rPr>
              <a:t>BCNF (Boyce </a:t>
            </a:r>
            <a:r>
              <a:rPr lang="en-US" sz="2500" b="1" dirty="0" err="1" smtClean="0">
                <a:solidFill>
                  <a:srgbClr val="00B0F0"/>
                </a:solidFill>
                <a:latin typeface="Times New Roman" pitchFamily="18" charset="0"/>
                <a:cs typeface="Times New Roman" pitchFamily="18" charset="0"/>
              </a:rPr>
              <a:t>Codd</a:t>
            </a:r>
            <a:r>
              <a:rPr lang="en-US" sz="2500" b="1" dirty="0" smtClean="0">
                <a:solidFill>
                  <a:srgbClr val="00B0F0"/>
                </a:solidFill>
                <a:latin typeface="Times New Roman" pitchFamily="18" charset="0"/>
                <a:cs typeface="Times New Roman" pitchFamily="18" charset="0"/>
              </a:rPr>
              <a:t> normal form)</a:t>
            </a: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Thuật</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toán</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tìm</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cao</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nhất</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của</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lược</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đồ</a:t>
            </a:r>
            <a:endParaRPr lang="en-US" sz="2500" b="1" dirty="0" smtClean="0">
              <a:solidFill>
                <a:srgbClr val="00B0F0"/>
              </a:solidFill>
              <a:latin typeface="Times New Roman" pitchFamily="18" charset="0"/>
              <a:cs typeface="Times New Roman" pitchFamily="18" charset="0"/>
            </a:endParaRPr>
          </a:p>
          <a:p>
            <a:pPr algn="l"/>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Mối</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quan</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hệ</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giữa</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các</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dạng</a:t>
            </a:r>
            <a:r>
              <a:rPr lang="en-US" sz="2500" b="1" dirty="0" smtClean="0">
                <a:solidFill>
                  <a:srgbClr val="00B0F0"/>
                </a:solidFill>
                <a:latin typeface="Times New Roman" pitchFamily="18" charset="0"/>
                <a:cs typeface="Times New Roman" pitchFamily="18" charset="0"/>
              </a:rPr>
              <a:t> </a:t>
            </a:r>
            <a:r>
              <a:rPr lang="en-US" sz="2500" b="1" dirty="0" err="1" smtClean="0">
                <a:solidFill>
                  <a:srgbClr val="00B0F0"/>
                </a:solidFill>
                <a:latin typeface="Times New Roman" pitchFamily="18" charset="0"/>
                <a:cs typeface="Times New Roman" pitchFamily="18" charset="0"/>
              </a:rPr>
              <a:t>chuẩn</a:t>
            </a:r>
            <a:endParaRPr lang="en-US" sz="2500" b="1" dirty="0" smtClean="0">
              <a:solidFill>
                <a:srgbClr val="00B0F0"/>
              </a:solidFill>
              <a:latin typeface="Times New Roman" pitchFamily="18" charset="0"/>
              <a:cs typeface="Times New Roman" pitchFamily="18" charset="0"/>
            </a:endParaRPr>
          </a:p>
          <a:p>
            <a:pPr algn="l"/>
            <a:endParaRPr lang="en-US" sz="2500" b="1" dirty="0">
              <a:solidFill>
                <a:schemeClr val="tx1"/>
              </a:solidFill>
              <a:latin typeface="Times New Roman" pitchFamily="18" charset="0"/>
              <a:cs typeface="Times New Roman" pitchFamily="18" charset="0"/>
            </a:endParaRPr>
          </a:p>
        </p:txBody>
      </p:sp>
      <p:sp>
        <p:nvSpPr>
          <p:cNvPr id="9" name="Octagon 8"/>
          <p:cNvSpPr/>
          <p:nvPr/>
        </p:nvSpPr>
        <p:spPr>
          <a:xfrm>
            <a:off x="533400" y="2590800"/>
            <a:ext cx="228600" cy="2286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 name="Octagon 9"/>
          <p:cNvSpPr/>
          <p:nvPr/>
        </p:nvSpPr>
        <p:spPr>
          <a:xfrm>
            <a:off x="533400" y="2133600"/>
            <a:ext cx="228600" cy="228600"/>
          </a:xfrm>
          <a:prstGeom prst="octag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 name="5-Point Star 6"/>
          <p:cNvSpPr/>
          <p:nvPr/>
        </p:nvSpPr>
        <p:spPr>
          <a:xfrm>
            <a:off x="914400" y="2971800"/>
            <a:ext cx="304800" cy="304800"/>
          </a:xfrm>
          <a:prstGeom prst="star5">
            <a:avLst/>
          </a:prstGeom>
        </p:spPr>
        <p:style>
          <a:lnRef idx="1">
            <a:schemeClr val="accent2"/>
          </a:lnRef>
          <a:fillRef idx="2">
            <a:schemeClr val="accent2"/>
          </a:fillRef>
          <a:effectRef idx="1">
            <a:schemeClr val="accent2"/>
          </a:effectRef>
          <a:fontRef idx="minor">
            <a:schemeClr val="dk1"/>
          </a:fontRef>
        </p:style>
        <p:txBody>
          <a:bodyPr rtlCol="0" anchor="ctr">
            <a:sp3d extrusionH="57150">
              <a:bevelT w="38100" h="38100"/>
            </a:sp3d>
          </a:bodyPr>
          <a:lstStyle/>
          <a:p>
            <a:pPr algn="ctr"/>
            <a:endParaRPr lang="en-US"/>
          </a:p>
        </p:txBody>
      </p:sp>
      <p:sp>
        <p:nvSpPr>
          <p:cNvPr id="8" name="5-Point Star 7"/>
          <p:cNvSpPr/>
          <p:nvPr/>
        </p:nvSpPr>
        <p:spPr>
          <a:xfrm>
            <a:off x="914400" y="3429000"/>
            <a:ext cx="304800" cy="304800"/>
          </a:xfrm>
          <a:prstGeom prst="star5">
            <a:avLst/>
          </a:prstGeom>
        </p:spPr>
        <p:style>
          <a:lnRef idx="1">
            <a:schemeClr val="accent2"/>
          </a:lnRef>
          <a:fillRef idx="2">
            <a:schemeClr val="accent2"/>
          </a:fillRef>
          <a:effectRef idx="1">
            <a:schemeClr val="accent2"/>
          </a:effectRef>
          <a:fontRef idx="minor">
            <a:schemeClr val="dk1"/>
          </a:fontRef>
        </p:style>
        <p:txBody>
          <a:bodyPr rtlCol="0" anchor="ctr">
            <a:sp3d extrusionH="57150">
              <a:bevelT w="38100" h="38100"/>
            </a:sp3d>
          </a:bodyPr>
          <a:lstStyle/>
          <a:p>
            <a:pPr algn="ctr"/>
            <a:endParaRPr lang="en-US"/>
          </a:p>
        </p:txBody>
      </p:sp>
      <p:sp>
        <p:nvSpPr>
          <p:cNvPr id="12" name="5-Point Star 11"/>
          <p:cNvSpPr/>
          <p:nvPr/>
        </p:nvSpPr>
        <p:spPr>
          <a:xfrm>
            <a:off x="914400" y="3886200"/>
            <a:ext cx="304800" cy="304800"/>
          </a:xfrm>
          <a:prstGeom prst="star5">
            <a:avLst/>
          </a:prstGeom>
        </p:spPr>
        <p:style>
          <a:lnRef idx="1">
            <a:schemeClr val="accent2"/>
          </a:lnRef>
          <a:fillRef idx="2">
            <a:schemeClr val="accent2"/>
          </a:fillRef>
          <a:effectRef idx="1">
            <a:schemeClr val="accent2"/>
          </a:effectRef>
          <a:fontRef idx="minor">
            <a:schemeClr val="dk1"/>
          </a:fontRef>
        </p:style>
        <p:txBody>
          <a:bodyPr rtlCol="0" anchor="ctr">
            <a:sp3d extrusionH="57150">
              <a:bevelT w="38100" h="38100" prst="relaxedInset"/>
            </a:sp3d>
          </a:bodyPr>
          <a:lstStyle/>
          <a:p>
            <a:pPr algn="ctr"/>
            <a:endParaRPr lang="en-US">
              <a:effectLst>
                <a:outerShdw blurRad="75057" dist="38100" dir="5400000" sy="-20000" rotWithShape="0">
                  <a:prstClr val="black">
                    <a:alpha val="25000"/>
                  </a:prstClr>
                </a:outerShdw>
              </a:effectLst>
            </a:endParaRPr>
          </a:p>
        </p:txBody>
      </p:sp>
      <p:sp>
        <p:nvSpPr>
          <p:cNvPr id="11" name="5-Point Star 10"/>
          <p:cNvSpPr/>
          <p:nvPr/>
        </p:nvSpPr>
        <p:spPr>
          <a:xfrm>
            <a:off x="914400" y="4343400"/>
            <a:ext cx="304800" cy="304800"/>
          </a:xfrm>
          <a:prstGeom prst="star5">
            <a:avLst/>
          </a:prstGeom>
        </p:spPr>
        <p:style>
          <a:lnRef idx="1">
            <a:schemeClr val="accent2"/>
          </a:lnRef>
          <a:fillRef idx="2">
            <a:schemeClr val="accent2"/>
          </a:fillRef>
          <a:effectRef idx="1">
            <a:schemeClr val="accent2"/>
          </a:effectRef>
          <a:fontRef idx="minor">
            <a:schemeClr val="dk1"/>
          </a:fontRef>
        </p:style>
        <p:txBody>
          <a:bodyPr rtlCol="0" anchor="ctr">
            <a:sp3d extrusionH="57150">
              <a:bevelT w="38100" h="38100" prst="relaxedInset"/>
            </a:sp3d>
          </a:bodyPr>
          <a:lstStyle/>
          <a:p>
            <a:pPr algn="ctr"/>
            <a:endParaRPr lang="en-US">
              <a:effectLst>
                <a:outerShdw blurRad="75057" dist="38100" dir="5400000" sy="-20000" rotWithShape="0">
                  <a:prstClr val="black">
                    <a:alpha val="25000"/>
                  </a:prstClr>
                </a:outerShdw>
              </a:effectLst>
            </a:endParaRPr>
          </a:p>
        </p:txBody>
      </p:sp>
      <p:sp>
        <p:nvSpPr>
          <p:cNvPr id="13" name="Octagon 12"/>
          <p:cNvSpPr/>
          <p:nvPr/>
        </p:nvSpPr>
        <p:spPr>
          <a:xfrm>
            <a:off x="533400" y="4876800"/>
            <a:ext cx="228600" cy="228600"/>
          </a:xfrm>
          <a:prstGeom prst="octag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4" name="Octagon 13"/>
          <p:cNvSpPr/>
          <p:nvPr/>
        </p:nvSpPr>
        <p:spPr>
          <a:xfrm>
            <a:off x="533400" y="5334000"/>
            <a:ext cx="228600" cy="228600"/>
          </a:xfrm>
          <a:prstGeom prst="octag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5" name="Slide Number Placeholder 14"/>
          <p:cNvSpPr>
            <a:spLocks noGrp="1"/>
          </p:cNvSpPr>
          <p:nvPr>
            <p:ph type="sldNum" sz="quarter" idx="12"/>
          </p:nvPr>
        </p:nvSpPr>
        <p:spPr>
          <a:xfrm>
            <a:off x="8534400" y="6340476"/>
            <a:ext cx="609600" cy="517524"/>
          </a:xfrm>
        </p:spPr>
        <p:txBody>
          <a:bodyPr/>
          <a:lstStyle/>
          <a:p>
            <a:fld id="{029F9849-64D4-4DF6-87DA-D4F4F2E73101}" type="slidenum">
              <a:rPr lang="en-US" sz="1800" smtClean="0">
                <a:solidFill>
                  <a:schemeClr val="tx1"/>
                </a:solidFill>
                <a:latin typeface="Times New Roman" pitchFamily="18" charset="0"/>
                <a:cs typeface="Times New Roman" pitchFamily="18" charset="0"/>
              </a:rPr>
              <a:pPr/>
              <a:t>7</a:t>
            </a:fld>
            <a:r>
              <a:rPr lang="en-US" sz="1800" dirty="0" smtClean="0">
                <a:solidFill>
                  <a:schemeClr val="tx1"/>
                </a:solidFill>
                <a:latin typeface="Times New Roman" pitchFamily="18" charset="0"/>
                <a:cs typeface="Times New Roman" pitchFamily="18" charset="0"/>
              </a:rPr>
              <a:t>/45</a:t>
            </a:r>
            <a:endParaRPr lang="en-US" sz="1800" dirty="0">
              <a:solidFill>
                <a:schemeClr val="tx1"/>
              </a:solidFill>
              <a:latin typeface="Times New Roman" pitchFamily="18" charset="0"/>
              <a:cs typeface="Times New Roman" pitchFamily="18" charset="0"/>
            </a:endParaRPr>
          </a:p>
        </p:txBody>
      </p:sp>
    </p:spTree>
  </p:cSld>
  <p:clrMapOvr>
    <a:masterClrMapping/>
  </p:clrMapOvr>
  <p:transition>
    <p:push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914400"/>
          </a:xfrm>
        </p:spPr>
        <p:txBody>
          <a:bodyPr>
            <a:noAutofit/>
            <a:scene3d>
              <a:camera prst="orthographicFront">
                <a:rot lat="0" lon="0" rev="0"/>
              </a:camera>
              <a:lightRig rig="contrasting" dir="t">
                <a:rot lat="0" lon="0" rev="4500000"/>
              </a:lightRig>
            </a:scene3d>
            <a:sp3d extrusionH="57150" contourW="6350" prstMaterial="metal">
              <a:bevelT w="127000" h="31750" prst="divot"/>
              <a:contourClr>
                <a:schemeClr val="accent1">
                  <a:shade val="75000"/>
                </a:schemeClr>
              </a:contourClr>
            </a:sp3d>
          </a:bodyPr>
          <a:lstStyle/>
          <a:p>
            <a:pPr algn="ct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16.2. Các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dạng</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chUẩn</a:t>
            </a:r>
            <a:endParaRPr lang="en-US" sz="3200" b="1" cap="all" dirty="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endParaRPr>
          </a:p>
        </p:txBody>
      </p:sp>
      <p:sp>
        <p:nvSpPr>
          <p:cNvPr id="3" name="Subtitle 2"/>
          <p:cNvSpPr>
            <a:spLocks noGrp="1"/>
          </p:cNvSpPr>
          <p:nvPr>
            <p:ph type="subTitle" idx="1"/>
          </p:nvPr>
        </p:nvSpPr>
        <p:spPr>
          <a:xfrm>
            <a:off x="457200" y="1600200"/>
            <a:ext cx="8153400" cy="4876800"/>
          </a:xfrm>
        </p:spPr>
        <p:txBody>
          <a:bodyPr>
            <a:normAutofit fontScale="92500" lnSpcReduction="20000"/>
          </a:bodyPr>
          <a:lstStyle/>
          <a:p>
            <a:pPr algn="l"/>
            <a:r>
              <a:rPr lang="en-US" sz="2600" b="1" dirty="0" smtClean="0">
                <a:solidFill>
                  <a:schemeClr val="tx1"/>
                </a:solidFill>
                <a:latin typeface="Times New Roman" pitchFamily="18" charset="0"/>
                <a:cs typeface="Times New Roman" pitchFamily="18" charset="0"/>
              </a:rPr>
              <a:t> </a:t>
            </a:r>
            <a:r>
              <a:rPr lang="en-US" sz="2600" b="1" u="sng" dirty="0" smtClean="0">
                <a:solidFill>
                  <a:schemeClr val="tx1"/>
                </a:solidFill>
                <a:latin typeface="Times New Roman" pitchFamily="18" charset="0"/>
                <a:cs typeface="Times New Roman" pitchFamily="18" charset="0"/>
              </a:rPr>
              <a:t>Sự cần thiết chuẩn hóa dữ liệu: </a:t>
            </a:r>
          </a:p>
          <a:p>
            <a:pPr algn="l">
              <a:buFont typeface="Arial" pitchFamily="34" charset="0"/>
              <a:buChar char="•"/>
            </a:pPr>
            <a:r>
              <a:rPr lang="en-US" sz="2600" dirty="0" smtClean="0">
                <a:solidFill>
                  <a:schemeClr val="tx1"/>
                </a:solidFill>
                <a:latin typeface="Times New Roman" pitchFamily="18" charset="0"/>
                <a:cs typeface="Times New Roman" pitchFamily="18" charset="0"/>
              </a:rPr>
              <a:t> Mục tiêu: là triệt tiêu mức cao nhất khả năng xuất hiện các dị thường thông tin khi thực hiện các phép lưu trữ.</a:t>
            </a:r>
          </a:p>
          <a:p>
            <a:pPr algn="l">
              <a:buFont typeface="Arial" pitchFamily="34" charset="0"/>
              <a:buChar char="•"/>
            </a:pPr>
            <a:r>
              <a:rPr lang="en-US" sz="2600" dirty="0" smtClean="0">
                <a:solidFill>
                  <a:schemeClr val="tx1"/>
                </a:solidFill>
                <a:latin typeface="Times New Roman" pitchFamily="18" charset="0"/>
                <a:cs typeface="Times New Roman" pitchFamily="18" charset="0"/>
              </a:rPr>
              <a:t> Chẩn hóa: khảo sát danh sách các thuộc tính và áp dụng các tập quy tắc phân tích vào danh sách đó, biến đổi thành nhiều tập nhỏ hơn sao </a:t>
            </a:r>
            <a:r>
              <a:rPr lang="en-US" sz="2600" dirty="0" err="1" smtClean="0">
                <a:solidFill>
                  <a:schemeClr val="tx1"/>
                </a:solidFill>
                <a:latin typeface="Times New Roman" pitchFamily="18" charset="0"/>
                <a:cs typeface="Times New Roman" pitchFamily="18" charset="0"/>
              </a:rPr>
              <a:t>cho</a:t>
            </a:r>
            <a:r>
              <a:rPr lang="en-US" sz="2600" dirty="0" smtClean="0">
                <a:solidFill>
                  <a:schemeClr val="tx1"/>
                </a:solidFill>
                <a:latin typeface="Times New Roman" pitchFamily="18" charset="0"/>
                <a:cs typeface="Times New Roman" pitchFamily="18" charset="0"/>
              </a:rPr>
              <a:t>:</a:t>
            </a:r>
          </a:p>
          <a:p>
            <a:pPr algn="l">
              <a:buFont typeface="Arial" pitchFamily="34" charset="0"/>
              <a:buChar char="•"/>
            </a:pPr>
            <a:endParaRPr lang="en-US" sz="2600" dirty="0" smtClean="0">
              <a:solidFill>
                <a:schemeClr val="tx1"/>
              </a:solidFill>
              <a:latin typeface="Times New Roman" pitchFamily="18" charset="0"/>
              <a:cs typeface="Times New Roman" pitchFamily="18" charset="0"/>
            </a:endParaRPr>
          </a:p>
          <a:p>
            <a:pPr algn="l"/>
            <a:r>
              <a:rPr lang="en-US" sz="2600" dirty="0" smtClean="0">
                <a:solidFill>
                  <a:schemeClr val="tx1"/>
                </a:solidFill>
                <a:latin typeface="Times New Roman" pitchFamily="18" charset="0"/>
                <a:cs typeface="Times New Roman" pitchFamily="18" charset="0"/>
              </a:rPr>
              <a:t>      Tối thiểu việc lặp lại.</a:t>
            </a:r>
          </a:p>
          <a:p>
            <a:pPr algn="l"/>
            <a:r>
              <a:rPr lang="en-US" sz="2600" dirty="0" smtClean="0">
                <a:solidFill>
                  <a:schemeClr val="tx1"/>
                </a:solidFill>
                <a:latin typeface="Times New Roman" pitchFamily="18" charset="0"/>
                <a:cs typeface="Times New Roman" pitchFamily="18" charset="0"/>
              </a:rPr>
              <a:t>      Tránh dị thường thông tin.</a:t>
            </a:r>
          </a:p>
          <a:p>
            <a:pPr lvl="1" algn="l"/>
            <a:r>
              <a:rPr lang="en-US" sz="2600" b="1" dirty="0" smtClean="0">
                <a:solidFill>
                  <a:schemeClr val="tx1"/>
                </a:solidFill>
                <a:latin typeface="Times New Roman" pitchFamily="18" charset="0"/>
                <a:cs typeface="Times New Roman" pitchFamily="18" charset="0"/>
              </a:rPr>
              <a:t>Xác định và giải quyết được sự không rõ ràng, </a:t>
            </a:r>
            <a:r>
              <a:rPr lang="en-US" sz="2600" b="1" dirty="0" err="1" smtClean="0">
                <a:solidFill>
                  <a:schemeClr val="tx1"/>
                </a:solidFill>
                <a:latin typeface="Times New Roman" pitchFamily="18" charset="0"/>
                <a:cs typeface="Times New Roman" pitchFamily="18" charset="0"/>
              </a:rPr>
              <a:t>nhập</a:t>
            </a:r>
            <a:r>
              <a:rPr lang="en-US" sz="2600" b="1" dirty="0" smtClean="0">
                <a:solidFill>
                  <a:schemeClr val="tx1"/>
                </a:solidFill>
                <a:latin typeface="Times New Roman" pitchFamily="18" charset="0"/>
                <a:cs typeface="Times New Roman" pitchFamily="18" charset="0"/>
              </a:rPr>
              <a:t> </a:t>
            </a:r>
            <a:r>
              <a:rPr lang="en-US" sz="2600" b="1" dirty="0" err="1" smtClean="0">
                <a:solidFill>
                  <a:schemeClr val="tx1"/>
                </a:solidFill>
                <a:latin typeface="Times New Roman" pitchFamily="18" charset="0"/>
                <a:cs typeface="Times New Roman" pitchFamily="18" charset="0"/>
              </a:rPr>
              <a:t>nhằng</a:t>
            </a:r>
            <a:r>
              <a:rPr lang="en-US" sz="2600" b="1" dirty="0" smtClean="0">
                <a:solidFill>
                  <a:schemeClr val="tx1"/>
                </a:solidFill>
                <a:latin typeface="Times New Roman" pitchFamily="18" charset="0"/>
                <a:cs typeface="Times New Roman" pitchFamily="18" charset="0"/>
              </a:rPr>
              <a:t> trong suy diễn.</a:t>
            </a:r>
          </a:p>
          <a:p>
            <a:pPr algn="l"/>
            <a:endParaRPr lang="en-US" sz="2800" dirty="0" smtClean="0">
              <a:solidFill>
                <a:schemeClr val="tx1"/>
              </a:solidFill>
              <a:latin typeface="Times New Roman" pitchFamily="18" charset="0"/>
              <a:cs typeface="Times New Roman" pitchFamily="18" charset="0"/>
            </a:endParaRPr>
          </a:p>
          <a:p>
            <a:pPr algn="l"/>
            <a:r>
              <a:rPr lang="en-US" sz="2800" dirty="0" smtClean="0"/>
              <a:t/>
            </a:r>
            <a:br>
              <a:rPr lang="en-US" sz="2800" dirty="0" smtClean="0"/>
            </a:br>
            <a:endParaRPr lang="en-US" sz="2600" b="1" dirty="0">
              <a:solidFill>
                <a:schemeClr val="tx1">
                  <a:lumMod val="95000"/>
                  <a:lumOff val="5000"/>
                </a:schemeClr>
              </a:solidFill>
              <a:latin typeface="Times New Roman" pitchFamily="18" charset="0"/>
              <a:cs typeface="Times New Roman" pitchFamily="18" charset="0"/>
            </a:endParaRPr>
          </a:p>
        </p:txBody>
      </p:sp>
      <p:sp>
        <p:nvSpPr>
          <p:cNvPr id="5" name="Right Arrow 4"/>
          <p:cNvSpPr/>
          <p:nvPr/>
        </p:nvSpPr>
        <p:spPr>
          <a:xfrm>
            <a:off x="609600" y="4038600"/>
            <a:ext cx="304800" cy="228600"/>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9" name="Right Arrow 8"/>
          <p:cNvSpPr/>
          <p:nvPr/>
        </p:nvSpPr>
        <p:spPr>
          <a:xfrm>
            <a:off x="609600" y="4419600"/>
            <a:ext cx="304800" cy="228600"/>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0" name="Right Arrow 9"/>
          <p:cNvSpPr/>
          <p:nvPr/>
        </p:nvSpPr>
        <p:spPr>
          <a:xfrm>
            <a:off x="609600" y="4800600"/>
            <a:ext cx="304800" cy="228600"/>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a:xfrm>
            <a:off x="8534400" y="6340476"/>
            <a:ext cx="609600" cy="517524"/>
          </a:xfrm>
        </p:spPr>
        <p:txBody>
          <a:bodyPr/>
          <a:lstStyle/>
          <a:p>
            <a:fld id="{029F9849-64D4-4DF6-87DA-D4F4F2E73101}" type="slidenum">
              <a:rPr lang="en-US" sz="1800" smtClean="0">
                <a:solidFill>
                  <a:schemeClr val="tx1"/>
                </a:solidFill>
                <a:latin typeface="Times New Roman" pitchFamily="18" charset="0"/>
                <a:cs typeface="Times New Roman" pitchFamily="18" charset="0"/>
              </a:rPr>
              <a:pPr/>
              <a:t>8</a:t>
            </a:fld>
            <a:r>
              <a:rPr lang="en-US" sz="1800" dirty="0" smtClean="0">
                <a:solidFill>
                  <a:schemeClr val="tx1"/>
                </a:solidFill>
                <a:latin typeface="Times New Roman" pitchFamily="18" charset="0"/>
                <a:cs typeface="Times New Roman" pitchFamily="18" charset="0"/>
              </a:rPr>
              <a:t>/45</a:t>
            </a:r>
            <a:endParaRPr lang="en-US" sz="1800" dirty="0">
              <a:solidFill>
                <a:schemeClr val="tx1"/>
              </a:solidFill>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0-#ppt_w/2"/>
                                          </p:val>
                                        </p:tav>
                                        <p:tav tm="100000">
                                          <p:val>
                                            <p:strVal val="#ppt_x"/>
                                          </p:val>
                                        </p:tav>
                                      </p:tavLst>
                                    </p:anim>
                                    <p:anim calcmode="lin" valueType="num">
                                      <p:cBhvr additive="base">
                                        <p:cTn id="26" dur="1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1000" fill="hold"/>
                                        <p:tgtEl>
                                          <p:spTgt spid="9"/>
                                        </p:tgtEl>
                                        <p:attrNameLst>
                                          <p:attrName>ppt_x</p:attrName>
                                        </p:attrNameLst>
                                      </p:cBhvr>
                                      <p:tavLst>
                                        <p:tav tm="0">
                                          <p:val>
                                            <p:strVal val="0-#ppt_w/2"/>
                                          </p:val>
                                        </p:tav>
                                        <p:tav tm="100000">
                                          <p:val>
                                            <p:strVal val="#ppt_x"/>
                                          </p:val>
                                        </p:tav>
                                      </p:tavLst>
                                    </p:anim>
                                    <p:anim calcmode="lin" valueType="num">
                                      <p:cBhvr additive="base">
                                        <p:cTn id="38" dur="1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2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1000" fill="hold"/>
                                        <p:tgtEl>
                                          <p:spTgt spid="10"/>
                                        </p:tgtEl>
                                        <p:attrNameLst>
                                          <p:attrName>ppt_x</p:attrName>
                                        </p:attrNameLst>
                                      </p:cBhvr>
                                      <p:tavLst>
                                        <p:tav tm="0">
                                          <p:val>
                                            <p:strVal val="0-#ppt_w/2"/>
                                          </p:val>
                                        </p:tav>
                                        <p:tav tm="100000">
                                          <p:val>
                                            <p:strVal val="#ppt_x"/>
                                          </p:val>
                                        </p:tav>
                                      </p:tavLst>
                                    </p:anim>
                                    <p:anim calcmode="lin" valueType="num">
                                      <p:cBhvr additive="base">
                                        <p:cTn id="50"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additive="base">
                                        <p:cTn id="55"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6" dur="2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914400"/>
          </a:xfrm>
        </p:spPr>
        <p:txBody>
          <a:bodyPr>
            <a:noAutofit/>
            <a:scene3d>
              <a:camera prst="orthographicFront">
                <a:rot lat="0" lon="0" rev="0"/>
              </a:camera>
              <a:lightRig rig="contrasting" dir="t">
                <a:rot lat="0" lon="0" rev="4500000"/>
              </a:lightRig>
            </a:scene3d>
            <a:sp3d extrusionH="57150" contourW="6350" prstMaterial="metal">
              <a:bevelT w="127000" h="31750" prst="divot"/>
              <a:contourClr>
                <a:schemeClr val="accent1">
                  <a:shade val="75000"/>
                </a:schemeClr>
              </a:contourClr>
            </a:sp3d>
          </a:bodyPr>
          <a:lstStyle/>
          <a:p>
            <a:pPr algn="ct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16.2. Các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dạng</a:t>
            </a:r>
            <a:r>
              <a:rPr lang="en-US" sz="3200" b="1" cap="all" dirty="0"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 </a:t>
            </a:r>
            <a:r>
              <a:rPr lang="en-US" sz="3200" b="1" cap="all" dirty="0" err="1" smtClean="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rPr>
              <a:t>chUẩn</a:t>
            </a:r>
            <a:endParaRPr lang="en-US" sz="3200" b="1" cap="all" dirty="0">
              <a:ln w="0">
                <a:solidFill>
                  <a:schemeClr val="accent1">
                    <a:lumMod val="50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Times New Roman" pitchFamily="18" charset="0"/>
              <a:cs typeface="Times New Roman" pitchFamily="18" charset="0"/>
            </a:endParaRPr>
          </a:p>
        </p:txBody>
      </p:sp>
      <p:sp>
        <p:nvSpPr>
          <p:cNvPr id="3" name="Subtitle 2"/>
          <p:cNvSpPr>
            <a:spLocks noGrp="1"/>
          </p:cNvSpPr>
          <p:nvPr>
            <p:ph type="subTitle" idx="1"/>
          </p:nvPr>
        </p:nvSpPr>
        <p:spPr>
          <a:xfrm>
            <a:off x="457200" y="1600200"/>
            <a:ext cx="8153400" cy="4876800"/>
          </a:xfrm>
        </p:spPr>
        <p:txBody>
          <a:bodyPr>
            <a:normAutofit/>
          </a:bodyPr>
          <a:lstStyle/>
          <a:p>
            <a:pPr algn="l"/>
            <a:r>
              <a:rPr lang="en-US" sz="3600" b="1" dirty="0" smtClean="0">
                <a:solidFill>
                  <a:schemeClr val="tx1"/>
                </a:solidFill>
                <a:latin typeface="Times New Roman" pitchFamily="18" charset="0"/>
                <a:cs typeface="Times New Roman" pitchFamily="18" charset="0"/>
              </a:rPr>
              <a:t> </a:t>
            </a:r>
            <a:r>
              <a:rPr lang="en-US" sz="2400" b="1" u="sng" dirty="0" err="1" smtClean="0">
                <a:solidFill>
                  <a:schemeClr val="tx1"/>
                </a:solidFill>
                <a:latin typeface="Times New Roman" pitchFamily="18" charset="0"/>
                <a:cs typeface="Times New Roman" pitchFamily="18" charset="0"/>
              </a:rPr>
              <a:t>Quá</a:t>
            </a:r>
            <a:r>
              <a:rPr lang="en-US" sz="2400" b="1" u="sng" dirty="0" smtClean="0">
                <a:solidFill>
                  <a:schemeClr val="tx1"/>
                </a:solidFill>
                <a:latin typeface="Times New Roman" pitchFamily="18" charset="0"/>
                <a:cs typeface="Times New Roman" pitchFamily="18" charset="0"/>
              </a:rPr>
              <a:t> </a:t>
            </a:r>
            <a:r>
              <a:rPr lang="en-US" sz="2400" b="1" u="sng" dirty="0" err="1" smtClean="0">
                <a:solidFill>
                  <a:schemeClr val="tx1"/>
                </a:solidFill>
                <a:latin typeface="Times New Roman" pitchFamily="18" charset="0"/>
                <a:cs typeface="Times New Roman" pitchFamily="18" charset="0"/>
              </a:rPr>
              <a:t>trình</a:t>
            </a:r>
            <a:r>
              <a:rPr lang="en-US" sz="2400" b="1" u="sng" dirty="0" smtClean="0">
                <a:solidFill>
                  <a:schemeClr val="tx1"/>
                </a:solidFill>
                <a:latin typeface="Times New Roman" pitchFamily="18" charset="0"/>
                <a:cs typeface="Times New Roman" pitchFamily="18" charset="0"/>
              </a:rPr>
              <a:t> </a:t>
            </a:r>
            <a:r>
              <a:rPr lang="en-US" sz="2400" b="1" u="sng" dirty="0" err="1" smtClean="0">
                <a:solidFill>
                  <a:schemeClr val="tx1"/>
                </a:solidFill>
                <a:latin typeface="Times New Roman" pitchFamily="18" charset="0"/>
                <a:cs typeface="Times New Roman" pitchFamily="18" charset="0"/>
              </a:rPr>
              <a:t>chuẩn</a:t>
            </a:r>
            <a:r>
              <a:rPr lang="en-US" sz="2400" b="1" u="sng" dirty="0" smtClean="0">
                <a:solidFill>
                  <a:schemeClr val="tx1"/>
                </a:solidFill>
                <a:latin typeface="Times New Roman" pitchFamily="18" charset="0"/>
                <a:cs typeface="Times New Roman" pitchFamily="18" charset="0"/>
              </a:rPr>
              <a:t> </a:t>
            </a:r>
            <a:r>
              <a:rPr lang="en-US" sz="2400" b="1" u="sng" dirty="0" err="1" smtClean="0">
                <a:solidFill>
                  <a:schemeClr val="tx1"/>
                </a:solidFill>
                <a:latin typeface="Times New Roman" pitchFamily="18" charset="0"/>
                <a:cs typeface="Times New Roman" pitchFamily="18" charset="0"/>
              </a:rPr>
              <a:t>hóa</a:t>
            </a:r>
            <a:r>
              <a:rPr lang="en-US" sz="2400" b="1" u="sng" dirty="0" smtClean="0">
                <a:solidFill>
                  <a:schemeClr val="tx1"/>
                </a:solidFill>
                <a:latin typeface="Times New Roman" pitchFamily="18" charset="0"/>
                <a:cs typeface="Times New Roman" pitchFamily="18" charset="0"/>
              </a:rPr>
              <a:t>: </a:t>
            </a:r>
          </a:p>
          <a:p>
            <a:pPr algn="l"/>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quá</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trình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tách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đồ</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quan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hệ</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về</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một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nhóm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tương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đương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đồ</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quan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hệ</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chiếu</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sao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cho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kết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nối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tự</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nhiên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không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làm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tổn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thất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thông</a:t>
            </a:r>
            <a:r>
              <a:rPr lang="en-US" sz="2400" dirty="0" smtClean="0">
                <a:solidFill>
                  <a:schemeClr val="tx1"/>
                </a:solidFill>
                <a:latin typeface="Times New Roman" pitchFamily="18" charset="0"/>
                <a:cs typeface="Times New Roman" pitchFamily="18" charset="0"/>
              </a:rPr>
              <a:t> tin </a:t>
            </a:r>
            <a:r>
              <a:rPr lang="en-US" sz="2400" dirty="0" err="1" smtClean="0">
                <a:solidFill>
                  <a:schemeClr val="tx1"/>
                </a:solidFill>
                <a:latin typeface="Times New Roman" pitchFamily="18" charset="0"/>
                <a:cs typeface="Times New Roman" pitchFamily="18" charset="0"/>
              </a:rPr>
              <a:t>và</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bảo</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toàn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được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phụ</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thuộc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hàm</a:t>
            </a:r>
            <a:r>
              <a:rPr lang="en-US" sz="2400" dirty="0" smtClean="0">
                <a:solidFill>
                  <a:schemeClr val="tx1"/>
                </a:solidFill>
                <a:latin typeface="Times New Roman" pitchFamily="18" charset="0"/>
                <a:cs typeface="Times New Roman" pitchFamily="18" charset="0"/>
              </a:rPr>
              <a:t>.</a:t>
            </a:r>
          </a:p>
          <a:p>
            <a:pPr algn="l"/>
            <a:endParaRPr lang="en-US" sz="2400" dirty="0" smtClean="0">
              <a:solidFill>
                <a:schemeClr val="tx1"/>
              </a:solidFill>
              <a:latin typeface="Times New Roman" pitchFamily="18" charset="0"/>
              <a:cs typeface="Times New Roman" pitchFamily="18" charset="0"/>
            </a:endParaRPr>
          </a:p>
          <a:p>
            <a:pPr algn="l"/>
            <a:r>
              <a:rPr lang="en-US" sz="2400" b="1" u="sng" dirty="0" err="1" smtClean="0">
                <a:solidFill>
                  <a:schemeClr val="tx1"/>
                </a:solidFill>
                <a:latin typeface="Times New Roman" pitchFamily="18" charset="0"/>
                <a:cs typeface="Times New Roman" pitchFamily="18" charset="0"/>
              </a:rPr>
              <a:t>Cơ</a:t>
            </a:r>
            <a:r>
              <a:rPr lang="en-US" sz="2400" b="1" u="sng" dirty="0" smtClean="0">
                <a:solidFill>
                  <a:schemeClr val="tx1"/>
                </a:solidFill>
                <a:latin typeface="Times New Roman" pitchFamily="18" charset="0"/>
                <a:cs typeface="Times New Roman" pitchFamily="18" charset="0"/>
              </a:rPr>
              <a:t> </a:t>
            </a:r>
            <a:r>
              <a:rPr lang="en-US" sz="2400" b="1" u="sng" dirty="0" err="1" smtClean="0">
                <a:solidFill>
                  <a:schemeClr val="tx1"/>
                </a:solidFill>
                <a:latin typeface="Times New Roman" pitchFamily="18" charset="0"/>
                <a:cs typeface="Times New Roman" pitchFamily="18" charset="0"/>
              </a:rPr>
              <a:t>sở</a:t>
            </a:r>
            <a:r>
              <a:rPr lang="en-US" sz="2400" b="1" u="sng" dirty="0" smtClean="0">
                <a:solidFill>
                  <a:schemeClr val="tx1"/>
                </a:solidFill>
                <a:latin typeface="Times New Roman" pitchFamily="18" charset="0"/>
                <a:cs typeface="Times New Roman" pitchFamily="18" charset="0"/>
              </a:rPr>
              <a:t> </a:t>
            </a:r>
            <a:r>
              <a:rPr lang="en-US" sz="2400" b="1" u="sng" dirty="0" err="1" smtClean="0">
                <a:solidFill>
                  <a:schemeClr val="tx1"/>
                </a:solidFill>
                <a:latin typeface="Times New Roman" pitchFamily="18" charset="0"/>
                <a:cs typeface="Times New Roman" pitchFamily="18" charset="0"/>
              </a:rPr>
              <a:t>chuẩn</a:t>
            </a:r>
            <a:r>
              <a:rPr lang="en-US" sz="2400" b="1" u="sng" dirty="0" smtClean="0">
                <a:solidFill>
                  <a:schemeClr val="tx1"/>
                </a:solidFill>
                <a:latin typeface="Times New Roman" pitchFamily="18" charset="0"/>
                <a:cs typeface="Times New Roman" pitchFamily="18" charset="0"/>
              </a:rPr>
              <a:t> </a:t>
            </a:r>
            <a:r>
              <a:rPr lang="en-US" sz="2400" b="1" u="sng" dirty="0" err="1" smtClean="0">
                <a:solidFill>
                  <a:schemeClr val="tx1"/>
                </a:solidFill>
                <a:latin typeface="Times New Roman" pitchFamily="18" charset="0"/>
                <a:cs typeface="Times New Roman" pitchFamily="18" charset="0"/>
              </a:rPr>
              <a:t>hóa</a:t>
            </a:r>
            <a:r>
              <a:rPr lang="en-US" sz="2400" b="1" u="sng" dirty="0" smtClean="0">
                <a:solidFill>
                  <a:schemeClr val="tx1"/>
                </a:solidFill>
                <a:latin typeface="Times New Roman" pitchFamily="18" charset="0"/>
                <a:cs typeface="Times New Roman" pitchFamily="18" charset="0"/>
              </a:rPr>
              <a:t>:</a:t>
            </a:r>
          </a:p>
          <a:p>
            <a:pPr algn="l"/>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Dựa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trên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khái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niệm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về</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phụ</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thuộc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hàm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phụ</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thuộc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hàm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đầy</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đủ</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khóa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các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thuộc</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tính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không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khóa</a:t>
            </a:r>
            <a:r>
              <a:rPr lang="en-US" sz="2400" dirty="0" smtClean="0">
                <a:solidFill>
                  <a:schemeClr val="tx1"/>
                </a:solidFill>
                <a:latin typeface="Times New Roman" pitchFamily="18" charset="0"/>
                <a:cs typeface="Times New Roman" pitchFamily="18" charset="0"/>
              </a:rPr>
              <a:t>…</a:t>
            </a:r>
          </a:p>
          <a:p>
            <a:pPr algn="l"/>
            <a:r>
              <a:rPr lang="en-US" sz="2400" dirty="0" smtClean="0"/>
              <a:t/>
            </a:r>
            <a:br>
              <a:rPr lang="en-US" sz="2400" dirty="0" smtClean="0"/>
            </a:br>
            <a:endParaRPr lang="en-US" sz="2400" b="1" dirty="0">
              <a:solidFill>
                <a:schemeClr val="tx1">
                  <a:lumMod val="95000"/>
                  <a:lumOff val="5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534400" y="6340476"/>
            <a:ext cx="609600" cy="517524"/>
          </a:xfrm>
        </p:spPr>
        <p:txBody>
          <a:bodyPr/>
          <a:lstStyle/>
          <a:p>
            <a:fld id="{029F9849-64D4-4DF6-87DA-D4F4F2E73101}" type="slidenum">
              <a:rPr lang="en-US" sz="1800" smtClean="0">
                <a:solidFill>
                  <a:schemeClr val="tx1"/>
                </a:solidFill>
                <a:latin typeface="Times New Roman" pitchFamily="18" charset="0"/>
                <a:cs typeface="Times New Roman" pitchFamily="18" charset="0"/>
              </a:rPr>
              <a:pPr/>
              <a:t>9</a:t>
            </a:fld>
            <a:r>
              <a:rPr lang="en-US" sz="1800" dirty="0" smtClean="0">
                <a:solidFill>
                  <a:schemeClr val="tx1"/>
                </a:solidFill>
                <a:latin typeface="Times New Roman" pitchFamily="18" charset="0"/>
                <a:cs typeface="Times New Roman" pitchFamily="18" charset="0"/>
              </a:rPr>
              <a:t>/45</a:t>
            </a:r>
            <a:endParaRPr lang="en-US" sz="1800" dirty="0">
              <a:solidFill>
                <a:schemeClr val="tx1"/>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x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4.xml><?xml version="1.0" encoding="utf-8"?>
<a:theme xmlns:a="http://schemas.openxmlformats.org/drawingml/2006/main" name="1_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766</TotalTime>
  <Words>4067</Words>
  <Application>Microsoft Office PowerPoint</Application>
  <PresentationFormat>On-screen Show (4:3)</PresentationFormat>
  <Paragraphs>658</Paragraphs>
  <Slides>45</Slides>
  <Notes>1</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45</vt:i4>
      </vt:variant>
    </vt:vector>
  </HeadingPairs>
  <TitlesOfParts>
    <vt:vector size="50" baseType="lpstr">
      <vt:lpstr>xy</vt:lpstr>
      <vt:lpstr>Custom Design</vt:lpstr>
      <vt:lpstr>Oriel</vt:lpstr>
      <vt:lpstr>1_Oriel</vt:lpstr>
      <vt:lpstr>Equation</vt:lpstr>
      <vt:lpstr>BÀI 16: CHUẨN HOÁ LƯỢC ĐỒ QUAN HỆ   </vt:lpstr>
      <vt:lpstr>NỘI DUNG :</vt:lpstr>
      <vt:lpstr>NỘI DUNG Chi tiết :</vt:lpstr>
      <vt:lpstr>16.1. Một số khái niệm liên quan</vt:lpstr>
      <vt:lpstr>16.1. Một số khái niệm liên quan</vt:lpstr>
      <vt:lpstr>16.1. Một số khái niệm liên quan</vt:lpstr>
      <vt:lpstr>NỘI DUNG Chi tiết :</vt:lpstr>
      <vt:lpstr>16.2. Các dạng chUẩn</vt:lpstr>
      <vt:lpstr>16.2. Các dạng chUẩn</vt:lpstr>
      <vt:lpstr>16.2. Các dạng chUẩn</vt:lpstr>
      <vt:lpstr>16.2. Các dạng chUẩn</vt:lpstr>
      <vt:lpstr>16.2. Các dạng chUẩn</vt:lpstr>
      <vt:lpstr>NỘI DUNG Chi tiết :</vt:lpstr>
      <vt:lpstr>16.2.1. dạng chUẩn 1  (1NF-fist normal form) </vt:lpstr>
      <vt:lpstr>16.2.1. dạng chUẩn 1  (1NF-fist normal form) </vt:lpstr>
      <vt:lpstr>NỘI DUNG Chi tiết :</vt:lpstr>
      <vt:lpstr>16.2.2. dạng chUẩn 2  (2NF-Second normal form) </vt:lpstr>
      <vt:lpstr>16.2.2. dạng chUẩn 2  (2NF-Second normal form) </vt:lpstr>
      <vt:lpstr>16.2.2. dạng chUẩn 2  (2NF-Second normal form) </vt:lpstr>
      <vt:lpstr>16.2.2. dạng chUẩn 2  (2NF-Second normal form) </vt:lpstr>
      <vt:lpstr>16.2.2. dạng chUẩn 2  (2NF-Second normal form) </vt:lpstr>
      <vt:lpstr>16.2.2. dạng chUẩn 2  (2NF-Second normal form) </vt:lpstr>
      <vt:lpstr>16.2.2. dạng chUẩn 2  (2NF-Second normal form) </vt:lpstr>
      <vt:lpstr>16.2.2. dạng chUẩn 2  (2NF-Second normal form) </vt:lpstr>
      <vt:lpstr>16.2.2. dạng chUẩn 2  (2NF-Second normal form) </vt:lpstr>
      <vt:lpstr>NỘI DUNG Chi tiết :</vt:lpstr>
      <vt:lpstr>16.2.3. dạng chUẩn 3  (3NF-THiRD normal form) </vt:lpstr>
      <vt:lpstr>16.2.3. dạng chUẩn 3  (3NF-THiRD normal form) </vt:lpstr>
      <vt:lpstr>16.2.3. dạng chUẩn 3  (3NF-THiRD normal form) </vt:lpstr>
      <vt:lpstr>16.2.3. dạng chUẩn 3  (3NF-THiRD normal form) </vt:lpstr>
      <vt:lpstr>16.2.3. dạng chUẩn 3  (3NF-THiRD normal form) </vt:lpstr>
      <vt:lpstr>16.2.3. dạng chUẩn 3  (3NF-THiRD normal form) </vt:lpstr>
      <vt:lpstr>16.2.3. dạng chUẩn 3  (3NF-THiRD normal form) </vt:lpstr>
      <vt:lpstr>NỘI DUNG Chi tiết :</vt:lpstr>
      <vt:lpstr>16.2.4. dạng chUẩn BCNF  (Boyce Codd normal form) </vt:lpstr>
      <vt:lpstr>16.2.4. dạng chUẩn BCNF  (Boyce Codd normal form) </vt:lpstr>
      <vt:lpstr>16.2.4. dạng chUẩn BCNF  (Boyce Codd normal form) </vt:lpstr>
      <vt:lpstr>16.2.4. dạng chUẩn BCNF  (Boyce Codd normal form) </vt:lpstr>
      <vt:lpstr>16.2.4. dạng chUẩn BCNF  (Boyce Codd normal form) </vt:lpstr>
      <vt:lpstr>16.2.4. dạng chUẩn BCNF  (Boyce Codd normal form) </vt:lpstr>
      <vt:lpstr>NỘI DUNG Chi tiết :</vt:lpstr>
      <vt:lpstr>16.2. Thuật toán tìm dạng chuẩn cao nhất của lược đồ</vt:lpstr>
      <vt:lpstr>16.2. Thuật toán tìm dạng chuẩn cao nhất của lược đồ</vt:lpstr>
      <vt:lpstr>NỘI DUNG Chi tiết :</vt:lpstr>
      <vt:lpstr>16.4. Mối quan hệ giữa các dạng chuẩn</vt:lpstr>
    </vt:vector>
  </TitlesOfParts>
  <Company>cdt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14:  KHÓA CỦA LƯỢC ĐỒ QUAN HỆ</dc:title>
  <dc:creator>tranvietcuong</dc:creator>
  <cp:lastModifiedBy>tranvietcuong</cp:lastModifiedBy>
  <cp:revision>83</cp:revision>
  <dcterms:created xsi:type="dcterms:W3CDTF">2010-10-16T15:58:17Z</dcterms:created>
  <dcterms:modified xsi:type="dcterms:W3CDTF">2010-11-06T12:42:07Z</dcterms:modified>
</cp:coreProperties>
</file>