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301" r:id="rId5"/>
    <p:sldId id="259" r:id="rId6"/>
    <p:sldId id="275" r:id="rId7"/>
    <p:sldId id="279" r:id="rId8"/>
    <p:sldId id="280" r:id="rId9"/>
    <p:sldId id="261" r:id="rId10"/>
    <p:sldId id="300" r:id="rId11"/>
    <p:sldId id="292" r:id="rId12"/>
    <p:sldId id="262" r:id="rId13"/>
    <p:sldId id="282" r:id="rId14"/>
    <p:sldId id="289" r:id="rId15"/>
    <p:sldId id="284" r:id="rId16"/>
    <p:sldId id="290" r:id="rId17"/>
    <p:sldId id="291" r:id="rId18"/>
    <p:sldId id="293" r:id="rId19"/>
    <p:sldId id="276" r:id="rId20"/>
    <p:sldId id="277" r:id="rId21"/>
    <p:sldId id="278" r:id="rId22"/>
    <p:sldId id="294" r:id="rId23"/>
    <p:sldId id="263" r:id="rId24"/>
    <p:sldId id="295" r:id="rId25"/>
    <p:sldId id="296" r:id="rId26"/>
    <p:sldId id="297" r:id="rId27"/>
    <p:sldId id="298" r:id="rId28"/>
    <p:sldId id="299" r:id="rId29"/>
    <p:sldId id="274" r:id="rId30"/>
    <p:sldId id="265" r:id="rId31"/>
    <p:sldId id="271" r:id="rId32"/>
    <p:sldId id="27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72833" autoAdjust="0"/>
  </p:normalViewPr>
  <p:slideViewPr>
    <p:cSldViewPr>
      <p:cViewPr varScale="1">
        <p:scale>
          <a:sx n="58" d="100"/>
          <a:sy n="58" d="100"/>
        </p:scale>
        <p:origin x="132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BD494-BB2B-4848-80B5-5978AE35C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EA089-4AEA-4E58-BE89-A76837D75D8B}">
      <dgm:prSet custT="1"/>
      <dgm:spPr/>
      <dgm:t>
        <a:bodyPr/>
        <a:lstStyle/>
        <a:p>
          <a:pPr rtl="0"/>
          <a:r>
            <a:rPr lang="en-US" sz="4000" b="1" baseline="0" dirty="0" smtClean="0"/>
            <a:t>01 - </a:t>
          </a:r>
          <a:r>
            <a:rPr lang="en-US" sz="4000" b="1" baseline="0" dirty="0" err="1" smtClean="0"/>
            <a:t>Giới</a:t>
          </a:r>
          <a:r>
            <a:rPr lang="en-US" sz="4000" b="1" baseline="0" dirty="0" smtClean="0"/>
            <a:t> </a:t>
          </a:r>
          <a:r>
            <a:rPr lang="en-US" sz="4000" b="1" baseline="0" dirty="0" err="1" smtClean="0"/>
            <a:t>thiệu</a:t>
          </a:r>
          <a:endParaRPr lang="en-US" sz="4000" b="1" baseline="0" dirty="0"/>
        </a:p>
      </dgm:t>
    </dgm:pt>
    <dgm:pt modelId="{32716587-310F-4BCB-B543-7CC5AB10E300}" type="parTrans" cxnId="{6517FA80-0599-4EFA-B533-F7B414E90102}">
      <dgm:prSet/>
      <dgm:spPr/>
      <dgm:t>
        <a:bodyPr/>
        <a:lstStyle/>
        <a:p>
          <a:endParaRPr lang="en-US" sz="4000"/>
        </a:p>
      </dgm:t>
    </dgm:pt>
    <dgm:pt modelId="{2596A4D4-C756-4566-A41A-ADDCA2127021}" type="sibTrans" cxnId="{6517FA80-0599-4EFA-B533-F7B414E90102}">
      <dgm:prSet/>
      <dgm:spPr/>
      <dgm:t>
        <a:bodyPr/>
        <a:lstStyle/>
        <a:p>
          <a:endParaRPr lang="en-US" sz="4000"/>
        </a:p>
      </dgm:t>
    </dgm:pt>
    <dgm:pt modelId="{D504D8CB-706E-4D71-9F72-148F49E349A6}" type="pres">
      <dgm:prSet presAssocID="{7E9BD494-BB2B-4848-80B5-5978AE35C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8D6A6-C5C3-4BF0-87A1-0A27DB26596D}" type="pres">
      <dgm:prSet presAssocID="{E17EA089-4AEA-4E58-BE89-A76837D75D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7FA80-0599-4EFA-B533-F7B414E90102}" srcId="{7E9BD494-BB2B-4848-80B5-5978AE35C797}" destId="{E17EA089-4AEA-4E58-BE89-A76837D75D8B}" srcOrd="0" destOrd="0" parTransId="{32716587-310F-4BCB-B543-7CC5AB10E300}" sibTransId="{2596A4D4-C756-4566-A41A-ADDCA2127021}"/>
    <dgm:cxn modelId="{7F6B57CC-9EF9-4875-9379-01B09D95059D}" type="presOf" srcId="{E17EA089-4AEA-4E58-BE89-A76837D75D8B}" destId="{1628D6A6-C5C3-4BF0-87A1-0A27DB26596D}" srcOrd="0" destOrd="0" presId="urn:microsoft.com/office/officeart/2005/8/layout/vList2"/>
    <dgm:cxn modelId="{9B1793FC-7187-4360-B863-D6CF02D9A5A2}" type="presOf" srcId="{7E9BD494-BB2B-4848-80B5-5978AE35C797}" destId="{D504D8CB-706E-4D71-9F72-148F49E349A6}" srcOrd="0" destOrd="0" presId="urn:microsoft.com/office/officeart/2005/8/layout/vList2"/>
    <dgm:cxn modelId="{7935C30E-8D49-4DAD-9640-0D27A74AFF9F}" type="presParOf" srcId="{D504D8CB-706E-4D71-9F72-148F49E349A6}" destId="{1628D6A6-C5C3-4BF0-87A1-0A27DB265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D6A6-C5C3-4BF0-87A1-0A27DB26596D}">
      <dsp:nvSpPr>
        <dsp:cNvPr id="0" name=""/>
        <dsp:cNvSpPr/>
      </dsp:nvSpPr>
      <dsp:spPr>
        <a:xfrm>
          <a:off x="0" y="338780"/>
          <a:ext cx="617219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baseline="0" dirty="0" smtClean="0"/>
            <a:t>01 - </a:t>
          </a:r>
          <a:r>
            <a:rPr lang="en-US" sz="4000" b="1" kern="1200" baseline="0" dirty="0" err="1" smtClean="0"/>
            <a:t>Giới</a:t>
          </a:r>
          <a:r>
            <a:rPr lang="en-US" sz="4000" b="1" kern="1200" baseline="0" dirty="0" smtClean="0"/>
            <a:t> </a:t>
          </a:r>
          <a:r>
            <a:rPr lang="en-US" sz="4000" b="1" kern="1200" baseline="0" dirty="0" err="1" smtClean="0"/>
            <a:t>thiệu</a:t>
          </a:r>
          <a:endParaRPr lang="en-US" sz="4000" b="1" kern="1200" baseline="0" dirty="0"/>
        </a:p>
      </dsp:txBody>
      <dsp:txXfrm>
        <a:off x="59399" y="398179"/>
        <a:ext cx="6053401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1/31/2009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D18A-562C-440B-AFE5-B62C2A287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0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1/31/2009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098-97D7-4868-B121-14522BC35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MS-DOS1.0,2.0,2.x,3.0 </a:t>
            </a:r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MS-DOS 3.x: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winsock</a:t>
            </a:r>
            <a:r>
              <a:rPr lang="en-US" baseline="0" dirty="0" smtClean="0"/>
              <a:t> package</a:t>
            </a:r>
          </a:p>
          <a:p>
            <a:pPr>
              <a:buFontTx/>
              <a:buChar char="-"/>
            </a:pPr>
            <a:r>
              <a:rPr lang="en-US" baseline="0" dirty="0" smtClean="0"/>
              <a:t>Win95: default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install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TCP/IP, IE4.0</a:t>
            </a:r>
          </a:p>
          <a:p>
            <a:pPr>
              <a:buFontTx/>
              <a:buChar char="-"/>
            </a:pPr>
            <a:r>
              <a:rPr lang="en-US" baseline="0" dirty="0" smtClean="0"/>
              <a:t>Win98: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beta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SP1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endParaRPr lang="en-US" baseline="0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6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</a:t>
            </a:r>
            <a:r>
              <a:rPr lang="vi-VN" sz="1200" dirty="0" smtClean="0"/>
              <a:t>guyên tắc</a:t>
            </a:r>
            <a:r>
              <a:rPr lang="en-US" sz="1200" dirty="0" smtClean="0"/>
              <a:t>:</a:t>
            </a:r>
            <a:r>
              <a:rPr lang="vi-VN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suốt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vi-VN" sz="1200" dirty="0" smtClean="0"/>
              <a:t>chương trình không biết mình đang chạy trên máy ảo, cũng không biết mình đang phải chia sẻ tài nguyên với các chương trình khác.</a:t>
            </a:r>
            <a:r>
              <a:rPr lang="en-US" sz="1200" dirty="0" smtClean="0"/>
              <a:t> </a:t>
            </a:r>
            <a:r>
              <a:rPr lang="vi-VN" sz="2400" dirty="0" smtClean="0"/>
              <a:t>CPU ảo: mỗi chương trình</a:t>
            </a:r>
            <a:r>
              <a:rPr lang="vi-VN" sz="2400" b="1" baseline="30000" dirty="0" smtClean="0">
                <a:solidFill>
                  <a:srgbClr val="FF0000"/>
                </a:solidFill>
              </a:rPr>
              <a:t>*</a:t>
            </a:r>
            <a:r>
              <a:rPr lang="vi-VN" sz="2400" dirty="0" smtClean="0"/>
              <a:t> sở hữu một CPU ảo</a:t>
            </a:r>
            <a:r>
              <a:rPr lang="en-US" sz="2400" dirty="0" smtClean="0"/>
              <a:t>. </a:t>
            </a:r>
            <a:r>
              <a:rPr lang="vi-VN" sz="2400" dirty="0" smtClean="0"/>
              <a:t>Bộ nhớ ảo: mỗi chương trình một không gian nhớ riêng</a:t>
            </a:r>
            <a:endParaRPr lang="ar-SA" sz="2400" dirty="0" smtClean="0">
              <a:solidFill>
                <a:schemeClr val="bg2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8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spooling: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(CPU, memory, I/O device –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), OS (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ƯD - </a:t>
            </a:r>
            <a:r>
              <a:rPr lang="en-US" baseline="0" dirty="0" err="1" smtClean="0"/>
              <a:t>goverment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ntn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: HDH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?</a:t>
            </a:r>
          </a:p>
          <a:p>
            <a:pPr>
              <a:buFontTx/>
              <a:buChar char="-"/>
            </a:pPr>
            <a:r>
              <a:rPr lang="en-US" dirty="0" smtClean="0"/>
              <a:t>HDH </a:t>
            </a:r>
            <a:r>
              <a:rPr lang="en-US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mainframe: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HDH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PC: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: game, ỨD </a:t>
            </a:r>
            <a:r>
              <a:rPr lang="en-US" baseline="0" dirty="0" err="1" smtClean="0"/>
              <a:t>thương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, media, ….</a:t>
            </a:r>
          </a:p>
          <a:p>
            <a:pPr>
              <a:buFontTx/>
              <a:buChar char="-"/>
            </a:pPr>
            <a:r>
              <a:rPr lang="en-US" baseline="0" dirty="0" smtClean="0"/>
              <a:t> HDH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err="1" smtClean="0">
                <a:sym typeface="Wingdings" pitchFamily="2" charset="2"/>
              </a:rPr>
              <a:t>Tóm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lại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một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HDH </a:t>
            </a:r>
            <a:r>
              <a:rPr lang="en-US" baseline="0" dirty="0" err="1" smtClean="0">
                <a:sym typeface="Wingdings" pitchFamily="2" charset="2"/>
              </a:rPr>
              <a:t>được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thiết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kế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lợi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quả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kết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hợp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Trang</a:t>
            </a:r>
            <a:r>
              <a:rPr lang="en-US" baseline="0" dirty="0" smtClean="0"/>
              <a:t> 16 </a:t>
            </a:r>
            <a:endParaRPr lang="en-US" dirty="0" smtClean="0"/>
          </a:p>
          <a:p>
            <a:r>
              <a:rPr lang="en-US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nguyện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cần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chế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phân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nguyên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lý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UI:</a:t>
            </a:r>
          </a:p>
          <a:p>
            <a:pPr lvl="1"/>
            <a:r>
              <a:rPr lang="en-US" dirty="0" smtClean="0"/>
              <a:t>Command-line interface (CLI): </a:t>
            </a:r>
            <a:r>
              <a:rPr lang="en-US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</a:t>
            </a:r>
            <a:endParaRPr lang="en-US" dirty="0" smtClean="0"/>
          </a:p>
          <a:p>
            <a:pPr lvl="1"/>
            <a:r>
              <a:rPr lang="en-US" dirty="0" smtClean="0"/>
              <a:t>Batch interface: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file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thực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thi</a:t>
            </a:r>
            <a:r>
              <a:rPr lang="en-US" baseline="0" dirty="0" smtClean="0">
                <a:sym typeface="Wingdings" pitchFamily="2" charset="2"/>
              </a:rPr>
              <a:t> file </a:t>
            </a:r>
            <a:r>
              <a:rPr lang="en-US" baseline="0" dirty="0" err="1" smtClean="0">
                <a:sym typeface="Wingdings" pitchFamily="2" charset="2"/>
              </a:rPr>
              <a:t>này</a:t>
            </a:r>
            <a:endParaRPr lang="en-US" dirty="0" smtClean="0"/>
          </a:p>
          <a:p>
            <a:pPr lvl="1"/>
            <a:r>
              <a:rPr lang="en-US" dirty="0" smtClean="0"/>
              <a:t>Graphical user interface (GUI):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poiting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menu…</a:t>
            </a:r>
            <a:endParaRPr lang="en-US" dirty="0" smtClean="0"/>
          </a:p>
          <a:p>
            <a:r>
              <a:rPr lang="en-US" dirty="0" smtClean="0"/>
              <a:t>System Call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C or C++</a:t>
            </a:r>
          </a:p>
          <a:p>
            <a:pPr>
              <a:buFontTx/>
              <a:buChar char="-"/>
            </a:pPr>
            <a:r>
              <a:rPr lang="en-US" baseline="0" dirty="0" smtClean="0"/>
              <a:t>Process control</a:t>
            </a:r>
          </a:p>
          <a:p>
            <a:pPr>
              <a:buFontTx/>
              <a:buChar char="-"/>
            </a:pPr>
            <a:r>
              <a:rPr lang="en-US" baseline="0" dirty="0" smtClean="0"/>
              <a:t>File management</a:t>
            </a:r>
          </a:p>
          <a:p>
            <a:pPr>
              <a:buFontTx/>
              <a:buChar char="-"/>
            </a:pPr>
            <a:r>
              <a:rPr lang="en-US" baseline="0" dirty="0" smtClean="0"/>
              <a:t>Device management</a:t>
            </a:r>
          </a:p>
          <a:p>
            <a:pPr>
              <a:buFontTx/>
              <a:buChar char="-"/>
            </a:pPr>
            <a:r>
              <a:rPr lang="en-US" baseline="0" dirty="0" smtClean="0"/>
              <a:t>Information maintenance</a:t>
            </a:r>
          </a:p>
          <a:p>
            <a:pPr>
              <a:buFontTx/>
              <a:buChar char="-"/>
            </a:pPr>
            <a:r>
              <a:rPr lang="en-US" baseline="0" dirty="0" smtClean="0"/>
              <a:t>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- how</a:t>
            </a:r>
            <a:r>
              <a:rPr lang="en-US" baseline="0" dirty="0" smtClean="0"/>
              <a:t> to do </a:t>
            </a:r>
            <a:r>
              <a:rPr lang="en-US" baseline="0" dirty="0" err="1" smtClean="0"/>
              <a:t>sth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; what will be done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Thay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đổi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chính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sách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ảnh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hưởng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cơ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chế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2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 </a:t>
            </a:r>
            <a:r>
              <a:rPr lang="en-US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ROM: ROM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nhiễm</a:t>
            </a:r>
            <a:r>
              <a:rPr lang="en-US" baseline="0" dirty="0" smtClean="0"/>
              <a:t> virus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Bất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lợi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thay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đổi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được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trong</a:t>
            </a:r>
            <a:r>
              <a:rPr lang="en-US" baseline="0" dirty="0" smtClean="0">
                <a:sym typeface="Wingdings" pitchFamily="2" charset="2"/>
              </a:rPr>
              <a:t> ROM </a:t>
            </a:r>
            <a:r>
              <a:rPr lang="en-US" baseline="0" dirty="0" err="1" smtClean="0">
                <a:sym typeface="Wingdings" pitchFamily="2" charset="2"/>
              </a:rPr>
              <a:t>chỉ</a:t>
            </a:r>
            <a:r>
              <a:rPr lang="en-US" baseline="0" dirty="0" smtClean="0">
                <a:sym typeface="Wingdings" pitchFamily="2" charset="2"/>
              </a:rPr>
              <a:t> 1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nhỏ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còn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đĩa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baseline="0" dirty="0" smtClean="0"/>
              <a:t> 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5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b="1" dirty="0" smtClean="0">
                <a:solidFill>
                  <a:srgbClr val="FF0000"/>
                </a:solidFill>
              </a:rPr>
              <a:t>khi chương trình treo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baseline="0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sz="1200" b="1" baseline="0" dirty="0" err="1" smtClean="0">
                <a:solidFill>
                  <a:srgbClr val="FF0000"/>
                </a:solidFill>
                <a:sym typeface="Wingdings" pitchFamily="2" charset="2"/>
              </a:rPr>
              <a:t>hệ</a:t>
            </a:r>
            <a:r>
              <a:rPr lang="en-US" sz="1200" b="1" baseline="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200" b="1" baseline="0" dirty="0" err="1" smtClean="0">
                <a:solidFill>
                  <a:srgbClr val="FF0000"/>
                </a:solidFill>
                <a:sym typeface="Wingdings" pitchFamily="2" charset="2"/>
              </a:rPr>
              <a:t>thống</a:t>
            </a:r>
            <a:r>
              <a:rPr lang="en-US" sz="1200" b="1" baseline="0" dirty="0" smtClean="0">
                <a:solidFill>
                  <a:srgbClr val="FF0000"/>
                </a:solidFill>
                <a:sym typeface="Wingdings" pitchFamily="2" charset="2"/>
              </a:rPr>
              <a:t> crashed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8438293" y="1275496"/>
            <a:ext cx="1179766" cy="384048"/>
          </a:xfrm>
        </p:spPr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01/2009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4122420"/>
            <a:ext cx="4495800" cy="365760"/>
          </a:xfrm>
        </p:spPr>
        <p:txBody>
          <a:bodyPr rtlCol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6962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904893" y="665896"/>
            <a:ext cx="1179766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01/2009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241902" y="3512820"/>
            <a:ext cx="44958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80832" y="60045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mailto:lvlong@fit.hcmus.edu.v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0" y="2895600"/>
          <a:ext cx="6172200" cy="18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Long – </a:t>
            </a:r>
            <a:r>
              <a:rPr lang="en-US" dirty="0" smtClean="0">
                <a:hlinkClick r:id="rId7"/>
              </a:rPr>
              <a:t>lvlong@fit.hcmus.edu.vn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(I.74)</a:t>
            </a:r>
            <a:endParaRPr lang="en-US" dirty="0"/>
          </a:p>
          <a:p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86775" cy="762000"/>
          </a:xfrm>
        </p:spPr>
        <p:txBody>
          <a:bodyPr/>
          <a:lstStyle/>
          <a:p>
            <a:r>
              <a:rPr lang="en-US" sz="3200" dirty="0" smtClean="0"/>
              <a:t>System boot</a:t>
            </a:r>
            <a:endParaRPr lang="en-US" sz="3200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726488" cy="5181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957B90-A4C1-4E5E-B052-9315F2273CBD}" type="slidenum">
              <a:rPr lang="en-US"/>
              <a:pPr/>
              <a:t>10</a:t>
            </a:fld>
            <a:endParaRPr lang="en-US"/>
          </a:p>
        </p:txBody>
      </p:sp>
      <p:pic>
        <p:nvPicPr>
          <p:cNvPr id="7" name="Content Placeholder 7" descr="power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06598"/>
            <a:ext cx="828675" cy="828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2908" y="3250942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on</a:t>
            </a:r>
          </a:p>
          <a:p>
            <a:r>
              <a:rPr lang="en-US" dirty="0" smtClean="0"/>
              <a:t>Reboot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09800" y="2611398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438400"/>
            <a:ext cx="2590800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Bootstrap </a:t>
            </a:r>
            <a:endParaRPr lang="en-US" sz="3000" b="1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6102" y="3888343"/>
            <a:ext cx="7153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algn="ctr"/>
            <a:r>
              <a:rPr lang="en-US" dirty="0" smtClean="0"/>
              <a:t>CPU, device controller, main memory, load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hđh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11" idx="0"/>
            <a:endCxn id="10" idx="2"/>
          </p:cNvCxnSpPr>
          <p:nvPr/>
        </p:nvCxnSpPr>
        <p:spPr>
          <a:xfrm rot="16200000" flipV="1">
            <a:off x="4202554" y="3438045"/>
            <a:ext cx="895945" cy="4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5638800" y="2611398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0" y="2458998"/>
            <a:ext cx="990600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OS</a:t>
            </a:r>
            <a:endParaRPr lang="en-US" sz="3000" b="1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HĐH</a:t>
            </a:r>
          </a:p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HĐH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HĐH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Modules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419600" y="1431925"/>
            <a:ext cx="388620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vi-VN" sz="2200" dirty="0">
                <a:solidFill>
                  <a:schemeClr val="tx1"/>
                </a:solidFill>
              </a:rPr>
              <a:t>Ví dụ điển </a:t>
            </a:r>
            <a:r>
              <a:rPr lang="vi-VN" sz="2200" dirty="0" smtClean="0">
                <a:solidFill>
                  <a:schemeClr val="tx1"/>
                </a:solidFill>
              </a:rPr>
              <a:t>hình</a:t>
            </a:r>
            <a:r>
              <a:rPr lang="en-US" sz="2200" dirty="0" smtClean="0">
                <a:solidFill>
                  <a:schemeClr val="tx1"/>
                </a:solidFill>
              </a:rPr>
              <a:t>:</a:t>
            </a:r>
            <a:r>
              <a:rPr lang="vi-VN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HĐH MS-</a:t>
            </a:r>
            <a:r>
              <a:rPr lang="vi-VN" sz="2200" dirty="0" smtClean="0">
                <a:solidFill>
                  <a:schemeClr val="tx1"/>
                </a:solidFill>
              </a:rPr>
              <a:t>DOS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vi-VN" sz="2200" dirty="0" smtClean="0">
                <a:solidFill>
                  <a:schemeClr val="tx1"/>
                </a:solidFill>
              </a:rPr>
              <a:t>HĐH </a:t>
            </a:r>
            <a:r>
              <a:rPr lang="vi-VN" sz="2200" dirty="0">
                <a:solidFill>
                  <a:schemeClr val="tx1"/>
                </a:solidFill>
              </a:rPr>
              <a:t>chỉ làm một số nhiệm vụ quản lý </a:t>
            </a:r>
            <a:r>
              <a:rPr lang="vi-VN" sz="2200" dirty="0" smtClean="0">
                <a:solidFill>
                  <a:schemeClr val="tx1"/>
                </a:solidFill>
              </a:rPr>
              <a:t>khá </a:t>
            </a:r>
            <a:r>
              <a:rPr lang="vi-VN" sz="2200" dirty="0">
                <a:solidFill>
                  <a:schemeClr val="tx1"/>
                </a:solidFill>
              </a:rPr>
              <a:t>đơn giản và cung cấp thêm một số dịch vụ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200" dirty="0">
                <a:solidFill>
                  <a:schemeClr val="tx1"/>
                </a:solidFill>
              </a:rPr>
              <a:t>HĐH = </a:t>
            </a:r>
            <a:r>
              <a:rPr lang="en-US" sz="2200" dirty="0" err="1">
                <a:solidFill>
                  <a:schemeClr val="tx1"/>
                </a:solidFill>
              </a:rPr>
              <a:t>Thư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viện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hàm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vi-VN" sz="22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200" dirty="0" err="1" smtClean="0">
                <a:solidFill>
                  <a:schemeClr val="tx1"/>
                </a:solidFill>
              </a:rPr>
              <a:t>Ứng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dụng</a:t>
            </a:r>
            <a:r>
              <a:rPr lang="vi-VN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c</a:t>
            </a:r>
            <a:r>
              <a:rPr lang="vi-VN" sz="2200" dirty="0">
                <a:solidFill>
                  <a:schemeClr val="tx1"/>
                </a:solidFill>
              </a:rPr>
              <a:t>ủa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vi-VN" sz="2200" dirty="0">
                <a:solidFill>
                  <a:schemeClr val="tx1"/>
                </a:solidFill>
              </a:rPr>
              <a:t>người dùng vẫn có thể truy cập trực tiếp </a:t>
            </a:r>
            <a:r>
              <a:rPr lang="vi-VN" sz="2200" dirty="0" smtClean="0">
                <a:solidFill>
                  <a:schemeClr val="tx1"/>
                </a:solidFill>
              </a:rPr>
              <a:t>phần </a:t>
            </a:r>
            <a:r>
              <a:rPr lang="vi-VN" sz="2200" dirty="0">
                <a:solidFill>
                  <a:schemeClr val="tx1"/>
                </a:solidFill>
              </a:rPr>
              <a:t>cứng thông qua BIOS, cổng phần cứng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vi-VN" sz="2200" b="1" dirty="0">
                <a:solidFill>
                  <a:srgbClr val="FF0000"/>
                </a:solidFill>
              </a:rPr>
              <a:t>Không hỗ trợ đa nhiệm. </a:t>
            </a:r>
            <a:endParaRPr lang="vi-VN" sz="2200" b="1" dirty="0">
              <a:solidFill>
                <a:schemeClr val="bg2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vi-VN" sz="2200" b="1" dirty="0">
                <a:solidFill>
                  <a:srgbClr val="FF0000"/>
                </a:solidFill>
              </a:rPr>
              <a:t>Đánh </a:t>
            </a:r>
            <a:r>
              <a:rPr lang="vi-VN" sz="2200" b="1" dirty="0" smtClean="0">
                <a:solidFill>
                  <a:srgbClr val="FF0000"/>
                </a:solidFill>
              </a:rPr>
              <a:t>giá</a:t>
            </a:r>
            <a:r>
              <a:rPr lang="en-US" sz="2200" b="1" dirty="0" smtClean="0">
                <a:solidFill>
                  <a:srgbClr val="FF0000"/>
                </a:solidFill>
              </a:rPr>
              <a:t>:</a:t>
            </a:r>
            <a:r>
              <a:rPr lang="vi-VN" sz="2200" b="1" dirty="0" smtClean="0">
                <a:solidFill>
                  <a:srgbClr val="FF0000"/>
                </a:solidFill>
              </a:rPr>
              <a:t> </a:t>
            </a:r>
            <a:r>
              <a:rPr lang="vi-VN" sz="2200" b="1" dirty="0">
                <a:solidFill>
                  <a:srgbClr val="FF0000"/>
                </a:solidFill>
              </a:rPr>
              <a:t>khi chương trình treo?</a:t>
            </a:r>
            <a:endParaRPr lang="ar-SA" sz="2200" b="1" dirty="0">
              <a:solidFill>
                <a:srgbClr val="FF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1676400"/>
            <a:ext cx="3657600" cy="3733800"/>
            <a:chOff x="432" y="1056"/>
            <a:chExt cx="2304" cy="2352"/>
          </a:xfrm>
        </p:grpSpPr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432" y="1056"/>
              <a:ext cx="230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Ứng dụng</a:t>
              </a:r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432" y="2496"/>
              <a:ext cx="16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Hệ điều hành (DOS)</a:t>
              </a:r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432" y="3120"/>
              <a:ext cx="225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Phần cứng (BIOS</a:t>
              </a:r>
              <a:r>
                <a:rPr lang="vi-VN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, port</a:t>
              </a:r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16745" name="Line 9"/>
            <p:cNvSpPr>
              <a:spLocks noChangeShapeType="1"/>
            </p:cNvSpPr>
            <p:nvPr/>
          </p:nvSpPr>
          <p:spPr bwMode="auto">
            <a:xfrm>
              <a:off x="624" y="13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46" name="Line 10"/>
            <p:cNvSpPr>
              <a:spLocks noChangeShapeType="1"/>
            </p:cNvSpPr>
            <p:nvPr/>
          </p:nvSpPr>
          <p:spPr bwMode="auto">
            <a:xfrm>
              <a:off x="624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>
              <a:off x="2592" y="134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48" name="Line 12"/>
            <p:cNvSpPr>
              <a:spLocks noChangeShapeType="1"/>
            </p:cNvSpPr>
            <p:nvPr/>
          </p:nvSpPr>
          <p:spPr bwMode="auto">
            <a:xfrm>
              <a:off x="2016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85800" y="2133600"/>
            <a:ext cx="3276600" cy="2819400"/>
            <a:chOff x="432" y="1344"/>
            <a:chExt cx="2064" cy="1776"/>
          </a:xfrm>
        </p:grpSpPr>
        <p:sp>
          <p:nvSpPr>
            <p:cNvPr id="116750" name="Rectangle 14"/>
            <p:cNvSpPr>
              <a:spLocks noChangeArrowheads="1"/>
            </p:cNvSpPr>
            <p:nvPr/>
          </p:nvSpPr>
          <p:spPr bwMode="auto">
            <a:xfrm>
              <a:off x="432" y="1776"/>
              <a:ext cx="20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Tiện ích thường trú</a:t>
              </a:r>
            </a:p>
          </p:txBody>
        </p:sp>
        <p:sp>
          <p:nvSpPr>
            <p:cNvPr id="116751" name="Line 15"/>
            <p:cNvSpPr>
              <a:spLocks noChangeShapeType="1"/>
            </p:cNvSpPr>
            <p:nvPr/>
          </p:nvSpPr>
          <p:spPr bwMode="auto">
            <a:xfrm>
              <a:off x="624" y="13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52" name="Line 16"/>
            <p:cNvSpPr>
              <a:spLocks noChangeShapeType="1"/>
            </p:cNvSpPr>
            <p:nvPr/>
          </p:nvSpPr>
          <p:spPr bwMode="auto">
            <a:xfrm>
              <a:off x="2304" y="206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957263" y="5602288"/>
            <a:ext cx="2233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vi-VN" dirty="0">
                <a:latin typeface="Arial" charset="0"/>
                <a:cs typeface="Arial" charset="0"/>
              </a:rPr>
              <a:t>Ví dụ với HĐH DOS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uild="p"/>
      <p:bldP spid="1167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12" descr="operating-system-architectur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0999" y="1371600"/>
            <a:ext cx="3810001" cy="3352800"/>
          </a:xfrm>
          <a:noFill/>
          <a:ln/>
        </p:spPr>
      </p:pic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4267200" y="1219200"/>
            <a:ext cx="38100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HĐH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thành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nhiều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lớp.Mỗi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lớp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phụ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trách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chức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năng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đặc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thù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Lớp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dụng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chức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năng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lớp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dưới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cấp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à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Khó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xác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định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số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lượng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lớp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thứ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tự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lớp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!!!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à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phí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truyền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xuyên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lớp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!!!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smtClean="0"/>
              <a:t>- 1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vi-VN" dirty="0" smtClean="0"/>
              <a:t>ục tiêu</a:t>
            </a:r>
            <a:r>
              <a:rPr lang="en-US" dirty="0" smtClean="0"/>
              <a:t>:</a:t>
            </a:r>
            <a:r>
              <a:rPr lang="vi-VN" dirty="0" smtClean="0"/>
              <a:t> chạy </a:t>
            </a:r>
            <a:r>
              <a:rPr lang="vi-VN" dirty="0"/>
              <a:t>được nhiều chương trình đồng thời trên một máy </a:t>
            </a:r>
            <a:r>
              <a:rPr lang="vi-VN" dirty="0" smtClean="0"/>
              <a:t>tính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vi-VN" dirty="0" smtClean="0"/>
              <a:t>tạo </a:t>
            </a:r>
            <a:r>
              <a:rPr lang="vi-VN" dirty="0"/>
              <a:t>ra nhiều máy tính ảo từ một máy tính </a:t>
            </a:r>
            <a:r>
              <a:rPr lang="vi-VN" dirty="0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vi-VN" dirty="0" smtClean="0"/>
              <a:t> </a:t>
            </a:r>
            <a:r>
              <a:rPr lang="vi-VN" dirty="0"/>
              <a:t>chương trình chạy riêng trên </a:t>
            </a:r>
            <a:r>
              <a:rPr lang="en-US" dirty="0" err="1" smtClean="0"/>
              <a:t>một</a:t>
            </a:r>
            <a:r>
              <a:rPr lang="vi-VN" dirty="0" smtClean="0"/>
              <a:t> </a:t>
            </a:r>
            <a:r>
              <a:rPr lang="vi-VN" dirty="0"/>
              <a:t>máy ảo</a:t>
            </a:r>
            <a:r>
              <a:rPr lang="vi-VN" dirty="0">
                <a:sym typeface="Wingdings" pitchFamily="2" charset="2"/>
              </a:rPr>
              <a:t>.</a:t>
            </a:r>
            <a:endParaRPr lang="vi-VN" dirty="0"/>
          </a:p>
          <a:p>
            <a:r>
              <a:rPr lang="en-US" dirty="0" smtClean="0"/>
              <a:t>N</a:t>
            </a:r>
            <a:r>
              <a:rPr lang="vi-VN" dirty="0" smtClean="0"/>
              <a:t>guyên tắc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chương </a:t>
            </a:r>
            <a:r>
              <a:rPr lang="en-US" dirty="0" err="1" smtClean="0"/>
              <a:t>trình</a:t>
            </a:r>
            <a:endParaRPr lang="vi-VN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/>
          <a:srcRect l="760" t="5832" r="1003" b="11989"/>
          <a:stretch>
            <a:fillRect/>
          </a:stretch>
        </p:blipFill>
        <p:spPr bwMode="auto">
          <a:xfrm>
            <a:off x="1676400" y="3208836"/>
            <a:ext cx="5791200" cy="3216217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524000" y="6477000"/>
            <a:ext cx="182774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 b="1" dirty="0">
                <a:solidFill>
                  <a:srgbClr val="0070C0"/>
                </a:solidFill>
              </a:rPr>
              <a:t>Non-virtual Machine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640370" y="6480175"/>
            <a:ext cx="144623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 b="1" dirty="0">
                <a:solidFill>
                  <a:srgbClr val="0070C0"/>
                </a:solidFill>
              </a:rPr>
              <a:t>Virtual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- 4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990600"/>
            <a:ext cx="79248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Ưu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điểm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trường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thuận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lợi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sự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tương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thích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Tăng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tính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toàn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thống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VM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độc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lập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Dễ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phát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triển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HĐH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đơn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nhiệm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VM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độc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lập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Khuyết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điểm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Phức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tạp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việc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giả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lập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5" descr="comp_sys_arch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6600" y="3581400"/>
            <a:ext cx="4515672" cy="28194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375 -0.1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-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7200" y="1752600"/>
            <a:ext cx="7467600" cy="3429000"/>
            <a:chOff x="457200" y="1752600"/>
            <a:chExt cx="7467600" cy="3429000"/>
          </a:xfrm>
        </p:grpSpPr>
        <p:sp>
          <p:nvSpPr>
            <p:cNvPr id="7" name="Oval 6"/>
            <p:cNvSpPr/>
            <p:nvPr/>
          </p:nvSpPr>
          <p:spPr>
            <a:xfrm>
              <a:off x="3429000" y="3200400"/>
              <a:ext cx="1905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Core Solaris kernel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752600"/>
              <a:ext cx="1828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Scheduling classes</a:t>
              </a:r>
              <a:endParaRPr 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90600" y="1981200"/>
              <a:ext cx="1752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Device &amp; bus drivers</a:t>
              </a:r>
              <a:endParaRPr lang="en-US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" y="3200400"/>
              <a:ext cx="2133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Miscellaneous modules</a:t>
              </a:r>
              <a:endParaRPr lang="en-US" sz="1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09800" y="4572000"/>
              <a:ext cx="1600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STREAM modules</a:t>
              </a:r>
              <a:endParaRPr lang="en-US" sz="16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648200" y="4495800"/>
              <a:ext cx="1752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Executable formats</a:t>
              </a:r>
              <a:endParaRPr lang="en-US" sz="16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019800" y="3200400"/>
              <a:ext cx="1905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Loadable system calls</a:t>
              </a:r>
              <a:endParaRPr lang="en-US" sz="16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943600" y="1905000"/>
              <a:ext cx="1905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File systems</a:t>
              </a:r>
              <a:endParaRPr lang="en-US" sz="1600" dirty="0"/>
            </a:p>
          </p:txBody>
        </p:sp>
        <p:cxnSp>
          <p:nvCxnSpPr>
            <p:cNvPr id="19" name="Straight Connector 18"/>
            <p:cNvCxnSpPr>
              <a:stCxn id="8" idx="4"/>
              <a:endCxn id="7" idx="0"/>
            </p:cNvCxnSpPr>
            <p:nvPr/>
          </p:nvCxnSpPr>
          <p:spPr>
            <a:xfrm rot="5400000">
              <a:off x="3981450" y="2762250"/>
              <a:ext cx="8382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5"/>
              <a:endCxn id="7" idx="1"/>
            </p:cNvCxnSpPr>
            <p:nvPr/>
          </p:nvCxnSpPr>
          <p:spPr>
            <a:xfrm rot="16200000" flipH="1">
              <a:off x="2692026" y="2296037"/>
              <a:ext cx="810466" cy="1221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6"/>
              <a:endCxn id="7" idx="2"/>
            </p:cNvCxnSpPr>
            <p:nvPr/>
          </p:nvCxnSpPr>
          <p:spPr>
            <a:xfrm>
              <a:off x="2590800" y="3505200"/>
              <a:ext cx="838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5"/>
              <a:endCxn id="13" idx="0"/>
            </p:cNvCxnSpPr>
            <p:nvPr/>
          </p:nvCxnSpPr>
          <p:spPr>
            <a:xfrm rot="16200000" flipH="1">
              <a:off x="4967263" y="3938563"/>
              <a:ext cx="644992" cy="469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" idx="6"/>
              <a:endCxn id="14" idx="2"/>
            </p:cNvCxnSpPr>
            <p:nvPr/>
          </p:nvCxnSpPr>
          <p:spPr>
            <a:xfrm flipV="1">
              <a:off x="5334000" y="3505200"/>
              <a:ext cx="6858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5" idx="3"/>
              <a:endCxn id="7" idx="7"/>
            </p:cNvCxnSpPr>
            <p:nvPr/>
          </p:nvCxnSpPr>
          <p:spPr>
            <a:xfrm rot="5400000">
              <a:off x="5195467" y="2284878"/>
              <a:ext cx="886666" cy="1167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3"/>
              <a:endCxn id="12" idx="0"/>
            </p:cNvCxnSpPr>
            <p:nvPr/>
          </p:nvCxnSpPr>
          <p:spPr>
            <a:xfrm rot="5400000">
              <a:off x="2998345" y="3862364"/>
              <a:ext cx="721192" cy="698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743056" y="556260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Ví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dụ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kiến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trúc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HĐH Solaris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HĐH</a:t>
            </a:r>
          </a:p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HĐH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HĐH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hđh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441448"/>
            <a:ext cx="8229600" cy="388315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1:</a:t>
            </a:r>
          </a:p>
          <a:p>
            <a:pPr lvl="1"/>
            <a:r>
              <a:rPr lang="en-US" dirty="0" smtClean="0"/>
              <a:t>Vacuum tube</a:t>
            </a:r>
          </a:p>
          <a:p>
            <a:pPr lvl="1"/>
            <a:r>
              <a:rPr lang="en-US" dirty="0" smtClean="0"/>
              <a:t>Plug board</a:t>
            </a:r>
          </a:p>
          <a:p>
            <a:pPr lvl="1"/>
            <a:r>
              <a:rPr lang="en-US" dirty="0" err="1" smtClean="0"/>
              <a:t>Tại</a:t>
            </a:r>
            <a:r>
              <a:rPr lang="en-US" dirty="0" smtClean="0"/>
              <a:t> 1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1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2:</a:t>
            </a:r>
          </a:p>
          <a:p>
            <a:pPr lvl="1"/>
            <a:r>
              <a:rPr lang="en-US" dirty="0" smtClean="0"/>
              <a:t>Transistors </a:t>
            </a:r>
          </a:p>
          <a:p>
            <a:pPr lvl="1"/>
            <a:r>
              <a:rPr lang="en-US" dirty="0" smtClean="0"/>
              <a:t>Batch system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spooling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CPU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1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1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2000" y="1828800"/>
            <a:ext cx="685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219994" y="18280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66206" y="18280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114006" y="18280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791994" y="18280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1981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74173" y="1992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1955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45773" y="1981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1965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1981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1980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1905000" y="914400"/>
            <a:ext cx="2286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5400000">
            <a:off x="3352800" y="914400"/>
            <a:ext cx="2286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>
            <a:off x="4914900" y="800100"/>
            <a:ext cx="2286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47800" y="121920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9403" y="121920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121920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23603" y="1219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HĐH</a:t>
            </a:r>
          </a:p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HĐH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HĐH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hđh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3:</a:t>
            </a:r>
          </a:p>
          <a:p>
            <a:pPr lvl="1"/>
            <a:r>
              <a:rPr lang="en-US" dirty="0" smtClean="0"/>
              <a:t>Integrated circuits (ICs)</a:t>
            </a:r>
          </a:p>
          <a:p>
            <a:pPr lvl="1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(multiprogramming)</a:t>
            </a:r>
          </a:p>
          <a:p>
            <a:pPr lvl="1"/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lúc</a:t>
            </a:r>
            <a:endParaRPr lang="en-US" dirty="0" smtClean="0"/>
          </a:p>
          <a:p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4:</a:t>
            </a:r>
          </a:p>
          <a:p>
            <a:pPr lvl="1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PC</a:t>
            </a:r>
          </a:p>
          <a:p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???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hđh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HĐH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pPr lvl="1"/>
            <a:r>
              <a:rPr lang="en-US" dirty="0" smtClean="0"/>
              <a:t>Mainframe: MVS</a:t>
            </a:r>
          </a:p>
          <a:p>
            <a:pPr lvl="1"/>
            <a:r>
              <a:rPr lang="en-US" dirty="0" smtClean="0"/>
              <a:t>Server: Solaris, FreeBSD</a:t>
            </a:r>
          </a:p>
          <a:p>
            <a:pPr lvl="1"/>
            <a:r>
              <a:rPr lang="en-US" dirty="0" smtClean="0"/>
              <a:t>Multiprocessor: Cellular IRIX</a:t>
            </a:r>
          </a:p>
          <a:p>
            <a:pPr lvl="1"/>
            <a:r>
              <a:rPr lang="en-US" dirty="0" smtClean="0"/>
              <a:t>PC: Windows, Unix</a:t>
            </a:r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(real-time): </a:t>
            </a:r>
            <a:r>
              <a:rPr lang="en-US" dirty="0" err="1" smtClean="0"/>
              <a:t>VxWorks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card </a:t>
            </a:r>
            <a:r>
              <a:rPr lang="en-US" dirty="0" err="1" smtClean="0"/>
              <a:t>thông</a:t>
            </a:r>
            <a:r>
              <a:rPr lang="en-US" dirty="0" smtClean="0"/>
              <a:t> minh (smart card)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HĐH</a:t>
            </a:r>
          </a:p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HĐH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HĐH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Unix/Linux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Microsoft.</a:t>
            </a:r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80% </a:t>
            </a:r>
            <a:r>
              <a:rPr lang="en-US" dirty="0" smtClean="0">
                <a:sym typeface="Wingdings" pitchFamily="2" charset="2"/>
              </a:rPr>
              <a:t> 90% </a:t>
            </a:r>
            <a:r>
              <a:rPr lang="en-US" dirty="0" err="1" smtClean="0">
                <a:sym typeface="Wingdings" pitchFamily="2" charset="2"/>
              </a:rPr>
              <a:t>thị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trường</a:t>
            </a:r>
            <a:r>
              <a:rPr lang="en-US" dirty="0" smtClean="0">
                <a:sym typeface="Wingdings" pitchFamily="2" charset="2"/>
              </a:rPr>
              <a:t> HĐH.</a:t>
            </a:r>
          </a:p>
          <a:p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lượng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dòng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trình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dirty="0" smtClean="0"/>
              <a:t>WinNT: 4 </a:t>
            </a:r>
            <a:r>
              <a:rPr lang="en-US" dirty="0" err="1" smtClean="0"/>
              <a:t>triệu</a:t>
            </a:r>
            <a:endParaRPr lang="en-US" dirty="0" smtClean="0"/>
          </a:p>
          <a:p>
            <a:pPr lvl="1"/>
            <a:r>
              <a:rPr lang="en-US" dirty="0" smtClean="0"/>
              <a:t>Win2000: 35 </a:t>
            </a:r>
            <a:r>
              <a:rPr lang="en-US" dirty="0" err="1" smtClean="0"/>
              <a:t>triệu</a:t>
            </a:r>
            <a:endParaRPr lang="en-US" dirty="0" smtClean="0"/>
          </a:p>
          <a:p>
            <a:pPr lvl="1"/>
            <a:r>
              <a:rPr lang="en-US" dirty="0" err="1" smtClean="0"/>
              <a:t>WinXP</a:t>
            </a:r>
            <a:r>
              <a:rPr lang="en-US" dirty="0" smtClean="0"/>
              <a:t>: 40 </a:t>
            </a:r>
            <a:r>
              <a:rPr lang="en-US" dirty="0" err="1" smtClean="0"/>
              <a:t>triệu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Content Placeholder 8" descr="operating system st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05200"/>
            <a:ext cx="4767860" cy="2525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Windows 1.0 – </a:t>
            </a:r>
            <a:r>
              <a:rPr lang="en-GB" dirty="0" err="1" smtClean="0"/>
              <a:t>Phát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r>
              <a:rPr lang="en-GB" dirty="0" smtClean="0"/>
              <a:t> 12/1985</a:t>
            </a:r>
          </a:p>
          <a:p>
            <a:r>
              <a:rPr lang="en-GB" dirty="0" smtClean="0"/>
              <a:t>Windows 2.0</a:t>
            </a:r>
          </a:p>
          <a:p>
            <a:pPr lvl="1"/>
            <a:r>
              <a:rPr lang="en-GB" dirty="0" err="1" smtClean="0"/>
              <a:t>Phát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r>
              <a:rPr lang="en-GB" dirty="0" smtClean="0"/>
              <a:t> 1987</a:t>
            </a:r>
          </a:p>
          <a:p>
            <a:pPr lvl="1"/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r>
              <a:rPr lang="en-GB" dirty="0" smtClean="0"/>
              <a:t> </a:t>
            </a:r>
            <a:r>
              <a:rPr lang="en-GB" dirty="0" err="1" smtClean="0"/>
              <a:t>bộ</a:t>
            </a:r>
            <a:r>
              <a:rPr lang="en-GB" dirty="0" smtClean="0"/>
              <a:t> vi </a:t>
            </a:r>
            <a:r>
              <a:rPr lang="en-GB" dirty="0" err="1" smtClean="0"/>
              <a:t>xử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Intel 8086 </a:t>
            </a:r>
            <a:r>
              <a:rPr lang="en-GB" dirty="0" err="1" smtClean="0"/>
              <a:t>hoặc</a:t>
            </a:r>
            <a:r>
              <a:rPr lang="en-GB" dirty="0" smtClean="0"/>
              <a:t> 8088</a:t>
            </a:r>
          </a:p>
          <a:p>
            <a:pPr lvl="1"/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truy</a:t>
            </a:r>
            <a:r>
              <a:rPr lang="en-GB" dirty="0" smtClean="0"/>
              <a:t> </a:t>
            </a:r>
            <a:r>
              <a:rPr lang="en-GB" dirty="0" err="1" smtClean="0"/>
              <a:t>cập</a:t>
            </a:r>
            <a:r>
              <a:rPr lang="en-GB" dirty="0" smtClean="0"/>
              <a:t> 1MB </a:t>
            </a:r>
            <a:r>
              <a:rPr lang="en-GB" dirty="0" err="1" smtClean="0"/>
              <a:t>bộ</a:t>
            </a:r>
            <a:r>
              <a:rPr lang="en-GB" dirty="0" smtClean="0"/>
              <a:t> </a:t>
            </a:r>
            <a:r>
              <a:rPr lang="en-GB" dirty="0" err="1" smtClean="0"/>
              <a:t>nhớ</a:t>
            </a:r>
            <a:endParaRPr lang="en-GB" dirty="0" smtClean="0"/>
          </a:p>
          <a:p>
            <a:r>
              <a:rPr lang="en-GB" dirty="0" smtClean="0"/>
              <a:t>Windows 3.0</a:t>
            </a:r>
          </a:p>
          <a:p>
            <a:pPr lvl="1"/>
            <a:r>
              <a:rPr lang="en-GB" dirty="0" err="1" smtClean="0"/>
              <a:t>Phát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r>
              <a:rPr lang="en-GB" dirty="0" smtClean="0"/>
              <a:t> 05/1990</a:t>
            </a:r>
          </a:p>
          <a:p>
            <a:pPr lvl="1"/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truy</a:t>
            </a:r>
            <a:r>
              <a:rPr lang="en-GB" dirty="0" smtClean="0"/>
              <a:t> </a:t>
            </a:r>
            <a:r>
              <a:rPr lang="en-GB" dirty="0" err="1" smtClean="0"/>
              <a:t>cập</a:t>
            </a:r>
            <a:r>
              <a:rPr lang="en-GB" dirty="0" smtClean="0"/>
              <a:t> 16MB </a:t>
            </a:r>
            <a:r>
              <a:rPr lang="en-GB" dirty="0" err="1" smtClean="0"/>
              <a:t>bộ</a:t>
            </a:r>
            <a:r>
              <a:rPr lang="en-GB" dirty="0" smtClean="0"/>
              <a:t> </a:t>
            </a:r>
            <a:r>
              <a:rPr lang="en-GB" dirty="0" err="1" smtClean="0"/>
              <a:t>nhớ</a:t>
            </a:r>
            <a:endParaRPr lang="en-GB" dirty="0" smtClean="0"/>
          </a:p>
          <a:p>
            <a:r>
              <a:rPr lang="en-GB" dirty="0" smtClean="0"/>
              <a:t>Windows 3.1</a:t>
            </a:r>
          </a:p>
          <a:p>
            <a:pPr lvl="1"/>
            <a:r>
              <a:rPr lang="en-GB" dirty="0" err="1" smtClean="0"/>
              <a:t>Phát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r>
              <a:rPr lang="en-GB" dirty="0" smtClean="0"/>
              <a:t> 04/1992</a:t>
            </a:r>
          </a:p>
          <a:p>
            <a:pPr lvl="1"/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r>
              <a:rPr lang="en-GB" dirty="0" smtClean="0"/>
              <a:t> TrueType fonts/ Multimedia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Windows NT</a:t>
            </a:r>
          </a:p>
          <a:p>
            <a:pPr lvl="1"/>
            <a:r>
              <a:rPr lang="en-GB" dirty="0" err="1" smtClean="0"/>
              <a:t>Phát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r>
              <a:rPr lang="en-GB" dirty="0" smtClean="0"/>
              <a:t> 07/1993</a:t>
            </a:r>
          </a:p>
          <a:p>
            <a:pPr lvl="1"/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r>
              <a:rPr lang="en-GB" dirty="0" smtClean="0"/>
              <a:t> </a:t>
            </a:r>
            <a:r>
              <a:rPr lang="en-GB" dirty="0" err="1" smtClean="0"/>
              <a:t>chíp</a:t>
            </a:r>
            <a:r>
              <a:rPr lang="en-GB" dirty="0" smtClean="0"/>
              <a:t> Intel 386, 486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chíp</a:t>
            </a:r>
            <a:r>
              <a:rPr lang="en-GB" dirty="0" smtClean="0"/>
              <a:t> </a:t>
            </a:r>
            <a:r>
              <a:rPr lang="en-GB" dirty="0" err="1" smtClean="0"/>
              <a:t>khác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Pentium</a:t>
            </a:r>
          </a:p>
          <a:p>
            <a:pPr lvl="1"/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r>
              <a:rPr lang="en-GB" dirty="0" smtClean="0"/>
              <a:t> </a:t>
            </a:r>
            <a:r>
              <a:rPr lang="en-GB" dirty="0" err="1" smtClean="0"/>
              <a:t>dòng</a:t>
            </a:r>
            <a:r>
              <a:rPr lang="en-GB" dirty="0" smtClean="0"/>
              <a:t> server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endParaRPr lang="en-GB" dirty="0" smtClean="0"/>
          </a:p>
          <a:p>
            <a:pPr lvl="1"/>
            <a:r>
              <a:rPr lang="en-GB" dirty="0" err="1" smtClean="0"/>
              <a:t>Là</a:t>
            </a:r>
            <a:r>
              <a:rPr lang="en-GB" dirty="0" smtClean="0"/>
              <a:t> HĐH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r>
              <a:rPr lang="en-GB" dirty="0" smtClean="0"/>
              <a:t> </a:t>
            </a:r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ỨD 32 bits</a:t>
            </a:r>
          </a:p>
          <a:p>
            <a:r>
              <a:rPr lang="en-GB" sz="2800" dirty="0" smtClean="0"/>
              <a:t>Windows 95</a:t>
            </a:r>
          </a:p>
          <a:p>
            <a:pPr lvl="1"/>
            <a:r>
              <a:rPr lang="en-GB" sz="2400" dirty="0" err="1" smtClean="0"/>
              <a:t>Phát</a:t>
            </a:r>
            <a:r>
              <a:rPr lang="en-GB" sz="2400" dirty="0" smtClean="0"/>
              <a:t> </a:t>
            </a:r>
            <a:r>
              <a:rPr lang="en-GB" sz="2400" dirty="0" err="1" smtClean="0"/>
              <a:t>hành</a:t>
            </a:r>
            <a:r>
              <a:rPr lang="en-GB" sz="2400" dirty="0" smtClean="0"/>
              <a:t>  08/1995</a:t>
            </a:r>
          </a:p>
          <a:p>
            <a:pPr lvl="1"/>
            <a:r>
              <a:rPr lang="en-GB" sz="2400" dirty="0" err="1" smtClean="0"/>
              <a:t>Cũng</a:t>
            </a:r>
            <a:r>
              <a:rPr lang="en-GB" sz="2400" dirty="0" smtClean="0"/>
              <a:t> </a:t>
            </a:r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ứng</a:t>
            </a:r>
            <a:r>
              <a:rPr lang="en-GB" sz="2400" dirty="0" smtClean="0"/>
              <a:t> </a:t>
            </a:r>
            <a:r>
              <a:rPr lang="en-GB" sz="2400" dirty="0" err="1" smtClean="0"/>
              <a:t>dụng</a:t>
            </a:r>
            <a:r>
              <a:rPr lang="en-GB" sz="2400" dirty="0" smtClean="0"/>
              <a:t> 32-bit (</a:t>
            </a:r>
            <a:r>
              <a:rPr lang="en-GB" sz="2400" dirty="0" err="1" smtClean="0"/>
              <a:t>nhưng</a:t>
            </a:r>
            <a:r>
              <a:rPr lang="en-GB" sz="2400" dirty="0" smtClean="0"/>
              <a:t> </a:t>
            </a:r>
            <a:r>
              <a:rPr lang="en-GB" sz="2400" dirty="0" err="1" smtClean="0"/>
              <a:t>vẫn</a:t>
            </a:r>
            <a:r>
              <a:rPr lang="en-GB" sz="2400" dirty="0" smtClean="0"/>
              <a:t> </a:t>
            </a:r>
            <a:r>
              <a:rPr lang="en-GB" sz="2400" dirty="0" err="1" smtClean="0"/>
              <a:t>tương</a:t>
            </a:r>
            <a:r>
              <a:rPr lang="en-GB" sz="2400" dirty="0" smtClean="0"/>
              <a:t> </a:t>
            </a:r>
            <a:r>
              <a:rPr lang="en-GB" sz="2400" dirty="0" err="1" smtClean="0"/>
              <a:t>thích</a:t>
            </a:r>
            <a:r>
              <a:rPr lang="en-GB" sz="2400" dirty="0" smtClean="0"/>
              <a:t> </a:t>
            </a:r>
            <a:r>
              <a:rPr lang="en-GB" sz="2400" dirty="0" err="1" smtClean="0"/>
              <a:t>với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ƯD 16 bits</a:t>
            </a:r>
          </a:p>
          <a:p>
            <a:r>
              <a:rPr lang="en-GB" sz="2800" dirty="0" smtClean="0"/>
              <a:t>Windows 98</a:t>
            </a:r>
          </a:p>
          <a:p>
            <a:pPr lvl="1"/>
            <a:r>
              <a:rPr lang="en-GB" sz="2400" dirty="0" err="1" smtClean="0"/>
              <a:t>Phát</a:t>
            </a:r>
            <a:r>
              <a:rPr lang="en-GB" sz="2400" dirty="0" smtClean="0"/>
              <a:t> </a:t>
            </a:r>
            <a:r>
              <a:rPr lang="en-GB" sz="2400" dirty="0" err="1" smtClean="0"/>
              <a:t>hành</a:t>
            </a:r>
            <a:r>
              <a:rPr lang="en-GB" sz="2400" dirty="0" smtClean="0"/>
              <a:t> 06/1998</a:t>
            </a:r>
          </a:p>
          <a:p>
            <a:pPr lvl="1"/>
            <a:r>
              <a:rPr lang="en-GB" sz="2400" dirty="0" err="1" smtClean="0"/>
              <a:t>Tăng</a:t>
            </a:r>
            <a:r>
              <a:rPr lang="en-GB" sz="2400" dirty="0" smtClean="0"/>
              <a:t> </a:t>
            </a:r>
            <a:r>
              <a:rPr lang="en-GB" sz="2400" dirty="0" err="1" smtClean="0"/>
              <a:t>cường</a:t>
            </a:r>
            <a:r>
              <a:rPr lang="en-GB" sz="2400" dirty="0" smtClean="0"/>
              <a:t> </a:t>
            </a:r>
            <a:r>
              <a:rPr lang="en-GB" sz="2400" dirty="0" err="1" smtClean="0"/>
              <a:t>về</a:t>
            </a:r>
            <a:r>
              <a:rPr lang="en-GB" sz="2400" dirty="0" smtClean="0"/>
              <a:t> </a:t>
            </a:r>
            <a:r>
              <a:rPr lang="en-GB" sz="2400" dirty="0" err="1" smtClean="0"/>
              <a:t>mặt</a:t>
            </a:r>
            <a:r>
              <a:rPr lang="en-GB" sz="2400" dirty="0" smtClean="0"/>
              <a:t> </a:t>
            </a:r>
            <a:r>
              <a:rPr lang="en-GB" sz="2400" dirty="0" err="1" smtClean="0"/>
              <a:t>hiệu</a:t>
            </a:r>
            <a:r>
              <a:rPr lang="en-GB" sz="2400" dirty="0" smtClean="0"/>
              <a:t> </a:t>
            </a:r>
            <a:r>
              <a:rPr lang="en-GB" sz="2400" dirty="0" err="1" smtClean="0"/>
              <a:t>năng</a:t>
            </a:r>
            <a:r>
              <a:rPr lang="en-GB" sz="2400" dirty="0" smtClean="0"/>
              <a:t> </a:t>
            </a:r>
            <a:r>
              <a:rPr lang="en-GB" sz="2400" dirty="0" err="1" smtClean="0"/>
              <a:t>và</a:t>
            </a:r>
            <a:r>
              <a:rPr lang="en-GB" sz="2400" dirty="0" smtClean="0"/>
              <a:t> </a:t>
            </a:r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phần</a:t>
            </a:r>
            <a:r>
              <a:rPr lang="en-GB" sz="2400" dirty="0" smtClean="0"/>
              <a:t> </a:t>
            </a:r>
            <a:r>
              <a:rPr lang="en-GB" sz="2400" dirty="0" err="1" smtClean="0"/>
              <a:t>cứng</a:t>
            </a:r>
            <a:r>
              <a:rPr lang="en-GB" sz="2400" dirty="0" smtClean="0"/>
              <a:t> </a:t>
            </a:r>
            <a:r>
              <a:rPr lang="en-GB" sz="2400" dirty="0" err="1" smtClean="0"/>
              <a:t>tốt</a:t>
            </a:r>
            <a:r>
              <a:rPr lang="en-GB" sz="2400" dirty="0" smtClean="0"/>
              <a:t> </a:t>
            </a:r>
            <a:r>
              <a:rPr lang="en-GB" sz="2400" dirty="0" err="1" smtClean="0"/>
              <a:t>hơn</a:t>
            </a:r>
            <a:endParaRPr lang="en-GB" sz="2400" dirty="0" smtClean="0"/>
          </a:p>
          <a:p>
            <a:pPr lvl="1"/>
            <a:r>
              <a:rPr lang="en-GB" sz="2400" dirty="0" err="1" smtClean="0"/>
              <a:t>Tích</a:t>
            </a:r>
            <a:r>
              <a:rPr lang="en-GB" sz="2400" dirty="0" smtClean="0"/>
              <a:t> </a:t>
            </a:r>
            <a:r>
              <a:rPr lang="en-GB" sz="2400" dirty="0" err="1" smtClean="0"/>
              <a:t>hợp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tính</a:t>
            </a:r>
            <a:r>
              <a:rPr lang="en-GB" sz="2400" dirty="0" smtClean="0"/>
              <a:t> </a:t>
            </a:r>
            <a:r>
              <a:rPr lang="en-GB" sz="2400" dirty="0" err="1" smtClean="0"/>
              <a:t>năng</a:t>
            </a:r>
            <a:r>
              <a:rPr lang="en-GB" sz="2400" dirty="0" smtClean="0"/>
              <a:t> Internet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Windows Millennium</a:t>
            </a:r>
          </a:p>
          <a:p>
            <a:pPr lvl="1"/>
            <a:r>
              <a:rPr lang="en-GB" sz="2400" dirty="0" err="1" smtClean="0"/>
              <a:t>Phát</a:t>
            </a:r>
            <a:r>
              <a:rPr lang="en-GB" sz="2400" dirty="0" smtClean="0"/>
              <a:t> </a:t>
            </a:r>
            <a:r>
              <a:rPr lang="en-GB" sz="2400" dirty="0" err="1" smtClean="0"/>
              <a:t>hành</a:t>
            </a:r>
            <a:r>
              <a:rPr lang="en-GB" sz="2400" dirty="0" smtClean="0"/>
              <a:t> 12/2000</a:t>
            </a:r>
          </a:p>
          <a:p>
            <a:pPr lvl="1"/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phiên</a:t>
            </a:r>
            <a:r>
              <a:rPr lang="en-GB" sz="2400" dirty="0" smtClean="0"/>
              <a:t> </a:t>
            </a:r>
            <a:r>
              <a:rPr lang="en-GB" sz="2400" dirty="0" err="1" smtClean="0"/>
              <a:t>bản</a:t>
            </a:r>
            <a:r>
              <a:rPr lang="en-GB" sz="2400" smtClean="0"/>
              <a:t> desktop </a:t>
            </a:r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tốt</a:t>
            </a:r>
            <a:r>
              <a:rPr lang="en-GB" sz="2400" dirty="0" smtClean="0"/>
              <a:t> multimedia.</a:t>
            </a:r>
          </a:p>
          <a:p>
            <a:r>
              <a:rPr lang="en-GB" sz="2800" dirty="0" smtClean="0"/>
              <a:t>Windows 2000</a:t>
            </a:r>
          </a:p>
          <a:p>
            <a:pPr lvl="1"/>
            <a:r>
              <a:rPr lang="en-GB" sz="2400" dirty="0" err="1" smtClean="0"/>
              <a:t>Phát</a:t>
            </a:r>
            <a:r>
              <a:rPr lang="en-GB" sz="2400" dirty="0" smtClean="0"/>
              <a:t> </a:t>
            </a:r>
            <a:r>
              <a:rPr lang="en-GB" sz="2400" dirty="0" err="1" smtClean="0"/>
              <a:t>hành</a:t>
            </a:r>
            <a:r>
              <a:rPr lang="en-GB" sz="2400" dirty="0" smtClean="0"/>
              <a:t> 01/2000</a:t>
            </a:r>
          </a:p>
          <a:p>
            <a:pPr lvl="1"/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tính</a:t>
            </a:r>
            <a:r>
              <a:rPr lang="en-GB" sz="2400" dirty="0" smtClean="0"/>
              <a:t> </a:t>
            </a:r>
            <a:r>
              <a:rPr lang="en-GB" sz="2400" dirty="0" err="1" smtClean="0"/>
              <a:t>đa</a:t>
            </a:r>
            <a:r>
              <a:rPr lang="en-GB" sz="2400" dirty="0" smtClean="0"/>
              <a:t> </a:t>
            </a:r>
            <a:r>
              <a:rPr lang="en-GB" sz="2400" dirty="0" err="1" smtClean="0"/>
              <a:t>xử</a:t>
            </a:r>
            <a:r>
              <a:rPr lang="en-GB" sz="2400" dirty="0" smtClean="0"/>
              <a:t> </a:t>
            </a:r>
            <a:r>
              <a:rPr lang="en-GB" sz="2400" dirty="0" err="1" smtClean="0"/>
              <a:t>lý</a:t>
            </a:r>
            <a:r>
              <a:rPr lang="en-GB" sz="2400" dirty="0" smtClean="0"/>
              <a:t> </a:t>
            </a:r>
            <a:r>
              <a:rPr lang="en-GB" sz="2400" dirty="0" err="1" smtClean="0"/>
              <a:t>đối</a:t>
            </a:r>
            <a:r>
              <a:rPr lang="en-GB" sz="2400" dirty="0" smtClean="0"/>
              <a:t> </a:t>
            </a:r>
            <a:r>
              <a:rPr lang="en-GB" sz="2400" dirty="0" err="1" smtClean="0"/>
              <a:t>xứng</a:t>
            </a:r>
            <a:r>
              <a:rPr lang="en-GB" sz="2400" dirty="0" smtClean="0"/>
              <a:t> : 2-32 CPU.</a:t>
            </a:r>
          </a:p>
          <a:p>
            <a:pPr lvl="1"/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đầy</a:t>
            </a:r>
            <a:r>
              <a:rPr lang="en-GB" sz="2400" dirty="0" smtClean="0"/>
              <a:t> </a:t>
            </a:r>
            <a:r>
              <a:rPr lang="en-GB" sz="2400" dirty="0" err="1" smtClean="0"/>
              <a:t>đủ</a:t>
            </a:r>
            <a:r>
              <a:rPr lang="en-GB" sz="2400" dirty="0" smtClean="0"/>
              <a:t> </a:t>
            </a:r>
            <a:r>
              <a:rPr lang="en-GB" sz="2400" dirty="0" err="1" smtClean="0"/>
              <a:t>tính</a:t>
            </a:r>
            <a:r>
              <a:rPr lang="en-GB" sz="2400" dirty="0" smtClean="0"/>
              <a:t> </a:t>
            </a:r>
            <a:r>
              <a:rPr lang="en-GB" sz="2400" dirty="0" err="1" smtClean="0"/>
              <a:t>năng</a:t>
            </a:r>
            <a:r>
              <a:rPr lang="en-GB" sz="2400" dirty="0" smtClean="0"/>
              <a:t> </a:t>
            </a:r>
            <a:r>
              <a:rPr lang="en-GB" sz="2400" dirty="0" err="1" smtClean="0"/>
              <a:t>đa</a:t>
            </a:r>
            <a:r>
              <a:rPr lang="en-GB" sz="2400" dirty="0" smtClean="0"/>
              <a:t> </a:t>
            </a:r>
            <a:r>
              <a:rPr lang="en-GB" sz="2400" dirty="0" err="1" smtClean="0"/>
              <a:t>ngôn</a:t>
            </a:r>
            <a:r>
              <a:rPr lang="en-GB" sz="2400" dirty="0" smtClean="0"/>
              <a:t> </a:t>
            </a:r>
            <a:r>
              <a:rPr lang="en-GB" sz="2400" dirty="0" err="1" smtClean="0"/>
              <a:t>ngữ</a:t>
            </a:r>
            <a:r>
              <a:rPr lang="en-GB" sz="2400" dirty="0" smtClean="0"/>
              <a:t> (UNICODE)</a:t>
            </a:r>
          </a:p>
          <a:p>
            <a:pPr lvl="1"/>
            <a:r>
              <a:rPr lang="en-GB" sz="2400" dirty="0" err="1" smtClean="0"/>
              <a:t>Tính</a:t>
            </a:r>
            <a:r>
              <a:rPr lang="en-GB" sz="2400" dirty="0" smtClean="0"/>
              <a:t> </a:t>
            </a:r>
            <a:r>
              <a:rPr lang="en-GB" sz="2400" dirty="0" err="1" smtClean="0"/>
              <a:t>hợp</a:t>
            </a:r>
            <a:r>
              <a:rPr lang="en-GB" sz="2400" dirty="0" smtClean="0"/>
              <a:t> </a:t>
            </a:r>
            <a:r>
              <a:rPr lang="en-GB" sz="2400" dirty="0" err="1" smtClean="0"/>
              <a:t>đầy</a:t>
            </a:r>
            <a:r>
              <a:rPr lang="en-GB" sz="2400" dirty="0" smtClean="0"/>
              <a:t> </a:t>
            </a:r>
            <a:r>
              <a:rPr lang="en-GB" sz="2400" dirty="0" err="1" smtClean="0"/>
              <a:t>đủ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chồng</a:t>
            </a:r>
            <a:r>
              <a:rPr lang="en-GB" sz="2400" dirty="0" smtClean="0"/>
              <a:t> </a:t>
            </a:r>
            <a:r>
              <a:rPr lang="en-GB" sz="2400" dirty="0" err="1" smtClean="0"/>
              <a:t>giao</a:t>
            </a:r>
            <a:r>
              <a:rPr lang="en-GB" sz="2400" dirty="0" smtClean="0"/>
              <a:t> </a:t>
            </a:r>
            <a:r>
              <a:rPr lang="en-GB" sz="2400" dirty="0" err="1" smtClean="0"/>
              <a:t>thức</a:t>
            </a:r>
            <a:r>
              <a:rPr lang="en-GB" sz="2400" dirty="0" smtClean="0"/>
              <a:t> </a:t>
            </a:r>
            <a:r>
              <a:rPr lang="en-GB" sz="2400" dirty="0" err="1" smtClean="0"/>
              <a:t>mạng</a:t>
            </a:r>
            <a:r>
              <a:rPr lang="en-GB" sz="2400" dirty="0" smtClean="0"/>
              <a:t> </a:t>
            </a:r>
            <a:r>
              <a:rPr lang="en-GB" sz="2400" dirty="0" err="1" smtClean="0"/>
              <a:t>thông</a:t>
            </a:r>
            <a:r>
              <a:rPr lang="en-GB" sz="2400" dirty="0" smtClean="0"/>
              <a:t> </a:t>
            </a:r>
            <a:r>
              <a:rPr lang="en-GB" sz="2400" dirty="0" err="1" smtClean="0"/>
              <a:t>dụng</a:t>
            </a:r>
            <a:endParaRPr lang="en-GB" sz="2400" dirty="0" smtClean="0"/>
          </a:p>
          <a:p>
            <a:pPr lvl="1"/>
            <a:r>
              <a:rPr lang="en-GB" sz="2400" dirty="0" err="1" smtClean="0"/>
              <a:t>Thuộc</a:t>
            </a:r>
            <a:r>
              <a:rPr lang="en-GB" sz="2400" dirty="0" smtClean="0"/>
              <a:t> </a:t>
            </a:r>
            <a:r>
              <a:rPr lang="en-GB" sz="2400" dirty="0" err="1" smtClean="0"/>
              <a:t>dòng</a:t>
            </a:r>
            <a:r>
              <a:rPr lang="en-GB" sz="2400" dirty="0" smtClean="0"/>
              <a:t> HĐH server </a:t>
            </a:r>
            <a:r>
              <a:rPr lang="en-GB" sz="2400" dirty="0" err="1" smtClean="0"/>
              <a:t>chuyên</a:t>
            </a:r>
            <a:r>
              <a:rPr lang="en-GB" sz="2400" dirty="0" smtClean="0"/>
              <a:t> </a:t>
            </a:r>
            <a:r>
              <a:rPr lang="en-GB" sz="2400" dirty="0" err="1" smtClean="0"/>
              <a:t>dụng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dòng</a:t>
            </a:r>
            <a:r>
              <a:rPr lang="en-GB" sz="2400" dirty="0" smtClean="0"/>
              <a:t> </a:t>
            </a:r>
            <a:r>
              <a:rPr lang="en-GB" sz="2400" dirty="0" err="1" smtClean="0"/>
              <a:t>sản</a:t>
            </a:r>
            <a:r>
              <a:rPr lang="en-GB" sz="2400" dirty="0" smtClean="0"/>
              <a:t> </a:t>
            </a:r>
            <a:r>
              <a:rPr lang="en-GB" sz="2400" dirty="0" err="1" smtClean="0"/>
              <a:t>phẩm</a:t>
            </a:r>
            <a:r>
              <a:rPr lang="en-GB" sz="2400" dirty="0" smtClean="0"/>
              <a:t>: Windows 2000 Professional, Windows 2000 Server, Windows 2000 Advanced Server, Windows 2000 </a:t>
            </a:r>
            <a:r>
              <a:rPr lang="en-GB" sz="2400" dirty="0" err="1" smtClean="0"/>
              <a:t>Datacenter</a:t>
            </a:r>
            <a:r>
              <a:rPr lang="en-GB" sz="2400" dirty="0" smtClean="0"/>
              <a:t> Server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Windows server 2003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4/2003</a:t>
            </a:r>
          </a:p>
          <a:p>
            <a:pPr lvl="1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(performance)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Win2k</a:t>
            </a:r>
          </a:p>
          <a:p>
            <a:pPr lvl="1"/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web, standard, enterprise, datacenter, small business server,  storage server</a:t>
            </a:r>
          </a:p>
          <a:p>
            <a:r>
              <a:rPr lang="en-US" dirty="0" smtClean="0"/>
              <a:t>Windows Vista</a:t>
            </a:r>
          </a:p>
          <a:p>
            <a:pPr lvl="1"/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: 11/2006</a:t>
            </a:r>
          </a:p>
          <a:p>
            <a:pPr lvl="1"/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multimedia</a:t>
            </a:r>
          </a:p>
          <a:p>
            <a:pPr lvl="1"/>
            <a:r>
              <a:rPr lang="en-US" sz="2000" dirty="0" err="1" smtClean="0"/>
              <a:t>Phiên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: Home Basic, Home Premium, Business, Enterprise, Ultimate</a:t>
            </a:r>
          </a:p>
          <a:p>
            <a:r>
              <a:rPr lang="en-US" dirty="0" smtClean="0"/>
              <a:t>Windows 2008 server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02/2008</a:t>
            </a:r>
          </a:p>
          <a:p>
            <a:r>
              <a:rPr lang="en-US" dirty="0" smtClean="0"/>
              <a:t>Windows 7: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beta: 12/2008</a:t>
            </a:r>
          </a:p>
          <a:p>
            <a:pPr lvl="1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HĐH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 err="1" smtClean="0"/>
              <a:t>là</a:t>
            </a:r>
            <a:r>
              <a:rPr lang="en-US" dirty="0" smtClean="0"/>
              <a:t> HĐH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Unix.</a:t>
            </a:r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6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(kernel v2.6)</a:t>
            </a:r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25%/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2003</a:t>
            </a:r>
          </a:p>
          <a:p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10%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HĐH.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/>
            <a:r>
              <a:rPr lang="en-US" b="1" i="1" dirty="0" err="1" smtClean="0"/>
              <a:t>Là</a:t>
            </a:r>
            <a:r>
              <a:rPr lang="en-US" b="1" i="1" dirty="0" smtClean="0"/>
              <a:t> 1 </a:t>
            </a:r>
            <a:r>
              <a:rPr lang="en-US" b="1" i="1" dirty="0" err="1" smtClean="0"/>
              <a:t>chương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b="1" i="1" dirty="0" err="1" smtClean="0"/>
              <a:t>Trung</a:t>
            </a:r>
            <a:r>
              <a:rPr lang="en-US" b="1" i="1" dirty="0" smtClean="0"/>
              <a:t> </a:t>
            </a:r>
            <a:r>
              <a:rPr lang="en-US" b="1" i="1" dirty="0" err="1" smtClean="0"/>
              <a:t>gian</a:t>
            </a:r>
            <a:r>
              <a:rPr lang="en-US" b="1" i="1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b="1" i="1" dirty="0" err="1" smtClean="0"/>
              <a:t>Cung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cấp</a:t>
            </a:r>
            <a:r>
              <a:rPr lang="en-US" b="1" i="1" dirty="0" smtClean="0"/>
              <a:t> </a:t>
            </a:r>
            <a:r>
              <a:rPr lang="en-US" b="1" i="1" dirty="0" err="1" smtClean="0"/>
              <a:t>môi</a:t>
            </a:r>
            <a:r>
              <a:rPr lang="en-US" b="1" i="1" dirty="0" smtClean="0"/>
              <a:t> </a:t>
            </a:r>
            <a:r>
              <a:rPr lang="en-US" b="1" i="1" dirty="0" err="1" smtClean="0"/>
              <a:t>trường</a:t>
            </a:r>
            <a:r>
              <a:rPr lang="en-US" b="1" i="1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smtClean="0"/>
              <a:t>VD: </a:t>
            </a:r>
            <a:r>
              <a:rPr lang="en-US" dirty="0" err="1" smtClean="0"/>
              <a:t>WinXP</a:t>
            </a:r>
            <a:r>
              <a:rPr lang="en-US" dirty="0" smtClean="0"/>
              <a:t>, Win 2000 server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1969: UNIX, Thompson &amp; Ritchie (AT&amp;T Bell Lab)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1987: </a:t>
            </a:r>
            <a:r>
              <a:rPr lang="en-US" b="1" dirty="0" err="1" smtClean="0"/>
              <a:t>Minix</a:t>
            </a:r>
            <a:r>
              <a:rPr lang="en-US" b="1" dirty="0" smtClean="0"/>
              <a:t>, Andy </a:t>
            </a:r>
            <a:r>
              <a:rPr lang="en-US" b="1" dirty="0" err="1" smtClean="0"/>
              <a:t>Tanenbaum</a:t>
            </a: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1991: birth of Linux</a:t>
            </a:r>
          </a:p>
          <a:p>
            <a:pPr lvl="1">
              <a:lnSpc>
                <a:spcPct val="80000"/>
              </a:lnSpc>
            </a:pPr>
            <a:r>
              <a:rPr lang="en-US" dirty="0" err="1" smtClean="0"/>
              <a:t>Minix</a:t>
            </a:r>
            <a:r>
              <a:rPr lang="en-US" dirty="0" smtClean="0"/>
              <a:t>-like OS by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Torvard</a:t>
            </a:r>
            <a:r>
              <a:rPr lang="en-US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limited devices, no networking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1994: Linux 1.0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only single-processor i386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networking (Internet)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enhanced file system (ext2)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1995: Linux 1.2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more hardware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8086 mode (DOS emulation) included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Support other </a:t>
            </a:r>
            <a:r>
              <a:rPr lang="en-US" dirty="0" err="1" smtClean="0"/>
              <a:t>architecture:Sparc</a:t>
            </a:r>
            <a:r>
              <a:rPr lang="en-US" dirty="0" smtClean="0"/>
              <a:t>, Alpha, MIPS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1996: Linux 2.0</a:t>
            </a:r>
          </a:p>
          <a:p>
            <a:pPr lvl="1"/>
            <a:r>
              <a:rPr lang="en-US" dirty="0" smtClean="0"/>
              <a:t>multiple architectures, multiple processors</a:t>
            </a:r>
          </a:p>
          <a:p>
            <a:pPr lvl="1"/>
            <a:r>
              <a:rPr lang="en-US" dirty="0" smtClean="0"/>
              <a:t>threads, memory management …</a:t>
            </a:r>
            <a:endParaRPr lang="en-US" b="1" dirty="0" smtClean="0"/>
          </a:p>
          <a:p>
            <a:r>
              <a:rPr lang="en-US" b="1" dirty="0" smtClean="0"/>
              <a:t>1999: Linux 2.2</a:t>
            </a:r>
          </a:p>
          <a:p>
            <a:r>
              <a:rPr lang="en-US" b="1" dirty="0" smtClean="0"/>
              <a:t>2001: Linux 2.4</a:t>
            </a:r>
          </a:p>
          <a:p>
            <a:pPr lvl="1"/>
            <a:r>
              <a:rPr lang="en-US" dirty="0" smtClean="0"/>
              <a:t>ISA PnP, USB,…</a:t>
            </a:r>
          </a:p>
          <a:p>
            <a:r>
              <a:rPr lang="en-US" b="1" dirty="0" smtClean="0"/>
              <a:t>12/2003: Linux 2.6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Mandrake</a:t>
            </a:r>
          </a:p>
          <a:p>
            <a:pPr lvl="1"/>
            <a:r>
              <a:rPr lang="en-US" dirty="0" smtClean="0"/>
              <a:t>Fedora/</a:t>
            </a:r>
            <a:r>
              <a:rPr lang="en-US" dirty="0" err="1" smtClean="0"/>
              <a:t>Redhat</a:t>
            </a:r>
            <a:endParaRPr lang="en-US" dirty="0" smtClean="0"/>
          </a:p>
          <a:p>
            <a:pPr lvl="1"/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 smtClean="0"/>
              <a:t>SUSE</a:t>
            </a:r>
          </a:p>
          <a:p>
            <a:pPr lvl="1"/>
            <a:r>
              <a:rPr lang="en-US" dirty="0" err="1" smtClean="0"/>
              <a:t>Gentoo</a:t>
            </a:r>
            <a:endParaRPr lang="en-US" dirty="0" smtClean="0"/>
          </a:p>
          <a:p>
            <a:pPr lvl="1"/>
            <a:r>
              <a:rPr lang="en-US" dirty="0" err="1" smtClean="0"/>
              <a:t>Ubuntu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(Process)</a:t>
            </a:r>
          </a:p>
          <a:p>
            <a:pPr lvl="1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pPr lvl="1"/>
            <a:r>
              <a:rPr lang="en-US" dirty="0" smtClean="0"/>
              <a:t>VD: </a:t>
            </a:r>
            <a:r>
              <a:rPr lang="en-US" dirty="0" err="1" smtClean="0"/>
              <a:t>mở</a:t>
            </a:r>
            <a:r>
              <a:rPr lang="en-US" dirty="0" smtClean="0"/>
              <a:t> 1 file word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1 </a:t>
            </a:r>
            <a:r>
              <a:rPr lang="en-US" dirty="0" err="1" smtClean="0">
                <a:sym typeface="Wingdings" pitchFamily="2" charset="2"/>
              </a:rPr>
              <a:t>tiến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trình</a:t>
            </a:r>
            <a:r>
              <a:rPr lang="en-US" dirty="0" smtClean="0">
                <a:sym typeface="Wingdings" pitchFamily="2" charset="2"/>
              </a:rPr>
              <a:t> P</a:t>
            </a:r>
            <a:r>
              <a:rPr lang="en-US" baseline="-25000" dirty="0" smtClean="0">
                <a:sym typeface="Wingdings" pitchFamily="2" charset="2"/>
              </a:rPr>
              <a:t>W</a:t>
            </a:r>
            <a:endParaRPr lang="en-US" baseline="-25000" dirty="0" smtClean="0"/>
          </a:p>
          <a:p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(thread)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smtClean="0"/>
              <a:t>VD: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</a:t>
            </a:r>
            <a:r>
              <a:rPr lang="en-US" baseline="-25000" dirty="0" smtClean="0"/>
              <a:t>W</a:t>
            </a:r>
          </a:p>
          <a:p>
            <a:pPr lvl="2"/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2"/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l="6995" t="7478" r="7574" b="5096"/>
          <a:stretch>
            <a:fillRect/>
          </a:stretch>
        </p:blipFill>
        <p:spPr bwMode="auto">
          <a:xfrm>
            <a:off x="762000" y="1371600"/>
            <a:ext cx="7256515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nguyên</a:t>
            </a:r>
            <a:endParaRPr lang="en-US" b="1" dirty="0" smtClean="0"/>
          </a:p>
          <a:p>
            <a:pPr lvl="1"/>
            <a:r>
              <a:rPr lang="en-US" dirty="0" smtClean="0"/>
              <a:t>CPU, RAM, HDD, printer…</a:t>
            </a:r>
          </a:p>
          <a:p>
            <a:pPr lvl="1"/>
            <a:r>
              <a:rPr lang="en-US" b="1" dirty="0" err="1" smtClean="0"/>
              <a:t>Nhiệm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r>
              <a:rPr lang="en-US" dirty="0" smtClean="0"/>
              <a:t>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dirty="0" err="1" smtClean="0"/>
              <a:t>:Cấp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bị</a:t>
            </a:r>
            <a:endParaRPr lang="en-US" b="1" dirty="0" smtClean="0"/>
          </a:p>
          <a:p>
            <a:pPr lvl="1"/>
            <a:r>
              <a:rPr lang="en-US" b="1" dirty="0" err="1" smtClean="0"/>
              <a:t>Nhiệm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r>
              <a:rPr lang="en-US" dirty="0" smtClean="0"/>
              <a:t>: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hđh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(user interface - UI)</a:t>
            </a:r>
          </a:p>
          <a:p>
            <a:pPr lvl="1"/>
            <a:r>
              <a:rPr lang="en-US" dirty="0" smtClean="0"/>
              <a:t>Command-line interface (CLI)</a:t>
            </a:r>
          </a:p>
          <a:p>
            <a:pPr lvl="1"/>
            <a:r>
              <a:rPr lang="en-US" dirty="0" smtClean="0"/>
              <a:t>Batch interface</a:t>
            </a:r>
          </a:p>
          <a:p>
            <a:pPr lvl="1"/>
            <a:r>
              <a:rPr lang="en-US" dirty="0" smtClean="0"/>
              <a:t>Graphical user interface (GUI)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r>
              <a:rPr lang="en-US" dirty="0" smtClean="0"/>
              <a:t>Accounting</a:t>
            </a:r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hđh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Batch</a:t>
            </a:r>
          </a:p>
          <a:p>
            <a:pPr lvl="2"/>
            <a:r>
              <a:rPr lang="en-US" dirty="0" smtClean="0"/>
              <a:t>Single/multi-user</a:t>
            </a:r>
          </a:p>
          <a:p>
            <a:pPr lvl="2"/>
            <a:r>
              <a:rPr lang="en-US" dirty="0" smtClean="0"/>
              <a:t>time-shared</a:t>
            </a:r>
          </a:p>
          <a:p>
            <a:pPr lvl="2"/>
            <a:r>
              <a:rPr lang="en-US" dirty="0" smtClean="0"/>
              <a:t>Distributed</a:t>
            </a:r>
          </a:p>
          <a:p>
            <a:pPr lvl="2"/>
            <a:r>
              <a:rPr lang="en-US" dirty="0" smtClean="0"/>
              <a:t>Real-time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(how – what)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1"/>
            <a:r>
              <a:rPr lang="en-US" dirty="0" smtClean="0"/>
              <a:t>ASM, C, C++, ….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2054</Words>
  <Application>Microsoft Office PowerPoint</Application>
  <PresentationFormat>On-screen Show (4:3)</PresentationFormat>
  <Paragraphs>359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Wingdings</vt:lpstr>
      <vt:lpstr>Wingdings 2</vt:lpstr>
      <vt:lpstr>Oriel</vt:lpstr>
      <vt:lpstr>PowerPoint Presentation</vt:lpstr>
      <vt:lpstr>Nội dung</vt:lpstr>
      <vt:lpstr>Giới thiệu - 1</vt:lpstr>
      <vt:lpstr>Giới thiệu - 2</vt:lpstr>
      <vt:lpstr>Vai trò của hệ điều hành</vt:lpstr>
      <vt:lpstr>Vai trò của hệ điều hành</vt:lpstr>
      <vt:lpstr>Dịch vụ của hđh</vt:lpstr>
      <vt:lpstr>Thiết kế hđh</vt:lpstr>
      <vt:lpstr>Thành phần của hệ điều hành</vt:lpstr>
      <vt:lpstr>System boot</vt:lpstr>
      <vt:lpstr>Nội dung</vt:lpstr>
      <vt:lpstr>Kiến trúc của hệ điều hành</vt:lpstr>
      <vt:lpstr>Kiến trúc đơn giản</vt:lpstr>
      <vt:lpstr>Kiến trúc phân lớp</vt:lpstr>
      <vt:lpstr>Kiến trúc máy ảo - 1</vt:lpstr>
      <vt:lpstr>Kiến trúc máy ảo - 4</vt:lpstr>
      <vt:lpstr>Kiến trúc modules</vt:lpstr>
      <vt:lpstr>Nội dung</vt:lpstr>
      <vt:lpstr>Lịch sử hđh - 1</vt:lpstr>
      <vt:lpstr>Lịch sử hđh - 2</vt:lpstr>
      <vt:lpstr>Lịch sử hđh - 3</vt:lpstr>
      <vt:lpstr>Nội dung</vt:lpstr>
      <vt:lpstr>Một số hệ điều hành hiện đại</vt:lpstr>
      <vt:lpstr>Windows</vt:lpstr>
      <vt:lpstr>Windows</vt:lpstr>
      <vt:lpstr>Windows</vt:lpstr>
      <vt:lpstr>Windows</vt:lpstr>
      <vt:lpstr>Windows</vt:lpstr>
      <vt:lpstr>Unix/Linux</vt:lpstr>
      <vt:lpstr>Unix/Linux</vt:lpstr>
      <vt:lpstr>Unix/Linux</vt:lpstr>
      <vt:lpstr>Unix/Linux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ttmtrang</dc:creator>
  <cp:lastModifiedBy>Long Viet</cp:lastModifiedBy>
  <cp:revision>176</cp:revision>
  <dcterms:created xsi:type="dcterms:W3CDTF">2009-01-22T17:54:45Z</dcterms:created>
  <dcterms:modified xsi:type="dcterms:W3CDTF">2017-02-19T23:37:30Z</dcterms:modified>
</cp:coreProperties>
</file>