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62" r:id="rId3"/>
    <p:sldId id="456" r:id="rId4"/>
    <p:sldId id="463" r:id="rId5"/>
    <p:sldId id="464" r:id="rId6"/>
    <p:sldId id="453" r:id="rId7"/>
    <p:sldId id="459" r:id="rId8"/>
    <p:sldId id="461" r:id="rId9"/>
    <p:sldId id="406" r:id="rId10"/>
    <p:sldId id="465" r:id="rId11"/>
    <p:sldId id="466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8324" autoAdjust="0"/>
  </p:normalViewPr>
  <p:slideViewPr>
    <p:cSldViewPr>
      <p:cViewPr>
        <p:scale>
          <a:sx n="66" d="100"/>
          <a:sy n="66" d="100"/>
        </p:scale>
        <p:origin x="-124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 smtClean="0"/>
            <a:t>03 – </a:t>
          </a:r>
          <a:r>
            <a:rPr lang="en-US" sz="3700" b="1" baseline="0" dirty="0" err="1" smtClean="0"/>
            <a:t>Hệ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tin FAT</a:t>
          </a:r>
        </a:p>
        <a:p>
          <a:pPr algn="l" rtl="0"/>
          <a:r>
            <a:rPr lang="en-US" sz="3700" b="1" baseline="0" dirty="0" smtClean="0"/>
            <a:t>        </a:t>
          </a:r>
          <a:r>
            <a:rPr lang="en-US" sz="3700" b="1" baseline="0" dirty="0" err="1" smtClean="0"/>
            <a:t>Bài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174706"/>
          <a:ext cx="685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03 – </a:t>
          </a:r>
          <a:r>
            <a:rPr lang="en-US" sz="3700" b="1" kern="1200" baseline="0" dirty="0" err="1" smtClean="0"/>
            <a:t>Hệ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tin FAT</a:t>
          </a:r>
        </a:p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        </a:t>
          </a:r>
          <a:r>
            <a:rPr lang="en-US" sz="3700" b="1" kern="1200" baseline="0" dirty="0" err="1" smtClean="0"/>
            <a:t>Bài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endParaRPr lang="en-US" sz="3700" b="1" kern="1200" baseline="0" dirty="0"/>
        </a:p>
      </dsp:txBody>
      <dsp:txXfrm>
        <a:off x="79818" y="254524"/>
        <a:ext cx="6698364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1.44MB (</a:t>
            </a:r>
            <a:r>
              <a:rPr lang="en-US" sz="2000" dirty="0" err="1" smtClean="0"/>
              <a:t>có</a:t>
            </a:r>
            <a:r>
              <a:rPr lang="en-US" sz="2000" dirty="0" smtClean="0"/>
              <a:t> 2880 sector),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&amp;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C </a:t>
            </a:r>
            <a:r>
              <a:rPr lang="en-US" sz="1700" dirty="0" smtClean="0"/>
              <a:t>= 4 (sector)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B </a:t>
            </a:r>
            <a:r>
              <a:rPr lang="en-US" sz="1700" dirty="0" smtClean="0"/>
              <a:t>= 1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R </a:t>
            </a:r>
            <a:r>
              <a:rPr lang="en-US" sz="1700" dirty="0" smtClean="0"/>
              <a:t>= 32 (entry) = 32 * 32 (byte) = 1024 (byte) = 2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N</a:t>
            </a:r>
            <a:r>
              <a:rPr lang="en-US" sz="1700" baseline="-25000" dirty="0" smtClean="0"/>
              <a:t>F</a:t>
            </a:r>
            <a:r>
              <a:rPr lang="en-US" sz="1700" dirty="0" smtClean="0"/>
              <a:t> = 2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sử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dụng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hệ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thống</a:t>
            </a:r>
            <a:r>
              <a:rPr lang="en-US" sz="2000" dirty="0" smtClean="0">
                <a:sym typeface="Wingdings" pitchFamily="2" charset="2"/>
              </a:rPr>
              <a:t> FAT </a:t>
            </a:r>
            <a:r>
              <a:rPr lang="en-US" sz="2000" dirty="0" err="1" smtClean="0">
                <a:sym typeface="Wingdings" pitchFamily="2" charset="2"/>
              </a:rPr>
              <a:t>nào</a:t>
            </a:r>
            <a:r>
              <a:rPr lang="en-US" sz="2000" dirty="0" smtClean="0">
                <a:sym typeface="Wingdings" pitchFamily="2" charset="2"/>
              </a:rPr>
              <a:t> (FAT12/16/32) </a:t>
            </a:r>
            <a:r>
              <a:rPr lang="en-US" sz="2000" dirty="0" err="1" smtClean="0">
                <a:sym typeface="Wingdings" pitchFamily="2" charset="2"/>
              </a:rPr>
              <a:t>cho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đĩa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mềm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Kích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thước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 ? (</a:t>
            </a: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bao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nhiêu</a:t>
            </a:r>
            <a:r>
              <a:rPr lang="en-US" sz="2000" dirty="0" smtClean="0">
                <a:sym typeface="Wingdings" pitchFamily="2" charset="2"/>
              </a:rPr>
              <a:t> sector </a:t>
            </a:r>
            <a:r>
              <a:rPr lang="en-US" sz="2000" dirty="0" err="1" smtClean="0">
                <a:sym typeface="Wingdings" pitchFamily="2" charset="2"/>
              </a:rPr>
              <a:t>để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lưu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FAT)</a:t>
            </a: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96200" cy="5483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Thay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đẳng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r>
              <a:rPr lang="en-US" sz="1400" dirty="0" smtClean="0"/>
              <a:t>       1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+ 2S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+2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2880</a:t>
            </a:r>
            <a:r>
              <a:rPr lang="en-US" sz="1400" b="1" dirty="0" smtClean="0"/>
              <a:t> </a:t>
            </a:r>
            <a:r>
              <a:rPr lang="en-US" sz="1400" dirty="0" smtClean="0"/>
              <a:t>(sector), hay </a:t>
            </a:r>
            <a:r>
              <a:rPr lang="en-US" sz="1400" b="1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2S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 </a:t>
            </a:r>
            <a:r>
              <a:rPr lang="en-US" sz="1400" dirty="0" smtClean="0">
                <a:solidFill>
                  <a:srgbClr val="FF0000"/>
                </a:solidFill>
              </a:rPr>
              <a:t>+ S</a:t>
            </a:r>
            <a:r>
              <a:rPr lang="en-US" sz="1400" baseline="-25000" dirty="0" smtClean="0">
                <a:solidFill>
                  <a:srgbClr val="FF0000"/>
                </a:solidFill>
              </a:rPr>
              <a:t>D </a:t>
            </a:r>
            <a:r>
              <a:rPr lang="en-US" sz="1400" dirty="0" smtClean="0">
                <a:solidFill>
                  <a:srgbClr val="FF0000"/>
                </a:solidFill>
              </a:rPr>
              <a:t>= 2877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 	(*)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&lt; 2877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 </a:t>
            </a:r>
            <a:r>
              <a:rPr lang="en-US" sz="1400" b="1" dirty="0" smtClean="0"/>
              <a:t>= </a:t>
            </a:r>
            <a:r>
              <a:rPr lang="en-US" sz="1400" dirty="0" smtClean="0"/>
              <a:t>719.25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C </a:t>
            </a:r>
            <a:r>
              <a:rPr lang="en-US" sz="1400" dirty="0" smtClean="0"/>
              <a:t>= 4 sector).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Loại</a:t>
            </a:r>
            <a:r>
              <a:rPr lang="en-US" sz="1400" dirty="0" smtClean="0"/>
              <a:t> FAT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(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)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FAT12</a:t>
            </a:r>
            <a:r>
              <a:rPr lang="en-US" sz="1400" dirty="0" smtClean="0"/>
              <a:t>, 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D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&lt; 4079 </a:t>
            </a:r>
            <a:r>
              <a:rPr lang="en-US" sz="1400" dirty="0" smtClean="0"/>
              <a:t>(cluster)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1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 2875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718.75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719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719 + 2 = 721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(721*1.5)/512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1</a:t>
            </a:r>
            <a:r>
              <a:rPr lang="en-US" sz="1400" b="1" dirty="0" smtClean="0"/>
              <a:t>. </a:t>
            </a:r>
            <a:r>
              <a:rPr lang="en-US" sz="1400" dirty="0" err="1" smtClean="0"/>
              <a:t>Vậy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1 sector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2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,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vẫn</a:t>
            </a:r>
            <a:r>
              <a:rPr lang="en-US" sz="1400" dirty="0" smtClean="0"/>
              <a:t> </a:t>
            </a:r>
            <a:r>
              <a:rPr lang="en-US" sz="1400" dirty="0" err="1" smtClean="0"/>
              <a:t>thấy</a:t>
            </a:r>
            <a:r>
              <a:rPr lang="en-US" sz="1400" dirty="0" smtClean="0"/>
              <a:t>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, </a:t>
            </a:r>
            <a:r>
              <a:rPr lang="en-US" sz="1400" dirty="0" err="1" smtClean="0"/>
              <a:t>tức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2 sector.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3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2871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717.75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+ 2 = 720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(720*1.5)/512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SF = 3.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b="1" dirty="0" err="1" smtClean="0">
                <a:solidFill>
                  <a:srgbClr val="FF0000"/>
                </a:solidFill>
              </a:rPr>
              <a:t>Vậy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kích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thước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bảng</a:t>
            </a:r>
            <a:r>
              <a:rPr lang="en-US" sz="1400" b="1" dirty="0" smtClean="0">
                <a:solidFill>
                  <a:srgbClr val="FF0000"/>
                </a:solidFill>
              </a:rPr>
              <a:t> FAT </a:t>
            </a:r>
            <a:r>
              <a:rPr lang="en-US" sz="1400" b="1" dirty="0" err="1" smtClean="0">
                <a:solidFill>
                  <a:srgbClr val="FF0000"/>
                </a:solidFill>
              </a:rPr>
              <a:t>của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này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là</a:t>
            </a:r>
            <a:r>
              <a:rPr lang="en-US" sz="1400" b="1" dirty="0" smtClean="0">
                <a:solidFill>
                  <a:srgbClr val="FF0000"/>
                </a:solidFill>
              </a:rPr>
              <a:t> 3 sector.</a:t>
            </a:r>
            <a:endParaRPr lang="vi-VN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127MB có</a:t>
            </a:r>
            <a:r>
              <a:rPr lang="en-US" dirty="0" smtClean="0"/>
              <a:t> </a:t>
            </a:r>
            <a:r>
              <a:rPr lang="vi-VN" dirty="0" smtClean="0"/>
              <a:t>112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5448"/>
            <a:ext cx="8534400" cy="6473952"/>
          </a:xfrm>
        </p:spPr>
        <p:txBody>
          <a:bodyPr>
            <a:no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2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127 MB = 127*1024*2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r>
              <a:rPr lang="vi-VN" sz="1400" dirty="0" smtClean="0"/>
              <a:t> = 260096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112 entry = (112*32)  / 512 = 7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+ 2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+ 7 + S</a:t>
            </a:r>
            <a:r>
              <a:rPr lang="es-ES" sz="1100" dirty="0" smtClean="0"/>
              <a:t>D</a:t>
            </a:r>
            <a:r>
              <a:rPr lang="es-ES" sz="1400" dirty="0" smtClean="0"/>
              <a:t> = 260096, hay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~ 260081/8 = 32510.125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None/>
            </a:pPr>
            <a:r>
              <a:rPr lang="en-US" sz="1400" b="1" dirty="0" smtClean="0">
                <a:sym typeface="Wingdings" pitchFamily="2" charset="2"/>
              </a:rPr>
              <a:t>  </a:t>
            </a:r>
            <a:r>
              <a:rPr lang="vi-VN" sz="1400" dirty="0" smtClean="0"/>
              <a:t>Do FAT12 chỉ có thể quản lý tối đa 4096 cluster ~ 4096*4 = 16384 sector nên vol này</a:t>
            </a:r>
            <a:r>
              <a:rPr lang="en-US" sz="1400" dirty="0" smtClean="0"/>
              <a:t> </a:t>
            </a:r>
            <a:r>
              <a:rPr lang="vi-VN" sz="1400" dirty="0" smtClean="0"/>
              <a:t>không thể định dạng theo FAT12 được. </a:t>
            </a: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FAT16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260081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</a:t>
            </a:r>
            <a:r>
              <a:rPr lang="vi-VN" sz="1400" dirty="0" smtClean="0"/>
              <a:t>2S</a:t>
            </a:r>
            <a:r>
              <a:rPr lang="vi-VN" sz="1200" dirty="0" smtClean="0"/>
              <a:t>F</a:t>
            </a:r>
            <a:r>
              <a:rPr lang="vi-VN" sz="1400" dirty="0" smtClean="0"/>
              <a:t> = 260079 (sector) = 32509.875 </a:t>
            </a:r>
            <a:r>
              <a:rPr lang="en-US" sz="1400" dirty="0" smtClean="0"/>
              <a:t>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32510 cluster, nên bảng FAT phải có 32510 + 2 = 32512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(32512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127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en-US" sz="1400" b="1" dirty="0" smtClean="0">
                <a:solidFill>
                  <a:srgbClr val="FF0000"/>
                </a:solidFill>
              </a:rPr>
              <a:t>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260081 - 2S</a:t>
            </a:r>
            <a:r>
              <a:rPr lang="vi-VN" sz="1200" dirty="0" smtClean="0"/>
              <a:t>F</a:t>
            </a:r>
            <a:r>
              <a:rPr lang="vi-VN" sz="1400" dirty="0" smtClean="0"/>
              <a:t> = 259827 (sector) = 32478.375 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32479 cluster, nên bảng FAT phải có 32479 + 2 = 32481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(32481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126.x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Phù hợp 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127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 </a:t>
            </a:r>
            <a:r>
              <a:rPr lang="vi-VN" sz="1400" dirty="0" smtClean="0">
                <a:solidFill>
                  <a:srgbClr val="FF0000"/>
                </a:solidFill>
              </a:rPr>
              <a:t>Vậy kích thước bảng FAT của vol này là </a:t>
            </a:r>
            <a:r>
              <a:rPr lang="vi-VN" sz="1400" b="1" dirty="0" smtClean="0">
                <a:solidFill>
                  <a:srgbClr val="FF0000"/>
                </a:solidFill>
              </a:rPr>
              <a:t>127 sector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400" dirty="0" smtClean="0"/>
              <a:t>Gọi</a:t>
            </a:r>
            <a:r>
              <a:rPr lang="en-US" sz="1400" dirty="0" smtClean="0"/>
              <a:t>:</a:t>
            </a:r>
            <a:r>
              <a:rPr lang="vi-VN" sz="1400" dirty="0" smtClean="0"/>
              <a:t> x là số phần tử FAT</a:t>
            </a:r>
            <a:r>
              <a:rPr lang="en-US" sz="1400" dirty="0" smtClean="0"/>
              <a:t> - </a:t>
            </a:r>
            <a:r>
              <a:rPr lang="vi-VN" sz="1400" dirty="0" smtClean="0"/>
              <a:t>y là số cluster vùng Data.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(*)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</a:t>
            </a:r>
            <a:r>
              <a:rPr lang="es-ES" sz="1400" b="1" dirty="0" smtClean="0">
                <a:solidFill>
                  <a:srgbClr val="FF0000"/>
                </a:solidFill>
              </a:rPr>
              <a:t>2*(x*2) / 512 + y*8 = 260081</a:t>
            </a:r>
            <a:r>
              <a:rPr lang="es-ES" sz="1400" dirty="0" smtClean="0"/>
              <a:t> (**)</a:t>
            </a:r>
          </a:p>
          <a:p>
            <a:pPr>
              <a:lnSpc>
                <a:spcPct val="170000"/>
              </a:lnSpc>
            </a:pPr>
            <a:r>
              <a:rPr lang="vi-VN" sz="1400" dirty="0" smtClean="0"/>
              <a:t>Do số phần tử FAT và số cluster cùng Data xấp xỉ nhau nên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giả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sử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vi-VN" sz="1400" b="1" dirty="0" smtClean="0">
                <a:solidFill>
                  <a:srgbClr val="FF0000"/>
                </a:solidFill>
              </a:rPr>
              <a:t>x = y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2*(x*2)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+ x*8 = 260081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x = 32478.40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>
                <a:sym typeface="Wingdings" pitchFamily="2" charset="2"/>
              </a:rPr>
              <a:t>      </a:t>
            </a:r>
            <a:r>
              <a:rPr lang="es-ES" sz="1400" dirty="0" smtClean="0"/>
              <a:t>S</a:t>
            </a:r>
            <a:r>
              <a:rPr lang="es-ES" sz="1000" dirty="0" smtClean="0"/>
              <a:t>F</a:t>
            </a:r>
            <a:r>
              <a:rPr lang="es-ES" sz="1400" dirty="0" smtClean="0"/>
              <a:t> = (2 * 32478.40) / 512 = 126.9</a:t>
            </a: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126</a:t>
            </a:r>
            <a:r>
              <a:rPr lang="vi-VN" sz="1400" dirty="0" smtClean="0"/>
              <a:t>, tính được: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512*126/2 = 32256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		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2*126 + y*8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err="1" smtClean="0"/>
              <a:t>Phí</a:t>
            </a:r>
            <a:r>
              <a:rPr lang="en-US" sz="1400" dirty="0" smtClean="0"/>
              <a:t>: </a:t>
            </a:r>
            <a:r>
              <a:rPr lang="vi-VN" sz="1400" dirty="0" smtClean="0"/>
              <a:t>32479 – 32256 = 223 cluster = 223*8 = </a:t>
            </a:r>
            <a:r>
              <a:rPr lang="vi-VN" sz="1400" b="1" dirty="0" smtClean="0">
                <a:solidFill>
                  <a:srgbClr val="FF0000"/>
                </a:solidFill>
              </a:rPr>
              <a:t>1784 sector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vi-VN" sz="1400" dirty="0" smtClean="0"/>
              <a:t>, tương tự trên tính được: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512*127/2 = 32512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es-ES" sz="1400" dirty="0" smtClean="0"/>
              <a:t>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2*127 + y*8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smtClean="0">
                <a:sym typeface="Wingdings" pitchFamily="2" charset="2"/>
              </a:rPr>
              <a:t>P</a:t>
            </a:r>
            <a:r>
              <a:rPr lang="vi-VN" sz="1400" dirty="0" smtClean="0"/>
              <a:t>hí 32512 – 32479 = 33 </a:t>
            </a:r>
            <a:r>
              <a:rPr lang="en-US" sz="1400" dirty="0" smtClean="0"/>
              <a:t>cluster</a:t>
            </a:r>
            <a:r>
              <a:rPr lang="vi-VN" sz="1400" dirty="0" smtClean="0"/>
              <a:t> = 33*</a:t>
            </a:r>
            <a:r>
              <a:rPr lang="en-US" sz="1400" dirty="0" smtClean="0"/>
              <a:t>8</a:t>
            </a:r>
            <a:r>
              <a:rPr lang="vi-VN" sz="1400" dirty="0" smtClean="0"/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264</a:t>
            </a:r>
            <a:r>
              <a:rPr lang="vi-VN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sector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Vậy kích thước bảng FAT của vol này là 127 sector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62000" y="4495800"/>
          <a:ext cx="7620003" cy="1752600"/>
        </p:xfrm>
        <a:graphic>
          <a:graphicData uri="http://schemas.openxmlformats.org/drawingml/2006/table">
            <a:tbl>
              <a:tblPr/>
              <a:tblGrid>
                <a:gridCol w="478537"/>
                <a:gridCol w="478537"/>
                <a:gridCol w="445008"/>
                <a:gridCol w="445008"/>
                <a:gridCol w="443484"/>
                <a:gridCol w="445008"/>
                <a:gridCol w="443484"/>
                <a:gridCol w="443484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37389"/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68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BootSec.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Area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FAT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RDET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3817620"/>
            <a:ext cx="4495800" cy="365760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219200"/>
          <a:ext cx="7619999" cy="1879600"/>
        </p:xfrm>
        <a:graphic>
          <a:graphicData uri="http://schemas.openxmlformats.org/drawingml/2006/table">
            <a:tbl>
              <a:tblPr/>
              <a:tblGrid>
                <a:gridCol w="449708"/>
                <a:gridCol w="428237"/>
                <a:gridCol w="47715"/>
                <a:gridCol w="47715"/>
                <a:gridCol w="47715"/>
                <a:gridCol w="460445"/>
                <a:gridCol w="493845"/>
                <a:gridCol w="486688"/>
                <a:gridCol w="427045"/>
                <a:gridCol w="428237"/>
                <a:gridCol w="425851"/>
                <a:gridCol w="425851"/>
                <a:gridCol w="429429"/>
                <a:gridCol w="427045"/>
                <a:gridCol w="632216"/>
                <a:gridCol w="47715"/>
                <a:gridCol w="471180"/>
                <a:gridCol w="471180"/>
                <a:gridCol w="471180"/>
                <a:gridCol w="501002"/>
              </a:tblGrid>
              <a:tr h="375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1001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751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...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592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Courier New"/>
                          <a:ea typeface="Times New Roman"/>
                        </a:rPr>
                        <a:t>SYSTEM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3399"/>
                          </a:solidFill>
                          <a:latin typeface="Courier New"/>
                          <a:ea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4514" y="3810000"/>
            <a:ext cx="152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3342" y="3124200"/>
            <a:ext cx="251460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710714" y="3810000"/>
            <a:ext cx="1371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228600"/>
          <a:ext cx="7696195" cy="635000"/>
        </p:xfrm>
        <a:graphic>
          <a:graphicData uri="http://schemas.openxmlformats.org/drawingml/2006/table">
            <a:tbl>
              <a:tblPr/>
              <a:tblGrid>
                <a:gridCol w="480280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00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53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1F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FF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EF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62000" y="533400"/>
            <a:ext cx="1524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743200" y="533400"/>
            <a:ext cx="5715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056" y="181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347686" y="2271486"/>
            <a:ext cx="304800" cy="486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2177142" y="26670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Sector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 sector 1</a:t>
            </a:r>
            <a:endParaRPr kumimoji="0" lang="vi-VN" sz="3000" b="0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3"/>
          <p:cNvSpPr txBox="1">
            <a:spLocks/>
          </p:cNvSpPr>
          <p:nvPr/>
        </p:nvSpPr>
        <p:spPr>
          <a:xfrm rot="5400000">
            <a:off x="8438293" y="1199296"/>
            <a:ext cx="1179766" cy="384048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03/2009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 rot="5400000">
            <a:off x="6775302" y="4046220"/>
            <a:ext cx="4495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 MMT&amp;VT - KHOA CNTT - ĐH KHTN TP.HCM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52400" y="533400"/>
          <a:ext cx="8839200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39200" cy="274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544" y="2362200"/>
            <a:ext cx="8915400" cy="4038600"/>
          </a:xfrm>
        </p:spPr>
        <p:txBody>
          <a:bodyPr>
            <a:noAutofit/>
          </a:bodyPr>
          <a:lstStyle/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0B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byte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(byte)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0D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cluster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= 02h = 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0E </a:t>
            </a:r>
            <a:r>
              <a:rPr lang="en-US" sz="1400" dirty="0" err="1" smtClean="0"/>
              <a:t>là</a:t>
            </a:r>
            <a:r>
              <a:rPr lang="en-US" sz="1400" dirty="0" smtClean="0"/>
              <a:t>: 08, 00        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vùng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 = 0008h = 8 (sector)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10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N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02h = 2d (</a:t>
            </a:r>
            <a:r>
              <a:rPr lang="en-US" sz="1400" dirty="0" err="1" smtClean="0"/>
              <a:t>bảng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11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entry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(entry)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 = (512*32) / 512 = 32 (sector).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16 </a:t>
            </a:r>
            <a:r>
              <a:rPr lang="en-US" sz="1400" dirty="0" err="1" smtClean="0"/>
              <a:t>là</a:t>
            </a:r>
            <a:r>
              <a:rPr lang="en-US" sz="1400" dirty="0" smtClean="0"/>
              <a:t>: 20, 00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0020h = 32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 13 </a:t>
            </a:r>
            <a:r>
              <a:rPr lang="en-US" sz="1400" dirty="0" err="1" smtClean="0"/>
              <a:t>là</a:t>
            </a:r>
            <a:r>
              <a:rPr lang="en-US" sz="1400" dirty="0" smtClean="0"/>
              <a:t>: E0, 3F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Tổng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V</a:t>
            </a:r>
            <a:r>
              <a:rPr lang="en-US" sz="1400" dirty="0" smtClean="0"/>
              <a:t> = 3FE0h = 16352 (</a:t>
            </a:r>
            <a:r>
              <a:rPr lang="en-US" sz="1400" dirty="0" err="1" smtClean="0"/>
              <a:t>vì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20 </a:t>
            </a:r>
            <a:r>
              <a:rPr lang="en-US" sz="1400" dirty="0" err="1" smtClean="0"/>
              <a:t>đều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00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ở 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228600"/>
            <a:ext cx="8839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    S</a:t>
            </a:r>
            <a:r>
              <a:rPr lang="en-US" sz="2000" b="1" baseline="-25000" dirty="0" smtClean="0"/>
              <a:t>S</a:t>
            </a:r>
            <a:r>
              <a:rPr lang="en-US" sz="2000" b="1" dirty="0" smtClean="0"/>
              <a:t> = S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 + N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* S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+ S</a:t>
            </a:r>
            <a:r>
              <a:rPr lang="en-US" sz="2000" b="1" baseline="-25000" dirty="0" smtClean="0"/>
              <a:t>R</a:t>
            </a:r>
            <a:r>
              <a:rPr lang="en-US" sz="2000" b="1" dirty="0" smtClean="0"/>
              <a:t> </a:t>
            </a:r>
            <a:r>
              <a:rPr lang="en-US" sz="2000" dirty="0" smtClean="0"/>
              <a:t>= 8 + 2*32 + 32 = 104 (sector)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104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2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104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106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3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106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108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quát</a:t>
            </a:r>
            <a:r>
              <a:rPr lang="en-US" sz="2000" dirty="0" smtClean="0"/>
              <a:t>, cluster K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 104 + 2*(K-2) 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byte cho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(512*32)/512 =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16352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 = 72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8+2*32+32 = 104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2400" y="609601"/>
          <a:ext cx="8839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1"/>
                        <a:ext cx="88392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623605"/>
          <a:ext cx="6705599" cy="2833061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43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81888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635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219200" y="4724400"/>
          <a:ext cx="6400800" cy="2047620"/>
        </p:xfrm>
        <a:graphic>
          <a:graphicData uri="http://schemas.openxmlformats.org/drawingml/2006/table">
            <a:tbl>
              <a:tblPr/>
              <a:tblGrid>
                <a:gridCol w="467160"/>
                <a:gridCol w="346954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File Type.txt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 (1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chính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+ 1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phụ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Kích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thước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3384 (00000D38h)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Chỉ số Cluster bắt đầu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 (0010h)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76200" y="304800"/>
          <a:ext cx="8686800" cy="41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Bitmap Image" r:id="rId3" imgW="9554909" imgH="4580952" progId="PBrush">
                  <p:embed/>
                </p:oleObj>
              </mc:Choice>
              <mc:Fallback>
                <p:oleObj name="Bitmap Image" r:id="rId3" imgW="9554909" imgH="45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8686800" cy="4171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19200" y="2866572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7106</TotalTime>
  <Words>1568</Words>
  <Application>Microsoft Office PowerPoint</Application>
  <PresentationFormat>On-screen Show (4:3)</PresentationFormat>
  <Paragraphs>327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Oriel</vt:lpstr>
      <vt:lpstr>Bitmap Image</vt:lpstr>
      <vt:lpstr>PowerPoint Presentation</vt:lpstr>
      <vt:lpstr>PowerPoint Presentation</vt:lpstr>
      <vt:lpstr>PowerPoint Presentation</vt:lpstr>
      <vt:lpstr>PowerPoint Presentation</vt:lpstr>
      <vt:lpstr>Boot sector 1</vt:lpstr>
      <vt:lpstr>Boot sector 1</vt:lpstr>
      <vt:lpstr>BOOT SECTOR 2</vt:lpstr>
      <vt:lpstr>BOOT SECTOR 2</vt:lpstr>
      <vt:lpstr>RDET</vt:lpstr>
      <vt:lpstr>FAT 1</vt:lpstr>
      <vt:lpstr>PowerPoint Presentation</vt:lpstr>
      <vt:lpstr>FAT 2</vt:lpstr>
      <vt:lpstr>PowerPoint Presentation</vt:lpstr>
      <vt:lpstr>Cách 2 (xác định kích thước bảng fat)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Giang V. Nguyen</cp:lastModifiedBy>
  <cp:revision>963</cp:revision>
  <dcterms:created xsi:type="dcterms:W3CDTF">2009-01-22T17:54:45Z</dcterms:created>
  <dcterms:modified xsi:type="dcterms:W3CDTF">2015-10-01T03:09:49Z</dcterms:modified>
</cp:coreProperties>
</file>