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406" r:id="rId3"/>
    <p:sldId id="258" r:id="rId4"/>
    <p:sldId id="408" r:id="rId5"/>
    <p:sldId id="447" r:id="rId6"/>
    <p:sldId id="412" r:id="rId7"/>
    <p:sldId id="413" r:id="rId8"/>
    <p:sldId id="415" r:id="rId9"/>
    <p:sldId id="416" r:id="rId10"/>
    <p:sldId id="414" r:id="rId11"/>
    <p:sldId id="448" r:id="rId12"/>
    <p:sldId id="420" r:id="rId13"/>
    <p:sldId id="421" r:id="rId14"/>
    <p:sldId id="422" r:id="rId15"/>
    <p:sldId id="423" r:id="rId16"/>
    <p:sldId id="424" r:id="rId17"/>
    <p:sldId id="427" r:id="rId18"/>
    <p:sldId id="428" r:id="rId19"/>
    <p:sldId id="449" r:id="rId20"/>
    <p:sldId id="417" r:id="rId21"/>
    <p:sldId id="419" r:id="rId22"/>
    <p:sldId id="439" r:id="rId23"/>
    <p:sldId id="426" r:id="rId24"/>
    <p:sldId id="425" r:id="rId25"/>
    <p:sldId id="450" r:id="rId26"/>
    <p:sldId id="409" r:id="rId27"/>
    <p:sldId id="451" r:id="rId28"/>
    <p:sldId id="320" r:id="rId29"/>
    <p:sldId id="438" r:id="rId30"/>
    <p:sldId id="430" r:id="rId31"/>
    <p:sldId id="431" r:id="rId32"/>
    <p:sldId id="429" r:id="rId33"/>
    <p:sldId id="434" r:id="rId34"/>
    <p:sldId id="435" r:id="rId35"/>
    <p:sldId id="436" r:id="rId36"/>
    <p:sldId id="433" r:id="rId37"/>
    <p:sldId id="432" r:id="rId38"/>
    <p:sldId id="437" r:id="rId39"/>
    <p:sldId id="452" r:id="rId40"/>
    <p:sldId id="440" r:id="rId41"/>
    <p:sldId id="446" r:id="rId42"/>
    <p:sldId id="441" r:id="rId43"/>
    <p:sldId id="442" r:id="rId44"/>
    <p:sldId id="443" r:id="rId45"/>
    <p:sldId id="444" r:id="rId46"/>
    <p:sldId id="4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8" autoAdjust="0"/>
    <p:restoredTop sz="90287" autoAdjust="0"/>
  </p:normalViewPr>
  <p:slideViewPr>
    <p:cSldViewPr>
      <p:cViewPr varScale="1">
        <p:scale>
          <a:sx n="97" d="100"/>
          <a:sy n="97" d="100"/>
        </p:scale>
        <p:origin x="9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 smtClean="0"/>
            <a:t>03 – </a:t>
          </a:r>
          <a:r>
            <a:rPr lang="en-US" sz="3700" b="1" baseline="0" dirty="0" err="1" smtClean="0"/>
            <a:t>Hệ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thống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r>
            <a:rPr lang="en-US" sz="3700" b="1" baseline="0" dirty="0" smtClean="0"/>
            <a:t> tin FAT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372316"/>
          <a:ext cx="6858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03 – </a:t>
          </a:r>
          <a:r>
            <a:rPr lang="en-US" sz="3700" b="1" kern="1200" baseline="0" dirty="0" err="1" smtClean="0"/>
            <a:t>Hệ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thống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r>
            <a:rPr lang="en-US" sz="3700" b="1" kern="1200" baseline="0" dirty="0" smtClean="0"/>
            <a:t> tin FAT</a:t>
          </a:r>
          <a:endParaRPr lang="en-US" sz="3700" b="1" kern="1200" baseline="0" dirty="0"/>
        </a:p>
      </dsp:txBody>
      <dsp:txXfrm>
        <a:off x="59399" y="431715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/>
                <a:ea typeface="Times New Roman"/>
              </a:rPr>
              <a:t>BPB_TotSec16: For FAT12 and FAT16 volumes, this field contains the sector count, and BPB_TotSec32 is 0 if the total sector count “fits” (is less than 0x10000).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ea typeface="Times New Roman"/>
              </a:rPr>
              <a:t>The only other important point is that whatever value is put in here must also be put in the low byte of the FAT[0] entry.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= 0101</a:t>
            </a:r>
          </a:p>
          <a:p>
            <a:r>
              <a:rPr lang="en-US" dirty="0" smtClean="0"/>
              <a:t>0000001</a:t>
            </a:r>
          </a:p>
          <a:p>
            <a:r>
              <a:rPr lang="en-US" dirty="0" smtClean="0"/>
              <a:t>8 = 1000</a:t>
            </a:r>
          </a:p>
          <a:p>
            <a:r>
              <a:rPr lang="en-US" dirty="0" smtClean="0"/>
              <a:t>10h = 0001 0000= 1 00</a:t>
            </a:r>
          </a:p>
          <a:p>
            <a:r>
              <a:rPr lang="en-US" dirty="0" smtClean="0"/>
              <a:t>00 </a:t>
            </a:r>
          </a:p>
          <a:p>
            <a:endParaRPr lang="en-US" dirty="0" smtClean="0"/>
          </a:p>
          <a:p>
            <a:r>
              <a:rPr lang="en-US" dirty="0" smtClean="0"/>
              <a:t>15 = 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UTF-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hyperlink" Target="http://en.wikipedia.org/wiki/GUID_Partition_Table" TargetMode="External"/><Relationship Id="rId20" Type="http://schemas.openxmlformats.org/officeDocument/2006/relationships/hyperlink" Target="http://en.wikipedia.org/wiki/December_31" TargetMode="External"/><Relationship Id="rId21" Type="http://schemas.openxmlformats.org/officeDocument/2006/relationships/hyperlink" Target="http://en.wikipedia.org/wiki/2107" TargetMode="External"/><Relationship Id="rId22" Type="http://schemas.openxmlformats.org/officeDocument/2006/relationships/hyperlink" Target="http://en.wikipedia.org/wiki/Fork_(filesystem)" TargetMode="External"/><Relationship Id="rId23" Type="http://schemas.openxmlformats.org/officeDocument/2006/relationships/hyperlink" Target="http://en.wikipedia.org/wiki/File_Allocation_Table" TargetMode="External"/><Relationship Id="rId24" Type="http://schemas.openxmlformats.org/officeDocument/2006/relationships/hyperlink" Target="http://en.wikipedia.org/wiki/Archive_bit" TargetMode="External"/><Relationship Id="rId25" Type="http://schemas.openxmlformats.org/officeDocument/2006/relationships/hyperlink" Target="http://en.wikipedia.org/wiki/File_system_permissions" TargetMode="External"/><Relationship Id="rId26" Type="http://schemas.openxmlformats.org/officeDocument/2006/relationships/hyperlink" Target="http://en.wikipedia.org/wiki/Stac_Electronics" TargetMode="External"/><Relationship Id="rId27" Type="http://schemas.openxmlformats.org/officeDocument/2006/relationships/hyperlink" Target="http://en.wikipedia.org/wiki/DoubleSpace" TargetMode="External"/><Relationship Id="rId28" Type="http://schemas.openxmlformats.org/officeDocument/2006/relationships/hyperlink" Target="http://en.wikipedia.org/wiki/DriveSpace" TargetMode="External"/><Relationship Id="rId29" Type="http://schemas.openxmlformats.org/officeDocument/2006/relationships/hyperlink" Target="http://en.wikipedia.org/wiki/DR-DOS" TargetMode="External"/><Relationship Id="rId10" Type="http://schemas.openxmlformats.org/officeDocument/2006/relationships/hyperlink" Target="http://en.wikipedia.org/wiki/Linked_List" TargetMode="External"/><Relationship Id="rId11" Type="http://schemas.openxmlformats.org/officeDocument/2006/relationships/hyperlink" Target="http://en.wikipedia.org/wiki/Gigabyte" TargetMode="External"/><Relationship Id="rId12" Type="http://schemas.openxmlformats.org/officeDocument/2006/relationships/hyperlink" Target="http://en.wikipedia.org/wiki/Cluster_(file_system)" TargetMode="External"/><Relationship Id="rId13" Type="http://schemas.openxmlformats.org/officeDocument/2006/relationships/hyperlink" Target="http://en.wikipedia.org/wiki/8.3_filename" TargetMode="External"/><Relationship Id="rId14" Type="http://schemas.openxmlformats.org/officeDocument/2006/relationships/hyperlink" Target="http://en.wikipedia.org/wiki/Long_filename" TargetMode="External"/><Relationship Id="rId15" Type="http://schemas.openxmlformats.org/officeDocument/2006/relationships/hyperlink" Target="http://en.wikipedia.org/wiki/Megabyte" TargetMode="External"/><Relationship Id="rId16" Type="http://schemas.openxmlformats.org/officeDocument/2006/relationships/hyperlink" Target="http://en.wikipedia.org/wiki/Terabyte" TargetMode="External"/><Relationship Id="rId17" Type="http://schemas.openxmlformats.org/officeDocument/2006/relationships/hyperlink" Target="http://en.wikipedia.org/wiki/File_timestamp" TargetMode="External"/><Relationship Id="rId18" Type="http://schemas.openxmlformats.org/officeDocument/2006/relationships/hyperlink" Target="http://en.wikipedia.org/wiki/January_1" TargetMode="External"/><Relationship Id="rId19" Type="http://schemas.openxmlformats.org/officeDocument/2006/relationships/hyperlink" Target="http://en.wikipedia.org/wiki/198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ftware_developer" TargetMode="External"/><Relationship Id="rId3" Type="http://schemas.openxmlformats.org/officeDocument/2006/relationships/hyperlink" Target="http://en.wikipedia.org/wiki/Microsoft" TargetMode="External"/><Relationship Id="rId4" Type="http://schemas.openxmlformats.org/officeDocument/2006/relationships/hyperlink" Target="http://en.wikipedia.org/wiki/86-DOS" TargetMode="External"/><Relationship Id="rId5" Type="http://schemas.openxmlformats.org/officeDocument/2006/relationships/hyperlink" Target="http://en.wikipedia.org/wiki/Compaq" TargetMode="External"/><Relationship Id="rId6" Type="http://schemas.openxmlformats.org/officeDocument/2006/relationships/hyperlink" Target="http://en.wikipedia.org/wiki/Windows_95" TargetMode="External"/><Relationship Id="rId7" Type="http://schemas.openxmlformats.org/officeDocument/2006/relationships/hyperlink" Target="http://en.wikipedia.org/wiki/Partition_(computing)" TargetMode="External"/><Relationship Id="rId8" Type="http://schemas.openxmlformats.org/officeDocument/2006/relationships/hyperlink" Target="http://en.wikipedia.org/wiki/Master_boot_recor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Volume</a:t>
            </a:r>
          </a:p>
          <a:p>
            <a:pPr lvl="1"/>
            <a:r>
              <a:rPr lang="en-US" dirty="0" err="1" smtClean="0">
                <a:latin typeface="Times New Roman"/>
                <a:ea typeface="Times New Roman"/>
              </a:rPr>
              <a:t>Các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giá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trị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có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thể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có</a:t>
            </a:r>
            <a:r>
              <a:rPr lang="en-US" dirty="0" smtClean="0">
                <a:latin typeface="Times New Roman"/>
                <a:ea typeface="Times New Roman"/>
              </a:rPr>
              <a:t>: 0xF0, 0xF8, 0xF9, 0xFA, 0xFB, 0xFC, 0xFD, 0xFE, and 0xFF.</a:t>
            </a:r>
          </a:p>
          <a:p>
            <a:pPr marL="982980" marR="148590" lvl="2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Times New Roman"/>
                <a:ea typeface="Times New Roman"/>
              </a:rPr>
              <a:t>0xF8:  “fixed” (non-removable) media. </a:t>
            </a:r>
          </a:p>
          <a:p>
            <a:pPr marL="982980" marR="148590" lvl="2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smtClean="0">
                <a:latin typeface="Times New Roman"/>
                <a:ea typeface="Times New Roman"/>
              </a:rPr>
              <a:t>0xF0: removable media</a:t>
            </a:r>
          </a:p>
          <a:p>
            <a:pPr marL="708660" marR="148590" lvl="1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err="1" smtClean="0">
                <a:latin typeface="Times New Roman"/>
                <a:ea typeface="Times New Roman"/>
              </a:rPr>
              <a:t>Ghi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chú</a:t>
            </a:r>
            <a:r>
              <a:rPr lang="en-US" dirty="0" smtClean="0">
                <a:latin typeface="Times New Roman"/>
                <a:ea typeface="Times New Roman"/>
              </a:rPr>
              <a:t>: </a:t>
            </a:r>
            <a:r>
              <a:rPr lang="en-US" dirty="0" err="1" smtClean="0">
                <a:latin typeface="Times New Roman"/>
                <a:ea typeface="Times New Roman"/>
              </a:rPr>
              <a:t>giá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trị</a:t>
            </a:r>
            <a:r>
              <a:rPr lang="en-US" dirty="0" smtClean="0">
                <a:latin typeface="Times New Roman"/>
                <a:ea typeface="Times New Roman"/>
              </a:rPr>
              <a:t> byte </a:t>
            </a:r>
            <a:r>
              <a:rPr lang="en-US" dirty="0" err="1" smtClean="0">
                <a:latin typeface="Times New Roman"/>
                <a:ea typeface="Times New Roman"/>
              </a:rPr>
              <a:t>này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đặt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trong</a:t>
            </a:r>
            <a:r>
              <a:rPr lang="en-US" dirty="0" smtClean="0">
                <a:latin typeface="Times New Roman"/>
                <a:ea typeface="Times New Roman"/>
              </a:rPr>
              <a:t> byte </a:t>
            </a:r>
            <a:r>
              <a:rPr lang="en-US" dirty="0" err="1" smtClean="0">
                <a:latin typeface="Times New Roman"/>
                <a:ea typeface="Times New Roman"/>
              </a:rPr>
              <a:t>đầu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tiên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của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bảng</a:t>
            </a:r>
            <a:r>
              <a:rPr lang="en-US" dirty="0" smtClean="0">
                <a:latin typeface="Times New Roman"/>
                <a:ea typeface="Times New Roman"/>
              </a:rPr>
              <a:t> FAT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RDET = Root Directory Entry Table</a:t>
            </a:r>
          </a:p>
          <a:p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(FAT12, FAT16)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 smtClean="0"/>
          </a:p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entry, </a:t>
            </a:r>
            <a:r>
              <a:rPr lang="en-US" dirty="0" err="1" smtClean="0"/>
              <a:t>mỗi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Chiếm</a:t>
            </a:r>
            <a:r>
              <a:rPr lang="en-US" dirty="0" smtClean="0"/>
              <a:t> 32 bytes</a:t>
            </a:r>
          </a:p>
          <a:p>
            <a:pPr lvl="2"/>
            <a:r>
              <a:rPr lang="en-US" dirty="0" smtClean="0"/>
              <a:t>Byte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tin/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Entry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2"/>
            <a:r>
              <a:rPr lang="en-US" dirty="0" smtClean="0"/>
              <a:t>Entry </a:t>
            </a:r>
            <a:r>
              <a:rPr lang="en-US" dirty="0" err="1" smtClean="0"/>
              <a:t>phụ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LFNs)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55420" y="5582920"/>
          <a:ext cx="5707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/>
                <a:gridCol w="815340"/>
                <a:gridCol w="815340"/>
                <a:gridCol w="815340"/>
                <a:gridCol w="815340"/>
                <a:gridCol w="815340"/>
                <a:gridCol w="815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0…1F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20…3F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40…5F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60….7F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80…9F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entry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1676400"/>
          <a:ext cx="541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95"/>
                <a:gridCol w="4192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0x00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trống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0x05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Initial character is actually 0xE5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0x2E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'Dot' entry;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hoặc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'.' or '..'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0xE5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đã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bị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xoá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entry </a:t>
            </a:r>
            <a:r>
              <a:rPr lang="en-US" dirty="0" err="1" smtClean="0"/>
              <a:t>chính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5715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ĐỘ DÀI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(byte)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NỘI DUNG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0h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chính của tập tin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8h 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mở rộng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Bh 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tính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(0-0-A-D-V-S-H-R)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0x0F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thì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sủ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dụng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cho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LFNs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Ch (12)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Không dùng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16h (22)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Giờ cập nhật tập tin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18h (24)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Ngày cập nhật tập tin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1Ah (26)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Cluster bắt đầu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1Ch (28)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Kích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thước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entry </a:t>
            </a:r>
            <a:r>
              <a:rPr lang="en-US" dirty="0" err="1" smtClean="0"/>
              <a:t>chính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001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19200"/>
                <a:gridCol w="5791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8n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Mask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Mô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tả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Read Only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Hidden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Volume Label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Subdirectory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Archive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0x40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Device (internal use only, never found on disk)</a:t>
                      </a:r>
                    </a:p>
                  </a:txBody>
                  <a:tcPr marL="9525" marR="9525" marT="9525" marB="9525"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0x80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Unused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90600"/>
            <a:ext cx="7696200" cy="5483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Thuộc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85800" y="1600200"/>
          <a:ext cx="769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Byte Offset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Length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Số thứ tự của entry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(5 ký tự 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Attributes (luôn luôn có giá trị là 0x0F)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Reserved (luôn luôn có giá trị là 0x00)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Checksum của tên file MS-DOS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(6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1A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Cluster đầu tiên (luôn luôn có giá trị là 0x0000)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1C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Các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tên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file (2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400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SDET = Sub Directory Entry Table</a:t>
            </a:r>
          </a:p>
          <a:p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như</a:t>
            </a:r>
            <a:r>
              <a:rPr lang="en-US" dirty="0" smtClean="0"/>
              <a:t> RDET</a:t>
            </a:r>
          </a:p>
          <a:p>
            <a:pPr lvl="1"/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entry “.” </a:t>
            </a:r>
            <a:r>
              <a:rPr lang="en-US" dirty="0" err="1" smtClean="0"/>
              <a:t>và</a:t>
            </a:r>
            <a:r>
              <a:rPr lang="en-US" dirty="0" smtClean="0"/>
              <a:t> “..”</a:t>
            </a:r>
          </a:p>
          <a:p>
            <a:pPr lvl="2"/>
            <a:r>
              <a:rPr lang="en-US" dirty="0" smtClean="0"/>
              <a:t>Entry “.”: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lvl="2"/>
            <a:r>
              <a:rPr lang="en-US" dirty="0" smtClean="0"/>
              <a:t>Entry “..”: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cha</a:t>
            </a:r>
          </a:p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FAT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Vùng</a:t>
            </a:r>
            <a:r>
              <a:rPr lang="en-US" sz="2800" dirty="0" smtClean="0"/>
              <a:t> FAT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Có</a:t>
            </a:r>
            <a:r>
              <a:rPr lang="en-US" dirty="0" smtClean="0"/>
              <a:t> 1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FAT:</a:t>
            </a:r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FATxx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entry </a:t>
            </a:r>
            <a:r>
              <a:rPr lang="en-US" dirty="0" err="1" smtClean="0"/>
              <a:t>có</a:t>
            </a:r>
            <a:r>
              <a:rPr lang="en-US" dirty="0" smtClean="0"/>
              <a:t> xx bit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cluster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Trống</a:t>
            </a:r>
            <a:r>
              <a:rPr lang="en-US" dirty="0" smtClean="0"/>
              <a:t> (FREE) : 0x000 - 0x0000 – 0x00000000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Hư</a:t>
            </a:r>
            <a:r>
              <a:rPr lang="en-US" dirty="0" smtClean="0"/>
              <a:t> (BAD): 0xFF7 – 0xFFF7 – 0xFFFFFFF7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3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Cluster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(EOF):</a:t>
            </a:r>
          </a:p>
          <a:p>
            <a:pPr lvl="4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0xFF8/0xFFF  - 0xFFF8/0xFFFF – 0xFFFFFFF8 - 0xFFFFFFFF</a:t>
            </a:r>
          </a:p>
          <a:p>
            <a:pPr lvl="3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Cluster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cluster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(2 – 0xFEF)</a:t>
            </a:r>
          </a:p>
          <a:p>
            <a:pPr lvl="3">
              <a:lnSpc>
                <a:spcPct val="85000"/>
              </a:lnSpc>
              <a:spcAft>
                <a:spcPct val="40000"/>
              </a:spcAft>
              <a:buNone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812087" y="4012247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22F4B-10D7-4398-9964-74081B7A6922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062037" y="2138362"/>
            <a:ext cx="792163" cy="2376488"/>
            <a:chOff x="884" y="2704"/>
            <a:chExt cx="499" cy="149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84" y="2704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…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84" y="2840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0000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84" y="2976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0003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84" y="3113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0004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84" y="3249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84" y="3385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0006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884" y="3521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0008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884" y="3657"/>
              <a:ext cx="499" cy="136"/>
            </a:xfrm>
            <a:prstGeom prst="rect">
              <a:avLst/>
            </a:prstGeom>
            <a:solidFill>
              <a:schemeClr val="hlink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84" y="3793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84" y="3929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 smtClean="0">
                  <a:solidFill>
                    <a:schemeClr val="tx1"/>
                  </a:solidFill>
                  <a:latin typeface="Helvetica" pitchFamily="34" charset="0"/>
                </a:rPr>
                <a:t>FFF7</a:t>
              </a:r>
              <a:endParaRPr lang="en-US" sz="1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884" y="4065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…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2286000" y="2438400"/>
            <a:ext cx="6048375" cy="503237"/>
            <a:chOff x="1655" y="2659"/>
            <a:chExt cx="3810" cy="317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90" y="2659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925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560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655" y="2659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0" y="2659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195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2286000" y="3276600"/>
            <a:ext cx="6048375" cy="503237"/>
            <a:chOff x="1655" y="3113"/>
            <a:chExt cx="3810" cy="317"/>
          </a:xfrm>
        </p:grpSpPr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290" y="3113"/>
              <a:ext cx="635" cy="317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File3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655" y="3113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560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ctr" eaLnBrk="0" hangingPunct="0"/>
              <a:r>
                <a:rPr lang="en-US" sz="1600" dirty="0" smtClean="0">
                  <a:solidFill>
                    <a:schemeClr val="tx1"/>
                  </a:solidFill>
                  <a:latin typeface="Helvetica" pitchFamily="34" charset="0"/>
                </a:rPr>
                <a:t>bad</a:t>
              </a:r>
              <a:endParaRPr lang="en-US" sz="1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925" y="3113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195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830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</p:grp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2286000" y="4114800"/>
            <a:ext cx="6048375" cy="503237"/>
            <a:chOff x="1655" y="3612"/>
            <a:chExt cx="3810" cy="317"/>
          </a:xfrm>
        </p:grpSpPr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9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65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92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6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19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83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</p:grp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269875" y="2138362"/>
            <a:ext cx="792162" cy="2376488"/>
            <a:chOff x="884" y="2704"/>
            <a:chExt cx="499" cy="1497"/>
          </a:xfrm>
        </p:grpSpPr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884" y="2704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0000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884" y="2840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0001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884" y="2976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0002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884" y="3113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0003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884" y="3249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0004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884" y="3385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0005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884" y="3521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0006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884" y="3657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884" y="3793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0008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884" y="3929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0009</a:t>
              </a: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884" y="4065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endParaRPr lang="en-US" sz="160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471737" y="2087562"/>
            <a:ext cx="5721350" cy="412750"/>
            <a:chOff x="2584450" y="3413125"/>
            <a:chExt cx="5721350" cy="412750"/>
          </a:xfrm>
        </p:grpSpPr>
        <p:sp>
          <p:nvSpPr>
            <p:cNvPr id="59" name="Text Box 65"/>
            <p:cNvSpPr txBox="1">
              <a:spLocks noChangeArrowheads="1"/>
            </p:cNvSpPr>
            <p:nvPr/>
          </p:nvSpPr>
          <p:spPr bwMode="auto">
            <a:xfrm>
              <a:off x="25844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60" name="Text Box 66"/>
            <p:cNvSpPr txBox="1">
              <a:spLocks noChangeArrowheads="1"/>
            </p:cNvSpPr>
            <p:nvPr/>
          </p:nvSpPr>
          <p:spPr bwMode="auto">
            <a:xfrm>
              <a:off x="35750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0002</a:t>
              </a:r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5562600" y="34131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0003</a:t>
              </a: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66230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0004</a:t>
              </a:r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76136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0005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2471737" y="2925762"/>
            <a:ext cx="5721350" cy="412750"/>
            <a:chOff x="2584450" y="4251325"/>
            <a:chExt cx="5721350" cy="412750"/>
          </a:xfrm>
        </p:grpSpPr>
        <p:sp>
          <p:nvSpPr>
            <p:cNvPr id="66" name="Text Box 71"/>
            <p:cNvSpPr txBox="1">
              <a:spLocks noChangeArrowheads="1"/>
            </p:cNvSpPr>
            <p:nvPr/>
          </p:nvSpPr>
          <p:spPr bwMode="auto">
            <a:xfrm>
              <a:off x="25844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0006</a:t>
              </a:r>
            </a:p>
          </p:txBody>
        </p:sp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35750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0007</a:t>
              </a:r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457200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0008</a:t>
              </a:r>
            </a:p>
          </p:txBody>
        </p: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56324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0009</a:t>
              </a:r>
            </a:p>
          </p:txBody>
        </p:sp>
        <p:sp>
          <p:nvSpPr>
            <p:cNvPr id="70" name="Text Box 75"/>
            <p:cNvSpPr txBox="1">
              <a:spLocks noChangeArrowheads="1"/>
            </p:cNvSpPr>
            <p:nvPr/>
          </p:nvSpPr>
          <p:spPr bwMode="auto">
            <a:xfrm>
              <a:off x="6623050" y="42672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71" name="Text Box 76"/>
            <p:cNvSpPr txBox="1">
              <a:spLocks noChangeArrowheads="1"/>
            </p:cNvSpPr>
            <p:nvPr/>
          </p:nvSpPr>
          <p:spPr bwMode="auto">
            <a:xfrm>
              <a:off x="7613650" y="42672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0011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471737" y="3763962"/>
            <a:ext cx="5721350" cy="412750"/>
            <a:chOff x="2584450" y="5089525"/>
            <a:chExt cx="5721350" cy="412750"/>
          </a:xfrm>
        </p:grpSpPr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258445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0012</a:t>
              </a: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35814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0013</a:t>
              </a:r>
            </a:p>
          </p:txBody>
        </p: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45720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0014</a:t>
              </a: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56388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0015</a:t>
              </a:r>
            </a:p>
          </p:txBody>
        </p: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6623050" y="51054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0016</a:t>
              </a:r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761365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FAT12: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4077 (2 - 0xFEF) clusters</a:t>
            </a:r>
          </a:p>
          <a:p>
            <a:pPr lvl="1"/>
            <a:r>
              <a:rPr lang="en-US" dirty="0" smtClean="0"/>
              <a:t>FAT16: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65517 (2 - 0xFFEF) clusters</a:t>
            </a:r>
          </a:p>
          <a:p>
            <a:pPr lvl="1"/>
            <a:r>
              <a:rPr lang="en-US" dirty="0" smtClean="0"/>
              <a:t>FAT32: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FFEE clusters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–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Entry </a:t>
            </a:r>
            <a:r>
              <a:rPr lang="en-US" dirty="0" err="1" smtClean="0"/>
              <a:t>thứ</a:t>
            </a:r>
            <a:r>
              <a:rPr lang="en-US" dirty="0" smtClean="0"/>
              <a:t> k</a:t>
            </a:r>
          </a:p>
          <a:p>
            <a:pPr lvl="1"/>
            <a:r>
              <a:rPr lang="en-US" dirty="0" err="1" smtClean="0"/>
              <a:t>Chiếm</a:t>
            </a:r>
            <a:r>
              <a:rPr lang="en-US" dirty="0" smtClean="0"/>
              <a:t> xx bit = N bytes</a:t>
            </a:r>
          </a:p>
          <a:p>
            <a:pPr lvl="1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I = k*N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 FAT12:</a:t>
            </a:r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C_B1, T_B1: 4 bit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4 bit </a:t>
            </a:r>
            <a:r>
              <a:rPr lang="en-US" dirty="0" err="1" smtClean="0"/>
              <a:t>thấp</a:t>
            </a:r>
            <a:r>
              <a:rPr lang="en-US" dirty="0" smtClean="0"/>
              <a:t> byte </a:t>
            </a:r>
            <a:r>
              <a:rPr lang="en-US" dirty="0" err="1" smtClean="0"/>
              <a:t>thứ</a:t>
            </a:r>
            <a:r>
              <a:rPr lang="en-US" dirty="0" smtClean="0"/>
              <a:t> I</a:t>
            </a:r>
          </a:p>
          <a:p>
            <a:pPr lvl="3"/>
            <a:r>
              <a:rPr lang="en-US" dirty="0" smtClean="0"/>
              <a:t>C_B2, T_B2: 4 bit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4 bit </a:t>
            </a:r>
            <a:r>
              <a:rPr lang="en-US" dirty="0" err="1" smtClean="0"/>
              <a:t>thấp</a:t>
            </a:r>
            <a:r>
              <a:rPr lang="en-US" dirty="0" smtClean="0"/>
              <a:t> byte </a:t>
            </a:r>
            <a:r>
              <a:rPr lang="en-US" dirty="0" err="1" smtClean="0"/>
              <a:t>thứ</a:t>
            </a:r>
            <a:r>
              <a:rPr lang="en-US" dirty="0" smtClean="0"/>
              <a:t> I+1</a:t>
            </a:r>
          </a:p>
          <a:p>
            <a:pPr lvl="2"/>
            <a:r>
              <a:rPr lang="en-US" dirty="0" smtClean="0"/>
              <a:t>K </a:t>
            </a:r>
            <a:r>
              <a:rPr lang="en-US" dirty="0" err="1" smtClean="0"/>
              <a:t>chẵn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I: </a:t>
            </a:r>
            <a:r>
              <a:rPr lang="en-US" dirty="0" err="1" smtClean="0"/>
              <a:t>trọn</a:t>
            </a:r>
            <a:r>
              <a:rPr lang="en-US" dirty="0" smtClean="0"/>
              <a:t> byte</a:t>
            </a:r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i+1: 4 bit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3"/>
            <a:r>
              <a:rPr lang="en-US" dirty="0" err="1" smtClean="0"/>
              <a:t>Đọc</a:t>
            </a:r>
            <a:r>
              <a:rPr lang="en-US" dirty="0" smtClean="0"/>
              <a:t>: T_B2 – C_B1 – T_B1</a:t>
            </a:r>
          </a:p>
          <a:p>
            <a:pPr lvl="2"/>
            <a:r>
              <a:rPr lang="en-US" dirty="0" smtClean="0"/>
              <a:t>K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I: 4 bit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3"/>
            <a:r>
              <a:rPr lang="en-US" dirty="0" smtClean="0"/>
              <a:t>Byte </a:t>
            </a:r>
            <a:r>
              <a:rPr lang="en-US" dirty="0" err="1" smtClean="0"/>
              <a:t>thứ</a:t>
            </a:r>
            <a:r>
              <a:rPr lang="en-US" dirty="0" smtClean="0"/>
              <a:t> i+1: </a:t>
            </a:r>
            <a:r>
              <a:rPr lang="en-US" dirty="0" err="1" smtClean="0"/>
              <a:t>trọn</a:t>
            </a:r>
            <a:r>
              <a:rPr lang="en-US" dirty="0" smtClean="0"/>
              <a:t> byte</a:t>
            </a:r>
          </a:p>
          <a:p>
            <a:pPr lvl="3"/>
            <a:r>
              <a:rPr lang="en-US" dirty="0" err="1" smtClean="0"/>
              <a:t>Đọc</a:t>
            </a:r>
            <a:r>
              <a:rPr lang="en-US" dirty="0" smtClean="0"/>
              <a:t>: C_B2 – T_B2 – C_B1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fat12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1676400" y="156464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US" sz="1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8016" y="36002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4 </a:t>
            </a:r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2816" y="3676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8016" y="3600271"/>
            <a:ext cx="333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6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FF</a:t>
            </a:r>
          </a:p>
          <a:p>
            <a:r>
              <a:rPr lang="en-US" dirty="0" smtClean="0">
                <a:sym typeface="Wingdings" pitchFamily="2" charset="2"/>
              </a:rPr>
              <a:t>	Byte i+1:	6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</a:p>
          <a:p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cluster 4: FFF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8016" y="36002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4 </a:t>
            </a:r>
            <a:r>
              <a:rPr lang="en-US" dirty="0" smtClean="0">
                <a:sym typeface="Wingdings" pitchFamily="2" charset="2"/>
              </a:rPr>
              <a:t> I = 6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FF</a:t>
            </a:r>
          </a:p>
          <a:p>
            <a:r>
              <a:rPr lang="en-US" dirty="0" smtClean="0">
                <a:sym typeface="Wingdings" pitchFamily="2" charset="2"/>
              </a:rPr>
              <a:t>	Byte i+1:	6F</a:t>
            </a:r>
          </a:p>
          <a:p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016" y="36002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6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FF</a:t>
            </a:r>
          </a:p>
          <a:p>
            <a:r>
              <a:rPr lang="en-US" dirty="0" smtClean="0">
                <a:sym typeface="Wingdings" pitchFamily="2" charset="2"/>
              </a:rPr>
              <a:t>	Byte i+1:	6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</a:p>
          <a:p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2816" y="3676471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7 </a:t>
            </a:r>
            <a:r>
              <a:rPr lang="en-US" dirty="0" smtClean="0">
                <a:sym typeface="Wingdings" pitchFamily="2" charset="2"/>
              </a:rPr>
              <a:t> I = 10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80</a:t>
            </a:r>
          </a:p>
          <a:p>
            <a:r>
              <a:rPr lang="en-US" dirty="0" smtClean="0">
                <a:sym typeface="Wingdings" pitchFamily="2" charset="2"/>
              </a:rPr>
              <a:t>	Byte i+1:	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2816" y="3676471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10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  <a:r>
              <a:rPr lang="en-US" dirty="0" smtClean="0">
                <a:sym typeface="Wingdings" pitchFamily="2" charset="2"/>
              </a:rPr>
              <a:t>0</a:t>
            </a:r>
          </a:p>
          <a:p>
            <a:r>
              <a:rPr lang="en-US" dirty="0" smtClean="0">
                <a:sym typeface="Wingdings" pitchFamily="2" charset="2"/>
              </a:rPr>
              <a:t>	Byte i+1: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2816" y="3676471"/>
            <a:ext cx="323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 = 10</a:t>
            </a:r>
          </a:p>
          <a:p>
            <a:r>
              <a:rPr lang="en-US" dirty="0" smtClean="0">
                <a:sym typeface="Wingdings" pitchFamily="2" charset="2"/>
              </a:rPr>
              <a:t>	Byte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  <a:r>
              <a:rPr lang="en-US" dirty="0" smtClean="0">
                <a:sym typeface="Wingdings" pitchFamily="2" charset="2"/>
              </a:rPr>
              <a:t>0</a:t>
            </a:r>
          </a:p>
          <a:p>
            <a:r>
              <a:rPr lang="en-US" dirty="0" smtClean="0">
                <a:sym typeface="Wingdings" pitchFamily="2" charset="2"/>
              </a:rPr>
              <a:t>	Byte i+1: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00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cluster 7: 008</a:t>
            </a:r>
            <a:endParaRPr lang="en-US" b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0" y="5181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FF0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008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64640"/>
          <a:ext cx="83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5181600"/>
          <a:ext cx="83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3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cluster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2</a:t>
            </a:r>
            <a:r>
              <a:rPr lang="en-US" sz="2400" baseline="30000" dirty="0" smtClean="0"/>
              <a:t>n</a:t>
            </a:r>
            <a:r>
              <a:rPr lang="en-US" dirty="0" smtClean="0"/>
              <a:t> sector</a:t>
            </a:r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(Do cluster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0)</a:t>
            </a:r>
          </a:p>
          <a:p>
            <a:pPr lvl="1"/>
            <a:r>
              <a:rPr lang="en-US" dirty="0" smtClean="0"/>
              <a:t>Cluster k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sector logic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038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 flipV="1">
            <a:off x="1524000" y="48006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257800"/>
          <a:ext cx="259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i+2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i+3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24200" y="48006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814935"/>
            <a:ext cx="4369914" cy="104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 = S</a:t>
            </a:r>
            <a:r>
              <a:rPr lang="en-US" sz="2200" baseline="-25000" dirty="0" smtClean="0">
                <a:solidFill>
                  <a:srgbClr val="FF0000"/>
                </a:solidFill>
              </a:rPr>
              <a:t>B</a:t>
            </a:r>
            <a:r>
              <a:rPr lang="en-US" sz="2200" dirty="0" smtClean="0">
                <a:solidFill>
                  <a:srgbClr val="FF0000"/>
                </a:solidFill>
              </a:rPr>
              <a:t> + N</a:t>
            </a:r>
            <a:r>
              <a:rPr lang="en-US" sz="2200" baseline="-25000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FF0000"/>
                </a:solidFill>
              </a:rPr>
              <a:t>*S</a:t>
            </a:r>
            <a:r>
              <a:rPr lang="en-US" sz="2200" baseline="-25000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FF0000"/>
                </a:solidFill>
              </a:rPr>
              <a:t> + S</a:t>
            </a:r>
            <a:r>
              <a:rPr lang="en-US" sz="2200" baseline="-25000" dirty="0" smtClean="0">
                <a:solidFill>
                  <a:srgbClr val="FF0000"/>
                </a:solidFill>
              </a:rPr>
              <a:t>RDET</a:t>
            </a:r>
            <a:r>
              <a:rPr lang="en-US" sz="2200" dirty="0" smtClean="0">
                <a:solidFill>
                  <a:srgbClr val="FF0000"/>
                </a:solidFill>
              </a:rPr>
              <a:t> + (k- 2)*S</a:t>
            </a:r>
            <a:r>
              <a:rPr lang="en-US" sz="2200" baseline="-25000" dirty="0" smtClean="0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baseline="-25000" dirty="0" smtClean="0">
                <a:solidFill>
                  <a:srgbClr val="FF0000"/>
                </a:solidFill>
              </a:rPr>
              <a:t>RDET</a:t>
            </a:r>
            <a:r>
              <a:rPr lang="en-US" sz="2200" dirty="0" smtClean="0">
                <a:solidFill>
                  <a:srgbClr val="FF0000"/>
                </a:solidFill>
              </a:rPr>
              <a:t> = N</a:t>
            </a:r>
            <a:r>
              <a:rPr lang="en-US" sz="2200" baseline="-25000" dirty="0" smtClean="0">
                <a:solidFill>
                  <a:srgbClr val="FF0000"/>
                </a:solidFill>
              </a:rPr>
              <a:t>RDET</a:t>
            </a:r>
            <a:r>
              <a:rPr lang="en-US" sz="2200" dirty="0" smtClean="0">
                <a:solidFill>
                  <a:srgbClr val="FF0000"/>
                </a:solidFill>
              </a:rPr>
              <a:t>*32/512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3886200"/>
            <a:ext cx="1414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 = 4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F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F</a:t>
            </a:r>
            <a:r>
              <a:rPr lang="en-US" dirty="0" smtClean="0"/>
              <a:t> = 9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RDET</a:t>
            </a:r>
            <a:r>
              <a:rPr lang="en-US" dirty="0" smtClean="0"/>
              <a:t> = 224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01980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5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I = 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7" name="Content Placeholder 6" descr="document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2242868" cy="1828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581400" y="2590800"/>
            <a:ext cx="1524000" cy="533400"/>
          </a:xfrm>
          <a:prstGeom prst="left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02382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676400"/>
            <a:ext cx="2197996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505200" y="1676400"/>
            <a:ext cx="167847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FAT???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RDET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từng</a:t>
            </a:r>
            <a:r>
              <a:rPr lang="en-US" dirty="0" smtClean="0"/>
              <a:t> entry </a:t>
            </a:r>
            <a:r>
              <a:rPr lang="en-US" dirty="0" err="1" smtClean="0"/>
              <a:t>trong</a:t>
            </a:r>
            <a:r>
              <a:rPr lang="en-US" dirty="0" smtClean="0"/>
              <a:t> RDET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SDET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Bootsector</a:t>
            </a:r>
            <a:endParaRPr lang="en-US" dirty="0" smtClean="0"/>
          </a:p>
          <a:p>
            <a:r>
              <a:rPr lang="en-US" dirty="0" smtClean="0"/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9B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-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bắt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FAT: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cluster </a:t>
            </a:r>
            <a:r>
              <a:rPr lang="en-US" dirty="0" err="1" smtClean="0">
                <a:sym typeface="Wingdings" pitchFamily="2" charset="2"/>
              </a:rPr>
              <a:t>chứa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DATA: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từng</a:t>
            </a:r>
            <a:r>
              <a:rPr lang="en-US" dirty="0" smtClean="0">
                <a:sym typeface="Wingdings" pitchFamily="2" charset="2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ý: cluster </a:t>
            </a:r>
            <a:r>
              <a:rPr lang="en-US" dirty="0" err="1" smtClean="0">
                <a:sym typeface="Wingdings" pitchFamily="2" charset="2"/>
              </a:rPr>
              <a:t>cuối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đúng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byte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lại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vì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toàn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bộ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cluster </a:t>
            </a:r>
            <a:r>
              <a:rPr lang="en-US" dirty="0" err="1" smtClean="0">
                <a:sym typeface="Wingdings" pitchFamily="2" charset="2"/>
              </a:rPr>
              <a:t>cuối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- 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bắt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FAT: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cluster </a:t>
            </a:r>
            <a:r>
              <a:rPr lang="en-US" dirty="0" err="1" smtClean="0">
                <a:sym typeface="Wingdings" pitchFamily="2" charset="2"/>
              </a:rPr>
              <a:t>chứa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SDET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DATA: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SDET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– copy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entry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tin, N entry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cluster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tin, M cluster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(RDET hay SDET)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N entry?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cluster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tin?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cluster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N entry </a:t>
            </a:r>
            <a:r>
              <a:rPr lang="en-US" dirty="0" err="1" smtClean="0"/>
              <a:t>vào</a:t>
            </a:r>
            <a:r>
              <a:rPr lang="en-US" dirty="0" smtClean="0"/>
              <a:t> RDET/SDET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smtClean="0"/>
              <a:t>DATA: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- </a:t>
            </a:r>
            <a:r>
              <a:rPr lang="en-US" dirty="0" err="1" smtClean="0"/>
              <a:t>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entry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N entry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cluster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SDET, 1 cluster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(RDET hay SDET)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N entry?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cluster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SDET? </a:t>
            </a:r>
            <a:r>
              <a:rPr lang="en-US" dirty="0" smtClean="0">
                <a:sym typeface="Wingdings" pitchFamily="2" charset="2"/>
              </a:rPr>
              <a:t> cluster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SDET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N entry </a:t>
            </a:r>
            <a:r>
              <a:rPr lang="en-US" dirty="0" err="1" smtClean="0"/>
              <a:t>vào</a:t>
            </a:r>
            <a:r>
              <a:rPr lang="en-US" dirty="0" smtClean="0"/>
              <a:t> RDET/SDET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entry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bật</a:t>
            </a:r>
            <a:r>
              <a:rPr lang="en-US" dirty="0" smtClean="0"/>
              <a:t> bit Directory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lưu</a:t>
            </a:r>
            <a:r>
              <a:rPr lang="en-US" dirty="0" smtClean="0"/>
              <a:t> SDET (EOF)</a:t>
            </a:r>
          </a:p>
          <a:p>
            <a:r>
              <a:rPr lang="en-US" dirty="0" smtClean="0"/>
              <a:t>DATA: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SDET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2 entry “.” </a:t>
            </a:r>
            <a:r>
              <a:rPr lang="en-US" dirty="0" err="1" smtClean="0"/>
              <a:t>và</a:t>
            </a:r>
            <a:r>
              <a:rPr lang="en-US" dirty="0" smtClean="0"/>
              <a:t> “..” </a:t>
            </a:r>
            <a:r>
              <a:rPr lang="en-US" dirty="0" err="1" smtClean="0"/>
              <a:t>vào</a:t>
            </a:r>
            <a:r>
              <a:rPr lang="en-US" dirty="0" smtClean="0"/>
              <a:t> 2 entry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SDET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liên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RDET/SDET: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(set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E5)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3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RDET/SDET  </a:t>
            </a:r>
            <a:r>
              <a:rPr lang="en-US" dirty="0" err="1" smtClean="0">
                <a:sym typeface="Wingdings" pitchFamily="2" charset="2"/>
              </a:rPr>
              <a:t>xác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Kiểm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nhớ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hay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Copy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liên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đến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Hủy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ở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cũ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chính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tiên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RDET/SDET  </a:t>
            </a:r>
            <a:r>
              <a:rPr lang="en-US" dirty="0" err="1" smtClean="0">
                <a:sym typeface="Wingdings" pitchFamily="2" charset="2"/>
              </a:rPr>
              <a:t>xác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Kiểm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nhớ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hay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r>
              <a:rPr lang="en-US" dirty="0" smtClean="0"/>
              <a:t>FAT: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các</a:t>
            </a:r>
            <a:r>
              <a:rPr lang="en-US" dirty="0" smtClean="0"/>
              <a:t> entry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sang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FAT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từng</a:t>
            </a:r>
            <a:r>
              <a:rPr lang="en-US" dirty="0" smtClean="0"/>
              <a:t> cluster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-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RDET/SDET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Sector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tiên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Hủy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entry </a:t>
            </a:r>
            <a:r>
              <a:rPr lang="en-US" dirty="0" err="1" smtClean="0">
                <a:sym typeface="Wingdings" pitchFamily="2" charset="2"/>
              </a:rPr>
              <a:t>này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FAT: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về</a:t>
            </a:r>
            <a:r>
              <a:rPr lang="en-US" dirty="0" smtClean="0"/>
              <a:t> FREE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Quick format</a:t>
            </a:r>
          </a:p>
          <a:p>
            <a:pPr lvl="1"/>
            <a:r>
              <a:rPr lang="en-US" dirty="0" err="1" smtClean="0"/>
              <a:t>Bootsector</a:t>
            </a:r>
            <a:r>
              <a:rPr lang="en-US" dirty="0" smtClean="0"/>
              <a:t>: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volume</a:t>
            </a:r>
          </a:p>
          <a:p>
            <a:pPr lvl="1"/>
            <a:r>
              <a:rPr lang="en-US" dirty="0" smtClean="0"/>
              <a:t>RDET: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trong</a:t>
            </a:r>
            <a:r>
              <a:rPr lang="en-US" dirty="0" smtClean="0"/>
              <a:t> RDET: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là</a:t>
            </a:r>
            <a:r>
              <a:rPr lang="en-US" dirty="0" smtClean="0"/>
              <a:t> FREE</a:t>
            </a:r>
          </a:p>
          <a:p>
            <a:r>
              <a:rPr lang="en-US" dirty="0" smtClean="0"/>
              <a:t>Full format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volume</a:t>
            </a:r>
          </a:p>
          <a:p>
            <a:pPr lvl="1"/>
            <a:r>
              <a:rPr lang="en-US" dirty="0" smtClean="0"/>
              <a:t>RDET: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</a:t>
            </a:r>
            <a:r>
              <a:rPr lang="en-US" dirty="0" err="1" smtClean="0"/>
              <a:t>trong</a:t>
            </a:r>
            <a:r>
              <a:rPr lang="en-US" dirty="0" smtClean="0"/>
              <a:t> RDET: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FAT: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là</a:t>
            </a:r>
            <a:r>
              <a:rPr lang="en-US" dirty="0" smtClean="0"/>
              <a:t> FREE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DATA: </a:t>
            </a:r>
            <a:r>
              <a:rPr lang="en-US" dirty="0" err="1" smtClean="0">
                <a:solidFill>
                  <a:srgbClr val="FF0000"/>
                </a:solidFill>
              </a:rPr>
              <a:t>Xoá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Minh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họa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tin FAT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smtClean="0"/>
              <a:t>FAT: File Allocation Table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70s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80s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FAT:  FAT12, FAT16, FAT32</a:t>
            </a:r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sz="2000" dirty="0" smtClean="0"/>
              <a:t>12,16, 32: </a:t>
            </a:r>
            <a:r>
              <a:rPr lang="en-US" sz="2000" dirty="0" err="1" smtClean="0"/>
              <a:t>Số</a:t>
            </a:r>
            <a:r>
              <a:rPr lang="en-US" sz="2000" dirty="0" smtClean="0"/>
              <a:t> bit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STT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(cluster)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838200" y="38862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00200"/>
                <a:gridCol w="1447800"/>
                <a:gridCol w="281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RDET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 flipH="1" flipV="1">
            <a:off x="1333500" y="4686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029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volume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781697" y="4838303"/>
            <a:ext cx="11430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6400" y="5449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cluster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001294" y="5295900"/>
            <a:ext cx="1904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1680" y="6248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volume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7437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400" y="4953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18142" y="3286780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Hệ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thống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38200" y="3581400"/>
            <a:ext cx="1524000" cy="15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33800" y="3581400"/>
            <a:ext cx="19050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00800" y="327660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400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endParaRPr lang="en-US" sz="2400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715000" y="3581400"/>
            <a:ext cx="762000" cy="1588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20000" y="3581400"/>
            <a:ext cx="838200" cy="158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7" grpId="0"/>
      <p:bldP spid="32" grpId="0"/>
      <p:bldP spid="35" grpId="0"/>
      <p:bldP spid="38" grpId="0"/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Lost cluster</a:t>
            </a:r>
          </a:p>
          <a:p>
            <a:r>
              <a:rPr lang="en-US" dirty="0" smtClean="0"/>
              <a:t>Particular link</a:t>
            </a:r>
          </a:p>
          <a:p>
            <a:r>
              <a:rPr lang="en-US" dirty="0" smtClean="0"/>
              <a:t>Circular link</a:t>
            </a:r>
          </a:p>
          <a:p>
            <a:r>
              <a:rPr lang="en-US" dirty="0" smtClean="0"/>
              <a:t>Cross link</a:t>
            </a:r>
          </a:p>
          <a:p>
            <a:r>
              <a:rPr lang="en-US" dirty="0" smtClean="0"/>
              <a:t>Fragment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A (Sc = 1)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File1.txt (1052 byte):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ở cluster 2, 3, 4</a:t>
            </a:r>
          </a:p>
          <a:p>
            <a:pPr lvl="1"/>
            <a:r>
              <a:rPr lang="en-US" dirty="0" smtClean="0"/>
              <a:t>File2.txt (890 byte):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ở cluster 6, 7</a:t>
            </a:r>
          </a:p>
          <a:p>
            <a:pPr lvl="1"/>
            <a:r>
              <a:rPr lang="en-US" dirty="0" smtClean="0"/>
              <a:t>File3.txt (500 byte):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ở cluster 9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30480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cluster </a:t>
            </a:r>
            <a:r>
              <a:rPr lang="en-US" dirty="0" err="1" smtClean="0"/>
              <a:t>trong</a:t>
            </a:r>
            <a:r>
              <a:rPr lang="en-US" dirty="0" smtClean="0"/>
              <a:t> FAT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cluster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26670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352800" y="33528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Particular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cluster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FAT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 (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EOF)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24384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276600" y="31242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cluster </a:t>
            </a:r>
            <a:r>
              <a:rPr lang="en-US" dirty="0" err="1" smtClean="0">
                <a:solidFill>
                  <a:srgbClr val="FF0000"/>
                </a:solidFill>
              </a:rPr>
              <a:t>cuối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clutser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5146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038600" y="3581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cluster </a:t>
            </a:r>
            <a:r>
              <a:rPr lang="en-US" dirty="0" err="1" smtClean="0"/>
              <a:t>trong</a:t>
            </a:r>
            <a:r>
              <a:rPr lang="en-US" dirty="0" smtClean="0"/>
              <a:t> FAT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cluster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25146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sz="15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  <a:endParaRPr lang="en-US" sz="1800" b="1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038600" y="2819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90800" y="304800"/>
          <a:ext cx="5867400" cy="6193214"/>
        </p:xfrm>
        <a:graphic>
          <a:graphicData uri="http://schemas.openxmlformats.org/drawingml/2006/table">
            <a:tbl>
              <a:tblPr/>
              <a:tblGrid>
                <a:gridCol w="1466850"/>
                <a:gridCol w="1466850"/>
                <a:gridCol w="1466850"/>
                <a:gridCol w="1466850"/>
              </a:tblGrid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FAT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" tooltip="Software developer"/>
                        </a:rPr>
                        <a:t>Developer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3" tooltip="Microsoft"/>
                        </a:rPr>
                        <a:t>Microsoft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 rowSpan="2">
                  <a:txBody>
                    <a:bodyPr/>
                    <a:lstStyle/>
                    <a:p>
                      <a:r>
                        <a:rPr lang="en-US" sz="1000"/>
                        <a:t>Full Name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File Allocation Table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(12-bit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(16-bit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(32-bit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38">
                <a:tc>
                  <a:txBody>
                    <a:bodyPr/>
                    <a:lstStyle/>
                    <a:p>
                      <a:r>
                        <a:rPr lang="en-US" sz="1000"/>
                        <a:t>Introduced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1980 (</a:t>
                      </a:r>
                      <a:r>
                        <a:rPr lang="en-US" sz="1000">
                          <a:hlinkClick r:id="rId4" tooltip="86-DOS"/>
                        </a:rPr>
                        <a:t>Seattle QDOS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November 1987, (</a:t>
                      </a:r>
                      <a:r>
                        <a:rPr lang="pt-BR" sz="1000">
                          <a:hlinkClick r:id="rId5" tooltip="Compaq"/>
                        </a:rPr>
                        <a:t>Compaq</a:t>
                      </a:r>
                      <a:r>
                        <a:rPr lang="pt-BR" sz="1000"/>
                        <a:t> DOS 3.31)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August 1996 (</a:t>
                      </a:r>
                      <a:r>
                        <a:rPr lang="en-US" sz="1000">
                          <a:hlinkClick r:id="rId6" tooltip="Windows 95"/>
                        </a:rPr>
                        <a:t>Windows 95</a:t>
                      </a:r>
                      <a:r>
                        <a:rPr lang="en-US" sz="1000"/>
                        <a:t> OSR2)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341"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 tooltip="Partition (computing)"/>
                        </a:rPr>
                        <a:t>Partition identifier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0x01 (</a:t>
                      </a:r>
                      <a:r>
                        <a:rPr lang="en-US" sz="1000">
                          <a:hlinkClick r:id="rId8" tooltip="Master boot record"/>
                        </a:rPr>
                        <a:t>MBR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0x04, 0x06, 0x0E (</a:t>
                      </a:r>
                      <a:r>
                        <a:rPr lang="en-US" sz="1000">
                          <a:hlinkClick r:id="rId8" tooltip="Master boot record"/>
                        </a:rPr>
                        <a:t>MBR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0x0B, 0x0C (</a:t>
                      </a:r>
                      <a:r>
                        <a:rPr lang="pt-BR" sz="1000">
                          <a:hlinkClick r:id="rId8" tooltip="Master boot record"/>
                        </a:rPr>
                        <a:t>MBR</a:t>
                      </a:r>
                      <a:r>
                        <a:rPr lang="pt-BR" sz="1000"/>
                        <a:t>)</a:t>
                      </a:r>
                      <a:br>
                        <a:rPr lang="pt-BR" sz="1000"/>
                      </a:br>
                      <a:r>
                        <a:rPr lang="pt-BR" sz="1000"/>
                        <a:t>EBD0A0A2-B9E5-4433</a:t>
                      </a:r>
                      <a:br>
                        <a:rPr lang="pt-BR" sz="1000"/>
                      </a:br>
                      <a:r>
                        <a:rPr lang="pt-BR" sz="1000"/>
                        <a:t>-87C0-68B6B72699C7 (</a:t>
                      </a:r>
                      <a:r>
                        <a:rPr lang="pt-BR" sz="1000">
                          <a:hlinkClick r:id="rId9" tooltip="GUID Partition Table"/>
                        </a:rPr>
                        <a:t>GPT</a:t>
                      </a:r>
                      <a:r>
                        <a:rPr lang="pt-BR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Structures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Directory contents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Table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File allocation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0" tooltip="Linked List"/>
                        </a:rPr>
                        <a:t>Linked List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/>
                        <a:t>Bad blocks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Cluster tagging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Limits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file size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4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> minus 1 byte (or volume size if smaller)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</a:t>
                      </a:r>
                      <a:r>
                        <a:rPr lang="en-US" sz="1000">
                          <a:hlinkClick r:id="rId12" tooltip="Cluster (file system)"/>
                        </a:rPr>
                        <a:t>cluster</a:t>
                      </a:r>
                      <a:r>
                        <a:rPr lang="en-US" sz="1000"/>
                        <a:t> count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4,077 (2</a:t>
                      </a:r>
                      <a:r>
                        <a:rPr lang="en-US" sz="1000" baseline="30000"/>
                        <a:t>12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65,517 (2</a:t>
                      </a:r>
                      <a:r>
                        <a:rPr lang="en-US" sz="1000" baseline="30000"/>
                        <a:t>16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268,435,437 (2</a:t>
                      </a:r>
                      <a:r>
                        <a:rPr lang="en-US" sz="1000" baseline="30000"/>
                        <a:t>28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filename size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3" tooltip="8.3 filename"/>
                        </a:rPr>
                        <a:t>8.3 filename</a:t>
                      </a:r>
                      <a:r>
                        <a:rPr lang="en-US" sz="1000"/>
                        <a:t>, or 255 UTF-16 characters when using </a:t>
                      </a:r>
                      <a:r>
                        <a:rPr lang="en-US" sz="1000">
                          <a:hlinkClick r:id="rId14" tooltip="Long filename"/>
                        </a:rPr>
                        <a:t>LFN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339">
                <a:tc>
                  <a:txBody>
                    <a:bodyPr/>
                    <a:lstStyle/>
                    <a:p>
                      <a:r>
                        <a:rPr lang="en-US" sz="1000"/>
                        <a:t>Max volume size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</a:t>
                      </a:r>
                      <a:r>
                        <a:rPr lang="en-US" sz="1000">
                          <a:hlinkClick r:id="rId15" tooltip="Megabyte"/>
                        </a:rPr>
                        <a:t>MB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/>
                      </a:r>
                      <a:br>
                        <a:rPr lang="en-US" sz="1000"/>
                      </a:br>
                      <a:r>
                        <a:rPr lang="en-US" sz="1000"/>
                        <a:t>4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> with 64k clusters (not widely supported)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</a:t>
                      </a:r>
                      <a:r>
                        <a:rPr lang="en-US" sz="1000">
                          <a:hlinkClick r:id="rId16" tooltip="Terabyte"/>
                        </a:rPr>
                        <a:t>TB</a:t>
                      </a:r>
                      <a:r>
                        <a:rPr lang="en-US" sz="1000"/>
                        <a:t/>
                      </a:r>
                      <a:br>
                        <a:rPr lang="en-US" sz="1000"/>
                      </a:br>
                      <a:r>
                        <a:rPr lang="en-US" sz="1000"/>
                        <a:t>8 </a:t>
                      </a:r>
                      <a:r>
                        <a:rPr lang="en-US" sz="1000">
                          <a:hlinkClick r:id="rId16" tooltip="Terabyte"/>
                        </a:rPr>
                        <a:t>TB</a:t>
                      </a:r>
                      <a:r>
                        <a:rPr lang="en-US" sz="1000"/>
                        <a:t> (with 32KB clusters)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Features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838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 tooltip="File timestamp"/>
                        </a:rPr>
                        <a:t>Dates recorded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Creation, modified, access (accuracy to day only)</a:t>
                      </a:r>
                      <a:br>
                        <a:rPr lang="en-US" sz="1000"/>
                      </a:br>
                      <a:r>
                        <a:rPr lang="en-US" sz="1000"/>
                        <a:t>(Creation time and access date are only available when LFN support is enabled)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/>
                        <a:t>Date range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8" tooltip="January 1"/>
                        </a:rPr>
                        <a:t>January 1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19" tooltip="1980"/>
                        </a:rPr>
                        <a:t>1980</a:t>
                      </a:r>
                      <a:r>
                        <a:rPr lang="en-US" sz="1000"/>
                        <a:t> - </a:t>
                      </a:r>
                      <a:r>
                        <a:rPr lang="en-US" sz="1000">
                          <a:hlinkClick r:id="rId20" tooltip="December 31"/>
                        </a:rPr>
                        <a:t>December 31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1" tooltip="2107"/>
                        </a:rPr>
                        <a:t>2107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2" tooltip="Fork (filesystem)"/>
                        </a:rPr>
                        <a:t>Forks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23"/>
                        </a:rPr>
                        <a:t>Not natively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Attributes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Read-only, hidden, system, volume label, subdirectory, </a:t>
                      </a:r>
                      <a:r>
                        <a:rPr lang="en-US" sz="1000">
                          <a:hlinkClick r:id="rId24" tooltip="Archive bit"/>
                        </a:rPr>
                        <a:t>archive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5" tooltip="File system permissions"/>
                        </a:rPr>
                        <a:t>Permissions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Transparent compression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Per-volume, </a:t>
                      </a:r>
                      <a:r>
                        <a:rPr lang="en-US" sz="1000">
                          <a:hlinkClick r:id="rId26" tooltip="Stac Electronics"/>
                        </a:rPr>
                        <a:t>Stacker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7" tooltip="DoubleSpace"/>
                        </a:rPr>
                        <a:t>DoubleSpace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8" tooltip="DriveSpace"/>
                        </a:rPr>
                        <a:t>DriveSpace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Transparent encryption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Per-volume only with </a:t>
                      </a:r>
                      <a:r>
                        <a:rPr lang="en-US" sz="1000">
                          <a:hlinkClick r:id="rId29" tooltip="DR-DOS"/>
                        </a:rPr>
                        <a:t>DR-DOS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91615" y="64770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Nguồn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wikipedia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Bootsector</a:t>
            </a:r>
            <a:endParaRPr lang="en-US" dirty="0" smtClean="0"/>
          </a:p>
          <a:p>
            <a:r>
              <a:rPr lang="en-US" dirty="0" smtClean="0"/>
              <a:t>RDET</a:t>
            </a:r>
          </a:p>
          <a:p>
            <a:r>
              <a:rPr lang="en-US" dirty="0" smtClean="0"/>
              <a:t>FAT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boot sector</a:t>
            </a:r>
          </a:p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sector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 smtClean="0"/>
          </a:p>
          <a:p>
            <a:r>
              <a:rPr lang="en-US" dirty="0" smtClean="0"/>
              <a:t>BIOS Parameter Block (BPB)</a:t>
            </a:r>
          </a:p>
          <a:p>
            <a:pPr lvl="1"/>
            <a:r>
              <a:rPr lang="en-US" dirty="0" smtClean="0"/>
              <a:t>Sector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boot sector, reserved sector, sector </a:t>
            </a:r>
            <a:r>
              <a:rPr lang="en-US" dirty="0" err="1" smtClean="0"/>
              <a:t>thứ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Volume</a:t>
            </a:r>
          </a:p>
          <a:p>
            <a:pPr lvl="1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boot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199" y="1066800"/>
          <a:ext cx="7391400" cy="5152644"/>
        </p:xfrm>
        <a:graphic>
          <a:graphicData uri="http://schemas.openxmlformats.org/drawingml/2006/table">
            <a:tbl>
              <a:tblPr/>
              <a:tblGrid>
                <a:gridCol w="1524000"/>
                <a:gridCol w="914400"/>
                <a:gridCol w="762000"/>
                <a:gridCol w="4191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BPB_SecPerClus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6324600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36 bytes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Bootsector</a:t>
            </a:r>
            <a:endParaRPr lang="en-US" b="1" dirty="0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457200" y="1066800"/>
          <a:ext cx="7391401" cy="5152644"/>
        </p:xfrm>
        <a:graphic>
          <a:graphicData uri="http://schemas.openxmlformats.org/drawingml/2006/table">
            <a:tbl>
              <a:tblPr/>
              <a:tblGrid>
                <a:gridCol w="1539875"/>
                <a:gridCol w="615951"/>
                <a:gridCol w="692944"/>
                <a:gridCol w="454263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457199" y="1066800"/>
          <a:ext cx="8153401" cy="5152644"/>
        </p:xfrm>
        <a:graphic>
          <a:graphicData uri="http://schemas.openxmlformats.org/drawingml/2006/table">
            <a:tbl>
              <a:tblPr/>
              <a:tblGrid>
                <a:gridCol w="1524000"/>
                <a:gridCol w="609601"/>
                <a:gridCol w="685800"/>
                <a:gridCol w="4495800"/>
                <a:gridCol w="838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RDET</a:t>
                      </a:r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304800" y="1524000"/>
          <a:ext cx="8382001" cy="3084576"/>
        </p:xfrm>
        <a:graphic>
          <a:graphicData uri="http://schemas.openxmlformats.org/drawingml/2006/table">
            <a:tbl>
              <a:tblPr/>
              <a:tblGrid>
                <a:gridCol w="1447800"/>
                <a:gridCol w="762000"/>
                <a:gridCol w="762000"/>
                <a:gridCol w="541020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(0x00: floppy disks, 0x80: hard disks). </a:t>
                      </a:r>
                      <a:br>
                        <a:rPr lang="en-US" sz="1600" b="1" dirty="0">
                          <a:latin typeface="Times New Roman"/>
                          <a:ea typeface="Times New Roman"/>
                        </a:rPr>
                      </a:b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NOTE: This field is actually operating system specific.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HĐH  (0x29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).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Volume serial number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loại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FAT: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“FAT12   ”, “FAT16   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”,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FAT     ”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3E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448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Boot code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4953000"/>
            <a:ext cx="658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FAT12, FAT16: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476 bytes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Bootsector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Bootsector</a:t>
            </a:r>
            <a:r>
              <a:rPr lang="en-US" dirty="0" smtClean="0"/>
              <a:t>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81000" y="965834"/>
          <a:ext cx="8382001" cy="5398008"/>
        </p:xfrm>
        <a:graphic>
          <a:graphicData uri="http://schemas.openxmlformats.org/drawingml/2006/table">
            <a:tbl>
              <a:tblPr/>
              <a:tblGrid>
                <a:gridCol w="1641834"/>
                <a:gridCol w="688181"/>
                <a:gridCol w="726238"/>
                <a:gridCol w="532574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FAT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BPB_FATSz16 must be 0.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BPB_ExtFlags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0-3: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Bits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4-6: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7:  	0 –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tất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cả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các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FAT</a:t>
                      </a:r>
                    </a:p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	1 –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8-15: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BPB_FSVer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 FAT32 (byte thấp mirror)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BPB_RootClus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2C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cluster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đầu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tiên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RDET (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: 2)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BPB_FSInfo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FSINFO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tin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.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1)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BPB_BkBootSec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bản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sao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6)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BPB_Reserved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(0x00: floppy disks, 0x80: hard disks).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Dành riêng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Ký hiệu nhận diện HĐH  (0x29).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serial number..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FAT: ”</a:t>
                      </a:r>
                      <a:r>
                        <a:rPr lang="en-US" sz="1400" b="1" dirty="0">
                          <a:latin typeface="Courier"/>
                          <a:ea typeface="Times New Roman"/>
                        </a:rPr>
                        <a:t>FAT32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”.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5A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Boot code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54468" y="6336268"/>
            <a:ext cx="578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FAT32: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476 bytes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Bootsector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6356</TotalTime>
  <Words>3456</Words>
  <Application>Microsoft Macintosh PowerPoint</Application>
  <PresentationFormat>On-screen Show (4:3)</PresentationFormat>
  <Paragraphs>1069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Calibri</vt:lpstr>
      <vt:lpstr>Courier</vt:lpstr>
      <vt:lpstr>Helvetica</vt:lpstr>
      <vt:lpstr>Symbol</vt:lpstr>
      <vt:lpstr>Times New Roman</vt:lpstr>
      <vt:lpstr>Wingdings</vt:lpstr>
      <vt:lpstr>Wingdings 2</vt:lpstr>
      <vt:lpstr>Arial</vt:lpstr>
      <vt:lpstr>Oriel</vt:lpstr>
      <vt:lpstr>PowerPoint Presentation</vt:lpstr>
      <vt:lpstr>Mục tiêu</vt:lpstr>
      <vt:lpstr>Nội dung</vt:lpstr>
      <vt:lpstr>Hệ thống tập tin FAT - 1</vt:lpstr>
      <vt:lpstr>Nội dung</vt:lpstr>
      <vt:lpstr>Vùng dành riêng</vt:lpstr>
      <vt:lpstr>Bootsector – cấu trúc</vt:lpstr>
      <vt:lpstr>Bootsector – cấu trúc</vt:lpstr>
      <vt:lpstr>Bootsector – cấu trúc</vt:lpstr>
      <vt:lpstr>Bootsector </vt:lpstr>
      <vt:lpstr>Nội dung</vt:lpstr>
      <vt:lpstr>RDET</vt:lpstr>
      <vt:lpstr>RDET</vt:lpstr>
      <vt:lpstr>RDET – Cấu trúc entry chính</vt:lpstr>
      <vt:lpstr>RDET – Cấu trúc entry chính</vt:lpstr>
      <vt:lpstr>RDET – Cấu trúc entry phụ</vt:lpstr>
      <vt:lpstr>RDET – ví dụ</vt:lpstr>
      <vt:lpstr>Sdet </vt:lpstr>
      <vt:lpstr>Nội dung</vt:lpstr>
      <vt:lpstr>Vùng FAT - 1</vt:lpstr>
      <vt:lpstr>FAT</vt:lpstr>
      <vt:lpstr>FAT</vt:lpstr>
      <vt:lpstr>FAT – truy xuất</vt:lpstr>
      <vt:lpstr>FAT – ví dụ fat12</vt:lpstr>
      <vt:lpstr>Nội dung</vt:lpstr>
      <vt:lpstr>Vùng dữ liệu</vt:lpstr>
      <vt:lpstr>Nội dung</vt:lpstr>
      <vt:lpstr>Đặt vấn đề</vt:lpstr>
      <vt:lpstr>Tìm kiếm tập tin - search</vt:lpstr>
      <vt:lpstr>Đọc nội dung tập tin - type</vt:lpstr>
      <vt:lpstr>Xem nội dung một thư mục - dir</vt:lpstr>
      <vt:lpstr>Tạo tập tin – copy con</vt:lpstr>
      <vt:lpstr>Tạo thư mục - md</vt:lpstr>
      <vt:lpstr>Đổi tên tập tin - ren</vt:lpstr>
      <vt:lpstr>Di chuyển tập tin - move</vt:lpstr>
      <vt:lpstr>Sao chép tập tin - copy</vt:lpstr>
      <vt:lpstr>Xóa tập tin - delete</vt:lpstr>
      <vt:lpstr>Format </vt:lpstr>
      <vt:lpstr>Nội dung</vt:lpstr>
      <vt:lpstr>Các vấn đề trên fat</vt:lpstr>
      <vt:lpstr>Các vấn đề trên fat</vt:lpstr>
      <vt:lpstr>Lost cluster</vt:lpstr>
      <vt:lpstr>Particular link</vt:lpstr>
      <vt:lpstr>Circular link</vt:lpstr>
      <vt:lpstr>Cross link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Nguyen Van Giang</cp:lastModifiedBy>
  <cp:revision>910</cp:revision>
  <dcterms:created xsi:type="dcterms:W3CDTF">2009-01-22T17:54:45Z</dcterms:created>
  <dcterms:modified xsi:type="dcterms:W3CDTF">2016-03-07T08:07:19Z</dcterms:modified>
</cp:coreProperties>
</file>